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charts/chart3.xml" ContentType="application/vnd.openxmlformats-officedocument.drawingml.chart+xml"/>
  <Override PartName="/ppt/charts/chart4.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256" r:id="rId2"/>
    <p:sldId id="257" r:id="rId3"/>
    <p:sldId id="258" r:id="rId4"/>
    <p:sldId id="300" r:id="rId5"/>
    <p:sldId id="260" r:id="rId6"/>
    <p:sldId id="299" r:id="rId7"/>
    <p:sldId id="302" r:id="rId8"/>
    <p:sldId id="280" r:id="rId9"/>
    <p:sldId id="259" r:id="rId10"/>
    <p:sldId id="301" r:id="rId11"/>
    <p:sldId id="276"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77" r:id="rId28"/>
    <p:sldId id="296" r:id="rId29"/>
    <p:sldId id="297" r:id="rId30"/>
    <p:sldId id="278" r:id="rId31"/>
    <p:sldId id="298" r:id="rId32"/>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368" autoAdjust="0"/>
    <p:restoredTop sz="94494" autoAdjust="0"/>
  </p:normalViewPr>
  <p:slideViewPr>
    <p:cSldViewPr>
      <p:cViewPr varScale="1">
        <p:scale>
          <a:sx n="70" d="100"/>
          <a:sy n="70" d="100"/>
        </p:scale>
        <p:origin x="-528"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F:\Documents\ESPE\TESIS\TESIS\DATOS\DCA_ALTURA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Documents\ESPE\TESIS\TESIS\DATOS\DCA_PESO%20VERDE%20100%20TALLO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Documents\ESPE\TESIS\TESIS\DATOS\DCA_GANANCIA%20DE%20PESO.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Documents\ESPE\TESIS\TESIS\DATOS\CONTEO%20TALLO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s-ES"/>
  <c:chart>
    <c:autoTitleDeleted val="1"/>
    <c:plotArea>
      <c:layout/>
      <c:lineChart>
        <c:grouping val="standard"/>
        <c:ser>
          <c:idx val="0"/>
          <c:order val="0"/>
          <c:tx>
            <c:v>100 000</c:v>
          </c:tx>
          <c:cat>
            <c:strRef>
              <c:f>'curva de crecimiento semanal'!$B$7:$K$7</c:f>
              <c:strCache>
                <c:ptCount val="10"/>
                <c:pt idx="0">
                  <c:v>semana 5</c:v>
                </c:pt>
                <c:pt idx="1">
                  <c:v>semana 6</c:v>
                </c:pt>
                <c:pt idx="2">
                  <c:v>semana 7</c:v>
                </c:pt>
                <c:pt idx="3">
                  <c:v>semana 8</c:v>
                </c:pt>
                <c:pt idx="4">
                  <c:v>semana 9</c:v>
                </c:pt>
                <c:pt idx="5">
                  <c:v>semana 10</c:v>
                </c:pt>
                <c:pt idx="6">
                  <c:v>semana 11</c:v>
                </c:pt>
                <c:pt idx="7">
                  <c:v>semana 12</c:v>
                </c:pt>
                <c:pt idx="8">
                  <c:v>semana 13</c:v>
                </c:pt>
                <c:pt idx="9">
                  <c:v>semana 14</c:v>
                </c:pt>
              </c:strCache>
            </c:strRef>
          </c:cat>
          <c:val>
            <c:numRef>
              <c:f>'curva de crecimiento semanal'!$B$8:$K$8</c:f>
              <c:numCache>
                <c:formatCode>0.00</c:formatCode>
                <c:ptCount val="10"/>
                <c:pt idx="0">
                  <c:v>22.75</c:v>
                </c:pt>
                <c:pt idx="1">
                  <c:v>32.375</c:v>
                </c:pt>
                <c:pt idx="2">
                  <c:v>43.875</c:v>
                </c:pt>
                <c:pt idx="3">
                  <c:v>58.5</c:v>
                </c:pt>
                <c:pt idx="4">
                  <c:v>65.124999999999986</c:v>
                </c:pt>
                <c:pt idx="5">
                  <c:v>78.75</c:v>
                </c:pt>
                <c:pt idx="6">
                  <c:v>84.374999999999986</c:v>
                </c:pt>
                <c:pt idx="7">
                  <c:v>98</c:v>
                </c:pt>
                <c:pt idx="8">
                  <c:v>99.25</c:v>
                </c:pt>
                <c:pt idx="9">
                  <c:v>100.37499999999999</c:v>
                </c:pt>
              </c:numCache>
            </c:numRef>
          </c:val>
        </c:ser>
        <c:ser>
          <c:idx val="1"/>
          <c:order val="1"/>
          <c:tx>
            <c:v>125 000</c:v>
          </c:tx>
          <c:cat>
            <c:strRef>
              <c:f>'curva de crecimiento semanal'!$B$7:$K$7</c:f>
              <c:strCache>
                <c:ptCount val="10"/>
                <c:pt idx="0">
                  <c:v>semana 5</c:v>
                </c:pt>
                <c:pt idx="1">
                  <c:v>semana 6</c:v>
                </c:pt>
                <c:pt idx="2">
                  <c:v>semana 7</c:v>
                </c:pt>
                <c:pt idx="3">
                  <c:v>semana 8</c:v>
                </c:pt>
                <c:pt idx="4">
                  <c:v>semana 9</c:v>
                </c:pt>
                <c:pt idx="5">
                  <c:v>semana 10</c:v>
                </c:pt>
                <c:pt idx="6">
                  <c:v>semana 11</c:v>
                </c:pt>
                <c:pt idx="7">
                  <c:v>semana 12</c:v>
                </c:pt>
                <c:pt idx="8">
                  <c:v>semana 13</c:v>
                </c:pt>
                <c:pt idx="9">
                  <c:v>semana 14</c:v>
                </c:pt>
              </c:strCache>
            </c:strRef>
          </c:cat>
          <c:val>
            <c:numRef>
              <c:f>'curva de crecimiento semanal'!$B$9:$K$9</c:f>
              <c:numCache>
                <c:formatCode>0.00</c:formatCode>
                <c:ptCount val="10"/>
                <c:pt idx="0">
                  <c:v>23.625</c:v>
                </c:pt>
                <c:pt idx="1">
                  <c:v>34.875</c:v>
                </c:pt>
                <c:pt idx="2">
                  <c:v>47</c:v>
                </c:pt>
                <c:pt idx="3">
                  <c:v>62.5</c:v>
                </c:pt>
                <c:pt idx="4">
                  <c:v>68.874999999999986</c:v>
                </c:pt>
                <c:pt idx="5">
                  <c:v>82.374999999999986</c:v>
                </c:pt>
                <c:pt idx="6">
                  <c:v>88.774999999999991</c:v>
                </c:pt>
                <c:pt idx="7">
                  <c:v>100.37499999999999</c:v>
                </c:pt>
                <c:pt idx="8">
                  <c:v>101.87499999999999</c:v>
                </c:pt>
                <c:pt idx="9">
                  <c:v>103</c:v>
                </c:pt>
              </c:numCache>
            </c:numRef>
          </c:val>
        </c:ser>
        <c:ser>
          <c:idx val="2"/>
          <c:order val="2"/>
          <c:tx>
            <c:v>135 000</c:v>
          </c:tx>
          <c:cat>
            <c:strRef>
              <c:f>'curva de crecimiento semanal'!$B$7:$K$7</c:f>
              <c:strCache>
                <c:ptCount val="10"/>
                <c:pt idx="0">
                  <c:v>semana 5</c:v>
                </c:pt>
                <c:pt idx="1">
                  <c:v>semana 6</c:v>
                </c:pt>
                <c:pt idx="2">
                  <c:v>semana 7</c:v>
                </c:pt>
                <c:pt idx="3">
                  <c:v>semana 8</c:v>
                </c:pt>
                <c:pt idx="4">
                  <c:v>semana 9</c:v>
                </c:pt>
                <c:pt idx="5">
                  <c:v>semana 10</c:v>
                </c:pt>
                <c:pt idx="6">
                  <c:v>semana 11</c:v>
                </c:pt>
                <c:pt idx="7">
                  <c:v>semana 12</c:v>
                </c:pt>
                <c:pt idx="8">
                  <c:v>semana 13</c:v>
                </c:pt>
                <c:pt idx="9">
                  <c:v>semana 14</c:v>
                </c:pt>
              </c:strCache>
            </c:strRef>
          </c:cat>
          <c:val>
            <c:numRef>
              <c:f>'curva de crecimiento semanal'!$B$10:$K$10</c:f>
              <c:numCache>
                <c:formatCode>0.00</c:formatCode>
                <c:ptCount val="10"/>
                <c:pt idx="0">
                  <c:v>23.5</c:v>
                </c:pt>
                <c:pt idx="1">
                  <c:v>33.875</c:v>
                </c:pt>
                <c:pt idx="2">
                  <c:v>46.625000000000007</c:v>
                </c:pt>
                <c:pt idx="3">
                  <c:v>61.875</c:v>
                </c:pt>
                <c:pt idx="4">
                  <c:v>68.5</c:v>
                </c:pt>
                <c:pt idx="5">
                  <c:v>81</c:v>
                </c:pt>
                <c:pt idx="6">
                  <c:v>86</c:v>
                </c:pt>
                <c:pt idx="7">
                  <c:v>101.62499999999999</c:v>
                </c:pt>
                <c:pt idx="8">
                  <c:v>102.87499999999999</c:v>
                </c:pt>
                <c:pt idx="9">
                  <c:v>104</c:v>
                </c:pt>
              </c:numCache>
            </c:numRef>
          </c:val>
        </c:ser>
        <c:ser>
          <c:idx val="3"/>
          <c:order val="3"/>
          <c:tx>
            <c:v>140 000</c:v>
          </c:tx>
          <c:cat>
            <c:strRef>
              <c:f>'curva de crecimiento semanal'!$B$7:$K$7</c:f>
              <c:strCache>
                <c:ptCount val="10"/>
                <c:pt idx="0">
                  <c:v>semana 5</c:v>
                </c:pt>
                <c:pt idx="1">
                  <c:v>semana 6</c:v>
                </c:pt>
                <c:pt idx="2">
                  <c:v>semana 7</c:v>
                </c:pt>
                <c:pt idx="3">
                  <c:v>semana 8</c:v>
                </c:pt>
                <c:pt idx="4">
                  <c:v>semana 9</c:v>
                </c:pt>
                <c:pt idx="5">
                  <c:v>semana 10</c:v>
                </c:pt>
                <c:pt idx="6">
                  <c:v>semana 11</c:v>
                </c:pt>
                <c:pt idx="7">
                  <c:v>semana 12</c:v>
                </c:pt>
                <c:pt idx="8">
                  <c:v>semana 13</c:v>
                </c:pt>
                <c:pt idx="9">
                  <c:v>semana 14</c:v>
                </c:pt>
              </c:strCache>
            </c:strRef>
          </c:cat>
          <c:val>
            <c:numRef>
              <c:f>'curva de crecimiento semanal'!$B$11:$K$11</c:f>
              <c:numCache>
                <c:formatCode>0.00</c:formatCode>
                <c:ptCount val="10"/>
                <c:pt idx="0">
                  <c:v>23.75</c:v>
                </c:pt>
                <c:pt idx="1">
                  <c:v>34.5</c:v>
                </c:pt>
                <c:pt idx="2">
                  <c:v>46.875</c:v>
                </c:pt>
                <c:pt idx="3">
                  <c:v>61.9</c:v>
                </c:pt>
                <c:pt idx="4">
                  <c:v>68.75</c:v>
                </c:pt>
                <c:pt idx="5">
                  <c:v>81</c:v>
                </c:pt>
                <c:pt idx="6">
                  <c:v>87.25</c:v>
                </c:pt>
                <c:pt idx="7">
                  <c:v>100.87499999999999</c:v>
                </c:pt>
                <c:pt idx="8">
                  <c:v>101.75</c:v>
                </c:pt>
                <c:pt idx="9">
                  <c:v>102.87499999999999</c:v>
                </c:pt>
              </c:numCache>
            </c:numRef>
          </c:val>
        </c:ser>
        <c:ser>
          <c:idx val="4"/>
          <c:order val="4"/>
          <c:tx>
            <c:v>150 000</c:v>
          </c:tx>
          <c:cat>
            <c:strRef>
              <c:f>'curva de crecimiento semanal'!$B$7:$K$7</c:f>
              <c:strCache>
                <c:ptCount val="10"/>
                <c:pt idx="0">
                  <c:v>semana 5</c:v>
                </c:pt>
                <c:pt idx="1">
                  <c:v>semana 6</c:v>
                </c:pt>
                <c:pt idx="2">
                  <c:v>semana 7</c:v>
                </c:pt>
                <c:pt idx="3">
                  <c:v>semana 8</c:v>
                </c:pt>
                <c:pt idx="4">
                  <c:v>semana 9</c:v>
                </c:pt>
                <c:pt idx="5">
                  <c:v>semana 10</c:v>
                </c:pt>
                <c:pt idx="6">
                  <c:v>semana 11</c:v>
                </c:pt>
                <c:pt idx="7">
                  <c:v>semana 12</c:v>
                </c:pt>
                <c:pt idx="8">
                  <c:v>semana 13</c:v>
                </c:pt>
                <c:pt idx="9">
                  <c:v>semana 14</c:v>
                </c:pt>
              </c:strCache>
            </c:strRef>
          </c:cat>
          <c:val>
            <c:numRef>
              <c:f>'curva de crecimiento semanal'!$B$12:$K$12</c:f>
              <c:numCache>
                <c:formatCode>0.00</c:formatCode>
                <c:ptCount val="10"/>
                <c:pt idx="0">
                  <c:v>21.875</c:v>
                </c:pt>
                <c:pt idx="1">
                  <c:v>30.25</c:v>
                </c:pt>
                <c:pt idx="2">
                  <c:v>44.75</c:v>
                </c:pt>
                <c:pt idx="3">
                  <c:v>58.875</c:v>
                </c:pt>
                <c:pt idx="4">
                  <c:v>65.124999999999986</c:v>
                </c:pt>
                <c:pt idx="5">
                  <c:v>80.75</c:v>
                </c:pt>
                <c:pt idx="6">
                  <c:v>86.874999999999986</c:v>
                </c:pt>
                <c:pt idx="7">
                  <c:v>100.75</c:v>
                </c:pt>
                <c:pt idx="8">
                  <c:v>101.75</c:v>
                </c:pt>
                <c:pt idx="9">
                  <c:v>102.87499999999999</c:v>
                </c:pt>
              </c:numCache>
            </c:numRef>
          </c:val>
        </c:ser>
        <c:dLbls/>
        <c:marker val="1"/>
        <c:axId val="93763072"/>
        <c:axId val="93764608"/>
      </c:lineChart>
      <c:catAx>
        <c:axId val="93763072"/>
        <c:scaling>
          <c:orientation val="minMax"/>
        </c:scaling>
        <c:axPos val="b"/>
        <c:majorTickMark val="none"/>
        <c:tickLblPos val="nextTo"/>
        <c:txPr>
          <a:bodyPr/>
          <a:lstStyle/>
          <a:p>
            <a:pPr>
              <a:defRPr lang="es-EC"/>
            </a:pPr>
            <a:endParaRPr lang="es-ES"/>
          </a:p>
        </c:txPr>
        <c:crossAx val="93764608"/>
        <c:crosses val="autoZero"/>
        <c:auto val="1"/>
        <c:lblAlgn val="ctr"/>
        <c:lblOffset val="100"/>
      </c:catAx>
      <c:valAx>
        <c:axId val="93764608"/>
        <c:scaling>
          <c:orientation val="minMax"/>
        </c:scaling>
        <c:axPos val="l"/>
        <c:majorGridlines>
          <c:spPr>
            <a:ln>
              <a:solidFill>
                <a:schemeClr val="tx1"/>
              </a:solidFill>
            </a:ln>
          </c:spPr>
        </c:majorGridlines>
        <c:title>
          <c:tx>
            <c:rich>
              <a:bodyPr/>
              <a:lstStyle/>
              <a:p>
                <a:pPr>
                  <a:defRPr lang="es-EC" sz="2000"/>
                </a:pPr>
                <a:r>
                  <a:rPr lang="en-US" sz="2000"/>
                  <a:t>Longitud del tallo. (cm)</a:t>
                </a:r>
              </a:p>
            </c:rich>
          </c:tx>
        </c:title>
        <c:numFmt formatCode="0.00" sourceLinked="1"/>
        <c:majorTickMark val="none"/>
        <c:tickLblPos val="nextTo"/>
        <c:txPr>
          <a:bodyPr/>
          <a:lstStyle/>
          <a:p>
            <a:pPr>
              <a:defRPr lang="es-EC" sz="1400"/>
            </a:pPr>
            <a:endParaRPr lang="es-ES"/>
          </a:p>
        </c:txPr>
        <c:crossAx val="93763072"/>
        <c:crosses val="autoZero"/>
        <c:crossBetween val="between"/>
      </c:valAx>
      <c:dTable>
        <c:showHorzBorder val="1"/>
        <c:showVertBorder val="1"/>
        <c:showOutline val="1"/>
        <c:showKeys val="1"/>
        <c:spPr>
          <a:ln>
            <a:solidFill>
              <a:schemeClr val="tx1"/>
            </a:solidFill>
          </a:ln>
        </c:spPr>
        <c:txPr>
          <a:bodyPr/>
          <a:lstStyle/>
          <a:p>
            <a:pPr rtl="0">
              <a:defRPr lang="es-EC" sz="1600" b="1"/>
            </a:pPr>
            <a:endParaRPr lang="es-ES"/>
          </a:p>
        </c:txPr>
      </c:dTable>
      <c:spPr>
        <a:gradFill>
          <a:gsLst>
            <a:gs pos="48749">
              <a:srgbClr val="92D050"/>
            </a:gs>
            <a:gs pos="32499">
              <a:srgbClr val="F8EDD3"/>
            </a:gs>
            <a:gs pos="0">
              <a:srgbClr val="FFEFD1"/>
            </a:gs>
            <a:gs pos="81260">
              <a:srgbClr val="79CE93">
                <a:alpha val="27000"/>
              </a:srgbClr>
            </a:gs>
            <a:gs pos="97917">
              <a:srgbClr val="00B050"/>
            </a:gs>
            <a:gs pos="64999">
              <a:srgbClr val="F0EBD5"/>
            </a:gs>
          </a:gsLst>
          <a:lin ang="5400000" scaled="0"/>
        </a:gradFill>
        <a:effectLst>
          <a:glow rad="127000">
            <a:schemeClr val="tx1">
              <a:lumMod val="75000"/>
            </a:schemeClr>
          </a:glow>
        </a:effectLst>
      </c:spPr>
    </c:plotArea>
    <c:plotVisOnly val="1"/>
    <c:dispBlanksAs val="zero"/>
  </c:chart>
  <c:spPr>
    <a:noFill/>
    <a:ln w="25400" cap="flat" cmpd="sng" algn="ctr">
      <a:solidFill>
        <a:schemeClr val="accent2"/>
      </a:solidFill>
      <a:prstDash val="solid"/>
    </a:ln>
    <a:effectLst/>
  </c:spPr>
  <c:txPr>
    <a:bodyPr/>
    <a:lstStyle/>
    <a:p>
      <a:pPr>
        <a:defRPr>
          <a:solidFill>
            <a:schemeClr val="dk1"/>
          </a:solidFill>
          <a:latin typeface="+mn-lt"/>
          <a:ea typeface="+mn-ea"/>
          <a:cs typeface="+mn-cs"/>
        </a:defRPr>
      </a:pPr>
      <a:endParaRPr lang="es-E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s-ES"/>
  <c:style val="37"/>
  <c:chart>
    <c:autoTitleDeleted val="1"/>
    <c:view3D>
      <c:rAngAx val="1"/>
    </c:view3D>
    <c:plotArea>
      <c:layout>
        <c:manualLayout>
          <c:layoutTarget val="inner"/>
          <c:xMode val="edge"/>
          <c:yMode val="edge"/>
          <c:x val="0.14880213926847638"/>
          <c:y val="7.6303762885177234E-2"/>
          <c:w val="0.83323432170088096"/>
          <c:h val="0.74880579557356275"/>
        </c:manualLayout>
      </c:layout>
      <c:bar3DChart>
        <c:barDir val="col"/>
        <c:grouping val="clustered"/>
        <c:ser>
          <c:idx val="0"/>
          <c:order val="0"/>
          <c:tx>
            <c:strRef>
              <c:f>Hoja2!$C$20</c:f>
              <c:strCache>
                <c:ptCount val="1"/>
                <c:pt idx="0">
                  <c:v>PROMEDIO</c:v>
                </c:pt>
              </c:strCache>
            </c:strRef>
          </c:tx>
          <c:dLbls>
            <c:dLbl>
              <c:idx val="0"/>
              <c:layout>
                <c:manualLayout>
                  <c:x val="1.7117531008917716E-2"/>
                  <c:y val="-2.1197671794611586E-2"/>
                </c:manualLayout>
              </c:layout>
              <c:showVal val="1"/>
            </c:dLbl>
            <c:dLbl>
              <c:idx val="1"/>
              <c:layout>
                <c:manualLayout>
                  <c:x val="-6.6475169946886764E-2"/>
                  <c:y val="4.3859017644391013E-2"/>
                </c:manualLayout>
              </c:layout>
              <c:showVal val="1"/>
            </c:dLbl>
            <c:dLbl>
              <c:idx val="2"/>
              <c:layout>
                <c:manualLayout>
                  <c:x val="9.7814462908101269E-3"/>
                  <c:y val="-4.6634877948145533E-2"/>
                </c:manualLayout>
              </c:layout>
              <c:showVal val="1"/>
            </c:dLbl>
            <c:dLbl>
              <c:idx val="3"/>
              <c:layout>
                <c:manualLayout>
                  <c:x val="1.2226807863512741E-2"/>
                  <c:y val="-3.8155809230300798E-2"/>
                </c:manualLayout>
              </c:layout>
              <c:showVal val="1"/>
            </c:dLbl>
            <c:dLbl>
              <c:idx val="4"/>
              <c:layout>
                <c:manualLayout>
                  <c:x val="3.2644135219543513E-2"/>
                  <c:y val="-1.6407929551843888E-2"/>
                </c:manualLayout>
              </c:layout>
              <c:showVal val="1"/>
            </c:dLbl>
            <c:numFmt formatCode="#,##0.00" sourceLinked="0"/>
            <c:txPr>
              <a:bodyPr/>
              <a:lstStyle/>
              <a:p>
                <a:pPr>
                  <a:defRPr lang="es-EC" sz="1800">
                    <a:solidFill>
                      <a:schemeClr val="bg1"/>
                    </a:solidFill>
                    <a:effectLst>
                      <a:outerShdw blurRad="38100" dist="38100" dir="2700000" algn="tl">
                        <a:srgbClr val="000000">
                          <a:alpha val="43137"/>
                        </a:srgbClr>
                      </a:outerShdw>
                    </a:effectLst>
                  </a:defRPr>
                </a:pPr>
                <a:endParaRPr lang="es-ES"/>
              </a:p>
            </c:txPr>
            <c:showVal val="1"/>
          </c:dLbls>
          <c:cat>
            <c:strRef>
              <c:f>Hoja2!$B$21:$B$25</c:f>
              <c:strCache>
                <c:ptCount val="5"/>
                <c:pt idx="0">
                  <c:v>100 000</c:v>
                </c:pt>
                <c:pt idx="1">
                  <c:v>125 000</c:v>
                </c:pt>
                <c:pt idx="2">
                  <c:v>135 000</c:v>
                </c:pt>
                <c:pt idx="3">
                  <c:v>140 000</c:v>
                </c:pt>
                <c:pt idx="4">
                  <c:v>150 000</c:v>
                </c:pt>
              </c:strCache>
            </c:strRef>
          </c:cat>
          <c:val>
            <c:numRef>
              <c:f>Hoja2!$C$21:$C$25</c:f>
              <c:numCache>
                <c:formatCode>0.00000</c:formatCode>
                <c:ptCount val="5"/>
                <c:pt idx="0">
                  <c:v>26.834045517963116</c:v>
                </c:pt>
                <c:pt idx="1">
                  <c:v>30.89434304225032</c:v>
                </c:pt>
                <c:pt idx="2">
                  <c:v>26.81913947384049</c:v>
                </c:pt>
                <c:pt idx="3">
                  <c:v>27.830707726743441</c:v>
                </c:pt>
                <c:pt idx="4">
                  <c:v>28.616554467152344</c:v>
                </c:pt>
              </c:numCache>
            </c:numRef>
          </c:val>
        </c:ser>
        <c:dLbls/>
        <c:shape val="box"/>
        <c:axId val="93910144"/>
        <c:axId val="93912064"/>
        <c:axId val="0"/>
      </c:bar3DChart>
      <c:catAx>
        <c:axId val="93910144"/>
        <c:scaling>
          <c:orientation val="minMax"/>
        </c:scaling>
        <c:axPos val="b"/>
        <c:title>
          <c:tx>
            <c:rich>
              <a:bodyPr/>
              <a:lstStyle/>
              <a:p>
                <a:pPr>
                  <a:defRPr lang="es-EC" sz="1600"/>
                </a:pPr>
                <a:r>
                  <a:rPr lang="es-EC" sz="1600"/>
                  <a:t>Densidad de Siembra </a:t>
                </a:r>
              </a:p>
              <a:p>
                <a:pPr>
                  <a:defRPr lang="es-EC" sz="1600"/>
                </a:pPr>
                <a:r>
                  <a:rPr lang="es-EC" sz="1600"/>
                  <a:t>(plantas / hectárea)</a:t>
                </a:r>
              </a:p>
            </c:rich>
          </c:tx>
          <c:layout>
            <c:manualLayout>
              <c:xMode val="edge"/>
              <c:yMode val="edge"/>
              <c:x val="0.40936037971089645"/>
              <c:y val="0.89140685291604649"/>
            </c:manualLayout>
          </c:layout>
        </c:title>
        <c:majorTickMark val="none"/>
        <c:tickLblPos val="nextTo"/>
        <c:txPr>
          <a:bodyPr/>
          <a:lstStyle/>
          <a:p>
            <a:pPr>
              <a:defRPr lang="es-EC" sz="1400" b="0"/>
            </a:pPr>
            <a:endParaRPr lang="es-ES"/>
          </a:p>
        </c:txPr>
        <c:crossAx val="93912064"/>
        <c:crosses val="autoZero"/>
        <c:auto val="1"/>
        <c:lblAlgn val="ctr"/>
        <c:lblOffset val="100"/>
      </c:catAx>
      <c:valAx>
        <c:axId val="93912064"/>
        <c:scaling>
          <c:orientation val="minMax"/>
        </c:scaling>
        <c:axPos val="l"/>
        <c:majorGridlines/>
        <c:title>
          <c:tx>
            <c:rich>
              <a:bodyPr/>
              <a:lstStyle/>
              <a:p>
                <a:pPr>
                  <a:defRPr lang="es-EC" sz="2000"/>
                </a:pPr>
                <a:r>
                  <a:rPr lang="es-EC" sz="2000" dirty="0"/>
                  <a:t>Peso </a:t>
                </a:r>
                <a:r>
                  <a:rPr lang="es-EC" sz="2000" dirty="0" smtClean="0"/>
                  <a:t>(</a:t>
                </a:r>
                <a:r>
                  <a:rPr lang="es-EC" sz="2000" dirty="0"/>
                  <a:t>g)</a:t>
                </a:r>
              </a:p>
            </c:rich>
          </c:tx>
          <c:layout>
            <c:manualLayout>
              <c:xMode val="edge"/>
              <c:yMode val="edge"/>
              <c:x val="1.9300839001427827E-2"/>
              <c:y val="0.35744265407088927"/>
            </c:manualLayout>
          </c:layout>
        </c:title>
        <c:numFmt formatCode="0.00" sourceLinked="0"/>
        <c:tickLblPos val="nextTo"/>
        <c:txPr>
          <a:bodyPr/>
          <a:lstStyle/>
          <a:p>
            <a:pPr>
              <a:defRPr lang="es-EC" sz="1800"/>
            </a:pPr>
            <a:endParaRPr lang="es-ES"/>
          </a:p>
        </c:txPr>
        <c:crossAx val="93910144"/>
        <c:crosses val="autoZero"/>
        <c:crossBetween val="between"/>
      </c:valAx>
    </c:plotArea>
    <c:plotVisOnly val="1"/>
    <c:dispBlanksAs val="gap"/>
  </c:chart>
  <c:spPr>
    <a:solidFill>
      <a:schemeClr val="dk1"/>
    </a:solidFill>
    <a:ln w="10795" cap="flat" cmpd="sng" algn="ctr">
      <a:solidFill>
        <a:schemeClr val="dk1">
          <a:shade val="50000"/>
        </a:schemeClr>
      </a:solidFill>
      <a:prstDash val="solid"/>
    </a:ln>
    <a:effectLst/>
  </c:spPr>
  <c:txPr>
    <a:bodyPr/>
    <a:lstStyle/>
    <a:p>
      <a:pPr>
        <a:defRPr>
          <a:solidFill>
            <a:schemeClr val="lt1"/>
          </a:solidFill>
          <a:latin typeface="+mn-lt"/>
          <a:ea typeface="+mn-ea"/>
          <a:cs typeface="+mn-cs"/>
        </a:defRPr>
      </a:pPr>
      <a:endParaRPr lang="es-E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s-ES"/>
  <c:style val="5"/>
  <c:chart>
    <c:autoTitleDeleted val="1"/>
    <c:view3D>
      <c:rAngAx val="1"/>
    </c:view3D>
    <c:backWall>
      <c:spPr>
        <a:solidFill>
          <a:schemeClr val="accent1"/>
        </a:solidFill>
      </c:spPr>
    </c:backWall>
    <c:plotArea>
      <c:layout/>
      <c:bar3DChart>
        <c:barDir val="col"/>
        <c:grouping val="clustered"/>
        <c:ser>
          <c:idx val="0"/>
          <c:order val="0"/>
          <c:dLbls>
            <c:dLbl>
              <c:idx val="0"/>
              <c:layout>
                <c:manualLayout>
                  <c:x val="1.6666666666666701E-2"/>
                  <c:y val="-1.3888888888888935E-2"/>
                </c:manualLayout>
              </c:layout>
              <c:showVal val="1"/>
            </c:dLbl>
            <c:spPr>
              <a:solidFill>
                <a:schemeClr val="accent1"/>
              </a:solidFill>
            </c:spPr>
            <c:txPr>
              <a:bodyPr/>
              <a:lstStyle/>
              <a:p>
                <a:pPr>
                  <a:defRPr lang="es-EC" sz="2000" b="1"/>
                </a:pPr>
                <a:endParaRPr lang="es-ES"/>
              </a:p>
            </c:txPr>
            <c:showVal val="1"/>
          </c:dLbls>
          <c:cat>
            <c:strRef>
              <c:f>'PROMEDIO GENERAL'!$A$14:$A$18</c:f>
              <c:strCache>
                <c:ptCount val="5"/>
                <c:pt idx="0">
                  <c:v>100 000</c:v>
                </c:pt>
                <c:pt idx="1">
                  <c:v>125 000</c:v>
                </c:pt>
                <c:pt idx="2">
                  <c:v>135 000</c:v>
                </c:pt>
                <c:pt idx="3">
                  <c:v>140 000</c:v>
                </c:pt>
                <c:pt idx="4">
                  <c:v>150 000</c:v>
                </c:pt>
              </c:strCache>
            </c:strRef>
          </c:cat>
          <c:val>
            <c:numRef>
              <c:f>'PROMEDIO GENERAL'!$B$14:$B$18</c:f>
              <c:numCache>
                <c:formatCode>0.000</c:formatCode>
                <c:ptCount val="5"/>
                <c:pt idx="0">
                  <c:v>9.8202006569195888</c:v>
                </c:pt>
                <c:pt idx="1">
                  <c:v>12.257702187466382</c:v>
                </c:pt>
                <c:pt idx="2">
                  <c:v>9.9724388243975568</c:v>
                </c:pt>
                <c:pt idx="3">
                  <c:v>10.033378219504916</c:v>
                </c:pt>
                <c:pt idx="4">
                  <c:v>9.1025944039743205</c:v>
                </c:pt>
              </c:numCache>
            </c:numRef>
          </c:val>
        </c:ser>
        <c:dLbls/>
        <c:gapWidth val="300"/>
        <c:shape val="box"/>
        <c:axId val="94637440"/>
        <c:axId val="94660096"/>
        <c:axId val="0"/>
      </c:bar3DChart>
      <c:catAx>
        <c:axId val="94637440"/>
        <c:scaling>
          <c:orientation val="minMax"/>
        </c:scaling>
        <c:axPos val="b"/>
        <c:title>
          <c:tx>
            <c:rich>
              <a:bodyPr/>
              <a:lstStyle/>
              <a:p>
                <a:pPr>
                  <a:defRPr lang="es-EC" sz="1400"/>
                </a:pPr>
                <a:r>
                  <a:rPr lang="es-EC" sz="1400"/>
                  <a:t>Densidades de Siembra</a:t>
                </a:r>
              </a:p>
              <a:p>
                <a:pPr>
                  <a:defRPr lang="es-EC" sz="1400"/>
                </a:pPr>
                <a:r>
                  <a:rPr lang="es-EC" sz="1400"/>
                  <a:t>(plantas/ha)</a:t>
                </a:r>
              </a:p>
            </c:rich>
          </c:tx>
        </c:title>
        <c:majorTickMark val="none"/>
        <c:tickLblPos val="nextTo"/>
        <c:txPr>
          <a:bodyPr/>
          <a:lstStyle/>
          <a:p>
            <a:pPr>
              <a:defRPr lang="es-EC" sz="1400"/>
            </a:pPr>
            <a:endParaRPr lang="es-ES"/>
          </a:p>
        </c:txPr>
        <c:crossAx val="94660096"/>
        <c:crosses val="autoZero"/>
        <c:auto val="1"/>
        <c:lblAlgn val="ctr"/>
        <c:lblOffset val="100"/>
      </c:catAx>
      <c:valAx>
        <c:axId val="94660096"/>
        <c:scaling>
          <c:orientation val="minMax"/>
        </c:scaling>
        <c:axPos val="l"/>
        <c:majorGridlines/>
        <c:title>
          <c:tx>
            <c:rich>
              <a:bodyPr/>
              <a:lstStyle/>
              <a:p>
                <a:pPr>
                  <a:defRPr lang="es-EC" sz="1600"/>
                </a:pPr>
                <a:r>
                  <a:rPr lang="es-EC" sz="1600"/>
                  <a:t>Ganancia de Peso (g)</a:t>
                </a:r>
              </a:p>
            </c:rich>
          </c:tx>
        </c:title>
        <c:numFmt formatCode="0.00" sourceLinked="0"/>
        <c:tickLblPos val="nextTo"/>
        <c:txPr>
          <a:bodyPr/>
          <a:lstStyle/>
          <a:p>
            <a:pPr>
              <a:defRPr lang="es-EC"/>
            </a:pPr>
            <a:endParaRPr lang="es-ES"/>
          </a:p>
        </c:txPr>
        <c:crossAx val="94637440"/>
        <c:crosses val="autoZero"/>
        <c:crossBetween val="between"/>
      </c:valAx>
    </c:plotArea>
    <c:plotVisOnly val="1"/>
    <c:dispBlanksAs val="gap"/>
  </c:chart>
  <c:spPr>
    <a:solidFill>
      <a:schemeClr val="dk1"/>
    </a:solidFill>
    <a:ln w="10795" cap="flat" cmpd="sng" algn="ctr">
      <a:solidFill>
        <a:schemeClr val="dk1">
          <a:shade val="50000"/>
        </a:schemeClr>
      </a:solidFill>
      <a:prstDash val="solid"/>
    </a:ln>
    <a:effectLst/>
  </c:spPr>
  <c:txPr>
    <a:bodyPr/>
    <a:lstStyle/>
    <a:p>
      <a:pPr>
        <a:defRPr>
          <a:solidFill>
            <a:schemeClr val="lt1"/>
          </a:solidFill>
          <a:latin typeface="+mn-lt"/>
          <a:ea typeface="+mn-ea"/>
          <a:cs typeface="+mn-cs"/>
        </a:defRPr>
      </a:pPr>
      <a:endParaRPr lang="es-E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s-ES"/>
  <c:chart>
    <c:autoTitleDeleted val="1"/>
    <c:plotArea>
      <c:layout/>
      <c:scatterChart>
        <c:scatterStyle val="lineMarker"/>
        <c:ser>
          <c:idx val="0"/>
          <c:order val="0"/>
          <c:xVal>
            <c:numRef>
              <c:f>Hoja3!$A$2:$A$6</c:f>
              <c:numCache>
                <c:formatCode>General</c:formatCode>
                <c:ptCount val="5"/>
                <c:pt idx="0">
                  <c:v>100</c:v>
                </c:pt>
                <c:pt idx="1">
                  <c:v>125</c:v>
                </c:pt>
                <c:pt idx="2">
                  <c:v>135</c:v>
                </c:pt>
                <c:pt idx="3">
                  <c:v>140</c:v>
                </c:pt>
                <c:pt idx="4">
                  <c:v>150</c:v>
                </c:pt>
              </c:numCache>
            </c:numRef>
          </c:xVal>
          <c:yVal>
            <c:numRef>
              <c:f>Hoja3!$B$2:$B$6</c:f>
              <c:numCache>
                <c:formatCode>0.00</c:formatCode>
                <c:ptCount val="5"/>
                <c:pt idx="0">
                  <c:v>4.8741557598914094</c:v>
                </c:pt>
                <c:pt idx="1">
                  <c:v>5.39083351441987</c:v>
                </c:pt>
                <c:pt idx="2">
                  <c:v>5.2121163084748616</c:v>
                </c:pt>
                <c:pt idx="3">
                  <c:v>4.7026072831613783</c:v>
                </c:pt>
                <c:pt idx="4">
                  <c:v>4.8952082057560409</c:v>
                </c:pt>
              </c:numCache>
            </c:numRef>
          </c:yVal>
        </c:ser>
        <c:dLbls/>
        <c:axId val="94852992"/>
        <c:axId val="94859264"/>
      </c:scatterChart>
      <c:valAx>
        <c:axId val="94852992"/>
        <c:scaling>
          <c:orientation val="minMax"/>
          <c:min val="90"/>
        </c:scaling>
        <c:axPos val="b"/>
        <c:title>
          <c:tx>
            <c:rich>
              <a:bodyPr/>
              <a:lstStyle/>
              <a:p>
                <a:pPr>
                  <a:defRPr lang="es-EC"/>
                </a:pPr>
                <a:r>
                  <a:rPr lang="es-EC"/>
                  <a:t>Densidad de Siembra en miles</a:t>
                </a:r>
              </a:p>
              <a:p>
                <a:pPr>
                  <a:defRPr lang="es-EC"/>
                </a:pPr>
                <a:r>
                  <a:rPr lang="es-EC"/>
                  <a:t>planta / ha</a:t>
                </a:r>
              </a:p>
            </c:rich>
          </c:tx>
        </c:title>
        <c:numFmt formatCode="General" sourceLinked="1"/>
        <c:majorTickMark val="none"/>
        <c:tickLblPos val="nextTo"/>
        <c:txPr>
          <a:bodyPr/>
          <a:lstStyle/>
          <a:p>
            <a:pPr>
              <a:defRPr lang="es-EC"/>
            </a:pPr>
            <a:endParaRPr lang="es-ES"/>
          </a:p>
        </c:txPr>
        <c:crossAx val="94859264"/>
        <c:crosses val="autoZero"/>
        <c:crossBetween val="midCat"/>
        <c:majorUnit val="15"/>
      </c:valAx>
      <c:valAx>
        <c:axId val="94859264"/>
        <c:scaling>
          <c:orientation val="minMax"/>
        </c:scaling>
        <c:axPos val="l"/>
        <c:majorGridlines/>
        <c:title>
          <c:tx>
            <c:rich>
              <a:bodyPr/>
              <a:lstStyle/>
              <a:p>
                <a:pPr>
                  <a:defRPr lang="es-EC"/>
                </a:pPr>
                <a:r>
                  <a:rPr lang="en-US"/>
                  <a:t>Tallos / planta</a:t>
                </a:r>
              </a:p>
            </c:rich>
          </c:tx>
        </c:title>
        <c:numFmt formatCode="0.00" sourceLinked="1"/>
        <c:majorTickMark val="none"/>
        <c:tickLblPos val="nextTo"/>
        <c:txPr>
          <a:bodyPr/>
          <a:lstStyle/>
          <a:p>
            <a:pPr>
              <a:defRPr lang="es-EC"/>
            </a:pPr>
            <a:endParaRPr lang="es-ES"/>
          </a:p>
        </c:txPr>
        <c:crossAx val="94852992"/>
        <c:crosses val="autoZero"/>
        <c:crossBetween val="midCat"/>
      </c:valAx>
    </c:plotArea>
    <c:plotVisOnly val="1"/>
    <c:dispBlanksAs val="gap"/>
  </c:chart>
  <c:spPr>
    <a:gradFill flip="none" rotWithShape="1">
      <a:gsLst>
        <a:gs pos="0">
          <a:srgbClr val="000000"/>
        </a:gs>
        <a:gs pos="39999">
          <a:srgbClr val="0A128C"/>
        </a:gs>
        <a:gs pos="70000">
          <a:srgbClr val="181CC7"/>
        </a:gs>
        <a:gs pos="88000">
          <a:srgbClr val="7005D4"/>
        </a:gs>
        <a:gs pos="100000">
          <a:srgbClr val="8C3D91"/>
        </a:gs>
      </a:gsLst>
      <a:lin ang="5400000" scaled="0"/>
      <a:tileRect/>
    </a:gradFill>
  </c:spPr>
  <c:txPr>
    <a:bodyPr/>
    <a:lstStyle/>
    <a:p>
      <a:pPr>
        <a:defRPr sz="1800"/>
      </a:pPr>
      <a:endParaRPr lang="es-ES"/>
    </a:p>
  </c:txPr>
  <c:externalData r:id="rId1"/>
</c:chartSpace>
</file>

<file path=ppt/diagrams/_rels/data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1.jpeg"/><Relationship Id="rId1" Type="http://schemas.openxmlformats.org/officeDocument/2006/relationships/image" Target="../media/image7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E661AA-EE35-4E09-B79E-ADB96D56E1D6}"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es-EC"/>
        </a:p>
      </dgm:t>
    </dgm:pt>
    <dgm:pt modelId="{B52AD7BD-D82C-4105-B26A-53948D6FDEFC}">
      <dgm:prSet phldrT="[Texto]"/>
      <dgm:spPr/>
      <dgm:t>
        <a:bodyPr/>
        <a:lstStyle/>
        <a:p>
          <a:r>
            <a:rPr lang="es-EC" dirty="0" smtClean="0"/>
            <a:t>Demanda Crece      (8%)</a:t>
          </a:r>
          <a:endParaRPr lang="es-EC" dirty="0"/>
        </a:p>
      </dgm:t>
    </dgm:pt>
    <dgm:pt modelId="{6740C336-E686-4F54-905C-6B318743F497}" type="parTrans" cxnId="{CB7B3D83-115F-4C8E-A073-BCF48D1E7B2F}">
      <dgm:prSet/>
      <dgm:spPr/>
      <dgm:t>
        <a:bodyPr/>
        <a:lstStyle/>
        <a:p>
          <a:endParaRPr lang="es-EC"/>
        </a:p>
      </dgm:t>
    </dgm:pt>
    <dgm:pt modelId="{54662AAC-472E-42FC-A811-49543FEEE6BE}" type="sibTrans" cxnId="{CB7B3D83-115F-4C8E-A073-BCF48D1E7B2F}">
      <dgm:prSet/>
      <dgm:spPr/>
      <dgm:t>
        <a:bodyPr/>
        <a:lstStyle/>
        <a:p>
          <a:endParaRPr lang="es-EC"/>
        </a:p>
      </dgm:t>
    </dgm:pt>
    <dgm:pt modelId="{25C59318-F534-4D49-B78F-ACB5E2A4BB0A}">
      <dgm:prSet phldrT="[Texto]"/>
      <dgm:spPr/>
      <dgm:t>
        <a:bodyPr/>
        <a:lstStyle/>
        <a:p>
          <a:r>
            <a:rPr lang="es-EC" dirty="0" smtClean="0"/>
            <a:t>Divisas</a:t>
          </a:r>
          <a:endParaRPr lang="es-EC" dirty="0"/>
        </a:p>
      </dgm:t>
    </dgm:pt>
    <dgm:pt modelId="{BEB0E4AC-D875-4854-B5F6-02FB6C0D4466}" type="parTrans" cxnId="{C244CE44-71FC-450C-BF53-937B40488377}">
      <dgm:prSet/>
      <dgm:spPr/>
      <dgm:t>
        <a:bodyPr/>
        <a:lstStyle/>
        <a:p>
          <a:endParaRPr lang="es-EC"/>
        </a:p>
      </dgm:t>
    </dgm:pt>
    <dgm:pt modelId="{8CCF88B2-1706-40FD-A34E-ABB36CBB1D7F}" type="sibTrans" cxnId="{C244CE44-71FC-450C-BF53-937B40488377}">
      <dgm:prSet/>
      <dgm:spPr/>
      <dgm:t>
        <a:bodyPr/>
        <a:lstStyle/>
        <a:p>
          <a:endParaRPr lang="es-EC"/>
        </a:p>
      </dgm:t>
    </dgm:pt>
    <dgm:pt modelId="{24F6CDB4-481D-41EB-9D30-20FDF69BE99B}">
      <dgm:prSet phldrT="[Texto]"/>
      <dgm:spPr/>
      <dgm:t>
        <a:bodyPr/>
        <a:lstStyle/>
        <a:p>
          <a:r>
            <a:rPr lang="es-EC" dirty="0" smtClean="0"/>
            <a:t>Fuente de empleo</a:t>
          </a:r>
          <a:endParaRPr lang="es-EC" dirty="0"/>
        </a:p>
      </dgm:t>
    </dgm:pt>
    <dgm:pt modelId="{550ABC24-69FC-45B5-ADA2-689553730408}" type="parTrans" cxnId="{A172ADB2-4D23-487A-B686-65D8985026AF}">
      <dgm:prSet/>
      <dgm:spPr/>
      <dgm:t>
        <a:bodyPr/>
        <a:lstStyle/>
        <a:p>
          <a:endParaRPr lang="es-EC"/>
        </a:p>
      </dgm:t>
    </dgm:pt>
    <dgm:pt modelId="{20CF9FD1-531D-4FF2-A6F7-E248C9DECC1A}" type="sibTrans" cxnId="{A172ADB2-4D23-487A-B686-65D8985026AF}">
      <dgm:prSet/>
      <dgm:spPr/>
      <dgm:t>
        <a:bodyPr/>
        <a:lstStyle/>
        <a:p>
          <a:endParaRPr lang="es-EC"/>
        </a:p>
      </dgm:t>
    </dgm:pt>
    <dgm:pt modelId="{E32185F3-B9F6-4228-85D6-DD806D3A01D4}">
      <dgm:prSet phldrT="[Texto]"/>
      <dgm:spPr/>
      <dgm:t>
        <a:bodyPr/>
        <a:lstStyle/>
        <a:p>
          <a:r>
            <a:rPr lang="es-EC" dirty="0" smtClean="0"/>
            <a:t>15 personas/ ha.</a:t>
          </a:r>
          <a:endParaRPr lang="es-EC" dirty="0"/>
        </a:p>
      </dgm:t>
    </dgm:pt>
    <dgm:pt modelId="{FA821969-DEF2-4D2B-A37A-F2BF7F2D7E97}" type="parTrans" cxnId="{00025213-3CDA-4B2D-92C3-C4B9B2AF7E75}">
      <dgm:prSet/>
      <dgm:spPr/>
      <dgm:t>
        <a:bodyPr/>
        <a:lstStyle/>
        <a:p>
          <a:endParaRPr lang="es-EC"/>
        </a:p>
      </dgm:t>
    </dgm:pt>
    <dgm:pt modelId="{FA7D8B2E-5F36-482D-B3C9-06B34F92D735}" type="sibTrans" cxnId="{00025213-3CDA-4B2D-92C3-C4B9B2AF7E75}">
      <dgm:prSet/>
      <dgm:spPr/>
      <dgm:t>
        <a:bodyPr/>
        <a:lstStyle/>
        <a:p>
          <a:endParaRPr lang="es-EC"/>
        </a:p>
      </dgm:t>
    </dgm:pt>
    <dgm:pt modelId="{C769290E-234E-4B70-926C-C800909F2B62}">
      <dgm:prSet phldrT="[Texto]"/>
      <dgm:spPr/>
      <dgm:t>
        <a:bodyPr/>
        <a:lstStyle/>
        <a:p>
          <a:r>
            <a:rPr lang="es-EC" dirty="0" smtClean="0"/>
            <a:t>Densidades de siembra</a:t>
          </a:r>
          <a:endParaRPr lang="es-EC" dirty="0"/>
        </a:p>
      </dgm:t>
    </dgm:pt>
    <dgm:pt modelId="{634F7BF0-0FE1-40AE-8CB2-6E1ACD55556D}" type="parTrans" cxnId="{264ED03F-0025-4049-943C-3174F6F97CB5}">
      <dgm:prSet/>
      <dgm:spPr/>
      <dgm:t>
        <a:bodyPr/>
        <a:lstStyle/>
        <a:p>
          <a:endParaRPr lang="es-EC"/>
        </a:p>
      </dgm:t>
    </dgm:pt>
    <dgm:pt modelId="{2D9918E7-0CD0-4BE4-A67A-A8B3169955AF}" type="sibTrans" cxnId="{264ED03F-0025-4049-943C-3174F6F97CB5}">
      <dgm:prSet/>
      <dgm:spPr/>
      <dgm:t>
        <a:bodyPr/>
        <a:lstStyle/>
        <a:p>
          <a:endParaRPr lang="es-EC"/>
        </a:p>
      </dgm:t>
    </dgm:pt>
    <dgm:pt modelId="{528A560D-2035-4E1D-A7A5-08BBAD28178C}">
      <dgm:prSet phldrT="[Texto]"/>
      <dgm:spPr/>
      <dgm:t>
        <a:bodyPr/>
        <a:lstStyle/>
        <a:p>
          <a:r>
            <a:rPr lang="es-EC" dirty="0" smtClean="0"/>
            <a:t>Productividad</a:t>
          </a:r>
          <a:endParaRPr lang="es-EC" dirty="0"/>
        </a:p>
      </dgm:t>
    </dgm:pt>
    <dgm:pt modelId="{32C1A0BA-9F6E-4689-BCFA-28E6A8D091A2}" type="parTrans" cxnId="{269BF686-DD0F-41F3-8705-E0A4A6EF6869}">
      <dgm:prSet/>
      <dgm:spPr/>
      <dgm:t>
        <a:bodyPr/>
        <a:lstStyle/>
        <a:p>
          <a:endParaRPr lang="es-EC"/>
        </a:p>
      </dgm:t>
    </dgm:pt>
    <dgm:pt modelId="{EFAD51AA-584F-4583-9906-8D7B6E15FDE4}" type="sibTrans" cxnId="{269BF686-DD0F-41F3-8705-E0A4A6EF6869}">
      <dgm:prSet/>
      <dgm:spPr/>
      <dgm:t>
        <a:bodyPr/>
        <a:lstStyle/>
        <a:p>
          <a:endParaRPr lang="es-EC"/>
        </a:p>
      </dgm:t>
    </dgm:pt>
    <dgm:pt modelId="{186FEF65-1089-441D-9341-51040E26C261}" type="pres">
      <dgm:prSet presAssocID="{37E661AA-EE35-4E09-B79E-ADB96D56E1D6}" presName="linearFlow" presStyleCnt="0">
        <dgm:presLayoutVars>
          <dgm:dir/>
          <dgm:resizeHandles val="exact"/>
        </dgm:presLayoutVars>
      </dgm:prSet>
      <dgm:spPr/>
      <dgm:t>
        <a:bodyPr/>
        <a:lstStyle/>
        <a:p>
          <a:endParaRPr lang="es-ES"/>
        </a:p>
      </dgm:t>
    </dgm:pt>
    <dgm:pt modelId="{D0AB2AF8-7D59-418E-A015-963F718B1E57}" type="pres">
      <dgm:prSet presAssocID="{B52AD7BD-D82C-4105-B26A-53948D6FDEFC}" presName="composite" presStyleCnt="0"/>
      <dgm:spPr/>
    </dgm:pt>
    <dgm:pt modelId="{2AFA780C-C6C4-402B-8D2D-0F2FB60C79A5}" type="pres">
      <dgm:prSet presAssocID="{B52AD7BD-D82C-4105-B26A-53948D6FDEFC}" presName="imgShp" presStyleLbl="fgImgPlace1" presStyleIdx="0" presStyleCnt="3" custLinFactNeighborX="-72034" custLinFactNeighborY="2404"/>
      <dgm:spPr>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t="-15000" b="-15000"/>
          </a:stretch>
        </a:blipFill>
      </dgm:spPr>
    </dgm:pt>
    <dgm:pt modelId="{38BD97B6-9A64-4D83-AC2D-904054CDED56}" type="pres">
      <dgm:prSet presAssocID="{B52AD7BD-D82C-4105-B26A-53948D6FDEFC}" presName="txShp" presStyleLbl="node1" presStyleIdx="0" presStyleCnt="3">
        <dgm:presLayoutVars>
          <dgm:bulletEnabled val="1"/>
        </dgm:presLayoutVars>
      </dgm:prSet>
      <dgm:spPr/>
      <dgm:t>
        <a:bodyPr/>
        <a:lstStyle/>
        <a:p>
          <a:endParaRPr lang="es-EC"/>
        </a:p>
      </dgm:t>
    </dgm:pt>
    <dgm:pt modelId="{CE4627BE-30F2-459C-A349-F14FDFED60C7}" type="pres">
      <dgm:prSet presAssocID="{54662AAC-472E-42FC-A811-49543FEEE6BE}" presName="spacing" presStyleCnt="0"/>
      <dgm:spPr/>
    </dgm:pt>
    <dgm:pt modelId="{CF5A0E73-1837-42A5-9929-F25F886520DD}" type="pres">
      <dgm:prSet presAssocID="{24F6CDB4-481D-41EB-9D30-20FDF69BE99B}" presName="composite" presStyleCnt="0"/>
      <dgm:spPr/>
    </dgm:pt>
    <dgm:pt modelId="{5C18D17C-9D2B-4E2B-8B31-5CF4B3F58FBC}" type="pres">
      <dgm:prSet presAssocID="{24F6CDB4-481D-41EB-9D30-20FDF69BE99B}" presName="imgShp" presStyleLbl="fgImgPlace1" presStyleIdx="1" presStyleCnt="3" custLinFactNeighborX="-72034" custLinFactNeighborY="-1485"/>
      <dgm:spPr>
        <a:blipFill>
          <a:blip xmlns:r="http://schemas.openxmlformats.org/officeDocument/2006/relationships" r:embed="rId2" cstate="print">
            <a:extLst>
              <a:ext uri="{28A0092B-C50C-407E-A947-70E740481C1C}">
                <a14:useLocalDpi xmlns:a14="http://schemas.microsoft.com/office/drawing/2010/main" xmlns="" val="0"/>
              </a:ext>
            </a:extLst>
          </a:blip>
          <a:srcRect/>
          <a:stretch>
            <a:fillRect l="-17000" r="-17000"/>
          </a:stretch>
        </a:blipFill>
      </dgm:spPr>
    </dgm:pt>
    <dgm:pt modelId="{889D8AAA-1240-4E08-9C12-AA01F849A224}" type="pres">
      <dgm:prSet presAssocID="{24F6CDB4-481D-41EB-9D30-20FDF69BE99B}" presName="txShp" presStyleLbl="node1" presStyleIdx="1" presStyleCnt="3">
        <dgm:presLayoutVars>
          <dgm:bulletEnabled val="1"/>
        </dgm:presLayoutVars>
      </dgm:prSet>
      <dgm:spPr/>
      <dgm:t>
        <a:bodyPr/>
        <a:lstStyle/>
        <a:p>
          <a:endParaRPr lang="es-EC"/>
        </a:p>
      </dgm:t>
    </dgm:pt>
    <dgm:pt modelId="{7E530F49-8DC4-4D74-A022-94F0A901324C}" type="pres">
      <dgm:prSet presAssocID="{20CF9FD1-531D-4FF2-A6F7-E248C9DECC1A}" presName="spacing" presStyleCnt="0"/>
      <dgm:spPr/>
    </dgm:pt>
    <dgm:pt modelId="{626B1E94-4755-4E73-B761-7D2B8F667F7C}" type="pres">
      <dgm:prSet presAssocID="{C769290E-234E-4B70-926C-C800909F2B62}" presName="composite" presStyleCnt="0"/>
      <dgm:spPr/>
    </dgm:pt>
    <dgm:pt modelId="{EA436775-BE66-4574-A329-453DA285F0C9}" type="pres">
      <dgm:prSet presAssocID="{C769290E-234E-4B70-926C-C800909F2B62}" presName="imgShp" presStyleLbl="fgImgPlace1" presStyleIdx="2" presStyleCnt="3" custLinFactNeighborX="-78332" custLinFactNeighborY="925"/>
      <dgm:spPr>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t="-15000" b="-15000"/>
          </a:stretch>
        </a:blipFill>
      </dgm:spPr>
    </dgm:pt>
    <dgm:pt modelId="{F734C626-7935-42A3-A7D9-46E613B5FF7E}" type="pres">
      <dgm:prSet presAssocID="{C769290E-234E-4B70-926C-C800909F2B62}" presName="txShp" presStyleLbl="node1" presStyleIdx="2" presStyleCnt="3" custLinFactNeighborX="-514" custLinFactNeighborY="925">
        <dgm:presLayoutVars>
          <dgm:bulletEnabled val="1"/>
        </dgm:presLayoutVars>
      </dgm:prSet>
      <dgm:spPr/>
      <dgm:t>
        <a:bodyPr/>
        <a:lstStyle/>
        <a:p>
          <a:endParaRPr lang="es-EC"/>
        </a:p>
      </dgm:t>
    </dgm:pt>
  </dgm:ptLst>
  <dgm:cxnLst>
    <dgm:cxn modelId="{264ED03F-0025-4049-943C-3174F6F97CB5}" srcId="{37E661AA-EE35-4E09-B79E-ADB96D56E1D6}" destId="{C769290E-234E-4B70-926C-C800909F2B62}" srcOrd="2" destOrd="0" parTransId="{634F7BF0-0FE1-40AE-8CB2-6E1ACD55556D}" sibTransId="{2D9918E7-0CD0-4BE4-A67A-A8B3169955AF}"/>
    <dgm:cxn modelId="{9DC64210-0ABC-48F4-B333-B14570E091A9}" type="presOf" srcId="{25C59318-F534-4D49-B78F-ACB5E2A4BB0A}" destId="{38BD97B6-9A64-4D83-AC2D-904054CDED56}" srcOrd="0" destOrd="1" presId="urn:microsoft.com/office/officeart/2005/8/layout/vList3#1"/>
    <dgm:cxn modelId="{CB7B3D83-115F-4C8E-A073-BCF48D1E7B2F}" srcId="{37E661AA-EE35-4E09-B79E-ADB96D56E1D6}" destId="{B52AD7BD-D82C-4105-B26A-53948D6FDEFC}" srcOrd="0" destOrd="0" parTransId="{6740C336-E686-4F54-905C-6B318743F497}" sibTransId="{54662AAC-472E-42FC-A811-49543FEEE6BE}"/>
    <dgm:cxn modelId="{805C293A-8304-450F-A26C-64AF1A11A3FB}" type="presOf" srcId="{24F6CDB4-481D-41EB-9D30-20FDF69BE99B}" destId="{889D8AAA-1240-4E08-9C12-AA01F849A224}" srcOrd="0" destOrd="0" presId="urn:microsoft.com/office/officeart/2005/8/layout/vList3#1"/>
    <dgm:cxn modelId="{269BF686-DD0F-41F3-8705-E0A4A6EF6869}" srcId="{C769290E-234E-4B70-926C-C800909F2B62}" destId="{528A560D-2035-4E1D-A7A5-08BBAD28178C}" srcOrd="0" destOrd="0" parTransId="{32C1A0BA-9F6E-4689-BCFA-28E6A8D091A2}" sibTransId="{EFAD51AA-584F-4583-9906-8D7B6E15FDE4}"/>
    <dgm:cxn modelId="{2E9391B2-A4BC-4543-8614-4D9D77F1BE74}" type="presOf" srcId="{B52AD7BD-D82C-4105-B26A-53948D6FDEFC}" destId="{38BD97B6-9A64-4D83-AC2D-904054CDED56}" srcOrd="0" destOrd="0" presId="urn:microsoft.com/office/officeart/2005/8/layout/vList3#1"/>
    <dgm:cxn modelId="{C244CE44-71FC-450C-BF53-937B40488377}" srcId="{B52AD7BD-D82C-4105-B26A-53948D6FDEFC}" destId="{25C59318-F534-4D49-B78F-ACB5E2A4BB0A}" srcOrd="0" destOrd="0" parTransId="{BEB0E4AC-D875-4854-B5F6-02FB6C0D4466}" sibTransId="{8CCF88B2-1706-40FD-A34E-ABB36CBB1D7F}"/>
    <dgm:cxn modelId="{F503007C-9944-40F5-B508-FA4355995314}" type="presOf" srcId="{528A560D-2035-4E1D-A7A5-08BBAD28178C}" destId="{F734C626-7935-42A3-A7D9-46E613B5FF7E}" srcOrd="0" destOrd="1" presId="urn:microsoft.com/office/officeart/2005/8/layout/vList3#1"/>
    <dgm:cxn modelId="{00025213-3CDA-4B2D-92C3-C4B9B2AF7E75}" srcId="{24F6CDB4-481D-41EB-9D30-20FDF69BE99B}" destId="{E32185F3-B9F6-4228-85D6-DD806D3A01D4}" srcOrd="0" destOrd="0" parTransId="{FA821969-DEF2-4D2B-A37A-F2BF7F2D7E97}" sibTransId="{FA7D8B2E-5F36-482D-B3C9-06B34F92D735}"/>
    <dgm:cxn modelId="{63C47158-508C-4E55-9F20-69B1A614F197}" type="presOf" srcId="{E32185F3-B9F6-4228-85D6-DD806D3A01D4}" destId="{889D8AAA-1240-4E08-9C12-AA01F849A224}" srcOrd="0" destOrd="1" presId="urn:microsoft.com/office/officeart/2005/8/layout/vList3#1"/>
    <dgm:cxn modelId="{B5E79421-C437-4287-BE1E-3CC602EFBCAF}" type="presOf" srcId="{C769290E-234E-4B70-926C-C800909F2B62}" destId="{F734C626-7935-42A3-A7D9-46E613B5FF7E}" srcOrd="0" destOrd="0" presId="urn:microsoft.com/office/officeart/2005/8/layout/vList3#1"/>
    <dgm:cxn modelId="{F98A285F-D1DB-45D5-B82D-B68DD84B7764}" type="presOf" srcId="{37E661AA-EE35-4E09-B79E-ADB96D56E1D6}" destId="{186FEF65-1089-441D-9341-51040E26C261}" srcOrd="0" destOrd="0" presId="urn:microsoft.com/office/officeart/2005/8/layout/vList3#1"/>
    <dgm:cxn modelId="{A172ADB2-4D23-487A-B686-65D8985026AF}" srcId="{37E661AA-EE35-4E09-B79E-ADB96D56E1D6}" destId="{24F6CDB4-481D-41EB-9D30-20FDF69BE99B}" srcOrd="1" destOrd="0" parTransId="{550ABC24-69FC-45B5-ADA2-689553730408}" sibTransId="{20CF9FD1-531D-4FF2-A6F7-E248C9DECC1A}"/>
    <dgm:cxn modelId="{DF7CA11C-573D-4105-A6F3-599FEBAA779D}" type="presParOf" srcId="{186FEF65-1089-441D-9341-51040E26C261}" destId="{D0AB2AF8-7D59-418E-A015-963F718B1E57}" srcOrd="0" destOrd="0" presId="urn:microsoft.com/office/officeart/2005/8/layout/vList3#1"/>
    <dgm:cxn modelId="{DB00C1E2-B125-4974-84D4-86111DA4EEBA}" type="presParOf" srcId="{D0AB2AF8-7D59-418E-A015-963F718B1E57}" destId="{2AFA780C-C6C4-402B-8D2D-0F2FB60C79A5}" srcOrd="0" destOrd="0" presId="urn:microsoft.com/office/officeart/2005/8/layout/vList3#1"/>
    <dgm:cxn modelId="{48E4552B-098F-4CA8-9744-771107D25AE2}" type="presParOf" srcId="{D0AB2AF8-7D59-418E-A015-963F718B1E57}" destId="{38BD97B6-9A64-4D83-AC2D-904054CDED56}" srcOrd="1" destOrd="0" presId="urn:microsoft.com/office/officeart/2005/8/layout/vList3#1"/>
    <dgm:cxn modelId="{32703FC4-AE14-4FDC-908D-BE3A7CEA0B53}" type="presParOf" srcId="{186FEF65-1089-441D-9341-51040E26C261}" destId="{CE4627BE-30F2-459C-A349-F14FDFED60C7}" srcOrd="1" destOrd="0" presId="urn:microsoft.com/office/officeart/2005/8/layout/vList3#1"/>
    <dgm:cxn modelId="{A76376FD-AFA4-4989-BC71-4E37E742D494}" type="presParOf" srcId="{186FEF65-1089-441D-9341-51040E26C261}" destId="{CF5A0E73-1837-42A5-9929-F25F886520DD}" srcOrd="2" destOrd="0" presId="urn:microsoft.com/office/officeart/2005/8/layout/vList3#1"/>
    <dgm:cxn modelId="{130E9090-D3D3-4BA5-99CD-0350C3E0C347}" type="presParOf" srcId="{CF5A0E73-1837-42A5-9929-F25F886520DD}" destId="{5C18D17C-9D2B-4E2B-8B31-5CF4B3F58FBC}" srcOrd="0" destOrd="0" presId="urn:microsoft.com/office/officeart/2005/8/layout/vList3#1"/>
    <dgm:cxn modelId="{A8A454EC-E7F1-4F7B-88B0-C62B26CF6506}" type="presParOf" srcId="{CF5A0E73-1837-42A5-9929-F25F886520DD}" destId="{889D8AAA-1240-4E08-9C12-AA01F849A224}" srcOrd="1" destOrd="0" presId="urn:microsoft.com/office/officeart/2005/8/layout/vList3#1"/>
    <dgm:cxn modelId="{95C856C4-9F9E-46D2-ACBF-7064FE87913C}" type="presParOf" srcId="{186FEF65-1089-441D-9341-51040E26C261}" destId="{7E530F49-8DC4-4D74-A022-94F0A901324C}" srcOrd="3" destOrd="0" presId="urn:microsoft.com/office/officeart/2005/8/layout/vList3#1"/>
    <dgm:cxn modelId="{1E9619E8-F5CE-4992-8BAD-CA42BC3334F5}" type="presParOf" srcId="{186FEF65-1089-441D-9341-51040E26C261}" destId="{626B1E94-4755-4E73-B761-7D2B8F667F7C}" srcOrd="4" destOrd="0" presId="urn:microsoft.com/office/officeart/2005/8/layout/vList3#1"/>
    <dgm:cxn modelId="{84BF1D1D-5E22-472C-B3DA-FAD0C14E2D7A}" type="presParOf" srcId="{626B1E94-4755-4E73-B761-7D2B8F667F7C}" destId="{EA436775-BE66-4574-A329-453DA285F0C9}" srcOrd="0" destOrd="0" presId="urn:microsoft.com/office/officeart/2005/8/layout/vList3#1"/>
    <dgm:cxn modelId="{F6B9F03C-9D62-43A9-93A7-1C92935FEC9A}" type="presParOf" srcId="{626B1E94-4755-4E73-B761-7D2B8F667F7C}" destId="{F734C626-7935-42A3-A7D9-46E613B5FF7E}" srcOrd="1" destOrd="0" presId="urn:microsoft.com/office/officeart/2005/8/layout/vList3#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63C767-65F6-4FB5-88D8-60B34F64A5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CAB91258-7FEE-41F2-A227-86680E7A91C4}">
      <dgm:prSet/>
      <dgm:spPr/>
      <dgm:t>
        <a:bodyPr/>
        <a:lstStyle/>
        <a:p>
          <a:pPr rtl="0"/>
          <a:r>
            <a:rPr lang="es-EC" b="1" baseline="0" dirty="0" smtClean="0"/>
            <a:t>Características de la Investigación</a:t>
          </a:r>
          <a:endParaRPr lang="es-EC" dirty="0"/>
        </a:p>
      </dgm:t>
    </dgm:pt>
    <dgm:pt modelId="{6028E67A-490C-4631-AE8A-899379F91AB0}" type="parTrans" cxnId="{23E1F1E4-51BC-4EC4-8842-E0890BCCFF3F}">
      <dgm:prSet/>
      <dgm:spPr/>
      <dgm:t>
        <a:bodyPr/>
        <a:lstStyle/>
        <a:p>
          <a:endParaRPr lang="es-EC"/>
        </a:p>
      </dgm:t>
    </dgm:pt>
    <dgm:pt modelId="{38CA89F7-EAAB-400B-A959-31010F424091}" type="sibTrans" cxnId="{23E1F1E4-51BC-4EC4-8842-E0890BCCFF3F}">
      <dgm:prSet/>
      <dgm:spPr/>
      <dgm:t>
        <a:bodyPr/>
        <a:lstStyle/>
        <a:p>
          <a:endParaRPr lang="es-EC"/>
        </a:p>
      </dgm:t>
    </dgm:pt>
    <dgm:pt modelId="{66E62ECF-682C-4461-97D2-DFFC36862E27}" type="pres">
      <dgm:prSet presAssocID="{B263C767-65F6-4FB5-88D8-60B34F64A5CB}" presName="linear" presStyleCnt="0">
        <dgm:presLayoutVars>
          <dgm:animLvl val="lvl"/>
          <dgm:resizeHandles val="exact"/>
        </dgm:presLayoutVars>
      </dgm:prSet>
      <dgm:spPr/>
      <dgm:t>
        <a:bodyPr/>
        <a:lstStyle/>
        <a:p>
          <a:endParaRPr lang="es-ES"/>
        </a:p>
      </dgm:t>
    </dgm:pt>
    <dgm:pt modelId="{A775C50F-8D89-43E3-8B42-0CE736E7C6BB}" type="pres">
      <dgm:prSet presAssocID="{CAB91258-7FEE-41F2-A227-86680E7A91C4}" presName="parentText" presStyleLbl="node1" presStyleIdx="0" presStyleCnt="1">
        <dgm:presLayoutVars>
          <dgm:chMax val="0"/>
          <dgm:bulletEnabled val="1"/>
        </dgm:presLayoutVars>
      </dgm:prSet>
      <dgm:spPr/>
      <dgm:t>
        <a:bodyPr/>
        <a:lstStyle/>
        <a:p>
          <a:endParaRPr lang="es-ES"/>
        </a:p>
      </dgm:t>
    </dgm:pt>
  </dgm:ptLst>
  <dgm:cxnLst>
    <dgm:cxn modelId="{2B398535-5CF0-490B-911E-ABE11B4DDA8F}" type="presOf" srcId="{B263C767-65F6-4FB5-88D8-60B34F64A5CB}" destId="{66E62ECF-682C-4461-97D2-DFFC36862E27}" srcOrd="0" destOrd="0" presId="urn:microsoft.com/office/officeart/2005/8/layout/vList2"/>
    <dgm:cxn modelId="{23E1F1E4-51BC-4EC4-8842-E0890BCCFF3F}" srcId="{B263C767-65F6-4FB5-88D8-60B34F64A5CB}" destId="{CAB91258-7FEE-41F2-A227-86680E7A91C4}" srcOrd="0" destOrd="0" parTransId="{6028E67A-490C-4631-AE8A-899379F91AB0}" sibTransId="{38CA89F7-EAAB-400B-A959-31010F424091}"/>
    <dgm:cxn modelId="{50EB1A0F-BD95-4F9E-B30B-D1CBEA74FD00}" type="presOf" srcId="{CAB91258-7FEE-41F2-A227-86680E7A91C4}" destId="{A775C50F-8D89-43E3-8B42-0CE736E7C6BB}" srcOrd="0" destOrd="0" presId="urn:microsoft.com/office/officeart/2005/8/layout/vList2"/>
    <dgm:cxn modelId="{7E213F9D-5D16-4153-940A-BE68DD924FAA}" type="presParOf" srcId="{66E62ECF-682C-4461-97D2-DFFC36862E27}" destId="{A775C50F-8D89-43E3-8B42-0CE736E7C6BB}"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A8A279-6BE1-4808-9C19-36C14048D0B4}" type="doc">
      <dgm:prSet loTypeId="urn:microsoft.com/office/officeart/2005/8/layout/bProcess2" loCatId="process" qsTypeId="urn:microsoft.com/office/officeart/2005/8/quickstyle/3d1" qsCatId="3D" csTypeId="urn:microsoft.com/office/officeart/2005/8/colors/accent2_4" csCatId="accent2" phldr="1"/>
      <dgm:spPr/>
      <dgm:t>
        <a:bodyPr/>
        <a:lstStyle/>
        <a:p>
          <a:endParaRPr lang="es-EC"/>
        </a:p>
      </dgm:t>
    </dgm:pt>
    <dgm:pt modelId="{3B0EDA8B-EE70-42F8-92DD-4BA8EB8AB0A3}">
      <dgm:prSet phldrT="[Texto]" custT="1"/>
      <dgm:spPr/>
      <dgm:t>
        <a:bodyPr/>
        <a:lstStyle/>
        <a:p>
          <a:r>
            <a:rPr lang="es-EC" sz="2200" dirty="0" smtClean="0">
              <a:solidFill>
                <a:schemeClr val="bg2"/>
              </a:solidFill>
            </a:rPr>
            <a:t>Preparación</a:t>
          </a:r>
          <a:r>
            <a:rPr lang="es-EC" sz="2000" dirty="0" smtClean="0">
              <a:solidFill>
                <a:schemeClr val="bg2"/>
              </a:solidFill>
            </a:rPr>
            <a:t> </a:t>
          </a:r>
          <a:r>
            <a:rPr lang="es-EC" sz="2400" dirty="0" smtClean="0">
              <a:solidFill>
                <a:schemeClr val="bg2"/>
              </a:solidFill>
            </a:rPr>
            <a:t>del Terreno</a:t>
          </a:r>
          <a:endParaRPr lang="es-EC" sz="2400" dirty="0">
            <a:solidFill>
              <a:schemeClr val="bg2"/>
            </a:solidFill>
          </a:endParaRPr>
        </a:p>
      </dgm:t>
    </dgm:pt>
    <dgm:pt modelId="{95AEDFC9-1BD5-4308-86E4-C9E8171D4EE0}" type="parTrans" cxnId="{2F8E2C81-5A0E-46C4-8C3F-DA1C6335E231}">
      <dgm:prSet/>
      <dgm:spPr/>
      <dgm:t>
        <a:bodyPr/>
        <a:lstStyle/>
        <a:p>
          <a:endParaRPr lang="es-EC" sz="2400">
            <a:solidFill>
              <a:schemeClr val="bg2"/>
            </a:solidFill>
          </a:endParaRPr>
        </a:p>
      </dgm:t>
    </dgm:pt>
    <dgm:pt modelId="{F9489909-5DD9-4BE0-8066-6ACDCBF5EE47}" type="sibTrans" cxnId="{2F8E2C81-5A0E-46C4-8C3F-DA1C6335E231}">
      <dgm:prSet/>
      <dgm:spPr/>
      <dgm:t>
        <a:bodyPr/>
        <a:lstStyle/>
        <a:p>
          <a:endParaRPr lang="es-EC" sz="2400">
            <a:solidFill>
              <a:schemeClr val="bg2"/>
            </a:solidFill>
          </a:endParaRPr>
        </a:p>
      </dgm:t>
    </dgm:pt>
    <dgm:pt modelId="{0DEDE412-DE0A-4A81-8977-286F7627356A}">
      <dgm:prSet phldrT="[Texto]" custT="1"/>
      <dgm:spPr/>
      <dgm:t>
        <a:bodyPr/>
        <a:lstStyle/>
        <a:p>
          <a:r>
            <a:rPr lang="es-EC" sz="1600" dirty="0" smtClean="0">
              <a:solidFill>
                <a:schemeClr val="bg2"/>
              </a:solidFill>
            </a:rPr>
            <a:t>Siembra</a:t>
          </a:r>
          <a:endParaRPr lang="es-EC" sz="1050" dirty="0">
            <a:solidFill>
              <a:schemeClr val="bg2"/>
            </a:solidFill>
          </a:endParaRPr>
        </a:p>
      </dgm:t>
    </dgm:pt>
    <dgm:pt modelId="{C1EE1FD6-716E-4E86-ACE9-4C0A2EC515D8}" type="parTrans" cxnId="{7644C673-A8DA-4ACA-BAE4-845D56FBE3FE}">
      <dgm:prSet/>
      <dgm:spPr/>
      <dgm:t>
        <a:bodyPr/>
        <a:lstStyle/>
        <a:p>
          <a:endParaRPr lang="es-EC" sz="2400">
            <a:solidFill>
              <a:schemeClr val="bg2"/>
            </a:solidFill>
          </a:endParaRPr>
        </a:p>
      </dgm:t>
    </dgm:pt>
    <dgm:pt modelId="{033C22FA-B15A-47CA-A43D-5030D3B8F435}" type="sibTrans" cxnId="{7644C673-A8DA-4ACA-BAE4-845D56FBE3FE}">
      <dgm:prSet/>
      <dgm:spPr/>
      <dgm:t>
        <a:bodyPr/>
        <a:lstStyle/>
        <a:p>
          <a:endParaRPr lang="es-EC" sz="2400">
            <a:solidFill>
              <a:schemeClr val="bg2"/>
            </a:solidFill>
          </a:endParaRPr>
        </a:p>
      </dgm:t>
    </dgm:pt>
    <dgm:pt modelId="{17D40758-3BCD-4888-AFC9-228C92B03A04}">
      <dgm:prSet phldrT="[Texto]" custT="1"/>
      <dgm:spPr/>
      <dgm:t>
        <a:bodyPr/>
        <a:lstStyle/>
        <a:p>
          <a:r>
            <a:rPr lang="es-EC" sz="2000" dirty="0" err="1" smtClean="0">
              <a:solidFill>
                <a:schemeClr val="bg2"/>
              </a:solidFill>
            </a:rPr>
            <a:t>Pinch</a:t>
          </a:r>
          <a:endParaRPr lang="es-EC" sz="1050" dirty="0">
            <a:solidFill>
              <a:schemeClr val="bg2"/>
            </a:solidFill>
          </a:endParaRPr>
        </a:p>
      </dgm:t>
    </dgm:pt>
    <dgm:pt modelId="{53459D3F-2208-49B2-8D71-244A5A3C8834}" type="parTrans" cxnId="{6742935E-49FC-47C0-842B-5C20259F295F}">
      <dgm:prSet/>
      <dgm:spPr/>
      <dgm:t>
        <a:bodyPr/>
        <a:lstStyle/>
        <a:p>
          <a:endParaRPr lang="es-EC" sz="2400">
            <a:solidFill>
              <a:schemeClr val="bg2"/>
            </a:solidFill>
          </a:endParaRPr>
        </a:p>
      </dgm:t>
    </dgm:pt>
    <dgm:pt modelId="{045282E0-17CC-44BB-ABE7-CDB16A60E118}" type="sibTrans" cxnId="{6742935E-49FC-47C0-842B-5C20259F295F}">
      <dgm:prSet/>
      <dgm:spPr/>
      <dgm:t>
        <a:bodyPr/>
        <a:lstStyle/>
        <a:p>
          <a:endParaRPr lang="es-EC" sz="2400">
            <a:solidFill>
              <a:schemeClr val="bg2"/>
            </a:solidFill>
          </a:endParaRPr>
        </a:p>
      </dgm:t>
    </dgm:pt>
    <dgm:pt modelId="{EC80B156-ED6E-4558-A84D-8E3373BDF669}">
      <dgm:prSet phldrT="[Texto]" custT="1"/>
      <dgm:spPr/>
      <dgm:t>
        <a:bodyPr/>
        <a:lstStyle/>
        <a:p>
          <a:r>
            <a:rPr lang="es-EC" sz="1400" dirty="0" smtClean="0">
              <a:solidFill>
                <a:schemeClr val="bg2"/>
              </a:solidFill>
            </a:rPr>
            <a:t>Desbrote </a:t>
          </a:r>
          <a:endParaRPr lang="es-EC" sz="1400" dirty="0">
            <a:solidFill>
              <a:schemeClr val="bg2"/>
            </a:solidFill>
          </a:endParaRPr>
        </a:p>
      </dgm:t>
    </dgm:pt>
    <dgm:pt modelId="{40ABECE6-D0E0-41D9-BCA1-46F907359CD0}" type="parTrans" cxnId="{DC9AA5F1-171A-4441-AB73-750F6B20D6C7}">
      <dgm:prSet/>
      <dgm:spPr/>
      <dgm:t>
        <a:bodyPr/>
        <a:lstStyle/>
        <a:p>
          <a:endParaRPr lang="es-EC" sz="2400">
            <a:solidFill>
              <a:schemeClr val="bg2"/>
            </a:solidFill>
          </a:endParaRPr>
        </a:p>
      </dgm:t>
    </dgm:pt>
    <dgm:pt modelId="{4495937C-BE8D-4587-98CE-39CC1C66225E}" type="sibTrans" cxnId="{DC9AA5F1-171A-4441-AB73-750F6B20D6C7}">
      <dgm:prSet/>
      <dgm:spPr/>
      <dgm:t>
        <a:bodyPr/>
        <a:lstStyle/>
        <a:p>
          <a:endParaRPr lang="es-EC" sz="2400">
            <a:solidFill>
              <a:schemeClr val="bg2"/>
            </a:solidFill>
          </a:endParaRPr>
        </a:p>
      </dgm:t>
    </dgm:pt>
    <dgm:pt modelId="{1F388DED-6056-4182-82E6-22AD174A1A27}">
      <dgm:prSet phldrT="[Texto]" custT="1"/>
      <dgm:spPr/>
      <dgm:t>
        <a:bodyPr/>
        <a:lstStyle/>
        <a:p>
          <a:r>
            <a:rPr lang="es-EC" sz="1600" dirty="0" smtClean="0">
              <a:solidFill>
                <a:schemeClr val="bg2"/>
              </a:solidFill>
            </a:rPr>
            <a:t>Cosecha</a:t>
          </a:r>
          <a:endParaRPr lang="es-EC" sz="1050" dirty="0">
            <a:solidFill>
              <a:schemeClr val="bg2"/>
            </a:solidFill>
          </a:endParaRPr>
        </a:p>
      </dgm:t>
    </dgm:pt>
    <dgm:pt modelId="{9A209710-7316-48C6-A3B8-793B2DFA81C2}" type="parTrans" cxnId="{AB0A724E-4326-4AE6-8A03-B860A84AB58D}">
      <dgm:prSet/>
      <dgm:spPr/>
      <dgm:t>
        <a:bodyPr/>
        <a:lstStyle/>
        <a:p>
          <a:endParaRPr lang="es-EC" sz="2400">
            <a:solidFill>
              <a:schemeClr val="bg2"/>
            </a:solidFill>
          </a:endParaRPr>
        </a:p>
      </dgm:t>
    </dgm:pt>
    <dgm:pt modelId="{721A114F-3776-466E-AEFC-5B87839FA757}" type="sibTrans" cxnId="{AB0A724E-4326-4AE6-8A03-B860A84AB58D}">
      <dgm:prSet/>
      <dgm:spPr/>
      <dgm:t>
        <a:bodyPr/>
        <a:lstStyle/>
        <a:p>
          <a:endParaRPr lang="es-EC" sz="2400">
            <a:solidFill>
              <a:schemeClr val="bg2"/>
            </a:solidFill>
          </a:endParaRPr>
        </a:p>
      </dgm:t>
    </dgm:pt>
    <dgm:pt modelId="{2FEFEB23-03C1-403D-91A1-767CBC6801AD}">
      <dgm:prSet phldrT="[Texto]" custT="1"/>
      <dgm:spPr/>
      <dgm:t>
        <a:bodyPr/>
        <a:lstStyle/>
        <a:p>
          <a:r>
            <a:rPr lang="es-EC" sz="1800" dirty="0" err="1" smtClean="0">
              <a:solidFill>
                <a:schemeClr val="bg2"/>
              </a:solidFill>
            </a:rPr>
            <a:t>Poscosecha</a:t>
          </a:r>
          <a:endParaRPr lang="es-EC" sz="1800" dirty="0">
            <a:solidFill>
              <a:schemeClr val="bg2"/>
            </a:solidFill>
          </a:endParaRPr>
        </a:p>
      </dgm:t>
    </dgm:pt>
    <dgm:pt modelId="{EDEC08B7-4344-445B-95E0-0CBBEC91BB95}" type="parTrans" cxnId="{68E8CF3F-C82F-43CD-A0C0-CF371B669A3A}">
      <dgm:prSet/>
      <dgm:spPr/>
      <dgm:t>
        <a:bodyPr/>
        <a:lstStyle/>
        <a:p>
          <a:endParaRPr lang="es-EC" sz="2400">
            <a:solidFill>
              <a:schemeClr val="bg2"/>
            </a:solidFill>
          </a:endParaRPr>
        </a:p>
      </dgm:t>
    </dgm:pt>
    <dgm:pt modelId="{63222412-E47E-4181-83C7-EF61F1052AD8}" type="sibTrans" cxnId="{68E8CF3F-C82F-43CD-A0C0-CF371B669A3A}">
      <dgm:prSet/>
      <dgm:spPr/>
      <dgm:t>
        <a:bodyPr/>
        <a:lstStyle/>
        <a:p>
          <a:endParaRPr lang="es-EC" sz="2400">
            <a:solidFill>
              <a:schemeClr val="bg2"/>
            </a:solidFill>
          </a:endParaRPr>
        </a:p>
      </dgm:t>
    </dgm:pt>
    <dgm:pt modelId="{D1EF28C9-FF07-423D-B0D7-06C127D1D912}">
      <dgm:prSet phldrT="[Texto]" custT="1"/>
      <dgm:spPr/>
      <dgm:t>
        <a:bodyPr/>
        <a:lstStyle/>
        <a:p>
          <a:r>
            <a:rPr lang="es-EC" sz="1400" dirty="0" smtClean="0">
              <a:solidFill>
                <a:schemeClr val="bg2"/>
              </a:solidFill>
            </a:rPr>
            <a:t>Empaque</a:t>
          </a:r>
          <a:endParaRPr lang="es-EC" sz="1050" dirty="0">
            <a:solidFill>
              <a:schemeClr val="bg2"/>
            </a:solidFill>
          </a:endParaRPr>
        </a:p>
      </dgm:t>
    </dgm:pt>
    <dgm:pt modelId="{402F5EBB-66C4-4E51-ABAE-861B6A8188BA}" type="parTrans" cxnId="{0FED1D39-402A-4B14-9E76-2D8E5DCEC980}">
      <dgm:prSet/>
      <dgm:spPr/>
      <dgm:t>
        <a:bodyPr/>
        <a:lstStyle/>
        <a:p>
          <a:endParaRPr lang="es-EC" sz="2400">
            <a:solidFill>
              <a:schemeClr val="bg2"/>
            </a:solidFill>
          </a:endParaRPr>
        </a:p>
      </dgm:t>
    </dgm:pt>
    <dgm:pt modelId="{C6764D86-69FA-43D2-94E7-B7E7AFC77F6F}" type="sibTrans" cxnId="{0FED1D39-402A-4B14-9E76-2D8E5DCEC980}">
      <dgm:prSet/>
      <dgm:spPr/>
      <dgm:t>
        <a:bodyPr/>
        <a:lstStyle/>
        <a:p>
          <a:endParaRPr lang="es-EC" sz="2400">
            <a:solidFill>
              <a:schemeClr val="bg2"/>
            </a:solidFill>
          </a:endParaRPr>
        </a:p>
      </dgm:t>
    </dgm:pt>
    <dgm:pt modelId="{184B4FEB-00A5-4C05-83FE-FA1F02785BE7}">
      <dgm:prSet phldrT="[Texto]" custT="1"/>
      <dgm:spPr/>
      <dgm:t>
        <a:bodyPr/>
        <a:lstStyle/>
        <a:p>
          <a:r>
            <a:rPr lang="es-EC" sz="1800" dirty="0" smtClean="0">
              <a:solidFill>
                <a:schemeClr val="bg2"/>
              </a:solidFill>
            </a:rPr>
            <a:t>Exportación</a:t>
          </a:r>
          <a:endParaRPr lang="es-EC" sz="1800" dirty="0">
            <a:solidFill>
              <a:schemeClr val="bg2"/>
            </a:solidFill>
          </a:endParaRPr>
        </a:p>
      </dgm:t>
    </dgm:pt>
    <dgm:pt modelId="{B7950634-A9B4-4778-8D09-487CEFDC58AB}" type="parTrans" cxnId="{07B2E06D-72C2-44FB-9CA4-3C121F4B6EFC}">
      <dgm:prSet/>
      <dgm:spPr/>
      <dgm:t>
        <a:bodyPr/>
        <a:lstStyle/>
        <a:p>
          <a:endParaRPr lang="es-EC" sz="2400">
            <a:solidFill>
              <a:schemeClr val="bg2"/>
            </a:solidFill>
          </a:endParaRPr>
        </a:p>
      </dgm:t>
    </dgm:pt>
    <dgm:pt modelId="{F21CA590-DF14-41BB-9273-43F78115A40F}" type="sibTrans" cxnId="{07B2E06D-72C2-44FB-9CA4-3C121F4B6EFC}">
      <dgm:prSet/>
      <dgm:spPr/>
      <dgm:t>
        <a:bodyPr/>
        <a:lstStyle/>
        <a:p>
          <a:endParaRPr lang="es-EC" sz="2400">
            <a:solidFill>
              <a:schemeClr val="bg2"/>
            </a:solidFill>
          </a:endParaRPr>
        </a:p>
      </dgm:t>
    </dgm:pt>
    <dgm:pt modelId="{860AD920-089F-4382-BD16-F21668AB4F8F}" type="pres">
      <dgm:prSet presAssocID="{D5A8A279-6BE1-4808-9C19-36C14048D0B4}" presName="diagram" presStyleCnt="0">
        <dgm:presLayoutVars>
          <dgm:dir/>
          <dgm:resizeHandles/>
        </dgm:presLayoutVars>
      </dgm:prSet>
      <dgm:spPr/>
      <dgm:t>
        <a:bodyPr/>
        <a:lstStyle/>
        <a:p>
          <a:endParaRPr lang="es-ES"/>
        </a:p>
      </dgm:t>
    </dgm:pt>
    <dgm:pt modelId="{7561AC7A-85F9-42CE-8D88-6C852C30AEAA}" type="pres">
      <dgm:prSet presAssocID="{3B0EDA8B-EE70-42F8-92DD-4BA8EB8AB0A3}" presName="firstNode" presStyleLbl="node1" presStyleIdx="0" presStyleCnt="8" custScaleX="132152" custLinFactNeighborX="-85" custLinFactNeighborY="-2752">
        <dgm:presLayoutVars>
          <dgm:bulletEnabled val="1"/>
        </dgm:presLayoutVars>
      </dgm:prSet>
      <dgm:spPr/>
      <dgm:t>
        <a:bodyPr/>
        <a:lstStyle/>
        <a:p>
          <a:endParaRPr lang="es-EC"/>
        </a:p>
      </dgm:t>
    </dgm:pt>
    <dgm:pt modelId="{ECE0A617-C10C-478B-B114-C97D2A20207E}" type="pres">
      <dgm:prSet presAssocID="{F9489909-5DD9-4BE0-8066-6ACDCBF5EE47}" presName="sibTrans" presStyleLbl="sibTrans2D1" presStyleIdx="0" presStyleCnt="7"/>
      <dgm:spPr/>
      <dgm:t>
        <a:bodyPr/>
        <a:lstStyle/>
        <a:p>
          <a:endParaRPr lang="es-ES"/>
        </a:p>
      </dgm:t>
    </dgm:pt>
    <dgm:pt modelId="{460EBA16-1841-421C-9D60-4E611C18DAB1}" type="pres">
      <dgm:prSet presAssocID="{0DEDE412-DE0A-4A81-8977-286F7627356A}" presName="middleNode" presStyleCnt="0"/>
      <dgm:spPr/>
    </dgm:pt>
    <dgm:pt modelId="{371A04CC-18F4-4C6D-811B-131155D26C8D}" type="pres">
      <dgm:prSet presAssocID="{0DEDE412-DE0A-4A81-8977-286F7627356A}" presName="padding" presStyleLbl="node1" presStyleIdx="0" presStyleCnt="8"/>
      <dgm:spPr/>
    </dgm:pt>
    <dgm:pt modelId="{34300CB6-A10A-418C-87C8-A7441A98665F}" type="pres">
      <dgm:prSet presAssocID="{0DEDE412-DE0A-4A81-8977-286F7627356A}" presName="shape" presStyleLbl="node1" presStyleIdx="1" presStyleCnt="8">
        <dgm:presLayoutVars>
          <dgm:bulletEnabled val="1"/>
        </dgm:presLayoutVars>
      </dgm:prSet>
      <dgm:spPr/>
      <dgm:t>
        <a:bodyPr/>
        <a:lstStyle/>
        <a:p>
          <a:endParaRPr lang="es-ES"/>
        </a:p>
      </dgm:t>
    </dgm:pt>
    <dgm:pt modelId="{06519B4D-6F72-4AE0-A097-567D7BA1A66A}" type="pres">
      <dgm:prSet presAssocID="{033C22FA-B15A-47CA-A43D-5030D3B8F435}" presName="sibTrans" presStyleLbl="sibTrans2D1" presStyleIdx="1" presStyleCnt="7"/>
      <dgm:spPr/>
      <dgm:t>
        <a:bodyPr/>
        <a:lstStyle/>
        <a:p>
          <a:endParaRPr lang="es-ES"/>
        </a:p>
      </dgm:t>
    </dgm:pt>
    <dgm:pt modelId="{8AE7A96E-5A06-4D50-872A-D82FF9A530F4}" type="pres">
      <dgm:prSet presAssocID="{17D40758-3BCD-4888-AFC9-228C92B03A04}" presName="middleNode" presStyleCnt="0"/>
      <dgm:spPr/>
    </dgm:pt>
    <dgm:pt modelId="{5AC3D438-981A-491A-9D22-4C0061987A7F}" type="pres">
      <dgm:prSet presAssocID="{17D40758-3BCD-4888-AFC9-228C92B03A04}" presName="padding" presStyleLbl="node1" presStyleIdx="1" presStyleCnt="8"/>
      <dgm:spPr/>
    </dgm:pt>
    <dgm:pt modelId="{D7B8CCBE-0351-43CB-8D01-38950D1760A6}" type="pres">
      <dgm:prSet presAssocID="{17D40758-3BCD-4888-AFC9-228C92B03A04}" presName="shape" presStyleLbl="node1" presStyleIdx="2" presStyleCnt="8">
        <dgm:presLayoutVars>
          <dgm:bulletEnabled val="1"/>
        </dgm:presLayoutVars>
      </dgm:prSet>
      <dgm:spPr/>
      <dgm:t>
        <a:bodyPr/>
        <a:lstStyle/>
        <a:p>
          <a:endParaRPr lang="es-EC"/>
        </a:p>
      </dgm:t>
    </dgm:pt>
    <dgm:pt modelId="{79117602-6438-4BEB-AF28-372480CEDD46}" type="pres">
      <dgm:prSet presAssocID="{045282E0-17CC-44BB-ABE7-CDB16A60E118}" presName="sibTrans" presStyleLbl="sibTrans2D1" presStyleIdx="2" presStyleCnt="7"/>
      <dgm:spPr/>
      <dgm:t>
        <a:bodyPr/>
        <a:lstStyle/>
        <a:p>
          <a:endParaRPr lang="es-ES"/>
        </a:p>
      </dgm:t>
    </dgm:pt>
    <dgm:pt modelId="{1DF32FA8-6C07-4917-A983-28CE8ADE4141}" type="pres">
      <dgm:prSet presAssocID="{EC80B156-ED6E-4558-A84D-8E3373BDF669}" presName="middleNode" presStyleCnt="0"/>
      <dgm:spPr/>
    </dgm:pt>
    <dgm:pt modelId="{D706DB07-C6F7-4062-BFCC-C446FCF52FB5}" type="pres">
      <dgm:prSet presAssocID="{EC80B156-ED6E-4558-A84D-8E3373BDF669}" presName="padding" presStyleLbl="node1" presStyleIdx="2" presStyleCnt="8"/>
      <dgm:spPr/>
    </dgm:pt>
    <dgm:pt modelId="{6ED91986-D59E-4676-9406-D8058DE8B3DF}" type="pres">
      <dgm:prSet presAssocID="{EC80B156-ED6E-4558-A84D-8E3373BDF669}" presName="shape" presStyleLbl="node1" presStyleIdx="3" presStyleCnt="8">
        <dgm:presLayoutVars>
          <dgm:bulletEnabled val="1"/>
        </dgm:presLayoutVars>
      </dgm:prSet>
      <dgm:spPr/>
      <dgm:t>
        <a:bodyPr/>
        <a:lstStyle/>
        <a:p>
          <a:endParaRPr lang="es-EC"/>
        </a:p>
      </dgm:t>
    </dgm:pt>
    <dgm:pt modelId="{0DE08EC0-20EA-4609-9229-3E101BC4C768}" type="pres">
      <dgm:prSet presAssocID="{4495937C-BE8D-4587-98CE-39CC1C66225E}" presName="sibTrans" presStyleLbl="sibTrans2D1" presStyleIdx="3" presStyleCnt="7"/>
      <dgm:spPr/>
      <dgm:t>
        <a:bodyPr/>
        <a:lstStyle/>
        <a:p>
          <a:endParaRPr lang="es-ES"/>
        </a:p>
      </dgm:t>
    </dgm:pt>
    <dgm:pt modelId="{3B2E9F21-DB41-4781-BD66-B8970A209C74}" type="pres">
      <dgm:prSet presAssocID="{1F388DED-6056-4182-82E6-22AD174A1A27}" presName="middleNode" presStyleCnt="0"/>
      <dgm:spPr/>
    </dgm:pt>
    <dgm:pt modelId="{23E7B3E8-B174-4B7E-8344-98CE3BC93FF6}" type="pres">
      <dgm:prSet presAssocID="{1F388DED-6056-4182-82E6-22AD174A1A27}" presName="padding" presStyleLbl="node1" presStyleIdx="3" presStyleCnt="8"/>
      <dgm:spPr/>
    </dgm:pt>
    <dgm:pt modelId="{50F11E88-B09A-4D09-B18B-94457BEC50E7}" type="pres">
      <dgm:prSet presAssocID="{1F388DED-6056-4182-82E6-22AD174A1A27}" presName="shape" presStyleLbl="node1" presStyleIdx="4" presStyleCnt="8" custScaleX="123791">
        <dgm:presLayoutVars>
          <dgm:bulletEnabled val="1"/>
        </dgm:presLayoutVars>
      </dgm:prSet>
      <dgm:spPr/>
      <dgm:t>
        <a:bodyPr/>
        <a:lstStyle/>
        <a:p>
          <a:endParaRPr lang="es-ES"/>
        </a:p>
      </dgm:t>
    </dgm:pt>
    <dgm:pt modelId="{E9A50C5B-3003-4E08-A8B7-2FEE627E897A}" type="pres">
      <dgm:prSet presAssocID="{721A114F-3776-466E-AEFC-5B87839FA757}" presName="sibTrans" presStyleLbl="sibTrans2D1" presStyleIdx="4" presStyleCnt="7"/>
      <dgm:spPr/>
      <dgm:t>
        <a:bodyPr/>
        <a:lstStyle/>
        <a:p>
          <a:endParaRPr lang="es-ES"/>
        </a:p>
      </dgm:t>
    </dgm:pt>
    <dgm:pt modelId="{7A584FC0-6C76-4088-B65E-0E6CCBF047EE}" type="pres">
      <dgm:prSet presAssocID="{2FEFEB23-03C1-403D-91A1-767CBC6801AD}" presName="middleNode" presStyleCnt="0"/>
      <dgm:spPr/>
    </dgm:pt>
    <dgm:pt modelId="{D34DBC99-9B99-4FE3-AC69-3E96FA3B2953}" type="pres">
      <dgm:prSet presAssocID="{2FEFEB23-03C1-403D-91A1-767CBC6801AD}" presName="padding" presStyleLbl="node1" presStyleIdx="4" presStyleCnt="8"/>
      <dgm:spPr/>
    </dgm:pt>
    <dgm:pt modelId="{DDEAE5CE-BD61-449F-8179-A02B22CB7A2A}" type="pres">
      <dgm:prSet presAssocID="{2FEFEB23-03C1-403D-91A1-767CBC6801AD}" presName="shape" presStyleLbl="node1" presStyleIdx="5" presStyleCnt="8" custScaleX="171684" custScaleY="89073">
        <dgm:presLayoutVars>
          <dgm:bulletEnabled val="1"/>
        </dgm:presLayoutVars>
      </dgm:prSet>
      <dgm:spPr/>
      <dgm:t>
        <a:bodyPr/>
        <a:lstStyle/>
        <a:p>
          <a:endParaRPr lang="es-EC"/>
        </a:p>
      </dgm:t>
    </dgm:pt>
    <dgm:pt modelId="{FDE0A86E-C291-447D-A113-E4BFD355E2E1}" type="pres">
      <dgm:prSet presAssocID="{63222412-E47E-4181-83C7-EF61F1052AD8}" presName="sibTrans" presStyleLbl="sibTrans2D1" presStyleIdx="5" presStyleCnt="7"/>
      <dgm:spPr/>
      <dgm:t>
        <a:bodyPr/>
        <a:lstStyle/>
        <a:p>
          <a:endParaRPr lang="es-ES"/>
        </a:p>
      </dgm:t>
    </dgm:pt>
    <dgm:pt modelId="{370EDD31-A68F-4623-8E52-FC281335787C}" type="pres">
      <dgm:prSet presAssocID="{D1EF28C9-FF07-423D-B0D7-06C127D1D912}" presName="middleNode" presStyleCnt="0"/>
      <dgm:spPr/>
    </dgm:pt>
    <dgm:pt modelId="{DD978C58-789E-4E4C-826D-2FA919D78CB5}" type="pres">
      <dgm:prSet presAssocID="{D1EF28C9-FF07-423D-B0D7-06C127D1D912}" presName="padding" presStyleLbl="node1" presStyleIdx="5" presStyleCnt="8"/>
      <dgm:spPr/>
    </dgm:pt>
    <dgm:pt modelId="{62AE4EC8-72A3-4942-82C5-EE3B9C139E99}" type="pres">
      <dgm:prSet presAssocID="{D1EF28C9-FF07-423D-B0D7-06C127D1D912}" presName="shape" presStyleLbl="node1" presStyleIdx="6" presStyleCnt="8" custLinFactNeighborX="68" custLinFactNeighborY="-2845">
        <dgm:presLayoutVars>
          <dgm:bulletEnabled val="1"/>
        </dgm:presLayoutVars>
      </dgm:prSet>
      <dgm:spPr/>
      <dgm:t>
        <a:bodyPr/>
        <a:lstStyle/>
        <a:p>
          <a:endParaRPr lang="es-EC"/>
        </a:p>
      </dgm:t>
    </dgm:pt>
    <dgm:pt modelId="{3E04C83D-22BA-462B-A5A3-C0D652743864}" type="pres">
      <dgm:prSet presAssocID="{C6764D86-69FA-43D2-94E7-B7E7AFC77F6F}" presName="sibTrans" presStyleLbl="sibTrans2D1" presStyleIdx="6" presStyleCnt="7"/>
      <dgm:spPr/>
      <dgm:t>
        <a:bodyPr/>
        <a:lstStyle/>
        <a:p>
          <a:endParaRPr lang="es-ES"/>
        </a:p>
      </dgm:t>
    </dgm:pt>
    <dgm:pt modelId="{B1A233E1-2370-4CAB-996E-ACD54C025E9B}" type="pres">
      <dgm:prSet presAssocID="{184B4FEB-00A5-4C05-83FE-FA1F02785BE7}" presName="lastNode" presStyleLbl="node1" presStyleIdx="7" presStyleCnt="8" custScaleX="108560">
        <dgm:presLayoutVars>
          <dgm:bulletEnabled val="1"/>
        </dgm:presLayoutVars>
      </dgm:prSet>
      <dgm:spPr/>
      <dgm:t>
        <a:bodyPr/>
        <a:lstStyle/>
        <a:p>
          <a:endParaRPr lang="es-EC"/>
        </a:p>
      </dgm:t>
    </dgm:pt>
  </dgm:ptLst>
  <dgm:cxnLst>
    <dgm:cxn modelId="{0FA465ED-C008-4583-9CA8-A73E4680E347}" type="presOf" srcId="{EC80B156-ED6E-4558-A84D-8E3373BDF669}" destId="{6ED91986-D59E-4676-9406-D8058DE8B3DF}" srcOrd="0" destOrd="0" presId="urn:microsoft.com/office/officeart/2005/8/layout/bProcess2"/>
    <dgm:cxn modelId="{7644C673-A8DA-4ACA-BAE4-845D56FBE3FE}" srcId="{D5A8A279-6BE1-4808-9C19-36C14048D0B4}" destId="{0DEDE412-DE0A-4A81-8977-286F7627356A}" srcOrd="1" destOrd="0" parTransId="{C1EE1FD6-716E-4E86-ACE9-4C0A2EC515D8}" sibTransId="{033C22FA-B15A-47CA-A43D-5030D3B8F435}"/>
    <dgm:cxn modelId="{B1B756C5-16B0-4F68-AF89-B5EF68F663AB}" type="presOf" srcId="{3B0EDA8B-EE70-42F8-92DD-4BA8EB8AB0A3}" destId="{7561AC7A-85F9-42CE-8D88-6C852C30AEAA}" srcOrd="0" destOrd="0" presId="urn:microsoft.com/office/officeart/2005/8/layout/bProcess2"/>
    <dgm:cxn modelId="{80AD8F71-BFC0-41E2-B89B-3A2D70419627}" type="presOf" srcId="{17D40758-3BCD-4888-AFC9-228C92B03A04}" destId="{D7B8CCBE-0351-43CB-8D01-38950D1760A6}" srcOrd="0" destOrd="0" presId="urn:microsoft.com/office/officeart/2005/8/layout/bProcess2"/>
    <dgm:cxn modelId="{AB0A724E-4326-4AE6-8A03-B860A84AB58D}" srcId="{D5A8A279-6BE1-4808-9C19-36C14048D0B4}" destId="{1F388DED-6056-4182-82E6-22AD174A1A27}" srcOrd="4" destOrd="0" parTransId="{9A209710-7316-48C6-A3B8-793B2DFA81C2}" sibTransId="{721A114F-3776-466E-AEFC-5B87839FA757}"/>
    <dgm:cxn modelId="{D6EBFE73-15E8-4BEC-B41D-77547FE7BA35}" type="presOf" srcId="{C6764D86-69FA-43D2-94E7-B7E7AFC77F6F}" destId="{3E04C83D-22BA-462B-A5A3-C0D652743864}" srcOrd="0" destOrd="0" presId="urn:microsoft.com/office/officeart/2005/8/layout/bProcess2"/>
    <dgm:cxn modelId="{BCFC2BD8-B99E-4C8B-BF44-0FBD8D430F03}" type="presOf" srcId="{1F388DED-6056-4182-82E6-22AD174A1A27}" destId="{50F11E88-B09A-4D09-B18B-94457BEC50E7}" srcOrd="0" destOrd="0" presId="urn:microsoft.com/office/officeart/2005/8/layout/bProcess2"/>
    <dgm:cxn modelId="{0FED1D39-402A-4B14-9E76-2D8E5DCEC980}" srcId="{D5A8A279-6BE1-4808-9C19-36C14048D0B4}" destId="{D1EF28C9-FF07-423D-B0D7-06C127D1D912}" srcOrd="6" destOrd="0" parTransId="{402F5EBB-66C4-4E51-ABAE-861B6A8188BA}" sibTransId="{C6764D86-69FA-43D2-94E7-B7E7AFC77F6F}"/>
    <dgm:cxn modelId="{AA436E06-90B0-4AF5-88AC-5ABB3CAE8223}" type="presOf" srcId="{721A114F-3776-466E-AEFC-5B87839FA757}" destId="{E9A50C5B-3003-4E08-A8B7-2FEE627E897A}" srcOrd="0" destOrd="0" presId="urn:microsoft.com/office/officeart/2005/8/layout/bProcess2"/>
    <dgm:cxn modelId="{8029ADEE-DED2-4B0D-ADB7-89A749F246FE}" type="presOf" srcId="{045282E0-17CC-44BB-ABE7-CDB16A60E118}" destId="{79117602-6438-4BEB-AF28-372480CEDD46}" srcOrd="0" destOrd="0" presId="urn:microsoft.com/office/officeart/2005/8/layout/bProcess2"/>
    <dgm:cxn modelId="{DC9AA5F1-171A-4441-AB73-750F6B20D6C7}" srcId="{D5A8A279-6BE1-4808-9C19-36C14048D0B4}" destId="{EC80B156-ED6E-4558-A84D-8E3373BDF669}" srcOrd="3" destOrd="0" parTransId="{40ABECE6-D0E0-41D9-BCA1-46F907359CD0}" sibTransId="{4495937C-BE8D-4587-98CE-39CC1C66225E}"/>
    <dgm:cxn modelId="{91B6DDDE-5CA6-4B11-8AB5-B4625902D2A6}" type="presOf" srcId="{D1EF28C9-FF07-423D-B0D7-06C127D1D912}" destId="{62AE4EC8-72A3-4942-82C5-EE3B9C139E99}" srcOrd="0" destOrd="0" presId="urn:microsoft.com/office/officeart/2005/8/layout/bProcess2"/>
    <dgm:cxn modelId="{44B381ED-5E76-4F74-88F9-F92644CCFF6F}" type="presOf" srcId="{4495937C-BE8D-4587-98CE-39CC1C66225E}" destId="{0DE08EC0-20EA-4609-9229-3E101BC4C768}" srcOrd="0" destOrd="0" presId="urn:microsoft.com/office/officeart/2005/8/layout/bProcess2"/>
    <dgm:cxn modelId="{DB5E842C-95A7-4D70-B482-88C4774D6969}" type="presOf" srcId="{2FEFEB23-03C1-403D-91A1-767CBC6801AD}" destId="{DDEAE5CE-BD61-449F-8179-A02B22CB7A2A}" srcOrd="0" destOrd="0" presId="urn:microsoft.com/office/officeart/2005/8/layout/bProcess2"/>
    <dgm:cxn modelId="{2F8E2C81-5A0E-46C4-8C3F-DA1C6335E231}" srcId="{D5A8A279-6BE1-4808-9C19-36C14048D0B4}" destId="{3B0EDA8B-EE70-42F8-92DD-4BA8EB8AB0A3}" srcOrd="0" destOrd="0" parTransId="{95AEDFC9-1BD5-4308-86E4-C9E8171D4EE0}" sibTransId="{F9489909-5DD9-4BE0-8066-6ACDCBF5EE47}"/>
    <dgm:cxn modelId="{07B2E06D-72C2-44FB-9CA4-3C121F4B6EFC}" srcId="{D5A8A279-6BE1-4808-9C19-36C14048D0B4}" destId="{184B4FEB-00A5-4C05-83FE-FA1F02785BE7}" srcOrd="7" destOrd="0" parTransId="{B7950634-A9B4-4778-8D09-487CEFDC58AB}" sibTransId="{F21CA590-DF14-41BB-9273-43F78115A40F}"/>
    <dgm:cxn modelId="{F3A8121C-E5A7-4530-A7DC-F8AEA45D0D95}" type="presOf" srcId="{184B4FEB-00A5-4C05-83FE-FA1F02785BE7}" destId="{B1A233E1-2370-4CAB-996E-ACD54C025E9B}" srcOrd="0" destOrd="0" presId="urn:microsoft.com/office/officeart/2005/8/layout/bProcess2"/>
    <dgm:cxn modelId="{F011BD03-F15D-4116-9691-C1C92476FDEE}" type="presOf" srcId="{D5A8A279-6BE1-4808-9C19-36C14048D0B4}" destId="{860AD920-089F-4382-BD16-F21668AB4F8F}" srcOrd="0" destOrd="0" presId="urn:microsoft.com/office/officeart/2005/8/layout/bProcess2"/>
    <dgm:cxn modelId="{42AE1EA5-6103-467E-B295-E9903701AF88}" type="presOf" srcId="{0DEDE412-DE0A-4A81-8977-286F7627356A}" destId="{34300CB6-A10A-418C-87C8-A7441A98665F}" srcOrd="0" destOrd="0" presId="urn:microsoft.com/office/officeart/2005/8/layout/bProcess2"/>
    <dgm:cxn modelId="{68E8CF3F-C82F-43CD-A0C0-CF371B669A3A}" srcId="{D5A8A279-6BE1-4808-9C19-36C14048D0B4}" destId="{2FEFEB23-03C1-403D-91A1-767CBC6801AD}" srcOrd="5" destOrd="0" parTransId="{EDEC08B7-4344-445B-95E0-0CBBEC91BB95}" sibTransId="{63222412-E47E-4181-83C7-EF61F1052AD8}"/>
    <dgm:cxn modelId="{5E2A9271-A275-40F9-9CFB-6F987B1DCB36}" type="presOf" srcId="{63222412-E47E-4181-83C7-EF61F1052AD8}" destId="{FDE0A86E-C291-447D-A113-E4BFD355E2E1}" srcOrd="0" destOrd="0" presId="urn:microsoft.com/office/officeart/2005/8/layout/bProcess2"/>
    <dgm:cxn modelId="{16AC4342-3421-47C8-883C-5A8A3BBA6F0F}" type="presOf" srcId="{F9489909-5DD9-4BE0-8066-6ACDCBF5EE47}" destId="{ECE0A617-C10C-478B-B114-C97D2A20207E}" srcOrd="0" destOrd="0" presId="urn:microsoft.com/office/officeart/2005/8/layout/bProcess2"/>
    <dgm:cxn modelId="{F1D3F769-A86A-489B-800F-CBD050188357}" type="presOf" srcId="{033C22FA-B15A-47CA-A43D-5030D3B8F435}" destId="{06519B4D-6F72-4AE0-A097-567D7BA1A66A}" srcOrd="0" destOrd="0" presId="urn:microsoft.com/office/officeart/2005/8/layout/bProcess2"/>
    <dgm:cxn modelId="{6742935E-49FC-47C0-842B-5C20259F295F}" srcId="{D5A8A279-6BE1-4808-9C19-36C14048D0B4}" destId="{17D40758-3BCD-4888-AFC9-228C92B03A04}" srcOrd="2" destOrd="0" parTransId="{53459D3F-2208-49B2-8D71-244A5A3C8834}" sibTransId="{045282E0-17CC-44BB-ABE7-CDB16A60E118}"/>
    <dgm:cxn modelId="{B46B5A22-924B-4A3C-A5BE-E8DB6BC9F20F}" type="presParOf" srcId="{860AD920-089F-4382-BD16-F21668AB4F8F}" destId="{7561AC7A-85F9-42CE-8D88-6C852C30AEAA}" srcOrd="0" destOrd="0" presId="urn:microsoft.com/office/officeart/2005/8/layout/bProcess2"/>
    <dgm:cxn modelId="{C781A13E-0201-4523-BBD6-0BD7908B5E86}" type="presParOf" srcId="{860AD920-089F-4382-BD16-F21668AB4F8F}" destId="{ECE0A617-C10C-478B-B114-C97D2A20207E}" srcOrd="1" destOrd="0" presId="urn:microsoft.com/office/officeart/2005/8/layout/bProcess2"/>
    <dgm:cxn modelId="{3C6786C8-9813-478F-B4D7-E50B413CC752}" type="presParOf" srcId="{860AD920-089F-4382-BD16-F21668AB4F8F}" destId="{460EBA16-1841-421C-9D60-4E611C18DAB1}" srcOrd="2" destOrd="0" presId="urn:microsoft.com/office/officeart/2005/8/layout/bProcess2"/>
    <dgm:cxn modelId="{E2D32748-8004-4726-891A-D1BCEDA28BBA}" type="presParOf" srcId="{460EBA16-1841-421C-9D60-4E611C18DAB1}" destId="{371A04CC-18F4-4C6D-811B-131155D26C8D}" srcOrd="0" destOrd="0" presId="urn:microsoft.com/office/officeart/2005/8/layout/bProcess2"/>
    <dgm:cxn modelId="{578A3913-A9D1-42E9-8F4E-B43692500055}" type="presParOf" srcId="{460EBA16-1841-421C-9D60-4E611C18DAB1}" destId="{34300CB6-A10A-418C-87C8-A7441A98665F}" srcOrd="1" destOrd="0" presId="urn:microsoft.com/office/officeart/2005/8/layout/bProcess2"/>
    <dgm:cxn modelId="{7AAE95EB-AA32-452E-ABFF-08912D366DD3}" type="presParOf" srcId="{860AD920-089F-4382-BD16-F21668AB4F8F}" destId="{06519B4D-6F72-4AE0-A097-567D7BA1A66A}" srcOrd="3" destOrd="0" presId="urn:microsoft.com/office/officeart/2005/8/layout/bProcess2"/>
    <dgm:cxn modelId="{529F7A2B-86F7-4723-8434-68395B252E65}" type="presParOf" srcId="{860AD920-089F-4382-BD16-F21668AB4F8F}" destId="{8AE7A96E-5A06-4D50-872A-D82FF9A530F4}" srcOrd="4" destOrd="0" presId="urn:microsoft.com/office/officeart/2005/8/layout/bProcess2"/>
    <dgm:cxn modelId="{E40572F8-B117-4C09-9DC2-A98EEE3E336F}" type="presParOf" srcId="{8AE7A96E-5A06-4D50-872A-D82FF9A530F4}" destId="{5AC3D438-981A-491A-9D22-4C0061987A7F}" srcOrd="0" destOrd="0" presId="urn:microsoft.com/office/officeart/2005/8/layout/bProcess2"/>
    <dgm:cxn modelId="{D85520E3-7953-4F68-A260-A54AAC163431}" type="presParOf" srcId="{8AE7A96E-5A06-4D50-872A-D82FF9A530F4}" destId="{D7B8CCBE-0351-43CB-8D01-38950D1760A6}" srcOrd="1" destOrd="0" presId="urn:microsoft.com/office/officeart/2005/8/layout/bProcess2"/>
    <dgm:cxn modelId="{57B50058-3611-4B44-BA62-7C4EB59EBFCA}" type="presParOf" srcId="{860AD920-089F-4382-BD16-F21668AB4F8F}" destId="{79117602-6438-4BEB-AF28-372480CEDD46}" srcOrd="5" destOrd="0" presId="urn:microsoft.com/office/officeart/2005/8/layout/bProcess2"/>
    <dgm:cxn modelId="{7EA2F37C-3F01-4CA6-AC6B-B577A89ECA8E}" type="presParOf" srcId="{860AD920-089F-4382-BD16-F21668AB4F8F}" destId="{1DF32FA8-6C07-4917-A983-28CE8ADE4141}" srcOrd="6" destOrd="0" presId="urn:microsoft.com/office/officeart/2005/8/layout/bProcess2"/>
    <dgm:cxn modelId="{00201259-3529-47F2-897E-EE5515DC5439}" type="presParOf" srcId="{1DF32FA8-6C07-4917-A983-28CE8ADE4141}" destId="{D706DB07-C6F7-4062-BFCC-C446FCF52FB5}" srcOrd="0" destOrd="0" presId="urn:microsoft.com/office/officeart/2005/8/layout/bProcess2"/>
    <dgm:cxn modelId="{82BBFCD9-CF99-45EA-B13A-F08B8034AD23}" type="presParOf" srcId="{1DF32FA8-6C07-4917-A983-28CE8ADE4141}" destId="{6ED91986-D59E-4676-9406-D8058DE8B3DF}" srcOrd="1" destOrd="0" presId="urn:microsoft.com/office/officeart/2005/8/layout/bProcess2"/>
    <dgm:cxn modelId="{DF7F22C2-574E-4D38-BA49-8BF81424468E}" type="presParOf" srcId="{860AD920-089F-4382-BD16-F21668AB4F8F}" destId="{0DE08EC0-20EA-4609-9229-3E101BC4C768}" srcOrd="7" destOrd="0" presId="urn:microsoft.com/office/officeart/2005/8/layout/bProcess2"/>
    <dgm:cxn modelId="{0D287E1D-55F0-46DE-AFAA-3841072583E7}" type="presParOf" srcId="{860AD920-089F-4382-BD16-F21668AB4F8F}" destId="{3B2E9F21-DB41-4781-BD66-B8970A209C74}" srcOrd="8" destOrd="0" presId="urn:microsoft.com/office/officeart/2005/8/layout/bProcess2"/>
    <dgm:cxn modelId="{B93B0D27-CAED-4A3A-869C-8844771288E0}" type="presParOf" srcId="{3B2E9F21-DB41-4781-BD66-B8970A209C74}" destId="{23E7B3E8-B174-4B7E-8344-98CE3BC93FF6}" srcOrd="0" destOrd="0" presId="urn:microsoft.com/office/officeart/2005/8/layout/bProcess2"/>
    <dgm:cxn modelId="{1230FF60-C0B2-42AF-ACB9-46BB615E4A86}" type="presParOf" srcId="{3B2E9F21-DB41-4781-BD66-B8970A209C74}" destId="{50F11E88-B09A-4D09-B18B-94457BEC50E7}" srcOrd="1" destOrd="0" presId="urn:microsoft.com/office/officeart/2005/8/layout/bProcess2"/>
    <dgm:cxn modelId="{D783DF8D-6552-4E41-9FED-C6C9A2361CCE}" type="presParOf" srcId="{860AD920-089F-4382-BD16-F21668AB4F8F}" destId="{E9A50C5B-3003-4E08-A8B7-2FEE627E897A}" srcOrd="9" destOrd="0" presId="urn:microsoft.com/office/officeart/2005/8/layout/bProcess2"/>
    <dgm:cxn modelId="{7138869E-77E7-47E0-9341-3B89D64A94DC}" type="presParOf" srcId="{860AD920-089F-4382-BD16-F21668AB4F8F}" destId="{7A584FC0-6C76-4088-B65E-0E6CCBF047EE}" srcOrd="10" destOrd="0" presId="urn:microsoft.com/office/officeart/2005/8/layout/bProcess2"/>
    <dgm:cxn modelId="{16ACBBE0-479B-48E9-A653-85BE98E2EAC6}" type="presParOf" srcId="{7A584FC0-6C76-4088-B65E-0E6CCBF047EE}" destId="{D34DBC99-9B99-4FE3-AC69-3E96FA3B2953}" srcOrd="0" destOrd="0" presId="urn:microsoft.com/office/officeart/2005/8/layout/bProcess2"/>
    <dgm:cxn modelId="{E3C9C5FE-84C1-427B-9EA8-A64372ED8EE6}" type="presParOf" srcId="{7A584FC0-6C76-4088-B65E-0E6CCBF047EE}" destId="{DDEAE5CE-BD61-449F-8179-A02B22CB7A2A}" srcOrd="1" destOrd="0" presId="urn:microsoft.com/office/officeart/2005/8/layout/bProcess2"/>
    <dgm:cxn modelId="{06CB60BE-C3E0-4F48-A8ED-329AD6035DDA}" type="presParOf" srcId="{860AD920-089F-4382-BD16-F21668AB4F8F}" destId="{FDE0A86E-C291-447D-A113-E4BFD355E2E1}" srcOrd="11" destOrd="0" presId="urn:microsoft.com/office/officeart/2005/8/layout/bProcess2"/>
    <dgm:cxn modelId="{F8766F37-FBA6-4DD4-AF2D-5453B04147C1}" type="presParOf" srcId="{860AD920-089F-4382-BD16-F21668AB4F8F}" destId="{370EDD31-A68F-4623-8E52-FC281335787C}" srcOrd="12" destOrd="0" presId="urn:microsoft.com/office/officeart/2005/8/layout/bProcess2"/>
    <dgm:cxn modelId="{193C45B4-D92A-4CA6-9875-CF6B8B33F11C}" type="presParOf" srcId="{370EDD31-A68F-4623-8E52-FC281335787C}" destId="{DD978C58-789E-4E4C-826D-2FA919D78CB5}" srcOrd="0" destOrd="0" presId="urn:microsoft.com/office/officeart/2005/8/layout/bProcess2"/>
    <dgm:cxn modelId="{31BDD8BA-EC24-4540-BC05-24A93F2B2688}" type="presParOf" srcId="{370EDD31-A68F-4623-8E52-FC281335787C}" destId="{62AE4EC8-72A3-4942-82C5-EE3B9C139E99}" srcOrd="1" destOrd="0" presId="urn:microsoft.com/office/officeart/2005/8/layout/bProcess2"/>
    <dgm:cxn modelId="{D98CBADA-431A-4F2B-8546-0E1C04C5F26B}" type="presParOf" srcId="{860AD920-089F-4382-BD16-F21668AB4F8F}" destId="{3E04C83D-22BA-462B-A5A3-C0D652743864}" srcOrd="13" destOrd="0" presId="urn:microsoft.com/office/officeart/2005/8/layout/bProcess2"/>
    <dgm:cxn modelId="{121277D5-ECF7-4354-A54E-2350A303A6AF}" type="presParOf" srcId="{860AD920-089F-4382-BD16-F21668AB4F8F}" destId="{B1A233E1-2370-4CAB-996E-ACD54C025E9B}" srcOrd="14" destOrd="0" presId="urn:microsoft.com/office/officeart/2005/8/layout/b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D97B6-9A64-4D83-AC2D-904054CDED56}">
      <dsp:nvSpPr>
        <dsp:cNvPr id="0" name=""/>
        <dsp:cNvSpPr/>
      </dsp:nvSpPr>
      <dsp:spPr>
        <a:xfrm rot="10800000">
          <a:off x="1613236" y="1111"/>
          <a:ext cx="5269992" cy="1143330"/>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4177" tIns="118110" rIns="220472" bIns="118110" numCol="1" spcCol="1270" anchor="t" anchorCtr="0">
          <a:noAutofit/>
        </a:bodyPr>
        <a:lstStyle/>
        <a:p>
          <a:pPr lvl="0" algn="l" defTabSz="1377950">
            <a:lnSpc>
              <a:spcPct val="90000"/>
            </a:lnSpc>
            <a:spcBef>
              <a:spcPct val="0"/>
            </a:spcBef>
            <a:spcAft>
              <a:spcPct val="35000"/>
            </a:spcAft>
          </a:pPr>
          <a:r>
            <a:rPr lang="es-EC" sz="3100" kern="1200" dirty="0" smtClean="0"/>
            <a:t>Demanda Crece      (8%)</a:t>
          </a:r>
          <a:endParaRPr lang="es-EC" sz="3100" kern="1200" dirty="0"/>
        </a:p>
        <a:p>
          <a:pPr marL="228600" lvl="1" indent="-228600" algn="l" defTabSz="1066800">
            <a:lnSpc>
              <a:spcPct val="90000"/>
            </a:lnSpc>
            <a:spcBef>
              <a:spcPct val="0"/>
            </a:spcBef>
            <a:spcAft>
              <a:spcPct val="15000"/>
            </a:spcAft>
            <a:buChar char="••"/>
          </a:pPr>
          <a:r>
            <a:rPr lang="es-EC" sz="2400" kern="1200" dirty="0" smtClean="0"/>
            <a:t>Divisas</a:t>
          </a:r>
          <a:endParaRPr lang="es-EC" sz="2400" kern="1200" dirty="0"/>
        </a:p>
      </dsp:txBody>
      <dsp:txXfrm rot="10800000">
        <a:off x="1899068" y="1111"/>
        <a:ext cx="4984160" cy="1143330"/>
      </dsp:txXfrm>
    </dsp:sp>
    <dsp:sp modelId="{2AFA780C-C6C4-402B-8D2D-0F2FB60C79A5}">
      <dsp:nvSpPr>
        <dsp:cNvPr id="0" name=""/>
        <dsp:cNvSpPr/>
      </dsp:nvSpPr>
      <dsp:spPr>
        <a:xfrm>
          <a:off x="217984" y="28597"/>
          <a:ext cx="1143330" cy="114333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9D8AAA-1240-4E08-9C12-AA01F849A224}">
      <dsp:nvSpPr>
        <dsp:cNvPr id="0" name=""/>
        <dsp:cNvSpPr/>
      </dsp:nvSpPr>
      <dsp:spPr>
        <a:xfrm rot="10800000">
          <a:off x="1613236" y="1485734"/>
          <a:ext cx="5269992" cy="1143330"/>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4177" tIns="118110" rIns="220472" bIns="118110" numCol="1" spcCol="1270" anchor="t" anchorCtr="0">
          <a:noAutofit/>
        </a:bodyPr>
        <a:lstStyle/>
        <a:p>
          <a:pPr lvl="0" algn="l" defTabSz="1377950">
            <a:lnSpc>
              <a:spcPct val="90000"/>
            </a:lnSpc>
            <a:spcBef>
              <a:spcPct val="0"/>
            </a:spcBef>
            <a:spcAft>
              <a:spcPct val="35000"/>
            </a:spcAft>
          </a:pPr>
          <a:r>
            <a:rPr lang="es-EC" sz="3100" kern="1200" dirty="0" smtClean="0"/>
            <a:t>Fuente de empleo</a:t>
          </a:r>
          <a:endParaRPr lang="es-EC" sz="3100" kern="1200" dirty="0"/>
        </a:p>
        <a:p>
          <a:pPr marL="228600" lvl="1" indent="-228600" algn="l" defTabSz="1066800">
            <a:lnSpc>
              <a:spcPct val="90000"/>
            </a:lnSpc>
            <a:spcBef>
              <a:spcPct val="0"/>
            </a:spcBef>
            <a:spcAft>
              <a:spcPct val="15000"/>
            </a:spcAft>
            <a:buChar char="••"/>
          </a:pPr>
          <a:r>
            <a:rPr lang="es-EC" sz="2400" kern="1200" dirty="0" smtClean="0"/>
            <a:t>15 personas/ ha.</a:t>
          </a:r>
          <a:endParaRPr lang="es-EC" sz="2400" kern="1200" dirty="0"/>
        </a:p>
      </dsp:txBody>
      <dsp:txXfrm rot="10800000">
        <a:off x="1899068" y="1485734"/>
        <a:ext cx="4984160" cy="1143330"/>
      </dsp:txXfrm>
    </dsp:sp>
    <dsp:sp modelId="{5C18D17C-9D2B-4E2B-8B31-5CF4B3F58FBC}">
      <dsp:nvSpPr>
        <dsp:cNvPr id="0" name=""/>
        <dsp:cNvSpPr/>
      </dsp:nvSpPr>
      <dsp:spPr>
        <a:xfrm>
          <a:off x="217984" y="1468756"/>
          <a:ext cx="1143330" cy="114333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34C626-7935-42A3-A7D9-46E613B5FF7E}">
      <dsp:nvSpPr>
        <dsp:cNvPr id="0" name=""/>
        <dsp:cNvSpPr/>
      </dsp:nvSpPr>
      <dsp:spPr>
        <a:xfrm rot="10800000">
          <a:off x="1586148" y="2971469"/>
          <a:ext cx="5269992" cy="1143330"/>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4177" tIns="118110" rIns="220472" bIns="118110" numCol="1" spcCol="1270" anchor="t" anchorCtr="0">
          <a:noAutofit/>
        </a:bodyPr>
        <a:lstStyle/>
        <a:p>
          <a:pPr lvl="0" algn="l" defTabSz="1377950">
            <a:lnSpc>
              <a:spcPct val="90000"/>
            </a:lnSpc>
            <a:spcBef>
              <a:spcPct val="0"/>
            </a:spcBef>
            <a:spcAft>
              <a:spcPct val="35000"/>
            </a:spcAft>
          </a:pPr>
          <a:r>
            <a:rPr lang="es-EC" sz="3100" kern="1200" dirty="0" smtClean="0"/>
            <a:t>Densidades de siembra</a:t>
          </a:r>
          <a:endParaRPr lang="es-EC" sz="3100" kern="1200" dirty="0"/>
        </a:p>
        <a:p>
          <a:pPr marL="228600" lvl="1" indent="-228600" algn="l" defTabSz="1066800">
            <a:lnSpc>
              <a:spcPct val="90000"/>
            </a:lnSpc>
            <a:spcBef>
              <a:spcPct val="0"/>
            </a:spcBef>
            <a:spcAft>
              <a:spcPct val="15000"/>
            </a:spcAft>
            <a:buChar char="••"/>
          </a:pPr>
          <a:r>
            <a:rPr lang="es-EC" sz="2400" kern="1200" dirty="0" smtClean="0"/>
            <a:t>Productividad</a:t>
          </a:r>
          <a:endParaRPr lang="es-EC" sz="2400" kern="1200" dirty="0"/>
        </a:p>
      </dsp:txBody>
      <dsp:txXfrm rot="10800000">
        <a:off x="1871980" y="2971469"/>
        <a:ext cx="4984160" cy="1143330"/>
      </dsp:txXfrm>
    </dsp:sp>
    <dsp:sp modelId="{EA436775-BE66-4574-A329-453DA285F0C9}">
      <dsp:nvSpPr>
        <dsp:cNvPr id="0" name=""/>
        <dsp:cNvSpPr/>
      </dsp:nvSpPr>
      <dsp:spPr>
        <a:xfrm>
          <a:off x="145977" y="2971469"/>
          <a:ext cx="1143330" cy="114333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5C50F-8D89-43E3-8B42-0CE736E7C6BB}">
      <dsp:nvSpPr>
        <dsp:cNvPr id="0" name=""/>
        <dsp:cNvSpPr/>
      </dsp:nvSpPr>
      <dsp:spPr>
        <a:xfrm>
          <a:off x="0" y="68400"/>
          <a:ext cx="7924799" cy="100619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rtl="0">
            <a:lnSpc>
              <a:spcPct val="90000"/>
            </a:lnSpc>
            <a:spcBef>
              <a:spcPct val="0"/>
            </a:spcBef>
            <a:spcAft>
              <a:spcPct val="35000"/>
            </a:spcAft>
          </a:pPr>
          <a:r>
            <a:rPr lang="es-EC" sz="4300" b="1" kern="1200" baseline="0" dirty="0" smtClean="0"/>
            <a:t>Características de la Investigación</a:t>
          </a:r>
          <a:endParaRPr lang="es-EC" sz="4300" kern="1200" dirty="0"/>
        </a:p>
      </dsp:txBody>
      <dsp:txXfrm>
        <a:off x="49119" y="117519"/>
        <a:ext cx="7826561" cy="9079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1AC7A-85F9-42CE-8D88-6C852C30AEAA}">
      <dsp:nvSpPr>
        <dsp:cNvPr id="0" name=""/>
        <dsp:cNvSpPr/>
      </dsp:nvSpPr>
      <dsp:spPr>
        <a:xfrm>
          <a:off x="3721" y="489223"/>
          <a:ext cx="1884614" cy="1426095"/>
        </a:xfrm>
        <a:prstGeom prst="ellipse">
          <a:avLst/>
        </a:prstGeom>
        <a:gradFill rotWithShape="0">
          <a:gsLst>
            <a:gs pos="0">
              <a:schemeClr val="accent2">
                <a:shade val="50000"/>
                <a:hueOff val="0"/>
                <a:satOff val="0"/>
                <a:lumOff val="0"/>
                <a:alphaOff val="0"/>
                <a:shade val="85000"/>
              </a:schemeClr>
            </a:gs>
            <a:gs pos="100000">
              <a:schemeClr val="accent2">
                <a:shade val="50000"/>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C" sz="2200" kern="1200" dirty="0" smtClean="0">
              <a:solidFill>
                <a:schemeClr val="bg2"/>
              </a:solidFill>
            </a:rPr>
            <a:t>Preparación</a:t>
          </a:r>
          <a:r>
            <a:rPr lang="es-EC" sz="2000" kern="1200" dirty="0" smtClean="0">
              <a:solidFill>
                <a:schemeClr val="bg2"/>
              </a:solidFill>
            </a:rPr>
            <a:t> </a:t>
          </a:r>
          <a:r>
            <a:rPr lang="es-EC" sz="2400" kern="1200" dirty="0" smtClean="0">
              <a:solidFill>
                <a:schemeClr val="bg2"/>
              </a:solidFill>
            </a:rPr>
            <a:t>del Terreno</a:t>
          </a:r>
          <a:endParaRPr lang="es-EC" sz="2400" kern="1200" dirty="0">
            <a:solidFill>
              <a:schemeClr val="bg2"/>
            </a:solidFill>
          </a:endParaRPr>
        </a:p>
      </dsp:txBody>
      <dsp:txXfrm>
        <a:off x="279716" y="698070"/>
        <a:ext cx="1332624" cy="1008401"/>
      </dsp:txXfrm>
    </dsp:sp>
    <dsp:sp modelId="{ECE0A617-C10C-478B-B114-C97D2A20207E}">
      <dsp:nvSpPr>
        <dsp:cNvPr id="0" name=""/>
        <dsp:cNvSpPr/>
      </dsp:nvSpPr>
      <dsp:spPr>
        <a:xfrm rot="10797879">
          <a:off x="697147" y="2125852"/>
          <a:ext cx="499133" cy="376043"/>
        </a:xfrm>
        <a:prstGeom prst="triangle">
          <a:avLst/>
        </a:prstGeom>
        <a:gradFill rotWithShape="0">
          <a:gsLst>
            <a:gs pos="0">
              <a:schemeClr val="accent2">
                <a:shade val="90000"/>
                <a:hueOff val="0"/>
                <a:satOff val="0"/>
                <a:lumOff val="0"/>
                <a:alphaOff val="0"/>
                <a:shade val="85000"/>
              </a:schemeClr>
            </a:gs>
            <a:gs pos="100000">
              <a:schemeClr val="accent2">
                <a:shade val="90000"/>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4300CB6-A10A-418C-87C8-A7441A98665F}">
      <dsp:nvSpPr>
        <dsp:cNvPr id="0" name=""/>
        <dsp:cNvSpPr/>
      </dsp:nvSpPr>
      <dsp:spPr>
        <a:xfrm>
          <a:off x="471637" y="2691143"/>
          <a:ext cx="951205" cy="951205"/>
        </a:xfrm>
        <a:prstGeom prst="ellipse">
          <a:avLst/>
        </a:prstGeom>
        <a:gradFill rotWithShape="0">
          <a:gsLst>
            <a:gs pos="0">
              <a:schemeClr val="accent2">
                <a:shade val="50000"/>
                <a:hueOff val="-81437"/>
                <a:satOff val="1096"/>
                <a:lumOff val="10783"/>
                <a:alphaOff val="0"/>
                <a:shade val="85000"/>
              </a:schemeClr>
            </a:gs>
            <a:gs pos="100000">
              <a:schemeClr val="accent2">
                <a:shade val="50000"/>
                <a:hueOff val="-81437"/>
                <a:satOff val="1096"/>
                <a:lumOff val="10783"/>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solidFill>
                <a:schemeClr val="bg2"/>
              </a:solidFill>
            </a:rPr>
            <a:t>Siembra</a:t>
          </a:r>
          <a:endParaRPr lang="es-EC" sz="1050" kern="1200" dirty="0">
            <a:solidFill>
              <a:schemeClr val="bg2"/>
            </a:solidFill>
          </a:endParaRPr>
        </a:p>
      </dsp:txBody>
      <dsp:txXfrm>
        <a:off x="610938" y="2830444"/>
        <a:ext cx="672603" cy="672603"/>
      </dsp:txXfrm>
    </dsp:sp>
    <dsp:sp modelId="{06519B4D-6F72-4AE0-A097-567D7BA1A66A}">
      <dsp:nvSpPr>
        <dsp:cNvPr id="0" name=""/>
        <dsp:cNvSpPr/>
      </dsp:nvSpPr>
      <dsp:spPr>
        <a:xfrm rot="5400000">
          <a:off x="1892518" y="2978724"/>
          <a:ext cx="499133" cy="376043"/>
        </a:xfrm>
        <a:prstGeom prst="triangle">
          <a:avLst/>
        </a:prstGeom>
        <a:gradFill rotWithShape="0">
          <a:gsLst>
            <a:gs pos="0">
              <a:schemeClr val="accent2">
                <a:shade val="90000"/>
                <a:hueOff val="-89583"/>
                <a:satOff val="-1159"/>
                <a:lumOff val="7981"/>
                <a:alphaOff val="0"/>
                <a:shade val="85000"/>
              </a:schemeClr>
            </a:gs>
            <a:gs pos="100000">
              <a:schemeClr val="accent2">
                <a:shade val="90000"/>
                <a:hueOff val="-89583"/>
                <a:satOff val="-1159"/>
                <a:lumOff val="7981"/>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7B8CCBE-0351-43CB-8D01-38950D1760A6}">
      <dsp:nvSpPr>
        <dsp:cNvPr id="0" name=""/>
        <dsp:cNvSpPr/>
      </dsp:nvSpPr>
      <dsp:spPr>
        <a:xfrm>
          <a:off x="2840041" y="2691143"/>
          <a:ext cx="951205" cy="951205"/>
        </a:xfrm>
        <a:prstGeom prst="ellipse">
          <a:avLst/>
        </a:prstGeom>
        <a:gradFill rotWithShape="0">
          <a:gsLst>
            <a:gs pos="0">
              <a:schemeClr val="accent2">
                <a:shade val="50000"/>
                <a:hueOff val="-162874"/>
                <a:satOff val="2193"/>
                <a:lumOff val="21566"/>
                <a:alphaOff val="0"/>
                <a:shade val="85000"/>
              </a:schemeClr>
            </a:gs>
            <a:gs pos="100000">
              <a:schemeClr val="accent2">
                <a:shade val="50000"/>
                <a:hueOff val="-162874"/>
                <a:satOff val="2193"/>
                <a:lumOff val="21566"/>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dirty="0" err="1" smtClean="0">
              <a:solidFill>
                <a:schemeClr val="bg2"/>
              </a:solidFill>
            </a:rPr>
            <a:t>Pinch</a:t>
          </a:r>
          <a:endParaRPr lang="es-EC" sz="1050" kern="1200" dirty="0">
            <a:solidFill>
              <a:schemeClr val="bg2"/>
            </a:solidFill>
          </a:endParaRPr>
        </a:p>
      </dsp:txBody>
      <dsp:txXfrm>
        <a:off x="2979342" y="2830444"/>
        <a:ext cx="672603" cy="672603"/>
      </dsp:txXfrm>
    </dsp:sp>
    <dsp:sp modelId="{79117602-6438-4BEB-AF28-372480CEDD46}">
      <dsp:nvSpPr>
        <dsp:cNvPr id="0" name=""/>
        <dsp:cNvSpPr/>
      </dsp:nvSpPr>
      <dsp:spPr>
        <a:xfrm>
          <a:off x="3066077" y="2005467"/>
          <a:ext cx="499133" cy="376043"/>
        </a:xfrm>
        <a:prstGeom prst="triangle">
          <a:avLst/>
        </a:prstGeom>
        <a:gradFill rotWithShape="0">
          <a:gsLst>
            <a:gs pos="0">
              <a:schemeClr val="accent2">
                <a:shade val="90000"/>
                <a:hueOff val="-179166"/>
                <a:satOff val="-2319"/>
                <a:lumOff val="15963"/>
                <a:alphaOff val="0"/>
                <a:shade val="85000"/>
              </a:schemeClr>
            </a:gs>
            <a:gs pos="100000">
              <a:schemeClr val="accent2">
                <a:shade val="90000"/>
                <a:hueOff val="-179166"/>
                <a:satOff val="-2319"/>
                <a:lumOff val="15963"/>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ED91986-D59E-4676-9406-D8058DE8B3DF}">
      <dsp:nvSpPr>
        <dsp:cNvPr id="0" name=""/>
        <dsp:cNvSpPr/>
      </dsp:nvSpPr>
      <dsp:spPr>
        <a:xfrm>
          <a:off x="2840041" y="765914"/>
          <a:ext cx="951205" cy="951205"/>
        </a:xfrm>
        <a:prstGeom prst="ellipse">
          <a:avLst/>
        </a:prstGeom>
        <a:gradFill rotWithShape="0">
          <a:gsLst>
            <a:gs pos="0">
              <a:schemeClr val="accent2">
                <a:shade val="50000"/>
                <a:hueOff val="-244311"/>
                <a:satOff val="3289"/>
                <a:lumOff val="32349"/>
                <a:alphaOff val="0"/>
                <a:shade val="85000"/>
              </a:schemeClr>
            </a:gs>
            <a:gs pos="100000">
              <a:schemeClr val="accent2">
                <a:shade val="50000"/>
                <a:hueOff val="-244311"/>
                <a:satOff val="3289"/>
                <a:lumOff val="32349"/>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bg2"/>
              </a:solidFill>
            </a:rPr>
            <a:t>Desbrote </a:t>
          </a:r>
          <a:endParaRPr lang="es-EC" sz="1400" kern="1200" dirty="0">
            <a:solidFill>
              <a:schemeClr val="bg2"/>
            </a:solidFill>
          </a:endParaRPr>
        </a:p>
      </dsp:txBody>
      <dsp:txXfrm>
        <a:off x="2979342" y="905215"/>
        <a:ext cx="672603" cy="672603"/>
      </dsp:txXfrm>
    </dsp:sp>
    <dsp:sp modelId="{0DE08EC0-20EA-4609-9229-3E101BC4C768}">
      <dsp:nvSpPr>
        <dsp:cNvPr id="0" name=""/>
        <dsp:cNvSpPr/>
      </dsp:nvSpPr>
      <dsp:spPr>
        <a:xfrm rot="5400000">
          <a:off x="4141459" y="1053495"/>
          <a:ext cx="499133" cy="376043"/>
        </a:xfrm>
        <a:prstGeom prst="triangle">
          <a:avLst/>
        </a:prstGeom>
        <a:gradFill rotWithShape="0">
          <a:gsLst>
            <a:gs pos="0">
              <a:schemeClr val="accent2">
                <a:shade val="90000"/>
                <a:hueOff val="-268749"/>
                <a:satOff val="-3478"/>
                <a:lumOff val="23944"/>
                <a:alphaOff val="0"/>
                <a:shade val="85000"/>
              </a:schemeClr>
            </a:gs>
            <a:gs pos="100000">
              <a:schemeClr val="accent2">
                <a:shade val="90000"/>
                <a:hueOff val="-268749"/>
                <a:satOff val="-3478"/>
                <a:lumOff val="23944"/>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0F11E88-B09A-4D09-B18B-94457BEC50E7}">
      <dsp:nvSpPr>
        <dsp:cNvPr id="0" name=""/>
        <dsp:cNvSpPr/>
      </dsp:nvSpPr>
      <dsp:spPr>
        <a:xfrm>
          <a:off x="4969520" y="765914"/>
          <a:ext cx="1177507" cy="951205"/>
        </a:xfrm>
        <a:prstGeom prst="ellipse">
          <a:avLst/>
        </a:prstGeom>
        <a:gradFill rotWithShape="0">
          <a:gsLst>
            <a:gs pos="0">
              <a:schemeClr val="accent2">
                <a:shade val="50000"/>
                <a:hueOff val="-325748"/>
                <a:satOff val="4386"/>
                <a:lumOff val="43132"/>
                <a:alphaOff val="0"/>
                <a:shade val="85000"/>
              </a:schemeClr>
            </a:gs>
            <a:gs pos="100000">
              <a:schemeClr val="accent2">
                <a:shade val="50000"/>
                <a:hueOff val="-325748"/>
                <a:satOff val="4386"/>
                <a:lumOff val="43132"/>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solidFill>
                <a:schemeClr val="bg2"/>
              </a:solidFill>
            </a:rPr>
            <a:t>Cosecha</a:t>
          </a:r>
          <a:endParaRPr lang="es-EC" sz="1050" kern="1200" dirty="0">
            <a:solidFill>
              <a:schemeClr val="bg2"/>
            </a:solidFill>
          </a:endParaRPr>
        </a:p>
      </dsp:txBody>
      <dsp:txXfrm>
        <a:off x="5141962" y="905215"/>
        <a:ext cx="832623" cy="672603"/>
      </dsp:txXfrm>
    </dsp:sp>
    <dsp:sp modelId="{E9A50C5B-3003-4E08-A8B7-2FEE627E897A}">
      <dsp:nvSpPr>
        <dsp:cNvPr id="0" name=""/>
        <dsp:cNvSpPr/>
      </dsp:nvSpPr>
      <dsp:spPr>
        <a:xfrm rot="10800000">
          <a:off x="5308707" y="2052737"/>
          <a:ext cx="499133" cy="376043"/>
        </a:xfrm>
        <a:prstGeom prst="triangle">
          <a:avLst/>
        </a:prstGeom>
        <a:gradFill rotWithShape="0">
          <a:gsLst>
            <a:gs pos="0">
              <a:schemeClr val="accent2">
                <a:shade val="90000"/>
                <a:hueOff val="-268749"/>
                <a:satOff val="-3478"/>
                <a:lumOff val="23944"/>
                <a:alphaOff val="0"/>
                <a:shade val="85000"/>
              </a:schemeClr>
            </a:gs>
            <a:gs pos="100000">
              <a:schemeClr val="accent2">
                <a:shade val="90000"/>
                <a:hueOff val="-268749"/>
                <a:satOff val="-3478"/>
                <a:lumOff val="23944"/>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DEAE5CE-BD61-449F-8179-A02B22CB7A2A}">
      <dsp:nvSpPr>
        <dsp:cNvPr id="0" name=""/>
        <dsp:cNvSpPr/>
      </dsp:nvSpPr>
      <dsp:spPr>
        <a:xfrm>
          <a:off x="4741739" y="2743112"/>
          <a:ext cx="1633068" cy="847267"/>
        </a:xfrm>
        <a:prstGeom prst="ellipse">
          <a:avLst/>
        </a:prstGeom>
        <a:gradFill rotWithShape="0">
          <a:gsLst>
            <a:gs pos="0">
              <a:schemeClr val="accent2">
                <a:shade val="50000"/>
                <a:hueOff val="-244311"/>
                <a:satOff val="3289"/>
                <a:lumOff val="32349"/>
                <a:alphaOff val="0"/>
                <a:shade val="85000"/>
              </a:schemeClr>
            </a:gs>
            <a:gs pos="100000">
              <a:schemeClr val="accent2">
                <a:shade val="50000"/>
                <a:hueOff val="-244311"/>
                <a:satOff val="3289"/>
                <a:lumOff val="32349"/>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err="1" smtClean="0">
              <a:solidFill>
                <a:schemeClr val="bg2"/>
              </a:solidFill>
            </a:rPr>
            <a:t>Poscosecha</a:t>
          </a:r>
          <a:endParaRPr lang="es-EC" sz="1800" kern="1200" dirty="0">
            <a:solidFill>
              <a:schemeClr val="bg2"/>
            </a:solidFill>
          </a:endParaRPr>
        </a:p>
      </dsp:txBody>
      <dsp:txXfrm>
        <a:off x="4980896" y="2867191"/>
        <a:ext cx="1154754" cy="599109"/>
      </dsp:txXfrm>
    </dsp:sp>
    <dsp:sp modelId="{FDE0A86E-C291-447D-A113-E4BFD355E2E1}">
      <dsp:nvSpPr>
        <dsp:cNvPr id="0" name=""/>
        <dsp:cNvSpPr/>
      </dsp:nvSpPr>
      <dsp:spPr>
        <a:xfrm rot="5359629">
          <a:off x="6641883" y="2963067"/>
          <a:ext cx="499133" cy="376043"/>
        </a:xfrm>
        <a:prstGeom prst="triangle">
          <a:avLst/>
        </a:prstGeom>
        <a:gradFill rotWithShape="0">
          <a:gsLst>
            <a:gs pos="0">
              <a:schemeClr val="accent2">
                <a:shade val="90000"/>
                <a:hueOff val="-179166"/>
                <a:satOff val="-2319"/>
                <a:lumOff val="15963"/>
                <a:alphaOff val="0"/>
                <a:shade val="85000"/>
              </a:schemeClr>
            </a:gs>
            <a:gs pos="100000">
              <a:schemeClr val="accent2">
                <a:shade val="90000"/>
                <a:hueOff val="-179166"/>
                <a:satOff val="-2319"/>
                <a:lumOff val="15963"/>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2AE4EC8-72A3-4942-82C5-EE3B9C139E99}">
      <dsp:nvSpPr>
        <dsp:cNvPr id="0" name=""/>
        <dsp:cNvSpPr/>
      </dsp:nvSpPr>
      <dsp:spPr>
        <a:xfrm>
          <a:off x="7386985" y="2664081"/>
          <a:ext cx="951205" cy="951205"/>
        </a:xfrm>
        <a:prstGeom prst="ellipse">
          <a:avLst/>
        </a:prstGeom>
        <a:gradFill rotWithShape="0">
          <a:gsLst>
            <a:gs pos="0">
              <a:schemeClr val="accent2">
                <a:shade val="50000"/>
                <a:hueOff val="-162874"/>
                <a:satOff val="2193"/>
                <a:lumOff val="21566"/>
                <a:alphaOff val="0"/>
                <a:shade val="85000"/>
              </a:schemeClr>
            </a:gs>
            <a:gs pos="100000">
              <a:schemeClr val="accent2">
                <a:shade val="50000"/>
                <a:hueOff val="-162874"/>
                <a:satOff val="2193"/>
                <a:lumOff val="21566"/>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bg2"/>
              </a:solidFill>
            </a:rPr>
            <a:t>Empaque</a:t>
          </a:r>
          <a:endParaRPr lang="es-EC" sz="1050" kern="1200" dirty="0">
            <a:solidFill>
              <a:schemeClr val="bg2"/>
            </a:solidFill>
          </a:endParaRPr>
        </a:p>
      </dsp:txBody>
      <dsp:txXfrm>
        <a:off x="7526286" y="2803382"/>
        <a:ext cx="672603" cy="672603"/>
      </dsp:txXfrm>
    </dsp:sp>
    <dsp:sp modelId="{3E04C83D-22BA-462B-A5A3-C0D652743864}">
      <dsp:nvSpPr>
        <dsp:cNvPr id="0" name=""/>
        <dsp:cNvSpPr/>
      </dsp:nvSpPr>
      <dsp:spPr>
        <a:xfrm rot="21598829">
          <a:off x="7612734" y="2110658"/>
          <a:ext cx="499133" cy="376043"/>
        </a:xfrm>
        <a:prstGeom prst="triangle">
          <a:avLst/>
        </a:prstGeom>
        <a:gradFill rotWithShape="0">
          <a:gsLst>
            <a:gs pos="0">
              <a:schemeClr val="accent2">
                <a:shade val="90000"/>
                <a:hueOff val="-89583"/>
                <a:satOff val="-1159"/>
                <a:lumOff val="7981"/>
                <a:alphaOff val="0"/>
                <a:shade val="85000"/>
              </a:schemeClr>
            </a:gs>
            <a:gs pos="100000">
              <a:schemeClr val="accent2">
                <a:shade val="90000"/>
                <a:hueOff val="-89583"/>
                <a:satOff val="-1159"/>
                <a:lumOff val="7981"/>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1A233E1-2370-4CAB-996E-ACD54C025E9B}">
      <dsp:nvSpPr>
        <dsp:cNvPr id="0" name=""/>
        <dsp:cNvSpPr/>
      </dsp:nvSpPr>
      <dsp:spPr>
        <a:xfrm>
          <a:off x="7087856" y="528469"/>
          <a:ext cx="1548169" cy="1426095"/>
        </a:xfrm>
        <a:prstGeom prst="ellipse">
          <a:avLst/>
        </a:prstGeom>
        <a:gradFill rotWithShape="0">
          <a:gsLst>
            <a:gs pos="0">
              <a:schemeClr val="accent2">
                <a:shade val="50000"/>
                <a:hueOff val="-81437"/>
                <a:satOff val="1096"/>
                <a:lumOff val="10783"/>
                <a:alphaOff val="0"/>
                <a:shade val="85000"/>
              </a:schemeClr>
            </a:gs>
            <a:gs pos="100000">
              <a:schemeClr val="accent2">
                <a:shade val="50000"/>
                <a:hueOff val="-81437"/>
                <a:satOff val="1096"/>
                <a:lumOff val="10783"/>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bg2"/>
              </a:solidFill>
            </a:rPr>
            <a:t>Exportación</a:t>
          </a:r>
          <a:endParaRPr lang="es-EC" sz="1800" kern="1200" dirty="0">
            <a:solidFill>
              <a:schemeClr val="bg2"/>
            </a:solidFill>
          </a:endParaRPr>
        </a:p>
      </dsp:txBody>
      <dsp:txXfrm>
        <a:off x="7314580" y="737316"/>
        <a:ext cx="1094721" cy="1008401"/>
      </dsp:txXfrm>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FFBB37-F808-4D1D-BFDA-E80FF92AF783}" type="datetimeFigureOut">
              <a:rPr lang="es-EC" smtClean="0"/>
              <a:pPr/>
              <a:t>04/07/2012</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0E6336-3A88-47A3-A73D-5AE772FD2FC9}" type="slidenum">
              <a:rPr lang="es-EC" smtClean="0"/>
              <a:pPr/>
              <a:t>‹Nº›</a:t>
            </a:fld>
            <a:endParaRPr lang="es-EC"/>
          </a:p>
        </p:txBody>
      </p:sp>
    </p:spTree>
    <p:extLst>
      <p:ext uri="{BB962C8B-B14F-4D97-AF65-F5344CB8AC3E}">
        <p14:creationId xmlns:p14="http://schemas.microsoft.com/office/powerpoint/2010/main" xmlns="" val="3133203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F20E6336-3A88-47A3-A73D-5AE772FD2FC9}" type="slidenum">
              <a:rPr lang="es-EC" smtClean="0"/>
              <a:pPr/>
              <a:t>6</a:t>
            </a:fld>
            <a:endParaRPr lang="es-EC" dirty="0"/>
          </a:p>
        </p:txBody>
      </p:sp>
    </p:spTree>
    <p:extLst>
      <p:ext uri="{BB962C8B-B14F-4D97-AF65-F5344CB8AC3E}">
        <p14:creationId xmlns:p14="http://schemas.microsoft.com/office/powerpoint/2010/main" xmlns="" val="2847008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F20E6336-3A88-47A3-A73D-5AE772FD2FC9}" type="slidenum">
              <a:rPr lang="es-EC" smtClean="0"/>
              <a:pPr/>
              <a:t>30</a:t>
            </a:fld>
            <a:endParaRPr lang="es-EC"/>
          </a:p>
        </p:txBody>
      </p:sp>
    </p:spTree>
    <p:extLst>
      <p:ext uri="{BB962C8B-B14F-4D97-AF65-F5344CB8AC3E}">
        <p14:creationId xmlns:p14="http://schemas.microsoft.com/office/powerpoint/2010/main" xmlns="" val="106760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FA64F7D4-39A2-4B11-B430-C810E11F17B1}" type="datetimeFigureOut">
              <a:rPr lang="es-EC" smtClean="0"/>
              <a:pPr/>
              <a:t>04/07/2012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3D71B74-0F8C-4991-8B60-20BEAE2AEFEA}" type="slidenum">
              <a:rPr lang="es-EC" smtClean="0"/>
              <a:pPr/>
              <a:t>‹Nº›</a:t>
            </a:fld>
            <a:endParaRPr lang="es-EC"/>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685800" y="2007889"/>
            <a:ext cx="7772400" cy="1470025"/>
          </a:xfrm>
        </p:spPr>
        <p:txBody>
          <a:bodyPr/>
          <a:lstStyle>
            <a:lvl1pPr algn="ctr">
              <a:defRPr sz="3200"/>
            </a:lvl1pPr>
          </a:lstStyle>
          <a:p>
            <a:r>
              <a:rPr lang="es-ES" smtClean="0"/>
              <a:t>Haga clic para modificar el estilo de título del patrón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FA64F7D4-39A2-4B11-B430-C810E11F17B1}" type="datetimeFigureOut">
              <a:rPr lang="es-EC" smtClean="0"/>
              <a:pPr/>
              <a:t>04/07/2012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3D71B74-0F8C-4991-8B60-20BEAE2AEFEA}"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FA64F7D4-39A2-4B11-B430-C810E11F17B1}" type="datetimeFigureOut">
              <a:rPr lang="es-EC" smtClean="0"/>
              <a:pPr/>
              <a:t>04/07/2012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3D71B74-0F8C-4991-8B60-20BEAE2AEFEA}"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7924800" cy="1143000"/>
          </a:xfrm>
        </p:spPr>
        <p:txBody>
          <a:bodyPr/>
          <a:lstStyle/>
          <a:p>
            <a:r>
              <a:rPr lang="es-ES" smtClean="0"/>
              <a:t>Haga clic para modificar el estilo de título del patrón</a:t>
            </a:r>
            <a:endParaRPr lang="en-US" dirty="0"/>
          </a:p>
        </p:txBody>
      </p:sp>
      <p:sp>
        <p:nvSpPr>
          <p:cNvPr id="4" name="Date Placeholder 3"/>
          <p:cNvSpPr>
            <a:spLocks noGrp="1"/>
          </p:cNvSpPr>
          <p:nvPr>
            <p:ph type="dt" sz="half" idx="10"/>
          </p:nvPr>
        </p:nvSpPr>
        <p:spPr/>
        <p:txBody>
          <a:bodyPr/>
          <a:lstStyle/>
          <a:p>
            <a:fld id="{FA64F7D4-39A2-4B11-B430-C810E11F17B1}" type="datetimeFigureOut">
              <a:rPr lang="es-EC" smtClean="0"/>
              <a:pPr/>
              <a:t>04/07/2012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3D71B74-0F8C-4991-8B60-20BEAE2AEFEA}" type="slidenum">
              <a:rPr lang="es-EC" smtClean="0"/>
              <a:pPr/>
              <a:t>‹Nº›</a:t>
            </a:fld>
            <a:endParaRPr lang="es-EC"/>
          </a:p>
        </p:txBody>
      </p:sp>
      <p:sp>
        <p:nvSpPr>
          <p:cNvPr id="8" name="Content Placeholder 7"/>
          <p:cNvSpPr>
            <a:spLocks noGrp="1"/>
          </p:cNvSpPr>
          <p:nvPr>
            <p:ph sz="quarter" idx="13"/>
          </p:nvPr>
        </p:nvSpPr>
        <p:spPr>
          <a:xfrm>
            <a:off x="609600" y="1600200"/>
            <a:ext cx="79248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09601" y="4962525"/>
            <a:ext cx="7885113" cy="1362075"/>
          </a:xfrm>
        </p:spPr>
        <p:txBody>
          <a:bodyPr anchor="t"/>
          <a:lstStyle>
            <a:lvl1pPr algn="l">
              <a:defRPr sz="3200" b="0" i="0" cap="all"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1" y="3462339"/>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A64F7D4-39A2-4B11-B430-C810E11F17B1}" type="datetimeFigureOut">
              <a:rPr lang="es-EC" smtClean="0"/>
              <a:pPr/>
              <a:t>04/07/2012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3D71B74-0F8C-4991-8B60-20BEAE2AEFEA}"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2" name="Title 1"/>
          <p:cNvSpPr>
            <a:spLocks noGrp="1"/>
          </p:cNvSpPr>
          <p:nvPr>
            <p:ph type="title"/>
          </p:nvPr>
        </p:nvSpPr>
        <p:spPr>
          <a:xfrm>
            <a:off x="609600" y="274637"/>
            <a:ext cx="7924800" cy="1143000"/>
          </a:xfrm>
        </p:spPr>
        <p:txBody>
          <a:bodyPr/>
          <a:lstStyle/>
          <a:p>
            <a:r>
              <a:rPr lang="es-ES" smtClean="0"/>
              <a:t>Haga clic para modificar el estilo de título del patrón</a:t>
            </a:r>
            <a:endParaRPr lang="en-US" dirty="0"/>
          </a:p>
        </p:txBody>
      </p:sp>
      <p:sp>
        <p:nvSpPr>
          <p:cNvPr id="5" name="Date Placeholder 4"/>
          <p:cNvSpPr>
            <a:spLocks noGrp="1"/>
          </p:cNvSpPr>
          <p:nvPr>
            <p:ph type="dt" sz="half" idx="10"/>
          </p:nvPr>
        </p:nvSpPr>
        <p:spPr/>
        <p:txBody>
          <a:bodyPr/>
          <a:lstStyle/>
          <a:p>
            <a:fld id="{FA64F7D4-39A2-4B11-B430-C810E11F17B1}" type="datetimeFigureOut">
              <a:rPr lang="es-EC" smtClean="0"/>
              <a:pPr/>
              <a:t>04/07/2012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3D71B74-0F8C-4991-8B60-20BEAE2AEFEA}"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2" name="Title 1"/>
          <p:cNvSpPr>
            <a:spLocks noGrp="1"/>
          </p:cNvSpPr>
          <p:nvPr>
            <p:ph type="title"/>
          </p:nvPr>
        </p:nvSpPr>
        <p:spPr>
          <a:xfrm>
            <a:off x="609600" y="274637"/>
            <a:ext cx="7924800" cy="1143000"/>
          </a:xfrm>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200"/>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800600" y="1600200"/>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FA64F7D4-39A2-4B11-B430-C810E11F17B1}" type="datetimeFigureOut">
              <a:rPr lang="es-EC" smtClean="0"/>
              <a:pPr/>
              <a:t>04/07/2012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23D71B74-0F8C-4991-8B60-20BEAE2AEFEA}"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7924800" cy="11430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A64F7D4-39A2-4B11-B430-C810E11F17B1}" type="datetimeFigureOut">
              <a:rPr lang="es-EC" smtClean="0"/>
              <a:pPr/>
              <a:t>04/07/2012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23D71B74-0F8C-4991-8B60-20BEAE2AEFEA}"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64F7D4-39A2-4B11-B430-C810E11F17B1}" type="datetimeFigureOut">
              <a:rPr lang="es-EC" smtClean="0"/>
              <a:pPr/>
              <a:t>04/07/2012</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23D71B74-0F8C-4991-8B60-20BEAE2AEFEA}"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12648" y="2547892"/>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A64F7D4-39A2-4B11-B430-C810E11F17B1}" type="datetimeFigureOut">
              <a:rPr lang="es-EC" smtClean="0"/>
              <a:pPr/>
              <a:t>04/07/2012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3D71B74-0F8C-4991-8B60-20BEAE2AEFEA}"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09600" y="2547891"/>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A64F7D4-39A2-4B11-B430-C810E11F17B1}" type="datetimeFigureOut">
              <a:rPr lang="es-EC" smtClean="0"/>
              <a:pPr/>
              <a:t>04/07/2012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3D71B74-0F8C-4991-8B60-20BEAE2AEFEA}"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7"/>
            <a:ext cx="7924800" cy="1143000"/>
          </a:xfrm>
          <a:prstGeom prst="rect">
            <a:avLst/>
          </a:prstGeom>
        </p:spPr>
        <p:txBody>
          <a:bodyPr vert="horz" lIns="91440" tIns="45720" rIns="91440" bIns="45720" rtlCol="0" anchor="b" anchorCtr="0">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201"/>
            <a:ext cx="7924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5715000" y="6356351"/>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FA64F7D4-39A2-4B11-B430-C810E11F17B1}" type="datetimeFigureOut">
              <a:rPr lang="es-EC" smtClean="0"/>
              <a:pPr/>
              <a:t>04/07/2012</a:t>
            </a:fld>
            <a:endParaRPr lang="es-EC"/>
          </a:p>
        </p:txBody>
      </p:sp>
      <p:sp>
        <p:nvSpPr>
          <p:cNvPr id="5" name="Footer Placeholder 4"/>
          <p:cNvSpPr>
            <a:spLocks noGrp="1"/>
          </p:cNvSpPr>
          <p:nvPr>
            <p:ph type="ftr" sz="quarter" idx="3"/>
          </p:nvPr>
        </p:nvSpPr>
        <p:spPr>
          <a:xfrm>
            <a:off x="609600" y="6356351"/>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s-EC"/>
          </a:p>
        </p:txBody>
      </p:sp>
      <p:sp>
        <p:nvSpPr>
          <p:cNvPr id="6" name="Slide Number Placeholder 5"/>
          <p:cNvSpPr>
            <a:spLocks noGrp="1"/>
          </p:cNvSpPr>
          <p:nvPr>
            <p:ph type="sldNum" sz="quarter" idx="4"/>
          </p:nvPr>
        </p:nvSpPr>
        <p:spPr>
          <a:xfrm>
            <a:off x="7543800" y="6356351"/>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23D71B74-0F8C-4991-8B60-20BEAE2AEFEA}" type="slidenum">
              <a:rPr lang="es-EC" smtClean="0"/>
              <a:pPr/>
              <a:t>‹Nº›</a:t>
            </a:fld>
            <a:endParaRPr lang="es-EC"/>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251520" y="5156546"/>
            <a:ext cx="5616624" cy="1368799"/>
          </a:xfrm>
        </p:spPr>
        <p:txBody>
          <a:bodyPr>
            <a:noAutofit/>
          </a:bodyPr>
          <a:lstStyle/>
          <a:p>
            <a:pPr algn="l"/>
            <a:r>
              <a:rPr lang="es-EC" sz="1800" b="1" dirty="0" smtClean="0">
                <a:solidFill>
                  <a:srgbClr val="002060"/>
                </a:solidFill>
              </a:rPr>
              <a:t>Autor:		</a:t>
            </a:r>
            <a:r>
              <a:rPr lang="es-EC" sz="1800" dirty="0" smtClean="0">
                <a:solidFill>
                  <a:srgbClr val="002060"/>
                </a:solidFill>
              </a:rPr>
              <a:t>Gabriel E. Arteaga C.</a:t>
            </a:r>
          </a:p>
          <a:p>
            <a:pPr algn="l"/>
            <a:r>
              <a:rPr lang="es-EC" sz="1800" b="1" dirty="0" smtClean="0">
                <a:solidFill>
                  <a:srgbClr val="002060"/>
                </a:solidFill>
              </a:rPr>
              <a:t>Directora:</a:t>
            </a:r>
            <a:r>
              <a:rPr lang="es-EC" sz="1800" b="1" dirty="0">
                <a:solidFill>
                  <a:srgbClr val="002060"/>
                </a:solidFill>
              </a:rPr>
              <a:t>	</a:t>
            </a:r>
            <a:r>
              <a:rPr lang="es-EC" sz="1800" dirty="0" smtClean="0">
                <a:solidFill>
                  <a:srgbClr val="002060"/>
                </a:solidFill>
              </a:rPr>
              <a:t>Ing. Elizabeth Urbano</a:t>
            </a:r>
          </a:p>
          <a:p>
            <a:pPr algn="l"/>
            <a:r>
              <a:rPr lang="es-EC" sz="1800" b="1" dirty="0" smtClean="0">
                <a:solidFill>
                  <a:srgbClr val="002060"/>
                </a:solidFill>
              </a:rPr>
              <a:t>Codirector:</a:t>
            </a:r>
            <a:r>
              <a:rPr lang="es-EC" sz="1800" b="1" dirty="0">
                <a:solidFill>
                  <a:srgbClr val="002060"/>
                </a:solidFill>
              </a:rPr>
              <a:t>	</a:t>
            </a:r>
            <a:r>
              <a:rPr lang="es-EC" sz="1800" dirty="0" smtClean="0">
                <a:solidFill>
                  <a:srgbClr val="002060"/>
                </a:solidFill>
              </a:rPr>
              <a:t>Ing. Alfredo Valarezo.</a:t>
            </a:r>
            <a:endParaRPr lang="es-EC" sz="1800" dirty="0">
              <a:solidFill>
                <a:srgbClr val="002060"/>
              </a:solidFill>
            </a:endParaRPr>
          </a:p>
          <a:p>
            <a:endParaRPr lang="es-EC" sz="1800" dirty="0" smtClean="0">
              <a:solidFill>
                <a:srgbClr val="002060"/>
              </a:solidFill>
            </a:endParaRPr>
          </a:p>
        </p:txBody>
      </p:sp>
      <p:sp>
        <p:nvSpPr>
          <p:cNvPr id="2" name="1 Título"/>
          <p:cNvSpPr>
            <a:spLocks noGrp="1"/>
          </p:cNvSpPr>
          <p:nvPr>
            <p:ph type="ctrTitle"/>
          </p:nvPr>
        </p:nvSpPr>
        <p:spPr>
          <a:xfrm>
            <a:off x="467544" y="2060848"/>
            <a:ext cx="7680960" cy="2438399"/>
          </a:xfrm>
        </p:spPr>
        <p:txBody>
          <a:bodyPr>
            <a:noAutofit/>
          </a:bodyPr>
          <a:lstStyle/>
          <a:p>
            <a:pPr algn="ctr"/>
            <a:r>
              <a:rPr lang="es-ES" sz="2800" b="1" dirty="0">
                <a:solidFill>
                  <a:schemeClr val="bg1"/>
                </a:solidFill>
              </a:rPr>
              <a:t>“EVALUACIÓN DE CINCO DENSIDADES DE SIEMBRA EN EL CULTIVO DE </a:t>
            </a:r>
            <a:r>
              <a:rPr lang="es-ES" sz="2800" b="1" i="1" dirty="0">
                <a:solidFill>
                  <a:schemeClr val="bg1"/>
                </a:solidFill>
              </a:rPr>
              <a:t>GYPSOPHILA</a:t>
            </a:r>
            <a:r>
              <a:rPr lang="es-ES" sz="2800" b="1" dirty="0">
                <a:solidFill>
                  <a:schemeClr val="bg1"/>
                </a:solidFill>
              </a:rPr>
              <a:t>, </a:t>
            </a:r>
            <a:r>
              <a:rPr lang="es-EC" sz="2800" b="1" dirty="0">
                <a:solidFill>
                  <a:schemeClr val="bg1"/>
                </a:solidFill>
              </a:rPr>
              <a:t>VARIEDAD</a:t>
            </a:r>
            <a:r>
              <a:rPr lang="es-ES" sz="2800" b="1" dirty="0">
                <a:solidFill>
                  <a:schemeClr val="bg1"/>
                </a:solidFill>
              </a:rPr>
              <a:t> OVER TIME Y SU EFECTO SOBRE LA PRODUCTIVIDAD Y CALIDAD DE  FLOR, SANTA ROSA DE CUSUBAMBA, </a:t>
            </a:r>
            <a:r>
              <a:rPr lang="es-EC" sz="2800" b="1" dirty="0">
                <a:solidFill>
                  <a:schemeClr val="bg1"/>
                </a:solidFill>
              </a:rPr>
              <a:t>CAYAMBE</a:t>
            </a:r>
            <a:r>
              <a:rPr lang="es-ES" sz="2800" b="1" dirty="0">
                <a:solidFill>
                  <a:schemeClr val="bg1"/>
                </a:solidFill>
              </a:rPr>
              <a:t> – ECUADOR</a:t>
            </a:r>
            <a:r>
              <a:rPr lang="es-ES" sz="2800" b="1" dirty="0" smtClean="0">
                <a:solidFill>
                  <a:schemeClr val="bg1"/>
                </a:solidFill>
              </a:rPr>
              <a:t>”</a:t>
            </a:r>
            <a:endParaRPr lang="es-EC" sz="2800" b="1" dirty="0">
              <a:solidFill>
                <a:schemeClr val="bg1"/>
              </a:solidFill>
            </a:endParaRPr>
          </a:p>
        </p:txBody>
      </p:sp>
      <p:sp>
        <p:nvSpPr>
          <p:cNvPr id="4" name="3 Rectángulo"/>
          <p:cNvSpPr/>
          <p:nvPr/>
        </p:nvSpPr>
        <p:spPr>
          <a:xfrm>
            <a:off x="1763688" y="692696"/>
            <a:ext cx="6336704" cy="1354217"/>
          </a:xfrm>
          <a:prstGeom prst="rect">
            <a:avLst/>
          </a:prstGeom>
        </p:spPr>
        <p:txBody>
          <a:bodyPr wrap="square">
            <a:spAutoFit/>
          </a:bodyPr>
          <a:lstStyle/>
          <a:p>
            <a:pPr algn="ctr"/>
            <a:r>
              <a:rPr lang="es-EC" sz="2800" b="1" dirty="0" smtClean="0">
                <a:solidFill>
                  <a:schemeClr val="bg1"/>
                </a:solidFill>
              </a:rPr>
              <a:t>ESCUELA POLITÉCNICA DEL EJÉRCITO</a:t>
            </a:r>
          </a:p>
          <a:p>
            <a:pPr algn="ctr"/>
            <a:r>
              <a:rPr lang="es-EC" b="1" dirty="0" smtClean="0">
                <a:solidFill>
                  <a:schemeClr val="bg1"/>
                </a:solidFill>
              </a:rPr>
              <a:t>DEPARTAMENTO DE CIENCIAS DE LA VIDA</a:t>
            </a:r>
          </a:p>
          <a:p>
            <a:pPr algn="ctr"/>
            <a:r>
              <a:rPr lang="es-EC" b="1" dirty="0" smtClean="0">
                <a:solidFill>
                  <a:schemeClr val="bg1"/>
                </a:solidFill>
              </a:rPr>
              <a:t>CARRERA DE INGENIERÍA AGROPECUARIA</a:t>
            </a:r>
          </a:p>
          <a:p>
            <a:pPr algn="ctr"/>
            <a:r>
              <a:rPr lang="es-EC" b="1" dirty="0" smtClean="0">
                <a:solidFill>
                  <a:schemeClr val="bg1"/>
                </a:solidFill>
              </a:rPr>
              <a:t>SANTO DOMINGO</a:t>
            </a:r>
            <a:endParaRPr lang="es-EC" b="1" dirty="0">
              <a:solidFill>
                <a:schemeClr val="bg1"/>
              </a:solidFill>
            </a:endParaRPr>
          </a:p>
        </p:txBody>
      </p:sp>
    </p:spTree>
    <p:extLst>
      <p:ext uri="{BB962C8B-B14F-4D97-AF65-F5344CB8AC3E}">
        <p14:creationId xmlns:p14="http://schemas.microsoft.com/office/powerpoint/2010/main" xmlns="" val="25073079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2051720" y="111771"/>
            <a:ext cx="5330552" cy="652933"/>
          </a:xfrm>
        </p:spPr>
        <p:txBody>
          <a:bodyPr/>
          <a:lstStyle/>
          <a:p>
            <a:r>
              <a:rPr lang="es-EC" b="1" dirty="0" smtClean="0">
                <a:solidFill>
                  <a:schemeClr val="bg2"/>
                </a:solidFill>
                <a:effectLst>
                  <a:outerShdw blurRad="38100" dist="38100" dir="2700000" algn="tl">
                    <a:srgbClr val="000000">
                      <a:alpha val="43137"/>
                    </a:srgbClr>
                  </a:outerShdw>
                </a:effectLst>
              </a:rPr>
              <a:t>Manejo de la investigación</a:t>
            </a:r>
            <a:endParaRPr lang="es-EC" b="1" dirty="0">
              <a:solidFill>
                <a:schemeClr val="bg2"/>
              </a:solidFill>
              <a:effectLst>
                <a:outerShdw blurRad="38100" dist="38100" dir="2700000" algn="tl">
                  <a:srgbClr val="000000">
                    <a:alpha val="43137"/>
                  </a:srgbClr>
                </a:outerShdw>
              </a:effectLst>
            </a:endParaRPr>
          </a:p>
        </p:txBody>
      </p:sp>
      <p:graphicFrame>
        <p:nvGraphicFramePr>
          <p:cNvPr id="3" name="2 Diagrama"/>
          <p:cNvGraphicFramePr/>
          <p:nvPr>
            <p:extLst>
              <p:ext uri="{D42A27DB-BD31-4B8C-83A1-F6EECF244321}">
                <p14:modId xmlns:p14="http://schemas.microsoft.com/office/powerpoint/2010/main" xmlns="" val="610363701"/>
              </p:ext>
            </p:extLst>
          </p:nvPr>
        </p:nvGraphicFramePr>
        <p:xfrm>
          <a:off x="179512" y="2060848"/>
          <a:ext cx="8640960" cy="4408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Abrir llave"/>
          <p:cNvSpPr/>
          <p:nvPr/>
        </p:nvSpPr>
        <p:spPr>
          <a:xfrm rot="16200000">
            <a:off x="3172566" y="3122470"/>
            <a:ext cx="576064" cy="5904656"/>
          </a:xfrm>
          <a:prstGeom prst="leftBrace">
            <a:avLst/>
          </a:prstGeom>
          <a:pattFill prst="pct5">
            <a:fgClr>
              <a:srgbClr val="FFFF00"/>
            </a:fgClr>
            <a:bgClr>
              <a:schemeClr val="bg1"/>
            </a:bgClr>
          </a:pattFill>
          <a:ln w="38100" cmpd="sng">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7" name="6 CuadroTexto"/>
          <p:cNvSpPr txBox="1"/>
          <p:nvPr/>
        </p:nvSpPr>
        <p:spPr>
          <a:xfrm>
            <a:off x="2195736" y="6390620"/>
            <a:ext cx="3024336" cy="369332"/>
          </a:xfrm>
          <a:prstGeom prst="rect">
            <a:avLst/>
          </a:prstGeom>
          <a:noFill/>
        </p:spPr>
        <p:txBody>
          <a:bodyPr wrap="square" rtlCol="0">
            <a:spAutoFit/>
          </a:bodyPr>
          <a:lstStyle/>
          <a:p>
            <a:r>
              <a:rPr lang="es-EC" b="1" dirty="0" smtClean="0">
                <a:solidFill>
                  <a:srgbClr val="FFFF00"/>
                </a:solidFill>
                <a:effectLst>
                  <a:outerShdw blurRad="38100" dist="38100" dir="2700000" algn="tl">
                    <a:srgbClr val="000000">
                      <a:alpha val="43137"/>
                    </a:srgbClr>
                  </a:outerShdw>
                </a:effectLst>
              </a:rPr>
              <a:t>EVALUACIÓN DE VARIABLES</a:t>
            </a:r>
            <a:endParaRPr lang="es-EC" b="1" dirty="0">
              <a:solidFill>
                <a:srgbClr val="FFFF00"/>
              </a:solidFill>
              <a:effectLst>
                <a:outerShdw blurRad="38100" dist="38100" dir="2700000" algn="tl">
                  <a:srgbClr val="000000">
                    <a:alpha val="43137"/>
                  </a:srgbClr>
                </a:outerShdw>
              </a:effectLst>
            </a:endParaRPr>
          </a:p>
        </p:txBody>
      </p:sp>
      <p:sp>
        <p:nvSpPr>
          <p:cNvPr id="8" name="7 Abrir llave"/>
          <p:cNvSpPr/>
          <p:nvPr/>
        </p:nvSpPr>
        <p:spPr>
          <a:xfrm rot="5400000">
            <a:off x="3347864" y="-385915"/>
            <a:ext cx="288032" cy="5328592"/>
          </a:xfrm>
          <a:prstGeom prst="leftBrace">
            <a:avLst/>
          </a:prstGeom>
          <a:pattFill prst="pct5">
            <a:fgClr>
              <a:srgbClr val="FFFF00"/>
            </a:fgClr>
            <a:bgClr>
              <a:schemeClr val="bg1"/>
            </a:bgClr>
          </a:pattFill>
          <a:ln w="38100" cmpd="sng">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9" name="8 CuadroTexto"/>
          <p:cNvSpPr txBox="1"/>
          <p:nvPr/>
        </p:nvSpPr>
        <p:spPr>
          <a:xfrm>
            <a:off x="1360105" y="1763524"/>
            <a:ext cx="4824536" cy="369332"/>
          </a:xfrm>
          <a:prstGeom prst="rect">
            <a:avLst/>
          </a:prstGeom>
          <a:noFill/>
        </p:spPr>
        <p:txBody>
          <a:bodyPr wrap="square" rtlCol="0">
            <a:spAutoFit/>
          </a:bodyPr>
          <a:lstStyle/>
          <a:p>
            <a:r>
              <a:rPr lang="es-EC" b="1" dirty="0" smtClean="0">
                <a:solidFill>
                  <a:srgbClr val="FFFF00"/>
                </a:solidFill>
                <a:effectLst>
                  <a:outerShdw blurRad="38100" dist="38100" dir="2700000" algn="tl">
                    <a:srgbClr val="000000">
                      <a:alpha val="43137"/>
                    </a:srgbClr>
                  </a:outerShdw>
                </a:effectLst>
              </a:rPr>
              <a:t>CONTROL DE PLAGAS Y ENFERMEDADES</a:t>
            </a:r>
            <a:endParaRPr lang="es-EC" b="1" dirty="0">
              <a:solidFill>
                <a:srgbClr val="FFFF00"/>
              </a:solidFill>
              <a:effectLst>
                <a:outerShdw blurRad="38100" dist="38100" dir="2700000" algn="tl">
                  <a:srgbClr val="000000">
                    <a:alpha val="43137"/>
                  </a:srgbClr>
                </a:outerShdw>
              </a:effectLst>
            </a:endParaRPr>
          </a:p>
        </p:txBody>
      </p:sp>
      <p:sp>
        <p:nvSpPr>
          <p:cNvPr id="10" name="9 Abrir llave"/>
          <p:cNvSpPr/>
          <p:nvPr/>
        </p:nvSpPr>
        <p:spPr>
          <a:xfrm rot="5400000">
            <a:off x="2305787" y="-164715"/>
            <a:ext cx="324680" cy="3343650"/>
          </a:xfrm>
          <a:prstGeom prst="leftBrace">
            <a:avLst/>
          </a:prstGeom>
          <a:pattFill prst="pct5">
            <a:fgClr>
              <a:srgbClr val="FFFF00"/>
            </a:fgClr>
            <a:bgClr>
              <a:schemeClr val="bg1"/>
            </a:bgClr>
          </a:pattFill>
          <a:ln w="38100" cmpd="sng">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1" name="10 CuadroTexto"/>
          <p:cNvSpPr txBox="1"/>
          <p:nvPr/>
        </p:nvSpPr>
        <p:spPr>
          <a:xfrm>
            <a:off x="771083" y="975438"/>
            <a:ext cx="4824536" cy="369332"/>
          </a:xfrm>
          <a:prstGeom prst="rect">
            <a:avLst/>
          </a:prstGeom>
          <a:noFill/>
        </p:spPr>
        <p:txBody>
          <a:bodyPr wrap="square" rtlCol="0">
            <a:spAutoFit/>
          </a:bodyPr>
          <a:lstStyle/>
          <a:p>
            <a:r>
              <a:rPr lang="es-EC" b="1" dirty="0" smtClean="0">
                <a:solidFill>
                  <a:schemeClr val="bg2"/>
                </a:solidFill>
              </a:rPr>
              <a:t>Fertilización y actividades varias</a:t>
            </a:r>
            <a:endParaRPr lang="es-EC" b="1" dirty="0">
              <a:solidFill>
                <a:schemeClr val="bg2"/>
              </a:solidFill>
            </a:endParaRPr>
          </a:p>
        </p:txBody>
      </p:sp>
    </p:spTree>
    <p:extLst>
      <p:ext uri="{BB962C8B-B14F-4D97-AF65-F5344CB8AC3E}">
        <p14:creationId xmlns:p14="http://schemas.microsoft.com/office/powerpoint/2010/main" xmlns="" val="16854959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2126" y="0"/>
            <a:ext cx="2664296" cy="782960"/>
          </a:xfrm>
        </p:spPr>
        <p:txBody>
          <a:bodyPr/>
          <a:lstStyle/>
          <a:p>
            <a:r>
              <a:rPr lang="es-EC" b="1" dirty="0" smtClean="0">
                <a:solidFill>
                  <a:srgbClr val="FFFF00"/>
                </a:solidFill>
              </a:rPr>
              <a:t>RESULTADOS</a:t>
            </a:r>
            <a:endParaRPr lang="es-EC" b="1" dirty="0">
              <a:solidFill>
                <a:srgbClr val="FFFF00"/>
              </a:solidFill>
            </a:endParaRPr>
          </a:p>
        </p:txBody>
      </p:sp>
      <p:sp>
        <p:nvSpPr>
          <p:cNvPr id="3" name="2 Rectángulo"/>
          <p:cNvSpPr/>
          <p:nvPr/>
        </p:nvSpPr>
        <p:spPr>
          <a:xfrm>
            <a:off x="1779893" y="1154361"/>
            <a:ext cx="5745099" cy="461665"/>
          </a:xfrm>
          <a:prstGeom prst="rect">
            <a:avLst/>
          </a:prstGeom>
        </p:spPr>
        <p:txBody>
          <a:bodyPr wrap="none">
            <a:spAutoFit/>
          </a:bodyPr>
          <a:lstStyle/>
          <a:p>
            <a:pPr lvl="1"/>
            <a:r>
              <a:rPr lang="es-EC" sz="2400" b="1" dirty="0">
                <a:solidFill>
                  <a:srgbClr val="FFFF00"/>
                </a:solidFill>
                <a:effectLst>
                  <a:outerShdw blurRad="38100" dist="38100" dir="2700000" algn="tl">
                    <a:srgbClr val="000000">
                      <a:alpha val="43137"/>
                    </a:srgbClr>
                  </a:outerShdw>
                </a:effectLst>
              </a:rPr>
              <a:t>PORCENTAJE DE SOBREVIVENCIA (PSV) </a:t>
            </a:r>
            <a:endParaRPr lang="es-EC" sz="3600" b="1" dirty="0">
              <a:solidFill>
                <a:srgbClr val="FFFF00"/>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xmlns="" val="1746700860"/>
              </p:ext>
            </p:extLst>
          </p:nvPr>
        </p:nvGraphicFramePr>
        <p:xfrm>
          <a:off x="251520" y="2420888"/>
          <a:ext cx="3744416" cy="2160238"/>
        </p:xfrm>
        <a:graphic>
          <a:graphicData uri="http://schemas.openxmlformats.org/drawingml/2006/table">
            <a:tbl>
              <a:tblPr firstRow="1" firstCol="1" bandRow="1">
                <a:tableStyleId>{5C22544A-7EE6-4342-B048-85BDC9FD1C3A}</a:tableStyleId>
              </a:tblPr>
              <a:tblGrid>
                <a:gridCol w="1281291"/>
                <a:gridCol w="746933"/>
                <a:gridCol w="624070"/>
                <a:gridCol w="1092122"/>
              </a:tblGrid>
              <a:tr h="790725">
                <a:tc>
                  <a:txBody>
                    <a:bodyPr/>
                    <a:lstStyle/>
                    <a:p>
                      <a:pPr algn="ctr">
                        <a:lnSpc>
                          <a:spcPct val="115000"/>
                        </a:lnSpc>
                        <a:spcAft>
                          <a:spcPts val="0"/>
                        </a:spcAft>
                      </a:pPr>
                      <a:r>
                        <a:rPr lang="es-EC" sz="1500" dirty="0">
                          <a:effectLst/>
                        </a:rPr>
                        <a:t>FACTOR DE VARIACIÓN</a:t>
                      </a:r>
                      <a:endParaRPr lang="es-EC" sz="24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1500" dirty="0">
                          <a:effectLst/>
                        </a:rPr>
                        <a:t>GL</a:t>
                      </a:r>
                      <a:endParaRPr lang="es-EC" sz="24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1500" dirty="0">
                          <a:effectLst/>
                        </a:rPr>
                        <a:t>CM</a:t>
                      </a:r>
                      <a:endParaRPr lang="es-EC" sz="24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1500" dirty="0">
                          <a:effectLst/>
                        </a:rPr>
                        <a:t>FISHER CALCULADO</a:t>
                      </a:r>
                      <a:endParaRPr lang="es-EC" sz="2400" dirty="0">
                        <a:effectLst/>
                        <a:latin typeface="Lucida Sans"/>
                        <a:ea typeface="Batang"/>
                        <a:cs typeface="Lucida Sans"/>
                      </a:endParaRPr>
                    </a:p>
                  </a:txBody>
                  <a:tcPr marL="44450" marR="44450" marT="0" marB="0" anchor="ctr"/>
                </a:tc>
              </a:tr>
              <a:tr h="268531">
                <a:tc>
                  <a:txBody>
                    <a:bodyPr/>
                    <a:lstStyle/>
                    <a:p>
                      <a:pPr algn="ctr">
                        <a:lnSpc>
                          <a:spcPct val="115000"/>
                        </a:lnSpc>
                        <a:spcAft>
                          <a:spcPts val="0"/>
                        </a:spcAft>
                      </a:pPr>
                      <a:r>
                        <a:rPr lang="es-EC" sz="1100">
                          <a:effectLst/>
                        </a:rPr>
                        <a:t>TOTAL</a:t>
                      </a:r>
                      <a:endParaRPr lang="es-EC" sz="19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1500" dirty="0">
                          <a:effectLst/>
                        </a:rPr>
                        <a:t>19</a:t>
                      </a:r>
                      <a:endParaRPr lang="es-EC" sz="2400" dirty="0">
                        <a:effectLst/>
                        <a:latin typeface="Lucida Sans"/>
                        <a:ea typeface="Batang"/>
                        <a:cs typeface="Lucida Sans"/>
                      </a:endParaRPr>
                    </a:p>
                  </a:txBody>
                  <a:tcPr marL="44450" marR="44450" marT="0" marB="0" anchor="ctr"/>
                </a:tc>
                <a:tc>
                  <a:txBody>
                    <a:bodyPr/>
                    <a:lstStyle/>
                    <a:p>
                      <a:pPr>
                        <a:lnSpc>
                          <a:spcPct val="115000"/>
                        </a:lnSpc>
                      </a:pPr>
                      <a:endParaRPr lang="es-EC" sz="1500">
                        <a:effectLst/>
                        <a:latin typeface="Calibri"/>
                        <a:cs typeface="Times New Roman"/>
                      </a:endParaRPr>
                    </a:p>
                  </a:txBody>
                  <a:tcPr marL="44450" marR="44450" marT="0" marB="0" anchor="ctr"/>
                </a:tc>
                <a:tc>
                  <a:txBody>
                    <a:bodyPr/>
                    <a:lstStyle/>
                    <a:p>
                      <a:pPr>
                        <a:lnSpc>
                          <a:spcPct val="115000"/>
                        </a:lnSpc>
                      </a:pPr>
                      <a:endParaRPr lang="es-EC" sz="1500">
                        <a:effectLst/>
                        <a:latin typeface="Calibri"/>
                        <a:cs typeface="Times New Roman"/>
                      </a:endParaRPr>
                    </a:p>
                  </a:txBody>
                  <a:tcPr marL="44450" marR="44450" marT="0" marB="0" anchor="ctr"/>
                </a:tc>
              </a:tr>
              <a:tr h="268531">
                <a:tc>
                  <a:txBody>
                    <a:bodyPr/>
                    <a:lstStyle/>
                    <a:p>
                      <a:pPr algn="ctr">
                        <a:lnSpc>
                          <a:spcPct val="115000"/>
                        </a:lnSpc>
                        <a:spcAft>
                          <a:spcPts val="0"/>
                        </a:spcAft>
                      </a:pPr>
                      <a:r>
                        <a:rPr lang="es-EC" sz="1100">
                          <a:effectLst/>
                        </a:rPr>
                        <a:t>Tratamiento</a:t>
                      </a:r>
                      <a:endParaRPr lang="es-EC" sz="19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1500" dirty="0">
                          <a:effectLst/>
                        </a:rPr>
                        <a:t>4</a:t>
                      </a:r>
                      <a:endParaRPr lang="es-EC" sz="24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1500" dirty="0">
                          <a:effectLst/>
                        </a:rPr>
                        <a:t>17,901</a:t>
                      </a:r>
                      <a:endParaRPr lang="es-EC" sz="24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1500" dirty="0">
                          <a:effectLst/>
                        </a:rPr>
                        <a:t>0,64 </a:t>
                      </a:r>
                      <a:r>
                        <a:rPr lang="es-EC" sz="1500" u="sng" dirty="0" err="1">
                          <a:solidFill>
                            <a:schemeClr val="bg1"/>
                          </a:solidFill>
                          <a:effectLst/>
                        </a:rPr>
                        <a:t>ns</a:t>
                      </a:r>
                      <a:endParaRPr lang="es-EC" sz="2400" u="sng" dirty="0">
                        <a:solidFill>
                          <a:schemeClr val="bg1"/>
                        </a:solidFill>
                        <a:effectLst/>
                        <a:latin typeface="Lucida Sans"/>
                        <a:ea typeface="Batang"/>
                        <a:cs typeface="Lucida Sans"/>
                      </a:endParaRPr>
                    </a:p>
                  </a:txBody>
                  <a:tcPr marL="44450" marR="44450" marT="0" marB="0" anchor="ctr"/>
                </a:tc>
              </a:tr>
              <a:tr h="268531">
                <a:tc>
                  <a:txBody>
                    <a:bodyPr/>
                    <a:lstStyle/>
                    <a:p>
                      <a:pPr algn="ctr">
                        <a:lnSpc>
                          <a:spcPct val="115000"/>
                        </a:lnSpc>
                        <a:spcAft>
                          <a:spcPts val="0"/>
                        </a:spcAft>
                      </a:pPr>
                      <a:r>
                        <a:rPr lang="es-EC" sz="1100">
                          <a:effectLst/>
                        </a:rPr>
                        <a:t>Error</a:t>
                      </a:r>
                      <a:endParaRPr lang="es-EC" sz="19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1500">
                          <a:effectLst/>
                        </a:rPr>
                        <a:t>15</a:t>
                      </a:r>
                      <a:endParaRPr lang="es-EC" sz="24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1500" dirty="0">
                          <a:effectLst/>
                        </a:rPr>
                        <a:t>27,727</a:t>
                      </a:r>
                      <a:endParaRPr lang="es-EC" sz="24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1500" dirty="0">
                          <a:effectLst/>
                        </a:rPr>
                        <a:t> </a:t>
                      </a:r>
                      <a:endParaRPr lang="es-EC" sz="2400" dirty="0">
                        <a:effectLst/>
                        <a:latin typeface="Lucida Sans"/>
                        <a:ea typeface="Batang"/>
                        <a:cs typeface="Lucida Sans"/>
                      </a:endParaRPr>
                    </a:p>
                  </a:txBody>
                  <a:tcPr marL="44450" marR="44450" marT="0" marB="0" anchor="ctr"/>
                </a:tc>
              </a:tr>
              <a:tr h="281960">
                <a:tc>
                  <a:txBody>
                    <a:bodyPr/>
                    <a:lstStyle/>
                    <a:p>
                      <a:pPr algn="ctr">
                        <a:lnSpc>
                          <a:spcPct val="115000"/>
                        </a:lnSpc>
                        <a:spcAft>
                          <a:spcPts val="0"/>
                        </a:spcAft>
                      </a:pPr>
                      <a:r>
                        <a:rPr lang="es-EC" sz="1100">
                          <a:effectLst/>
                          <a:sym typeface="Symbol"/>
                        </a:rPr>
                        <a:t></a:t>
                      </a:r>
                      <a:r>
                        <a:rPr lang="es-EC" sz="1100">
                          <a:effectLst/>
                        </a:rPr>
                        <a:t>X (%)</a:t>
                      </a:r>
                      <a:endParaRPr lang="es-EC" sz="1900">
                        <a:effectLst/>
                        <a:latin typeface="Lucida Sans"/>
                        <a:ea typeface="Batang"/>
                        <a:cs typeface="Lucida Sans"/>
                      </a:endParaRPr>
                    </a:p>
                  </a:txBody>
                  <a:tcPr marL="44450" marR="44450" marT="0" marB="0" anchor="ctr"/>
                </a:tc>
                <a:tc gridSpan="3">
                  <a:txBody>
                    <a:bodyPr/>
                    <a:lstStyle/>
                    <a:p>
                      <a:pPr algn="ctr">
                        <a:lnSpc>
                          <a:spcPct val="115000"/>
                        </a:lnSpc>
                        <a:spcAft>
                          <a:spcPts val="0"/>
                        </a:spcAft>
                      </a:pPr>
                      <a:r>
                        <a:rPr lang="es-EC" sz="1500" u="sng" dirty="0">
                          <a:effectLst/>
                        </a:rPr>
                        <a:t>97,33</a:t>
                      </a:r>
                      <a:endParaRPr lang="es-EC" sz="2400" u="sng" dirty="0">
                        <a:effectLst/>
                        <a:latin typeface="Lucida Sans"/>
                        <a:ea typeface="Batang"/>
                        <a:cs typeface="Lucida Sans"/>
                      </a:endParaRPr>
                    </a:p>
                  </a:txBody>
                  <a:tcPr marL="44450" marR="44450" marT="0" marB="0" anchor="ctr"/>
                </a:tc>
                <a:tc hMerge="1">
                  <a:txBody>
                    <a:bodyPr/>
                    <a:lstStyle/>
                    <a:p>
                      <a:endParaRPr lang="es-EC"/>
                    </a:p>
                  </a:txBody>
                  <a:tcPr/>
                </a:tc>
                <a:tc hMerge="1">
                  <a:txBody>
                    <a:bodyPr/>
                    <a:lstStyle/>
                    <a:p>
                      <a:endParaRPr lang="es-EC"/>
                    </a:p>
                  </a:txBody>
                  <a:tcPr/>
                </a:tc>
              </a:tr>
              <a:tr h="281960">
                <a:tc>
                  <a:txBody>
                    <a:bodyPr/>
                    <a:lstStyle/>
                    <a:p>
                      <a:pPr algn="ctr">
                        <a:lnSpc>
                          <a:spcPct val="115000"/>
                        </a:lnSpc>
                        <a:spcAft>
                          <a:spcPts val="0"/>
                        </a:spcAft>
                      </a:pPr>
                      <a:r>
                        <a:rPr lang="es-EC" sz="1100">
                          <a:effectLst/>
                        </a:rPr>
                        <a:t>CV (%)</a:t>
                      </a:r>
                      <a:endParaRPr lang="es-EC" sz="1900">
                        <a:effectLst/>
                        <a:latin typeface="Lucida Sans"/>
                        <a:ea typeface="Batang"/>
                        <a:cs typeface="Lucida Sans"/>
                      </a:endParaRPr>
                    </a:p>
                  </a:txBody>
                  <a:tcPr marL="44450" marR="44450" marT="0" marB="0" anchor="ctr"/>
                </a:tc>
                <a:tc gridSpan="3">
                  <a:txBody>
                    <a:bodyPr/>
                    <a:lstStyle/>
                    <a:p>
                      <a:pPr algn="ctr">
                        <a:lnSpc>
                          <a:spcPct val="115000"/>
                        </a:lnSpc>
                        <a:spcAft>
                          <a:spcPts val="0"/>
                        </a:spcAft>
                      </a:pPr>
                      <a:r>
                        <a:rPr lang="es-EC" sz="1500" dirty="0">
                          <a:effectLst/>
                        </a:rPr>
                        <a:t>5,41</a:t>
                      </a:r>
                      <a:endParaRPr lang="es-EC" sz="2400" dirty="0">
                        <a:effectLst/>
                        <a:latin typeface="Lucida Sans"/>
                        <a:ea typeface="Batang"/>
                        <a:cs typeface="Lucida Sans"/>
                      </a:endParaRPr>
                    </a:p>
                  </a:txBody>
                  <a:tcPr marL="44450" marR="44450" marT="0" marB="0" anchor="ctr"/>
                </a:tc>
                <a:tc hMerge="1">
                  <a:txBody>
                    <a:bodyPr/>
                    <a:lstStyle/>
                    <a:p>
                      <a:endParaRPr lang="es-EC"/>
                    </a:p>
                  </a:txBody>
                  <a:tcPr/>
                </a:tc>
                <a:tc hMerge="1">
                  <a:txBody>
                    <a:bodyPr/>
                    <a:lstStyle/>
                    <a:p>
                      <a:endParaRPr lang="es-EC"/>
                    </a:p>
                  </a:txBody>
                  <a:tcP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xmlns="" val="3670836894"/>
              </p:ext>
            </p:extLst>
          </p:nvPr>
        </p:nvGraphicFramePr>
        <p:xfrm>
          <a:off x="5231326" y="2276872"/>
          <a:ext cx="3456381" cy="2232254"/>
        </p:xfrm>
        <a:graphic>
          <a:graphicData uri="http://schemas.openxmlformats.org/drawingml/2006/table">
            <a:tbl>
              <a:tblPr firstRow="1" firstCol="1" bandRow="1">
                <a:tableStyleId>{5C22544A-7EE6-4342-B048-85BDC9FD1C3A}</a:tableStyleId>
              </a:tblPr>
              <a:tblGrid>
                <a:gridCol w="1245320"/>
                <a:gridCol w="1234249"/>
                <a:gridCol w="976812"/>
              </a:tblGrid>
              <a:tr h="622299">
                <a:tc>
                  <a:txBody>
                    <a:bodyPr/>
                    <a:lstStyle/>
                    <a:p>
                      <a:pPr algn="ctr">
                        <a:lnSpc>
                          <a:spcPct val="115000"/>
                        </a:lnSpc>
                        <a:spcAft>
                          <a:spcPts val="0"/>
                        </a:spcAft>
                      </a:pPr>
                      <a:r>
                        <a:rPr lang="es-EC" sz="1500" dirty="0">
                          <a:effectLst/>
                        </a:rPr>
                        <a:t>TRATAMIENTO</a:t>
                      </a:r>
                      <a:endParaRPr lang="es-EC" sz="2400" dirty="0">
                        <a:effectLst/>
                      </a:endParaRPr>
                    </a:p>
                    <a:p>
                      <a:pPr algn="ctr">
                        <a:lnSpc>
                          <a:spcPct val="115000"/>
                        </a:lnSpc>
                        <a:spcAft>
                          <a:spcPts val="0"/>
                        </a:spcAft>
                      </a:pPr>
                      <a:r>
                        <a:rPr lang="es-EC" sz="1500" dirty="0">
                          <a:effectLst/>
                        </a:rPr>
                        <a:t>(plantas/ ha)</a:t>
                      </a:r>
                      <a:endParaRPr lang="es-EC" sz="24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1500" dirty="0">
                          <a:effectLst/>
                        </a:rPr>
                        <a:t>CODIFICACION</a:t>
                      </a:r>
                      <a:endParaRPr lang="es-EC" sz="24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1500" dirty="0">
                          <a:effectLst/>
                        </a:rPr>
                        <a:t>PROMEDIO</a:t>
                      </a:r>
                      <a:endParaRPr lang="es-EC" sz="2400" dirty="0">
                        <a:effectLst/>
                      </a:endParaRPr>
                    </a:p>
                    <a:p>
                      <a:pPr algn="ctr">
                        <a:lnSpc>
                          <a:spcPct val="115000"/>
                        </a:lnSpc>
                        <a:spcAft>
                          <a:spcPts val="0"/>
                        </a:spcAft>
                      </a:pPr>
                      <a:r>
                        <a:rPr lang="es-EC" sz="1500" dirty="0">
                          <a:effectLst/>
                        </a:rPr>
                        <a:t>(%)</a:t>
                      </a:r>
                      <a:endParaRPr lang="es-EC" sz="2400" dirty="0">
                        <a:effectLst/>
                        <a:latin typeface="Lucida Sans"/>
                        <a:ea typeface="Batang"/>
                        <a:cs typeface="Lucida Sans"/>
                      </a:endParaRPr>
                    </a:p>
                  </a:txBody>
                  <a:tcPr marL="44450" marR="44450" marT="0" marB="0" anchor="ctr"/>
                </a:tc>
              </a:tr>
              <a:tr h="321991">
                <a:tc>
                  <a:txBody>
                    <a:bodyPr/>
                    <a:lstStyle/>
                    <a:p>
                      <a:pPr algn="ctr">
                        <a:lnSpc>
                          <a:spcPct val="115000"/>
                        </a:lnSpc>
                        <a:spcAft>
                          <a:spcPts val="0"/>
                        </a:spcAft>
                      </a:pPr>
                      <a:r>
                        <a:rPr lang="es-EC" sz="1900" dirty="0">
                          <a:effectLst/>
                        </a:rPr>
                        <a:t>100 000</a:t>
                      </a:r>
                      <a:endParaRPr lang="es-EC" sz="3200" dirty="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600" dirty="0">
                          <a:effectLst/>
                        </a:rPr>
                        <a:t>T</a:t>
                      </a:r>
                      <a:r>
                        <a:rPr lang="es-EC" sz="1600" baseline="-25000" dirty="0">
                          <a:effectLst/>
                        </a:rPr>
                        <a:t>0</a:t>
                      </a:r>
                      <a:endParaRPr lang="es-EC" sz="2800" dirty="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600" u="sng" dirty="0">
                          <a:effectLst/>
                        </a:rPr>
                        <a:t>93,85</a:t>
                      </a:r>
                      <a:endParaRPr lang="es-EC" sz="2800" u="sng" dirty="0">
                        <a:effectLst/>
                        <a:latin typeface="Lucida Sans"/>
                        <a:ea typeface="Batang"/>
                        <a:cs typeface="Lucida Sans"/>
                      </a:endParaRPr>
                    </a:p>
                  </a:txBody>
                  <a:tcPr marL="44450" marR="44450" marT="0" marB="0" anchor="b"/>
                </a:tc>
              </a:tr>
              <a:tr h="321991">
                <a:tc>
                  <a:txBody>
                    <a:bodyPr/>
                    <a:lstStyle/>
                    <a:p>
                      <a:pPr algn="ctr">
                        <a:lnSpc>
                          <a:spcPct val="115000"/>
                        </a:lnSpc>
                        <a:spcAft>
                          <a:spcPts val="0"/>
                        </a:spcAft>
                      </a:pPr>
                      <a:r>
                        <a:rPr lang="es-EC" sz="1900" dirty="0">
                          <a:effectLst/>
                        </a:rPr>
                        <a:t>125 000</a:t>
                      </a:r>
                      <a:endParaRPr lang="es-EC" sz="3200" dirty="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600" dirty="0">
                          <a:effectLst/>
                        </a:rPr>
                        <a:t>T</a:t>
                      </a:r>
                      <a:r>
                        <a:rPr lang="es-EC" sz="1600" baseline="-25000" dirty="0">
                          <a:effectLst/>
                        </a:rPr>
                        <a:t>1</a:t>
                      </a:r>
                      <a:endParaRPr lang="es-EC" sz="2800" dirty="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600" dirty="0">
                          <a:effectLst/>
                        </a:rPr>
                        <a:t>97,19</a:t>
                      </a:r>
                      <a:endParaRPr lang="es-EC" sz="2800" dirty="0">
                        <a:effectLst/>
                        <a:latin typeface="Lucida Sans"/>
                        <a:ea typeface="Batang"/>
                        <a:cs typeface="Lucida Sans"/>
                      </a:endParaRPr>
                    </a:p>
                  </a:txBody>
                  <a:tcPr marL="44450" marR="44450" marT="0" marB="0" anchor="b"/>
                </a:tc>
              </a:tr>
              <a:tr h="321991">
                <a:tc>
                  <a:txBody>
                    <a:bodyPr/>
                    <a:lstStyle/>
                    <a:p>
                      <a:pPr algn="ctr">
                        <a:lnSpc>
                          <a:spcPct val="115000"/>
                        </a:lnSpc>
                        <a:spcAft>
                          <a:spcPts val="0"/>
                        </a:spcAft>
                      </a:pPr>
                      <a:r>
                        <a:rPr lang="es-EC" sz="1900" dirty="0">
                          <a:effectLst/>
                        </a:rPr>
                        <a:t>135 000</a:t>
                      </a:r>
                      <a:endParaRPr lang="es-EC" sz="3200" dirty="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600">
                          <a:effectLst/>
                        </a:rPr>
                        <a:t>T</a:t>
                      </a:r>
                      <a:r>
                        <a:rPr lang="es-EC" sz="1600" baseline="-25000">
                          <a:effectLst/>
                        </a:rPr>
                        <a:t>2</a:t>
                      </a:r>
                      <a:endParaRPr lang="es-EC" sz="280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600" dirty="0">
                          <a:effectLst/>
                        </a:rPr>
                        <a:t>97,55</a:t>
                      </a:r>
                      <a:endParaRPr lang="es-EC" sz="2800" dirty="0">
                        <a:effectLst/>
                        <a:latin typeface="Lucida Sans"/>
                        <a:ea typeface="Batang"/>
                        <a:cs typeface="Lucida Sans"/>
                      </a:endParaRPr>
                    </a:p>
                  </a:txBody>
                  <a:tcPr marL="44450" marR="44450" marT="0" marB="0" anchor="b"/>
                </a:tc>
              </a:tr>
              <a:tr h="321991">
                <a:tc>
                  <a:txBody>
                    <a:bodyPr/>
                    <a:lstStyle/>
                    <a:p>
                      <a:pPr algn="ctr">
                        <a:lnSpc>
                          <a:spcPct val="115000"/>
                        </a:lnSpc>
                        <a:spcAft>
                          <a:spcPts val="0"/>
                        </a:spcAft>
                      </a:pPr>
                      <a:r>
                        <a:rPr lang="es-EC" sz="1900" dirty="0">
                          <a:effectLst/>
                        </a:rPr>
                        <a:t>140 000</a:t>
                      </a:r>
                      <a:endParaRPr lang="es-EC" sz="3200" dirty="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600">
                          <a:effectLst/>
                        </a:rPr>
                        <a:t>T</a:t>
                      </a:r>
                      <a:r>
                        <a:rPr lang="es-EC" sz="1600" baseline="-25000">
                          <a:effectLst/>
                        </a:rPr>
                        <a:t>3</a:t>
                      </a:r>
                      <a:endParaRPr lang="es-EC" sz="280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600" dirty="0">
                          <a:effectLst/>
                        </a:rPr>
                        <a:t>99,00</a:t>
                      </a:r>
                      <a:endParaRPr lang="es-EC" sz="2800" dirty="0">
                        <a:effectLst/>
                        <a:latin typeface="Lucida Sans"/>
                        <a:ea typeface="Batang"/>
                        <a:cs typeface="Lucida Sans"/>
                      </a:endParaRPr>
                    </a:p>
                  </a:txBody>
                  <a:tcPr marL="44450" marR="44450" marT="0" marB="0" anchor="b"/>
                </a:tc>
              </a:tr>
              <a:tr h="321991">
                <a:tc>
                  <a:txBody>
                    <a:bodyPr/>
                    <a:lstStyle/>
                    <a:p>
                      <a:pPr algn="ctr">
                        <a:lnSpc>
                          <a:spcPct val="115000"/>
                        </a:lnSpc>
                        <a:spcAft>
                          <a:spcPts val="0"/>
                        </a:spcAft>
                      </a:pPr>
                      <a:r>
                        <a:rPr lang="es-EC" sz="1900" dirty="0">
                          <a:effectLst/>
                        </a:rPr>
                        <a:t>150 000</a:t>
                      </a:r>
                      <a:endParaRPr lang="es-EC" sz="3200" dirty="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600">
                          <a:effectLst/>
                        </a:rPr>
                        <a:t>T</a:t>
                      </a:r>
                      <a:r>
                        <a:rPr lang="es-EC" sz="1600" baseline="-25000">
                          <a:effectLst/>
                        </a:rPr>
                        <a:t>4</a:t>
                      </a:r>
                      <a:endParaRPr lang="es-EC" sz="280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600" dirty="0">
                          <a:effectLst/>
                        </a:rPr>
                        <a:t>99,05</a:t>
                      </a:r>
                      <a:endParaRPr lang="es-EC" sz="2800" dirty="0">
                        <a:effectLst/>
                        <a:latin typeface="Lucida Sans"/>
                        <a:ea typeface="Batang"/>
                        <a:cs typeface="Lucida Sans"/>
                      </a:endParaRPr>
                    </a:p>
                  </a:txBody>
                  <a:tcPr marL="44450" marR="44450" marT="0" marB="0" anchor="b"/>
                </a:tc>
              </a:tr>
            </a:tbl>
          </a:graphicData>
        </a:graphic>
      </p:graphicFrame>
      <p:sp>
        <p:nvSpPr>
          <p:cNvPr id="6" name="5 Rectángulo"/>
          <p:cNvSpPr/>
          <p:nvPr/>
        </p:nvSpPr>
        <p:spPr>
          <a:xfrm>
            <a:off x="622811" y="5277400"/>
            <a:ext cx="8064896" cy="1200329"/>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s-ES" dirty="0">
                <a:solidFill>
                  <a:srgbClr val="FFFF00"/>
                </a:solidFill>
              </a:rPr>
              <a:t>A medida que se incrementó la densidad de plantas de </a:t>
            </a:r>
            <a:r>
              <a:rPr lang="es-ES" i="1" dirty="0" err="1">
                <a:solidFill>
                  <a:srgbClr val="FFFF00"/>
                </a:solidFill>
              </a:rPr>
              <a:t>Gypsophila</a:t>
            </a:r>
            <a:r>
              <a:rPr lang="es-ES" dirty="0">
                <a:solidFill>
                  <a:srgbClr val="FFFF00"/>
                </a:solidFill>
              </a:rPr>
              <a:t> variedad </a:t>
            </a:r>
            <a:r>
              <a:rPr lang="es-ES" dirty="0" err="1">
                <a:solidFill>
                  <a:srgbClr val="FFFF00"/>
                </a:solidFill>
              </a:rPr>
              <a:t>Over</a:t>
            </a:r>
            <a:r>
              <a:rPr lang="es-ES" dirty="0">
                <a:solidFill>
                  <a:srgbClr val="FFFF00"/>
                </a:solidFill>
              </a:rPr>
              <a:t> time., aumentó el porcentaje de sobrevivencia, pero sin diferenciarse estadísticamente,  únicamente el tratamiento T0 – 100 000 plantas/ha, presentó un porcentaje mas bajo del aceptado de 95%, dentro de las florícolas, el resto sobrepaso el 97 % </a:t>
            </a:r>
            <a:endParaRPr lang="es-EC" dirty="0">
              <a:solidFill>
                <a:srgbClr val="FFFF00"/>
              </a:solidFill>
            </a:endParaRPr>
          </a:p>
        </p:txBody>
      </p:sp>
    </p:spTree>
    <p:extLst>
      <p:ext uri="{BB962C8B-B14F-4D97-AF65-F5344CB8AC3E}">
        <p14:creationId xmlns:p14="http://schemas.microsoft.com/office/powerpoint/2010/main" xmlns="" val="21045555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 name="3 Rectángulo"/>
          <p:cNvSpPr/>
          <p:nvPr/>
        </p:nvSpPr>
        <p:spPr>
          <a:xfrm>
            <a:off x="2267746" y="116632"/>
            <a:ext cx="4624279" cy="523220"/>
          </a:xfrm>
          <a:prstGeom prst="rect">
            <a:avLst/>
          </a:prstGeom>
        </p:spPr>
        <p:txBody>
          <a:bodyPr wrap="none">
            <a:spAutoFit/>
          </a:bodyPr>
          <a:lstStyle/>
          <a:p>
            <a:pPr lvl="1"/>
            <a:r>
              <a:rPr lang="es-EC" sz="2800" b="1" dirty="0">
                <a:solidFill>
                  <a:schemeClr val="bg1"/>
                </a:solidFill>
              </a:rPr>
              <a:t>PARAMETROS DE CALIDAD</a:t>
            </a:r>
            <a:endParaRPr lang="es-EC" sz="4000" b="1" dirty="0">
              <a:solidFill>
                <a:schemeClr val="bg1"/>
              </a:solidFill>
            </a:endParaRPr>
          </a:p>
        </p:txBody>
      </p:sp>
      <p:sp>
        <p:nvSpPr>
          <p:cNvPr id="2" name="1 Rectángulo"/>
          <p:cNvSpPr/>
          <p:nvPr/>
        </p:nvSpPr>
        <p:spPr>
          <a:xfrm>
            <a:off x="3347866" y="692696"/>
            <a:ext cx="2976649" cy="369332"/>
          </a:xfrm>
          <a:prstGeom prst="rect">
            <a:avLst/>
          </a:prstGeom>
        </p:spPr>
        <p:txBody>
          <a:bodyPr wrap="none">
            <a:spAutoFit/>
          </a:bodyPr>
          <a:lstStyle/>
          <a:p>
            <a:r>
              <a:rPr lang="es-EC" b="1" dirty="0">
                <a:solidFill>
                  <a:srgbClr val="FFFF00"/>
                </a:solidFill>
                <a:effectLst>
                  <a:outerShdw blurRad="38100" dist="38100" dir="2700000" algn="tl">
                    <a:srgbClr val="000000">
                      <a:alpha val="43137"/>
                    </a:srgbClr>
                  </a:outerShdw>
                </a:effectLst>
              </a:rPr>
              <a:t>Longitud del Tallo en cm. (LTP)</a:t>
            </a:r>
            <a:endParaRPr lang="es-EC" dirty="0">
              <a:solidFill>
                <a:srgbClr val="FFFF00"/>
              </a:solidFill>
              <a:effectLst>
                <a:outerShdw blurRad="38100" dist="38100" dir="2700000" algn="tl">
                  <a:srgbClr val="000000">
                    <a:alpha val="43137"/>
                  </a:srgbClr>
                </a:outerShdw>
              </a:effectLst>
            </a:endParaRPr>
          </a:p>
        </p:txBody>
      </p:sp>
      <p:graphicFrame>
        <p:nvGraphicFramePr>
          <p:cNvPr id="5" name="4 Gráfico"/>
          <p:cNvGraphicFramePr/>
          <p:nvPr>
            <p:extLst>
              <p:ext uri="{D42A27DB-BD31-4B8C-83A1-F6EECF244321}">
                <p14:modId xmlns:p14="http://schemas.microsoft.com/office/powerpoint/2010/main" xmlns="" val="743186000"/>
              </p:ext>
            </p:extLst>
          </p:nvPr>
        </p:nvGraphicFramePr>
        <p:xfrm>
          <a:off x="251520" y="1105802"/>
          <a:ext cx="8892480" cy="4542239"/>
        </p:xfrm>
        <a:graphic>
          <a:graphicData uri="http://schemas.openxmlformats.org/drawingml/2006/chart">
            <c:chart xmlns:c="http://schemas.openxmlformats.org/drawingml/2006/chart" xmlns:r="http://schemas.openxmlformats.org/officeDocument/2006/relationships" r:id="rId3"/>
          </a:graphicData>
        </a:graphic>
      </p:graphicFrame>
      <p:sp>
        <p:nvSpPr>
          <p:cNvPr id="6" name="5 Rectángulo"/>
          <p:cNvSpPr/>
          <p:nvPr/>
        </p:nvSpPr>
        <p:spPr>
          <a:xfrm>
            <a:off x="467544" y="5805264"/>
            <a:ext cx="8280920" cy="923330"/>
          </a:xfrm>
          <a:prstGeom prst="rect">
            <a:avLst/>
          </a:prstGeom>
        </p:spPr>
        <p:style>
          <a:lnRef idx="0">
            <a:scrgbClr r="0" g="0" b="0"/>
          </a:lnRef>
          <a:fillRef idx="1003">
            <a:schemeClr val="lt2"/>
          </a:fillRef>
          <a:effectRef idx="0">
            <a:scrgbClr r="0" g="0" b="0"/>
          </a:effectRef>
          <a:fontRef idx="major"/>
        </p:style>
        <p:txBody>
          <a:bodyPr wrap="square">
            <a:spAutoFit/>
          </a:bodyPr>
          <a:lstStyle/>
          <a:p>
            <a:pPr algn="just"/>
            <a:r>
              <a:rPr lang="es-ES" b="1" dirty="0">
                <a:solidFill>
                  <a:schemeClr val="bg1"/>
                </a:solidFill>
                <a:effectLst>
                  <a:outerShdw blurRad="38100" dist="38100" dir="2700000" algn="tl">
                    <a:srgbClr val="000000">
                      <a:alpha val="43137"/>
                    </a:srgbClr>
                  </a:outerShdw>
                </a:effectLst>
              </a:rPr>
              <a:t>En síntesis los tratamientos evaluados, no incidieron en forma significativa en la variable LTP, por que este componente del rendimiento es un carácter varietal y depende de un manejo integrado del </a:t>
            </a:r>
            <a:r>
              <a:rPr lang="es-ES" b="1" dirty="0" smtClean="0">
                <a:solidFill>
                  <a:schemeClr val="bg1"/>
                </a:solidFill>
                <a:effectLst>
                  <a:outerShdw blurRad="38100" dist="38100" dir="2700000" algn="tl">
                    <a:srgbClr val="000000">
                      <a:alpha val="43137"/>
                    </a:srgbClr>
                  </a:outerShdw>
                </a:effectLst>
              </a:rPr>
              <a:t>cultivo.</a:t>
            </a:r>
            <a:endParaRPr lang="es-EC"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694484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2 Rectángulo"/>
          <p:cNvSpPr/>
          <p:nvPr/>
        </p:nvSpPr>
        <p:spPr>
          <a:xfrm>
            <a:off x="2523843" y="796642"/>
            <a:ext cx="4136389" cy="400110"/>
          </a:xfrm>
          <a:prstGeom prst="rect">
            <a:avLst/>
          </a:prstGeom>
        </p:spPr>
        <p:txBody>
          <a:bodyPr wrap="none">
            <a:spAutoFit/>
          </a:bodyPr>
          <a:lstStyle/>
          <a:p>
            <a:r>
              <a:rPr lang="es-EC" sz="2000" b="1" dirty="0">
                <a:effectLst>
                  <a:outerShdw blurRad="38100" dist="38100" dir="2700000" algn="tl">
                    <a:srgbClr val="000000">
                      <a:alpha val="43137"/>
                    </a:srgbClr>
                  </a:outerShdw>
                </a:effectLst>
              </a:rPr>
              <a:t>Diámetro del Tallo en los 15 cm. (DT-15)</a:t>
            </a:r>
            <a:endParaRPr lang="es-EC" sz="2000" dirty="0">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xmlns="" val="2190868115"/>
              </p:ext>
            </p:extLst>
          </p:nvPr>
        </p:nvGraphicFramePr>
        <p:xfrm>
          <a:off x="827584" y="1628800"/>
          <a:ext cx="7026846" cy="2765138"/>
        </p:xfrm>
        <a:graphic>
          <a:graphicData uri="http://schemas.openxmlformats.org/drawingml/2006/table">
            <a:tbl>
              <a:tblPr firstRow="1" firstCol="1" bandRow="1">
                <a:tableStyleId>{5C22544A-7EE6-4342-B048-85BDC9FD1C3A}</a:tableStyleId>
              </a:tblPr>
              <a:tblGrid>
                <a:gridCol w="1491279"/>
                <a:gridCol w="615063"/>
                <a:gridCol w="615063"/>
                <a:gridCol w="615063"/>
                <a:gridCol w="615063"/>
                <a:gridCol w="615063"/>
                <a:gridCol w="615063"/>
                <a:gridCol w="615063"/>
                <a:gridCol w="615063"/>
                <a:gridCol w="615063"/>
              </a:tblGrid>
              <a:tr h="331009">
                <a:tc rowSpan="2">
                  <a:txBody>
                    <a:bodyPr/>
                    <a:lstStyle/>
                    <a:p>
                      <a:pPr algn="ctr">
                        <a:lnSpc>
                          <a:spcPct val="115000"/>
                        </a:lnSpc>
                        <a:spcAft>
                          <a:spcPts val="0"/>
                        </a:spcAft>
                      </a:pPr>
                      <a:r>
                        <a:rPr lang="es-ES" sz="1600" baseline="0" dirty="0" smtClean="0">
                          <a:effectLst/>
                        </a:rPr>
                        <a:t>TRATAMIENTOS </a:t>
                      </a:r>
                      <a:endParaRPr lang="es-EC" sz="2800" baseline="0" dirty="0">
                        <a:effectLst/>
                        <a:latin typeface="Lucida Sans"/>
                        <a:ea typeface="Batang"/>
                        <a:cs typeface="Lucida Sans"/>
                      </a:endParaRPr>
                    </a:p>
                  </a:txBody>
                  <a:tcPr marL="44450" marR="44450" marT="0" marB="0" anchor="ctr" anchorCtr="1"/>
                </a:tc>
                <a:tc gridSpan="9">
                  <a:txBody>
                    <a:bodyPr/>
                    <a:lstStyle/>
                    <a:p>
                      <a:pPr algn="ctr">
                        <a:lnSpc>
                          <a:spcPct val="115000"/>
                        </a:lnSpc>
                        <a:spcAft>
                          <a:spcPts val="0"/>
                        </a:spcAft>
                      </a:pPr>
                      <a:r>
                        <a:rPr lang="es-ES" sz="1600" baseline="0" dirty="0">
                          <a:effectLst/>
                        </a:rPr>
                        <a:t>EVALUACIONES SEMANALES</a:t>
                      </a:r>
                      <a:endParaRPr lang="es-EC" sz="2800" baseline="0" dirty="0">
                        <a:effectLst/>
                        <a:latin typeface="Lucida Sans"/>
                        <a:ea typeface="Batang"/>
                        <a:cs typeface="Lucida Sans"/>
                      </a:endParaRPr>
                    </a:p>
                  </a:txBody>
                  <a:tcPr marL="44450" marR="44450" marT="0" marB="0" anchor="ctr" anchorCtr="1"/>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31009">
                <a:tc vMerge="1">
                  <a:txBody>
                    <a:bodyPr/>
                    <a:lstStyle/>
                    <a:p>
                      <a:endParaRPr lang="es-EC"/>
                    </a:p>
                  </a:txBody>
                  <a:tcPr/>
                </a:tc>
                <a:tc>
                  <a:txBody>
                    <a:bodyPr/>
                    <a:lstStyle/>
                    <a:p>
                      <a:pPr algn="ctr">
                        <a:lnSpc>
                          <a:spcPct val="115000"/>
                        </a:lnSpc>
                        <a:spcAft>
                          <a:spcPts val="0"/>
                        </a:spcAft>
                      </a:pPr>
                      <a:r>
                        <a:rPr lang="es-ES" sz="1600" b="1" baseline="0" dirty="0">
                          <a:effectLst/>
                        </a:rPr>
                        <a:t>6</a:t>
                      </a:r>
                      <a:endParaRPr lang="es-EC" sz="2800" b="1" baseline="0" dirty="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1" baseline="0" dirty="0">
                          <a:effectLst/>
                        </a:rPr>
                        <a:t>7</a:t>
                      </a:r>
                      <a:endParaRPr lang="es-EC" sz="2800" b="1" baseline="0" dirty="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1" baseline="0">
                          <a:effectLst/>
                        </a:rPr>
                        <a:t>8</a:t>
                      </a:r>
                      <a:endParaRPr lang="es-EC" sz="2800" b="1"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1" baseline="0">
                          <a:effectLst/>
                        </a:rPr>
                        <a:t>9</a:t>
                      </a:r>
                      <a:endParaRPr lang="es-EC" sz="2800" b="1"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1" baseline="0" dirty="0">
                          <a:effectLst/>
                        </a:rPr>
                        <a:t>10</a:t>
                      </a:r>
                      <a:endParaRPr lang="es-EC" sz="2800" b="1" baseline="0" dirty="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1" baseline="0" dirty="0">
                          <a:effectLst/>
                        </a:rPr>
                        <a:t>11</a:t>
                      </a:r>
                      <a:endParaRPr lang="es-EC" sz="2800" b="1" baseline="0" dirty="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1" baseline="0" dirty="0">
                          <a:effectLst/>
                        </a:rPr>
                        <a:t>12</a:t>
                      </a:r>
                      <a:endParaRPr lang="es-EC" sz="2800" b="1" baseline="0" dirty="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1" baseline="0" dirty="0">
                          <a:effectLst/>
                        </a:rPr>
                        <a:t>13</a:t>
                      </a:r>
                      <a:endParaRPr lang="es-EC" sz="2800" b="1" baseline="0" dirty="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1" baseline="0" dirty="0">
                          <a:effectLst/>
                        </a:rPr>
                        <a:t>14</a:t>
                      </a:r>
                      <a:endParaRPr lang="es-EC" sz="2800" b="1" baseline="0" dirty="0">
                        <a:effectLst/>
                        <a:latin typeface="Lucida Sans"/>
                        <a:ea typeface="Batang"/>
                        <a:cs typeface="Lucida Sans"/>
                      </a:endParaRPr>
                    </a:p>
                  </a:txBody>
                  <a:tcPr marL="44450" marR="44450" marT="0" marB="0" anchor="ctr" anchorCtr="1"/>
                </a:tc>
              </a:tr>
              <a:tr h="420624">
                <a:tc>
                  <a:txBody>
                    <a:bodyPr/>
                    <a:lstStyle/>
                    <a:p>
                      <a:pPr algn="ctr">
                        <a:lnSpc>
                          <a:spcPct val="115000"/>
                        </a:lnSpc>
                        <a:spcAft>
                          <a:spcPts val="0"/>
                        </a:spcAft>
                      </a:pPr>
                      <a:r>
                        <a:rPr lang="es-ES" sz="2400" baseline="0" dirty="0" smtClean="0">
                          <a:effectLst/>
                        </a:rPr>
                        <a:t>T</a:t>
                      </a:r>
                      <a:r>
                        <a:rPr lang="es-ES" sz="2400" baseline="-25000" dirty="0" smtClean="0">
                          <a:effectLst/>
                        </a:rPr>
                        <a:t>0</a:t>
                      </a:r>
                      <a:endParaRPr lang="es-EC" sz="4000" baseline="-25000" dirty="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dirty="0">
                          <a:effectLst/>
                        </a:rPr>
                        <a:t>3,34</a:t>
                      </a:r>
                      <a:endParaRPr lang="es-EC" sz="2800" baseline="0" dirty="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dirty="0">
                          <a:effectLst/>
                        </a:rPr>
                        <a:t>3,42</a:t>
                      </a:r>
                      <a:endParaRPr lang="es-EC" sz="2800" baseline="0" dirty="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dirty="0">
                          <a:effectLst/>
                        </a:rPr>
                        <a:t>3,48</a:t>
                      </a:r>
                      <a:endParaRPr lang="es-EC" sz="2800" baseline="0" dirty="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dirty="0">
                          <a:effectLst/>
                        </a:rPr>
                        <a:t>3,67</a:t>
                      </a:r>
                      <a:endParaRPr lang="es-EC" sz="2800" baseline="0" dirty="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dirty="0">
                          <a:effectLst/>
                        </a:rPr>
                        <a:t>3,79</a:t>
                      </a:r>
                      <a:endParaRPr lang="es-EC" sz="2800" baseline="0" dirty="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3,99</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4,17</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dirty="0">
                          <a:effectLst/>
                        </a:rPr>
                        <a:t>4,20</a:t>
                      </a:r>
                      <a:endParaRPr lang="es-EC" sz="2800" baseline="0" dirty="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4,21</a:t>
                      </a:r>
                      <a:endParaRPr lang="es-EC" sz="2800" baseline="0">
                        <a:effectLst/>
                        <a:latin typeface="Lucida Sans"/>
                        <a:ea typeface="Batang"/>
                        <a:cs typeface="Lucida Sans"/>
                      </a:endParaRPr>
                    </a:p>
                  </a:txBody>
                  <a:tcPr marL="44450" marR="44450" marT="0" marB="0" anchor="ctr" anchorCtr="1"/>
                </a:tc>
              </a:tr>
              <a:tr h="420624">
                <a:tc>
                  <a:txBody>
                    <a:bodyPr/>
                    <a:lstStyle/>
                    <a:p>
                      <a:pPr algn="ctr">
                        <a:lnSpc>
                          <a:spcPct val="115000"/>
                        </a:lnSpc>
                        <a:spcAft>
                          <a:spcPts val="0"/>
                        </a:spcAft>
                      </a:pPr>
                      <a:r>
                        <a:rPr lang="es-ES" sz="2400" baseline="0" dirty="0" smtClean="0">
                          <a:effectLst/>
                        </a:rPr>
                        <a:t>T</a:t>
                      </a:r>
                      <a:r>
                        <a:rPr lang="es-ES" sz="2400" b="1" kern="1200" baseline="-25000" dirty="0" smtClean="0">
                          <a:solidFill>
                            <a:schemeClr val="lt1"/>
                          </a:solidFill>
                          <a:effectLst/>
                          <a:latin typeface="+mn-lt"/>
                          <a:ea typeface="+mn-ea"/>
                          <a:cs typeface="+mn-cs"/>
                        </a:rPr>
                        <a:t>1</a:t>
                      </a:r>
                      <a:endParaRPr lang="es-EC" sz="2400" b="1" kern="1200" baseline="-25000" dirty="0">
                        <a:solidFill>
                          <a:schemeClr val="lt1"/>
                        </a:solidFill>
                        <a:effectLst/>
                        <a:latin typeface="+mn-lt"/>
                        <a:ea typeface="+mn-ea"/>
                        <a:cs typeface="+mn-cs"/>
                      </a:endParaRPr>
                    </a:p>
                  </a:txBody>
                  <a:tcPr marL="44450" marR="44450" marT="0" marB="0" anchor="ctr" anchorCtr="1"/>
                </a:tc>
                <a:tc>
                  <a:txBody>
                    <a:bodyPr/>
                    <a:lstStyle/>
                    <a:p>
                      <a:pPr algn="ctr">
                        <a:lnSpc>
                          <a:spcPct val="115000"/>
                        </a:lnSpc>
                        <a:spcAft>
                          <a:spcPts val="0"/>
                        </a:spcAft>
                      </a:pPr>
                      <a:r>
                        <a:rPr lang="es-ES" sz="1600" baseline="0" dirty="0">
                          <a:effectLst/>
                        </a:rPr>
                        <a:t>3,61</a:t>
                      </a:r>
                      <a:endParaRPr lang="es-EC" sz="2800" baseline="0" dirty="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3,68</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3,74</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dirty="0">
                          <a:effectLst/>
                        </a:rPr>
                        <a:t>3,93</a:t>
                      </a:r>
                      <a:endParaRPr lang="es-EC" sz="2800" baseline="0" dirty="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4,04</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4,21</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4,35</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4,38</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4,39</a:t>
                      </a:r>
                      <a:endParaRPr lang="es-EC" sz="2800" baseline="0">
                        <a:effectLst/>
                        <a:latin typeface="Lucida Sans"/>
                        <a:ea typeface="Batang"/>
                        <a:cs typeface="Lucida Sans"/>
                      </a:endParaRPr>
                    </a:p>
                  </a:txBody>
                  <a:tcPr marL="44450" marR="44450" marT="0" marB="0" anchor="ctr" anchorCtr="1"/>
                </a:tc>
              </a:tr>
              <a:tr h="420624">
                <a:tc>
                  <a:txBody>
                    <a:bodyPr/>
                    <a:lstStyle/>
                    <a:p>
                      <a:pPr algn="ctr">
                        <a:lnSpc>
                          <a:spcPct val="115000"/>
                        </a:lnSpc>
                        <a:spcAft>
                          <a:spcPts val="0"/>
                        </a:spcAft>
                      </a:pPr>
                      <a:r>
                        <a:rPr lang="es-ES" sz="2400" baseline="0" dirty="0" smtClean="0">
                          <a:effectLst/>
                        </a:rPr>
                        <a:t>T</a:t>
                      </a:r>
                      <a:r>
                        <a:rPr lang="es-ES" sz="2400" b="1" kern="1200" baseline="-25000" dirty="0" smtClean="0">
                          <a:solidFill>
                            <a:schemeClr val="lt1"/>
                          </a:solidFill>
                          <a:effectLst/>
                          <a:latin typeface="+mn-lt"/>
                          <a:ea typeface="+mn-ea"/>
                          <a:cs typeface="+mn-cs"/>
                        </a:rPr>
                        <a:t>2</a:t>
                      </a:r>
                      <a:endParaRPr lang="es-EC" sz="2400" b="1" kern="1200" baseline="-25000" dirty="0">
                        <a:solidFill>
                          <a:schemeClr val="lt1"/>
                        </a:solidFill>
                        <a:effectLst/>
                        <a:latin typeface="+mn-lt"/>
                        <a:ea typeface="+mn-ea"/>
                        <a:cs typeface="+mn-cs"/>
                      </a:endParaRPr>
                    </a:p>
                  </a:txBody>
                  <a:tcPr marL="44450" marR="44450" marT="0" marB="0" anchor="ctr" anchorCtr="1"/>
                </a:tc>
                <a:tc>
                  <a:txBody>
                    <a:bodyPr/>
                    <a:lstStyle/>
                    <a:p>
                      <a:pPr algn="ctr">
                        <a:lnSpc>
                          <a:spcPct val="115000"/>
                        </a:lnSpc>
                        <a:spcAft>
                          <a:spcPts val="0"/>
                        </a:spcAft>
                      </a:pPr>
                      <a:r>
                        <a:rPr lang="es-ES" sz="1600" baseline="0">
                          <a:effectLst/>
                        </a:rPr>
                        <a:t>3,53</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3,61</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3,67</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3,84</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3,97</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4,19</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4,36</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4,40</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4,40</a:t>
                      </a:r>
                      <a:endParaRPr lang="es-EC" sz="2800" baseline="0">
                        <a:effectLst/>
                        <a:latin typeface="Lucida Sans"/>
                        <a:ea typeface="Batang"/>
                        <a:cs typeface="Lucida Sans"/>
                      </a:endParaRPr>
                    </a:p>
                  </a:txBody>
                  <a:tcPr marL="44450" marR="44450" marT="0" marB="0" anchor="ctr" anchorCtr="1"/>
                </a:tc>
              </a:tr>
              <a:tr h="420624">
                <a:tc>
                  <a:txBody>
                    <a:bodyPr/>
                    <a:lstStyle/>
                    <a:p>
                      <a:pPr algn="ctr">
                        <a:lnSpc>
                          <a:spcPct val="115000"/>
                        </a:lnSpc>
                        <a:spcAft>
                          <a:spcPts val="0"/>
                        </a:spcAft>
                      </a:pPr>
                      <a:r>
                        <a:rPr lang="es-ES" sz="2400" baseline="0" dirty="0" smtClean="0">
                          <a:effectLst/>
                        </a:rPr>
                        <a:t>T</a:t>
                      </a:r>
                      <a:r>
                        <a:rPr lang="es-ES" sz="2400" b="1" kern="1200" baseline="-25000" dirty="0" smtClean="0">
                          <a:solidFill>
                            <a:schemeClr val="lt1"/>
                          </a:solidFill>
                          <a:effectLst/>
                          <a:latin typeface="+mn-lt"/>
                          <a:ea typeface="+mn-ea"/>
                          <a:cs typeface="+mn-cs"/>
                        </a:rPr>
                        <a:t>3</a:t>
                      </a:r>
                      <a:endParaRPr lang="es-EC" sz="2400" b="1" kern="1200" baseline="-25000" dirty="0">
                        <a:solidFill>
                          <a:schemeClr val="lt1"/>
                        </a:solidFill>
                        <a:effectLst/>
                        <a:latin typeface="+mn-lt"/>
                        <a:ea typeface="+mn-ea"/>
                        <a:cs typeface="+mn-cs"/>
                      </a:endParaRPr>
                    </a:p>
                  </a:txBody>
                  <a:tcPr marL="44450" marR="44450" marT="0" marB="0" anchor="ctr" anchorCtr="1"/>
                </a:tc>
                <a:tc>
                  <a:txBody>
                    <a:bodyPr/>
                    <a:lstStyle/>
                    <a:p>
                      <a:pPr algn="ctr">
                        <a:lnSpc>
                          <a:spcPct val="115000"/>
                        </a:lnSpc>
                        <a:spcAft>
                          <a:spcPts val="0"/>
                        </a:spcAft>
                      </a:pPr>
                      <a:r>
                        <a:rPr lang="es-ES" sz="1600" baseline="0">
                          <a:effectLst/>
                        </a:rPr>
                        <a:t>3,45</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3,54</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3,60</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3,78</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3,90</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4,11</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4,29</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4,33</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4,33</a:t>
                      </a:r>
                      <a:endParaRPr lang="es-EC" sz="2800" baseline="0">
                        <a:effectLst/>
                        <a:latin typeface="Lucida Sans"/>
                        <a:ea typeface="Batang"/>
                        <a:cs typeface="Lucida Sans"/>
                      </a:endParaRPr>
                    </a:p>
                  </a:txBody>
                  <a:tcPr marL="44450" marR="44450" marT="0" marB="0" anchor="ctr" anchorCtr="1"/>
                </a:tc>
              </a:tr>
              <a:tr h="420624">
                <a:tc>
                  <a:txBody>
                    <a:bodyPr/>
                    <a:lstStyle/>
                    <a:p>
                      <a:pPr algn="ctr">
                        <a:lnSpc>
                          <a:spcPct val="115000"/>
                        </a:lnSpc>
                        <a:spcAft>
                          <a:spcPts val="0"/>
                        </a:spcAft>
                      </a:pPr>
                      <a:r>
                        <a:rPr lang="es-ES" sz="2400" baseline="0" dirty="0" smtClean="0">
                          <a:effectLst/>
                        </a:rPr>
                        <a:t>T</a:t>
                      </a:r>
                      <a:r>
                        <a:rPr lang="es-ES" sz="2400" b="1" kern="1200" baseline="-25000" dirty="0" smtClean="0">
                          <a:solidFill>
                            <a:schemeClr val="lt1"/>
                          </a:solidFill>
                          <a:effectLst/>
                          <a:latin typeface="+mn-lt"/>
                          <a:ea typeface="+mn-ea"/>
                          <a:cs typeface="+mn-cs"/>
                        </a:rPr>
                        <a:t>4</a:t>
                      </a:r>
                      <a:endParaRPr lang="es-EC" sz="2400" b="1" kern="1200" baseline="-25000" dirty="0">
                        <a:solidFill>
                          <a:schemeClr val="lt1"/>
                        </a:solidFill>
                        <a:effectLst/>
                        <a:latin typeface="+mn-lt"/>
                        <a:ea typeface="+mn-ea"/>
                        <a:cs typeface="+mn-cs"/>
                      </a:endParaRPr>
                    </a:p>
                  </a:txBody>
                  <a:tcPr marL="44450" marR="44450" marT="0" marB="0" anchor="ctr" anchorCtr="1"/>
                </a:tc>
                <a:tc>
                  <a:txBody>
                    <a:bodyPr/>
                    <a:lstStyle/>
                    <a:p>
                      <a:pPr algn="ctr">
                        <a:lnSpc>
                          <a:spcPct val="115000"/>
                        </a:lnSpc>
                        <a:spcAft>
                          <a:spcPts val="0"/>
                        </a:spcAft>
                      </a:pPr>
                      <a:r>
                        <a:rPr lang="es-ES" sz="1600" baseline="0">
                          <a:effectLst/>
                        </a:rPr>
                        <a:t>3,69</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3,76</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3,82</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4,01</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4,15</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4,33</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4,48</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a:effectLst/>
                        </a:rPr>
                        <a:t>4,52</a:t>
                      </a:r>
                      <a:endParaRPr lang="es-EC" sz="2800" baseline="0">
                        <a:effectLst/>
                        <a:latin typeface="Lucida Sans"/>
                        <a:ea typeface="Batang"/>
                        <a:cs typeface="Lucida Sans"/>
                      </a:endParaRPr>
                    </a:p>
                  </a:txBody>
                  <a:tcPr marL="44450" marR="44450" marT="0" marB="0" anchor="ctr" anchorCtr="1"/>
                </a:tc>
                <a:tc>
                  <a:txBody>
                    <a:bodyPr/>
                    <a:lstStyle/>
                    <a:p>
                      <a:pPr algn="ctr">
                        <a:lnSpc>
                          <a:spcPct val="115000"/>
                        </a:lnSpc>
                        <a:spcAft>
                          <a:spcPts val="0"/>
                        </a:spcAft>
                      </a:pPr>
                      <a:r>
                        <a:rPr lang="es-ES" sz="1600" baseline="0" dirty="0">
                          <a:effectLst/>
                        </a:rPr>
                        <a:t>4,52</a:t>
                      </a:r>
                      <a:endParaRPr lang="es-EC" sz="2800" baseline="0" dirty="0">
                        <a:effectLst/>
                        <a:latin typeface="Lucida Sans"/>
                        <a:ea typeface="Batang"/>
                        <a:cs typeface="Lucida Sans"/>
                      </a:endParaRPr>
                    </a:p>
                  </a:txBody>
                  <a:tcPr marL="44450" marR="44450" marT="0" marB="0" anchor="ctr" anchorCtr="1"/>
                </a:tc>
              </a:tr>
            </a:tbl>
          </a:graphicData>
        </a:graphic>
      </p:graphicFrame>
      <p:sp>
        <p:nvSpPr>
          <p:cNvPr id="2" name="1 Rectángulo"/>
          <p:cNvSpPr/>
          <p:nvPr/>
        </p:nvSpPr>
        <p:spPr>
          <a:xfrm>
            <a:off x="971600" y="5301208"/>
            <a:ext cx="6840760" cy="92333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s-ES" dirty="0"/>
              <a:t>L</a:t>
            </a:r>
            <a:r>
              <a:rPr lang="es-ES" dirty="0" smtClean="0"/>
              <a:t>a </a:t>
            </a:r>
            <a:r>
              <a:rPr lang="es-ES" dirty="0"/>
              <a:t>respuesta similar de los tratamientos; quizá las diferencias numéricas fueron debido al azar. Otros factores que incidieron en esta variable son los factores bioclimáticos, edáficos, nutricionales, y fertilidad de las </a:t>
            </a:r>
            <a:r>
              <a:rPr lang="es-ES" dirty="0" smtClean="0"/>
              <a:t>plantas</a:t>
            </a:r>
            <a:endParaRPr lang="es-EC" dirty="0"/>
          </a:p>
        </p:txBody>
      </p:sp>
    </p:spTree>
    <p:extLst>
      <p:ext uri="{BB962C8B-B14F-4D97-AF65-F5344CB8AC3E}">
        <p14:creationId xmlns:p14="http://schemas.microsoft.com/office/powerpoint/2010/main" xmlns="" val="744346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2 Rectángulo"/>
          <p:cNvSpPr/>
          <p:nvPr/>
        </p:nvSpPr>
        <p:spPr>
          <a:xfrm>
            <a:off x="1907704" y="548680"/>
            <a:ext cx="5814392" cy="369332"/>
          </a:xfrm>
          <a:prstGeom prst="rect">
            <a:avLst/>
          </a:prstGeom>
        </p:spPr>
        <p:txBody>
          <a:bodyPr wrap="square">
            <a:spAutoFit/>
          </a:bodyPr>
          <a:lstStyle/>
          <a:p>
            <a:r>
              <a:rPr lang="es-EC" b="1" dirty="0"/>
              <a:t>Peso por tallo en gramos inmediatamente luego de la cosecha </a:t>
            </a:r>
            <a:endParaRPr lang="es-EC" dirty="0"/>
          </a:p>
        </p:txBody>
      </p:sp>
      <p:graphicFrame>
        <p:nvGraphicFramePr>
          <p:cNvPr id="4" name="3 Gráfico"/>
          <p:cNvGraphicFramePr/>
          <p:nvPr>
            <p:extLst>
              <p:ext uri="{D42A27DB-BD31-4B8C-83A1-F6EECF244321}">
                <p14:modId xmlns:p14="http://schemas.microsoft.com/office/powerpoint/2010/main" xmlns="" val="34442863"/>
              </p:ext>
            </p:extLst>
          </p:nvPr>
        </p:nvGraphicFramePr>
        <p:xfrm>
          <a:off x="755576" y="1484784"/>
          <a:ext cx="7776864" cy="4644096"/>
        </p:xfrm>
        <a:graphic>
          <a:graphicData uri="http://schemas.openxmlformats.org/drawingml/2006/chart">
            <c:chart xmlns:c="http://schemas.openxmlformats.org/drawingml/2006/chart" xmlns:r="http://schemas.openxmlformats.org/officeDocument/2006/relationships" r:id="rId3"/>
          </a:graphicData>
        </a:graphic>
      </p:graphicFrame>
      <p:sp>
        <p:nvSpPr>
          <p:cNvPr id="5" name="4 CuadroTexto"/>
          <p:cNvSpPr txBox="1"/>
          <p:nvPr/>
        </p:nvSpPr>
        <p:spPr>
          <a:xfrm>
            <a:off x="683568" y="5805264"/>
            <a:ext cx="447558" cy="369332"/>
          </a:xfrm>
          <a:prstGeom prst="rect">
            <a:avLst/>
          </a:prstGeom>
          <a:noFill/>
        </p:spPr>
        <p:txBody>
          <a:bodyPr wrap="none" rtlCol="0">
            <a:spAutoFit/>
          </a:bodyPr>
          <a:lstStyle/>
          <a:p>
            <a:r>
              <a:rPr lang="es-EC" dirty="0" smtClean="0"/>
              <a:t>NS</a:t>
            </a:r>
            <a:endParaRPr lang="es-EC" dirty="0"/>
          </a:p>
        </p:txBody>
      </p:sp>
    </p:spTree>
    <p:extLst>
      <p:ext uri="{BB962C8B-B14F-4D97-AF65-F5344CB8AC3E}">
        <p14:creationId xmlns:p14="http://schemas.microsoft.com/office/powerpoint/2010/main" xmlns="" val="29793461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2 Rectángulo"/>
          <p:cNvSpPr/>
          <p:nvPr/>
        </p:nvSpPr>
        <p:spPr>
          <a:xfrm>
            <a:off x="2051720" y="908720"/>
            <a:ext cx="5310336" cy="369332"/>
          </a:xfrm>
          <a:prstGeom prst="rect">
            <a:avLst/>
          </a:prstGeom>
        </p:spPr>
        <p:txBody>
          <a:bodyPr wrap="square">
            <a:spAutoFit/>
          </a:bodyPr>
          <a:lstStyle/>
          <a:p>
            <a:r>
              <a:rPr lang="es-EC" b="1" dirty="0">
                <a:latin typeface="Times New Roman"/>
                <a:ea typeface="Batang"/>
                <a:cs typeface="Lucida Sans"/>
              </a:rPr>
              <a:t>Peso por tallo en gramos en el armado del ramo</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xmlns="" val="2094672480"/>
              </p:ext>
            </p:extLst>
          </p:nvPr>
        </p:nvGraphicFramePr>
        <p:xfrm>
          <a:off x="2358903" y="2348880"/>
          <a:ext cx="4695969" cy="2453640"/>
        </p:xfrm>
        <a:graphic>
          <a:graphicData uri="http://schemas.openxmlformats.org/drawingml/2006/table">
            <a:tbl>
              <a:tblPr firstRow="1" firstCol="1" bandRow="1">
                <a:tableStyleId>{5C22544A-7EE6-4342-B048-85BDC9FD1C3A}</a:tableStyleId>
              </a:tblPr>
              <a:tblGrid>
                <a:gridCol w="1676725"/>
                <a:gridCol w="1655115"/>
                <a:gridCol w="1364129"/>
              </a:tblGrid>
              <a:tr h="701040">
                <a:tc>
                  <a:txBody>
                    <a:bodyPr/>
                    <a:lstStyle/>
                    <a:p>
                      <a:pPr algn="ctr">
                        <a:lnSpc>
                          <a:spcPct val="115000"/>
                        </a:lnSpc>
                        <a:spcAft>
                          <a:spcPts val="0"/>
                        </a:spcAft>
                      </a:pPr>
                      <a:r>
                        <a:rPr lang="es-EC" sz="2000" dirty="0">
                          <a:effectLst/>
                        </a:rPr>
                        <a:t>TRATAMIENTO</a:t>
                      </a:r>
                      <a:endParaRPr lang="es-EC" sz="3600" dirty="0">
                        <a:effectLst/>
                        <a:latin typeface="Lucida Sans"/>
                        <a:ea typeface="Batang"/>
                        <a:cs typeface="Lucida Sans"/>
                      </a:endParaRPr>
                    </a:p>
                    <a:p>
                      <a:pPr algn="ctr">
                        <a:lnSpc>
                          <a:spcPct val="115000"/>
                        </a:lnSpc>
                        <a:spcAft>
                          <a:spcPts val="0"/>
                        </a:spcAft>
                      </a:pPr>
                      <a:r>
                        <a:rPr lang="es-EC" sz="2000" dirty="0">
                          <a:effectLst/>
                        </a:rPr>
                        <a:t>(plantas/ ha)</a:t>
                      </a:r>
                      <a:endParaRPr lang="es-EC" sz="36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000" dirty="0" smtClean="0">
                          <a:effectLst/>
                        </a:rPr>
                        <a:t>CODIFICACIÓN</a:t>
                      </a:r>
                      <a:endParaRPr lang="es-EC" sz="36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000" dirty="0">
                          <a:effectLst/>
                        </a:rPr>
                        <a:t>PROMEDIO</a:t>
                      </a:r>
                      <a:endParaRPr lang="es-EC" sz="3600" dirty="0">
                        <a:effectLst/>
                        <a:latin typeface="Lucida Sans"/>
                        <a:ea typeface="Batang"/>
                        <a:cs typeface="Lucida Sans"/>
                      </a:endParaRPr>
                    </a:p>
                    <a:p>
                      <a:pPr algn="ctr">
                        <a:lnSpc>
                          <a:spcPct val="115000"/>
                        </a:lnSpc>
                        <a:spcAft>
                          <a:spcPts val="0"/>
                        </a:spcAft>
                      </a:pPr>
                      <a:r>
                        <a:rPr lang="es-EC" sz="2000" dirty="0">
                          <a:effectLst/>
                        </a:rPr>
                        <a:t>(g)</a:t>
                      </a:r>
                      <a:endParaRPr lang="es-EC" sz="3600" dirty="0">
                        <a:effectLst/>
                        <a:latin typeface="Lucida Sans"/>
                        <a:ea typeface="Batang"/>
                        <a:cs typeface="Lucida Sans"/>
                      </a:endParaRPr>
                    </a:p>
                  </a:txBody>
                  <a:tcPr marL="44450" marR="44450" marT="0" marB="0" anchor="ctr"/>
                </a:tc>
              </a:tr>
              <a:tr h="350520">
                <a:tc>
                  <a:txBody>
                    <a:bodyPr/>
                    <a:lstStyle/>
                    <a:p>
                      <a:pPr algn="ctr">
                        <a:lnSpc>
                          <a:spcPct val="115000"/>
                        </a:lnSpc>
                        <a:spcAft>
                          <a:spcPts val="0"/>
                        </a:spcAft>
                      </a:pPr>
                      <a:r>
                        <a:rPr lang="es-EC" sz="2000">
                          <a:effectLst/>
                        </a:rPr>
                        <a:t>100 000</a:t>
                      </a:r>
                      <a:endParaRPr lang="es-EC" sz="36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000">
                          <a:effectLst/>
                        </a:rPr>
                        <a:t>T</a:t>
                      </a:r>
                      <a:r>
                        <a:rPr lang="es-EC" sz="2000" baseline="-25000">
                          <a:effectLst/>
                        </a:rPr>
                        <a:t>0</a:t>
                      </a:r>
                      <a:endParaRPr lang="es-EC" sz="36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000">
                          <a:effectLst/>
                        </a:rPr>
                        <a:t>36,79</a:t>
                      </a:r>
                      <a:endParaRPr lang="es-EC" sz="3600">
                        <a:effectLst/>
                        <a:latin typeface="Lucida Sans"/>
                        <a:ea typeface="Batang"/>
                        <a:cs typeface="Lucida Sans"/>
                      </a:endParaRPr>
                    </a:p>
                  </a:txBody>
                  <a:tcPr marL="44450" marR="44450" marT="0" marB="0" anchor="ctr"/>
                </a:tc>
              </a:tr>
              <a:tr h="350520">
                <a:tc>
                  <a:txBody>
                    <a:bodyPr/>
                    <a:lstStyle/>
                    <a:p>
                      <a:pPr algn="ctr">
                        <a:lnSpc>
                          <a:spcPct val="115000"/>
                        </a:lnSpc>
                        <a:spcAft>
                          <a:spcPts val="0"/>
                        </a:spcAft>
                      </a:pPr>
                      <a:r>
                        <a:rPr lang="es-EC" sz="2000">
                          <a:effectLst/>
                        </a:rPr>
                        <a:t>125 000</a:t>
                      </a:r>
                      <a:endParaRPr lang="es-EC" sz="36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000">
                          <a:effectLst/>
                        </a:rPr>
                        <a:t>T</a:t>
                      </a:r>
                      <a:r>
                        <a:rPr lang="es-EC" sz="2000" baseline="-25000">
                          <a:effectLst/>
                        </a:rPr>
                        <a:t>1</a:t>
                      </a:r>
                      <a:endParaRPr lang="es-EC" sz="36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000">
                          <a:effectLst/>
                        </a:rPr>
                        <a:t>43,15</a:t>
                      </a:r>
                      <a:endParaRPr lang="es-EC" sz="3600">
                        <a:effectLst/>
                        <a:latin typeface="Lucida Sans"/>
                        <a:ea typeface="Batang"/>
                        <a:cs typeface="Lucida Sans"/>
                      </a:endParaRPr>
                    </a:p>
                  </a:txBody>
                  <a:tcPr marL="44450" marR="44450" marT="0" marB="0" anchor="ctr"/>
                </a:tc>
              </a:tr>
              <a:tr h="350520">
                <a:tc>
                  <a:txBody>
                    <a:bodyPr/>
                    <a:lstStyle/>
                    <a:p>
                      <a:pPr algn="ctr">
                        <a:lnSpc>
                          <a:spcPct val="115000"/>
                        </a:lnSpc>
                        <a:spcAft>
                          <a:spcPts val="0"/>
                        </a:spcAft>
                      </a:pPr>
                      <a:r>
                        <a:rPr lang="es-EC" sz="2000">
                          <a:effectLst/>
                        </a:rPr>
                        <a:t>135 000</a:t>
                      </a:r>
                      <a:endParaRPr lang="es-EC" sz="36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000">
                          <a:effectLst/>
                        </a:rPr>
                        <a:t>T</a:t>
                      </a:r>
                      <a:r>
                        <a:rPr lang="es-EC" sz="2000" baseline="-25000">
                          <a:effectLst/>
                        </a:rPr>
                        <a:t>2</a:t>
                      </a:r>
                      <a:endParaRPr lang="es-EC" sz="36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000">
                          <a:effectLst/>
                        </a:rPr>
                        <a:t>36,65</a:t>
                      </a:r>
                      <a:endParaRPr lang="es-EC" sz="3600">
                        <a:effectLst/>
                        <a:latin typeface="Lucida Sans"/>
                        <a:ea typeface="Batang"/>
                        <a:cs typeface="Lucida Sans"/>
                      </a:endParaRPr>
                    </a:p>
                  </a:txBody>
                  <a:tcPr marL="44450" marR="44450" marT="0" marB="0" anchor="ctr"/>
                </a:tc>
              </a:tr>
              <a:tr h="350520">
                <a:tc>
                  <a:txBody>
                    <a:bodyPr/>
                    <a:lstStyle/>
                    <a:p>
                      <a:pPr algn="ctr">
                        <a:lnSpc>
                          <a:spcPct val="115000"/>
                        </a:lnSpc>
                        <a:spcAft>
                          <a:spcPts val="0"/>
                        </a:spcAft>
                      </a:pPr>
                      <a:r>
                        <a:rPr lang="es-EC" sz="2000">
                          <a:effectLst/>
                        </a:rPr>
                        <a:t>140 000</a:t>
                      </a:r>
                      <a:endParaRPr lang="es-EC" sz="36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000">
                          <a:effectLst/>
                        </a:rPr>
                        <a:t>T</a:t>
                      </a:r>
                      <a:r>
                        <a:rPr lang="es-EC" sz="2000" baseline="-25000">
                          <a:effectLst/>
                        </a:rPr>
                        <a:t>3</a:t>
                      </a:r>
                      <a:endParaRPr lang="es-EC" sz="36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000" dirty="0">
                          <a:effectLst/>
                        </a:rPr>
                        <a:t>37,72</a:t>
                      </a:r>
                      <a:endParaRPr lang="es-EC" sz="3600" dirty="0">
                        <a:effectLst/>
                        <a:latin typeface="Lucida Sans"/>
                        <a:ea typeface="Batang"/>
                        <a:cs typeface="Lucida Sans"/>
                      </a:endParaRPr>
                    </a:p>
                  </a:txBody>
                  <a:tcPr marL="44450" marR="44450" marT="0" marB="0" anchor="ctr"/>
                </a:tc>
              </a:tr>
              <a:tr h="350520">
                <a:tc>
                  <a:txBody>
                    <a:bodyPr/>
                    <a:lstStyle/>
                    <a:p>
                      <a:pPr algn="ctr">
                        <a:lnSpc>
                          <a:spcPct val="115000"/>
                        </a:lnSpc>
                        <a:spcAft>
                          <a:spcPts val="0"/>
                        </a:spcAft>
                      </a:pPr>
                      <a:r>
                        <a:rPr lang="es-EC" sz="2000" dirty="0">
                          <a:effectLst/>
                        </a:rPr>
                        <a:t>150 000</a:t>
                      </a:r>
                      <a:endParaRPr lang="es-EC" sz="36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000" dirty="0">
                          <a:effectLst/>
                        </a:rPr>
                        <a:t>T</a:t>
                      </a:r>
                      <a:r>
                        <a:rPr lang="es-EC" sz="2000" baseline="-25000" dirty="0">
                          <a:effectLst/>
                        </a:rPr>
                        <a:t>4</a:t>
                      </a:r>
                      <a:endParaRPr lang="es-EC" sz="36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000" dirty="0">
                          <a:effectLst/>
                        </a:rPr>
                        <a:t>37,86</a:t>
                      </a:r>
                      <a:endParaRPr lang="es-EC" sz="3600" dirty="0">
                        <a:effectLst/>
                        <a:latin typeface="Lucida Sans"/>
                        <a:ea typeface="Batang"/>
                        <a:cs typeface="Lucida Sans"/>
                      </a:endParaRPr>
                    </a:p>
                  </a:txBody>
                  <a:tcPr marL="44450" marR="44450" marT="0" marB="0" anchor="ctr"/>
                </a:tc>
              </a:tr>
            </a:tbl>
          </a:graphicData>
        </a:graphic>
      </p:graphicFrame>
      <p:sp>
        <p:nvSpPr>
          <p:cNvPr id="2" name="1 CuadroTexto"/>
          <p:cNvSpPr txBox="1"/>
          <p:nvPr/>
        </p:nvSpPr>
        <p:spPr>
          <a:xfrm>
            <a:off x="971600" y="5589240"/>
            <a:ext cx="447558" cy="646331"/>
          </a:xfrm>
          <a:prstGeom prst="rect">
            <a:avLst/>
          </a:prstGeom>
          <a:noFill/>
        </p:spPr>
        <p:txBody>
          <a:bodyPr wrap="none" rtlCol="0">
            <a:spAutoFit/>
          </a:bodyPr>
          <a:lstStyle/>
          <a:p>
            <a:r>
              <a:rPr lang="es-EC" dirty="0" smtClean="0"/>
              <a:t>NS</a:t>
            </a:r>
          </a:p>
          <a:p>
            <a:endParaRPr lang="es-EC" dirty="0"/>
          </a:p>
        </p:txBody>
      </p:sp>
    </p:spTree>
    <p:extLst>
      <p:ext uri="{BB962C8B-B14F-4D97-AF65-F5344CB8AC3E}">
        <p14:creationId xmlns:p14="http://schemas.microsoft.com/office/powerpoint/2010/main" xmlns="" val="24967039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2 Rectángulo"/>
          <p:cNvSpPr/>
          <p:nvPr/>
        </p:nvSpPr>
        <p:spPr>
          <a:xfrm>
            <a:off x="3347864" y="556598"/>
            <a:ext cx="3175869" cy="523220"/>
          </a:xfrm>
          <a:prstGeom prst="rect">
            <a:avLst/>
          </a:prstGeom>
        </p:spPr>
        <p:txBody>
          <a:bodyPr wrap="none">
            <a:spAutoFit/>
          </a:bodyPr>
          <a:lstStyle/>
          <a:p>
            <a:r>
              <a:rPr lang="es-EC" sz="2800" b="1" dirty="0">
                <a:solidFill>
                  <a:srgbClr val="FFFF00"/>
                </a:solidFill>
                <a:effectLst>
                  <a:outerShdw blurRad="38100" dist="38100" dir="2700000" algn="tl">
                    <a:srgbClr val="000000">
                      <a:alpha val="43137"/>
                    </a:srgbClr>
                  </a:outerShdw>
                </a:effectLst>
              </a:rPr>
              <a:t>Ganancia de </a:t>
            </a:r>
            <a:r>
              <a:rPr lang="es-EC" sz="2800" b="1" dirty="0" smtClean="0">
                <a:solidFill>
                  <a:srgbClr val="FFFF00"/>
                </a:solidFill>
                <a:effectLst>
                  <a:outerShdw blurRad="38100" dist="38100" dir="2700000" algn="tl">
                    <a:srgbClr val="000000">
                      <a:alpha val="43137"/>
                    </a:srgbClr>
                  </a:outerShdw>
                </a:effectLst>
              </a:rPr>
              <a:t>Peso (g)</a:t>
            </a:r>
            <a:endParaRPr lang="es-EC" sz="2800" dirty="0">
              <a:solidFill>
                <a:srgbClr val="FFFF00"/>
              </a:solidFill>
              <a:effectLst>
                <a:outerShdw blurRad="38100" dist="38100" dir="2700000" algn="tl">
                  <a:srgbClr val="000000">
                    <a:alpha val="43137"/>
                  </a:srgbClr>
                </a:outerShdw>
              </a:effectLst>
            </a:endParaRPr>
          </a:p>
        </p:txBody>
      </p:sp>
      <p:graphicFrame>
        <p:nvGraphicFramePr>
          <p:cNvPr id="5" name="4 Gráfico"/>
          <p:cNvGraphicFramePr/>
          <p:nvPr>
            <p:extLst>
              <p:ext uri="{D42A27DB-BD31-4B8C-83A1-F6EECF244321}">
                <p14:modId xmlns:p14="http://schemas.microsoft.com/office/powerpoint/2010/main" xmlns="" val="3725456245"/>
              </p:ext>
            </p:extLst>
          </p:nvPr>
        </p:nvGraphicFramePr>
        <p:xfrm>
          <a:off x="1115616" y="1412776"/>
          <a:ext cx="7128792" cy="4536504"/>
        </p:xfrm>
        <a:graphic>
          <a:graphicData uri="http://schemas.openxmlformats.org/drawingml/2006/chart">
            <c:chart xmlns:c="http://schemas.openxmlformats.org/drawingml/2006/chart" xmlns:r="http://schemas.openxmlformats.org/officeDocument/2006/relationships" r:id="rId3"/>
          </a:graphicData>
        </a:graphic>
      </p:graphicFrame>
      <p:sp>
        <p:nvSpPr>
          <p:cNvPr id="2" name="1 CuadroTexto"/>
          <p:cNvSpPr txBox="1"/>
          <p:nvPr/>
        </p:nvSpPr>
        <p:spPr>
          <a:xfrm>
            <a:off x="1187624" y="5579948"/>
            <a:ext cx="258404" cy="369332"/>
          </a:xfrm>
          <a:prstGeom prst="rect">
            <a:avLst/>
          </a:prstGeom>
          <a:noFill/>
        </p:spPr>
        <p:txBody>
          <a:bodyPr wrap="none" rtlCol="0">
            <a:spAutoFit/>
          </a:bodyPr>
          <a:lstStyle/>
          <a:p>
            <a:r>
              <a:rPr lang="es-EC" dirty="0" smtClean="0"/>
              <a:t>*</a:t>
            </a:r>
            <a:endParaRPr lang="es-EC" dirty="0"/>
          </a:p>
        </p:txBody>
      </p:sp>
      <p:sp>
        <p:nvSpPr>
          <p:cNvPr id="4" name="3 CuadroTexto"/>
          <p:cNvSpPr txBox="1"/>
          <p:nvPr/>
        </p:nvSpPr>
        <p:spPr>
          <a:xfrm>
            <a:off x="1403648" y="5661248"/>
            <a:ext cx="2160240" cy="369332"/>
          </a:xfrm>
          <a:prstGeom prst="rect">
            <a:avLst/>
          </a:prstGeom>
          <a:noFill/>
        </p:spPr>
        <p:txBody>
          <a:bodyPr wrap="square" rtlCol="0">
            <a:spAutoFit/>
          </a:bodyPr>
          <a:lstStyle/>
          <a:p>
            <a:r>
              <a:rPr lang="es-ES" dirty="0" smtClean="0"/>
              <a:t>10,23 </a:t>
            </a:r>
          </a:p>
        </p:txBody>
      </p:sp>
    </p:spTree>
    <p:extLst>
      <p:ext uri="{BB962C8B-B14F-4D97-AF65-F5344CB8AC3E}">
        <p14:creationId xmlns:p14="http://schemas.microsoft.com/office/powerpoint/2010/main" xmlns="" val="35766444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2 Rectángulo"/>
          <p:cNvSpPr/>
          <p:nvPr/>
        </p:nvSpPr>
        <p:spPr>
          <a:xfrm>
            <a:off x="2483768" y="315234"/>
            <a:ext cx="3168352" cy="584775"/>
          </a:xfrm>
          <a:prstGeom prst="rect">
            <a:avLst/>
          </a:prstGeom>
        </p:spPr>
        <p:txBody>
          <a:bodyPr wrap="square">
            <a:spAutoFit/>
          </a:bodyPr>
          <a:lstStyle/>
          <a:p>
            <a:pPr lvl="2"/>
            <a:r>
              <a:rPr lang="es-EC" sz="3200" b="1" dirty="0">
                <a:effectLst>
                  <a:outerShdw blurRad="38100" dist="38100" dir="2700000" algn="tl">
                    <a:srgbClr val="000000">
                      <a:alpha val="43137"/>
                    </a:srgbClr>
                  </a:outerShdw>
                </a:effectLst>
              </a:rPr>
              <a:t>Desperdicio</a:t>
            </a:r>
            <a:endParaRPr lang="es-EC" sz="4400" dirty="0">
              <a:effectLst>
                <a:outerShdw blurRad="38100" dist="38100" dir="2700000" algn="tl">
                  <a:srgbClr val="000000">
                    <a:alpha val="43137"/>
                  </a:srgbClr>
                </a:outerShdw>
              </a:effectLst>
            </a:endParaRPr>
          </a:p>
        </p:txBody>
      </p:sp>
      <p:pic>
        <p:nvPicPr>
          <p:cNvPr id="4" name="3 Imagen"/>
          <p:cNvPicPr/>
          <p:nvPr/>
        </p:nvPicPr>
        <p:blipFill>
          <a:blip r:embed="rId3">
            <a:extLst>
              <a:ext uri="{28A0092B-C50C-407E-A947-70E740481C1C}">
                <a14:useLocalDpi xmlns:a14="http://schemas.microsoft.com/office/drawing/2010/main" xmlns="" val="0"/>
              </a:ext>
            </a:extLst>
          </a:blip>
          <a:srcRect/>
          <a:stretch>
            <a:fillRect/>
          </a:stretch>
        </p:blipFill>
        <p:spPr bwMode="auto">
          <a:xfrm>
            <a:off x="362738" y="1052736"/>
            <a:ext cx="8496943" cy="3228311"/>
          </a:xfrm>
          <a:prstGeom prst="rect">
            <a:avLst/>
          </a:prstGeom>
          <a:noFill/>
          <a:ln>
            <a:noFill/>
          </a:ln>
        </p:spPr>
      </p:pic>
      <p:sp>
        <p:nvSpPr>
          <p:cNvPr id="2" name="1 Rectángulo"/>
          <p:cNvSpPr/>
          <p:nvPr/>
        </p:nvSpPr>
        <p:spPr>
          <a:xfrm>
            <a:off x="713763" y="4482986"/>
            <a:ext cx="7746669" cy="1754326"/>
          </a:xfrm>
          <a:prstGeom prst="rect">
            <a:avLst/>
          </a:prstGeom>
        </p:spPr>
        <p:txBody>
          <a:bodyPr wrap="square">
            <a:spAutoFit/>
          </a:bodyPr>
          <a:lstStyle/>
          <a:p>
            <a:pPr algn="just"/>
            <a:r>
              <a:rPr lang="es-EC" dirty="0">
                <a:solidFill>
                  <a:schemeClr val="bg1"/>
                </a:solidFill>
              </a:rPr>
              <a:t>Al analizar el desperdicio obtenido inmediatamente luego de la cosecha y en el  armado del ramo se puede manifestar que los mayores promedios, se obtuvieron con las dos más bajas densidades de 100 0000 planta/ha y 125 000 planta/ha, que en el porcentaje global presentaron promedios de 17,24 y 17,69%, el resto de densidades presentaron promedios inferiores al 14,80% y el menor porcentaje total se alcanzó con la mayor densidad 150 0000 planta/ha </a:t>
            </a:r>
          </a:p>
        </p:txBody>
      </p:sp>
    </p:spTree>
    <p:extLst>
      <p:ext uri="{BB962C8B-B14F-4D97-AF65-F5344CB8AC3E}">
        <p14:creationId xmlns:p14="http://schemas.microsoft.com/office/powerpoint/2010/main" xmlns="" val="13946873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2 Rectángulo"/>
          <p:cNvSpPr/>
          <p:nvPr/>
        </p:nvSpPr>
        <p:spPr>
          <a:xfrm>
            <a:off x="3164678" y="363704"/>
            <a:ext cx="2635658"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s-EC" sz="2800" b="1" dirty="0">
                <a:solidFill>
                  <a:schemeClr val="bg1"/>
                </a:solidFill>
                <a:effectLst>
                  <a:outerShdw blurRad="38100" dist="38100" dir="2700000" algn="tl">
                    <a:srgbClr val="000000">
                      <a:alpha val="43137"/>
                    </a:srgbClr>
                  </a:outerShdw>
                </a:effectLst>
              </a:rPr>
              <a:t>Calidad de la Flor</a:t>
            </a:r>
            <a:endParaRPr lang="es-EC" sz="2800" dirty="0">
              <a:solidFill>
                <a:schemeClr val="bg1"/>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xmlns="" val="3152149257"/>
              </p:ext>
            </p:extLst>
          </p:nvPr>
        </p:nvGraphicFramePr>
        <p:xfrm>
          <a:off x="899592" y="1124744"/>
          <a:ext cx="7272807" cy="3672408"/>
        </p:xfrm>
        <a:graphic>
          <a:graphicData uri="http://schemas.openxmlformats.org/drawingml/2006/table">
            <a:tbl>
              <a:tblPr firstRow="1" firstCol="1" bandRow="1">
                <a:tableStyleId>{5C22544A-7EE6-4342-B048-85BDC9FD1C3A}</a:tableStyleId>
              </a:tblPr>
              <a:tblGrid>
                <a:gridCol w="1764814"/>
                <a:gridCol w="1624445"/>
                <a:gridCol w="1464879"/>
                <a:gridCol w="806223"/>
                <a:gridCol w="806223"/>
                <a:gridCol w="806223"/>
              </a:tblGrid>
              <a:tr h="415968">
                <a:tc rowSpan="2">
                  <a:txBody>
                    <a:bodyPr/>
                    <a:lstStyle/>
                    <a:p>
                      <a:pPr algn="ctr">
                        <a:spcAft>
                          <a:spcPts val="0"/>
                        </a:spcAft>
                      </a:pPr>
                      <a:r>
                        <a:rPr lang="es-EC" sz="1600" dirty="0">
                          <a:effectLst/>
                        </a:rPr>
                        <a:t>TRATAMIENTOS</a:t>
                      </a:r>
                      <a:endParaRPr lang="es-EC" sz="2400" dirty="0">
                        <a:effectLst/>
                      </a:endParaRPr>
                    </a:p>
                    <a:p>
                      <a:pPr algn="ctr">
                        <a:spcAft>
                          <a:spcPts val="0"/>
                        </a:spcAft>
                      </a:pPr>
                      <a:r>
                        <a:rPr lang="es-EC" sz="1600" dirty="0">
                          <a:effectLst/>
                        </a:rPr>
                        <a:t>(plantas/ha)</a:t>
                      </a:r>
                      <a:endParaRPr lang="es-EC" sz="2400" dirty="0">
                        <a:effectLst/>
                        <a:latin typeface="Lucida Sans"/>
                        <a:ea typeface="Batang"/>
                        <a:cs typeface="Lucida Sans"/>
                      </a:endParaRPr>
                    </a:p>
                  </a:txBody>
                  <a:tcPr marL="68580" marR="68580" marT="0" marB="0" anchor="ctr" anchorCtr="1"/>
                </a:tc>
                <a:tc rowSpan="2">
                  <a:txBody>
                    <a:bodyPr/>
                    <a:lstStyle/>
                    <a:p>
                      <a:pPr algn="ctr">
                        <a:spcAft>
                          <a:spcPts val="0"/>
                        </a:spcAft>
                      </a:pPr>
                      <a:r>
                        <a:rPr lang="es-EC" sz="1600">
                          <a:effectLst/>
                        </a:rPr>
                        <a:t>CODIFICACIÓN</a:t>
                      </a:r>
                      <a:endParaRPr lang="es-EC" sz="2400">
                        <a:effectLst/>
                        <a:latin typeface="Lucida Sans"/>
                        <a:ea typeface="Batang"/>
                        <a:cs typeface="Lucida Sans"/>
                      </a:endParaRPr>
                    </a:p>
                  </a:txBody>
                  <a:tcPr marL="68580" marR="68580" marT="0" marB="0" anchor="ctr" anchorCtr="1"/>
                </a:tc>
                <a:tc gridSpan="4">
                  <a:txBody>
                    <a:bodyPr/>
                    <a:lstStyle/>
                    <a:p>
                      <a:pPr algn="ctr">
                        <a:spcAft>
                          <a:spcPts val="0"/>
                        </a:spcAft>
                      </a:pPr>
                      <a:r>
                        <a:rPr lang="es-EC" sz="1600" dirty="0">
                          <a:effectLst/>
                        </a:rPr>
                        <a:t>CALIDAD DE LA FLOR (%)</a:t>
                      </a:r>
                      <a:endParaRPr lang="es-EC" sz="2400" dirty="0">
                        <a:effectLst/>
                        <a:latin typeface="Lucida Sans"/>
                        <a:ea typeface="Batang"/>
                        <a:cs typeface="Lucida Sans"/>
                      </a:endParaRPr>
                    </a:p>
                  </a:txBody>
                  <a:tcPr marL="68580" marR="68580" marT="0" marB="0" anchor="ctr" anchorCtr="1"/>
                </a:tc>
                <a:tc hMerge="1">
                  <a:txBody>
                    <a:bodyPr/>
                    <a:lstStyle/>
                    <a:p>
                      <a:endParaRPr lang="es-EC"/>
                    </a:p>
                  </a:txBody>
                  <a:tcPr/>
                </a:tc>
                <a:tc hMerge="1">
                  <a:txBody>
                    <a:bodyPr/>
                    <a:lstStyle/>
                    <a:p>
                      <a:endParaRPr lang="es-EC"/>
                    </a:p>
                  </a:txBody>
                  <a:tcPr/>
                </a:tc>
                <a:tc hMerge="1">
                  <a:txBody>
                    <a:bodyPr/>
                    <a:lstStyle/>
                    <a:p>
                      <a:endParaRPr lang="es-EC"/>
                    </a:p>
                  </a:txBody>
                  <a:tcPr/>
                </a:tc>
              </a:tr>
              <a:tr h="760628">
                <a:tc vMerge="1">
                  <a:txBody>
                    <a:bodyPr/>
                    <a:lstStyle/>
                    <a:p>
                      <a:endParaRPr lang="es-EC"/>
                    </a:p>
                  </a:txBody>
                  <a:tcPr/>
                </a:tc>
                <a:tc vMerge="1">
                  <a:txBody>
                    <a:bodyPr/>
                    <a:lstStyle/>
                    <a:p>
                      <a:endParaRPr lang="es-EC"/>
                    </a:p>
                  </a:txBody>
                  <a:tcPr/>
                </a:tc>
                <a:tc>
                  <a:txBody>
                    <a:bodyPr/>
                    <a:lstStyle/>
                    <a:p>
                      <a:pPr algn="ctr">
                        <a:spcAft>
                          <a:spcPts val="0"/>
                        </a:spcAft>
                      </a:pPr>
                      <a:r>
                        <a:rPr lang="es-EC" sz="1600">
                          <a:effectLst/>
                        </a:rPr>
                        <a:t>SUPEREXTRA</a:t>
                      </a:r>
                      <a:endParaRPr lang="es-EC" sz="2400">
                        <a:effectLst/>
                        <a:latin typeface="Lucida Sans"/>
                        <a:ea typeface="Batang"/>
                        <a:cs typeface="Lucida Sans"/>
                      </a:endParaRPr>
                    </a:p>
                  </a:txBody>
                  <a:tcPr marL="68580" marR="68580" marT="0" marB="0" anchor="ctr" anchorCtr="1"/>
                </a:tc>
                <a:tc>
                  <a:txBody>
                    <a:bodyPr/>
                    <a:lstStyle/>
                    <a:p>
                      <a:pPr algn="ctr">
                        <a:spcAft>
                          <a:spcPts val="0"/>
                        </a:spcAft>
                      </a:pPr>
                      <a:r>
                        <a:rPr lang="es-EC" sz="1600">
                          <a:effectLst/>
                        </a:rPr>
                        <a:t>EXTRA</a:t>
                      </a:r>
                      <a:endParaRPr lang="es-EC" sz="2400">
                        <a:effectLst/>
                        <a:latin typeface="Lucida Sans"/>
                        <a:ea typeface="Batang"/>
                        <a:cs typeface="Lucida Sans"/>
                      </a:endParaRPr>
                    </a:p>
                  </a:txBody>
                  <a:tcPr marL="68580" marR="68580" marT="0" marB="0" anchor="ctr" anchorCtr="1"/>
                </a:tc>
                <a:tc>
                  <a:txBody>
                    <a:bodyPr/>
                    <a:lstStyle/>
                    <a:p>
                      <a:pPr algn="ctr">
                        <a:spcAft>
                          <a:spcPts val="0"/>
                        </a:spcAft>
                      </a:pPr>
                      <a:r>
                        <a:rPr lang="es-EC" sz="1600">
                          <a:effectLst/>
                        </a:rPr>
                        <a:t>SELECT</a:t>
                      </a:r>
                      <a:endParaRPr lang="es-EC" sz="2400">
                        <a:effectLst/>
                        <a:latin typeface="Lucida Sans"/>
                        <a:ea typeface="Batang"/>
                        <a:cs typeface="Lucida Sans"/>
                      </a:endParaRPr>
                    </a:p>
                  </a:txBody>
                  <a:tcPr marL="68580" marR="68580" marT="0" marB="0" anchor="ctr" anchorCtr="1"/>
                </a:tc>
                <a:tc>
                  <a:txBody>
                    <a:bodyPr/>
                    <a:lstStyle/>
                    <a:p>
                      <a:pPr algn="ctr">
                        <a:spcAft>
                          <a:spcPts val="0"/>
                        </a:spcAft>
                      </a:pPr>
                      <a:r>
                        <a:rPr lang="es-EC" sz="1600">
                          <a:effectLst/>
                        </a:rPr>
                        <a:t>MIAMI</a:t>
                      </a:r>
                      <a:endParaRPr lang="es-EC" sz="2400">
                        <a:effectLst/>
                        <a:latin typeface="Lucida Sans"/>
                        <a:ea typeface="Batang"/>
                        <a:cs typeface="Lucida Sans"/>
                      </a:endParaRPr>
                    </a:p>
                  </a:txBody>
                  <a:tcPr marL="68580" marR="68580" marT="0" marB="0" anchor="ctr" anchorCtr="1"/>
                </a:tc>
              </a:tr>
              <a:tr h="495201">
                <a:tc>
                  <a:txBody>
                    <a:bodyPr/>
                    <a:lstStyle/>
                    <a:p>
                      <a:pPr algn="ctr">
                        <a:spcAft>
                          <a:spcPts val="0"/>
                        </a:spcAft>
                      </a:pPr>
                      <a:r>
                        <a:rPr lang="es-EC" sz="2800" dirty="0">
                          <a:effectLst/>
                        </a:rPr>
                        <a:t>100 000</a:t>
                      </a:r>
                      <a:endParaRPr lang="es-EC" sz="4000" dirty="0">
                        <a:effectLst/>
                        <a:latin typeface="Lucida Sans"/>
                        <a:ea typeface="Batang"/>
                        <a:cs typeface="Lucida Sans"/>
                      </a:endParaRPr>
                    </a:p>
                  </a:txBody>
                  <a:tcPr marL="68580" marR="68580" marT="0" marB="0" anchor="ctr" anchorCtr="1"/>
                </a:tc>
                <a:tc>
                  <a:txBody>
                    <a:bodyPr/>
                    <a:lstStyle/>
                    <a:p>
                      <a:pPr algn="ctr">
                        <a:spcAft>
                          <a:spcPts val="0"/>
                        </a:spcAft>
                      </a:pPr>
                      <a:r>
                        <a:rPr lang="es-EC" sz="2800">
                          <a:effectLst/>
                        </a:rPr>
                        <a:t>T</a:t>
                      </a:r>
                      <a:r>
                        <a:rPr lang="es-EC" sz="2800" baseline="-25000">
                          <a:effectLst/>
                        </a:rPr>
                        <a:t>0</a:t>
                      </a:r>
                      <a:endParaRPr lang="es-EC" sz="4000">
                        <a:effectLst/>
                        <a:latin typeface="Lucida Sans"/>
                        <a:ea typeface="Batang"/>
                        <a:cs typeface="Lucida Sans"/>
                      </a:endParaRPr>
                    </a:p>
                  </a:txBody>
                  <a:tcPr marL="68580" marR="68580" marT="0" marB="0" anchor="ctr" anchorCtr="1"/>
                </a:tc>
                <a:tc>
                  <a:txBody>
                    <a:bodyPr/>
                    <a:lstStyle/>
                    <a:p>
                      <a:pPr algn="ctr">
                        <a:spcAft>
                          <a:spcPts val="0"/>
                        </a:spcAft>
                      </a:pPr>
                      <a:r>
                        <a:rPr lang="es-EC" sz="2800">
                          <a:effectLst/>
                        </a:rPr>
                        <a:t>28</a:t>
                      </a:r>
                      <a:endParaRPr lang="es-EC" sz="4000">
                        <a:effectLst/>
                        <a:latin typeface="Lucida Sans"/>
                        <a:ea typeface="Batang"/>
                        <a:cs typeface="Lucida Sans"/>
                      </a:endParaRPr>
                    </a:p>
                  </a:txBody>
                  <a:tcPr marL="68580" marR="68580" marT="0" marB="0" anchor="ctr" anchorCtr="1"/>
                </a:tc>
                <a:tc>
                  <a:txBody>
                    <a:bodyPr/>
                    <a:lstStyle/>
                    <a:p>
                      <a:pPr algn="ctr">
                        <a:spcAft>
                          <a:spcPts val="0"/>
                        </a:spcAft>
                      </a:pPr>
                      <a:r>
                        <a:rPr lang="es-EC" sz="2800">
                          <a:effectLst/>
                        </a:rPr>
                        <a:t>47</a:t>
                      </a:r>
                      <a:endParaRPr lang="es-EC" sz="4000">
                        <a:effectLst/>
                        <a:latin typeface="Lucida Sans"/>
                        <a:ea typeface="Batang"/>
                        <a:cs typeface="Lucida Sans"/>
                      </a:endParaRPr>
                    </a:p>
                  </a:txBody>
                  <a:tcPr marL="68580" marR="68580" marT="0" marB="0" anchor="ctr" anchorCtr="1"/>
                </a:tc>
                <a:tc>
                  <a:txBody>
                    <a:bodyPr/>
                    <a:lstStyle/>
                    <a:p>
                      <a:pPr algn="ctr">
                        <a:spcAft>
                          <a:spcPts val="0"/>
                        </a:spcAft>
                      </a:pPr>
                      <a:r>
                        <a:rPr lang="es-EC" sz="2800">
                          <a:effectLst/>
                        </a:rPr>
                        <a:t>7</a:t>
                      </a:r>
                      <a:endParaRPr lang="es-EC" sz="4000">
                        <a:effectLst/>
                        <a:latin typeface="Lucida Sans"/>
                        <a:ea typeface="Batang"/>
                        <a:cs typeface="Lucida Sans"/>
                      </a:endParaRPr>
                    </a:p>
                  </a:txBody>
                  <a:tcPr marL="68580" marR="68580" marT="0" marB="0" anchor="ctr" anchorCtr="1"/>
                </a:tc>
                <a:tc>
                  <a:txBody>
                    <a:bodyPr/>
                    <a:lstStyle/>
                    <a:p>
                      <a:pPr algn="ctr">
                        <a:spcAft>
                          <a:spcPts val="0"/>
                        </a:spcAft>
                      </a:pPr>
                      <a:r>
                        <a:rPr lang="es-EC" sz="2800">
                          <a:effectLst/>
                        </a:rPr>
                        <a:t>18</a:t>
                      </a:r>
                      <a:endParaRPr lang="es-EC" sz="4000">
                        <a:effectLst/>
                        <a:latin typeface="Lucida Sans"/>
                        <a:ea typeface="Batang"/>
                        <a:cs typeface="Lucida Sans"/>
                      </a:endParaRPr>
                    </a:p>
                  </a:txBody>
                  <a:tcPr marL="68580" marR="68580" marT="0" marB="0" anchor="ctr" anchorCtr="1"/>
                </a:tc>
              </a:tr>
              <a:tr h="495201">
                <a:tc>
                  <a:txBody>
                    <a:bodyPr/>
                    <a:lstStyle/>
                    <a:p>
                      <a:pPr algn="ctr">
                        <a:spcAft>
                          <a:spcPts val="0"/>
                        </a:spcAft>
                      </a:pPr>
                      <a:r>
                        <a:rPr lang="es-EC" sz="2800">
                          <a:effectLst/>
                        </a:rPr>
                        <a:t>125 000</a:t>
                      </a:r>
                      <a:endParaRPr lang="es-EC" sz="4000">
                        <a:effectLst/>
                        <a:latin typeface="Lucida Sans"/>
                        <a:ea typeface="Batang"/>
                        <a:cs typeface="Lucida Sans"/>
                      </a:endParaRPr>
                    </a:p>
                  </a:txBody>
                  <a:tcPr marL="68580" marR="68580" marT="0" marB="0" anchor="ctr" anchorCtr="1"/>
                </a:tc>
                <a:tc>
                  <a:txBody>
                    <a:bodyPr/>
                    <a:lstStyle/>
                    <a:p>
                      <a:pPr algn="ctr">
                        <a:spcAft>
                          <a:spcPts val="0"/>
                        </a:spcAft>
                      </a:pPr>
                      <a:r>
                        <a:rPr lang="es-EC" sz="2800" dirty="0">
                          <a:effectLst/>
                        </a:rPr>
                        <a:t>T</a:t>
                      </a:r>
                      <a:r>
                        <a:rPr lang="es-EC" sz="2800" baseline="-25000" dirty="0">
                          <a:effectLst/>
                        </a:rPr>
                        <a:t>1</a:t>
                      </a:r>
                      <a:endParaRPr lang="es-EC" sz="4000" dirty="0">
                        <a:effectLst/>
                        <a:latin typeface="Lucida Sans"/>
                        <a:ea typeface="Batang"/>
                        <a:cs typeface="Lucida Sans"/>
                      </a:endParaRPr>
                    </a:p>
                  </a:txBody>
                  <a:tcPr marL="68580" marR="68580" marT="0" marB="0" anchor="ctr" anchorCtr="1"/>
                </a:tc>
                <a:tc>
                  <a:txBody>
                    <a:bodyPr/>
                    <a:lstStyle/>
                    <a:p>
                      <a:pPr algn="ctr">
                        <a:spcAft>
                          <a:spcPts val="0"/>
                        </a:spcAft>
                      </a:pPr>
                      <a:r>
                        <a:rPr lang="es-EC" sz="2800">
                          <a:effectLst/>
                        </a:rPr>
                        <a:t>53</a:t>
                      </a:r>
                      <a:endParaRPr lang="es-EC" sz="4000">
                        <a:effectLst/>
                        <a:latin typeface="Lucida Sans"/>
                        <a:ea typeface="Batang"/>
                        <a:cs typeface="Lucida Sans"/>
                      </a:endParaRPr>
                    </a:p>
                  </a:txBody>
                  <a:tcPr marL="68580" marR="68580" marT="0" marB="0" anchor="ctr" anchorCtr="1"/>
                </a:tc>
                <a:tc>
                  <a:txBody>
                    <a:bodyPr/>
                    <a:lstStyle/>
                    <a:p>
                      <a:pPr algn="ctr">
                        <a:spcAft>
                          <a:spcPts val="0"/>
                        </a:spcAft>
                      </a:pPr>
                      <a:r>
                        <a:rPr lang="es-EC" sz="2800">
                          <a:effectLst/>
                        </a:rPr>
                        <a:t>25</a:t>
                      </a:r>
                      <a:endParaRPr lang="es-EC" sz="4000">
                        <a:effectLst/>
                        <a:latin typeface="Lucida Sans"/>
                        <a:ea typeface="Batang"/>
                        <a:cs typeface="Lucida Sans"/>
                      </a:endParaRPr>
                    </a:p>
                  </a:txBody>
                  <a:tcPr marL="68580" marR="68580" marT="0" marB="0" anchor="ctr" anchorCtr="1"/>
                </a:tc>
                <a:tc>
                  <a:txBody>
                    <a:bodyPr/>
                    <a:lstStyle/>
                    <a:p>
                      <a:pPr algn="ctr">
                        <a:spcAft>
                          <a:spcPts val="0"/>
                        </a:spcAft>
                      </a:pPr>
                      <a:r>
                        <a:rPr lang="es-EC" sz="2800">
                          <a:effectLst/>
                        </a:rPr>
                        <a:t>0</a:t>
                      </a:r>
                      <a:endParaRPr lang="es-EC" sz="4000">
                        <a:effectLst/>
                        <a:latin typeface="Lucida Sans"/>
                        <a:ea typeface="Batang"/>
                        <a:cs typeface="Lucida Sans"/>
                      </a:endParaRPr>
                    </a:p>
                  </a:txBody>
                  <a:tcPr marL="68580" marR="68580" marT="0" marB="0" anchor="ctr" anchorCtr="1"/>
                </a:tc>
                <a:tc>
                  <a:txBody>
                    <a:bodyPr/>
                    <a:lstStyle/>
                    <a:p>
                      <a:pPr algn="ctr">
                        <a:spcAft>
                          <a:spcPts val="0"/>
                        </a:spcAft>
                      </a:pPr>
                      <a:r>
                        <a:rPr lang="es-EC" sz="2800">
                          <a:effectLst/>
                        </a:rPr>
                        <a:t>23</a:t>
                      </a:r>
                      <a:endParaRPr lang="es-EC" sz="4000">
                        <a:effectLst/>
                        <a:latin typeface="Lucida Sans"/>
                        <a:ea typeface="Batang"/>
                        <a:cs typeface="Lucida Sans"/>
                      </a:endParaRPr>
                    </a:p>
                  </a:txBody>
                  <a:tcPr marL="68580" marR="68580" marT="0" marB="0" anchor="ctr" anchorCtr="1"/>
                </a:tc>
              </a:tr>
              <a:tr h="495201">
                <a:tc>
                  <a:txBody>
                    <a:bodyPr/>
                    <a:lstStyle/>
                    <a:p>
                      <a:pPr algn="ctr">
                        <a:spcAft>
                          <a:spcPts val="0"/>
                        </a:spcAft>
                      </a:pPr>
                      <a:r>
                        <a:rPr lang="es-EC" sz="2800">
                          <a:effectLst/>
                        </a:rPr>
                        <a:t>135 000</a:t>
                      </a:r>
                      <a:endParaRPr lang="es-EC" sz="4000">
                        <a:effectLst/>
                        <a:latin typeface="Lucida Sans"/>
                        <a:ea typeface="Batang"/>
                        <a:cs typeface="Lucida Sans"/>
                      </a:endParaRPr>
                    </a:p>
                  </a:txBody>
                  <a:tcPr marL="68580" marR="68580" marT="0" marB="0" anchor="ctr" anchorCtr="1"/>
                </a:tc>
                <a:tc>
                  <a:txBody>
                    <a:bodyPr/>
                    <a:lstStyle/>
                    <a:p>
                      <a:pPr algn="ctr">
                        <a:spcAft>
                          <a:spcPts val="0"/>
                        </a:spcAft>
                      </a:pPr>
                      <a:r>
                        <a:rPr lang="es-EC" sz="2800">
                          <a:effectLst/>
                        </a:rPr>
                        <a:t>T</a:t>
                      </a:r>
                      <a:r>
                        <a:rPr lang="es-EC" sz="2800" baseline="-25000">
                          <a:effectLst/>
                        </a:rPr>
                        <a:t>2</a:t>
                      </a:r>
                      <a:endParaRPr lang="es-EC" sz="4000">
                        <a:effectLst/>
                        <a:latin typeface="Lucida Sans"/>
                        <a:ea typeface="Batang"/>
                        <a:cs typeface="Lucida Sans"/>
                      </a:endParaRPr>
                    </a:p>
                  </a:txBody>
                  <a:tcPr marL="68580" marR="68580" marT="0" marB="0" anchor="ctr" anchorCtr="1"/>
                </a:tc>
                <a:tc>
                  <a:txBody>
                    <a:bodyPr/>
                    <a:lstStyle/>
                    <a:p>
                      <a:pPr algn="ctr">
                        <a:spcAft>
                          <a:spcPts val="0"/>
                        </a:spcAft>
                      </a:pPr>
                      <a:r>
                        <a:rPr lang="es-EC" sz="2800" dirty="0">
                          <a:effectLst/>
                        </a:rPr>
                        <a:t>59</a:t>
                      </a:r>
                      <a:endParaRPr lang="es-EC" sz="4000" dirty="0">
                        <a:effectLst/>
                        <a:latin typeface="Lucida Sans"/>
                        <a:ea typeface="Batang"/>
                        <a:cs typeface="Lucida Sans"/>
                      </a:endParaRPr>
                    </a:p>
                  </a:txBody>
                  <a:tcPr marL="68580" marR="68580" marT="0" marB="0" anchor="ctr" anchorCtr="1"/>
                </a:tc>
                <a:tc>
                  <a:txBody>
                    <a:bodyPr/>
                    <a:lstStyle/>
                    <a:p>
                      <a:pPr algn="ctr">
                        <a:spcAft>
                          <a:spcPts val="0"/>
                        </a:spcAft>
                      </a:pPr>
                      <a:r>
                        <a:rPr lang="es-EC" sz="2800" dirty="0">
                          <a:effectLst/>
                        </a:rPr>
                        <a:t>24</a:t>
                      </a:r>
                      <a:endParaRPr lang="es-EC" sz="4000" dirty="0">
                        <a:effectLst/>
                        <a:latin typeface="Lucida Sans"/>
                        <a:ea typeface="Batang"/>
                        <a:cs typeface="Lucida Sans"/>
                      </a:endParaRPr>
                    </a:p>
                  </a:txBody>
                  <a:tcPr marL="68580" marR="68580" marT="0" marB="0" anchor="ctr" anchorCtr="1"/>
                </a:tc>
                <a:tc>
                  <a:txBody>
                    <a:bodyPr/>
                    <a:lstStyle/>
                    <a:p>
                      <a:pPr algn="ctr">
                        <a:spcAft>
                          <a:spcPts val="0"/>
                        </a:spcAft>
                      </a:pPr>
                      <a:r>
                        <a:rPr lang="es-EC" sz="2800">
                          <a:effectLst/>
                        </a:rPr>
                        <a:t>6</a:t>
                      </a:r>
                      <a:endParaRPr lang="es-EC" sz="4000">
                        <a:effectLst/>
                        <a:latin typeface="Lucida Sans"/>
                        <a:ea typeface="Batang"/>
                        <a:cs typeface="Lucida Sans"/>
                      </a:endParaRPr>
                    </a:p>
                  </a:txBody>
                  <a:tcPr marL="68580" marR="68580" marT="0" marB="0" anchor="ctr" anchorCtr="1"/>
                </a:tc>
                <a:tc>
                  <a:txBody>
                    <a:bodyPr/>
                    <a:lstStyle/>
                    <a:p>
                      <a:pPr algn="ctr">
                        <a:spcAft>
                          <a:spcPts val="0"/>
                        </a:spcAft>
                      </a:pPr>
                      <a:r>
                        <a:rPr lang="es-EC" sz="2800">
                          <a:effectLst/>
                        </a:rPr>
                        <a:t>11</a:t>
                      </a:r>
                      <a:endParaRPr lang="es-EC" sz="4000">
                        <a:effectLst/>
                        <a:latin typeface="Lucida Sans"/>
                        <a:ea typeface="Batang"/>
                        <a:cs typeface="Lucida Sans"/>
                      </a:endParaRPr>
                    </a:p>
                  </a:txBody>
                  <a:tcPr marL="68580" marR="68580" marT="0" marB="0" anchor="ctr" anchorCtr="1"/>
                </a:tc>
              </a:tr>
              <a:tr h="495201">
                <a:tc>
                  <a:txBody>
                    <a:bodyPr/>
                    <a:lstStyle/>
                    <a:p>
                      <a:pPr algn="ctr">
                        <a:spcAft>
                          <a:spcPts val="0"/>
                        </a:spcAft>
                      </a:pPr>
                      <a:r>
                        <a:rPr lang="es-EC" sz="2800">
                          <a:effectLst/>
                        </a:rPr>
                        <a:t>140 000</a:t>
                      </a:r>
                      <a:endParaRPr lang="es-EC" sz="4000">
                        <a:effectLst/>
                        <a:latin typeface="Lucida Sans"/>
                        <a:ea typeface="Batang"/>
                        <a:cs typeface="Lucida Sans"/>
                      </a:endParaRPr>
                    </a:p>
                  </a:txBody>
                  <a:tcPr marL="68580" marR="68580" marT="0" marB="0" anchor="ctr" anchorCtr="1"/>
                </a:tc>
                <a:tc>
                  <a:txBody>
                    <a:bodyPr/>
                    <a:lstStyle/>
                    <a:p>
                      <a:pPr algn="ctr">
                        <a:spcAft>
                          <a:spcPts val="0"/>
                        </a:spcAft>
                      </a:pPr>
                      <a:r>
                        <a:rPr lang="es-EC" sz="2800">
                          <a:effectLst/>
                        </a:rPr>
                        <a:t>T</a:t>
                      </a:r>
                      <a:r>
                        <a:rPr lang="es-EC" sz="2800" baseline="-25000">
                          <a:effectLst/>
                        </a:rPr>
                        <a:t>3</a:t>
                      </a:r>
                      <a:endParaRPr lang="es-EC" sz="4000">
                        <a:effectLst/>
                        <a:latin typeface="Lucida Sans"/>
                        <a:ea typeface="Batang"/>
                        <a:cs typeface="Lucida Sans"/>
                      </a:endParaRPr>
                    </a:p>
                  </a:txBody>
                  <a:tcPr marL="68580" marR="68580" marT="0" marB="0" anchor="ctr" anchorCtr="1"/>
                </a:tc>
                <a:tc>
                  <a:txBody>
                    <a:bodyPr/>
                    <a:lstStyle/>
                    <a:p>
                      <a:pPr algn="ctr">
                        <a:spcAft>
                          <a:spcPts val="0"/>
                        </a:spcAft>
                      </a:pPr>
                      <a:r>
                        <a:rPr lang="es-EC" sz="2800">
                          <a:effectLst/>
                        </a:rPr>
                        <a:t>63</a:t>
                      </a:r>
                      <a:endParaRPr lang="es-EC" sz="4000">
                        <a:effectLst/>
                        <a:latin typeface="Lucida Sans"/>
                        <a:ea typeface="Batang"/>
                        <a:cs typeface="Lucida Sans"/>
                      </a:endParaRPr>
                    </a:p>
                  </a:txBody>
                  <a:tcPr marL="68580" marR="68580" marT="0" marB="0" anchor="ctr" anchorCtr="1"/>
                </a:tc>
                <a:tc>
                  <a:txBody>
                    <a:bodyPr/>
                    <a:lstStyle/>
                    <a:p>
                      <a:pPr algn="ctr">
                        <a:spcAft>
                          <a:spcPts val="0"/>
                        </a:spcAft>
                      </a:pPr>
                      <a:r>
                        <a:rPr lang="es-EC" sz="2800" dirty="0">
                          <a:effectLst/>
                        </a:rPr>
                        <a:t>17</a:t>
                      </a:r>
                      <a:endParaRPr lang="es-EC" sz="4000" dirty="0">
                        <a:effectLst/>
                        <a:latin typeface="Lucida Sans"/>
                        <a:ea typeface="Batang"/>
                        <a:cs typeface="Lucida Sans"/>
                      </a:endParaRPr>
                    </a:p>
                  </a:txBody>
                  <a:tcPr marL="68580" marR="68580" marT="0" marB="0" anchor="ctr" anchorCtr="1"/>
                </a:tc>
                <a:tc>
                  <a:txBody>
                    <a:bodyPr/>
                    <a:lstStyle/>
                    <a:p>
                      <a:pPr algn="ctr">
                        <a:spcAft>
                          <a:spcPts val="0"/>
                        </a:spcAft>
                      </a:pPr>
                      <a:r>
                        <a:rPr lang="es-EC" sz="2800" dirty="0">
                          <a:effectLst/>
                        </a:rPr>
                        <a:t>0</a:t>
                      </a:r>
                      <a:endParaRPr lang="es-EC" sz="4000" dirty="0">
                        <a:effectLst/>
                        <a:latin typeface="Lucida Sans"/>
                        <a:ea typeface="Batang"/>
                        <a:cs typeface="Lucida Sans"/>
                      </a:endParaRPr>
                    </a:p>
                  </a:txBody>
                  <a:tcPr marL="68580" marR="68580" marT="0" marB="0" anchor="ctr" anchorCtr="1"/>
                </a:tc>
                <a:tc>
                  <a:txBody>
                    <a:bodyPr/>
                    <a:lstStyle/>
                    <a:p>
                      <a:pPr algn="ctr">
                        <a:spcAft>
                          <a:spcPts val="0"/>
                        </a:spcAft>
                      </a:pPr>
                      <a:r>
                        <a:rPr lang="es-EC" sz="2800">
                          <a:effectLst/>
                        </a:rPr>
                        <a:t>20</a:t>
                      </a:r>
                      <a:endParaRPr lang="es-EC" sz="4000">
                        <a:effectLst/>
                        <a:latin typeface="Lucida Sans"/>
                        <a:ea typeface="Batang"/>
                        <a:cs typeface="Lucida Sans"/>
                      </a:endParaRPr>
                    </a:p>
                  </a:txBody>
                  <a:tcPr marL="68580" marR="68580" marT="0" marB="0" anchor="ctr" anchorCtr="1"/>
                </a:tc>
              </a:tr>
              <a:tr h="515008">
                <a:tc>
                  <a:txBody>
                    <a:bodyPr/>
                    <a:lstStyle/>
                    <a:p>
                      <a:pPr algn="ctr">
                        <a:spcAft>
                          <a:spcPts val="0"/>
                        </a:spcAft>
                      </a:pPr>
                      <a:r>
                        <a:rPr lang="es-EC" sz="2800">
                          <a:effectLst/>
                        </a:rPr>
                        <a:t>150 000</a:t>
                      </a:r>
                      <a:endParaRPr lang="es-EC" sz="4000">
                        <a:effectLst/>
                        <a:latin typeface="Lucida Sans"/>
                        <a:ea typeface="Batang"/>
                        <a:cs typeface="Lucida Sans"/>
                      </a:endParaRPr>
                    </a:p>
                  </a:txBody>
                  <a:tcPr marL="68580" marR="68580" marT="0" marB="0" anchor="ctr" anchorCtr="1"/>
                </a:tc>
                <a:tc>
                  <a:txBody>
                    <a:bodyPr/>
                    <a:lstStyle/>
                    <a:p>
                      <a:pPr algn="ctr">
                        <a:spcAft>
                          <a:spcPts val="0"/>
                        </a:spcAft>
                      </a:pPr>
                      <a:r>
                        <a:rPr lang="es-EC" sz="2800">
                          <a:effectLst/>
                        </a:rPr>
                        <a:t>T</a:t>
                      </a:r>
                      <a:r>
                        <a:rPr lang="es-EC" sz="2800" baseline="-25000">
                          <a:effectLst/>
                        </a:rPr>
                        <a:t>4</a:t>
                      </a:r>
                      <a:endParaRPr lang="es-EC" sz="4000">
                        <a:effectLst/>
                        <a:latin typeface="Lucida Sans"/>
                        <a:ea typeface="Batang"/>
                        <a:cs typeface="Lucida Sans"/>
                      </a:endParaRPr>
                    </a:p>
                  </a:txBody>
                  <a:tcPr marL="68580" marR="68580" marT="0" marB="0" anchor="ctr" anchorCtr="1"/>
                </a:tc>
                <a:tc>
                  <a:txBody>
                    <a:bodyPr/>
                    <a:lstStyle/>
                    <a:p>
                      <a:pPr algn="ctr">
                        <a:spcAft>
                          <a:spcPts val="0"/>
                        </a:spcAft>
                      </a:pPr>
                      <a:r>
                        <a:rPr lang="es-EC" sz="2800" dirty="0">
                          <a:effectLst/>
                        </a:rPr>
                        <a:t>30</a:t>
                      </a:r>
                      <a:endParaRPr lang="es-EC" sz="4000" dirty="0">
                        <a:effectLst/>
                        <a:latin typeface="Lucida Sans"/>
                        <a:ea typeface="Batang"/>
                        <a:cs typeface="Lucida Sans"/>
                      </a:endParaRPr>
                    </a:p>
                  </a:txBody>
                  <a:tcPr marL="68580" marR="68580" marT="0" marB="0" anchor="ctr" anchorCtr="1"/>
                </a:tc>
                <a:tc>
                  <a:txBody>
                    <a:bodyPr/>
                    <a:lstStyle/>
                    <a:p>
                      <a:pPr algn="ctr">
                        <a:spcAft>
                          <a:spcPts val="0"/>
                        </a:spcAft>
                      </a:pPr>
                      <a:r>
                        <a:rPr lang="es-EC" sz="2800">
                          <a:effectLst/>
                        </a:rPr>
                        <a:t>38</a:t>
                      </a:r>
                      <a:endParaRPr lang="es-EC" sz="4000">
                        <a:effectLst/>
                        <a:latin typeface="Lucida Sans"/>
                        <a:ea typeface="Batang"/>
                        <a:cs typeface="Lucida Sans"/>
                      </a:endParaRPr>
                    </a:p>
                  </a:txBody>
                  <a:tcPr marL="68580" marR="68580" marT="0" marB="0" anchor="ctr" anchorCtr="1"/>
                </a:tc>
                <a:tc>
                  <a:txBody>
                    <a:bodyPr/>
                    <a:lstStyle/>
                    <a:p>
                      <a:pPr algn="ctr">
                        <a:spcAft>
                          <a:spcPts val="0"/>
                        </a:spcAft>
                      </a:pPr>
                      <a:r>
                        <a:rPr lang="es-EC" sz="2800" dirty="0">
                          <a:effectLst/>
                        </a:rPr>
                        <a:t>0</a:t>
                      </a:r>
                      <a:endParaRPr lang="es-EC" sz="4000" dirty="0">
                        <a:effectLst/>
                        <a:latin typeface="Lucida Sans"/>
                        <a:ea typeface="Batang"/>
                        <a:cs typeface="Lucida Sans"/>
                      </a:endParaRPr>
                    </a:p>
                  </a:txBody>
                  <a:tcPr marL="68580" marR="68580" marT="0" marB="0" anchor="ctr" anchorCtr="1"/>
                </a:tc>
                <a:tc>
                  <a:txBody>
                    <a:bodyPr/>
                    <a:lstStyle/>
                    <a:p>
                      <a:pPr algn="ctr">
                        <a:spcAft>
                          <a:spcPts val="0"/>
                        </a:spcAft>
                      </a:pPr>
                      <a:r>
                        <a:rPr lang="es-EC" sz="2800" dirty="0">
                          <a:effectLst/>
                        </a:rPr>
                        <a:t>33</a:t>
                      </a:r>
                      <a:endParaRPr lang="es-EC" sz="4000" dirty="0">
                        <a:effectLst/>
                        <a:latin typeface="Lucida Sans"/>
                        <a:ea typeface="Batang"/>
                        <a:cs typeface="Lucida Sans"/>
                      </a:endParaRPr>
                    </a:p>
                  </a:txBody>
                  <a:tcPr marL="68580" marR="68580" marT="0" marB="0" anchor="ctr" anchorCtr="1"/>
                </a:tc>
              </a:tr>
            </a:tbl>
          </a:graphicData>
        </a:graphic>
      </p:graphicFrame>
      <p:sp>
        <p:nvSpPr>
          <p:cNvPr id="2" name="1 Rectángulo"/>
          <p:cNvSpPr/>
          <p:nvPr/>
        </p:nvSpPr>
        <p:spPr>
          <a:xfrm>
            <a:off x="657316" y="4941168"/>
            <a:ext cx="7653762" cy="1754326"/>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r>
              <a:rPr lang="es-ES_tradnl" dirty="0">
                <a:solidFill>
                  <a:schemeClr val="bg1"/>
                </a:solidFill>
              </a:rPr>
              <a:t>Además podemos apreciar que a medida que aumenta la densidad hasta 140 000 plantas /ha se incrementa el porcentaje de clase súper-extra, pero disminuye drásticamente con 150 000 plantas / ha, mientras que la clase extra disminuye hasta 140 000 plantas / ha  y aumenta vertiginosamente con 150 000 plantas / ha. mientras que la calidad Miami tiene una respuesta completamente variable que no responde al aumento o disminución de la población de plantas.</a:t>
            </a:r>
            <a:endParaRPr lang="es-EC" dirty="0">
              <a:solidFill>
                <a:schemeClr val="bg1"/>
              </a:solidFill>
            </a:endParaRPr>
          </a:p>
        </p:txBody>
      </p:sp>
    </p:spTree>
    <p:extLst>
      <p:ext uri="{BB962C8B-B14F-4D97-AF65-F5344CB8AC3E}">
        <p14:creationId xmlns:p14="http://schemas.microsoft.com/office/powerpoint/2010/main" xmlns="" val="27894318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3 Rectángulo"/>
          <p:cNvSpPr/>
          <p:nvPr/>
        </p:nvSpPr>
        <p:spPr>
          <a:xfrm>
            <a:off x="1584692" y="489748"/>
            <a:ext cx="6408712" cy="461665"/>
          </a:xfrm>
          <a:prstGeom prst="rect">
            <a:avLst/>
          </a:prstGeom>
        </p:spPr>
        <p:txBody>
          <a:bodyPr wrap="square">
            <a:spAutoFit/>
          </a:bodyPr>
          <a:lstStyle/>
          <a:p>
            <a:r>
              <a:rPr lang="es-EC" sz="2400" b="1" dirty="0">
                <a:effectLst>
                  <a:outerShdw blurRad="38100" dist="38100" dir="2700000" algn="tl">
                    <a:srgbClr val="000000">
                      <a:alpha val="43137"/>
                    </a:srgbClr>
                  </a:outerShdw>
                </a:effectLst>
              </a:rPr>
              <a:t>ÁREA BAJO LA CURVA (ABC) DE LA ALTERNARIA</a:t>
            </a:r>
            <a:endParaRPr lang="es-EC" sz="2400" dirty="0">
              <a:effectLst>
                <a:outerShdw blurRad="38100" dist="38100" dir="2700000" algn="tl">
                  <a:srgbClr val="000000">
                    <a:alpha val="43137"/>
                  </a:srgbClr>
                </a:outerShdw>
              </a:effectLst>
            </a:endParaRPr>
          </a:p>
        </p:txBody>
      </p:sp>
      <p:pic>
        <p:nvPicPr>
          <p:cNvPr id="5" name="4 Imagen"/>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87824" y="1700808"/>
            <a:ext cx="5976664" cy="3816425"/>
          </a:xfrm>
          <a:prstGeom prst="rect">
            <a:avLst/>
          </a:prstGeom>
          <a:noFill/>
        </p:spPr>
      </p:pic>
      <p:pic>
        <p:nvPicPr>
          <p:cNvPr id="2" name="1 Imagen"/>
          <p:cNvPicPr>
            <a:picLocks noChangeAspect="1"/>
          </p:cNvPicPr>
          <p:nvPr/>
        </p:nvPicPr>
        <p:blipFill rotWithShape="1">
          <a:blip r:embed="rId4" cstate="print">
            <a:extLst>
              <a:ext uri="{28A0092B-C50C-407E-A947-70E740481C1C}">
                <a14:useLocalDpi xmlns:a14="http://schemas.microsoft.com/office/drawing/2010/main" xmlns="" val="0"/>
              </a:ext>
            </a:extLst>
          </a:blip>
          <a:srcRect l="36125" r="19356"/>
          <a:stretch/>
        </p:blipFill>
        <p:spPr>
          <a:xfrm>
            <a:off x="280618" y="1556048"/>
            <a:ext cx="2608149" cy="4393975"/>
          </a:xfrm>
          <a:prstGeom prst="rect">
            <a:avLst/>
          </a:prstGeom>
        </p:spPr>
      </p:pic>
    </p:spTree>
    <p:extLst>
      <p:ext uri="{BB962C8B-B14F-4D97-AF65-F5344CB8AC3E}">
        <p14:creationId xmlns:p14="http://schemas.microsoft.com/office/powerpoint/2010/main" xmlns="" val="19756948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539552" y="260649"/>
            <a:ext cx="7924800" cy="580927"/>
          </a:xfrm>
        </p:spPr>
        <p:txBody>
          <a:bodyPr/>
          <a:lstStyle/>
          <a:p>
            <a:r>
              <a:rPr lang="es-EC" sz="2800" b="1" dirty="0" smtClean="0">
                <a:solidFill>
                  <a:schemeClr val="bg1"/>
                </a:solidFill>
              </a:rPr>
              <a:t>Objetivos</a:t>
            </a:r>
            <a:endParaRPr lang="es-EC" b="1" dirty="0">
              <a:solidFill>
                <a:schemeClr val="bg1"/>
              </a:solidFill>
            </a:endParaRPr>
          </a:p>
        </p:txBody>
      </p:sp>
      <p:sp>
        <p:nvSpPr>
          <p:cNvPr id="3" name="2 Marcador de contenido"/>
          <p:cNvSpPr>
            <a:spLocks noGrp="1"/>
          </p:cNvSpPr>
          <p:nvPr>
            <p:ph sz="quarter" idx="13"/>
          </p:nvPr>
        </p:nvSpPr>
        <p:spPr>
          <a:xfrm>
            <a:off x="539552" y="1340768"/>
            <a:ext cx="7924800" cy="5256584"/>
          </a:xfrm>
          <a:noFill/>
        </p:spPr>
        <p:txBody>
          <a:bodyPr>
            <a:normAutofit fontScale="70000" lnSpcReduction="20000"/>
          </a:bodyPr>
          <a:lstStyle/>
          <a:p>
            <a:r>
              <a:rPr lang="es-EC" sz="2300" b="1" dirty="0" smtClean="0">
                <a:solidFill>
                  <a:schemeClr val="bg1"/>
                </a:solidFill>
                <a:latin typeface="Arial Black" pitchFamily="34" charset="0"/>
              </a:rPr>
              <a:t>GENERAL</a:t>
            </a:r>
          </a:p>
          <a:p>
            <a:pPr lvl="1"/>
            <a:endParaRPr lang="es-EC" dirty="0">
              <a:solidFill>
                <a:schemeClr val="bg1"/>
              </a:solidFill>
            </a:endParaRPr>
          </a:p>
          <a:p>
            <a:pPr lvl="1" algn="just"/>
            <a:r>
              <a:rPr lang="es-ES" sz="2000" dirty="0">
                <a:solidFill>
                  <a:schemeClr val="bg1"/>
                </a:solidFill>
                <a:latin typeface="Arial Black" pitchFamily="34" charset="0"/>
              </a:rPr>
              <a:t>Evaluar el efecto de cinco densidades de siembra sobre la productividad y calidad de flor en el cultivo de </a:t>
            </a:r>
            <a:r>
              <a:rPr lang="es-ES" sz="2000" i="1" dirty="0" err="1">
                <a:solidFill>
                  <a:schemeClr val="bg1"/>
                </a:solidFill>
                <a:latin typeface="Arial Black" pitchFamily="34" charset="0"/>
              </a:rPr>
              <a:t>Gypsophila</a:t>
            </a:r>
            <a:r>
              <a:rPr lang="es-ES" sz="2000" dirty="0">
                <a:solidFill>
                  <a:schemeClr val="bg1"/>
                </a:solidFill>
                <a:latin typeface="Arial Black" pitchFamily="34" charset="0"/>
              </a:rPr>
              <a:t> </a:t>
            </a:r>
            <a:r>
              <a:rPr lang="es-ES" sz="2000" dirty="0" err="1">
                <a:solidFill>
                  <a:schemeClr val="bg1"/>
                </a:solidFill>
                <a:latin typeface="Arial Black" pitchFamily="34" charset="0"/>
              </a:rPr>
              <a:t>var</a:t>
            </a:r>
            <a:r>
              <a:rPr lang="es-ES" sz="2000" dirty="0">
                <a:solidFill>
                  <a:schemeClr val="bg1"/>
                </a:solidFill>
                <a:latin typeface="Arial Black" pitchFamily="34" charset="0"/>
              </a:rPr>
              <a:t>. </a:t>
            </a:r>
            <a:r>
              <a:rPr lang="es-ES" sz="2000" i="1" dirty="0" err="1">
                <a:solidFill>
                  <a:schemeClr val="bg1"/>
                </a:solidFill>
                <a:latin typeface="Arial Black" pitchFamily="34" charset="0"/>
              </a:rPr>
              <a:t>Over</a:t>
            </a:r>
            <a:r>
              <a:rPr lang="es-ES" sz="2000" i="1" dirty="0">
                <a:solidFill>
                  <a:schemeClr val="bg1"/>
                </a:solidFill>
                <a:latin typeface="Arial Black" pitchFamily="34" charset="0"/>
              </a:rPr>
              <a:t> Time</a:t>
            </a:r>
            <a:r>
              <a:rPr lang="es-ES" sz="2000" dirty="0" smtClean="0">
                <a:solidFill>
                  <a:schemeClr val="bg1"/>
                </a:solidFill>
                <a:latin typeface="Arial Black" pitchFamily="34" charset="0"/>
              </a:rPr>
              <a:t>.</a:t>
            </a:r>
          </a:p>
          <a:p>
            <a:pPr lvl="1"/>
            <a:endParaRPr lang="es-ES" dirty="0" smtClean="0">
              <a:solidFill>
                <a:schemeClr val="bg1"/>
              </a:solidFill>
            </a:endParaRPr>
          </a:p>
          <a:p>
            <a:pPr lvl="1"/>
            <a:endParaRPr lang="es-ES" dirty="0" smtClean="0">
              <a:solidFill>
                <a:schemeClr val="bg1"/>
              </a:solidFill>
            </a:endParaRPr>
          </a:p>
          <a:p>
            <a:r>
              <a:rPr lang="es-EC" sz="2300" b="1" dirty="0" smtClean="0">
                <a:solidFill>
                  <a:schemeClr val="bg1"/>
                </a:solidFill>
                <a:latin typeface="Arial Black" pitchFamily="34" charset="0"/>
              </a:rPr>
              <a:t>ESPECIFICOS</a:t>
            </a:r>
          </a:p>
          <a:p>
            <a:pPr lvl="1"/>
            <a:endParaRPr lang="es-EC" dirty="0">
              <a:solidFill>
                <a:schemeClr val="bg1"/>
              </a:solidFill>
            </a:endParaRPr>
          </a:p>
          <a:p>
            <a:pPr marL="722313" lvl="0" indent="-279400" algn="just"/>
            <a:r>
              <a:rPr lang="es-ES" sz="2000" dirty="0">
                <a:solidFill>
                  <a:schemeClr val="bg1"/>
                </a:solidFill>
                <a:latin typeface="Arial Black" pitchFamily="34" charset="0"/>
              </a:rPr>
              <a:t>Evaluar la mortalidad de las plantas en las distintas densidades de siembra empleadas, a fin de determinar la sobrevivencia en el cultivo.</a:t>
            </a:r>
            <a:endParaRPr lang="es-EC" sz="3400" dirty="0">
              <a:solidFill>
                <a:schemeClr val="bg1"/>
              </a:solidFill>
              <a:latin typeface="Arial Black" pitchFamily="34" charset="0"/>
            </a:endParaRPr>
          </a:p>
          <a:p>
            <a:pPr marL="722313" indent="-279400" algn="just">
              <a:buNone/>
            </a:pPr>
            <a:r>
              <a:rPr lang="es-ES" sz="2000" dirty="0">
                <a:solidFill>
                  <a:schemeClr val="bg1"/>
                </a:solidFill>
                <a:latin typeface="Arial Black" pitchFamily="34" charset="0"/>
              </a:rPr>
              <a:t> </a:t>
            </a:r>
            <a:endParaRPr lang="es-EC" sz="3400" dirty="0">
              <a:solidFill>
                <a:schemeClr val="bg1"/>
              </a:solidFill>
              <a:latin typeface="Arial Black" pitchFamily="34" charset="0"/>
            </a:endParaRPr>
          </a:p>
          <a:p>
            <a:pPr marL="722313" lvl="0" indent="-279400" algn="just"/>
            <a:r>
              <a:rPr lang="es-ES" sz="2000" dirty="0">
                <a:solidFill>
                  <a:schemeClr val="bg1"/>
                </a:solidFill>
                <a:latin typeface="Arial Black" pitchFamily="34" charset="0"/>
              </a:rPr>
              <a:t>Evaluar los parámetros de calidad de exportación en las diferentes densidades de siembra a fin de apreciar la calidad del ramo.</a:t>
            </a:r>
            <a:endParaRPr lang="es-EC" sz="3400" dirty="0">
              <a:solidFill>
                <a:schemeClr val="bg1"/>
              </a:solidFill>
              <a:latin typeface="Arial Black" pitchFamily="34" charset="0"/>
            </a:endParaRPr>
          </a:p>
          <a:p>
            <a:pPr marL="722313" indent="-279400" algn="just">
              <a:buNone/>
            </a:pPr>
            <a:r>
              <a:rPr lang="es-ES" sz="2000" dirty="0">
                <a:solidFill>
                  <a:schemeClr val="bg1"/>
                </a:solidFill>
                <a:latin typeface="Arial Black" pitchFamily="34" charset="0"/>
              </a:rPr>
              <a:t> </a:t>
            </a:r>
            <a:endParaRPr lang="es-EC" sz="3400" dirty="0">
              <a:solidFill>
                <a:schemeClr val="bg1"/>
              </a:solidFill>
              <a:latin typeface="Arial Black" pitchFamily="34" charset="0"/>
            </a:endParaRPr>
          </a:p>
          <a:p>
            <a:pPr marL="722313" lvl="0" indent="-279400" algn="just"/>
            <a:r>
              <a:rPr lang="es-ES" sz="2000" dirty="0">
                <a:solidFill>
                  <a:schemeClr val="bg1"/>
                </a:solidFill>
                <a:latin typeface="Arial Black" pitchFamily="34" charset="0"/>
              </a:rPr>
              <a:t>Determinar la incidencia y el porcentaje de severidad de plagas y enfermedades en las diferentes densidades de siembra y correlacionar su efecto.</a:t>
            </a:r>
            <a:endParaRPr lang="es-EC" sz="3400" dirty="0">
              <a:solidFill>
                <a:schemeClr val="bg1"/>
              </a:solidFill>
              <a:latin typeface="Arial Black" pitchFamily="34" charset="0"/>
            </a:endParaRPr>
          </a:p>
          <a:p>
            <a:pPr marL="0" indent="0">
              <a:buNone/>
            </a:pPr>
            <a:r>
              <a:rPr lang="es-ES" sz="1800" dirty="0"/>
              <a:t> </a:t>
            </a:r>
            <a:endParaRPr lang="es-EC" sz="2800" dirty="0"/>
          </a:p>
          <a:p>
            <a:pPr lvl="1"/>
            <a:endParaRPr lang="es-ES" dirty="0"/>
          </a:p>
        </p:txBody>
      </p:sp>
    </p:spTree>
    <p:extLst>
      <p:ext uri="{BB962C8B-B14F-4D97-AF65-F5344CB8AC3E}">
        <p14:creationId xmlns:p14="http://schemas.microsoft.com/office/powerpoint/2010/main" xmlns="" val="34277283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2 Rectángulo"/>
          <p:cNvSpPr/>
          <p:nvPr/>
        </p:nvSpPr>
        <p:spPr>
          <a:xfrm>
            <a:off x="2051720" y="359246"/>
            <a:ext cx="6120680" cy="369332"/>
          </a:xfrm>
          <a:prstGeom prst="rect">
            <a:avLst/>
          </a:prstGeom>
        </p:spPr>
        <p:txBody>
          <a:bodyPr wrap="square">
            <a:spAutoFit/>
          </a:bodyPr>
          <a:lstStyle/>
          <a:p>
            <a:r>
              <a:rPr lang="es-ES" b="1" dirty="0"/>
              <a:t>ÁREA BAJO LA CURVA (ABC) DE LA SEVERIDAD DEL MINADOR</a:t>
            </a:r>
            <a:endParaRPr lang="es-EC" dirty="0"/>
          </a:p>
        </p:txBody>
      </p:sp>
      <p:pic>
        <p:nvPicPr>
          <p:cNvPr id="4" name="3 Imagen"/>
          <p:cNvPicPr/>
          <p:nvPr/>
        </p:nvPicPr>
        <p:blipFill>
          <a:blip r:embed="rId3">
            <a:extLst>
              <a:ext uri="{28A0092B-C50C-407E-A947-70E740481C1C}">
                <a14:useLocalDpi xmlns:a14="http://schemas.microsoft.com/office/drawing/2010/main" xmlns="" val="0"/>
              </a:ext>
            </a:extLst>
          </a:blip>
          <a:srcRect/>
          <a:stretch>
            <a:fillRect/>
          </a:stretch>
        </p:blipFill>
        <p:spPr bwMode="auto">
          <a:xfrm>
            <a:off x="899592" y="1556792"/>
            <a:ext cx="7704856" cy="4536504"/>
          </a:xfrm>
          <a:prstGeom prst="rect">
            <a:avLst/>
          </a:prstGeom>
          <a:noFill/>
        </p:spPr>
      </p:pic>
    </p:spTree>
    <p:extLst>
      <p:ext uri="{BB962C8B-B14F-4D97-AF65-F5344CB8AC3E}">
        <p14:creationId xmlns:p14="http://schemas.microsoft.com/office/powerpoint/2010/main" xmlns="" val="18356658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Rectángulo"/>
          <p:cNvSpPr/>
          <p:nvPr/>
        </p:nvSpPr>
        <p:spPr>
          <a:xfrm>
            <a:off x="1763688" y="764064"/>
            <a:ext cx="5472608" cy="369332"/>
          </a:xfrm>
          <a:prstGeom prst="rect">
            <a:avLst/>
          </a:prstGeom>
        </p:spPr>
        <p:txBody>
          <a:bodyPr wrap="square">
            <a:spAutoFit/>
          </a:bodyPr>
          <a:lstStyle/>
          <a:p>
            <a:pPr lvl="1"/>
            <a:r>
              <a:rPr lang="es-EC" b="1" dirty="0"/>
              <a:t>PORCENTAJE DE MALEZAS (PMZ)</a:t>
            </a:r>
            <a:endParaRPr lang="es-EC" sz="2800" dirty="0"/>
          </a:p>
        </p:txBody>
      </p:sp>
      <p:graphicFrame>
        <p:nvGraphicFramePr>
          <p:cNvPr id="4" name="3 Tabla"/>
          <p:cNvGraphicFramePr>
            <a:graphicFrameLocks noGrp="1"/>
          </p:cNvGraphicFramePr>
          <p:nvPr>
            <p:extLst>
              <p:ext uri="{D42A27DB-BD31-4B8C-83A1-F6EECF244321}">
                <p14:modId xmlns:p14="http://schemas.microsoft.com/office/powerpoint/2010/main" xmlns="" val="261141964"/>
              </p:ext>
            </p:extLst>
          </p:nvPr>
        </p:nvGraphicFramePr>
        <p:xfrm>
          <a:off x="467544" y="1844824"/>
          <a:ext cx="7992886" cy="3859496"/>
        </p:xfrm>
        <a:graphic>
          <a:graphicData uri="http://schemas.openxmlformats.org/drawingml/2006/table">
            <a:tbl>
              <a:tblPr firstRow="1" firstCol="1" bandRow="1">
                <a:tableStyleId>{5C22544A-7EE6-4342-B048-85BDC9FD1C3A}</a:tableStyleId>
              </a:tblPr>
              <a:tblGrid>
                <a:gridCol w="1750042"/>
                <a:gridCol w="625078"/>
                <a:gridCol w="875461"/>
                <a:gridCol w="1005062"/>
                <a:gridCol w="1005062"/>
                <a:gridCol w="1005062"/>
                <a:gridCol w="874580"/>
                <a:gridCol w="852539"/>
              </a:tblGrid>
              <a:tr h="517888">
                <a:tc rowSpan="2">
                  <a:txBody>
                    <a:bodyPr/>
                    <a:lstStyle/>
                    <a:p>
                      <a:pPr marR="107950" algn="ctr">
                        <a:spcAft>
                          <a:spcPts val="0"/>
                        </a:spcAft>
                      </a:pPr>
                      <a:r>
                        <a:rPr lang="es-EC" sz="1600" dirty="0">
                          <a:effectLst/>
                        </a:rPr>
                        <a:t>FUENTES DE VARIACIÓN</a:t>
                      </a:r>
                      <a:endParaRPr lang="es-EC" sz="3600" dirty="0">
                        <a:effectLst/>
                        <a:latin typeface="Lucida Sans"/>
                        <a:ea typeface="Batang"/>
                        <a:cs typeface="Lucida Sans"/>
                      </a:endParaRPr>
                    </a:p>
                  </a:txBody>
                  <a:tcPr marL="68580" marR="68580" marT="0" marB="0" anchor="ctr"/>
                </a:tc>
                <a:tc rowSpan="2">
                  <a:txBody>
                    <a:bodyPr/>
                    <a:lstStyle/>
                    <a:p>
                      <a:pPr marR="107950" algn="ctr">
                        <a:spcAft>
                          <a:spcPts val="0"/>
                        </a:spcAft>
                      </a:pPr>
                      <a:r>
                        <a:rPr lang="es-EC" sz="1600" dirty="0">
                          <a:effectLst/>
                        </a:rPr>
                        <a:t>GL</a:t>
                      </a:r>
                      <a:endParaRPr lang="es-EC" sz="3600" dirty="0">
                        <a:effectLst/>
                        <a:latin typeface="Lucida Sans"/>
                        <a:ea typeface="Batang"/>
                        <a:cs typeface="Lucida Sans"/>
                      </a:endParaRPr>
                    </a:p>
                  </a:txBody>
                  <a:tcPr marL="68580" marR="68580" marT="0" marB="0" anchor="ctr"/>
                </a:tc>
                <a:tc gridSpan="6">
                  <a:txBody>
                    <a:bodyPr/>
                    <a:lstStyle/>
                    <a:p>
                      <a:pPr marR="107950" algn="ctr">
                        <a:spcAft>
                          <a:spcPts val="0"/>
                        </a:spcAft>
                      </a:pPr>
                      <a:r>
                        <a:rPr lang="es-EC" sz="1600">
                          <a:effectLst/>
                        </a:rPr>
                        <a:t>EVALUACIONES SEMANALES</a:t>
                      </a:r>
                      <a:endParaRPr lang="es-EC" sz="3600">
                        <a:effectLst/>
                        <a:latin typeface="Lucida Sans"/>
                        <a:ea typeface="Batang"/>
                        <a:cs typeface="Lucida Sans"/>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641193">
                <a:tc vMerge="1">
                  <a:txBody>
                    <a:bodyPr/>
                    <a:lstStyle/>
                    <a:p>
                      <a:endParaRPr lang="es-EC"/>
                    </a:p>
                  </a:txBody>
                  <a:tcPr/>
                </a:tc>
                <a:tc vMerge="1">
                  <a:txBody>
                    <a:bodyPr/>
                    <a:lstStyle/>
                    <a:p>
                      <a:endParaRPr lang="es-EC"/>
                    </a:p>
                  </a:txBody>
                  <a:tcPr/>
                </a:tc>
                <a:tc>
                  <a:txBody>
                    <a:bodyPr/>
                    <a:lstStyle/>
                    <a:p>
                      <a:pPr marR="107950" algn="ctr">
                        <a:spcAft>
                          <a:spcPts val="0"/>
                        </a:spcAft>
                      </a:pPr>
                      <a:r>
                        <a:rPr lang="es-EC" sz="1600">
                          <a:effectLst/>
                        </a:rPr>
                        <a:t>4</a:t>
                      </a:r>
                      <a:endParaRPr lang="es-EC" sz="3600">
                        <a:effectLst/>
                        <a:latin typeface="Lucida Sans"/>
                        <a:ea typeface="Batang"/>
                        <a:cs typeface="Lucida Sans"/>
                      </a:endParaRPr>
                    </a:p>
                  </a:txBody>
                  <a:tcPr marL="68580" marR="68580" marT="0" marB="0" anchor="ctr"/>
                </a:tc>
                <a:tc>
                  <a:txBody>
                    <a:bodyPr/>
                    <a:lstStyle/>
                    <a:p>
                      <a:pPr marR="107950" algn="ctr">
                        <a:spcAft>
                          <a:spcPts val="0"/>
                        </a:spcAft>
                      </a:pPr>
                      <a:r>
                        <a:rPr lang="es-EC" sz="1600">
                          <a:effectLst/>
                        </a:rPr>
                        <a:t>5</a:t>
                      </a:r>
                      <a:endParaRPr lang="es-EC" sz="3600">
                        <a:effectLst/>
                        <a:latin typeface="Lucida Sans"/>
                        <a:ea typeface="Batang"/>
                        <a:cs typeface="Lucida Sans"/>
                      </a:endParaRPr>
                    </a:p>
                  </a:txBody>
                  <a:tcPr marL="68580" marR="68580" marT="0" marB="0" anchor="ctr"/>
                </a:tc>
                <a:tc>
                  <a:txBody>
                    <a:bodyPr/>
                    <a:lstStyle/>
                    <a:p>
                      <a:pPr marR="107950" algn="ctr">
                        <a:spcAft>
                          <a:spcPts val="0"/>
                        </a:spcAft>
                      </a:pPr>
                      <a:r>
                        <a:rPr lang="es-EC" sz="1600">
                          <a:effectLst/>
                        </a:rPr>
                        <a:t>6</a:t>
                      </a:r>
                      <a:endParaRPr lang="es-EC" sz="3600">
                        <a:effectLst/>
                        <a:latin typeface="Lucida Sans"/>
                        <a:ea typeface="Batang"/>
                        <a:cs typeface="Lucida Sans"/>
                      </a:endParaRPr>
                    </a:p>
                  </a:txBody>
                  <a:tcPr marL="68580" marR="68580" marT="0" marB="0" anchor="ctr"/>
                </a:tc>
                <a:tc>
                  <a:txBody>
                    <a:bodyPr/>
                    <a:lstStyle/>
                    <a:p>
                      <a:pPr marR="107950" algn="ctr">
                        <a:spcAft>
                          <a:spcPts val="0"/>
                        </a:spcAft>
                      </a:pPr>
                      <a:r>
                        <a:rPr lang="es-EC" sz="1600">
                          <a:effectLst/>
                        </a:rPr>
                        <a:t>7</a:t>
                      </a:r>
                      <a:endParaRPr lang="es-EC" sz="3600">
                        <a:effectLst/>
                        <a:latin typeface="Lucida Sans"/>
                        <a:ea typeface="Batang"/>
                        <a:cs typeface="Lucida Sans"/>
                      </a:endParaRPr>
                    </a:p>
                  </a:txBody>
                  <a:tcPr marL="68580" marR="68580" marT="0" marB="0" anchor="ctr"/>
                </a:tc>
                <a:tc>
                  <a:txBody>
                    <a:bodyPr/>
                    <a:lstStyle/>
                    <a:p>
                      <a:pPr marR="107950" algn="ctr">
                        <a:spcAft>
                          <a:spcPts val="0"/>
                        </a:spcAft>
                      </a:pPr>
                      <a:r>
                        <a:rPr lang="es-EC" sz="1600">
                          <a:effectLst/>
                        </a:rPr>
                        <a:t>8</a:t>
                      </a:r>
                      <a:endParaRPr lang="es-EC" sz="3600">
                        <a:effectLst/>
                        <a:latin typeface="Lucida Sans"/>
                        <a:ea typeface="Batang"/>
                        <a:cs typeface="Lucida Sans"/>
                      </a:endParaRPr>
                    </a:p>
                  </a:txBody>
                  <a:tcPr marL="68580" marR="68580" marT="0" marB="0" anchor="ctr"/>
                </a:tc>
                <a:tc>
                  <a:txBody>
                    <a:bodyPr/>
                    <a:lstStyle/>
                    <a:p>
                      <a:pPr marR="107950" algn="ctr">
                        <a:spcAft>
                          <a:spcPts val="0"/>
                        </a:spcAft>
                      </a:pPr>
                      <a:r>
                        <a:rPr lang="es-EC" sz="1600">
                          <a:effectLst/>
                        </a:rPr>
                        <a:t>9</a:t>
                      </a:r>
                      <a:endParaRPr lang="es-EC" sz="3600">
                        <a:effectLst/>
                        <a:latin typeface="Lucida Sans"/>
                        <a:ea typeface="Batang"/>
                        <a:cs typeface="Lucida Sans"/>
                      </a:endParaRPr>
                    </a:p>
                  </a:txBody>
                  <a:tcPr marL="68580" marR="68580" marT="0" marB="0" anchor="ctr"/>
                </a:tc>
              </a:tr>
              <a:tr h="517888">
                <a:tc>
                  <a:txBody>
                    <a:bodyPr/>
                    <a:lstStyle/>
                    <a:p>
                      <a:pPr marR="107950" algn="ctr">
                        <a:spcAft>
                          <a:spcPts val="0"/>
                        </a:spcAft>
                      </a:pPr>
                      <a:r>
                        <a:rPr lang="es-EC" sz="1600">
                          <a:effectLst/>
                        </a:rPr>
                        <a:t>TOTAL</a:t>
                      </a:r>
                      <a:endParaRPr lang="es-EC" sz="3600">
                        <a:effectLst/>
                        <a:latin typeface="Lucida Sans"/>
                        <a:ea typeface="Batang"/>
                        <a:cs typeface="Lucida Sans"/>
                      </a:endParaRPr>
                    </a:p>
                  </a:txBody>
                  <a:tcPr marL="68580" marR="68580" marT="0" marB="0" anchor="ctr"/>
                </a:tc>
                <a:tc>
                  <a:txBody>
                    <a:bodyPr/>
                    <a:lstStyle/>
                    <a:p>
                      <a:pPr marR="107950" algn="ctr">
                        <a:spcAft>
                          <a:spcPts val="0"/>
                        </a:spcAft>
                      </a:pPr>
                      <a:r>
                        <a:rPr lang="es-EC" sz="1600" b="1" kern="1200" dirty="0">
                          <a:solidFill>
                            <a:schemeClr val="lt1"/>
                          </a:solidFill>
                          <a:effectLst/>
                          <a:latin typeface="+mn-lt"/>
                          <a:ea typeface="+mn-ea"/>
                          <a:cs typeface="+mn-cs"/>
                        </a:rPr>
                        <a:t>19</a:t>
                      </a:r>
                    </a:p>
                  </a:txBody>
                  <a:tcPr marL="68580" marR="68580" marT="0" marB="0" anchor="ctr">
                    <a:solidFill>
                      <a:schemeClr val="accent5">
                        <a:lumMod val="40000"/>
                        <a:lumOff val="60000"/>
                      </a:schemeClr>
                    </a:solidFill>
                  </a:tcPr>
                </a:tc>
                <a:tc>
                  <a:txBody>
                    <a:bodyPr/>
                    <a:lstStyle/>
                    <a:p>
                      <a:pPr marR="107950" algn="ctr">
                        <a:spcAft>
                          <a:spcPts val="0"/>
                        </a:spcAft>
                      </a:pPr>
                      <a:r>
                        <a:rPr lang="es-EC" sz="1600">
                          <a:effectLst/>
                        </a:rPr>
                        <a:t> </a:t>
                      </a:r>
                      <a:endParaRPr lang="es-EC" sz="3600">
                        <a:effectLst/>
                        <a:latin typeface="Lucida Sans"/>
                        <a:ea typeface="Batang"/>
                        <a:cs typeface="Lucida Sans"/>
                      </a:endParaRPr>
                    </a:p>
                  </a:txBody>
                  <a:tcPr marL="68580" marR="68580" marT="0" marB="0" anchor="ctr"/>
                </a:tc>
                <a:tc>
                  <a:txBody>
                    <a:bodyPr/>
                    <a:lstStyle/>
                    <a:p>
                      <a:pPr marR="107950" algn="ctr">
                        <a:spcAft>
                          <a:spcPts val="0"/>
                        </a:spcAft>
                      </a:pPr>
                      <a:r>
                        <a:rPr lang="es-EC" sz="1600">
                          <a:effectLst/>
                        </a:rPr>
                        <a:t> </a:t>
                      </a:r>
                      <a:endParaRPr lang="es-EC" sz="3600">
                        <a:effectLst/>
                        <a:latin typeface="Lucida Sans"/>
                        <a:ea typeface="Batang"/>
                        <a:cs typeface="Lucida Sans"/>
                      </a:endParaRPr>
                    </a:p>
                  </a:txBody>
                  <a:tcPr marL="68580" marR="68580" marT="0" marB="0" anchor="ctr"/>
                </a:tc>
                <a:tc>
                  <a:txBody>
                    <a:bodyPr/>
                    <a:lstStyle/>
                    <a:p>
                      <a:pPr marR="107950" algn="ctr">
                        <a:spcAft>
                          <a:spcPts val="0"/>
                        </a:spcAft>
                      </a:pPr>
                      <a:r>
                        <a:rPr lang="es-EC" sz="1600">
                          <a:effectLst/>
                        </a:rPr>
                        <a:t> </a:t>
                      </a:r>
                      <a:endParaRPr lang="es-EC" sz="3600">
                        <a:effectLst/>
                        <a:latin typeface="Lucida Sans"/>
                        <a:ea typeface="Batang"/>
                        <a:cs typeface="Lucida Sans"/>
                      </a:endParaRPr>
                    </a:p>
                  </a:txBody>
                  <a:tcPr marL="68580" marR="68580" marT="0" marB="0" anchor="ctr"/>
                </a:tc>
                <a:tc>
                  <a:txBody>
                    <a:bodyPr/>
                    <a:lstStyle/>
                    <a:p>
                      <a:pPr marR="107950" algn="ctr">
                        <a:spcAft>
                          <a:spcPts val="0"/>
                        </a:spcAft>
                      </a:pPr>
                      <a:r>
                        <a:rPr lang="es-EC" sz="1600">
                          <a:effectLst/>
                        </a:rPr>
                        <a:t> </a:t>
                      </a:r>
                      <a:endParaRPr lang="es-EC" sz="3600">
                        <a:effectLst/>
                        <a:latin typeface="Lucida Sans"/>
                        <a:ea typeface="Batang"/>
                        <a:cs typeface="Lucida Sans"/>
                      </a:endParaRPr>
                    </a:p>
                  </a:txBody>
                  <a:tcPr marL="68580" marR="68580" marT="0" marB="0" anchor="ctr"/>
                </a:tc>
                <a:tc>
                  <a:txBody>
                    <a:bodyPr/>
                    <a:lstStyle/>
                    <a:p>
                      <a:pPr marR="107950" algn="ctr">
                        <a:spcAft>
                          <a:spcPts val="0"/>
                        </a:spcAft>
                      </a:pPr>
                      <a:r>
                        <a:rPr lang="es-EC" sz="1600">
                          <a:effectLst/>
                        </a:rPr>
                        <a:t> </a:t>
                      </a:r>
                      <a:endParaRPr lang="es-EC" sz="3600">
                        <a:effectLst/>
                        <a:latin typeface="Lucida Sans"/>
                        <a:ea typeface="Batang"/>
                        <a:cs typeface="Lucida Sans"/>
                      </a:endParaRPr>
                    </a:p>
                  </a:txBody>
                  <a:tcPr marL="68580" marR="68580" marT="0" marB="0" anchor="ctr"/>
                </a:tc>
                <a:tc>
                  <a:txBody>
                    <a:bodyPr/>
                    <a:lstStyle/>
                    <a:p>
                      <a:pPr marR="107950" algn="ctr">
                        <a:spcAft>
                          <a:spcPts val="0"/>
                        </a:spcAft>
                      </a:pPr>
                      <a:r>
                        <a:rPr lang="es-EC" sz="1600">
                          <a:effectLst/>
                        </a:rPr>
                        <a:t> </a:t>
                      </a:r>
                      <a:endParaRPr lang="es-EC" sz="3600">
                        <a:effectLst/>
                        <a:latin typeface="Lucida Sans"/>
                        <a:ea typeface="Batang"/>
                        <a:cs typeface="Lucida Sans"/>
                      </a:endParaRPr>
                    </a:p>
                  </a:txBody>
                  <a:tcPr marL="68580" marR="68580" marT="0" marB="0" anchor="ctr"/>
                </a:tc>
              </a:tr>
              <a:tr h="628863">
                <a:tc>
                  <a:txBody>
                    <a:bodyPr/>
                    <a:lstStyle/>
                    <a:p>
                      <a:pPr marR="107950" algn="ctr">
                        <a:spcAft>
                          <a:spcPts val="0"/>
                        </a:spcAft>
                      </a:pPr>
                      <a:r>
                        <a:rPr lang="es-EC" sz="1600">
                          <a:effectLst/>
                        </a:rPr>
                        <a:t>TRATAMIENTOS</a:t>
                      </a:r>
                      <a:endParaRPr lang="es-EC" sz="3600">
                        <a:effectLst/>
                        <a:latin typeface="Lucida Sans"/>
                        <a:ea typeface="Batang"/>
                        <a:cs typeface="Lucida Sans"/>
                      </a:endParaRPr>
                    </a:p>
                  </a:txBody>
                  <a:tcPr marL="68580" marR="68580" marT="0" marB="0" anchor="ctr"/>
                </a:tc>
                <a:tc>
                  <a:txBody>
                    <a:bodyPr/>
                    <a:lstStyle/>
                    <a:p>
                      <a:pPr marR="107950" algn="ctr">
                        <a:spcAft>
                          <a:spcPts val="0"/>
                        </a:spcAft>
                      </a:pPr>
                      <a:r>
                        <a:rPr lang="es-EC" sz="1600" b="1" kern="1200" dirty="0">
                          <a:solidFill>
                            <a:schemeClr val="lt1"/>
                          </a:solidFill>
                          <a:effectLst/>
                          <a:latin typeface="+mn-lt"/>
                          <a:ea typeface="+mn-ea"/>
                          <a:cs typeface="+mn-cs"/>
                        </a:rPr>
                        <a:t>4</a:t>
                      </a:r>
                    </a:p>
                  </a:txBody>
                  <a:tcPr marL="68580" marR="68580" marT="0" marB="0" anchor="ctr">
                    <a:solidFill>
                      <a:schemeClr val="accent5">
                        <a:lumMod val="40000"/>
                        <a:lumOff val="60000"/>
                      </a:schemeClr>
                    </a:solidFill>
                  </a:tcPr>
                </a:tc>
                <a:tc>
                  <a:txBody>
                    <a:bodyPr/>
                    <a:lstStyle/>
                    <a:p>
                      <a:pPr algn="ctr">
                        <a:spcAft>
                          <a:spcPts val="0"/>
                        </a:spcAft>
                      </a:pPr>
                      <a:r>
                        <a:rPr lang="es-ES" sz="1600">
                          <a:effectLst/>
                        </a:rPr>
                        <a:t>521,69ns</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a:effectLst/>
                        </a:rPr>
                        <a:t>3,72 **</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a:effectLst/>
                        </a:rPr>
                        <a:t>4,50 **</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a:effectLst/>
                        </a:rPr>
                        <a:t>1,23 ns</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a:effectLst/>
                        </a:rPr>
                        <a:t>0,38*</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a:effectLst/>
                        </a:rPr>
                        <a:t>0,31 ns</a:t>
                      </a:r>
                      <a:endParaRPr lang="es-EC" sz="3600">
                        <a:effectLst/>
                        <a:latin typeface="Lucida Sans"/>
                        <a:ea typeface="Batang"/>
                        <a:cs typeface="Lucida Sans"/>
                      </a:endParaRPr>
                    </a:p>
                  </a:txBody>
                  <a:tcPr marL="68580" marR="68580" marT="0" marB="0" anchor="ctr"/>
                </a:tc>
              </a:tr>
              <a:tr h="517888">
                <a:tc>
                  <a:txBody>
                    <a:bodyPr/>
                    <a:lstStyle/>
                    <a:p>
                      <a:pPr marR="107950" algn="ctr">
                        <a:spcAft>
                          <a:spcPts val="0"/>
                        </a:spcAft>
                      </a:pPr>
                      <a:r>
                        <a:rPr lang="es-EC" sz="1600">
                          <a:effectLst/>
                        </a:rPr>
                        <a:t>ERROR</a:t>
                      </a:r>
                      <a:endParaRPr lang="es-EC" sz="3600">
                        <a:effectLst/>
                        <a:latin typeface="Lucida Sans"/>
                        <a:ea typeface="Batang"/>
                        <a:cs typeface="Lucida Sans"/>
                      </a:endParaRPr>
                    </a:p>
                  </a:txBody>
                  <a:tcPr marL="68580" marR="68580" marT="0" marB="0" anchor="ctr"/>
                </a:tc>
                <a:tc>
                  <a:txBody>
                    <a:bodyPr/>
                    <a:lstStyle/>
                    <a:p>
                      <a:pPr marR="107950" algn="ctr">
                        <a:spcAft>
                          <a:spcPts val="0"/>
                        </a:spcAft>
                      </a:pPr>
                      <a:r>
                        <a:rPr lang="es-EC" sz="1600" b="1" kern="1200" dirty="0">
                          <a:solidFill>
                            <a:schemeClr val="lt1"/>
                          </a:solidFill>
                          <a:effectLst/>
                          <a:latin typeface="+mn-lt"/>
                          <a:ea typeface="+mn-ea"/>
                          <a:cs typeface="+mn-cs"/>
                        </a:rPr>
                        <a:t>15</a:t>
                      </a:r>
                    </a:p>
                  </a:txBody>
                  <a:tcPr marL="68580" marR="68580" marT="0" marB="0" anchor="ctr">
                    <a:solidFill>
                      <a:schemeClr val="accent5">
                        <a:lumMod val="40000"/>
                        <a:lumOff val="60000"/>
                      </a:schemeClr>
                    </a:solidFill>
                  </a:tcPr>
                </a:tc>
                <a:tc>
                  <a:txBody>
                    <a:bodyPr/>
                    <a:lstStyle/>
                    <a:p>
                      <a:pPr algn="ctr">
                        <a:spcAft>
                          <a:spcPts val="0"/>
                        </a:spcAft>
                      </a:pPr>
                      <a:r>
                        <a:rPr lang="es-ES" sz="1600">
                          <a:effectLst/>
                        </a:rPr>
                        <a:t>565,82</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a:effectLst/>
                        </a:rPr>
                        <a:t>0,64</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a:effectLst/>
                        </a:rPr>
                        <a:t>0,40</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a:effectLst/>
                        </a:rPr>
                        <a:t>0,43</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a:effectLst/>
                        </a:rPr>
                        <a:t>0,11</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a:effectLst/>
                        </a:rPr>
                        <a:t>0,25</a:t>
                      </a:r>
                      <a:endParaRPr lang="es-EC" sz="3600">
                        <a:effectLst/>
                        <a:latin typeface="Lucida Sans"/>
                        <a:ea typeface="Batang"/>
                        <a:cs typeface="Lucida Sans"/>
                      </a:endParaRPr>
                    </a:p>
                  </a:txBody>
                  <a:tcPr marL="68580" marR="68580" marT="0" marB="0" anchor="ctr"/>
                </a:tc>
              </a:tr>
              <a:tr h="517888">
                <a:tc gridSpan="2">
                  <a:txBody>
                    <a:bodyPr/>
                    <a:lstStyle/>
                    <a:p>
                      <a:pPr marR="107950" algn="ctr">
                        <a:spcAft>
                          <a:spcPts val="0"/>
                        </a:spcAft>
                      </a:pPr>
                      <a:r>
                        <a:rPr lang="es-EC" sz="1600">
                          <a:effectLst/>
                          <a:sym typeface="Symbol"/>
                        </a:rPr>
                        <a:t></a:t>
                      </a:r>
                      <a:r>
                        <a:rPr lang="es-EC" sz="1600">
                          <a:effectLst/>
                        </a:rPr>
                        <a:t>X(%)</a:t>
                      </a:r>
                      <a:endParaRPr lang="es-EC" sz="3600">
                        <a:effectLst/>
                        <a:latin typeface="Lucida Sans"/>
                        <a:ea typeface="Batang"/>
                        <a:cs typeface="Lucida Sans"/>
                      </a:endParaRPr>
                    </a:p>
                  </a:txBody>
                  <a:tcPr marL="68580" marR="68580" marT="0" marB="0" anchor="ctr"/>
                </a:tc>
                <a:tc hMerge="1">
                  <a:txBody>
                    <a:bodyPr/>
                    <a:lstStyle/>
                    <a:p>
                      <a:endParaRPr lang="es-EC"/>
                    </a:p>
                  </a:txBody>
                  <a:tcPr/>
                </a:tc>
                <a:tc>
                  <a:txBody>
                    <a:bodyPr/>
                    <a:lstStyle/>
                    <a:p>
                      <a:pPr algn="ctr">
                        <a:spcAft>
                          <a:spcPts val="0"/>
                        </a:spcAft>
                      </a:pPr>
                      <a:r>
                        <a:rPr lang="es-ES" sz="1600">
                          <a:effectLst/>
                        </a:rPr>
                        <a:t>24,01</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a:effectLst/>
                        </a:rPr>
                        <a:t>4,27</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a:effectLst/>
                        </a:rPr>
                        <a:t>4,59</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a:effectLst/>
                        </a:rPr>
                        <a:t>3,87</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a:effectLst/>
                        </a:rPr>
                        <a:t>4,05</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a:effectLst/>
                        </a:rPr>
                        <a:t>4,94</a:t>
                      </a:r>
                      <a:endParaRPr lang="es-EC" sz="3600">
                        <a:effectLst/>
                        <a:latin typeface="Lucida Sans"/>
                        <a:ea typeface="Batang"/>
                        <a:cs typeface="Lucida Sans"/>
                      </a:endParaRPr>
                    </a:p>
                  </a:txBody>
                  <a:tcPr marL="68580" marR="68580" marT="0" marB="0" anchor="ctr"/>
                </a:tc>
              </a:tr>
              <a:tr h="517888">
                <a:tc gridSpan="2">
                  <a:txBody>
                    <a:bodyPr/>
                    <a:lstStyle/>
                    <a:p>
                      <a:pPr marR="107950" algn="ctr">
                        <a:spcAft>
                          <a:spcPts val="0"/>
                        </a:spcAft>
                      </a:pPr>
                      <a:r>
                        <a:rPr lang="es-EC" sz="1600">
                          <a:effectLst/>
                        </a:rPr>
                        <a:t>CV(%)</a:t>
                      </a:r>
                      <a:endParaRPr lang="es-EC" sz="3600">
                        <a:effectLst/>
                        <a:latin typeface="Lucida Sans"/>
                        <a:ea typeface="Batang"/>
                        <a:cs typeface="Lucida Sans"/>
                      </a:endParaRPr>
                    </a:p>
                  </a:txBody>
                  <a:tcPr marL="68580" marR="68580" marT="0" marB="0" anchor="ctr"/>
                </a:tc>
                <a:tc hMerge="1">
                  <a:txBody>
                    <a:bodyPr/>
                    <a:lstStyle/>
                    <a:p>
                      <a:endParaRPr lang="es-EC"/>
                    </a:p>
                  </a:txBody>
                  <a:tcPr/>
                </a:tc>
                <a:tc>
                  <a:txBody>
                    <a:bodyPr/>
                    <a:lstStyle/>
                    <a:p>
                      <a:pPr algn="ctr">
                        <a:spcAft>
                          <a:spcPts val="0"/>
                        </a:spcAft>
                      </a:pPr>
                      <a:r>
                        <a:rPr lang="es-ES" sz="1600">
                          <a:effectLst/>
                        </a:rPr>
                        <a:t>109,05</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a:effectLst/>
                        </a:rPr>
                        <a:t>18,75</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a:effectLst/>
                        </a:rPr>
                        <a:t>13,81</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a:effectLst/>
                        </a:rPr>
                        <a:t>16,86</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a:effectLst/>
                        </a:rPr>
                        <a:t>8,16</a:t>
                      </a:r>
                      <a:endParaRPr lang="es-EC" sz="3600">
                        <a:effectLst/>
                        <a:latin typeface="Lucida Sans"/>
                        <a:ea typeface="Batang"/>
                        <a:cs typeface="Lucida Sans"/>
                      </a:endParaRPr>
                    </a:p>
                  </a:txBody>
                  <a:tcPr marL="68580" marR="68580" marT="0" marB="0" anchor="ctr"/>
                </a:tc>
                <a:tc>
                  <a:txBody>
                    <a:bodyPr/>
                    <a:lstStyle/>
                    <a:p>
                      <a:pPr algn="ctr">
                        <a:spcAft>
                          <a:spcPts val="0"/>
                        </a:spcAft>
                      </a:pPr>
                      <a:r>
                        <a:rPr lang="es-ES" sz="1600" dirty="0">
                          <a:effectLst/>
                        </a:rPr>
                        <a:t>10,28</a:t>
                      </a:r>
                      <a:endParaRPr lang="es-EC" sz="3600" dirty="0">
                        <a:effectLst/>
                        <a:latin typeface="Lucida Sans"/>
                        <a:ea typeface="Batang"/>
                        <a:cs typeface="Lucida Sans"/>
                      </a:endParaRPr>
                    </a:p>
                  </a:txBody>
                  <a:tcPr marL="68580" marR="68580" marT="0" marB="0" anchor="ctr"/>
                </a:tc>
              </a:tr>
            </a:tbl>
          </a:graphicData>
        </a:graphic>
      </p:graphicFrame>
    </p:spTree>
    <p:extLst>
      <p:ext uri="{BB962C8B-B14F-4D97-AF65-F5344CB8AC3E}">
        <p14:creationId xmlns:p14="http://schemas.microsoft.com/office/powerpoint/2010/main" xmlns="" val="2462499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Rectángulo"/>
          <p:cNvSpPr/>
          <p:nvPr/>
        </p:nvSpPr>
        <p:spPr>
          <a:xfrm>
            <a:off x="1979712" y="707504"/>
            <a:ext cx="5768310" cy="461665"/>
          </a:xfrm>
          <a:prstGeom prst="rect">
            <a:avLst/>
          </a:prstGeom>
        </p:spPr>
        <p:txBody>
          <a:bodyPr wrap="none">
            <a:spAutoFit/>
          </a:bodyPr>
          <a:lstStyle/>
          <a:p>
            <a:r>
              <a:rPr lang="es-EC" sz="2400" b="1" dirty="0">
                <a:solidFill>
                  <a:schemeClr val="bg1"/>
                </a:solidFill>
              </a:rPr>
              <a:t>PRODUCTIVIDAD TALLOS POR PLANTA (PTP)</a:t>
            </a:r>
            <a:endParaRPr lang="es-EC" sz="2400" dirty="0">
              <a:solidFill>
                <a:schemeClr val="bg1"/>
              </a:solidFill>
            </a:endParaRPr>
          </a:p>
        </p:txBody>
      </p:sp>
      <p:graphicFrame>
        <p:nvGraphicFramePr>
          <p:cNvPr id="4" name="3 Tabla"/>
          <p:cNvGraphicFramePr>
            <a:graphicFrameLocks noGrp="1"/>
          </p:cNvGraphicFramePr>
          <p:nvPr>
            <p:extLst>
              <p:ext uri="{D42A27DB-BD31-4B8C-83A1-F6EECF244321}">
                <p14:modId xmlns:p14="http://schemas.microsoft.com/office/powerpoint/2010/main" xmlns="" val="1329741364"/>
              </p:ext>
            </p:extLst>
          </p:nvPr>
        </p:nvGraphicFramePr>
        <p:xfrm>
          <a:off x="102599" y="2204866"/>
          <a:ext cx="2813217" cy="3168350"/>
        </p:xfrm>
        <a:graphic>
          <a:graphicData uri="http://schemas.openxmlformats.org/drawingml/2006/table">
            <a:tbl>
              <a:tblPr firstRow="1" firstCol="1" bandRow="1">
                <a:tableStyleId>{5C22544A-7EE6-4342-B048-85BDC9FD1C3A}</a:tableStyleId>
              </a:tblPr>
              <a:tblGrid>
                <a:gridCol w="937739"/>
                <a:gridCol w="937739"/>
                <a:gridCol w="937739"/>
              </a:tblGrid>
              <a:tr h="883265">
                <a:tc>
                  <a:txBody>
                    <a:bodyPr/>
                    <a:lstStyle/>
                    <a:p>
                      <a:pPr algn="ctr">
                        <a:lnSpc>
                          <a:spcPct val="115000"/>
                        </a:lnSpc>
                        <a:spcAft>
                          <a:spcPts val="0"/>
                        </a:spcAft>
                      </a:pPr>
                      <a:r>
                        <a:rPr lang="es-EC" sz="1100" dirty="0">
                          <a:effectLst/>
                        </a:rPr>
                        <a:t>TRATAMIENTO</a:t>
                      </a:r>
                      <a:endParaRPr lang="es-EC" sz="1600" dirty="0">
                        <a:effectLst/>
                      </a:endParaRPr>
                    </a:p>
                    <a:p>
                      <a:pPr algn="ctr">
                        <a:lnSpc>
                          <a:spcPct val="115000"/>
                        </a:lnSpc>
                        <a:spcAft>
                          <a:spcPts val="0"/>
                        </a:spcAft>
                      </a:pPr>
                      <a:r>
                        <a:rPr lang="es-EC" sz="1100" dirty="0">
                          <a:effectLst/>
                        </a:rPr>
                        <a:t>(plantas/ ha)</a:t>
                      </a:r>
                      <a:endParaRPr lang="es-EC" sz="16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1100" dirty="0">
                          <a:effectLst/>
                        </a:rPr>
                        <a:t>CODIFICACION</a:t>
                      </a:r>
                      <a:endParaRPr lang="es-EC" sz="16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1100" dirty="0">
                          <a:effectLst/>
                        </a:rPr>
                        <a:t>PROMEDIO</a:t>
                      </a:r>
                      <a:endParaRPr lang="es-EC" sz="1600" dirty="0">
                        <a:effectLst/>
                        <a:latin typeface="Lucida Sans"/>
                        <a:ea typeface="Batang"/>
                        <a:cs typeface="Lucida Sans"/>
                      </a:endParaRPr>
                    </a:p>
                  </a:txBody>
                  <a:tcPr marL="44450" marR="44450" marT="0" marB="0" anchor="ctr"/>
                </a:tc>
              </a:tr>
              <a:tr h="457017">
                <a:tc>
                  <a:txBody>
                    <a:bodyPr/>
                    <a:lstStyle/>
                    <a:p>
                      <a:pPr algn="ctr">
                        <a:lnSpc>
                          <a:spcPct val="115000"/>
                        </a:lnSpc>
                        <a:spcAft>
                          <a:spcPts val="0"/>
                        </a:spcAft>
                      </a:pPr>
                      <a:r>
                        <a:rPr lang="es-EC" sz="1900">
                          <a:effectLst/>
                        </a:rPr>
                        <a:t>100 000</a:t>
                      </a:r>
                      <a:endParaRPr lang="es-EC" sz="320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900">
                          <a:effectLst/>
                        </a:rPr>
                        <a:t>T</a:t>
                      </a:r>
                      <a:r>
                        <a:rPr lang="es-EC" sz="1900" baseline="-25000">
                          <a:effectLst/>
                        </a:rPr>
                        <a:t>0</a:t>
                      </a:r>
                      <a:endParaRPr lang="es-EC" sz="320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900" dirty="0">
                          <a:effectLst/>
                        </a:rPr>
                        <a:t>4,87</a:t>
                      </a:r>
                      <a:endParaRPr lang="es-EC" sz="3200" dirty="0">
                        <a:effectLst/>
                        <a:latin typeface="Lucida Sans"/>
                        <a:ea typeface="Batang"/>
                        <a:cs typeface="Lucida Sans"/>
                      </a:endParaRPr>
                    </a:p>
                  </a:txBody>
                  <a:tcPr marL="44450" marR="44450" marT="0" marB="0" anchor="b"/>
                </a:tc>
              </a:tr>
              <a:tr h="457017">
                <a:tc>
                  <a:txBody>
                    <a:bodyPr/>
                    <a:lstStyle/>
                    <a:p>
                      <a:pPr algn="ctr">
                        <a:lnSpc>
                          <a:spcPct val="115000"/>
                        </a:lnSpc>
                        <a:spcAft>
                          <a:spcPts val="0"/>
                        </a:spcAft>
                      </a:pPr>
                      <a:r>
                        <a:rPr lang="es-EC" sz="1900">
                          <a:effectLst/>
                        </a:rPr>
                        <a:t>125 000</a:t>
                      </a:r>
                      <a:endParaRPr lang="es-EC" sz="320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900">
                          <a:effectLst/>
                        </a:rPr>
                        <a:t>T</a:t>
                      </a:r>
                      <a:r>
                        <a:rPr lang="es-EC" sz="1900" baseline="-25000">
                          <a:effectLst/>
                        </a:rPr>
                        <a:t>1</a:t>
                      </a:r>
                      <a:endParaRPr lang="es-EC" sz="320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900">
                          <a:effectLst/>
                        </a:rPr>
                        <a:t>5,39</a:t>
                      </a:r>
                      <a:endParaRPr lang="es-EC" sz="3200">
                        <a:effectLst/>
                        <a:latin typeface="Lucida Sans"/>
                        <a:ea typeface="Batang"/>
                        <a:cs typeface="Lucida Sans"/>
                      </a:endParaRPr>
                    </a:p>
                  </a:txBody>
                  <a:tcPr marL="44450" marR="44450" marT="0" marB="0" anchor="b"/>
                </a:tc>
              </a:tr>
              <a:tr h="457017">
                <a:tc>
                  <a:txBody>
                    <a:bodyPr/>
                    <a:lstStyle/>
                    <a:p>
                      <a:pPr algn="ctr">
                        <a:lnSpc>
                          <a:spcPct val="115000"/>
                        </a:lnSpc>
                        <a:spcAft>
                          <a:spcPts val="0"/>
                        </a:spcAft>
                      </a:pPr>
                      <a:r>
                        <a:rPr lang="es-EC" sz="1900">
                          <a:effectLst/>
                        </a:rPr>
                        <a:t>135 000</a:t>
                      </a:r>
                      <a:endParaRPr lang="es-EC" sz="320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900" dirty="0">
                          <a:effectLst/>
                        </a:rPr>
                        <a:t>T</a:t>
                      </a:r>
                      <a:r>
                        <a:rPr lang="es-EC" sz="1900" baseline="-25000" dirty="0">
                          <a:effectLst/>
                        </a:rPr>
                        <a:t>2</a:t>
                      </a:r>
                      <a:endParaRPr lang="es-EC" sz="3200" dirty="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900">
                          <a:effectLst/>
                        </a:rPr>
                        <a:t>5,12</a:t>
                      </a:r>
                      <a:endParaRPr lang="es-EC" sz="3200">
                        <a:effectLst/>
                        <a:latin typeface="Lucida Sans"/>
                        <a:ea typeface="Batang"/>
                        <a:cs typeface="Lucida Sans"/>
                      </a:endParaRPr>
                    </a:p>
                  </a:txBody>
                  <a:tcPr marL="44450" marR="44450" marT="0" marB="0" anchor="b"/>
                </a:tc>
              </a:tr>
              <a:tr h="457017">
                <a:tc>
                  <a:txBody>
                    <a:bodyPr/>
                    <a:lstStyle/>
                    <a:p>
                      <a:pPr algn="ctr">
                        <a:lnSpc>
                          <a:spcPct val="115000"/>
                        </a:lnSpc>
                        <a:spcAft>
                          <a:spcPts val="0"/>
                        </a:spcAft>
                      </a:pPr>
                      <a:r>
                        <a:rPr lang="es-EC" sz="1900">
                          <a:effectLst/>
                        </a:rPr>
                        <a:t>140 000</a:t>
                      </a:r>
                      <a:endParaRPr lang="es-EC" sz="320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900">
                          <a:effectLst/>
                        </a:rPr>
                        <a:t>T</a:t>
                      </a:r>
                      <a:r>
                        <a:rPr lang="es-EC" sz="1900" baseline="-25000">
                          <a:effectLst/>
                        </a:rPr>
                        <a:t>3</a:t>
                      </a:r>
                      <a:endParaRPr lang="es-EC" sz="320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900">
                          <a:effectLst/>
                        </a:rPr>
                        <a:t>4,70</a:t>
                      </a:r>
                      <a:endParaRPr lang="es-EC" sz="3200">
                        <a:effectLst/>
                        <a:latin typeface="Lucida Sans"/>
                        <a:ea typeface="Batang"/>
                        <a:cs typeface="Lucida Sans"/>
                      </a:endParaRPr>
                    </a:p>
                  </a:txBody>
                  <a:tcPr marL="44450" marR="44450" marT="0" marB="0" anchor="b"/>
                </a:tc>
              </a:tr>
              <a:tr h="457017">
                <a:tc>
                  <a:txBody>
                    <a:bodyPr/>
                    <a:lstStyle/>
                    <a:p>
                      <a:pPr algn="ctr">
                        <a:lnSpc>
                          <a:spcPct val="115000"/>
                        </a:lnSpc>
                        <a:spcAft>
                          <a:spcPts val="0"/>
                        </a:spcAft>
                      </a:pPr>
                      <a:r>
                        <a:rPr lang="es-EC" sz="1900" dirty="0">
                          <a:effectLst/>
                        </a:rPr>
                        <a:t>150 000</a:t>
                      </a:r>
                      <a:endParaRPr lang="es-EC" sz="3200" dirty="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900">
                          <a:effectLst/>
                        </a:rPr>
                        <a:t>T</a:t>
                      </a:r>
                      <a:r>
                        <a:rPr lang="es-EC" sz="1900" baseline="-25000">
                          <a:effectLst/>
                        </a:rPr>
                        <a:t>4</a:t>
                      </a:r>
                      <a:endParaRPr lang="es-EC" sz="3200">
                        <a:effectLst/>
                        <a:latin typeface="Lucida Sans"/>
                        <a:ea typeface="Batang"/>
                        <a:cs typeface="Lucida Sans"/>
                      </a:endParaRPr>
                    </a:p>
                  </a:txBody>
                  <a:tcPr marL="44450" marR="44450" marT="0" marB="0" anchor="b"/>
                </a:tc>
                <a:tc>
                  <a:txBody>
                    <a:bodyPr/>
                    <a:lstStyle/>
                    <a:p>
                      <a:pPr algn="ctr">
                        <a:lnSpc>
                          <a:spcPct val="115000"/>
                        </a:lnSpc>
                        <a:spcAft>
                          <a:spcPts val="0"/>
                        </a:spcAft>
                      </a:pPr>
                      <a:r>
                        <a:rPr lang="es-EC" sz="1900" dirty="0">
                          <a:effectLst/>
                        </a:rPr>
                        <a:t>4,89</a:t>
                      </a:r>
                      <a:endParaRPr lang="es-EC" sz="3200" dirty="0">
                        <a:effectLst/>
                        <a:latin typeface="Lucida Sans"/>
                        <a:ea typeface="Batang"/>
                        <a:cs typeface="Lucida Sans"/>
                      </a:endParaRPr>
                    </a:p>
                  </a:txBody>
                  <a:tcPr marL="44450" marR="44450" marT="0" marB="0" anchor="b"/>
                </a:tc>
              </a:tr>
            </a:tbl>
          </a:graphicData>
        </a:graphic>
      </p:graphicFrame>
      <p:graphicFrame>
        <p:nvGraphicFramePr>
          <p:cNvPr id="5" name="4 Gráfico"/>
          <p:cNvGraphicFramePr/>
          <p:nvPr>
            <p:extLst>
              <p:ext uri="{D42A27DB-BD31-4B8C-83A1-F6EECF244321}">
                <p14:modId xmlns:p14="http://schemas.microsoft.com/office/powerpoint/2010/main" xmlns="" val="3411831181"/>
              </p:ext>
            </p:extLst>
          </p:nvPr>
        </p:nvGraphicFramePr>
        <p:xfrm>
          <a:off x="3059832" y="1916832"/>
          <a:ext cx="5876568" cy="36724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8515583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1 Rectángulo"/>
          <p:cNvSpPr/>
          <p:nvPr/>
        </p:nvSpPr>
        <p:spPr>
          <a:xfrm>
            <a:off x="1835696" y="692696"/>
            <a:ext cx="4091698" cy="523220"/>
          </a:xfrm>
          <a:prstGeom prst="rect">
            <a:avLst/>
          </a:prstGeom>
        </p:spPr>
        <p:txBody>
          <a:bodyPr wrap="none">
            <a:spAutoFit/>
          </a:bodyPr>
          <a:lstStyle/>
          <a:p>
            <a:pPr lvl="1"/>
            <a:r>
              <a:rPr lang="es-EC" sz="2800" b="1" dirty="0">
                <a:solidFill>
                  <a:schemeClr val="bg1"/>
                </a:solidFill>
              </a:rPr>
              <a:t>VIDA EN FLORERO ( VF)</a:t>
            </a:r>
            <a:endParaRPr lang="es-EC" sz="4000" dirty="0">
              <a:solidFill>
                <a:schemeClr val="bg1"/>
              </a:solidFill>
            </a:endParaRPr>
          </a:p>
        </p:txBody>
      </p:sp>
      <p:graphicFrame>
        <p:nvGraphicFramePr>
          <p:cNvPr id="4" name="3 Tabla"/>
          <p:cNvGraphicFramePr>
            <a:graphicFrameLocks noGrp="1"/>
          </p:cNvGraphicFramePr>
          <p:nvPr>
            <p:extLst>
              <p:ext uri="{D42A27DB-BD31-4B8C-83A1-F6EECF244321}">
                <p14:modId xmlns:p14="http://schemas.microsoft.com/office/powerpoint/2010/main" xmlns="" val="2157811455"/>
              </p:ext>
            </p:extLst>
          </p:nvPr>
        </p:nvGraphicFramePr>
        <p:xfrm>
          <a:off x="1685301" y="1916832"/>
          <a:ext cx="4680520" cy="3528394"/>
        </p:xfrm>
        <a:graphic>
          <a:graphicData uri="http://schemas.openxmlformats.org/drawingml/2006/table">
            <a:tbl>
              <a:tblPr firstRow="1" firstCol="1" bandRow="1">
                <a:tableStyleId>{5C22544A-7EE6-4342-B048-85BDC9FD1C3A}</a:tableStyleId>
              </a:tblPr>
              <a:tblGrid>
                <a:gridCol w="1671210"/>
                <a:gridCol w="1649682"/>
                <a:gridCol w="1359628"/>
              </a:tblGrid>
              <a:tr h="983634">
                <a:tc>
                  <a:txBody>
                    <a:bodyPr/>
                    <a:lstStyle/>
                    <a:p>
                      <a:pPr algn="ctr">
                        <a:lnSpc>
                          <a:spcPct val="115000"/>
                        </a:lnSpc>
                        <a:spcAft>
                          <a:spcPts val="0"/>
                        </a:spcAft>
                      </a:pPr>
                      <a:r>
                        <a:rPr lang="es-EC" sz="1600" dirty="0">
                          <a:effectLst/>
                        </a:rPr>
                        <a:t>TRATAMIENTO</a:t>
                      </a:r>
                      <a:endParaRPr lang="es-EC" sz="2800" dirty="0">
                        <a:effectLst/>
                      </a:endParaRPr>
                    </a:p>
                    <a:p>
                      <a:pPr algn="ctr">
                        <a:lnSpc>
                          <a:spcPct val="115000"/>
                        </a:lnSpc>
                        <a:spcAft>
                          <a:spcPts val="0"/>
                        </a:spcAft>
                      </a:pPr>
                      <a:r>
                        <a:rPr lang="es-EC" sz="1600" dirty="0">
                          <a:effectLst/>
                        </a:rPr>
                        <a:t>(plantas/ ha)</a:t>
                      </a:r>
                      <a:endParaRPr lang="es-EC" sz="28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1600" dirty="0">
                          <a:effectLst/>
                        </a:rPr>
                        <a:t>CODIFICACION</a:t>
                      </a:r>
                      <a:endParaRPr lang="es-EC" sz="28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1600" dirty="0">
                          <a:effectLst/>
                        </a:rPr>
                        <a:t>PROMEDIO (días)</a:t>
                      </a:r>
                      <a:endParaRPr lang="es-EC" sz="2800" dirty="0">
                        <a:effectLst/>
                        <a:latin typeface="Lucida Sans"/>
                        <a:ea typeface="Batang"/>
                        <a:cs typeface="Lucida Sans"/>
                      </a:endParaRPr>
                    </a:p>
                  </a:txBody>
                  <a:tcPr marL="44450" marR="44450" marT="0" marB="0" anchor="ctr"/>
                </a:tc>
              </a:tr>
              <a:tr h="508952">
                <a:tc>
                  <a:txBody>
                    <a:bodyPr/>
                    <a:lstStyle/>
                    <a:p>
                      <a:pPr algn="ctr">
                        <a:lnSpc>
                          <a:spcPct val="115000"/>
                        </a:lnSpc>
                        <a:spcAft>
                          <a:spcPts val="0"/>
                        </a:spcAft>
                      </a:pPr>
                      <a:r>
                        <a:rPr lang="es-EC" sz="2400" dirty="0">
                          <a:effectLst/>
                        </a:rPr>
                        <a:t>100 000</a:t>
                      </a:r>
                      <a:endParaRPr lang="es-EC" sz="40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400">
                          <a:effectLst/>
                        </a:rPr>
                        <a:t>T</a:t>
                      </a:r>
                      <a:r>
                        <a:rPr lang="es-EC" sz="2400" baseline="-25000">
                          <a:effectLst/>
                        </a:rPr>
                        <a:t>0</a:t>
                      </a:r>
                      <a:endParaRPr lang="es-EC" sz="40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400">
                          <a:effectLst/>
                        </a:rPr>
                        <a:t>9,50</a:t>
                      </a:r>
                      <a:endParaRPr lang="es-EC" sz="4000">
                        <a:effectLst/>
                        <a:latin typeface="Lucida Sans"/>
                        <a:ea typeface="Batang"/>
                        <a:cs typeface="Lucida Sans"/>
                      </a:endParaRPr>
                    </a:p>
                  </a:txBody>
                  <a:tcPr marL="44450" marR="44450" marT="0" marB="0" anchor="ctr"/>
                </a:tc>
              </a:tr>
              <a:tr h="508952">
                <a:tc>
                  <a:txBody>
                    <a:bodyPr/>
                    <a:lstStyle/>
                    <a:p>
                      <a:pPr algn="ctr">
                        <a:lnSpc>
                          <a:spcPct val="115000"/>
                        </a:lnSpc>
                        <a:spcAft>
                          <a:spcPts val="0"/>
                        </a:spcAft>
                      </a:pPr>
                      <a:r>
                        <a:rPr lang="es-EC" sz="2400" dirty="0">
                          <a:effectLst/>
                        </a:rPr>
                        <a:t>125 000</a:t>
                      </a:r>
                      <a:endParaRPr lang="es-EC" sz="40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400" dirty="0">
                          <a:effectLst/>
                        </a:rPr>
                        <a:t>T</a:t>
                      </a:r>
                      <a:r>
                        <a:rPr lang="es-EC" sz="2400" baseline="-25000" dirty="0">
                          <a:effectLst/>
                        </a:rPr>
                        <a:t>1</a:t>
                      </a:r>
                      <a:endParaRPr lang="es-EC" sz="40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400">
                          <a:effectLst/>
                        </a:rPr>
                        <a:t>6,75</a:t>
                      </a:r>
                      <a:endParaRPr lang="es-EC" sz="4000">
                        <a:effectLst/>
                        <a:latin typeface="Lucida Sans"/>
                        <a:ea typeface="Batang"/>
                        <a:cs typeface="Lucida Sans"/>
                      </a:endParaRPr>
                    </a:p>
                  </a:txBody>
                  <a:tcPr marL="44450" marR="44450" marT="0" marB="0" anchor="ctr"/>
                </a:tc>
              </a:tr>
              <a:tr h="508952">
                <a:tc>
                  <a:txBody>
                    <a:bodyPr/>
                    <a:lstStyle/>
                    <a:p>
                      <a:pPr algn="ctr">
                        <a:lnSpc>
                          <a:spcPct val="115000"/>
                        </a:lnSpc>
                        <a:spcAft>
                          <a:spcPts val="0"/>
                        </a:spcAft>
                      </a:pPr>
                      <a:r>
                        <a:rPr lang="es-EC" sz="2400">
                          <a:effectLst/>
                        </a:rPr>
                        <a:t>135 000</a:t>
                      </a:r>
                      <a:endParaRPr lang="es-EC" sz="40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400" dirty="0">
                          <a:effectLst/>
                        </a:rPr>
                        <a:t>T</a:t>
                      </a:r>
                      <a:r>
                        <a:rPr lang="es-EC" sz="2400" baseline="-25000" dirty="0">
                          <a:effectLst/>
                        </a:rPr>
                        <a:t>2</a:t>
                      </a:r>
                      <a:endParaRPr lang="es-EC" sz="40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400">
                          <a:effectLst/>
                        </a:rPr>
                        <a:t>10,50</a:t>
                      </a:r>
                      <a:endParaRPr lang="es-EC" sz="4000">
                        <a:effectLst/>
                        <a:latin typeface="Lucida Sans"/>
                        <a:ea typeface="Batang"/>
                        <a:cs typeface="Lucida Sans"/>
                      </a:endParaRPr>
                    </a:p>
                  </a:txBody>
                  <a:tcPr marL="44450" marR="44450" marT="0" marB="0" anchor="ctr"/>
                </a:tc>
              </a:tr>
              <a:tr h="508952">
                <a:tc>
                  <a:txBody>
                    <a:bodyPr/>
                    <a:lstStyle/>
                    <a:p>
                      <a:pPr algn="ctr">
                        <a:lnSpc>
                          <a:spcPct val="115000"/>
                        </a:lnSpc>
                        <a:spcAft>
                          <a:spcPts val="0"/>
                        </a:spcAft>
                      </a:pPr>
                      <a:r>
                        <a:rPr lang="es-EC" sz="2400">
                          <a:effectLst/>
                        </a:rPr>
                        <a:t>140 000</a:t>
                      </a:r>
                      <a:endParaRPr lang="es-EC" sz="40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400" dirty="0">
                          <a:effectLst/>
                        </a:rPr>
                        <a:t>T</a:t>
                      </a:r>
                      <a:r>
                        <a:rPr lang="es-EC" sz="2400" baseline="-25000" dirty="0">
                          <a:effectLst/>
                        </a:rPr>
                        <a:t>3</a:t>
                      </a:r>
                      <a:endParaRPr lang="es-EC" sz="40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400" dirty="0">
                          <a:effectLst/>
                        </a:rPr>
                        <a:t>9,25</a:t>
                      </a:r>
                      <a:endParaRPr lang="es-EC" sz="4000" dirty="0">
                        <a:effectLst/>
                        <a:latin typeface="Lucida Sans"/>
                        <a:ea typeface="Batang"/>
                        <a:cs typeface="Lucida Sans"/>
                      </a:endParaRPr>
                    </a:p>
                  </a:txBody>
                  <a:tcPr marL="44450" marR="44450" marT="0" marB="0" anchor="ctr"/>
                </a:tc>
              </a:tr>
              <a:tr h="508952">
                <a:tc>
                  <a:txBody>
                    <a:bodyPr/>
                    <a:lstStyle/>
                    <a:p>
                      <a:pPr algn="ctr">
                        <a:lnSpc>
                          <a:spcPct val="115000"/>
                        </a:lnSpc>
                        <a:spcAft>
                          <a:spcPts val="0"/>
                        </a:spcAft>
                      </a:pPr>
                      <a:r>
                        <a:rPr lang="es-EC" sz="2400">
                          <a:effectLst/>
                        </a:rPr>
                        <a:t>150 000</a:t>
                      </a:r>
                      <a:endParaRPr lang="es-EC" sz="40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400">
                          <a:effectLst/>
                        </a:rPr>
                        <a:t>T</a:t>
                      </a:r>
                      <a:r>
                        <a:rPr lang="es-EC" sz="2400" baseline="-25000">
                          <a:effectLst/>
                        </a:rPr>
                        <a:t>4</a:t>
                      </a:r>
                      <a:endParaRPr lang="es-EC" sz="40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400" dirty="0">
                          <a:effectLst/>
                        </a:rPr>
                        <a:t>8,50</a:t>
                      </a:r>
                      <a:endParaRPr lang="es-EC" sz="4000" dirty="0">
                        <a:effectLst/>
                        <a:latin typeface="Lucida Sans"/>
                        <a:ea typeface="Batang"/>
                        <a:cs typeface="Lucida Sans"/>
                      </a:endParaRPr>
                    </a:p>
                  </a:txBody>
                  <a:tcPr marL="44450" marR="44450" marT="0" marB="0" anchor="ctr"/>
                </a:tc>
              </a:tr>
            </a:tbl>
          </a:graphicData>
        </a:graphic>
      </p:graphicFrame>
    </p:spTree>
    <p:extLst>
      <p:ext uri="{BB962C8B-B14F-4D97-AF65-F5344CB8AC3E}">
        <p14:creationId xmlns:p14="http://schemas.microsoft.com/office/powerpoint/2010/main" xmlns="" val="10227015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2 Rectángulo"/>
          <p:cNvSpPr/>
          <p:nvPr/>
        </p:nvSpPr>
        <p:spPr>
          <a:xfrm>
            <a:off x="2411760" y="692696"/>
            <a:ext cx="3948517" cy="523220"/>
          </a:xfrm>
          <a:prstGeom prst="rect">
            <a:avLst/>
          </a:prstGeom>
        </p:spPr>
        <p:txBody>
          <a:bodyPr wrap="none">
            <a:spAutoFit/>
          </a:bodyPr>
          <a:lstStyle/>
          <a:p>
            <a:r>
              <a:rPr lang="es-EC" sz="2800" b="1" dirty="0">
                <a:solidFill>
                  <a:schemeClr val="bg1"/>
                </a:solidFill>
              </a:rPr>
              <a:t>PRODUCCION (ramos / ha)</a:t>
            </a:r>
            <a:endParaRPr lang="es-EC" sz="2800" dirty="0">
              <a:solidFill>
                <a:schemeClr val="bg1"/>
              </a:solidFill>
            </a:endParaRPr>
          </a:p>
        </p:txBody>
      </p:sp>
      <p:graphicFrame>
        <p:nvGraphicFramePr>
          <p:cNvPr id="4" name="3 Tabla"/>
          <p:cNvGraphicFramePr>
            <a:graphicFrameLocks noGrp="1"/>
          </p:cNvGraphicFramePr>
          <p:nvPr>
            <p:extLst>
              <p:ext uri="{D42A27DB-BD31-4B8C-83A1-F6EECF244321}">
                <p14:modId xmlns:p14="http://schemas.microsoft.com/office/powerpoint/2010/main" xmlns="" val="1773045045"/>
              </p:ext>
            </p:extLst>
          </p:nvPr>
        </p:nvGraphicFramePr>
        <p:xfrm>
          <a:off x="251520" y="2074055"/>
          <a:ext cx="3435655" cy="2955893"/>
        </p:xfrm>
        <a:graphic>
          <a:graphicData uri="http://schemas.openxmlformats.org/drawingml/2006/table">
            <a:tbl>
              <a:tblPr firstRow="1" firstCol="1" bandRow="1">
                <a:tableStyleId>{5C22544A-7EE6-4342-B048-85BDC9FD1C3A}</a:tableStyleId>
              </a:tblPr>
              <a:tblGrid>
                <a:gridCol w="984837"/>
                <a:gridCol w="1269917"/>
                <a:gridCol w="1180901"/>
              </a:tblGrid>
              <a:tr h="1039143">
                <a:tc>
                  <a:txBody>
                    <a:bodyPr/>
                    <a:lstStyle/>
                    <a:p>
                      <a:pPr algn="ctr">
                        <a:lnSpc>
                          <a:spcPct val="115000"/>
                        </a:lnSpc>
                        <a:spcAft>
                          <a:spcPts val="0"/>
                        </a:spcAft>
                      </a:pPr>
                      <a:r>
                        <a:rPr lang="es-EC" sz="1200" dirty="0">
                          <a:effectLst/>
                        </a:rPr>
                        <a:t>TRATAMIENTO</a:t>
                      </a:r>
                      <a:endParaRPr lang="es-EC" sz="2000" dirty="0">
                        <a:effectLst/>
                      </a:endParaRPr>
                    </a:p>
                    <a:p>
                      <a:pPr algn="ctr">
                        <a:lnSpc>
                          <a:spcPct val="115000"/>
                        </a:lnSpc>
                        <a:spcAft>
                          <a:spcPts val="0"/>
                        </a:spcAft>
                      </a:pPr>
                      <a:r>
                        <a:rPr lang="es-EC" sz="1400" dirty="0">
                          <a:effectLst/>
                        </a:rPr>
                        <a:t>(plantas/ ha)</a:t>
                      </a:r>
                      <a:endParaRPr lang="es-EC" sz="24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1400" dirty="0">
                          <a:effectLst/>
                        </a:rPr>
                        <a:t>CODIFICACION</a:t>
                      </a:r>
                      <a:endParaRPr lang="es-EC" sz="24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1400" dirty="0">
                          <a:effectLst/>
                        </a:rPr>
                        <a:t>PROMEDIO</a:t>
                      </a:r>
                      <a:endParaRPr lang="es-EC" sz="2400" dirty="0">
                        <a:effectLst/>
                      </a:endParaRPr>
                    </a:p>
                    <a:p>
                      <a:pPr algn="ctr">
                        <a:lnSpc>
                          <a:spcPct val="115000"/>
                        </a:lnSpc>
                        <a:spcAft>
                          <a:spcPts val="0"/>
                        </a:spcAft>
                      </a:pPr>
                      <a:r>
                        <a:rPr lang="es-EC" sz="1400" dirty="0">
                          <a:effectLst/>
                        </a:rPr>
                        <a:t>(ramos / ha)</a:t>
                      </a:r>
                      <a:endParaRPr lang="es-EC" sz="2400" dirty="0">
                        <a:effectLst/>
                        <a:latin typeface="Lucida Sans"/>
                        <a:ea typeface="Batang"/>
                        <a:cs typeface="Lucida Sans"/>
                      </a:endParaRPr>
                    </a:p>
                  </a:txBody>
                  <a:tcPr marL="44450" marR="44450" marT="0" marB="0" anchor="ctr"/>
                </a:tc>
              </a:tr>
              <a:tr h="377870">
                <a:tc>
                  <a:txBody>
                    <a:bodyPr/>
                    <a:lstStyle/>
                    <a:p>
                      <a:pPr algn="ctr">
                        <a:lnSpc>
                          <a:spcPct val="115000"/>
                        </a:lnSpc>
                        <a:spcAft>
                          <a:spcPts val="0"/>
                        </a:spcAft>
                      </a:pPr>
                      <a:r>
                        <a:rPr lang="es-EC" sz="2000" dirty="0">
                          <a:effectLst/>
                        </a:rPr>
                        <a:t>100 000</a:t>
                      </a:r>
                      <a:endParaRPr lang="es-EC" sz="36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400">
                          <a:effectLst/>
                        </a:rPr>
                        <a:t>T</a:t>
                      </a:r>
                      <a:r>
                        <a:rPr lang="es-EC" sz="2400" baseline="-25000">
                          <a:effectLst/>
                        </a:rPr>
                        <a:t>0</a:t>
                      </a:r>
                      <a:endParaRPr lang="es-EC" sz="36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000">
                          <a:effectLst/>
                        </a:rPr>
                        <a:t>42349,34 d</a:t>
                      </a:r>
                      <a:endParaRPr lang="es-EC" sz="3600">
                        <a:effectLst/>
                        <a:latin typeface="Lucida Sans"/>
                        <a:ea typeface="Batang"/>
                        <a:cs typeface="Lucida Sans"/>
                      </a:endParaRPr>
                    </a:p>
                  </a:txBody>
                  <a:tcPr marL="44450" marR="44450" marT="0" marB="0" anchor="ctr"/>
                </a:tc>
              </a:tr>
              <a:tr h="377870">
                <a:tc>
                  <a:txBody>
                    <a:bodyPr/>
                    <a:lstStyle/>
                    <a:p>
                      <a:pPr algn="ctr">
                        <a:lnSpc>
                          <a:spcPct val="115000"/>
                        </a:lnSpc>
                        <a:spcAft>
                          <a:spcPts val="0"/>
                        </a:spcAft>
                      </a:pPr>
                      <a:r>
                        <a:rPr lang="es-EC" sz="2000" dirty="0">
                          <a:effectLst/>
                        </a:rPr>
                        <a:t>125 000</a:t>
                      </a:r>
                      <a:endParaRPr lang="es-EC" sz="36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400">
                          <a:effectLst/>
                        </a:rPr>
                        <a:t>T</a:t>
                      </a:r>
                      <a:r>
                        <a:rPr lang="es-EC" sz="2400" baseline="-25000">
                          <a:effectLst/>
                        </a:rPr>
                        <a:t>1</a:t>
                      </a:r>
                      <a:endParaRPr lang="es-EC" sz="36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000">
                          <a:effectLst/>
                        </a:rPr>
                        <a:t>54092,07 c</a:t>
                      </a:r>
                      <a:endParaRPr lang="es-EC" sz="3600">
                        <a:effectLst/>
                        <a:latin typeface="Lucida Sans"/>
                        <a:ea typeface="Batang"/>
                        <a:cs typeface="Lucida Sans"/>
                      </a:endParaRPr>
                    </a:p>
                  </a:txBody>
                  <a:tcPr marL="44450" marR="44450" marT="0" marB="0" anchor="ctr"/>
                </a:tc>
              </a:tr>
              <a:tr h="377870">
                <a:tc>
                  <a:txBody>
                    <a:bodyPr/>
                    <a:lstStyle/>
                    <a:p>
                      <a:pPr algn="ctr">
                        <a:lnSpc>
                          <a:spcPct val="115000"/>
                        </a:lnSpc>
                        <a:spcAft>
                          <a:spcPts val="0"/>
                        </a:spcAft>
                      </a:pPr>
                      <a:r>
                        <a:rPr lang="es-EC" sz="2000">
                          <a:effectLst/>
                        </a:rPr>
                        <a:t>135 000</a:t>
                      </a:r>
                      <a:endParaRPr lang="es-EC" sz="36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400" dirty="0">
                          <a:effectLst/>
                        </a:rPr>
                        <a:t>T</a:t>
                      </a:r>
                      <a:r>
                        <a:rPr lang="es-EC" sz="2400" baseline="-25000" dirty="0">
                          <a:effectLst/>
                        </a:rPr>
                        <a:t>2</a:t>
                      </a:r>
                      <a:endParaRPr lang="es-EC" sz="3600" dirty="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000">
                          <a:effectLst/>
                        </a:rPr>
                        <a:t>58156,17 c</a:t>
                      </a:r>
                      <a:endParaRPr lang="es-EC" sz="3600">
                        <a:effectLst/>
                        <a:latin typeface="Lucida Sans"/>
                        <a:ea typeface="Batang"/>
                        <a:cs typeface="Lucida Sans"/>
                      </a:endParaRPr>
                    </a:p>
                  </a:txBody>
                  <a:tcPr marL="44450" marR="44450" marT="0" marB="0" anchor="ctr"/>
                </a:tc>
              </a:tr>
              <a:tr h="377870">
                <a:tc>
                  <a:txBody>
                    <a:bodyPr/>
                    <a:lstStyle/>
                    <a:p>
                      <a:pPr algn="ctr">
                        <a:lnSpc>
                          <a:spcPct val="115000"/>
                        </a:lnSpc>
                        <a:spcAft>
                          <a:spcPts val="0"/>
                        </a:spcAft>
                      </a:pPr>
                      <a:r>
                        <a:rPr lang="es-EC" sz="2000">
                          <a:effectLst/>
                        </a:rPr>
                        <a:t>140 000</a:t>
                      </a:r>
                      <a:endParaRPr lang="es-EC" sz="36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400">
                          <a:effectLst/>
                        </a:rPr>
                        <a:t>T</a:t>
                      </a:r>
                      <a:r>
                        <a:rPr lang="es-EC" sz="2400" baseline="-25000">
                          <a:effectLst/>
                        </a:rPr>
                        <a:t>3</a:t>
                      </a:r>
                      <a:endParaRPr lang="es-EC" sz="36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000">
                          <a:effectLst/>
                        </a:rPr>
                        <a:t>65133,47 b</a:t>
                      </a:r>
                      <a:endParaRPr lang="es-EC" sz="3600">
                        <a:effectLst/>
                        <a:latin typeface="Lucida Sans"/>
                        <a:ea typeface="Batang"/>
                        <a:cs typeface="Lucida Sans"/>
                      </a:endParaRPr>
                    </a:p>
                  </a:txBody>
                  <a:tcPr marL="44450" marR="44450" marT="0" marB="0" anchor="ctr"/>
                </a:tc>
              </a:tr>
              <a:tr h="377870">
                <a:tc>
                  <a:txBody>
                    <a:bodyPr/>
                    <a:lstStyle/>
                    <a:p>
                      <a:pPr algn="ctr">
                        <a:lnSpc>
                          <a:spcPct val="115000"/>
                        </a:lnSpc>
                        <a:spcAft>
                          <a:spcPts val="0"/>
                        </a:spcAft>
                      </a:pPr>
                      <a:r>
                        <a:rPr lang="es-EC" sz="2000">
                          <a:effectLst/>
                        </a:rPr>
                        <a:t>150 000</a:t>
                      </a:r>
                      <a:endParaRPr lang="es-EC" sz="36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400">
                          <a:effectLst/>
                        </a:rPr>
                        <a:t>T</a:t>
                      </a:r>
                      <a:r>
                        <a:rPr lang="es-EC" sz="2400" baseline="-25000">
                          <a:effectLst/>
                        </a:rPr>
                        <a:t>4</a:t>
                      </a:r>
                      <a:endParaRPr lang="es-EC" sz="3600">
                        <a:effectLst/>
                        <a:latin typeface="Lucida Sans"/>
                        <a:ea typeface="Batang"/>
                        <a:cs typeface="Lucida Sans"/>
                      </a:endParaRPr>
                    </a:p>
                  </a:txBody>
                  <a:tcPr marL="44450" marR="44450" marT="0" marB="0" anchor="ctr"/>
                </a:tc>
                <a:tc>
                  <a:txBody>
                    <a:bodyPr/>
                    <a:lstStyle/>
                    <a:p>
                      <a:pPr algn="ctr">
                        <a:lnSpc>
                          <a:spcPct val="115000"/>
                        </a:lnSpc>
                        <a:spcAft>
                          <a:spcPts val="0"/>
                        </a:spcAft>
                      </a:pPr>
                      <a:r>
                        <a:rPr lang="es-EC" sz="2000" dirty="0">
                          <a:effectLst/>
                        </a:rPr>
                        <a:t>71894,98 a</a:t>
                      </a:r>
                      <a:endParaRPr lang="es-EC" sz="3600" dirty="0">
                        <a:effectLst/>
                        <a:latin typeface="Lucida Sans"/>
                        <a:ea typeface="Batang"/>
                        <a:cs typeface="Lucida Sans"/>
                      </a:endParaRPr>
                    </a:p>
                  </a:txBody>
                  <a:tcPr marL="44450" marR="44450" marT="0" marB="0" anchor="ctr"/>
                </a:tc>
              </a:tr>
            </a:tbl>
          </a:graphicData>
        </a:graphic>
      </p:graphicFrame>
      <p:pic>
        <p:nvPicPr>
          <p:cNvPr id="6" name="5 Imagen"/>
          <p:cNvPicPr/>
          <p:nvPr/>
        </p:nvPicPr>
        <p:blipFill>
          <a:blip r:embed="rId3">
            <a:extLst>
              <a:ext uri="{28A0092B-C50C-407E-A947-70E740481C1C}">
                <a14:useLocalDpi xmlns:a14="http://schemas.microsoft.com/office/drawing/2010/main" xmlns="" val="0"/>
              </a:ext>
            </a:extLst>
          </a:blip>
          <a:srcRect/>
          <a:stretch>
            <a:fillRect/>
          </a:stretch>
        </p:blipFill>
        <p:spPr bwMode="auto">
          <a:xfrm>
            <a:off x="4932040" y="2074055"/>
            <a:ext cx="3930398" cy="3232314"/>
          </a:xfrm>
          <a:prstGeom prst="rect">
            <a:avLst/>
          </a:prstGeom>
          <a:noFill/>
          <a:ln>
            <a:noFill/>
          </a:ln>
        </p:spPr>
      </p:pic>
    </p:spTree>
    <p:extLst>
      <p:ext uri="{BB962C8B-B14F-4D97-AF65-F5344CB8AC3E}">
        <p14:creationId xmlns:p14="http://schemas.microsoft.com/office/powerpoint/2010/main" xmlns="" val="2238471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1259632" y="692696"/>
            <a:ext cx="6285695" cy="523220"/>
          </a:xfrm>
          <a:prstGeom prst="rect">
            <a:avLst/>
          </a:prstGeom>
        </p:spPr>
        <p:txBody>
          <a:bodyPr wrap="none">
            <a:spAutoFit/>
          </a:bodyPr>
          <a:lstStyle/>
          <a:p>
            <a:pPr lvl="1"/>
            <a:r>
              <a:rPr lang="es-EC" sz="2800" b="1" dirty="0"/>
              <a:t>ANÁLISIS ECONÓMICO SEGÚN PERRIN</a:t>
            </a:r>
            <a:endParaRPr lang="es-EC" sz="4000" dirty="0"/>
          </a:p>
        </p:txBody>
      </p:sp>
      <p:graphicFrame>
        <p:nvGraphicFramePr>
          <p:cNvPr id="3" name="2 Tabla"/>
          <p:cNvGraphicFramePr>
            <a:graphicFrameLocks noGrp="1"/>
          </p:cNvGraphicFramePr>
          <p:nvPr>
            <p:extLst>
              <p:ext uri="{D42A27DB-BD31-4B8C-83A1-F6EECF244321}">
                <p14:modId xmlns:p14="http://schemas.microsoft.com/office/powerpoint/2010/main" xmlns="" val="3006191497"/>
              </p:ext>
            </p:extLst>
          </p:nvPr>
        </p:nvGraphicFramePr>
        <p:xfrm>
          <a:off x="611560" y="2276872"/>
          <a:ext cx="7920880" cy="2422014"/>
        </p:xfrm>
        <a:graphic>
          <a:graphicData uri="http://schemas.openxmlformats.org/drawingml/2006/table">
            <a:tbl>
              <a:tblPr>
                <a:tableStyleId>{5C22544A-7EE6-4342-B048-85BDC9FD1C3A}</a:tableStyleId>
              </a:tblPr>
              <a:tblGrid>
                <a:gridCol w="2440357"/>
                <a:gridCol w="1100218"/>
                <a:gridCol w="1100218"/>
                <a:gridCol w="894569"/>
                <a:gridCol w="1192759"/>
                <a:gridCol w="1192759"/>
              </a:tblGrid>
              <a:tr h="216024">
                <a:tc>
                  <a:txBody>
                    <a:bodyPr/>
                    <a:lstStyle/>
                    <a:p>
                      <a:pPr algn="l" fontAlgn="ctr"/>
                      <a:endParaRPr lang="es-EC" sz="1200" b="0" i="0" u="none" strike="noStrike" dirty="0">
                        <a:solidFill>
                          <a:srgbClr val="000000"/>
                        </a:solidFill>
                        <a:effectLst/>
                        <a:latin typeface="Times New Roman"/>
                      </a:endParaRPr>
                    </a:p>
                  </a:txBody>
                  <a:tcPr marL="9525" marR="9525" marT="9525" marB="0" anchor="ctr"/>
                </a:tc>
                <a:tc gridSpan="5">
                  <a:txBody>
                    <a:bodyPr/>
                    <a:lstStyle/>
                    <a:p>
                      <a:pPr algn="ctr" fontAlgn="ctr"/>
                      <a:r>
                        <a:rPr lang="es-EC" sz="1200" b="1" u="none" strike="noStrike" dirty="0">
                          <a:effectLst/>
                        </a:rPr>
                        <a:t>TRATAMIENTOS</a:t>
                      </a:r>
                      <a:endParaRPr lang="es-EC" sz="1200" b="1" i="0" u="none" strike="noStrike" dirty="0">
                        <a:solidFill>
                          <a:srgbClr val="000000"/>
                        </a:solidFill>
                        <a:effectLst/>
                        <a:latin typeface="Times New Roman"/>
                      </a:endParaRPr>
                    </a:p>
                  </a:txBody>
                  <a:tcPr marL="9525" marR="9525" marT="9525"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00025">
                <a:tc>
                  <a:txBody>
                    <a:bodyPr/>
                    <a:lstStyle/>
                    <a:p>
                      <a:pPr algn="l" fontAlgn="ctr"/>
                      <a:endParaRPr lang="es-EC" sz="1200" b="0" i="0" u="none" strike="noStrike">
                        <a:solidFill>
                          <a:srgbClr val="000000"/>
                        </a:solidFill>
                        <a:effectLst/>
                        <a:latin typeface="Times New Roman"/>
                      </a:endParaRPr>
                    </a:p>
                  </a:txBody>
                  <a:tcPr marL="9525" marR="9525" marT="9525" marB="0" anchor="ctr"/>
                </a:tc>
                <a:tc gridSpan="5">
                  <a:txBody>
                    <a:bodyPr/>
                    <a:lstStyle/>
                    <a:p>
                      <a:pPr algn="ctr" fontAlgn="ctr"/>
                      <a:r>
                        <a:rPr lang="es-EC" sz="1200" b="1" u="none" strike="noStrike" dirty="0">
                          <a:effectLst/>
                        </a:rPr>
                        <a:t>(Plantas / ha)</a:t>
                      </a:r>
                      <a:endParaRPr lang="es-EC" sz="1200" b="1" i="0" u="none" strike="noStrike" dirty="0">
                        <a:solidFill>
                          <a:srgbClr val="000000"/>
                        </a:solidFill>
                        <a:effectLst/>
                        <a:latin typeface="Times New Roman"/>
                      </a:endParaRPr>
                    </a:p>
                  </a:txBody>
                  <a:tcPr marL="9525" marR="9525" marT="9525"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09550">
                <a:tc>
                  <a:txBody>
                    <a:bodyPr/>
                    <a:lstStyle/>
                    <a:p>
                      <a:pPr algn="l" fontAlgn="ctr"/>
                      <a:r>
                        <a:rPr lang="es-EC" sz="1400" b="1" u="none" strike="noStrike" dirty="0">
                          <a:effectLst/>
                        </a:rPr>
                        <a:t>Actividad</a:t>
                      </a:r>
                      <a:endParaRPr lang="es-EC" sz="1400" b="1" i="0" u="none" strike="noStrike" dirty="0">
                        <a:solidFill>
                          <a:srgbClr val="000000"/>
                        </a:solidFill>
                        <a:effectLst/>
                        <a:latin typeface="Times New Roman"/>
                      </a:endParaRPr>
                    </a:p>
                  </a:txBody>
                  <a:tcPr marL="9525" marR="9525" marT="9525" marB="0" anchor="ctr"/>
                </a:tc>
                <a:tc>
                  <a:txBody>
                    <a:bodyPr/>
                    <a:lstStyle/>
                    <a:p>
                      <a:pPr algn="ctr" fontAlgn="ctr"/>
                      <a:r>
                        <a:rPr lang="es-EC" sz="1400" b="1" u="none" strike="noStrike" dirty="0">
                          <a:effectLst/>
                        </a:rPr>
                        <a:t>100000</a:t>
                      </a:r>
                      <a:endParaRPr lang="es-EC" sz="1400" b="1" i="0" u="none" strike="noStrike" dirty="0">
                        <a:solidFill>
                          <a:srgbClr val="000000"/>
                        </a:solidFill>
                        <a:effectLst/>
                        <a:latin typeface="Times New Roman"/>
                      </a:endParaRPr>
                    </a:p>
                  </a:txBody>
                  <a:tcPr marL="9525" marR="9525" marT="9525" marB="0" anchor="ctr"/>
                </a:tc>
                <a:tc>
                  <a:txBody>
                    <a:bodyPr/>
                    <a:lstStyle/>
                    <a:p>
                      <a:pPr algn="ctr" fontAlgn="ctr"/>
                      <a:r>
                        <a:rPr lang="es-EC" sz="1400" b="1" u="none" strike="noStrike" dirty="0">
                          <a:effectLst/>
                        </a:rPr>
                        <a:t>125000</a:t>
                      </a:r>
                      <a:endParaRPr lang="es-EC" sz="1400" b="1" i="0" u="none" strike="noStrike" dirty="0">
                        <a:solidFill>
                          <a:srgbClr val="000000"/>
                        </a:solidFill>
                        <a:effectLst/>
                        <a:latin typeface="Times New Roman"/>
                      </a:endParaRPr>
                    </a:p>
                  </a:txBody>
                  <a:tcPr marL="9525" marR="9525" marT="9525" marB="0" anchor="ctr"/>
                </a:tc>
                <a:tc>
                  <a:txBody>
                    <a:bodyPr/>
                    <a:lstStyle/>
                    <a:p>
                      <a:pPr algn="ctr" fontAlgn="ctr"/>
                      <a:r>
                        <a:rPr lang="es-EC" sz="1400" b="1" u="none" strike="noStrike" dirty="0">
                          <a:effectLst/>
                        </a:rPr>
                        <a:t>135000</a:t>
                      </a:r>
                      <a:endParaRPr lang="es-EC" sz="1400" b="1" i="0" u="none" strike="noStrike" dirty="0">
                        <a:solidFill>
                          <a:srgbClr val="000000"/>
                        </a:solidFill>
                        <a:effectLst/>
                        <a:latin typeface="Times New Roman"/>
                      </a:endParaRPr>
                    </a:p>
                  </a:txBody>
                  <a:tcPr marL="9525" marR="9525" marT="9525" marB="0" anchor="ctr"/>
                </a:tc>
                <a:tc>
                  <a:txBody>
                    <a:bodyPr/>
                    <a:lstStyle/>
                    <a:p>
                      <a:pPr algn="ctr" fontAlgn="ctr"/>
                      <a:r>
                        <a:rPr lang="es-EC" sz="1400" b="1" u="none" strike="noStrike" dirty="0">
                          <a:effectLst/>
                        </a:rPr>
                        <a:t>140000</a:t>
                      </a:r>
                      <a:endParaRPr lang="es-EC" sz="1400" b="1" i="0" u="none" strike="noStrike" dirty="0">
                        <a:solidFill>
                          <a:srgbClr val="000000"/>
                        </a:solidFill>
                        <a:effectLst/>
                        <a:latin typeface="Times New Roman"/>
                      </a:endParaRPr>
                    </a:p>
                  </a:txBody>
                  <a:tcPr marL="9525" marR="9525" marT="9525" marB="0" anchor="ctr"/>
                </a:tc>
                <a:tc>
                  <a:txBody>
                    <a:bodyPr/>
                    <a:lstStyle/>
                    <a:p>
                      <a:pPr algn="ctr" fontAlgn="ctr"/>
                      <a:r>
                        <a:rPr lang="es-EC" sz="1400" b="1" u="none" strike="noStrike" dirty="0">
                          <a:effectLst/>
                        </a:rPr>
                        <a:t>150000</a:t>
                      </a:r>
                      <a:endParaRPr lang="es-EC" sz="1400" b="1" i="0" u="none" strike="noStrike" dirty="0">
                        <a:solidFill>
                          <a:srgbClr val="000000"/>
                        </a:solidFill>
                        <a:effectLst/>
                        <a:latin typeface="Times New Roman"/>
                      </a:endParaRPr>
                    </a:p>
                  </a:txBody>
                  <a:tcPr marL="9525" marR="9525" marT="9525" marB="0" anchor="ctr"/>
                </a:tc>
              </a:tr>
              <a:tr h="209550">
                <a:tc>
                  <a:txBody>
                    <a:bodyPr/>
                    <a:lstStyle/>
                    <a:p>
                      <a:pPr algn="l" fontAlgn="ctr"/>
                      <a:r>
                        <a:rPr lang="es-EC" sz="1400" u="none" strike="noStrike">
                          <a:effectLst/>
                        </a:rPr>
                        <a:t> </a:t>
                      </a:r>
                      <a:endParaRPr lang="es-EC" sz="1400" b="1" i="0" u="none" strike="noStrike">
                        <a:solidFill>
                          <a:srgbClr val="000000"/>
                        </a:solidFill>
                        <a:effectLst/>
                        <a:latin typeface="Times New Roman"/>
                      </a:endParaRPr>
                    </a:p>
                  </a:txBody>
                  <a:tcPr marL="9525" marR="9525" marT="9525" marB="0" anchor="ctr"/>
                </a:tc>
                <a:tc>
                  <a:txBody>
                    <a:bodyPr/>
                    <a:lstStyle/>
                    <a:p>
                      <a:pPr algn="ctr" fontAlgn="ctr"/>
                      <a:r>
                        <a:rPr lang="es-EC" sz="1400" u="none" strike="noStrike">
                          <a:effectLst/>
                        </a:rPr>
                        <a:t>$</a:t>
                      </a:r>
                      <a:endParaRPr lang="es-EC" sz="1400" b="1" i="0" u="none" strike="noStrike">
                        <a:solidFill>
                          <a:srgbClr val="000000"/>
                        </a:solidFill>
                        <a:effectLst/>
                        <a:latin typeface="Times New Roman"/>
                      </a:endParaRPr>
                    </a:p>
                  </a:txBody>
                  <a:tcPr marL="9525" marR="9525" marT="9525" marB="0" anchor="ctr"/>
                </a:tc>
                <a:tc>
                  <a:txBody>
                    <a:bodyPr/>
                    <a:lstStyle/>
                    <a:p>
                      <a:pPr algn="ctr" fontAlgn="ctr"/>
                      <a:r>
                        <a:rPr lang="es-EC" sz="1400" u="none" strike="noStrike">
                          <a:effectLst/>
                        </a:rPr>
                        <a:t>$</a:t>
                      </a:r>
                      <a:endParaRPr lang="es-EC" sz="1400" b="1" i="0" u="none" strike="noStrike">
                        <a:solidFill>
                          <a:srgbClr val="000000"/>
                        </a:solidFill>
                        <a:effectLst/>
                        <a:latin typeface="Times New Roman"/>
                      </a:endParaRPr>
                    </a:p>
                  </a:txBody>
                  <a:tcPr marL="9525" marR="9525" marT="9525" marB="0" anchor="ctr"/>
                </a:tc>
                <a:tc>
                  <a:txBody>
                    <a:bodyPr/>
                    <a:lstStyle/>
                    <a:p>
                      <a:pPr algn="ctr" fontAlgn="ctr"/>
                      <a:r>
                        <a:rPr lang="es-EC" sz="1400" u="none" strike="noStrike">
                          <a:effectLst/>
                        </a:rPr>
                        <a:t>$</a:t>
                      </a:r>
                      <a:endParaRPr lang="es-EC" sz="1400" b="1" i="0" u="none" strike="noStrike">
                        <a:solidFill>
                          <a:srgbClr val="000000"/>
                        </a:solidFill>
                        <a:effectLst/>
                        <a:latin typeface="Times New Roman"/>
                      </a:endParaRPr>
                    </a:p>
                  </a:txBody>
                  <a:tcPr marL="9525" marR="9525" marT="9525" marB="0" anchor="ctr"/>
                </a:tc>
                <a:tc>
                  <a:txBody>
                    <a:bodyPr/>
                    <a:lstStyle/>
                    <a:p>
                      <a:pPr algn="ctr" fontAlgn="ctr"/>
                      <a:r>
                        <a:rPr lang="es-EC" sz="1400" u="none" strike="noStrike">
                          <a:effectLst/>
                        </a:rPr>
                        <a:t>$</a:t>
                      </a:r>
                      <a:endParaRPr lang="es-EC" sz="1400" b="1" i="0" u="none" strike="noStrike">
                        <a:solidFill>
                          <a:srgbClr val="000000"/>
                        </a:solidFill>
                        <a:effectLst/>
                        <a:latin typeface="Times New Roman"/>
                      </a:endParaRPr>
                    </a:p>
                  </a:txBody>
                  <a:tcPr marL="9525" marR="9525" marT="9525" marB="0" anchor="ctr"/>
                </a:tc>
                <a:tc>
                  <a:txBody>
                    <a:bodyPr/>
                    <a:lstStyle/>
                    <a:p>
                      <a:pPr algn="ctr" fontAlgn="ctr"/>
                      <a:r>
                        <a:rPr lang="es-EC" sz="1400" u="none" strike="noStrike">
                          <a:effectLst/>
                        </a:rPr>
                        <a:t>$</a:t>
                      </a:r>
                      <a:endParaRPr lang="es-EC" sz="1400" b="1" i="0" u="none" strike="noStrike">
                        <a:solidFill>
                          <a:srgbClr val="000000"/>
                        </a:solidFill>
                        <a:effectLst/>
                        <a:latin typeface="Times New Roman"/>
                      </a:endParaRPr>
                    </a:p>
                  </a:txBody>
                  <a:tcPr marL="9525" marR="9525" marT="9525" marB="0" anchor="ctr"/>
                </a:tc>
              </a:tr>
              <a:tr h="209550">
                <a:tc>
                  <a:txBody>
                    <a:bodyPr/>
                    <a:lstStyle/>
                    <a:p>
                      <a:pPr algn="l" fontAlgn="ctr"/>
                      <a:r>
                        <a:rPr lang="es-EC" sz="1400" u="none" strike="noStrike">
                          <a:effectLst/>
                        </a:rPr>
                        <a:t>Rendimiento Neto (tallos / ha)</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399.966,033</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510.869,565</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549.252,717</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615.149,457</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679.008,152</a:t>
                      </a:r>
                      <a:endParaRPr lang="es-EC" sz="1400" b="0" i="0" u="none" strike="noStrike">
                        <a:solidFill>
                          <a:srgbClr val="000000"/>
                        </a:solidFill>
                        <a:effectLst/>
                        <a:latin typeface="Times New Roman"/>
                      </a:endParaRPr>
                    </a:p>
                  </a:txBody>
                  <a:tcPr marL="9525" marR="9525" marT="9525" marB="0" anchor="ctr"/>
                </a:tc>
              </a:tr>
              <a:tr h="209550">
                <a:tc>
                  <a:txBody>
                    <a:bodyPr/>
                    <a:lstStyle/>
                    <a:p>
                      <a:pPr algn="l" fontAlgn="ctr"/>
                      <a:r>
                        <a:rPr lang="es-EC" sz="1400" u="none" strike="noStrike" dirty="0">
                          <a:effectLst/>
                        </a:rPr>
                        <a:t>Rendimiento Ajustado (</a:t>
                      </a:r>
                      <a:r>
                        <a:rPr lang="es-EC" sz="1400" u="none" strike="noStrike" dirty="0" smtClean="0">
                          <a:effectLst/>
                        </a:rPr>
                        <a:t>tallos/ha) </a:t>
                      </a:r>
                      <a:r>
                        <a:rPr lang="es-EC" sz="1100" u="none" strike="noStrike" dirty="0" smtClean="0">
                          <a:effectLst/>
                        </a:rPr>
                        <a:t>10 </a:t>
                      </a:r>
                      <a:r>
                        <a:rPr lang="es-EC" sz="1100" u="none" strike="noStrike" dirty="0">
                          <a:effectLst/>
                        </a:rPr>
                        <a:t>%</a:t>
                      </a:r>
                      <a:endParaRPr lang="es-EC" sz="1400" b="0" i="0" u="none" strike="noStrike" dirty="0">
                        <a:solidFill>
                          <a:srgbClr val="000000"/>
                        </a:solidFill>
                        <a:effectLst/>
                        <a:latin typeface="Times New Roman"/>
                      </a:endParaRPr>
                    </a:p>
                  </a:txBody>
                  <a:tcPr marL="9525" marR="9525" marT="9525" marB="0" anchor="ctr"/>
                </a:tc>
                <a:tc>
                  <a:txBody>
                    <a:bodyPr/>
                    <a:lstStyle/>
                    <a:p>
                      <a:pPr algn="r" fontAlgn="ctr"/>
                      <a:r>
                        <a:rPr lang="es-EC" sz="1400" u="none" strike="noStrike">
                          <a:effectLst/>
                        </a:rPr>
                        <a:t>359.969,429</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459.782,609</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494.327,446</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553.634,511</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611.107,337</a:t>
                      </a:r>
                      <a:endParaRPr lang="es-EC" sz="1400" b="0" i="0" u="none" strike="noStrike">
                        <a:solidFill>
                          <a:srgbClr val="000000"/>
                        </a:solidFill>
                        <a:effectLst/>
                        <a:latin typeface="Times New Roman"/>
                      </a:endParaRPr>
                    </a:p>
                  </a:txBody>
                  <a:tcPr marL="9525" marR="9525" marT="9525" marB="0" anchor="ctr"/>
                </a:tc>
              </a:tr>
              <a:tr h="209550">
                <a:tc>
                  <a:txBody>
                    <a:bodyPr/>
                    <a:lstStyle/>
                    <a:p>
                      <a:pPr algn="l" fontAlgn="ctr"/>
                      <a:r>
                        <a:rPr lang="es-EC" sz="1400" u="none" strike="noStrike">
                          <a:effectLst/>
                        </a:rPr>
                        <a:t>Ramos / ha</a:t>
                      </a:r>
                      <a:endParaRPr lang="es-EC" sz="1400" b="1"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42.349,345</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54.092,072</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58.156,170</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65.133,472</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71.894,981</a:t>
                      </a:r>
                      <a:endParaRPr lang="es-EC" sz="1400" b="0" i="0" u="none" strike="noStrike">
                        <a:solidFill>
                          <a:srgbClr val="000000"/>
                        </a:solidFill>
                        <a:effectLst/>
                        <a:latin typeface="Times New Roman"/>
                      </a:endParaRPr>
                    </a:p>
                  </a:txBody>
                  <a:tcPr marL="9525" marR="9525" marT="9525" marB="0" anchor="ctr"/>
                </a:tc>
              </a:tr>
              <a:tr h="209550">
                <a:tc>
                  <a:txBody>
                    <a:bodyPr/>
                    <a:lstStyle/>
                    <a:p>
                      <a:pPr algn="l" fontAlgn="ctr"/>
                      <a:r>
                        <a:rPr lang="es-EC" sz="1400" u="none" strike="noStrike">
                          <a:effectLst/>
                        </a:rPr>
                        <a:t>Beneficios Brutos</a:t>
                      </a:r>
                      <a:endParaRPr lang="es-EC" sz="1400" b="1"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84.698,689</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108.184,143</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116.312,340</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130.266,944</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143.789,962</a:t>
                      </a:r>
                      <a:endParaRPr lang="es-EC" sz="1400" b="0" i="0" u="none" strike="noStrike">
                        <a:solidFill>
                          <a:srgbClr val="000000"/>
                        </a:solidFill>
                        <a:effectLst/>
                        <a:latin typeface="Times New Roman"/>
                      </a:endParaRPr>
                    </a:p>
                  </a:txBody>
                  <a:tcPr marL="9525" marR="9525" marT="9525" marB="0" anchor="ctr"/>
                </a:tc>
              </a:tr>
              <a:tr h="209550">
                <a:tc>
                  <a:txBody>
                    <a:bodyPr/>
                    <a:lstStyle/>
                    <a:p>
                      <a:pPr algn="l" fontAlgn="ctr"/>
                      <a:r>
                        <a:rPr lang="es-EC" sz="1400" u="none" strike="noStrike">
                          <a:effectLst/>
                        </a:rPr>
                        <a:t> </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 </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 </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 </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 </a:t>
                      </a:r>
                      <a:endParaRPr lang="es-EC" sz="1400" b="0" i="0" u="none" strike="noStrike">
                        <a:solidFill>
                          <a:srgbClr val="000000"/>
                        </a:solidFill>
                        <a:effectLst/>
                        <a:latin typeface="Times New Roman"/>
                      </a:endParaRPr>
                    </a:p>
                  </a:txBody>
                  <a:tcPr marL="9525" marR="9525" marT="9525" marB="0" anchor="ctr"/>
                </a:tc>
                <a:tc>
                  <a:txBody>
                    <a:bodyPr/>
                    <a:lstStyle/>
                    <a:p>
                      <a:pPr algn="r" fontAlgn="ctr"/>
                      <a:r>
                        <a:rPr lang="es-EC" sz="1400" u="none" strike="noStrike">
                          <a:effectLst/>
                        </a:rPr>
                        <a:t> </a:t>
                      </a:r>
                      <a:endParaRPr lang="es-EC" sz="1400" b="0" i="0" u="none" strike="noStrike">
                        <a:solidFill>
                          <a:srgbClr val="000000"/>
                        </a:solidFill>
                        <a:effectLst/>
                        <a:latin typeface="Times New Roman"/>
                      </a:endParaRPr>
                    </a:p>
                  </a:txBody>
                  <a:tcPr marL="9525" marR="9525" marT="9525" marB="0" anchor="ctr"/>
                </a:tc>
              </a:tr>
              <a:tr h="209550">
                <a:tc>
                  <a:txBody>
                    <a:bodyPr/>
                    <a:lstStyle/>
                    <a:p>
                      <a:pPr algn="l" fontAlgn="b"/>
                      <a:r>
                        <a:rPr lang="es-EC" sz="1400" u="none" strike="noStrike" dirty="0">
                          <a:effectLst/>
                        </a:rPr>
                        <a:t>Total costos que varían</a:t>
                      </a:r>
                      <a:endParaRPr lang="es-EC" sz="1400" b="1" i="0" u="none" strike="noStrike" dirty="0">
                        <a:solidFill>
                          <a:srgbClr val="000000"/>
                        </a:solidFill>
                        <a:effectLst/>
                        <a:latin typeface="Times New Roman"/>
                      </a:endParaRPr>
                    </a:p>
                  </a:txBody>
                  <a:tcPr marL="9525" marR="9525" marT="9525" marB="0" anchor="b"/>
                </a:tc>
                <a:tc>
                  <a:txBody>
                    <a:bodyPr/>
                    <a:lstStyle/>
                    <a:p>
                      <a:pPr algn="r" fontAlgn="b"/>
                      <a:r>
                        <a:rPr lang="es-EC" sz="1400" u="none" strike="noStrike">
                          <a:effectLst/>
                        </a:rPr>
                        <a:t>18841,641</a:t>
                      </a:r>
                      <a:endParaRPr lang="es-EC" sz="1400" b="0" i="0" u="none" strike="noStrike">
                        <a:solidFill>
                          <a:srgbClr val="000000"/>
                        </a:solidFill>
                        <a:effectLst/>
                        <a:latin typeface="Times New Roman"/>
                      </a:endParaRPr>
                    </a:p>
                  </a:txBody>
                  <a:tcPr marL="9525" marR="9525" marT="9525" marB="0" anchor="b"/>
                </a:tc>
                <a:tc>
                  <a:txBody>
                    <a:bodyPr/>
                    <a:lstStyle/>
                    <a:p>
                      <a:pPr algn="r" fontAlgn="b"/>
                      <a:r>
                        <a:rPr lang="es-EC" sz="1400" u="none" strike="noStrike">
                          <a:effectLst/>
                        </a:rPr>
                        <a:t>22758,086</a:t>
                      </a:r>
                      <a:endParaRPr lang="es-EC" sz="1400" b="0" i="0" u="none" strike="noStrike">
                        <a:solidFill>
                          <a:srgbClr val="000000"/>
                        </a:solidFill>
                        <a:effectLst/>
                        <a:latin typeface="Times New Roman"/>
                      </a:endParaRPr>
                    </a:p>
                  </a:txBody>
                  <a:tcPr marL="9525" marR="9525" marT="9525" marB="0" anchor="b"/>
                </a:tc>
                <a:tc>
                  <a:txBody>
                    <a:bodyPr/>
                    <a:lstStyle/>
                    <a:p>
                      <a:pPr algn="r" fontAlgn="b"/>
                      <a:r>
                        <a:rPr lang="es-EC" sz="1400" u="none" strike="noStrike">
                          <a:effectLst/>
                        </a:rPr>
                        <a:t>24149,257</a:t>
                      </a:r>
                      <a:endParaRPr lang="es-EC" sz="1400" b="0" i="0" u="none" strike="noStrike">
                        <a:solidFill>
                          <a:srgbClr val="000000"/>
                        </a:solidFill>
                        <a:effectLst/>
                        <a:latin typeface="Times New Roman"/>
                      </a:endParaRPr>
                    </a:p>
                  </a:txBody>
                  <a:tcPr marL="9525" marR="9525" marT="9525" marB="0" anchor="b"/>
                </a:tc>
                <a:tc>
                  <a:txBody>
                    <a:bodyPr/>
                    <a:lstStyle/>
                    <a:p>
                      <a:pPr algn="r" fontAlgn="b"/>
                      <a:r>
                        <a:rPr lang="es-EC" sz="1400" u="none" strike="noStrike">
                          <a:effectLst/>
                        </a:rPr>
                        <a:t>26139,325</a:t>
                      </a:r>
                      <a:endParaRPr lang="es-EC" sz="1400" b="0" i="0" u="none" strike="noStrike">
                        <a:solidFill>
                          <a:srgbClr val="000000"/>
                        </a:solidFill>
                        <a:effectLst/>
                        <a:latin typeface="Times New Roman"/>
                      </a:endParaRPr>
                    </a:p>
                  </a:txBody>
                  <a:tcPr marL="9525" marR="9525" marT="9525" marB="0" anchor="b"/>
                </a:tc>
                <a:tc>
                  <a:txBody>
                    <a:bodyPr/>
                    <a:lstStyle/>
                    <a:p>
                      <a:pPr algn="r" fontAlgn="b"/>
                      <a:r>
                        <a:rPr lang="es-EC" sz="1400" u="none" strike="noStrike">
                          <a:effectLst/>
                        </a:rPr>
                        <a:t>28210,765</a:t>
                      </a:r>
                      <a:endParaRPr lang="es-EC" sz="1400" b="0" i="0" u="none" strike="noStrike">
                        <a:solidFill>
                          <a:srgbClr val="000000"/>
                        </a:solidFill>
                        <a:effectLst/>
                        <a:latin typeface="Times New Roman"/>
                      </a:endParaRPr>
                    </a:p>
                  </a:txBody>
                  <a:tcPr marL="9525" marR="9525" marT="9525" marB="0" anchor="b"/>
                </a:tc>
              </a:tr>
              <a:tr h="209550">
                <a:tc>
                  <a:txBody>
                    <a:bodyPr/>
                    <a:lstStyle/>
                    <a:p>
                      <a:pPr algn="l" fontAlgn="b"/>
                      <a:r>
                        <a:rPr lang="es-EC" sz="1400" u="none" strike="noStrike">
                          <a:effectLst/>
                        </a:rPr>
                        <a:t>BENEFICIOS NETOS</a:t>
                      </a:r>
                      <a:endParaRPr lang="es-EC" sz="1400" b="1" i="0" u="none" strike="noStrike">
                        <a:solidFill>
                          <a:srgbClr val="000000"/>
                        </a:solidFill>
                        <a:effectLst/>
                        <a:latin typeface="Times New Roman"/>
                      </a:endParaRPr>
                    </a:p>
                  </a:txBody>
                  <a:tcPr marL="9525" marR="9525" marT="9525" marB="0" anchor="b"/>
                </a:tc>
                <a:tc>
                  <a:txBody>
                    <a:bodyPr/>
                    <a:lstStyle/>
                    <a:p>
                      <a:pPr algn="r" fontAlgn="b"/>
                      <a:r>
                        <a:rPr lang="es-EC" sz="1400" u="none" strike="noStrike">
                          <a:effectLst/>
                        </a:rPr>
                        <a:t>65857,048</a:t>
                      </a:r>
                      <a:endParaRPr lang="es-EC" sz="1400" b="0" i="0" u="none" strike="noStrike">
                        <a:solidFill>
                          <a:srgbClr val="000000"/>
                        </a:solidFill>
                        <a:effectLst/>
                        <a:latin typeface="Times New Roman"/>
                      </a:endParaRPr>
                    </a:p>
                  </a:txBody>
                  <a:tcPr marL="9525" marR="9525" marT="9525" marB="0" anchor="b"/>
                </a:tc>
                <a:tc>
                  <a:txBody>
                    <a:bodyPr/>
                    <a:lstStyle/>
                    <a:p>
                      <a:pPr algn="r" fontAlgn="b"/>
                      <a:r>
                        <a:rPr lang="es-EC" sz="1400" u="none" strike="noStrike">
                          <a:effectLst/>
                        </a:rPr>
                        <a:t>85426,057</a:t>
                      </a:r>
                      <a:endParaRPr lang="es-EC" sz="1400" b="0" i="0" u="none" strike="noStrike">
                        <a:solidFill>
                          <a:srgbClr val="000000"/>
                        </a:solidFill>
                        <a:effectLst/>
                        <a:latin typeface="Times New Roman"/>
                      </a:endParaRPr>
                    </a:p>
                  </a:txBody>
                  <a:tcPr marL="9525" marR="9525" marT="9525" marB="0" anchor="b"/>
                </a:tc>
                <a:tc>
                  <a:txBody>
                    <a:bodyPr/>
                    <a:lstStyle/>
                    <a:p>
                      <a:pPr algn="r" fontAlgn="b"/>
                      <a:r>
                        <a:rPr lang="es-EC" sz="1400" u="none" strike="noStrike">
                          <a:effectLst/>
                        </a:rPr>
                        <a:t>92163,083</a:t>
                      </a:r>
                      <a:endParaRPr lang="es-EC" sz="1400" b="0" i="0" u="none" strike="noStrike">
                        <a:solidFill>
                          <a:srgbClr val="000000"/>
                        </a:solidFill>
                        <a:effectLst/>
                        <a:latin typeface="Times New Roman"/>
                      </a:endParaRPr>
                    </a:p>
                  </a:txBody>
                  <a:tcPr marL="9525" marR="9525" marT="9525" marB="0" anchor="b"/>
                </a:tc>
                <a:tc>
                  <a:txBody>
                    <a:bodyPr/>
                    <a:lstStyle/>
                    <a:p>
                      <a:pPr algn="r" fontAlgn="b"/>
                      <a:r>
                        <a:rPr lang="es-EC" sz="1400" u="none" strike="noStrike" dirty="0">
                          <a:effectLst/>
                        </a:rPr>
                        <a:t>104127,619</a:t>
                      </a:r>
                      <a:endParaRPr lang="es-EC" sz="1400" b="0" i="0" u="none" strike="noStrike" dirty="0">
                        <a:solidFill>
                          <a:srgbClr val="000000"/>
                        </a:solidFill>
                        <a:effectLst/>
                        <a:latin typeface="Times New Roman"/>
                      </a:endParaRPr>
                    </a:p>
                  </a:txBody>
                  <a:tcPr marL="9525" marR="9525" marT="9525" marB="0" anchor="b"/>
                </a:tc>
                <a:tc>
                  <a:txBody>
                    <a:bodyPr/>
                    <a:lstStyle/>
                    <a:p>
                      <a:pPr algn="r" fontAlgn="b"/>
                      <a:r>
                        <a:rPr lang="es-EC" sz="1400" u="none" strike="noStrike" dirty="0">
                          <a:effectLst/>
                        </a:rPr>
                        <a:t>115579,196</a:t>
                      </a:r>
                      <a:endParaRPr lang="es-EC" sz="1400" b="0" i="0" u="none" strike="noStrike" dirty="0">
                        <a:solidFill>
                          <a:srgbClr val="000000"/>
                        </a:solidFill>
                        <a:effectLst/>
                        <a:latin typeface="Times New Roman"/>
                      </a:endParaRPr>
                    </a:p>
                  </a:txBody>
                  <a:tcPr marL="9525" marR="9525" marT="9525" marB="0" anchor="b"/>
                </a:tc>
              </a:tr>
            </a:tbl>
          </a:graphicData>
        </a:graphic>
      </p:graphicFrame>
    </p:spTree>
    <p:extLst>
      <p:ext uri="{BB962C8B-B14F-4D97-AF65-F5344CB8AC3E}">
        <p14:creationId xmlns:p14="http://schemas.microsoft.com/office/powerpoint/2010/main" xmlns="" val="3302133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xmlns="" val="835713131"/>
              </p:ext>
            </p:extLst>
          </p:nvPr>
        </p:nvGraphicFramePr>
        <p:xfrm>
          <a:off x="1691680" y="620688"/>
          <a:ext cx="5716860" cy="2088232"/>
        </p:xfrm>
        <a:graphic>
          <a:graphicData uri="http://schemas.openxmlformats.org/drawingml/2006/table">
            <a:tbl>
              <a:tblPr>
                <a:tableStyleId>{5C22544A-7EE6-4342-B048-85BDC9FD1C3A}</a:tableStyleId>
              </a:tblPr>
              <a:tblGrid>
                <a:gridCol w="1069393"/>
                <a:gridCol w="1098692"/>
                <a:gridCol w="1127991"/>
                <a:gridCol w="1025445"/>
                <a:gridCol w="1395339"/>
              </a:tblGrid>
              <a:tr h="259188">
                <a:tc gridSpan="5">
                  <a:txBody>
                    <a:bodyPr/>
                    <a:lstStyle/>
                    <a:p>
                      <a:pPr algn="ctr" fontAlgn="b"/>
                      <a:r>
                        <a:rPr lang="es-EC" sz="1600" b="1" u="none" strike="noStrike" dirty="0">
                          <a:effectLst/>
                        </a:rPr>
                        <a:t>ANALISIS DE DOMINANCIA</a:t>
                      </a:r>
                      <a:endParaRPr lang="es-EC" sz="16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93692">
                <a:tc>
                  <a:txBody>
                    <a:bodyPr/>
                    <a:lstStyle/>
                    <a:p>
                      <a:pPr algn="ctr" fontAlgn="ctr"/>
                      <a:r>
                        <a:rPr lang="es-EC" sz="1100" b="1" u="none" strike="noStrike" dirty="0">
                          <a:effectLst/>
                        </a:rPr>
                        <a:t>TRATAMIENTO</a:t>
                      </a:r>
                      <a:endParaRPr lang="es-EC" sz="1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s-EC" sz="1100" b="1" u="none" strike="noStrike" dirty="0">
                          <a:effectLst/>
                        </a:rPr>
                        <a:t>Plantas /  ha</a:t>
                      </a:r>
                      <a:endParaRPr lang="es-EC" sz="1100" b="1" i="0" u="none" strike="noStrike" dirty="0">
                        <a:solidFill>
                          <a:srgbClr val="000000"/>
                        </a:solidFill>
                        <a:effectLst/>
                        <a:latin typeface="Calibri"/>
                      </a:endParaRPr>
                    </a:p>
                  </a:txBody>
                  <a:tcPr marL="9525" marR="9525" marT="9525" marB="0" anchor="ctr"/>
                </a:tc>
                <a:tc>
                  <a:txBody>
                    <a:bodyPr/>
                    <a:lstStyle/>
                    <a:p>
                      <a:pPr algn="ctr" fontAlgn="ctr"/>
                      <a:r>
                        <a:rPr lang="es-EC" sz="1100" b="1" u="none" strike="noStrike">
                          <a:effectLst/>
                        </a:rPr>
                        <a:t>Total Costos que Varían</a:t>
                      </a:r>
                      <a:endParaRPr lang="es-EC" sz="1100" b="1" i="0" u="none" strike="noStrike">
                        <a:solidFill>
                          <a:srgbClr val="000000"/>
                        </a:solidFill>
                        <a:effectLst/>
                        <a:latin typeface="Calibri"/>
                      </a:endParaRPr>
                    </a:p>
                  </a:txBody>
                  <a:tcPr marL="9525" marR="9525" marT="9525" marB="0" anchor="ctr"/>
                </a:tc>
                <a:tc>
                  <a:txBody>
                    <a:bodyPr/>
                    <a:lstStyle/>
                    <a:p>
                      <a:pPr algn="ctr" fontAlgn="ctr"/>
                      <a:r>
                        <a:rPr lang="es-EC" sz="1100" b="1" u="none" strike="noStrike">
                          <a:effectLst/>
                        </a:rPr>
                        <a:t>Beneficios Netos</a:t>
                      </a:r>
                      <a:endParaRPr lang="es-EC" sz="1100" b="1" i="0" u="none" strike="noStrike">
                        <a:solidFill>
                          <a:srgbClr val="000000"/>
                        </a:solidFill>
                        <a:effectLst/>
                        <a:latin typeface="Calibri"/>
                      </a:endParaRPr>
                    </a:p>
                  </a:txBody>
                  <a:tcPr marL="9525" marR="9525" marT="9525" marB="0" anchor="ctr"/>
                </a:tc>
                <a:tc>
                  <a:txBody>
                    <a:bodyPr/>
                    <a:lstStyle/>
                    <a:p>
                      <a:pPr algn="ctr" fontAlgn="ctr"/>
                      <a:r>
                        <a:rPr lang="es-EC" sz="1100" b="1" u="none" strike="noStrike" dirty="0">
                          <a:effectLst/>
                        </a:rPr>
                        <a:t>Dominancia</a:t>
                      </a:r>
                      <a:endParaRPr lang="es-EC" sz="1100" b="1" i="0" u="none" strike="noStrike" dirty="0">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tcPr>
                </a:tc>
              </a:tr>
              <a:tr h="271530">
                <a:tc>
                  <a:txBody>
                    <a:bodyPr/>
                    <a:lstStyle/>
                    <a:p>
                      <a:pPr algn="ctr" fontAlgn="ctr"/>
                      <a:r>
                        <a:rPr lang="es-EC" sz="1400" u="none" strike="noStrike" dirty="0">
                          <a:effectLst/>
                        </a:rPr>
                        <a:t>T</a:t>
                      </a:r>
                      <a:r>
                        <a:rPr lang="es-EC" sz="1400" u="none" strike="noStrike" baseline="-25000" dirty="0">
                          <a:effectLst/>
                        </a:rPr>
                        <a:t>4</a:t>
                      </a:r>
                      <a:endParaRPr lang="es-EC" sz="1400" b="0" i="0" u="none" strike="noStrike" baseline="-25000"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s-EC" sz="1400" u="none" strike="noStrike" dirty="0" smtClean="0">
                          <a:effectLst/>
                        </a:rPr>
                        <a:t>150 000</a:t>
                      </a:r>
                      <a:endParaRPr lang="es-EC" sz="1400" b="0" i="0" u="none" strike="noStrike" dirty="0">
                        <a:solidFill>
                          <a:srgbClr val="000000"/>
                        </a:solidFill>
                        <a:effectLst/>
                        <a:latin typeface="Calibri"/>
                      </a:endParaRPr>
                    </a:p>
                  </a:txBody>
                  <a:tcPr marL="9525" marR="9525" marT="9525" marB="0" anchor="ctr"/>
                </a:tc>
                <a:tc>
                  <a:txBody>
                    <a:bodyPr/>
                    <a:lstStyle/>
                    <a:p>
                      <a:pPr algn="r" fontAlgn="b"/>
                      <a:r>
                        <a:rPr lang="es-EC" sz="1400" u="none" strike="noStrike" dirty="0">
                          <a:effectLst/>
                        </a:rPr>
                        <a:t>28210,77</a:t>
                      </a:r>
                      <a:endParaRPr lang="es-EC" sz="1400" b="0" i="0" u="none" strike="noStrike" dirty="0">
                        <a:solidFill>
                          <a:srgbClr val="000000"/>
                        </a:solidFill>
                        <a:effectLst/>
                        <a:latin typeface="Calibri"/>
                      </a:endParaRPr>
                    </a:p>
                  </a:txBody>
                  <a:tcPr marL="9525" marR="9525" marT="9525" marB="0" anchor="b"/>
                </a:tc>
                <a:tc>
                  <a:txBody>
                    <a:bodyPr/>
                    <a:lstStyle/>
                    <a:p>
                      <a:pPr algn="r" fontAlgn="b"/>
                      <a:r>
                        <a:rPr lang="es-EC" sz="1400" u="none" strike="noStrike">
                          <a:effectLst/>
                        </a:rPr>
                        <a:t>115579,20</a:t>
                      </a:r>
                      <a:endParaRPr lang="es-EC" sz="1400" b="0" i="0" u="none" strike="noStrike">
                        <a:solidFill>
                          <a:srgbClr val="000000"/>
                        </a:solidFill>
                        <a:effectLst/>
                        <a:latin typeface="Calibri"/>
                      </a:endParaRPr>
                    </a:p>
                  </a:txBody>
                  <a:tcPr marL="9525" marR="9525" marT="9525" marB="0" anchor="b"/>
                </a:tc>
                <a:tc>
                  <a:txBody>
                    <a:bodyPr/>
                    <a:lstStyle/>
                    <a:p>
                      <a:pPr algn="ctr" fontAlgn="ctr"/>
                      <a:r>
                        <a:rPr lang="es-EC" sz="1400" u="none" strike="noStrike" dirty="0">
                          <a:effectLst/>
                        </a:rPr>
                        <a:t>NO DOMINADO</a:t>
                      </a:r>
                      <a:endParaRPr lang="es-EC" sz="1400" b="0" i="0" u="none" strike="noStrike" dirty="0">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tcPr>
                </a:tc>
              </a:tr>
              <a:tr h="271530">
                <a:tc>
                  <a:txBody>
                    <a:bodyPr/>
                    <a:lstStyle/>
                    <a:p>
                      <a:pPr algn="ctr" fontAlgn="ctr"/>
                      <a:r>
                        <a:rPr lang="es-EC" sz="1400" u="none" strike="noStrike" dirty="0">
                          <a:effectLst/>
                        </a:rPr>
                        <a:t>T</a:t>
                      </a:r>
                      <a:r>
                        <a:rPr lang="es-EC" sz="1400" u="none" strike="noStrike" kern="1200" baseline="-25000" dirty="0">
                          <a:solidFill>
                            <a:schemeClr val="dk1"/>
                          </a:solidFill>
                          <a:effectLst/>
                          <a:latin typeface="+mn-lt"/>
                          <a:ea typeface="+mn-ea"/>
                          <a:cs typeface="+mn-cs"/>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s-EC" sz="1400" u="none" strike="noStrike" dirty="0" smtClean="0">
                          <a:effectLst/>
                        </a:rPr>
                        <a:t>140 000</a:t>
                      </a:r>
                      <a:endParaRPr lang="es-EC" sz="1400" b="0" i="0" u="none" strike="noStrike" dirty="0">
                        <a:solidFill>
                          <a:srgbClr val="000000"/>
                        </a:solidFill>
                        <a:effectLst/>
                        <a:latin typeface="Calibri"/>
                      </a:endParaRPr>
                    </a:p>
                  </a:txBody>
                  <a:tcPr marL="9525" marR="9525" marT="9525" marB="0" anchor="ctr"/>
                </a:tc>
                <a:tc>
                  <a:txBody>
                    <a:bodyPr/>
                    <a:lstStyle/>
                    <a:p>
                      <a:pPr algn="r" fontAlgn="b"/>
                      <a:r>
                        <a:rPr lang="es-EC" sz="1400" u="none" strike="noStrike">
                          <a:effectLst/>
                        </a:rPr>
                        <a:t>26139,32</a:t>
                      </a:r>
                      <a:endParaRPr lang="es-EC" sz="1400" b="0" i="0" u="none" strike="noStrike">
                        <a:solidFill>
                          <a:srgbClr val="000000"/>
                        </a:solidFill>
                        <a:effectLst/>
                        <a:latin typeface="Calibri"/>
                      </a:endParaRPr>
                    </a:p>
                  </a:txBody>
                  <a:tcPr marL="9525" marR="9525" marT="9525" marB="0" anchor="b"/>
                </a:tc>
                <a:tc>
                  <a:txBody>
                    <a:bodyPr/>
                    <a:lstStyle/>
                    <a:p>
                      <a:pPr algn="r" fontAlgn="b"/>
                      <a:r>
                        <a:rPr lang="es-EC" sz="1400" u="none" strike="noStrike">
                          <a:effectLst/>
                        </a:rPr>
                        <a:t>104127,62</a:t>
                      </a:r>
                      <a:endParaRPr lang="es-EC" sz="1400" b="0" i="0" u="none" strike="noStrike">
                        <a:solidFill>
                          <a:srgbClr val="000000"/>
                        </a:solidFill>
                        <a:effectLst/>
                        <a:latin typeface="Calibri"/>
                      </a:endParaRPr>
                    </a:p>
                  </a:txBody>
                  <a:tcPr marL="9525" marR="9525" marT="9525" marB="0" anchor="b"/>
                </a:tc>
                <a:tc>
                  <a:txBody>
                    <a:bodyPr/>
                    <a:lstStyle/>
                    <a:p>
                      <a:pPr algn="ctr" fontAlgn="ctr"/>
                      <a:r>
                        <a:rPr lang="es-EC" sz="1400" u="none" strike="noStrike" dirty="0">
                          <a:effectLst/>
                        </a:rPr>
                        <a:t>NO DOMINADO</a:t>
                      </a:r>
                      <a:endParaRPr lang="es-EC" sz="1400" b="0" i="0" u="none" strike="noStrike" dirty="0">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tcPr>
                </a:tc>
              </a:tr>
              <a:tr h="271530">
                <a:tc>
                  <a:txBody>
                    <a:bodyPr/>
                    <a:lstStyle/>
                    <a:p>
                      <a:pPr algn="ctr" fontAlgn="ctr"/>
                      <a:r>
                        <a:rPr lang="es-EC" sz="1400" u="none" strike="noStrike" dirty="0">
                          <a:effectLst/>
                        </a:rPr>
                        <a:t>T</a:t>
                      </a:r>
                      <a:r>
                        <a:rPr lang="es-EC" sz="1400" u="none" strike="noStrike" kern="1200" baseline="-25000" dirty="0">
                          <a:solidFill>
                            <a:schemeClr val="dk1"/>
                          </a:solidFill>
                          <a:effectLst/>
                          <a:latin typeface="+mn-lt"/>
                          <a:ea typeface="+mn-ea"/>
                          <a:cs typeface="+mn-cs"/>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s-EC" sz="1400" u="none" strike="noStrike" dirty="0" smtClean="0">
                          <a:effectLst/>
                        </a:rPr>
                        <a:t>135 000</a:t>
                      </a:r>
                      <a:endParaRPr lang="es-EC" sz="1400" b="0" i="0" u="none" strike="noStrike" dirty="0">
                        <a:solidFill>
                          <a:srgbClr val="000000"/>
                        </a:solidFill>
                        <a:effectLst/>
                        <a:latin typeface="Calibri"/>
                      </a:endParaRPr>
                    </a:p>
                  </a:txBody>
                  <a:tcPr marL="9525" marR="9525" marT="9525" marB="0" anchor="ctr"/>
                </a:tc>
                <a:tc>
                  <a:txBody>
                    <a:bodyPr/>
                    <a:lstStyle/>
                    <a:p>
                      <a:pPr algn="r" fontAlgn="b"/>
                      <a:r>
                        <a:rPr lang="es-EC" sz="1400" u="none" strike="noStrike">
                          <a:effectLst/>
                        </a:rPr>
                        <a:t>24149,26</a:t>
                      </a:r>
                      <a:endParaRPr lang="es-EC" sz="1400" b="0" i="0" u="none" strike="noStrike">
                        <a:solidFill>
                          <a:srgbClr val="000000"/>
                        </a:solidFill>
                        <a:effectLst/>
                        <a:latin typeface="Calibri"/>
                      </a:endParaRPr>
                    </a:p>
                  </a:txBody>
                  <a:tcPr marL="9525" marR="9525" marT="9525" marB="0" anchor="b"/>
                </a:tc>
                <a:tc>
                  <a:txBody>
                    <a:bodyPr/>
                    <a:lstStyle/>
                    <a:p>
                      <a:pPr algn="r" fontAlgn="b"/>
                      <a:r>
                        <a:rPr lang="es-EC" sz="1400" u="none" strike="noStrike">
                          <a:effectLst/>
                        </a:rPr>
                        <a:t>92163,08</a:t>
                      </a:r>
                      <a:endParaRPr lang="es-EC" sz="1400" b="0" i="0" u="none" strike="noStrike">
                        <a:solidFill>
                          <a:srgbClr val="000000"/>
                        </a:solidFill>
                        <a:effectLst/>
                        <a:latin typeface="Calibri"/>
                      </a:endParaRPr>
                    </a:p>
                  </a:txBody>
                  <a:tcPr marL="9525" marR="9525" marT="9525" marB="0" anchor="b"/>
                </a:tc>
                <a:tc>
                  <a:txBody>
                    <a:bodyPr/>
                    <a:lstStyle/>
                    <a:p>
                      <a:pPr algn="ctr" fontAlgn="ctr"/>
                      <a:r>
                        <a:rPr lang="es-EC" sz="1400" u="none" strike="noStrike">
                          <a:effectLst/>
                        </a:rPr>
                        <a:t>NO DOMINADO</a:t>
                      </a:r>
                      <a:endParaRPr lang="es-EC" sz="1400" b="0" i="0" u="none" strike="noStrike">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tcPr>
                </a:tc>
              </a:tr>
              <a:tr h="271530">
                <a:tc>
                  <a:txBody>
                    <a:bodyPr/>
                    <a:lstStyle/>
                    <a:p>
                      <a:pPr algn="ctr" fontAlgn="ctr"/>
                      <a:r>
                        <a:rPr lang="es-EC" sz="1400" u="none" strike="noStrike" dirty="0">
                          <a:effectLst/>
                        </a:rPr>
                        <a:t>T</a:t>
                      </a:r>
                      <a:r>
                        <a:rPr lang="es-EC" sz="1400" u="none" strike="noStrike" kern="1200" baseline="-25000" dirty="0">
                          <a:solidFill>
                            <a:schemeClr val="dk1"/>
                          </a:solidFill>
                          <a:effectLst/>
                          <a:latin typeface="+mn-lt"/>
                          <a:ea typeface="+mn-ea"/>
                          <a:cs typeface="+mn-cs"/>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es-EC" sz="1400" u="none" strike="noStrike" dirty="0" smtClean="0">
                          <a:effectLst/>
                        </a:rPr>
                        <a:t>125 000</a:t>
                      </a:r>
                      <a:endParaRPr lang="es-EC" sz="1400" b="0" i="0" u="none" strike="noStrike" dirty="0">
                        <a:solidFill>
                          <a:srgbClr val="000000"/>
                        </a:solidFill>
                        <a:effectLst/>
                        <a:latin typeface="Calibri"/>
                      </a:endParaRPr>
                    </a:p>
                  </a:txBody>
                  <a:tcPr marL="9525" marR="9525" marT="9525" marB="0" anchor="ctr"/>
                </a:tc>
                <a:tc>
                  <a:txBody>
                    <a:bodyPr/>
                    <a:lstStyle/>
                    <a:p>
                      <a:pPr algn="r" fontAlgn="b"/>
                      <a:r>
                        <a:rPr lang="es-EC" sz="1400" u="none" strike="noStrike" dirty="0">
                          <a:effectLst/>
                        </a:rPr>
                        <a:t>22758,09</a:t>
                      </a:r>
                      <a:endParaRPr lang="es-EC" sz="1400" b="0" i="0" u="none" strike="noStrike" dirty="0">
                        <a:solidFill>
                          <a:srgbClr val="000000"/>
                        </a:solidFill>
                        <a:effectLst/>
                        <a:latin typeface="Calibri"/>
                      </a:endParaRPr>
                    </a:p>
                  </a:txBody>
                  <a:tcPr marL="9525" marR="9525" marT="9525" marB="0" anchor="b"/>
                </a:tc>
                <a:tc>
                  <a:txBody>
                    <a:bodyPr/>
                    <a:lstStyle/>
                    <a:p>
                      <a:pPr algn="r" fontAlgn="b"/>
                      <a:r>
                        <a:rPr lang="es-EC" sz="1400" u="none" strike="noStrike" dirty="0">
                          <a:effectLst/>
                        </a:rPr>
                        <a:t>85426,06</a:t>
                      </a:r>
                      <a:endParaRPr lang="es-EC" sz="1400" b="0" i="0" u="none" strike="noStrike" dirty="0">
                        <a:solidFill>
                          <a:srgbClr val="000000"/>
                        </a:solidFill>
                        <a:effectLst/>
                        <a:latin typeface="Calibri"/>
                      </a:endParaRPr>
                    </a:p>
                  </a:txBody>
                  <a:tcPr marL="9525" marR="9525" marT="9525" marB="0" anchor="b"/>
                </a:tc>
                <a:tc>
                  <a:txBody>
                    <a:bodyPr/>
                    <a:lstStyle/>
                    <a:p>
                      <a:pPr algn="ctr" fontAlgn="ctr"/>
                      <a:r>
                        <a:rPr lang="es-EC" sz="1400" u="none" strike="noStrike">
                          <a:effectLst/>
                        </a:rPr>
                        <a:t>NO DOMINADO</a:t>
                      </a:r>
                      <a:endParaRPr lang="es-EC" sz="1400" b="0" i="0" u="none" strike="noStrike">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tcPr>
                </a:tc>
              </a:tr>
              <a:tr h="249232">
                <a:tc>
                  <a:txBody>
                    <a:bodyPr/>
                    <a:lstStyle/>
                    <a:p>
                      <a:pPr algn="ctr" fontAlgn="ctr"/>
                      <a:r>
                        <a:rPr lang="es-EC" sz="1400" u="none" strike="noStrike" dirty="0">
                          <a:effectLst/>
                        </a:rPr>
                        <a:t>T</a:t>
                      </a:r>
                      <a:r>
                        <a:rPr lang="es-EC" sz="1400" u="none" strike="noStrike" kern="1200" baseline="-25000" dirty="0">
                          <a:solidFill>
                            <a:schemeClr val="dk1"/>
                          </a:solidFill>
                          <a:effectLst/>
                          <a:latin typeface="+mn-lt"/>
                          <a:ea typeface="+mn-ea"/>
                          <a:cs typeface="+mn-cs"/>
                        </a:rPr>
                        <a:t>0</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es-EC" sz="1400" u="none" strike="noStrike" dirty="0" smtClean="0">
                          <a:effectLst/>
                        </a:rPr>
                        <a:t>100 000</a:t>
                      </a:r>
                      <a:endParaRPr lang="es-EC" sz="1400" b="0" i="0" u="none" strike="noStrike" dirty="0">
                        <a:solidFill>
                          <a:srgbClr val="000000"/>
                        </a:solidFill>
                        <a:effectLst/>
                        <a:latin typeface="Calibri"/>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r" fontAlgn="b"/>
                      <a:r>
                        <a:rPr lang="es-EC" sz="1400" u="none" strike="noStrike">
                          <a:effectLst/>
                        </a:rPr>
                        <a:t>18841,64</a:t>
                      </a:r>
                      <a:endParaRPr lang="es-EC" sz="1400" b="0" i="0" u="none" strike="noStrike">
                        <a:solidFill>
                          <a:srgbClr val="000000"/>
                        </a:solidFill>
                        <a:effectLst/>
                        <a:latin typeface="Calibri"/>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r>
                        <a:rPr lang="es-EC" sz="1400" u="none" strike="noStrike" dirty="0">
                          <a:effectLst/>
                        </a:rPr>
                        <a:t>65857,05</a:t>
                      </a:r>
                      <a:endParaRPr lang="es-EC" sz="1400" b="0" i="0" u="none" strike="noStrike" dirty="0">
                        <a:solidFill>
                          <a:srgbClr val="000000"/>
                        </a:solidFill>
                        <a:effectLst/>
                        <a:latin typeface="Calibri"/>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ctr"/>
                      <a:r>
                        <a:rPr lang="es-EC" sz="1400" u="none" strike="noStrike" dirty="0">
                          <a:effectLst/>
                        </a:rPr>
                        <a:t>NO DOMINADO</a:t>
                      </a:r>
                      <a:endParaRPr lang="es-EC" sz="1400" b="0" i="0" u="none" strike="noStrike" dirty="0">
                        <a:solidFill>
                          <a:srgbClr val="000000"/>
                        </a:solidFill>
                        <a:effectLst/>
                        <a:latin typeface="Calibri"/>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graphicFrame>
        <p:nvGraphicFramePr>
          <p:cNvPr id="4" name="3 Tabla"/>
          <p:cNvGraphicFramePr>
            <a:graphicFrameLocks noGrp="1"/>
          </p:cNvGraphicFramePr>
          <p:nvPr>
            <p:extLst>
              <p:ext uri="{D42A27DB-BD31-4B8C-83A1-F6EECF244321}">
                <p14:modId xmlns:p14="http://schemas.microsoft.com/office/powerpoint/2010/main" xmlns="" val="3977135402"/>
              </p:ext>
            </p:extLst>
          </p:nvPr>
        </p:nvGraphicFramePr>
        <p:xfrm>
          <a:off x="1331640" y="3573016"/>
          <a:ext cx="6336704" cy="2287508"/>
        </p:xfrm>
        <a:graphic>
          <a:graphicData uri="http://schemas.openxmlformats.org/drawingml/2006/table">
            <a:tbl>
              <a:tblPr>
                <a:tableStyleId>{5C22544A-7EE6-4342-B048-85BDC9FD1C3A}</a:tableStyleId>
              </a:tblPr>
              <a:tblGrid>
                <a:gridCol w="1024434"/>
                <a:gridCol w="1056117"/>
                <a:gridCol w="1084280"/>
                <a:gridCol w="985710"/>
                <a:gridCol w="1341269"/>
                <a:gridCol w="844894"/>
              </a:tblGrid>
              <a:tr h="253365">
                <a:tc gridSpan="6">
                  <a:txBody>
                    <a:bodyPr/>
                    <a:lstStyle/>
                    <a:p>
                      <a:pPr algn="ctr" fontAlgn="ctr"/>
                      <a:r>
                        <a:rPr lang="es-EC" sz="1600" b="1" u="none" strike="noStrike" dirty="0">
                          <a:effectLst/>
                        </a:rPr>
                        <a:t>TASA DE RETORNO MARGINAL</a:t>
                      </a:r>
                      <a:endParaRPr lang="es-EC" sz="1600" b="1" i="0" u="none" strike="noStrike" dirty="0">
                        <a:solidFill>
                          <a:srgbClr val="000000"/>
                        </a:solidFill>
                        <a:effectLst/>
                        <a:latin typeface="Calibri"/>
                      </a:endParaRPr>
                    </a:p>
                  </a:txBody>
                  <a:tcPr marL="9525" marR="9525" marT="9525"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71475">
                <a:tc>
                  <a:txBody>
                    <a:bodyPr/>
                    <a:lstStyle/>
                    <a:p>
                      <a:pPr algn="ctr" fontAlgn="ctr"/>
                      <a:r>
                        <a:rPr lang="es-EC" sz="1100" u="none" strike="noStrike">
                          <a:effectLst/>
                        </a:rPr>
                        <a:t>TRATAMIENTO</a:t>
                      </a:r>
                      <a:endParaRPr lang="es-EC" sz="1100" b="0"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COSTOS($ /HA)</a:t>
                      </a:r>
                      <a:endParaRPr lang="es-EC" sz="1100" b="0"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COSTOS MARGINALES ($/HA)</a:t>
                      </a:r>
                      <a:endParaRPr lang="es-EC" sz="1100" b="0"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BENEFICIOS NETOS</a:t>
                      </a:r>
                      <a:endParaRPr lang="es-EC" sz="1100" b="0"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BENEFICIOS NETOS MARGINALES</a:t>
                      </a:r>
                      <a:endParaRPr lang="es-EC" sz="1100" b="0" i="0" u="none" strike="noStrike">
                        <a:solidFill>
                          <a:srgbClr val="000000"/>
                        </a:solidFill>
                        <a:effectLst/>
                        <a:latin typeface="Calibri"/>
                      </a:endParaRPr>
                    </a:p>
                  </a:txBody>
                  <a:tcPr marL="9525" marR="9525" marT="9525" marB="0" anchor="ctr"/>
                </a:tc>
                <a:tc>
                  <a:txBody>
                    <a:bodyPr/>
                    <a:lstStyle/>
                    <a:p>
                      <a:pPr algn="ctr" fontAlgn="ctr"/>
                      <a:r>
                        <a:rPr lang="es-EC" sz="1100" u="none" strike="noStrike">
                          <a:effectLst/>
                        </a:rPr>
                        <a:t>TRM</a:t>
                      </a:r>
                      <a:endParaRPr lang="es-EC" sz="1100" b="0" i="0" u="none" strike="noStrike">
                        <a:solidFill>
                          <a:srgbClr val="000000"/>
                        </a:solidFill>
                        <a:effectLst/>
                        <a:latin typeface="Calibri"/>
                      </a:endParaRPr>
                    </a:p>
                  </a:txBody>
                  <a:tcPr marL="9525" marR="9525" marT="9525" marB="0" anchor="ctr"/>
                </a:tc>
              </a:tr>
              <a:tr h="386318">
                <a:tc>
                  <a:txBody>
                    <a:bodyPr/>
                    <a:lstStyle/>
                    <a:p>
                      <a:pPr algn="ctr" fontAlgn="ctr"/>
                      <a:r>
                        <a:rPr lang="es-EC" sz="1800" u="none" strike="noStrike" dirty="0">
                          <a:effectLst/>
                        </a:rPr>
                        <a:t>T</a:t>
                      </a:r>
                      <a:r>
                        <a:rPr lang="es-EC" sz="1400" u="none" strike="noStrike" kern="1200" baseline="-25000" dirty="0">
                          <a:solidFill>
                            <a:schemeClr val="dk1"/>
                          </a:solidFill>
                          <a:effectLst/>
                          <a:latin typeface="+mn-lt"/>
                          <a:ea typeface="+mn-ea"/>
                          <a:cs typeface="+mn-cs"/>
                        </a:rPr>
                        <a:t>4</a:t>
                      </a:r>
                    </a:p>
                  </a:txBody>
                  <a:tcPr marL="9525" marR="9525" marT="9525" marB="0" anchor="ctr"/>
                </a:tc>
                <a:tc>
                  <a:txBody>
                    <a:bodyPr/>
                    <a:lstStyle/>
                    <a:p>
                      <a:pPr algn="ctr" fontAlgn="b"/>
                      <a:r>
                        <a:rPr lang="es-EC" sz="1800" u="none" strike="noStrike" dirty="0">
                          <a:effectLst/>
                        </a:rPr>
                        <a:t>28210,77</a:t>
                      </a:r>
                      <a:endParaRPr lang="es-EC" sz="1800" b="0" i="0" u="none" strike="noStrike" dirty="0">
                        <a:solidFill>
                          <a:srgbClr val="000000"/>
                        </a:solidFill>
                        <a:effectLst/>
                        <a:latin typeface="Calibri"/>
                      </a:endParaRPr>
                    </a:p>
                  </a:txBody>
                  <a:tcPr marL="9525" marR="9525" marT="9525" marB="0" anchor="b"/>
                </a:tc>
                <a:tc>
                  <a:txBody>
                    <a:bodyPr/>
                    <a:lstStyle/>
                    <a:p>
                      <a:pPr algn="ctr" fontAlgn="b"/>
                      <a:r>
                        <a:rPr lang="es-EC" sz="1800" u="none" strike="noStrike">
                          <a:effectLst/>
                        </a:rPr>
                        <a:t> </a:t>
                      </a:r>
                      <a:endParaRPr lang="es-EC" sz="1800" b="0" i="0" u="none" strike="noStrike">
                        <a:solidFill>
                          <a:srgbClr val="000000"/>
                        </a:solidFill>
                        <a:effectLst/>
                        <a:latin typeface="Calibri"/>
                      </a:endParaRPr>
                    </a:p>
                  </a:txBody>
                  <a:tcPr marL="9525" marR="9525" marT="9525" marB="0" anchor="b"/>
                </a:tc>
                <a:tc>
                  <a:txBody>
                    <a:bodyPr/>
                    <a:lstStyle/>
                    <a:p>
                      <a:pPr algn="ctr" fontAlgn="b"/>
                      <a:r>
                        <a:rPr lang="es-EC" sz="1800" u="none" strike="noStrike">
                          <a:effectLst/>
                        </a:rPr>
                        <a:t>115579,20</a:t>
                      </a:r>
                      <a:endParaRPr lang="es-EC" sz="1800" b="0" i="0" u="none" strike="noStrike">
                        <a:solidFill>
                          <a:srgbClr val="000000"/>
                        </a:solidFill>
                        <a:effectLst/>
                        <a:latin typeface="Calibri"/>
                      </a:endParaRPr>
                    </a:p>
                  </a:txBody>
                  <a:tcPr marL="9525" marR="9525" marT="9525" marB="0" anchor="b"/>
                </a:tc>
                <a:tc>
                  <a:txBody>
                    <a:bodyPr/>
                    <a:lstStyle/>
                    <a:p>
                      <a:pPr algn="ctr" fontAlgn="b"/>
                      <a:r>
                        <a:rPr lang="es-EC" sz="1800" u="none" strike="noStrike">
                          <a:effectLst/>
                        </a:rPr>
                        <a:t> </a:t>
                      </a:r>
                      <a:endParaRPr lang="es-EC" sz="1800" b="0" i="0" u="none" strike="noStrike">
                        <a:solidFill>
                          <a:srgbClr val="000000"/>
                        </a:solidFill>
                        <a:effectLst/>
                        <a:latin typeface="Calibri"/>
                      </a:endParaRPr>
                    </a:p>
                  </a:txBody>
                  <a:tcPr marL="9525" marR="9525" marT="9525" marB="0" anchor="b"/>
                </a:tc>
                <a:tc>
                  <a:txBody>
                    <a:bodyPr/>
                    <a:lstStyle/>
                    <a:p>
                      <a:pPr algn="ctr" fontAlgn="b"/>
                      <a:r>
                        <a:rPr lang="es-EC" sz="1800" u="none" strike="noStrike">
                          <a:effectLst/>
                        </a:rPr>
                        <a:t> </a:t>
                      </a:r>
                      <a:endParaRPr lang="es-EC" sz="1800" b="0" i="0" u="none" strike="noStrike">
                        <a:solidFill>
                          <a:srgbClr val="000000"/>
                        </a:solidFill>
                        <a:effectLst/>
                        <a:latin typeface="Calibri"/>
                      </a:endParaRPr>
                    </a:p>
                  </a:txBody>
                  <a:tcPr marL="9525" marR="9525" marT="9525" marB="0" anchor="b"/>
                </a:tc>
              </a:tr>
              <a:tr h="190500">
                <a:tc>
                  <a:txBody>
                    <a:bodyPr/>
                    <a:lstStyle/>
                    <a:p>
                      <a:pPr algn="ctr" fontAlgn="ctr"/>
                      <a:r>
                        <a:rPr lang="es-EC" sz="1800" u="none" strike="noStrike" dirty="0">
                          <a:effectLst/>
                        </a:rPr>
                        <a:t>T</a:t>
                      </a:r>
                      <a:r>
                        <a:rPr lang="es-EC" sz="1400" u="none" strike="noStrike" kern="1200" baseline="-25000" dirty="0">
                          <a:solidFill>
                            <a:schemeClr val="dk1"/>
                          </a:solidFill>
                          <a:effectLst/>
                          <a:latin typeface="+mn-lt"/>
                          <a:ea typeface="+mn-ea"/>
                          <a:cs typeface="+mn-cs"/>
                        </a:rPr>
                        <a:t>3</a:t>
                      </a:r>
                    </a:p>
                  </a:txBody>
                  <a:tcPr marL="9525" marR="9525" marT="9525" marB="0" anchor="ctr"/>
                </a:tc>
                <a:tc>
                  <a:txBody>
                    <a:bodyPr/>
                    <a:lstStyle/>
                    <a:p>
                      <a:pPr algn="ctr" fontAlgn="b"/>
                      <a:r>
                        <a:rPr lang="es-EC" sz="1800" u="none" strike="noStrike" dirty="0">
                          <a:effectLst/>
                        </a:rPr>
                        <a:t>26139,32</a:t>
                      </a:r>
                      <a:endParaRPr lang="es-EC" sz="1800" b="0" i="0" u="none" strike="noStrike" dirty="0">
                        <a:solidFill>
                          <a:srgbClr val="000000"/>
                        </a:solidFill>
                        <a:effectLst/>
                        <a:latin typeface="Calibri"/>
                      </a:endParaRPr>
                    </a:p>
                  </a:txBody>
                  <a:tcPr marL="9525" marR="9525" marT="9525" marB="0" anchor="b"/>
                </a:tc>
                <a:tc>
                  <a:txBody>
                    <a:bodyPr/>
                    <a:lstStyle/>
                    <a:p>
                      <a:pPr algn="ctr" fontAlgn="b"/>
                      <a:r>
                        <a:rPr lang="es-EC" sz="1800" u="none" strike="noStrike" dirty="0">
                          <a:effectLst/>
                        </a:rPr>
                        <a:t>2071,44</a:t>
                      </a:r>
                      <a:endParaRPr lang="es-EC" sz="1800" b="0" i="0" u="none" strike="noStrike" dirty="0">
                        <a:solidFill>
                          <a:srgbClr val="000000"/>
                        </a:solidFill>
                        <a:effectLst/>
                        <a:latin typeface="Calibri"/>
                      </a:endParaRPr>
                    </a:p>
                  </a:txBody>
                  <a:tcPr marL="9525" marR="9525" marT="9525" marB="0" anchor="b"/>
                </a:tc>
                <a:tc>
                  <a:txBody>
                    <a:bodyPr/>
                    <a:lstStyle/>
                    <a:p>
                      <a:pPr algn="ctr" fontAlgn="b"/>
                      <a:r>
                        <a:rPr lang="es-EC" sz="1800" u="none" strike="noStrike" dirty="0">
                          <a:effectLst/>
                        </a:rPr>
                        <a:t>104127,62</a:t>
                      </a:r>
                      <a:endParaRPr lang="es-EC" sz="1800" b="0" i="0" u="none" strike="noStrike" dirty="0">
                        <a:solidFill>
                          <a:srgbClr val="000000"/>
                        </a:solidFill>
                        <a:effectLst/>
                        <a:latin typeface="Calibri"/>
                      </a:endParaRPr>
                    </a:p>
                  </a:txBody>
                  <a:tcPr marL="9525" marR="9525" marT="9525" marB="0" anchor="b"/>
                </a:tc>
                <a:tc>
                  <a:txBody>
                    <a:bodyPr/>
                    <a:lstStyle/>
                    <a:p>
                      <a:pPr algn="ctr" fontAlgn="b"/>
                      <a:r>
                        <a:rPr lang="es-EC" sz="1800" u="none" strike="noStrike">
                          <a:effectLst/>
                        </a:rPr>
                        <a:t>11451,58</a:t>
                      </a:r>
                      <a:endParaRPr lang="es-EC" sz="1800" b="0" i="0" u="none" strike="noStrike">
                        <a:solidFill>
                          <a:srgbClr val="000000"/>
                        </a:solidFill>
                        <a:effectLst/>
                        <a:latin typeface="Calibri"/>
                      </a:endParaRPr>
                    </a:p>
                  </a:txBody>
                  <a:tcPr marL="9525" marR="9525" marT="9525" marB="0" anchor="b"/>
                </a:tc>
                <a:tc>
                  <a:txBody>
                    <a:bodyPr/>
                    <a:lstStyle/>
                    <a:p>
                      <a:pPr algn="ctr" fontAlgn="b"/>
                      <a:r>
                        <a:rPr lang="es-EC" sz="1800" u="none" strike="noStrike">
                          <a:effectLst/>
                        </a:rPr>
                        <a:t>552,83</a:t>
                      </a:r>
                      <a:endParaRPr lang="es-EC" sz="1800" b="0" i="0" u="none" strike="noStrike">
                        <a:solidFill>
                          <a:srgbClr val="000000"/>
                        </a:solidFill>
                        <a:effectLst/>
                        <a:latin typeface="Calibri"/>
                      </a:endParaRPr>
                    </a:p>
                  </a:txBody>
                  <a:tcPr marL="9525" marR="9525" marT="9525" marB="0" anchor="b"/>
                </a:tc>
              </a:tr>
              <a:tr h="190500">
                <a:tc>
                  <a:txBody>
                    <a:bodyPr/>
                    <a:lstStyle/>
                    <a:p>
                      <a:pPr algn="ctr" fontAlgn="ctr"/>
                      <a:r>
                        <a:rPr lang="es-EC" sz="1800" u="none" strike="noStrike" dirty="0">
                          <a:effectLst/>
                        </a:rPr>
                        <a:t>T</a:t>
                      </a:r>
                      <a:r>
                        <a:rPr lang="es-EC" sz="1400" u="none" strike="noStrike" kern="1200" baseline="-25000" dirty="0">
                          <a:solidFill>
                            <a:schemeClr val="dk1"/>
                          </a:solidFill>
                          <a:effectLst/>
                          <a:latin typeface="+mn-lt"/>
                          <a:ea typeface="+mn-ea"/>
                          <a:cs typeface="+mn-cs"/>
                        </a:rPr>
                        <a:t>2</a:t>
                      </a:r>
                    </a:p>
                  </a:txBody>
                  <a:tcPr marL="9525" marR="9525" marT="9525" marB="0" anchor="ctr"/>
                </a:tc>
                <a:tc>
                  <a:txBody>
                    <a:bodyPr/>
                    <a:lstStyle/>
                    <a:p>
                      <a:pPr algn="ctr" fontAlgn="b"/>
                      <a:r>
                        <a:rPr lang="es-EC" sz="1800" u="none" strike="noStrike">
                          <a:effectLst/>
                        </a:rPr>
                        <a:t>24149,26</a:t>
                      </a:r>
                      <a:endParaRPr lang="es-EC" sz="1800" b="0" i="0" u="none" strike="noStrike">
                        <a:solidFill>
                          <a:srgbClr val="000000"/>
                        </a:solidFill>
                        <a:effectLst/>
                        <a:latin typeface="Calibri"/>
                      </a:endParaRPr>
                    </a:p>
                  </a:txBody>
                  <a:tcPr marL="9525" marR="9525" marT="9525" marB="0" anchor="b"/>
                </a:tc>
                <a:tc>
                  <a:txBody>
                    <a:bodyPr/>
                    <a:lstStyle/>
                    <a:p>
                      <a:pPr algn="ctr" fontAlgn="b"/>
                      <a:r>
                        <a:rPr lang="es-EC" sz="1800" u="none" strike="noStrike">
                          <a:effectLst/>
                        </a:rPr>
                        <a:t>1990,07</a:t>
                      </a:r>
                      <a:endParaRPr lang="es-EC" sz="1800" b="0" i="0" u="none" strike="noStrike">
                        <a:solidFill>
                          <a:srgbClr val="000000"/>
                        </a:solidFill>
                        <a:effectLst/>
                        <a:latin typeface="Calibri"/>
                      </a:endParaRPr>
                    </a:p>
                  </a:txBody>
                  <a:tcPr marL="9525" marR="9525" marT="9525" marB="0" anchor="b"/>
                </a:tc>
                <a:tc>
                  <a:txBody>
                    <a:bodyPr/>
                    <a:lstStyle/>
                    <a:p>
                      <a:pPr algn="ctr" fontAlgn="b"/>
                      <a:r>
                        <a:rPr lang="es-EC" sz="1800" u="none" strike="noStrike" dirty="0">
                          <a:effectLst/>
                        </a:rPr>
                        <a:t>92163,08</a:t>
                      </a:r>
                      <a:endParaRPr lang="es-EC" sz="1800" b="0" i="0" u="none" strike="noStrike" dirty="0">
                        <a:solidFill>
                          <a:srgbClr val="000000"/>
                        </a:solidFill>
                        <a:effectLst/>
                        <a:latin typeface="Calibri"/>
                      </a:endParaRPr>
                    </a:p>
                  </a:txBody>
                  <a:tcPr marL="9525" marR="9525" marT="9525" marB="0" anchor="b"/>
                </a:tc>
                <a:tc>
                  <a:txBody>
                    <a:bodyPr/>
                    <a:lstStyle/>
                    <a:p>
                      <a:pPr algn="ctr" fontAlgn="b"/>
                      <a:r>
                        <a:rPr lang="es-EC" sz="1800" u="none" strike="noStrike" dirty="0">
                          <a:effectLst/>
                        </a:rPr>
                        <a:t>11964,54</a:t>
                      </a:r>
                      <a:endParaRPr lang="es-EC" sz="1800" b="0" i="0" u="none" strike="noStrike" dirty="0">
                        <a:solidFill>
                          <a:srgbClr val="000000"/>
                        </a:solidFill>
                        <a:effectLst/>
                        <a:latin typeface="Calibri"/>
                      </a:endParaRPr>
                    </a:p>
                  </a:txBody>
                  <a:tcPr marL="9525" marR="9525" marT="9525" marB="0" anchor="b"/>
                </a:tc>
                <a:tc>
                  <a:txBody>
                    <a:bodyPr/>
                    <a:lstStyle/>
                    <a:p>
                      <a:pPr algn="ctr" fontAlgn="b"/>
                      <a:r>
                        <a:rPr lang="es-EC" sz="1800" u="none" strike="noStrike">
                          <a:effectLst/>
                        </a:rPr>
                        <a:t>601,21</a:t>
                      </a:r>
                      <a:endParaRPr lang="es-EC" sz="1800" b="0" i="0" u="none" strike="noStrike">
                        <a:solidFill>
                          <a:srgbClr val="000000"/>
                        </a:solidFill>
                        <a:effectLst/>
                        <a:latin typeface="Calibri"/>
                      </a:endParaRPr>
                    </a:p>
                  </a:txBody>
                  <a:tcPr marL="9525" marR="9525" marT="9525" marB="0" anchor="b"/>
                </a:tc>
              </a:tr>
              <a:tr h="190500">
                <a:tc>
                  <a:txBody>
                    <a:bodyPr/>
                    <a:lstStyle/>
                    <a:p>
                      <a:pPr algn="ctr" fontAlgn="ctr"/>
                      <a:r>
                        <a:rPr lang="es-EC" sz="1800" u="none" strike="noStrike" dirty="0">
                          <a:effectLst/>
                        </a:rPr>
                        <a:t>T</a:t>
                      </a:r>
                      <a:r>
                        <a:rPr lang="es-EC" sz="1400" u="none" strike="noStrike" kern="1200" baseline="-25000" dirty="0">
                          <a:solidFill>
                            <a:schemeClr val="dk1"/>
                          </a:solidFill>
                          <a:effectLst/>
                          <a:latin typeface="+mn-lt"/>
                          <a:ea typeface="+mn-ea"/>
                          <a:cs typeface="+mn-cs"/>
                        </a:rPr>
                        <a:t>1</a:t>
                      </a:r>
                    </a:p>
                  </a:txBody>
                  <a:tcPr marL="9525" marR="9525" marT="9525" marB="0" anchor="ctr"/>
                </a:tc>
                <a:tc>
                  <a:txBody>
                    <a:bodyPr/>
                    <a:lstStyle/>
                    <a:p>
                      <a:pPr algn="ctr" fontAlgn="b"/>
                      <a:r>
                        <a:rPr lang="es-EC" sz="1800" u="none" strike="noStrike">
                          <a:effectLst/>
                        </a:rPr>
                        <a:t>22758,09</a:t>
                      </a:r>
                      <a:endParaRPr lang="es-EC" sz="1800" b="0" i="0" u="none" strike="noStrike">
                        <a:solidFill>
                          <a:srgbClr val="000000"/>
                        </a:solidFill>
                        <a:effectLst/>
                        <a:latin typeface="Calibri"/>
                      </a:endParaRPr>
                    </a:p>
                  </a:txBody>
                  <a:tcPr marL="9525" marR="9525" marT="9525" marB="0" anchor="b"/>
                </a:tc>
                <a:tc>
                  <a:txBody>
                    <a:bodyPr/>
                    <a:lstStyle/>
                    <a:p>
                      <a:pPr algn="ctr" fontAlgn="b"/>
                      <a:r>
                        <a:rPr lang="es-EC" sz="1800" u="none" strike="noStrike">
                          <a:effectLst/>
                        </a:rPr>
                        <a:t>1391,17</a:t>
                      </a:r>
                      <a:endParaRPr lang="es-EC" sz="1800" b="0" i="0" u="none" strike="noStrike">
                        <a:solidFill>
                          <a:srgbClr val="000000"/>
                        </a:solidFill>
                        <a:effectLst/>
                        <a:latin typeface="Calibri"/>
                      </a:endParaRPr>
                    </a:p>
                  </a:txBody>
                  <a:tcPr marL="9525" marR="9525" marT="9525" marB="0" anchor="b"/>
                </a:tc>
                <a:tc>
                  <a:txBody>
                    <a:bodyPr/>
                    <a:lstStyle/>
                    <a:p>
                      <a:pPr algn="ctr" fontAlgn="b"/>
                      <a:r>
                        <a:rPr lang="es-EC" sz="1800" u="none" strike="noStrike">
                          <a:effectLst/>
                        </a:rPr>
                        <a:t>85426,06</a:t>
                      </a:r>
                      <a:endParaRPr lang="es-EC" sz="1800" b="0" i="0" u="none" strike="noStrike">
                        <a:solidFill>
                          <a:srgbClr val="000000"/>
                        </a:solidFill>
                        <a:effectLst/>
                        <a:latin typeface="Calibri"/>
                      </a:endParaRPr>
                    </a:p>
                  </a:txBody>
                  <a:tcPr marL="9525" marR="9525" marT="9525" marB="0" anchor="b"/>
                </a:tc>
                <a:tc>
                  <a:txBody>
                    <a:bodyPr/>
                    <a:lstStyle/>
                    <a:p>
                      <a:pPr algn="ctr" fontAlgn="b"/>
                      <a:r>
                        <a:rPr lang="es-EC" sz="1800" u="none" strike="noStrike" dirty="0">
                          <a:effectLst/>
                        </a:rPr>
                        <a:t>6737,03</a:t>
                      </a:r>
                      <a:endParaRPr lang="es-EC" sz="1800" b="0" i="0" u="none" strike="noStrike" dirty="0">
                        <a:solidFill>
                          <a:srgbClr val="000000"/>
                        </a:solidFill>
                        <a:effectLst/>
                        <a:latin typeface="Calibri"/>
                      </a:endParaRPr>
                    </a:p>
                  </a:txBody>
                  <a:tcPr marL="9525" marR="9525" marT="9525" marB="0" anchor="b"/>
                </a:tc>
                <a:tc>
                  <a:txBody>
                    <a:bodyPr/>
                    <a:lstStyle/>
                    <a:p>
                      <a:pPr algn="ctr" fontAlgn="b"/>
                      <a:r>
                        <a:rPr lang="es-EC" sz="1800" u="none" strike="noStrike">
                          <a:effectLst/>
                        </a:rPr>
                        <a:t>484,27</a:t>
                      </a:r>
                      <a:endParaRPr lang="es-EC" sz="1800" b="0" i="0" u="none" strike="noStrike">
                        <a:solidFill>
                          <a:srgbClr val="000000"/>
                        </a:solidFill>
                        <a:effectLst/>
                        <a:latin typeface="Calibri"/>
                      </a:endParaRPr>
                    </a:p>
                  </a:txBody>
                  <a:tcPr marL="9525" marR="9525" marT="9525" marB="0" anchor="b"/>
                </a:tc>
              </a:tr>
              <a:tr h="200025">
                <a:tc>
                  <a:txBody>
                    <a:bodyPr/>
                    <a:lstStyle/>
                    <a:p>
                      <a:pPr algn="ctr" fontAlgn="ctr"/>
                      <a:r>
                        <a:rPr lang="es-EC" sz="1800" u="none" strike="noStrike" dirty="0" smtClean="0">
                          <a:effectLst/>
                        </a:rPr>
                        <a:t>T</a:t>
                      </a:r>
                      <a:r>
                        <a:rPr lang="es-EC" sz="1400" u="none" strike="noStrike" kern="1200" baseline="-25000" dirty="0" smtClean="0">
                          <a:solidFill>
                            <a:schemeClr val="dk1"/>
                          </a:solidFill>
                          <a:effectLst/>
                          <a:latin typeface="+mn-lt"/>
                          <a:ea typeface="+mn-ea"/>
                          <a:cs typeface="+mn-cs"/>
                        </a:rPr>
                        <a:t>0</a:t>
                      </a:r>
                      <a:endParaRPr lang="es-EC" sz="1400" u="none" strike="noStrike" kern="1200" baseline="-25000" dirty="0">
                        <a:solidFill>
                          <a:schemeClr val="dk1"/>
                        </a:solidFill>
                        <a:effectLst/>
                        <a:latin typeface="+mn-lt"/>
                        <a:ea typeface="+mn-ea"/>
                        <a:cs typeface="+mn-cs"/>
                      </a:endParaRPr>
                    </a:p>
                  </a:txBody>
                  <a:tcPr marL="9525" marR="9525" marT="9525" marB="0" anchor="ctr"/>
                </a:tc>
                <a:tc>
                  <a:txBody>
                    <a:bodyPr/>
                    <a:lstStyle/>
                    <a:p>
                      <a:pPr algn="ctr" fontAlgn="b"/>
                      <a:r>
                        <a:rPr lang="es-EC" sz="1800" u="none" strike="noStrike">
                          <a:effectLst/>
                        </a:rPr>
                        <a:t>18841,64</a:t>
                      </a:r>
                      <a:endParaRPr lang="es-EC" sz="1800" b="0" i="0" u="none" strike="noStrike">
                        <a:solidFill>
                          <a:srgbClr val="000000"/>
                        </a:solidFill>
                        <a:effectLst/>
                        <a:latin typeface="Calibri"/>
                      </a:endParaRPr>
                    </a:p>
                  </a:txBody>
                  <a:tcPr marL="9525" marR="9525" marT="9525" marB="0" anchor="b"/>
                </a:tc>
                <a:tc>
                  <a:txBody>
                    <a:bodyPr/>
                    <a:lstStyle/>
                    <a:p>
                      <a:pPr algn="ctr" fontAlgn="b"/>
                      <a:r>
                        <a:rPr lang="es-EC" sz="1800" u="none" strike="noStrike">
                          <a:effectLst/>
                        </a:rPr>
                        <a:t>3916,45</a:t>
                      </a:r>
                      <a:endParaRPr lang="es-EC" sz="1800" b="0" i="0" u="none" strike="noStrike">
                        <a:solidFill>
                          <a:srgbClr val="000000"/>
                        </a:solidFill>
                        <a:effectLst/>
                        <a:latin typeface="Calibri"/>
                      </a:endParaRPr>
                    </a:p>
                  </a:txBody>
                  <a:tcPr marL="9525" marR="9525" marT="9525" marB="0" anchor="b"/>
                </a:tc>
                <a:tc>
                  <a:txBody>
                    <a:bodyPr/>
                    <a:lstStyle/>
                    <a:p>
                      <a:pPr algn="ctr" fontAlgn="b"/>
                      <a:r>
                        <a:rPr lang="es-EC" sz="1800" u="none" strike="noStrike">
                          <a:effectLst/>
                        </a:rPr>
                        <a:t>65857,05</a:t>
                      </a:r>
                      <a:endParaRPr lang="es-EC" sz="1800" b="0" i="0" u="none" strike="noStrike">
                        <a:solidFill>
                          <a:srgbClr val="000000"/>
                        </a:solidFill>
                        <a:effectLst/>
                        <a:latin typeface="Calibri"/>
                      </a:endParaRPr>
                    </a:p>
                  </a:txBody>
                  <a:tcPr marL="9525" marR="9525" marT="9525" marB="0" anchor="b"/>
                </a:tc>
                <a:tc>
                  <a:txBody>
                    <a:bodyPr/>
                    <a:lstStyle/>
                    <a:p>
                      <a:pPr algn="ctr" fontAlgn="b"/>
                      <a:r>
                        <a:rPr lang="es-EC" sz="1800" u="none" strike="noStrike" dirty="0">
                          <a:effectLst/>
                        </a:rPr>
                        <a:t>19569,01</a:t>
                      </a:r>
                      <a:endParaRPr lang="es-EC" sz="1800" b="0" i="0" u="none" strike="noStrike" dirty="0">
                        <a:solidFill>
                          <a:srgbClr val="000000"/>
                        </a:solidFill>
                        <a:effectLst/>
                        <a:latin typeface="Calibri"/>
                      </a:endParaRPr>
                    </a:p>
                  </a:txBody>
                  <a:tcPr marL="9525" marR="9525" marT="9525" marB="0" anchor="b"/>
                </a:tc>
                <a:tc>
                  <a:txBody>
                    <a:bodyPr/>
                    <a:lstStyle/>
                    <a:p>
                      <a:pPr algn="ctr" fontAlgn="b"/>
                      <a:r>
                        <a:rPr lang="es-EC" sz="1800" u="none" strike="noStrike" dirty="0">
                          <a:effectLst/>
                        </a:rPr>
                        <a:t>499,66</a:t>
                      </a:r>
                      <a:endParaRPr lang="es-EC" sz="18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xmlns="" val="396525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548680"/>
            <a:ext cx="7924800" cy="724941"/>
          </a:xfrm>
        </p:spPr>
        <p:txBody>
          <a:bodyPr/>
          <a:lstStyle/>
          <a:p>
            <a:r>
              <a:rPr lang="es-EC" b="1" dirty="0" smtClean="0"/>
              <a:t>CONCLUSIONES</a:t>
            </a:r>
            <a:endParaRPr lang="es-EC" b="1" dirty="0"/>
          </a:p>
        </p:txBody>
      </p:sp>
      <p:sp>
        <p:nvSpPr>
          <p:cNvPr id="3" name="2 Rectángulo"/>
          <p:cNvSpPr/>
          <p:nvPr/>
        </p:nvSpPr>
        <p:spPr>
          <a:xfrm>
            <a:off x="1115616" y="1844824"/>
            <a:ext cx="7272808" cy="3170099"/>
          </a:xfrm>
          <a:prstGeom prst="rect">
            <a:avLst/>
          </a:prstGeom>
        </p:spPr>
        <p:txBody>
          <a:bodyPr wrap="square">
            <a:spAutoFit/>
          </a:bodyPr>
          <a:lstStyle/>
          <a:p>
            <a:pPr algn="just"/>
            <a:r>
              <a:rPr lang="es-ES" sz="2000" dirty="0"/>
              <a:t>No se diferencian  estadísticamente las densidades de siembra con respecto al porcentaje de sobrevivencia.</a:t>
            </a:r>
            <a:endParaRPr lang="es-EC" sz="2000" dirty="0"/>
          </a:p>
          <a:p>
            <a:pPr algn="just"/>
            <a:r>
              <a:rPr lang="es-ES" sz="2000" dirty="0"/>
              <a:t> </a:t>
            </a:r>
            <a:endParaRPr lang="es-EC" sz="2000" dirty="0"/>
          </a:p>
          <a:p>
            <a:pPr algn="just"/>
            <a:r>
              <a:rPr lang="es-ES" sz="2000" dirty="0"/>
              <a:t>No se diferencian estadísticamente las densidades de siembra con respecto a los parámetros de calidad, longitud de tallo, diámetro del tallo.</a:t>
            </a:r>
            <a:endParaRPr lang="es-EC" sz="2000" dirty="0"/>
          </a:p>
          <a:p>
            <a:pPr algn="just"/>
            <a:r>
              <a:rPr lang="es-ES" sz="2000" dirty="0"/>
              <a:t> </a:t>
            </a:r>
            <a:endParaRPr lang="es-EC" sz="2000" dirty="0"/>
          </a:p>
          <a:p>
            <a:pPr algn="just"/>
            <a:r>
              <a:rPr lang="es-ES" sz="2000" dirty="0"/>
              <a:t>El peso del tallo inmediatamente luego de la cosecha, en el armado de los ramos y la ganancia de peso, se </a:t>
            </a:r>
            <a:r>
              <a:rPr lang="es-ES" sz="2000" dirty="0" err="1"/>
              <a:t>vió</a:t>
            </a:r>
            <a:r>
              <a:rPr lang="es-ES" sz="2000" dirty="0"/>
              <a:t> afectada por las densidades pues manifiesta un efecto tendencia cuadrática debido a un mayor incremento en la ganancia de peso obtenida con 125 000 plantas/ha.</a:t>
            </a:r>
            <a:endParaRPr lang="es-EC" sz="2000" dirty="0"/>
          </a:p>
        </p:txBody>
      </p:sp>
    </p:spTree>
    <p:extLst>
      <p:ext uri="{BB962C8B-B14F-4D97-AF65-F5344CB8AC3E}">
        <p14:creationId xmlns:p14="http://schemas.microsoft.com/office/powerpoint/2010/main" xmlns="" val="14692060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615827"/>
            <a:ext cx="7924800" cy="724941"/>
          </a:xfrm>
        </p:spPr>
        <p:txBody>
          <a:bodyPr/>
          <a:lstStyle/>
          <a:p>
            <a:r>
              <a:rPr lang="es-EC" b="1" dirty="0" smtClean="0"/>
              <a:t>CONCLUSIONES</a:t>
            </a:r>
            <a:endParaRPr lang="es-EC" b="1" dirty="0"/>
          </a:p>
        </p:txBody>
      </p:sp>
      <p:sp>
        <p:nvSpPr>
          <p:cNvPr id="5" name="4 Rectángulo"/>
          <p:cNvSpPr/>
          <p:nvPr/>
        </p:nvSpPr>
        <p:spPr>
          <a:xfrm>
            <a:off x="846212" y="1700808"/>
            <a:ext cx="7992888" cy="3785652"/>
          </a:xfrm>
          <a:prstGeom prst="rect">
            <a:avLst/>
          </a:prstGeom>
        </p:spPr>
        <p:txBody>
          <a:bodyPr wrap="square">
            <a:spAutoFit/>
          </a:bodyPr>
          <a:lstStyle/>
          <a:p>
            <a:pPr algn="just"/>
            <a:r>
              <a:rPr lang="es-ES" sz="2000" dirty="0"/>
              <a:t>A mayor densidad de siembra el porcentaje de desperdicio es menor debido a la mayor producción de tallos mientras se incrementa la densidad. </a:t>
            </a:r>
            <a:endParaRPr lang="es-EC" sz="2000" dirty="0"/>
          </a:p>
          <a:p>
            <a:pPr algn="just"/>
            <a:r>
              <a:rPr lang="es-ES" sz="2000" dirty="0"/>
              <a:t> </a:t>
            </a:r>
            <a:endParaRPr lang="es-EC" sz="2000" dirty="0"/>
          </a:p>
          <a:p>
            <a:pPr algn="just"/>
            <a:r>
              <a:rPr lang="es-ES" sz="2000" dirty="0"/>
              <a:t>Matemáticamente se determinó que a medida que se incrementa la densidad de planta se manifiesta una mayor presencia de </a:t>
            </a:r>
            <a:r>
              <a:rPr lang="es-ES" sz="2000" i="1" dirty="0"/>
              <a:t>Alternaria</a:t>
            </a:r>
            <a:r>
              <a:rPr lang="es-ES" sz="2000" dirty="0"/>
              <a:t> representada por el área bajo la curva, debido a que a una mayor densidad  se desarrolla una mayor humedad relativa dentro de la cama que favorece la proliferación de  la enfermedad, sin embargo de no haberse diferenciado estadísticamente.</a:t>
            </a:r>
            <a:endParaRPr lang="es-EC" sz="2000" dirty="0"/>
          </a:p>
          <a:p>
            <a:pPr algn="just"/>
            <a:r>
              <a:rPr lang="es-ES" sz="2000" dirty="0"/>
              <a:t> </a:t>
            </a:r>
            <a:endParaRPr lang="es-EC" sz="2000" dirty="0"/>
          </a:p>
          <a:p>
            <a:pPr algn="just"/>
            <a:r>
              <a:rPr lang="es-ES" sz="2000" dirty="0"/>
              <a:t>La incidencia de malezas fue mayor en las primeras semanas de evaluación, pero conforme se desarrolla el cultivo el control se hizo manifiesto alcanzando a la novena semana el porcentaje del 5 %.</a:t>
            </a:r>
            <a:endParaRPr lang="es-EC" sz="2000" dirty="0"/>
          </a:p>
        </p:txBody>
      </p:sp>
    </p:spTree>
    <p:extLst>
      <p:ext uri="{BB962C8B-B14F-4D97-AF65-F5344CB8AC3E}">
        <p14:creationId xmlns:p14="http://schemas.microsoft.com/office/powerpoint/2010/main" xmlns="" val="34815511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548680"/>
            <a:ext cx="7924800" cy="724941"/>
          </a:xfrm>
        </p:spPr>
        <p:txBody>
          <a:bodyPr/>
          <a:lstStyle/>
          <a:p>
            <a:r>
              <a:rPr lang="es-EC" b="1" dirty="0" smtClean="0"/>
              <a:t>CONCLUSIONES</a:t>
            </a:r>
            <a:endParaRPr lang="es-EC" b="1" dirty="0"/>
          </a:p>
        </p:txBody>
      </p:sp>
      <p:sp>
        <p:nvSpPr>
          <p:cNvPr id="4" name="3 Rectángulo"/>
          <p:cNvSpPr/>
          <p:nvPr/>
        </p:nvSpPr>
        <p:spPr>
          <a:xfrm>
            <a:off x="971600" y="1443548"/>
            <a:ext cx="7488832" cy="3785652"/>
          </a:xfrm>
          <a:prstGeom prst="rect">
            <a:avLst/>
          </a:prstGeom>
        </p:spPr>
        <p:txBody>
          <a:bodyPr wrap="square">
            <a:spAutoFit/>
          </a:bodyPr>
          <a:lstStyle/>
          <a:p>
            <a:pPr algn="just"/>
            <a:r>
              <a:rPr lang="es-ES" sz="2000" dirty="0"/>
              <a:t>A medida que se incrementa la densidad disminuye la productividad con 0,7 tallos/planta pero la producción total no se ve afectada debido al mayor número de plantas por metro cuadrado.</a:t>
            </a:r>
            <a:endParaRPr lang="es-EC" sz="2000" dirty="0"/>
          </a:p>
          <a:p>
            <a:pPr algn="just"/>
            <a:r>
              <a:rPr lang="es-ES" sz="2000" dirty="0"/>
              <a:t> </a:t>
            </a:r>
            <a:endParaRPr lang="es-EC" sz="2000" dirty="0"/>
          </a:p>
          <a:p>
            <a:pPr algn="just"/>
            <a:r>
              <a:rPr lang="es-ES" sz="2000" dirty="0"/>
              <a:t>Sin embargo de no diferenciarse estadísticamente la vida en florero por efecto de las densidades de siembra, se manifiesta una tendencia cuadrática pues el mayor número de días que duro la planta y la flor de </a:t>
            </a:r>
            <a:r>
              <a:rPr lang="es-ES" sz="2000" i="1" dirty="0" err="1"/>
              <a:t>Gypsophila</a:t>
            </a:r>
            <a:r>
              <a:rPr lang="es-ES" sz="2000" dirty="0"/>
              <a:t> variedad </a:t>
            </a:r>
            <a:r>
              <a:rPr lang="es-ES" sz="2000" dirty="0" err="1"/>
              <a:t>Over</a:t>
            </a:r>
            <a:r>
              <a:rPr lang="es-ES" sz="2000" dirty="0"/>
              <a:t> Time., se obtuvo con la densidad de 135 000 plantas / ha.</a:t>
            </a:r>
            <a:endParaRPr lang="es-EC" sz="2000" dirty="0"/>
          </a:p>
          <a:p>
            <a:pPr algn="just"/>
            <a:r>
              <a:rPr lang="es-ES" sz="2000" dirty="0"/>
              <a:t> </a:t>
            </a:r>
            <a:endParaRPr lang="es-EC" sz="2000" dirty="0"/>
          </a:p>
          <a:p>
            <a:pPr algn="just"/>
            <a:r>
              <a:rPr lang="es-ES" sz="2000" i="1" dirty="0" err="1"/>
              <a:t>Gypsophila</a:t>
            </a:r>
            <a:r>
              <a:rPr lang="es-ES" sz="2000" dirty="0"/>
              <a:t> variedad </a:t>
            </a:r>
            <a:r>
              <a:rPr lang="es-ES" sz="2000" dirty="0" err="1"/>
              <a:t>Over</a:t>
            </a:r>
            <a:r>
              <a:rPr lang="es-ES" sz="2000" dirty="0"/>
              <a:t> Time., puede cultivarse de 100 000 a 150 000 plantas/ha, razón por la cual cada una de las diferentes densidades son alternativas económicas y va a depender del capital para invertir.</a:t>
            </a:r>
            <a:endParaRPr lang="es-EC" sz="2000" dirty="0"/>
          </a:p>
        </p:txBody>
      </p:sp>
    </p:spTree>
    <p:extLst>
      <p:ext uri="{BB962C8B-B14F-4D97-AF65-F5344CB8AC3E}">
        <p14:creationId xmlns:p14="http://schemas.microsoft.com/office/powerpoint/2010/main" xmlns="" val="3481551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sz="quarter" idx="13"/>
          </p:nvPr>
        </p:nvSpPr>
        <p:spPr>
          <a:xfrm>
            <a:off x="539552" y="1575048"/>
            <a:ext cx="7704856" cy="3510136"/>
          </a:xfrm>
        </p:spPr>
        <p:txBody>
          <a:bodyPr/>
          <a:lstStyle/>
          <a:p>
            <a:pPr marL="722313" lvl="0" indent="-457200" algn="just"/>
            <a:r>
              <a:rPr lang="es-ES" sz="1800" dirty="0">
                <a:solidFill>
                  <a:schemeClr val="bg1"/>
                </a:solidFill>
                <a:latin typeface="Arial Black" pitchFamily="34" charset="0"/>
              </a:rPr>
              <a:t>Evaluar el porcentaje de malezas en el cultivo de </a:t>
            </a:r>
            <a:r>
              <a:rPr lang="es-ES" sz="1800" i="1" dirty="0" err="1">
                <a:solidFill>
                  <a:schemeClr val="bg1"/>
                </a:solidFill>
                <a:latin typeface="Arial Black" pitchFamily="34" charset="0"/>
              </a:rPr>
              <a:t>Gypsophila</a:t>
            </a:r>
            <a:r>
              <a:rPr lang="es-ES" sz="1800" dirty="0">
                <a:solidFill>
                  <a:schemeClr val="bg1"/>
                </a:solidFill>
                <a:latin typeface="Arial Black" pitchFamily="34" charset="0"/>
              </a:rPr>
              <a:t> en diferentes densidades de siembra como evaluación del área cultivada.</a:t>
            </a:r>
            <a:endParaRPr lang="es-EC" sz="2800" dirty="0">
              <a:solidFill>
                <a:schemeClr val="bg1"/>
              </a:solidFill>
              <a:latin typeface="Arial Black" pitchFamily="34" charset="0"/>
            </a:endParaRPr>
          </a:p>
          <a:p>
            <a:pPr marL="722313" indent="-457200" algn="just">
              <a:buNone/>
            </a:pPr>
            <a:r>
              <a:rPr lang="es-ES" sz="1800" dirty="0">
                <a:solidFill>
                  <a:schemeClr val="bg1"/>
                </a:solidFill>
                <a:latin typeface="Arial Black" pitchFamily="34" charset="0"/>
              </a:rPr>
              <a:t> </a:t>
            </a:r>
            <a:endParaRPr lang="es-EC" sz="2800" dirty="0">
              <a:solidFill>
                <a:schemeClr val="bg1"/>
              </a:solidFill>
              <a:latin typeface="Arial Black" pitchFamily="34" charset="0"/>
            </a:endParaRPr>
          </a:p>
          <a:p>
            <a:pPr marL="722313" lvl="0" indent="-457200" algn="just"/>
            <a:r>
              <a:rPr lang="es-ES" sz="1800" dirty="0">
                <a:solidFill>
                  <a:schemeClr val="bg1"/>
                </a:solidFill>
                <a:latin typeface="Arial Black" pitchFamily="34" charset="0"/>
              </a:rPr>
              <a:t>Evaluar la producción del cultivo en las diferentes densidades de siembra</a:t>
            </a:r>
            <a:r>
              <a:rPr lang="es-ES" sz="1800" dirty="0" smtClean="0">
                <a:solidFill>
                  <a:schemeClr val="bg1"/>
                </a:solidFill>
                <a:latin typeface="Arial Black" pitchFamily="34" charset="0"/>
              </a:rPr>
              <a:t>.</a:t>
            </a:r>
          </a:p>
          <a:p>
            <a:pPr marL="722313" lvl="0" indent="-457200" algn="just"/>
            <a:endParaRPr lang="es-EC" sz="2800" dirty="0">
              <a:solidFill>
                <a:schemeClr val="bg1"/>
              </a:solidFill>
              <a:latin typeface="Arial Black" pitchFamily="34" charset="0"/>
            </a:endParaRPr>
          </a:p>
          <a:p>
            <a:pPr marL="722313" lvl="0" indent="-457200" algn="just"/>
            <a:r>
              <a:rPr lang="es-ES" sz="1800" dirty="0" smtClean="0">
                <a:solidFill>
                  <a:schemeClr val="bg1"/>
                </a:solidFill>
                <a:latin typeface="Arial Black" pitchFamily="34" charset="0"/>
              </a:rPr>
              <a:t>Determinar </a:t>
            </a:r>
            <a:r>
              <a:rPr lang="es-ES" sz="1800" dirty="0">
                <a:solidFill>
                  <a:schemeClr val="bg1"/>
                </a:solidFill>
                <a:latin typeface="Arial Black" pitchFamily="34" charset="0"/>
              </a:rPr>
              <a:t>cual es la densidad económicamente rentable para la </a:t>
            </a:r>
            <a:r>
              <a:rPr lang="es-ES" sz="1800" dirty="0" err="1">
                <a:solidFill>
                  <a:schemeClr val="bg1"/>
                </a:solidFill>
                <a:latin typeface="Arial Black" pitchFamily="34" charset="0"/>
              </a:rPr>
              <a:t>var</a:t>
            </a:r>
            <a:r>
              <a:rPr lang="es-ES" sz="1800" dirty="0">
                <a:solidFill>
                  <a:schemeClr val="bg1"/>
                </a:solidFill>
                <a:latin typeface="Arial Black" pitchFamily="34" charset="0"/>
              </a:rPr>
              <a:t>. </a:t>
            </a:r>
            <a:r>
              <a:rPr lang="es-ES" sz="1800" dirty="0" err="1">
                <a:solidFill>
                  <a:schemeClr val="bg1"/>
                </a:solidFill>
                <a:latin typeface="Arial Black" pitchFamily="34" charset="0"/>
              </a:rPr>
              <a:t>Over</a:t>
            </a:r>
            <a:r>
              <a:rPr lang="es-ES" sz="1800" i="1" dirty="0">
                <a:solidFill>
                  <a:schemeClr val="bg1"/>
                </a:solidFill>
                <a:latin typeface="Arial Black" pitchFamily="34" charset="0"/>
              </a:rPr>
              <a:t> </a:t>
            </a:r>
            <a:r>
              <a:rPr lang="es-ES" sz="1800" dirty="0" smtClean="0">
                <a:solidFill>
                  <a:schemeClr val="bg1"/>
                </a:solidFill>
                <a:latin typeface="Arial Black" pitchFamily="34" charset="0"/>
              </a:rPr>
              <a:t>Time</a:t>
            </a:r>
            <a:r>
              <a:rPr lang="es-ES" sz="1800" i="1" dirty="0" smtClean="0">
                <a:solidFill>
                  <a:schemeClr val="bg1"/>
                </a:solidFill>
                <a:latin typeface="Arial Black" pitchFamily="34" charset="0"/>
              </a:rPr>
              <a:t> </a:t>
            </a:r>
            <a:r>
              <a:rPr lang="es-ES" sz="1800" dirty="0" smtClean="0">
                <a:solidFill>
                  <a:schemeClr val="bg1"/>
                </a:solidFill>
                <a:latin typeface="Arial Black" pitchFamily="34" charset="0"/>
              </a:rPr>
              <a:t>de </a:t>
            </a:r>
            <a:r>
              <a:rPr lang="es-ES" sz="1800" i="1" dirty="0" err="1" smtClean="0">
                <a:solidFill>
                  <a:schemeClr val="bg1"/>
                </a:solidFill>
                <a:latin typeface="Arial Black" pitchFamily="34" charset="0"/>
              </a:rPr>
              <a:t>Gypsophila</a:t>
            </a:r>
            <a:endParaRPr lang="es-ES" sz="1800" i="1" dirty="0" smtClean="0">
              <a:solidFill>
                <a:schemeClr val="bg1"/>
              </a:solidFill>
              <a:latin typeface="Arial Black" pitchFamily="34" charset="0"/>
            </a:endParaRPr>
          </a:p>
          <a:p>
            <a:pPr marL="265113" lvl="0" indent="0" algn="just">
              <a:buNone/>
            </a:pPr>
            <a:endParaRPr lang="es-ES" sz="1800" dirty="0" smtClean="0">
              <a:solidFill>
                <a:schemeClr val="bg1"/>
              </a:solidFill>
              <a:latin typeface="Arial Black" pitchFamily="34" charset="0"/>
            </a:endParaRPr>
          </a:p>
        </p:txBody>
      </p:sp>
    </p:spTree>
    <p:extLst>
      <p:ext uri="{BB962C8B-B14F-4D97-AF65-F5344CB8AC3E}">
        <p14:creationId xmlns:p14="http://schemas.microsoft.com/office/powerpoint/2010/main" xmlns="" val="16801643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76672"/>
            <a:ext cx="7924800" cy="720080"/>
          </a:xfrm>
        </p:spPr>
        <p:txBody>
          <a:bodyPr/>
          <a:lstStyle/>
          <a:p>
            <a:r>
              <a:rPr lang="es-EC" dirty="0" smtClean="0"/>
              <a:t>RECOMENDACIONES</a:t>
            </a:r>
            <a:endParaRPr lang="es-EC" dirty="0"/>
          </a:p>
        </p:txBody>
      </p:sp>
      <p:sp>
        <p:nvSpPr>
          <p:cNvPr id="3" name="2 Rectángulo"/>
          <p:cNvSpPr/>
          <p:nvPr/>
        </p:nvSpPr>
        <p:spPr>
          <a:xfrm>
            <a:off x="1367160" y="1484784"/>
            <a:ext cx="6840760" cy="3785652"/>
          </a:xfrm>
          <a:prstGeom prst="rect">
            <a:avLst/>
          </a:prstGeom>
        </p:spPr>
        <p:txBody>
          <a:bodyPr wrap="square">
            <a:spAutoFit/>
          </a:bodyPr>
          <a:lstStyle/>
          <a:p>
            <a:pPr algn="just"/>
            <a:r>
              <a:rPr lang="es-EC" sz="2000" dirty="0"/>
              <a:t>Utilizar la densidad de 150 000 plantas/ha para el cultivo de </a:t>
            </a:r>
            <a:r>
              <a:rPr lang="es-ES" sz="2000" i="1" dirty="0" err="1"/>
              <a:t>Gypsophila</a:t>
            </a:r>
            <a:r>
              <a:rPr lang="es-ES" sz="2000" dirty="0"/>
              <a:t> variedad </a:t>
            </a:r>
            <a:r>
              <a:rPr lang="es-ES" sz="2000" dirty="0" err="1"/>
              <a:t>Over</a:t>
            </a:r>
            <a:r>
              <a:rPr lang="es-ES" sz="2000" dirty="0"/>
              <a:t> Time</a:t>
            </a:r>
            <a:r>
              <a:rPr lang="es-EC" sz="2000" dirty="0"/>
              <a:t>. debido a que presenta mayores rendimientos.</a:t>
            </a:r>
          </a:p>
          <a:p>
            <a:pPr algn="just"/>
            <a:r>
              <a:rPr lang="es-EC" sz="2000" dirty="0"/>
              <a:t> </a:t>
            </a:r>
          </a:p>
          <a:p>
            <a:pPr algn="just"/>
            <a:r>
              <a:rPr lang="es-EC" sz="2000" dirty="0"/>
              <a:t>Mejorar los programas de fertilización y fumigación para el control de plagas y enfermedades, logrando alcanzar un control efectivo a lo largo de todo el ciclo de </a:t>
            </a:r>
            <a:r>
              <a:rPr lang="es-ES" sz="2000" i="1" dirty="0" err="1"/>
              <a:t>Gypsophila</a:t>
            </a:r>
            <a:r>
              <a:rPr lang="es-ES" sz="2000" dirty="0"/>
              <a:t> variedad </a:t>
            </a:r>
            <a:r>
              <a:rPr lang="es-ES" sz="2000" dirty="0" err="1"/>
              <a:t>Over</a:t>
            </a:r>
            <a:r>
              <a:rPr lang="es-ES" sz="2000" dirty="0"/>
              <a:t> Time.</a:t>
            </a:r>
            <a:endParaRPr lang="es-EC" sz="2000" dirty="0"/>
          </a:p>
          <a:p>
            <a:pPr algn="just"/>
            <a:r>
              <a:rPr lang="es-EC" sz="2000" dirty="0"/>
              <a:t> </a:t>
            </a:r>
          </a:p>
          <a:p>
            <a:pPr algn="just"/>
            <a:r>
              <a:rPr lang="es-ES" sz="2000" dirty="0"/>
              <a:t>Debido a la gran respuesta de </a:t>
            </a:r>
            <a:r>
              <a:rPr lang="es-ES" sz="2000" i="1" dirty="0" err="1"/>
              <a:t>Gypsophila</a:t>
            </a:r>
            <a:r>
              <a:rPr lang="es-ES" sz="2000" dirty="0"/>
              <a:t> variedad </a:t>
            </a:r>
            <a:r>
              <a:rPr lang="es-ES" sz="2000" dirty="0" err="1"/>
              <a:t>Over</a:t>
            </a:r>
            <a:r>
              <a:rPr lang="es-ES" sz="2000" dirty="0"/>
              <a:t> Time. A la densidad de siembra sin verse mermada la producción y por obtener tasas de retorno marginal adecuadas se recomienda realizar investigación de densidades de siembras mas elevadas hasta determinar el punto de inflexión.</a:t>
            </a:r>
            <a:endParaRPr lang="es-EC" sz="2000" dirty="0"/>
          </a:p>
        </p:txBody>
      </p:sp>
    </p:spTree>
    <p:extLst>
      <p:ext uri="{BB962C8B-B14F-4D97-AF65-F5344CB8AC3E}">
        <p14:creationId xmlns:p14="http://schemas.microsoft.com/office/powerpoint/2010/main" xmlns="" val="8772768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2 Título"/>
          <p:cNvSpPr>
            <a:spLocks noGrp="1"/>
          </p:cNvSpPr>
          <p:nvPr>
            <p:ph type="ctrTitle"/>
          </p:nvPr>
        </p:nvSpPr>
        <p:spPr>
          <a:xfrm>
            <a:off x="395536" y="2247007"/>
            <a:ext cx="6188224" cy="1470025"/>
          </a:xfrm>
        </p:spPr>
        <p:txBody>
          <a:bodyPr/>
          <a:lstStyle/>
          <a:p>
            <a:r>
              <a:rPr lang="es-EC" dirty="0" smtClean="0">
                <a:solidFill>
                  <a:schemeClr val="bg1"/>
                </a:solidFill>
              </a:rPr>
              <a:t>¡ Gracias  !</a:t>
            </a:r>
            <a:endParaRPr lang="es-EC" dirty="0">
              <a:solidFill>
                <a:schemeClr val="bg1"/>
              </a:solidFill>
            </a:endParaRPr>
          </a:p>
        </p:txBody>
      </p:sp>
    </p:spTree>
    <p:extLst>
      <p:ext uri="{BB962C8B-B14F-4D97-AF65-F5344CB8AC3E}">
        <p14:creationId xmlns:p14="http://schemas.microsoft.com/office/powerpoint/2010/main" xmlns="" val="2753065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7"/>
            <a:ext cx="7924800" cy="778099"/>
          </a:xfrm>
        </p:spPr>
        <p:txBody>
          <a:bodyPr/>
          <a:lstStyle/>
          <a:p>
            <a:r>
              <a:rPr lang="es-EC" b="1" dirty="0" smtClean="0">
                <a:solidFill>
                  <a:schemeClr val="bg1"/>
                </a:solidFill>
              </a:rPr>
              <a:t>Introducción</a:t>
            </a:r>
            <a:endParaRPr lang="es-EC" b="1" dirty="0">
              <a:solidFill>
                <a:schemeClr val="bg1"/>
              </a:solidFill>
            </a:endParaRPr>
          </a:p>
        </p:txBody>
      </p:sp>
      <p:graphicFrame>
        <p:nvGraphicFramePr>
          <p:cNvPr id="8" name="7 Marcador de contenido"/>
          <p:cNvGraphicFramePr>
            <a:graphicFrameLocks noGrp="1"/>
          </p:cNvGraphicFramePr>
          <p:nvPr>
            <p:ph sz="quarter" idx="13"/>
            <p:extLst>
              <p:ext uri="{D42A27DB-BD31-4B8C-83A1-F6EECF244321}">
                <p14:modId xmlns:p14="http://schemas.microsoft.com/office/powerpoint/2010/main" xmlns="" val="733775320"/>
              </p:ext>
            </p:extLst>
          </p:nvPr>
        </p:nvGraphicFramePr>
        <p:xfrm>
          <a:off x="609600" y="1600200"/>
          <a:ext cx="79248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246699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899592" y="692696"/>
            <a:ext cx="5258544" cy="580927"/>
          </a:xfrm>
        </p:spPr>
        <p:style>
          <a:lnRef idx="2">
            <a:schemeClr val="dk1">
              <a:shade val="50000"/>
            </a:schemeClr>
          </a:lnRef>
          <a:fillRef idx="1">
            <a:schemeClr val="dk1"/>
          </a:fillRef>
          <a:effectRef idx="0">
            <a:schemeClr val="dk1"/>
          </a:effectRef>
          <a:fontRef idx="minor">
            <a:schemeClr val="lt1"/>
          </a:fontRef>
        </p:style>
        <p:txBody>
          <a:bodyPr/>
          <a:lstStyle/>
          <a:p>
            <a:r>
              <a:rPr lang="es-EC" b="1" dirty="0"/>
              <a:t>TRATAMIENTOS A COMPROBAR</a:t>
            </a:r>
          </a:p>
        </p:txBody>
      </p:sp>
      <p:sp>
        <p:nvSpPr>
          <p:cNvPr id="3" name="2 Marcador de contenido"/>
          <p:cNvSpPr>
            <a:spLocks noGrp="1"/>
          </p:cNvSpPr>
          <p:nvPr>
            <p:ph sz="quarter" idx="13"/>
          </p:nvPr>
        </p:nvSpPr>
        <p:spPr>
          <a:xfrm>
            <a:off x="1043608" y="2420888"/>
            <a:ext cx="6840760" cy="2592288"/>
          </a:xfrm>
        </p:spPr>
        <p:style>
          <a:lnRef idx="0">
            <a:scrgbClr r="0" g="0" b="0"/>
          </a:lnRef>
          <a:fillRef idx="1003">
            <a:schemeClr val="lt2"/>
          </a:fillRef>
          <a:effectRef idx="0">
            <a:scrgbClr r="0" g="0" b="0"/>
          </a:effectRef>
          <a:fontRef idx="major"/>
        </p:style>
        <p:txBody>
          <a:bodyPr>
            <a:noAutofit/>
          </a:bodyPr>
          <a:lstStyle/>
          <a:p>
            <a:pPr algn="ctr"/>
            <a:r>
              <a:rPr lang="es-ES" sz="2600"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T</a:t>
            </a:r>
            <a:r>
              <a:rPr lang="es-ES" sz="2600" b="1" spc="0" baseline="-25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0</a:t>
            </a:r>
            <a:r>
              <a:rPr lang="es-ES" sz="2600"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 =	100 000 plantas / ha neta.</a:t>
            </a:r>
            <a:endParaRPr lang="es-EC" sz="2600"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endParaRPr>
          </a:p>
          <a:p>
            <a:pPr algn="ctr"/>
            <a:r>
              <a:rPr lang="es-ES" sz="2600"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T</a:t>
            </a:r>
            <a:r>
              <a:rPr lang="es-ES" sz="2600" b="1" spc="0" baseline="-25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1</a:t>
            </a:r>
            <a:r>
              <a:rPr lang="es-ES" sz="2600"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 =	125 000 plantas / ha neta.</a:t>
            </a:r>
            <a:endParaRPr lang="es-EC" sz="2600"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endParaRPr>
          </a:p>
          <a:p>
            <a:pPr algn="ctr"/>
            <a:r>
              <a:rPr lang="es-ES" sz="2600"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T</a:t>
            </a:r>
            <a:r>
              <a:rPr lang="es-ES" sz="2600" b="1" spc="0" baseline="-25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2</a:t>
            </a:r>
            <a:r>
              <a:rPr lang="es-ES" sz="2600"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 	135 000 plantas / ha neta.</a:t>
            </a:r>
            <a:endParaRPr lang="es-EC" sz="2600"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endParaRPr>
          </a:p>
          <a:p>
            <a:pPr algn="ctr"/>
            <a:r>
              <a:rPr lang="es-ES" sz="2600"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T</a:t>
            </a:r>
            <a:r>
              <a:rPr lang="es-ES" sz="2600" b="1" spc="0" baseline="-25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3</a:t>
            </a:r>
            <a:r>
              <a:rPr lang="es-ES" sz="2600"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 	140 000 plantas / ha neta.</a:t>
            </a:r>
            <a:endParaRPr lang="es-EC" sz="2600"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endParaRPr>
          </a:p>
          <a:p>
            <a:pPr algn="ctr"/>
            <a:r>
              <a:rPr lang="es-ES" sz="2600"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T</a:t>
            </a:r>
            <a:r>
              <a:rPr lang="es-ES" sz="2600" b="1" spc="0" baseline="-25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4</a:t>
            </a:r>
            <a:r>
              <a:rPr lang="es-ES" sz="2600"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 	150 000 plantas / ha neta.</a:t>
            </a:r>
            <a:endParaRPr lang="es-EC" sz="2600" b="1"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endParaRPr>
          </a:p>
        </p:txBody>
      </p:sp>
    </p:spTree>
    <p:extLst>
      <p:ext uri="{BB962C8B-B14F-4D97-AF65-F5344CB8AC3E}">
        <p14:creationId xmlns:p14="http://schemas.microsoft.com/office/powerpoint/2010/main" xmlns="" val="2549412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rotWithShape="1">
          <a:blip r:embed="rId3" cstate="print">
            <a:extLst>
              <a:ext uri="{28A0092B-C50C-407E-A947-70E740481C1C}">
                <a14:useLocalDpi xmlns:a14="http://schemas.microsoft.com/office/drawing/2010/main" xmlns="" val="0"/>
              </a:ext>
            </a:extLst>
          </a:blip>
          <a:srcRect b="25948"/>
          <a:stretch/>
        </p:blipFill>
        <p:spPr>
          <a:xfrm>
            <a:off x="176851" y="1700808"/>
            <a:ext cx="8859645" cy="504056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xmlns="" val="2000858779"/>
              </p:ext>
            </p:extLst>
          </p:nvPr>
        </p:nvGraphicFramePr>
        <p:xfrm>
          <a:off x="1331640" y="877818"/>
          <a:ext cx="6408712" cy="2983230"/>
        </p:xfrm>
        <a:graphic>
          <a:graphicData uri="http://schemas.openxmlformats.org/drawingml/2006/table">
            <a:tbl>
              <a:tblPr>
                <a:tableStyleId>{5C22544A-7EE6-4342-B048-85BDC9FD1C3A}</a:tableStyleId>
              </a:tblPr>
              <a:tblGrid>
                <a:gridCol w="2732589"/>
                <a:gridCol w="1642625"/>
                <a:gridCol w="2033498"/>
              </a:tblGrid>
              <a:tr h="190500">
                <a:tc>
                  <a:txBody>
                    <a:bodyPr/>
                    <a:lstStyle/>
                    <a:p>
                      <a:pPr algn="ctr" fontAlgn="b"/>
                      <a:r>
                        <a:rPr lang="es-EC" sz="2400" b="1" u="none" strike="noStrike" dirty="0">
                          <a:effectLst/>
                        </a:rPr>
                        <a:t>Densidad de </a:t>
                      </a:r>
                      <a:r>
                        <a:rPr lang="es-EC" sz="2400" b="1" u="none" strike="noStrike" dirty="0" smtClean="0">
                          <a:effectLst/>
                        </a:rPr>
                        <a:t>Siembra</a:t>
                      </a:r>
                    </a:p>
                    <a:p>
                      <a:pPr algn="ctr" fontAlgn="b"/>
                      <a:r>
                        <a:rPr lang="es-EC" sz="2400" b="1" u="none" strike="noStrike" dirty="0" smtClean="0">
                          <a:effectLst/>
                        </a:rPr>
                        <a:t> (</a:t>
                      </a:r>
                      <a:r>
                        <a:rPr lang="es-EC" sz="2400" b="1" u="none" strike="noStrike" dirty="0">
                          <a:effectLst/>
                        </a:rPr>
                        <a:t>plantas / ha)</a:t>
                      </a:r>
                      <a:endParaRPr lang="es-EC" sz="2400" b="1" i="0" u="none" strike="noStrike" dirty="0">
                        <a:solidFill>
                          <a:srgbClr val="FFFFFF"/>
                        </a:solidFill>
                        <a:effectLst/>
                        <a:latin typeface="Calibri"/>
                      </a:endParaRPr>
                    </a:p>
                  </a:txBody>
                  <a:tcPr marL="9525" marR="9525" marT="9525" marB="0" anchor="ctr">
                    <a:solidFill>
                      <a:srgbClr val="92D050"/>
                    </a:solidFill>
                  </a:tcPr>
                </a:tc>
                <a:tc>
                  <a:txBody>
                    <a:bodyPr/>
                    <a:lstStyle/>
                    <a:p>
                      <a:pPr algn="ctr" fontAlgn="b"/>
                      <a:r>
                        <a:rPr lang="es-EC" sz="2400" b="1" u="none" strike="noStrike" dirty="0" smtClean="0">
                          <a:effectLst/>
                        </a:rPr>
                        <a:t>Plantas /</a:t>
                      </a:r>
                      <a:r>
                        <a:rPr lang="es-EC" sz="2400" b="1" u="none" strike="noStrike" baseline="0" dirty="0" smtClean="0">
                          <a:effectLst/>
                        </a:rPr>
                        <a:t> </a:t>
                      </a:r>
                      <a:r>
                        <a:rPr lang="es-EC" sz="2400" b="1" u="none" strike="noStrike" dirty="0" smtClean="0">
                          <a:effectLst/>
                        </a:rPr>
                        <a:t>Metro Cuadrado</a:t>
                      </a:r>
                      <a:endParaRPr lang="es-EC" sz="2400" b="1" i="0" u="none" strike="noStrike" dirty="0">
                        <a:solidFill>
                          <a:srgbClr val="FFFFFF"/>
                        </a:solidFill>
                        <a:effectLst/>
                        <a:latin typeface="Calibri"/>
                      </a:endParaRPr>
                    </a:p>
                  </a:txBody>
                  <a:tcPr marL="9525" marR="9525" marT="9525" marB="0" anchor="ctr">
                    <a:solidFill>
                      <a:srgbClr val="92D050"/>
                    </a:solidFill>
                  </a:tcPr>
                </a:tc>
                <a:tc>
                  <a:txBody>
                    <a:bodyPr/>
                    <a:lstStyle/>
                    <a:p>
                      <a:pPr algn="ctr" fontAlgn="b"/>
                      <a:r>
                        <a:rPr lang="es-EC" sz="2400" b="1" u="none" strike="noStrike" dirty="0" smtClean="0">
                          <a:effectLst/>
                        </a:rPr>
                        <a:t>Distanciamiento</a:t>
                      </a:r>
                      <a:r>
                        <a:rPr lang="es-EC" sz="2400" b="1" u="none" strike="noStrike" baseline="0" dirty="0" smtClean="0">
                          <a:effectLst/>
                        </a:rPr>
                        <a:t> de Siembra</a:t>
                      </a:r>
                    </a:p>
                    <a:p>
                      <a:pPr algn="ctr" fontAlgn="b"/>
                      <a:r>
                        <a:rPr lang="es-EC" sz="2400" b="1" u="none" strike="noStrike" baseline="0" dirty="0" smtClean="0">
                          <a:effectLst/>
                        </a:rPr>
                        <a:t> (m)</a:t>
                      </a:r>
                      <a:endParaRPr lang="es-EC" sz="2400" b="1" i="0" u="none" strike="noStrike" dirty="0">
                        <a:solidFill>
                          <a:srgbClr val="FFFFFF"/>
                        </a:solidFill>
                        <a:effectLst/>
                        <a:latin typeface="Calibri"/>
                      </a:endParaRPr>
                    </a:p>
                  </a:txBody>
                  <a:tcPr marL="9525" marR="9525" marT="9525" marB="0" anchor="ctr">
                    <a:solidFill>
                      <a:srgbClr val="92D050"/>
                    </a:solidFill>
                  </a:tcPr>
                </a:tc>
              </a:tr>
              <a:tr h="190500">
                <a:tc>
                  <a:txBody>
                    <a:bodyPr/>
                    <a:lstStyle/>
                    <a:p>
                      <a:pPr algn="ctr" fontAlgn="b"/>
                      <a:r>
                        <a:rPr lang="es-EC" sz="2400" u="none" strike="noStrike" dirty="0" smtClean="0">
                          <a:effectLst/>
                        </a:rPr>
                        <a:t>100 000</a:t>
                      </a:r>
                      <a:endParaRPr lang="es-EC" sz="2400" b="0" i="0" u="none" strike="noStrike" dirty="0">
                        <a:solidFill>
                          <a:srgbClr val="000000"/>
                        </a:solidFill>
                        <a:effectLst/>
                        <a:latin typeface="Calibri"/>
                      </a:endParaRPr>
                    </a:p>
                  </a:txBody>
                  <a:tcPr marL="9525" marR="9525" marT="9525" marB="0" anchor="ctr"/>
                </a:tc>
                <a:tc>
                  <a:txBody>
                    <a:bodyPr/>
                    <a:lstStyle/>
                    <a:p>
                      <a:pPr algn="ctr" fontAlgn="b"/>
                      <a:r>
                        <a:rPr lang="es-EC" sz="2400" u="none" strike="noStrike" dirty="0">
                          <a:effectLst/>
                        </a:rPr>
                        <a:t>15</a:t>
                      </a:r>
                      <a:endParaRPr lang="es-EC" sz="2400" b="0" i="0" u="none" strike="noStrike" dirty="0">
                        <a:solidFill>
                          <a:srgbClr val="000000"/>
                        </a:solidFill>
                        <a:effectLst/>
                        <a:latin typeface="Calibri"/>
                      </a:endParaRPr>
                    </a:p>
                  </a:txBody>
                  <a:tcPr marL="9525" marR="9525" marT="9525" marB="0" anchor="ctr"/>
                </a:tc>
                <a:tc>
                  <a:txBody>
                    <a:bodyPr/>
                    <a:lstStyle/>
                    <a:p>
                      <a:pPr algn="ctr" fontAlgn="b"/>
                      <a:r>
                        <a:rPr lang="es-EC" sz="2400" u="none" strike="noStrike" dirty="0">
                          <a:effectLst/>
                        </a:rPr>
                        <a:t>0,31</a:t>
                      </a:r>
                      <a:endParaRPr lang="es-EC" sz="2400" b="0" i="0" u="none" strike="noStrike" dirty="0">
                        <a:solidFill>
                          <a:srgbClr val="000000"/>
                        </a:solidFill>
                        <a:effectLst/>
                        <a:latin typeface="Calibri"/>
                      </a:endParaRPr>
                    </a:p>
                  </a:txBody>
                  <a:tcPr marL="9525" marR="9525" marT="9525" marB="0" anchor="ctr"/>
                </a:tc>
              </a:tr>
              <a:tr h="190500">
                <a:tc>
                  <a:txBody>
                    <a:bodyPr/>
                    <a:lstStyle/>
                    <a:p>
                      <a:pPr algn="ctr" fontAlgn="b"/>
                      <a:r>
                        <a:rPr lang="es-EC" sz="2400" u="none" strike="noStrike" dirty="0" smtClean="0">
                          <a:effectLst/>
                        </a:rPr>
                        <a:t>125 000</a:t>
                      </a:r>
                      <a:endParaRPr lang="es-EC" sz="2400" b="0" i="0" u="none" strike="noStrike" dirty="0">
                        <a:solidFill>
                          <a:srgbClr val="000000"/>
                        </a:solidFill>
                        <a:effectLst/>
                        <a:latin typeface="Calibri"/>
                      </a:endParaRPr>
                    </a:p>
                  </a:txBody>
                  <a:tcPr marL="9525" marR="9525" marT="9525" marB="0" anchor="ctr"/>
                </a:tc>
                <a:tc>
                  <a:txBody>
                    <a:bodyPr/>
                    <a:lstStyle/>
                    <a:p>
                      <a:pPr algn="ctr" fontAlgn="b"/>
                      <a:r>
                        <a:rPr lang="es-EC" sz="2400" u="none" strike="noStrike" dirty="0">
                          <a:effectLst/>
                        </a:rPr>
                        <a:t>18</a:t>
                      </a:r>
                      <a:endParaRPr lang="es-EC" sz="2400" b="0" i="0" u="none" strike="noStrike" dirty="0">
                        <a:solidFill>
                          <a:srgbClr val="000000"/>
                        </a:solidFill>
                        <a:effectLst/>
                        <a:latin typeface="Calibri"/>
                      </a:endParaRPr>
                    </a:p>
                  </a:txBody>
                  <a:tcPr marL="9525" marR="9525" marT="9525" marB="0" anchor="ctr"/>
                </a:tc>
                <a:tc>
                  <a:txBody>
                    <a:bodyPr/>
                    <a:lstStyle/>
                    <a:p>
                      <a:pPr algn="ctr" fontAlgn="b"/>
                      <a:r>
                        <a:rPr lang="es-EC" sz="2400" u="none" strike="noStrike" dirty="0">
                          <a:effectLst/>
                        </a:rPr>
                        <a:t>0,25</a:t>
                      </a:r>
                      <a:endParaRPr lang="es-EC" sz="2400" b="0" i="0" u="none" strike="noStrike" dirty="0">
                        <a:solidFill>
                          <a:srgbClr val="000000"/>
                        </a:solidFill>
                        <a:effectLst/>
                        <a:latin typeface="Calibri"/>
                      </a:endParaRPr>
                    </a:p>
                  </a:txBody>
                  <a:tcPr marL="9525" marR="9525" marT="9525" marB="0" anchor="ctr"/>
                </a:tc>
              </a:tr>
              <a:tr h="190500">
                <a:tc>
                  <a:txBody>
                    <a:bodyPr/>
                    <a:lstStyle/>
                    <a:p>
                      <a:pPr algn="ctr" fontAlgn="b"/>
                      <a:r>
                        <a:rPr lang="es-EC" sz="2400" u="none" strike="noStrike" dirty="0" smtClean="0">
                          <a:effectLst/>
                        </a:rPr>
                        <a:t>135 000</a:t>
                      </a:r>
                      <a:endParaRPr lang="es-EC" sz="2400" b="0" i="0" u="none" strike="noStrike" dirty="0">
                        <a:solidFill>
                          <a:srgbClr val="000000"/>
                        </a:solidFill>
                        <a:effectLst/>
                        <a:latin typeface="Calibri"/>
                      </a:endParaRPr>
                    </a:p>
                  </a:txBody>
                  <a:tcPr marL="9525" marR="9525" marT="9525" marB="0" anchor="ctr"/>
                </a:tc>
                <a:tc>
                  <a:txBody>
                    <a:bodyPr/>
                    <a:lstStyle/>
                    <a:p>
                      <a:pPr algn="ctr" fontAlgn="b"/>
                      <a:r>
                        <a:rPr lang="es-EC" sz="2400" u="none" strike="noStrike" dirty="0">
                          <a:effectLst/>
                        </a:rPr>
                        <a:t>20</a:t>
                      </a:r>
                      <a:endParaRPr lang="es-EC" sz="2400" b="0" i="0" u="none" strike="noStrike" dirty="0">
                        <a:solidFill>
                          <a:srgbClr val="000000"/>
                        </a:solidFill>
                        <a:effectLst/>
                        <a:latin typeface="Calibri"/>
                      </a:endParaRPr>
                    </a:p>
                  </a:txBody>
                  <a:tcPr marL="9525" marR="9525" marT="9525" marB="0" anchor="ctr"/>
                </a:tc>
                <a:tc>
                  <a:txBody>
                    <a:bodyPr/>
                    <a:lstStyle/>
                    <a:p>
                      <a:pPr algn="ctr" fontAlgn="b"/>
                      <a:r>
                        <a:rPr lang="es-EC" sz="2400" u="none" strike="noStrike" dirty="0">
                          <a:effectLst/>
                        </a:rPr>
                        <a:t>0,23</a:t>
                      </a:r>
                      <a:endParaRPr lang="es-EC" sz="2400" b="0" i="0" u="none" strike="noStrike" dirty="0">
                        <a:solidFill>
                          <a:srgbClr val="000000"/>
                        </a:solidFill>
                        <a:effectLst/>
                        <a:latin typeface="Calibri"/>
                      </a:endParaRPr>
                    </a:p>
                  </a:txBody>
                  <a:tcPr marL="9525" marR="9525" marT="9525" marB="0" anchor="ctr"/>
                </a:tc>
              </a:tr>
              <a:tr h="190500">
                <a:tc>
                  <a:txBody>
                    <a:bodyPr/>
                    <a:lstStyle/>
                    <a:p>
                      <a:pPr algn="ctr" fontAlgn="b"/>
                      <a:r>
                        <a:rPr lang="es-EC" sz="2400" u="none" strike="noStrike" dirty="0" smtClean="0">
                          <a:effectLst/>
                        </a:rPr>
                        <a:t>140 000</a:t>
                      </a:r>
                      <a:endParaRPr lang="es-EC" sz="2400" b="0" i="0" u="none" strike="noStrike" dirty="0">
                        <a:solidFill>
                          <a:srgbClr val="000000"/>
                        </a:solidFill>
                        <a:effectLst/>
                        <a:latin typeface="Calibri"/>
                      </a:endParaRPr>
                    </a:p>
                  </a:txBody>
                  <a:tcPr marL="9525" marR="9525" marT="9525" marB="0" anchor="ctr"/>
                </a:tc>
                <a:tc>
                  <a:txBody>
                    <a:bodyPr/>
                    <a:lstStyle/>
                    <a:p>
                      <a:pPr algn="ctr" fontAlgn="b"/>
                      <a:r>
                        <a:rPr lang="es-EC" sz="2400" u="none" strike="noStrike" dirty="0">
                          <a:effectLst/>
                        </a:rPr>
                        <a:t>21</a:t>
                      </a:r>
                      <a:endParaRPr lang="es-EC" sz="2400" b="0" i="0" u="none" strike="noStrike" dirty="0">
                        <a:solidFill>
                          <a:srgbClr val="000000"/>
                        </a:solidFill>
                        <a:effectLst/>
                        <a:latin typeface="Calibri"/>
                      </a:endParaRPr>
                    </a:p>
                  </a:txBody>
                  <a:tcPr marL="9525" marR="9525" marT="9525" marB="0" anchor="ctr"/>
                </a:tc>
                <a:tc>
                  <a:txBody>
                    <a:bodyPr/>
                    <a:lstStyle/>
                    <a:p>
                      <a:pPr algn="ctr" fontAlgn="b"/>
                      <a:r>
                        <a:rPr lang="es-EC" sz="2400" u="none" strike="noStrike" dirty="0">
                          <a:effectLst/>
                        </a:rPr>
                        <a:t>0,22</a:t>
                      </a:r>
                      <a:endParaRPr lang="es-EC" sz="2400" b="0" i="0" u="none" strike="noStrike" dirty="0">
                        <a:solidFill>
                          <a:srgbClr val="000000"/>
                        </a:solidFill>
                        <a:effectLst/>
                        <a:latin typeface="Calibri"/>
                      </a:endParaRPr>
                    </a:p>
                  </a:txBody>
                  <a:tcPr marL="9525" marR="9525" marT="9525" marB="0" anchor="ctr"/>
                </a:tc>
              </a:tr>
              <a:tr h="190500">
                <a:tc>
                  <a:txBody>
                    <a:bodyPr/>
                    <a:lstStyle/>
                    <a:p>
                      <a:pPr algn="ctr" fontAlgn="b"/>
                      <a:r>
                        <a:rPr lang="es-EC" sz="2400" u="none" strike="noStrike" dirty="0" smtClean="0">
                          <a:effectLst/>
                        </a:rPr>
                        <a:t>150 000</a:t>
                      </a:r>
                      <a:endParaRPr lang="es-EC" sz="2400" b="0" i="0" u="none" strike="noStrike" dirty="0">
                        <a:solidFill>
                          <a:srgbClr val="000000"/>
                        </a:solidFill>
                        <a:effectLst/>
                        <a:latin typeface="Calibri"/>
                      </a:endParaRPr>
                    </a:p>
                  </a:txBody>
                  <a:tcPr marL="9525" marR="9525" marT="9525" marB="0" anchor="ctr"/>
                </a:tc>
                <a:tc>
                  <a:txBody>
                    <a:bodyPr/>
                    <a:lstStyle/>
                    <a:p>
                      <a:pPr algn="ctr" fontAlgn="b"/>
                      <a:r>
                        <a:rPr lang="es-EC" sz="2400" u="none" strike="noStrike" dirty="0">
                          <a:effectLst/>
                        </a:rPr>
                        <a:t>22</a:t>
                      </a:r>
                      <a:endParaRPr lang="es-EC" sz="2400" b="0" i="0" u="none" strike="noStrike" dirty="0">
                        <a:solidFill>
                          <a:srgbClr val="000000"/>
                        </a:solidFill>
                        <a:effectLst/>
                        <a:latin typeface="Calibri"/>
                      </a:endParaRPr>
                    </a:p>
                  </a:txBody>
                  <a:tcPr marL="9525" marR="9525" marT="9525" marB="0" anchor="ctr"/>
                </a:tc>
                <a:tc>
                  <a:txBody>
                    <a:bodyPr/>
                    <a:lstStyle/>
                    <a:p>
                      <a:pPr algn="ctr" fontAlgn="b"/>
                      <a:r>
                        <a:rPr lang="es-EC" sz="2400" u="none" strike="noStrike" dirty="0">
                          <a:effectLst/>
                        </a:rPr>
                        <a:t>0,20</a:t>
                      </a:r>
                      <a:endParaRPr lang="es-EC" sz="2400" b="0" i="0" u="none" strike="noStrike" dirty="0">
                        <a:solidFill>
                          <a:srgbClr val="00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xmlns="" val="17003155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3 Rectángulo"/>
          <p:cNvSpPr/>
          <p:nvPr/>
        </p:nvSpPr>
        <p:spPr>
          <a:xfrm>
            <a:off x="467544" y="1844824"/>
            <a:ext cx="8424936" cy="4154984"/>
          </a:xfrm>
          <a:prstGeom prst="rect">
            <a:avLst/>
          </a:prstGeom>
        </p:spPr>
        <p:txBody>
          <a:bodyPr wrap="square">
            <a:spAutoFit/>
          </a:bodyPr>
          <a:lstStyle/>
          <a:p>
            <a:r>
              <a:rPr lang="es-ES" sz="2400" b="1" dirty="0">
                <a:solidFill>
                  <a:srgbClr val="FFFF00"/>
                </a:solidFill>
              </a:rPr>
              <a:t> </a:t>
            </a:r>
            <a:endParaRPr lang="es-EC" sz="2400" b="1" dirty="0">
              <a:solidFill>
                <a:srgbClr val="FFFF00"/>
              </a:solidFill>
            </a:endParaRPr>
          </a:p>
          <a:p>
            <a:r>
              <a:rPr lang="es-ES" sz="2400" b="1" dirty="0">
                <a:solidFill>
                  <a:srgbClr val="FFFF00"/>
                </a:solidFill>
                <a:effectLst>
                  <a:outerShdw blurRad="38100" dist="38100" dir="2700000" algn="tl">
                    <a:srgbClr val="000000">
                      <a:alpha val="43137"/>
                    </a:srgbClr>
                  </a:outerShdw>
                </a:effectLst>
              </a:rPr>
              <a:t>Tratamientos:				5</a:t>
            </a:r>
            <a:endParaRPr lang="es-EC" sz="2400" b="1" dirty="0">
              <a:solidFill>
                <a:srgbClr val="FFFF00"/>
              </a:solidFill>
              <a:effectLst>
                <a:outerShdw blurRad="38100" dist="38100" dir="2700000" algn="tl">
                  <a:srgbClr val="000000">
                    <a:alpha val="43137"/>
                  </a:srgbClr>
                </a:outerShdw>
              </a:effectLst>
            </a:endParaRPr>
          </a:p>
          <a:p>
            <a:r>
              <a:rPr lang="es-ES" sz="2400" b="1" dirty="0">
                <a:solidFill>
                  <a:srgbClr val="FFFF00"/>
                </a:solidFill>
                <a:effectLst>
                  <a:outerShdw blurRad="38100" dist="38100" dir="2700000" algn="tl">
                    <a:srgbClr val="000000">
                      <a:alpha val="43137"/>
                    </a:srgbClr>
                  </a:outerShdw>
                </a:effectLst>
              </a:rPr>
              <a:t>Repeticiones:				4</a:t>
            </a:r>
            <a:endParaRPr lang="es-EC" sz="2400" b="1" dirty="0">
              <a:solidFill>
                <a:srgbClr val="FFFF00"/>
              </a:solidFill>
              <a:effectLst>
                <a:outerShdw blurRad="38100" dist="38100" dir="2700000" algn="tl">
                  <a:srgbClr val="000000">
                    <a:alpha val="43137"/>
                  </a:srgbClr>
                </a:outerShdw>
              </a:effectLst>
            </a:endParaRPr>
          </a:p>
          <a:p>
            <a:r>
              <a:rPr lang="es-ES" sz="2400" b="1" dirty="0" smtClean="0">
                <a:solidFill>
                  <a:srgbClr val="FFFF00"/>
                </a:solidFill>
                <a:effectLst>
                  <a:outerShdw blurRad="38100" dist="38100" dir="2700000" algn="tl">
                    <a:srgbClr val="000000">
                      <a:alpha val="43137"/>
                    </a:srgbClr>
                  </a:outerShdw>
                </a:effectLst>
              </a:rPr>
              <a:t>Área </a:t>
            </a:r>
            <a:r>
              <a:rPr lang="es-ES" sz="2400" b="1" dirty="0">
                <a:solidFill>
                  <a:srgbClr val="FFFF00"/>
                </a:solidFill>
                <a:effectLst>
                  <a:outerShdw blurRad="38100" dist="38100" dir="2700000" algn="tl">
                    <a:srgbClr val="000000">
                      <a:alpha val="43137"/>
                    </a:srgbClr>
                  </a:outerShdw>
                </a:effectLst>
              </a:rPr>
              <a:t>total del ensayo:			1 600 m</a:t>
            </a:r>
            <a:r>
              <a:rPr lang="es-ES" sz="2400" b="1" baseline="30000" dirty="0">
                <a:solidFill>
                  <a:srgbClr val="FFFF00"/>
                </a:solidFill>
                <a:effectLst>
                  <a:outerShdw blurRad="38100" dist="38100" dir="2700000" algn="tl">
                    <a:srgbClr val="000000">
                      <a:alpha val="43137"/>
                    </a:srgbClr>
                  </a:outerShdw>
                </a:effectLst>
              </a:rPr>
              <a:t>2</a:t>
            </a:r>
            <a:r>
              <a:rPr lang="es-ES" sz="2400" b="1" dirty="0">
                <a:solidFill>
                  <a:srgbClr val="FFFF00"/>
                </a:solidFill>
                <a:effectLst>
                  <a:outerShdw blurRad="38100" dist="38100" dir="2700000" algn="tl">
                    <a:srgbClr val="000000">
                      <a:alpha val="43137"/>
                    </a:srgbClr>
                  </a:outerShdw>
                </a:effectLst>
              </a:rPr>
              <a:t> (con caminos)</a:t>
            </a:r>
            <a:endParaRPr lang="es-EC" sz="2400" b="1" dirty="0">
              <a:solidFill>
                <a:srgbClr val="FFFF00"/>
              </a:solidFill>
              <a:effectLst>
                <a:outerShdw blurRad="38100" dist="38100" dir="2700000" algn="tl">
                  <a:srgbClr val="000000">
                    <a:alpha val="43137"/>
                  </a:srgbClr>
                </a:outerShdw>
              </a:effectLst>
            </a:endParaRPr>
          </a:p>
          <a:p>
            <a:r>
              <a:rPr lang="es-ES" sz="2400" b="1" dirty="0">
                <a:solidFill>
                  <a:srgbClr val="FFFF00"/>
                </a:solidFill>
                <a:effectLst>
                  <a:outerShdw blurRad="38100" dist="38100" dir="2700000" algn="tl">
                    <a:srgbClr val="000000">
                      <a:alpha val="43137"/>
                    </a:srgbClr>
                  </a:outerShdw>
                </a:effectLst>
              </a:rPr>
              <a:t>Área total del ensayo:			1 100 m</a:t>
            </a:r>
            <a:r>
              <a:rPr lang="es-ES" sz="2400" b="1" baseline="30000" dirty="0">
                <a:solidFill>
                  <a:srgbClr val="FFFF00"/>
                </a:solidFill>
                <a:effectLst>
                  <a:outerShdw blurRad="38100" dist="38100" dir="2700000" algn="tl">
                    <a:srgbClr val="000000">
                      <a:alpha val="43137"/>
                    </a:srgbClr>
                  </a:outerShdw>
                </a:effectLst>
              </a:rPr>
              <a:t>2</a:t>
            </a:r>
            <a:r>
              <a:rPr lang="es-ES" sz="2400" b="1" dirty="0">
                <a:solidFill>
                  <a:srgbClr val="FFFF00"/>
                </a:solidFill>
                <a:effectLst>
                  <a:outerShdw blurRad="38100" dist="38100" dir="2700000" algn="tl">
                    <a:srgbClr val="000000">
                      <a:alpha val="43137"/>
                    </a:srgbClr>
                  </a:outerShdw>
                </a:effectLst>
              </a:rPr>
              <a:t> (sin caminos</a:t>
            </a:r>
            <a:r>
              <a:rPr lang="es-ES" sz="2400" b="1" dirty="0" smtClean="0">
                <a:solidFill>
                  <a:srgbClr val="FFFF00"/>
                </a:solidFill>
                <a:effectLst>
                  <a:outerShdw blurRad="38100" dist="38100" dir="2700000" algn="tl">
                    <a:srgbClr val="000000">
                      <a:alpha val="43137"/>
                    </a:srgbClr>
                  </a:outerShdw>
                </a:effectLst>
              </a:rPr>
              <a:t>)</a:t>
            </a:r>
          </a:p>
          <a:p>
            <a:endParaRPr lang="es-ES" sz="2400" b="1" dirty="0">
              <a:solidFill>
                <a:srgbClr val="FFFF00"/>
              </a:solidFill>
              <a:effectLst>
                <a:outerShdw blurRad="38100" dist="38100" dir="2700000" algn="tl">
                  <a:srgbClr val="000000">
                    <a:alpha val="43137"/>
                  </a:srgbClr>
                </a:outerShdw>
              </a:effectLst>
            </a:endParaRPr>
          </a:p>
          <a:p>
            <a:r>
              <a:rPr lang="es-ES" sz="2400" b="1" dirty="0" smtClean="0">
                <a:solidFill>
                  <a:srgbClr val="FFFF00"/>
                </a:solidFill>
                <a:effectLst>
                  <a:outerShdw blurRad="38100" dist="38100" dir="2700000" algn="tl">
                    <a:srgbClr val="000000">
                      <a:alpha val="43137"/>
                    </a:srgbClr>
                  </a:outerShdw>
                </a:effectLst>
              </a:rPr>
              <a:t>Diseño 					DCA</a:t>
            </a:r>
          </a:p>
          <a:p>
            <a:r>
              <a:rPr lang="es-ES" sz="2400" b="1" dirty="0" smtClean="0">
                <a:solidFill>
                  <a:srgbClr val="FFFF00"/>
                </a:solidFill>
                <a:effectLst>
                  <a:outerShdw blurRad="38100" dist="38100" dir="2700000" algn="tl">
                    <a:srgbClr val="000000">
                      <a:alpha val="43137"/>
                    </a:srgbClr>
                  </a:outerShdw>
                </a:effectLst>
              </a:rPr>
              <a:t>Prueba de Duncan a 1 y 5%</a:t>
            </a:r>
          </a:p>
          <a:p>
            <a:r>
              <a:rPr lang="es-ES" sz="2400" b="1" dirty="0">
                <a:solidFill>
                  <a:srgbClr val="FFFF00"/>
                </a:solidFill>
                <a:effectLst>
                  <a:outerShdw blurRad="38100" dist="38100" dir="2700000" algn="tl">
                    <a:srgbClr val="000000">
                      <a:alpha val="43137"/>
                    </a:srgbClr>
                  </a:outerShdw>
                </a:effectLst>
              </a:rPr>
              <a:t>Análisis económico 			método </a:t>
            </a:r>
            <a:r>
              <a:rPr lang="es-ES" sz="2400" b="1" dirty="0" smtClean="0">
                <a:solidFill>
                  <a:srgbClr val="FFFF00"/>
                </a:solidFill>
                <a:effectLst>
                  <a:outerShdw blurRad="38100" dist="38100" dir="2700000" algn="tl">
                    <a:srgbClr val="000000">
                      <a:alpha val="43137"/>
                    </a:srgbClr>
                  </a:outerShdw>
                </a:effectLst>
              </a:rPr>
              <a:t>del presupuesto </a:t>
            </a:r>
            <a:r>
              <a:rPr lang="es-ES" sz="2400" b="1" dirty="0">
                <a:solidFill>
                  <a:srgbClr val="FFFF00"/>
                </a:solidFill>
                <a:effectLst>
                  <a:outerShdw blurRad="38100" dist="38100" dir="2700000" algn="tl">
                    <a:srgbClr val="000000">
                      <a:alpha val="43137"/>
                    </a:srgbClr>
                  </a:outerShdw>
                </a:effectLst>
              </a:rPr>
              <a:t>	</a:t>
            </a:r>
            <a:r>
              <a:rPr lang="es-ES" sz="2400" b="1" dirty="0" smtClean="0">
                <a:solidFill>
                  <a:srgbClr val="FFFF00"/>
                </a:solidFill>
                <a:effectLst>
                  <a:outerShdw blurRad="38100" dist="38100" dir="2700000" algn="tl">
                    <a:srgbClr val="000000">
                      <a:alpha val="43137"/>
                    </a:srgbClr>
                  </a:outerShdw>
                </a:effectLst>
              </a:rPr>
              <a:t>	</a:t>
            </a:r>
            <a:r>
              <a:rPr lang="es-ES" sz="2400" b="1" dirty="0">
                <a:solidFill>
                  <a:srgbClr val="FFFF00"/>
                </a:solidFill>
                <a:effectLst>
                  <a:outerShdw blurRad="38100" dist="38100" dir="2700000" algn="tl">
                    <a:srgbClr val="000000">
                      <a:alpha val="43137"/>
                    </a:srgbClr>
                  </a:outerShdw>
                </a:effectLst>
              </a:rPr>
              <a:t>				parcial según </a:t>
            </a:r>
            <a:r>
              <a:rPr lang="es-ES" sz="2400" b="1" dirty="0" err="1">
                <a:solidFill>
                  <a:srgbClr val="FFFF00"/>
                </a:solidFill>
                <a:effectLst>
                  <a:outerShdw blurRad="38100" dist="38100" dir="2700000" algn="tl">
                    <a:srgbClr val="000000">
                      <a:alpha val="43137"/>
                    </a:srgbClr>
                  </a:outerShdw>
                </a:effectLst>
              </a:rPr>
              <a:t>Perrin</a:t>
            </a:r>
            <a:r>
              <a:rPr lang="es-ES" sz="2400" b="1" dirty="0">
                <a:solidFill>
                  <a:srgbClr val="FFFF00"/>
                </a:solidFill>
                <a:effectLst>
                  <a:outerShdw blurRad="38100" dist="38100" dir="2700000" algn="tl">
                    <a:srgbClr val="000000">
                      <a:alpha val="43137"/>
                    </a:srgbClr>
                  </a:outerShdw>
                </a:effectLst>
              </a:rPr>
              <a:t> et 						al. (1976)</a:t>
            </a:r>
            <a:endParaRPr lang="es-EC" sz="2400" b="1" dirty="0">
              <a:solidFill>
                <a:srgbClr val="FFFF00"/>
              </a:solidFill>
              <a:effectLst>
                <a:outerShdw blurRad="38100" dist="38100" dir="2700000" algn="tl">
                  <a:srgbClr val="000000">
                    <a:alpha val="43137"/>
                  </a:srgbClr>
                </a:outerShdw>
              </a:effectLst>
            </a:endParaRPr>
          </a:p>
        </p:txBody>
      </p:sp>
      <p:graphicFrame>
        <p:nvGraphicFramePr>
          <p:cNvPr id="6" name="5 Diagrama"/>
          <p:cNvGraphicFramePr/>
          <p:nvPr>
            <p:extLst>
              <p:ext uri="{D42A27DB-BD31-4B8C-83A1-F6EECF244321}">
                <p14:modId xmlns:p14="http://schemas.microsoft.com/office/powerpoint/2010/main" xmlns="" val="4083463283"/>
              </p:ext>
            </p:extLst>
          </p:nvPr>
        </p:nvGraphicFramePr>
        <p:xfrm>
          <a:off x="609600" y="274637"/>
          <a:ext cx="79248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122956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0 Imagen"/>
          <p:cNvPicPr>
            <a:picLocks noChangeAspect="1" noChangeArrowheads="1"/>
          </p:cNvPicPr>
          <p:nvPr/>
        </p:nvPicPr>
        <p:blipFill>
          <a:blip r:embed="rId2">
            <a:extLst>
              <a:ext uri="{28A0092B-C50C-407E-A947-70E740481C1C}">
                <a14:useLocalDpi xmlns:a14="http://schemas.microsoft.com/office/drawing/2010/main" xmlns="" val="0"/>
              </a:ext>
            </a:extLst>
          </a:blip>
          <a:srcRect l="8444" t="3667" r="13779"/>
          <a:stretch>
            <a:fillRect/>
          </a:stretch>
        </p:blipFill>
        <p:spPr bwMode="auto">
          <a:xfrm>
            <a:off x="569890" y="1257359"/>
            <a:ext cx="2922872" cy="482691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7"/>
          <p:cNvSpPr>
            <a:spLocks noChangeArrowheads="1"/>
          </p:cNvSpPr>
          <p:nvPr/>
        </p:nvSpPr>
        <p:spPr bwMode="auto">
          <a:xfrm>
            <a:off x="0" y="43933"/>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00113" algn="l"/>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8"/>
          <p:cNvSpPr>
            <a:spLocks noChangeArrowheads="1"/>
          </p:cNvSpPr>
          <p:nvPr/>
        </p:nvSpPr>
        <p:spPr bwMode="auto">
          <a:xfrm>
            <a:off x="1" y="1823652"/>
            <a:ext cx="20313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		</a:t>
            </a:r>
            <a:endParaRPr kumimoji="0" lang="es-ES_tradn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9"/>
          <p:cNvSpPr>
            <a:spLocks noChangeArrowheads="1"/>
          </p:cNvSpPr>
          <p:nvPr/>
        </p:nvSpPr>
        <p:spPr bwMode="auto">
          <a:xfrm>
            <a:off x="0" y="330148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00113" algn="l"/>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10"/>
          <p:cNvSpPr>
            <a:spLocks noChangeArrowheads="1"/>
          </p:cNvSpPr>
          <p:nvPr/>
        </p:nvSpPr>
        <p:spPr bwMode="auto">
          <a:xfrm>
            <a:off x="0" y="4824027"/>
            <a:ext cx="295465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			</a:t>
            </a:r>
            <a:endParaRPr kumimoji="0" lang="es-ES_tradn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11"/>
          <p:cNvSpPr>
            <a:spLocks noChangeArrowheads="1"/>
          </p:cNvSpPr>
          <p:nvPr/>
        </p:nvSpPr>
        <p:spPr bwMode="auto">
          <a:xfrm>
            <a:off x="0" y="62542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00113" algn="l"/>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12"/>
          <p:cNvSpPr>
            <a:spLocks noChangeArrowheads="1"/>
          </p:cNvSpPr>
          <p:nvPr/>
        </p:nvSpPr>
        <p:spPr bwMode="auto">
          <a:xfrm>
            <a:off x="1" y="7929176"/>
            <a:ext cx="20313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		</a:t>
            </a:r>
            <a:endParaRPr kumimoji="0" lang="es-ES_tradn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13"/>
          <p:cNvSpPr>
            <a:spLocks noChangeArrowheads="1"/>
          </p:cNvSpPr>
          <p:nvPr/>
        </p:nvSpPr>
        <p:spPr bwMode="auto">
          <a:xfrm>
            <a:off x="0" y="106357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00113" algn="l"/>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2 Título"/>
          <p:cNvSpPr>
            <a:spLocks noGrp="1"/>
          </p:cNvSpPr>
          <p:nvPr>
            <p:ph type="title"/>
          </p:nvPr>
        </p:nvSpPr>
        <p:spPr>
          <a:xfrm>
            <a:off x="609600" y="413264"/>
            <a:ext cx="7924800" cy="630343"/>
          </a:xfrm>
        </p:spPr>
        <p:txBody>
          <a:bodyPr/>
          <a:lstStyle/>
          <a:p>
            <a:pPr algn="ctr"/>
            <a:r>
              <a:rPr lang="es-EC" dirty="0" smtClean="0"/>
              <a:t>INSTALACION DE LA INVESTIGACIÓN</a:t>
            </a:r>
            <a:endParaRPr lang="es-EC" dirty="0"/>
          </a:p>
        </p:txBody>
      </p:sp>
      <p:pic>
        <p:nvPicPr>
          <p:cNvPr id="11" name="10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07904" y="2332967"/>
            <a:ext cx="4756796" cy="2675698"/>
          </a:xfrm>
          <a:prstGeom prst="rect">
            <a:avLst/>
          </a:prstGeom>
        </p:spPr>
      </p:pic>
    </p:spTree>
    <p:extLst>
      <p:ext uri="{BB962C8B-B14F-4D97-AF65-F5344CB8AC3E}">
        <p14:creationId xmlns:p14="http://schemas.microsoft.com/office/powerpoint/2010/main" xmlns="" val="2316618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11560" y="260648"/>
            <a:ext cx="6770712" cy="868957"/>
          </a:xfrm>
        </p:spPr>
        <p:txBody>
          <a:bodyPr/>
          <a:lstStyle/>
          <a:p>
            <a:r>
              <a:rPr lang="es-EC" b="1" dirty="0" smtClean="0">
                <a:solidFill>
                  <a:schemeClr val="bg1"/>
                </a:solidFill>
                <a:effectLst>
                  <a:outerShdw blurRad="38100" dist="38100" dir="2700000" algn="tl">
                    <a:srgbClr val="000000">
                      <a:alpha val="43137"/>
                    </a:srgbClr>
                  </a:outerShdw>
                </a:effectLst>
              </a:rPr>
              <a:t>VARIABLES EVALUADAS </a:t>
            </a:r>
            <a:endParaRPr lang="es-EC" b="1" dirty="0">
              <a:solidFill>
                <a:schemeClr val="bg1"/>
              </a:solidFill>
              <a:effectLst>
                <a:outerShdw blurRad="38100" dist="38100" dir="2700000" algn="tl">
                  <a:srgbClr val="000000">
                    <a:alpha val="43137"/>
                  </a:srgbClr>
                </a:outerShdw>
              </a:effectLst>
            </a:endParaRPr>
          </a:p>
        </p:txBody>
      </p:sp>
      <p:sp>
        <p:nvSpPr>
          <p:cNvPr id="3" name="2 Marcador de contenido"/>
          <p:cNvSpPr>
            <a:spLocks noGrp="1"/>
          </p:cNvSpPr>
          <p:nvPr>
            <p:ph sz="quarter" idx="13"/>
          </p:nvPr>
        </p:nvSpPr>
        <p:spPr>
          <a:xfrm>
            <a:off x="755576" y="1330424"/>
            <a:ext cx="7924800" cy="4114800"/>
          </a:xfrm>
        </p:spPr>
        <p:txBody>
          <a:bodyPr>
            <a:noAutofit/>
          </a:bodyPr>
          <a:lstStyle/>
          <a:p>
            <a:r>
              <a:rPr lang="es-EC" sz="1400" b="1" dirty="0" smtClean="0">
                <a:solidFill>
                  <a:schemeClr val="bg1"/>
                </a:solidFill>
                <a:latin typeface="Arial Black" pitchFamily="34" charset="0"/>
              </a:rPr>
              <a:t>MORTALIDAD</a:t>
            </a:r>
          </a:p>
          <a:p>
            <a:endParaRPr lang="es-EC" sz="1400" b="1" dirty="0" smtClean="0">
              <a:solidFill>
                <a:schemeClr val="bg1"/>
              </a:solidFill>
              <a:latin typeface="Arial Black" pitchFamily="34" charset="0"/>
            </a:endParaRPr>
          </a:p>
          <a:p>
            <a:r>
              <a:rPr lang="es-EC" sz="1400" b="1" dirty="0" smtClean="0">
                <a:solidFill>
                  <a:schemeClr val="bg1"/>
                </a:solidFill>
                <a:latin typeface="Arial Black" pitchFamily="34" charset="0"/>
              </a:rPr>
              <a:t>PARAMETRO DE CALIDAD</a:t>
            </a:r>
          </a:p>
          <a:p>
            <a:pPr lvl="1"/>
            <a:r>
              <a:rPr lang="es-EC" sz="1400" b="1" dirty="0" smtClean="0">
                <a:solidFill>
                  <a:schemeClr val="bg1"/>
                </a:solidFill>
                <a:latin typeface="Arial Black" pitchFamily="34" charset="0"/>
              </a:rPr>
              <a:t>Longitud del tallo</a:t>
            </a:r>
          </a:p>
          <a:p>
            <a:pPr lvl="1"/>
            <a:r>
              <a:rPr lang="es-EC" sz="1400" b="1" dirty="0" smtClean="0">
                <a:solidFill>
                  <a:schemeClr val="bg1"/>
                </a:solidFill>
                <a:latin typeface="Arial Black" pitchFamily="34" charset="0"/>
              </a:rPr>
              <a:t>Diámetro del tallo</a:t>
            </a:r>
          </a:p>
          <a:p>
            <a:pPr lvl="1"/>
            <a:r>
              <a:rPr lang="es-EC" sz="1400" b="1" dirty="0" smtClean="0">
                <a:solidFill>
                  <a:schemeClr val="bg1"/>
                </a:solidFill>
                <a:latin typeface="Arial Black" pitchFamily="34" charset="0"/>
              </a:rPr>
              <a:t>Peso del tallo</a:t>
            </a:r>
          </a:p>
          <a:p>
            <a:pPr lvl="1"/>
            <a:r>
              <a:rPr lang="es-EC" sz="1400" b="1" dirty="0" smtClean="0">
                <a:solidFill>
                  <a:schemeClr val="bg1"/>
                </a:solidFill>
                <a:latin typeface="Arial Black" pitchFamily="34" charset="0"/>
              </a:rPr>
              <a:t>Ganancia de Peso</a:t>
            </a:r>
          </a:p>
          <a:p>
            <a:pPr lvl="1"/>
            <a:r>
              <a:rPr lang="es-EC" sz="1400" b="1" dirty="0" smtClean="0">
                <a:solidFill>
                  <a:schemeClr val="bg1"/>
                </a:solidFill>
                <a:latin typeface="Arial Black" pitchFamily="34" charset="0"/>
              </a:rPr>
              <a:t>Calidad del Ramo</a:t>
            </a:r>
          </a:p>
          <a:p>
            <a:pPr lvl="1"/>
            <a:endParaRPr lang="es-EC" sz="1400" b="1" dirty="0" smtClean="0">
              <a:solidFill>
                <a:schemeClr val="bg1"/>
              </a:solidFill>
              <a:latin typeface="Arial Black" pitchFamily="34" charset="0"/>
            </a:endParaRPr>
          </a:p>
          <a:p>
            <a:r>
              <a:rPr lang="es-EC" sz="1400" b="1" dirty="0" smtClean="0">
                <a:solidFill>
                  <a:schemeClr val="bg1"/>
                </a:solidFill>
                <a:latin typeface="Arial Black" pitchFamily="34" charset="0"/>
              </a:rPr>
              <a:t>INCIDENCIA Y SEVERIDAD DE PLAGAS Y ENFERMEDADES</a:t>
            </a:r>
          </a:p>
          <a:p>
            <a:endParaRPr lang="es-EC" sz="1400" b="1" dirty="0" smtClean="0">
              <a:solidFill>
                <a:schemeClr val="bg1"/>
              </a:solidFill>
              <a:latin typeface="Arial Black" pitchFamily="34" charset="0"/>
            </a:endParaRPr>
          </a:p>
          <a:p>
            <a:r>
              <a:rPr lang="es-EC" sz="1400" b="1" dirty="0" smtClean="0">
                <a:solidFill>
                  <a:schemeClr val="bg1"/>
                </a:solidFill>
                <a:latin typeface="Arial Black" pitchFamily="34" charset="0"/>
              </a:rPr>
              <a:t>MALEZAS</a:t>
            </a:r>
          </a:p>
          <a:p>
            <a:endParaRPr lang="es-EC" sz="1400" b="1" dirty="0" smtClean="0">
              <a:solidFill>
                <a:schemeClr val="bg1"/>
              </a:solidFill>
              <a:latin typeface="Arial Black" pitchFamily="34" charset="0"/>
            </a:endParaRPr>
          </a:p>
          <a:p>
            <a:r>
              <a:rPr lang="es-EC" sz="1400" b="1" dirty="0" smtClean="0">
                <a:solidFill>
                  <a:schemeClr val="bg1"/>
                </a:solidFill>
                <a:latin typeface="Arial Black" pitchFamily="34" charset="0"/>
              </a:rPr>
              <a:t>PRODUCCION </a:t>
            </a:r>
          </a:p>
          <a:p>
            <a:endParaRPr lang="es-EC" sz="1400" b="1" dirty="0" smtClean="0">
              <a:solidFill>
                <a:schemeClr val="bg1"/>
              </a:solidFill>
              <a:latin typeface="Arial Black" pitchFamily="34" charset="0"/>
            </a:endParaRPr>
          </a:p>
          <a:p>
            <a:r>
              <a:rPr lang="es-EC" sz="1400" b="1" dirty="0" smtClean="0">
                <a:solidFill>
                  <a:schemeClr val="bg1"/>
                </a:solidFill>
                <a:latin typeface="Arial Black" pitchFamily="34" charset="0"/>
              </a:rPr>
              <a:t>RENTABILIDAD</a:t>
            </a:r>
          </a:p>
          <a:p>
            <a:endParaRPr lang="es-EC" sz="1400" b="1" dirty="0">
              <a:solidFill>
                <a:schemeClr val="bg1"/>
              </a:solidFill>
              <a:latin typeface="Arial Black" pitchFamily="34" charset="0"/>
            </a:endParaRPr>
          </a:p>
        </p:txBody>
      </p:sp>
    </p:spTree>
    <p:extLst>
      <p:ext uri="{BB962C8B-B14F-4D97-AF65-F5344CB8AC3E}">
        <p14:creationId xmlns:p14="http://schemas.microsoft.com/office/powerpoint/2010/main" xmlns="" val="647276863"/>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zonte">
  <a:themeElements>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te">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te">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808</TotalTime>
  <Words>1313</Words>
  <Application>Microsoft Office PowerPoint</Application>
  <PresentationFormat>Presentación en pantalla (4:3)</PresentationFormat>
  <Paragraphs>552</Paragraphs>
  <Slides>31</Slides>
  <Notes>2</Notes>
  <HiddenSlides>0</HiddenSlides>
  <MMClips>0</MMClips>
  <ScaleCrop>false</ScaleCrop>
  <HeadingPairs>
    <vt:vector size="4" baseType="variant">
      <vt:variant>
        <vt:lpstr>Tema</vt:lpstr>
      </vt:variant>
      <vt:variant>
        <vt:i4>1</vt:i4>
      </vt:variant>
      <vt:variant>
        <vt:lpstr>Títulos de diapositiva</vt:lpstr>
      </vt:variant>
      <vt:variant>
        <vt:i4>31</vt:i4>
      </vt:variant>
    </vt:vector>
  </HeadingPairs>
  <TitlesOfParts>
    <vt:vector size="32" baseType="lpstr">
      <vt:lpstr>Horizonte</vt:lpstr>
      <vt:lpstr>“EVALUACIÓN DE CINCO DENSIDADES DE SIEMBRA EN EL CULTIVO DE GYPSOPHILA, VARIEDAD OVER TIME Y SU EFECTO SOBRE LA PRODUCTIVIDAD Y CALIDAD DE  FLOR, SANTA ROSA DE CUSUBAMBA, CAYAMBE – ECUADOR”</vt:lpstr>
      <vt:lpstr>Objetivos</vt:lpstr>
      <vt:lpstr>Diapositiva 3</vt:lpstr>
      <vt:lpstr>Introducción</vt:lpstr>
      <vt:lpstr>TRATAMIENTOS A COMPROBAR</vt:lpstr>
      <vt:lpstr>Diapositiva 6</vt:lpstr>
      <vt:lpstr>Diapositiva 7</vt:lpstr>
      <vt:lpstr>INSTALACION DE LA INVESTIGACIÓN</vt:lpstr>
      <vt:lpstr>VARIABLES EVALUADAS </vt:lpstr>
      <vt:lpstr>Manejo de la investigación</vt:lpstr>
      <vt:lpstr>RESULTADOS</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CONCLUSIONES</vt:lpstr>
      <vt:lpstr>CONCLUSIONES</vt:lpstr>
      <vt:lpstr>CONCLUSIONES</vt:lpstr>
      <vt:lpstr>RECOMENDACIONES</vt:lpstr>
      <vt:lpstr>¡ Gracias  !</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“EVALUACIÓN DE CINCO DENSIDADES DE SIEMBRA EN EL CULTIVO DE GYPSOPHILA, VARIEDAD OVER TIME Y SU EFECTO SOBRE LA PRODUCTIVIDAD Y CALIDAD DE  FLOR, SANTA ROSA DE CUSUBAMBA, CAYAMBE – ECUADOR”</dc:title>
  <dc:creator>JOHAO</dc:creator>
  <cp:lastModifiedBy>Biblioteca</cp:lastModifiedBy>
  <cp:revision>62</cp:revision>
  <dcterms:created xsi:type="dcterms:W3CDTF">2012-02-25T15:21:08Z</dcterms:created>
  <dcterms:modified xsi:type="dcterms:W3CDTF">2012-07-04T19:06:13Z</dcterms:modified>
</cp:coreProperties>
</file>