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Default Extension="wdp" ContentType="image/vnd.ms-photo"/>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diagrams/layout4.xml" ContentType="application/vnd.openxmlformats-officedocument.drawingml.diagramLayout+xml"/>
  <Override PartName="/ppt/slides/slide139.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20" r:id="rId1"/>
  </p:sldMasterIdLst>
  <p:notesMasterIdLst>
    <p:notesMasterId r:id="rId149"/>
  </p:notesMasterIdLst>
  <p:sldIdLst>
    <p:sldId id="257" r:id="rId2"/>
    <p:sldId id="256" r:id="rId3"/>
    <p:sldId id="258" r:id="rId4"/>
    <p:sldId id="260" r:id="rId5"/>
    <p:sldId id="261" r:id="rId6"/>
    <p:sldId id="262" r:id="rId7"/>
    <p:sldId id="324" r:id="rId8"/>
    <p:sldId id="263" r:id="rId9"/>
    <p:sldId id="268" r:id="rId10"/>
    <p:sldId id="431" r:id="rId11"/>
    <p:sldId id="266" r:id="rId12"/>
    <p:sldId id="267" r:id="rId13"/>
    <p:sldId id="327" r:id="rId14"/>
    <p:sldId id="326" r:id="rId15"/>
    <p:sldId id="331" r:id="rId16"/>
    <p:sldId id="325" r:id="rId17"/>
    <p:sldId id="332" r:id="rId18"/>
    <p:sldId id="333" r:id="rId19"/>
    <p:sldId id="334" r:id="rId20"/>
    <p:sldId id="335" r:id="rId21"/>
    <p:sldId id="337" r:id="rId22"/>
    <p:sldId id="338" r:id="rId23"/>
    <p:sldId id="339" r:id="rId24"/>
    <p:sldId id="342" r:id="rId25"/>
    <p:sldId id="340" r:id="rId26"/>
    <p:sldId id="271" r:id="rId27"/>
    <p:sldId id="430" r:id="rId28"/>
    <p:sldId id="272" r:id="rId29"/>
    <p:sldId id="274" r:id="rId30"/>
    <p:sldId id="275" r:id="rId31"/>
    <p:sldId id="276" r:id="rId32"/>
    <p:sldId id="277" r:id="rId33"/>
    <p:sldId id="278" r:id="rId34"/>
    <p:sldId id="279" r:id="rId35"/>
    <p:sldId id="280" r:id="rId36"/>
    <p:sldId id="281" r:id="rId37"/>
    <p:sldId id="282" r:id="rId38"/>
    <p:sldId id="283" r:id="rId39"/>
    <p:sldId id="284" r:id="rId40"/>
    <p:sldId id="346"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2" r:id="rId58"/>
    <p:sldId id="303" r:id="rId59"/>
    <p:sldId id="304" r:id="rId60"/>
    <p:sldId id="305" r:id="rId61"/>
    <p:sldId id="306" r:id="rId62"/>
    <p:sldId id="308" r:id="rId63"/>
    <p:sldId id="309" r:id="rId64"/>
    <p:sldId id="310" r:id="rId65"/>
    <p:sldId id="311" r:id="rId66"/>
    <p:sldId id="312" r:id="rId67"/>
    <p:sldId id="347" r:id="rId68"/>
    <p:sldId id="313" r:id="rId69"/>
    <p:sldId id="314" r:id="rId70"/>
    <p:sldId id="315" r:id="rId71"/>
    <p:sldId id="316" r:id="rId72"/>
    <p:sldId id="317" r:id="rId73"/>
    <p:sldId id="318" r:id="rId74"/>
    <p:sldId id="319" r:id="rId75"/>
    <p:sldId id="320" r:id="rId76"/>
    <p:sldId id="321" r:id="rId77"/>
    <p:sldId id="322" r:id="rId78"/>
    <p:sldId id="323" r:id="rId79"/>
    <p:sldId id="348" r:id="rId80"/>
    <p:sldId id="349" r:id="rId81"/>
    <p:sldId id="350" r:id="rId82"/>
    <p:sldId id="351" r:id="rId83"/>
    <p:sldId id="352" r:id="rId84"/>
    <p:sldId id="367" r:id="rId85"/>
    <p:sldId id="369" r:id="rId86"/>
    <p:sldId id="370" r:id="rId87"/>
    <p:sldId id="371" r:id="rId88"/>
    <p:sldId id="372" r:id="rId89"/>
    <p:sldId id="373" r:id="rId90"/>
    <p:sldId id="375" r:id="rId91"/>
    <p:sldId id="377" r:id="rId92"/>
    <p:sldId id="378" r:id="rId93"/>
    <p:sldId id="379" r:id="rId94"/>
    <p:sldId id="380" r:id="rId95"/>
    <p:sldId id="382" r:id="rId96"/>
    <p:sldId id="383" r:id="rId97"/>
    <p:sldId id="384" r:id="rId98"/>
    <p:sldId id="385" r:id="rId99"/>
    <p:sldId id="386" r:id="rId100"/>
    <p:sldId id="387" r:id="rId101"/>
    <p:sldId id="388" r:id="rId102"/>
    <p:sldId id="390" r:id="rId103"/>
    <p:sldId id="391" r:id="rId104"/>
    <p:sldId id="392" r:id="rId105"/>
    <p:sldId id="393" r:id="rId106"/>
    <p:sldId id="394" r:id="rId107"/>
    <p:sldId id="395" r:id="rId108"/>
    <p:sldId id="396" r:id="rId109"/>
    <p:sldId id="397" r:id="rId110"/>
    <p:sldId id="398" r:id="rId111"/>
    <p:sldId id="399" r:id="rId112"/>
    <p:sldId id="401" r:id="rId113"/>
    <p:sldId id="402" r:id="rId114"/>
    <p:sldId id="403" r:id="rId115"/>
    <p:sldId id="432" r:id="rId116"/>
    <p:sldId id="404" r:id="rId117"/>
    <p:sldId id="405" r:id="rId118"/>
    <p:sldId id="406" r:id="rId119"/>
    <p:sldId id="407" r:id="rId120"/>
    <p:sldId id="408" r:id="rId121"/>
    <p:sldId id="409" r:id="rId122"/>
    <p:sldId id="410" r:id="rId123"/>
    <p:sldId id="411" r:id="rId124"/>
    <p:sldId id="412" r:id="rId125"/>
    <p:sldId id="413" r:id="rId126"/>
    <p:sldId id="414" r:id="rId127"/>
    <p:sldId id="415" r:id="rId128"/>
    <p:sldId id="416" r:id="rId129"/>
    <p:sldId id="353" r:id="rId130"/>
    <p:sldId id="354" r:id="rId131"/>
    <p:sldId id="355" r:id="rId132"/>
    <p:sldId id="356" r:id="rId133"/>
    <p:sldId id="357" r:id="rId134"/>
    <p:sldId id="358" r:id="rId135"/>
    <p:sldId id="360" r:id="rId136"/>
    <p:sldId id="361" r:id="rId137"/>
    <p:sldId id="362" r:id="rId138"/>
    <p:sldId id="363" r:id="rId139"/>
    <p:sldId id="364" r:id="rId140"/>
    <p:sldId id="365" r:id="rId141"/>
    <p:sldId id="421" r:id="rId142"/>
    <p:sldId id="423" r:id="rId143"/>
    <p:sldId id="425" r:id="rId144"/>
    <p:sldId id="426" r:id="rId145"/>
    <p:sldId id="433" r:id="rId146"/>
    <p:sldId id="427" r:id="rId147"/>
    <p:sldId id="428" r:id="rId14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42" autoAdjust="0"/>
    <p:restoredTop sz="94622" autoAdjust="0"/>
  </p:normalViewPr>
  <p:slideViewPr>
    <p:cSldViewPr>
      <p:cViewPr>
        <p:scale>
          <a:sx n="71" d="100"/>
          <a:sy n="71" d="100"/>
        </p:scale>
        <p:origin x="-492" y="-72"/>
      </p:cViewPr>
      <p:guideLst>
        <p:guide orient="horz" pos="2160"/>
        <p:guide pos="2880"/>
      </p:guideLst>
    </p:cSldViewPr>
  </p:slideViewPr>
  <p:outlineViewPr>
    <p:cViewPr>
      <p:scale>
        <a:sx n="33" d="100"/>
        <a:sy n="33" d="100"/>
      </p:scale>
      <p:origin x="0" y="69516"/>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5AE36-DB33-40F8-BF33-D7706C4BE862}" type="doc">
      <dgm:prSet loTypeId="urn:microsoft.com/office/officeart/2005/8/layout/process4" loCatId="list" qsTypeId="urn:microsoft.com/office/officeart/2005/8/quickstyle/3d3" qsCatId="3D" csTypeId="urn:microsoft.com/office/officeart/2005/8/colors/colorful2" csCatId="colorful" phldr="1"/>
      <dgm:spPr/>
      <dgm:t>
        <a:bodyPr/>
        <a:lstStyle/>
        <a:p>
          <a:endParaRPr lang="es-ES"/>
        </a:p>
      </dgm:t>
    </dgm:pt>
    <dgm:pt modelId="{2D1B1C1A-C5E1-4246-8489-90DAD21FB648}">
      <dgm:prSet phldrT="[Texto]" custT="1"/>
      <dgm:spPr/>
      <dgm:t>
        <a:bodyPr/>
        <a:lstStyle/>
        <a:p>
          <a:r>
            <a:rPr lang="es-EC" sz="2400" b="1" dirty="0" smtClean="0">
              <a:solidFill>
                <a:schemeClr val="bg1"/>
              </a:solidFill>
            </a:rPr>
            <a:t>Anteriormente el diseño de las redes de </a:t>
          </a:r>
          <a:r>
            <a:rPr lang="es-EC" sz="2400" b="1" dirty="0" err="1" smtClean="0">
              <a:solidFill>
                <a:schemeClr val="bg1"/>
              </a:solidFill>
            </a:rPr>
            <a:t>Alc</a:t>
          </a:r>
          <a:r>
            <a:rPr lang="es-EC" sz="2400" b="1" dirty="0" smtClean="0">
              <a:solidFill>
                <a:schemeClr val="bg1"/>
              </a:solidFill>
            </a:rPr>
            <a:t>. solían presentar secciones mayores y/o menores a las necesarias</a:t>
          </a:r>
          <a:endParaRPr lang="es-ES" sz="2400" b="1" dirty="0">
            <a:solidFill>
              <a:schemeClr val="bg1"/>
            </a:solidFill>
          </a:endParaRPr>
        </a:p>
      </dgm:t>
    </dgm:pt>
    <dgm:pt modelId="{84EF9763-043D-476F-81CA-CCD2801ABE41}" type="parTrans" cxnId="{EB412C52-F432-4E91-B300-6EAB1305700A}">
      <dgm:prSet/>
      <dgm:spPr/>
      <dgm:t>
        <a:bodyPr/>
        <a:lstStyle/>
        <a:p>
          <a:endParaRPr lang="es-ES"/>
        </a:p>
      </dgm:t>
    </dgm:pt>
    <dgm:pt modelId="{14CF837B-AD39-4B8A-8F9B-AD0C3FCBA954}" type="sibTrans" cxnId="{EB412C52-F432-4E91-B300-6EAB1305700A}">
      <dgm:prSet/>
      <dgm:spPr/>
      <dgm:t>
        <a:bodyPr/>
        <a:lstStyle/>
        <a:p>
          <a:endParaRPr lang="es-ES"/>
        </a:p>
      </dgm:t>
    </dgm:pt>
    <dgm:pt modelId="{E50185F8-1978-4FD7-BB61-D5477FB0CF2B}">
      <dgm:prSet phldrT="[Texto]" custT="1"/>
      <dgm:spPr/>
      <dgm:t>
        <a:bodyPr/>
        <a:lstStyle/>
        <a:p>
          <a:r>
            <a:rPr lang="es-EC" sz="2100" b="1" dirty="0" smtClean="0"/>
            <a:t>Falta de optimización </a:t>
          </a:r>
        </a:p>
        <a:p>
          <a:r>
            <a:rPr lang="es-EC" sz="2100" b="1" dirty="0" smtClean="0"/>
            <a:t>Bases de cálculo</a:t>
          </a:r>
          <a:endParaRPr lang="es-ES" sz="2100" b="1" dirty="0"/>
        </a:p>
      </dgm:t>
    </dgm:pt>
    <dgm:pt modelId="{D3A46F44-B62F-427C-84A1-02434D853FC1}" type="parTrans" cxnId="{5BFEC6DB-358A-4CEB-B97B-DD635DBE1B81}">
      <dgm:prSet/>
      <dgm:spPr/>
      <dgm:t>
        <a:bodyPr/>
        <a:lstStyle/>
        <a:p>
          <a:endParaRPr lang="es-ES"/>
        </a:p>
      </dgm:t>
    </dgm:pt>
    <dgm:pt modelId="{A7D943A0-12C8-4246-839E-655F2601ED5B}" type="sibTrans" cxnId="{5BFEC6DB-358A-4CEB-B97B-DD635DBE1B81}">
      <dgm:prSet/>
      <dgm:spPr/>
      <dgm:t>
        <a:bodyPr/>
        <a:lstStyle/>
        <a:p>
          <a:endParaRPr lang="es-ES"/>
        </a:p>
      </dgm:t>
    </dgm:pt>
    <dgm:pt modelId="{6306F2CE-7E6C-4FF9-B4B8-A1B9FE5818F6}">
      <dgm:prSet phldrT="[Texto]" custT="1"/>
      <dgm:spPr/>
      <dgm:t>
        <a:bodyPr/>
        <a:lstStyle/>
        <a:p>
          <a:r>
            <a:rPr lang="es-EC" sz="2200" b="1" dirty="0" smtClean="0"/>
            <a:t>Problemas en su conducción</a:t>
          </a:r>
          <a:endParaRPr lang="es-ES" sz="2200" b="1" dirty="0"/>
        </a:p>
      </dgm:t>
    </dgm:pt>
    <dgm:pt modelId="{5F7071A6-8E47-4658-B088-ECCC10C84BA3}" type="parTrans" cxnId="{B59E435D-94CA-45C8-BFB4-977076DF2878}">
      <dgm:prSet/>
      <dgm:spPr/>
      <dgm:t>
        <a:bodyPr/>
        <a:lstStyle/>
        <a:p>
          <a:endParaRPr lang="es-ES"/>
        </a:p>
      </dgm:t>
    </dgm:pt>
    <dgm:pt modelId="{E506EECA-9331-47B5-BDBC-CE7B4B88D3B3}" type="sibTrans" cxnId="{B59E435D-94CA-45C8-BFB4-977076DF2878}">
      <dgm:prSet/>
      <dgm:spPr/>
      <dgm:t>
        <a:bodyPr/>
        <a:lstStyle/>
        <a:p>
          <a:endParaRPr lang="es-ES"/>
        </a:p>
      </dgm:t>
    </dgm:pt>
    <dgm:pt modelId="{750505A3-C522-4F9E-8323-1A3F41B5BD1D}">
      <dgm:prSet phldrT="[Texto]" custT="1"/>
      <dgm:spPr/>
      <dgm:t>
        <a:bodyPr/>
        <a:lstStyle/>
        <a:p>
          <a:r>
            <a:rPr lang="es-EC" sz="2600" b="1" smtClean="0">
              <a:solidFill>
                <a:schemeClr val="tx1"/>
              </a:solidFill>
            </a:rPr>
            <a:t>Al no alcanzar las velocidades mínimas admisibles </a:t>
          </a:r>
          <a:endParaRPr lang="es-ES" sz="2600" b="1" dirty="0">
            <a:solidFill>
              <a:schemeClr val="tx1"/>
            </a:solidFill>
          </a:endParaRPr>
        </a:p>
      </dgm:t>
    </dgm:pt>
    <dgm:pt modelId="{4F683D23-4377-47F9-8B20-53F29958F25E}" type="parTrans" cxnId="{DE8139BA-F6C1-40B2-AE30-D80B731A9986}">
      <dgm:prSet/>
      <dgm:spPr/>
      <dgm:t>
        <a:bodyPr/>
        <a:lstStyle/>
        <a:p>
          <a:endParaRPr lang="es-ES"/>
        </a:p>
      </dgm:t>
    </dgm:pt>
    <dgm:pt modelId="{885CB715-10D3-46F2-8A98-F66F19402588}" type="sibTrans" cxnId="{DE8139BA-F6C1-40B2-AE30-D80B731A9986}">
      <dgm:prSet/>
      <dgm:spPr/>
      <dgm:t>
        <a:bodyPr/>
        <a:lstStyle/>
        <a:p>
          <a:endParaRPr lang="es-ES"/>
        </a:p>
      </dgm:t>
    </dgm:pt>
    <dgm:pt modelId="{F1FBC31D-5B3F-4187-9F72-66EB939AE8E4}">
      <dgm:prSet phldrT="[Texto]" custT="1"/>
      <dgm:spPr/>
      <dgm:t>
        <a:bodyPr/>
        <a:lstStyle/>
        <a:p>
          <a:r>
            <a:rPr lang="es-EC" sz="2200" b="1" dirty="0" smtClean="0"/>
            <a:t>Sedimentación de sólidos suspendidos</a:t>
          </a:r>
          <a:endParaRPr lang="es-ES" sz="2200" b="1" dirty="0"/>
        </a:p>
      </dgm:t>
    </dgm:pt>
    <dgm:pt modelId="{C65BA65F-D22A-46ED-869D-EA170F98998D}" type="parTrans" cxnId="{90182893-C762-4574-9E9F-4DC6DC64D118}">
      <dgm:prSet/>
      <dgm:spPr/>
      <dgm:t>
        <a:bodyPr/>
        <a:lstStyle/>
        <a:p>
          <a:endParaRPr lang="es-ES"/>
        </a:p>
      </dgm:t>
    </dgm:pt>
    <dgm:pt modelId="{F5EF7CAB-D489-4DD2-BF4E-5D2DA607A323}" type="sibTrans" cxnId="{90182893-C762-4574-9E9F-4DC6DC64D118}">
      <dgm:prSet/>
      <dgm:spPr/>
      <dgm:t>
        <a:bodyPr/>
        <a:lstStyle/>
        <a:p>
          <a:endParaRPr lang="es-ES"/>
        </a:p>
      </dgm:t>
    </dgm:pt>
    <dgm:pt modelId="{35E74DF3-FF42-40C3-B4B6-8D806570558A}">
      <dgm:prSet phldrT="[Texto]" custT="1"/>
      <dgm:spPr/>
      <dgm:t>
        <a:bodyPr/>
        <a:lstStyle/>
        <a:p>
          <a:r>
            <a:rPr lang="es-EC" sz="2200" b="1" dirty="0" smtClean="0"/>
            <a:t>Descomposición</a:t>
          </a:r>
          <a:endParaRPr lang="es-ES" sz="2200" b="1" dirty="0"/>
        </a:p>
      </dgm:t>
    </dgm:pt>
    <dgm:pt modelId="{D64638BC-1C84-4F25-8486-3F061979D8E7}" type="parTrans" cxnId="{04484377-F498-48D1-A2BE-28395CB5A0C7}">
      <dgm:prSet/>
      <dgm:spPr/>
      <dgm:t>
        <a:bodyPr/>
        <a:lstStyle/>
        <a:p>
          <a:endParaRPr lang="es-ES"/>
        </a:p>
      </dgm:t>
    </dgm:pt>
    <dgm:pt modelId="{4560817C-5A56-4ACD-AA21-AC563966857B}" type="sibTrans" cxnId="{04484377-F498-48D1-A2BE-28395CB5A0C7}">
      <dgm:prSet/>
      <dgm:spPr/>
      <dgm:t>
        <a:bodyPr/>
        <a:lstStyle/>
        <a:p>
          <a:endParaRPr lang="es-ES"/>
        </a:p>
      </dgm:t>
    </dgm:pt>
    <dgm:pt modelId="{32FC32CC-2441-4C6C-AACB-6CBF429E95F0}">
      <dgm:prSet phldrT="[Texto]" custT="1"/>
      <dgm:spPr/>
      <dgm:t>
        <a:bodyPr/>
        <a:lstStyle/>
        <a:p>
          <a:r>
            <a:rPr lang="es-EC" sz="2200" b="1" smtClean="0">
              <a:solidFill>
                <a:schemeClr val="tx1"/>
              </a:solidFill>
            </a:rPr>
            <a:t>Inexistencia de plantas o estructuras de tratamiento de aguas servidas</a:t>
          </a:r>
          <a:endParaRPr lang="es-ES" sz="2200" b="1" dirty="0">
            <a:solidFill>
              <a:schemeClr val="tx1"/>
            </a:solidFill>
          </a:endParaRPr>
        </a:p>
      </dgm:t>
    </dgm:pt>
    <dgm:pt modelId="{25A0F751-A508-45AC-A794-7130DF67F6D8}" type="parTrans" cxnId="{B191352C-4880-4FA1-88D1-F3348D16BC23}">
      <dgm:prSet/>
      <dgm:spPr/>
      <dgm:t>
        <a:bodyPr/>
        <a:lstStyle/>
        <a:p>
          <a:endParaRPr lang="es-ES"/>
        </a:p>
      </dgm:t>
    </dgm:pt>
    <dgm:pt modelId="{C12697C5-C2F9-4982-978C-4B669BC277EB}" type="sibTrans" cxnId="{B191352C-4880-4FA1-88D1-F3348D16BC23}">
      <dgm:prSet/>
      <dgm:spPr/>
      <dgm:t>
        <a:bodyPr/>
        <a:lstStyle/>
        <a:p>
          <a:endParaRPr lang="es-ES"/>
        </a:p>
      </dgm:t>
    </dgm:pt>
    <dgm:pt modelId="{1F6EBC5A-889F-4375-993C-E92B0F027333}">
      <dgm:prSet phldrT="[Texto]" custT="1"/>
      <dgm:spPr/>
      <dgm:t>
        <a:bodyPr/>
        <a:lstStyle/>
        <a:p>
          <a:r>
            <a:rPr lang="es-EC" sz="2100" b="1" dirty="0" smtClean="0"/>
            <a:t>Proteger ecosistema de contaminación en fuentes receptoras</a:t>
          </a:r>
          <a:endParaRPr lang="es-ES" sz="2100" b="1" dirty="0"/>
        </a:p>
      </dgm:t>
    </dgm:pt>
    <dgm:pt modelId="{05332EAE-5989-4C78-AEA5-B479013BB3C0}" type="parTrans" cxnId="{7F96F29B-4259-471F-BEE0-126400372643}">
      <dgm:prSet/>
      <dgm:spPr/>
      <dgm:t>
        <a:bodyPr/>
        <a:lstStyle/>
        <a:p>
          <a:endParaRPr lang="es-ES"/>
        </a:p>
      </dgm:t>
    </dgm:pt>
    <dgm:pt modelId="{DEDB3BC4-65FB-4570-89A3-C53B684B0352}" type="sibTrans" cxnId="{7F96F29B-4259-471F-BEE0-126400372643}">
      <dgm:prSet/>
      <dgm:spPr/>
      <dgm:t>
        <a:bodyPr/>
        <a:lstStyle/>
        <a:p>
          <a:endParaRPr lang="es-ES"/>
        </a:p>
      </dgm:t>
    </dgm:pt>
    <dgm:pt modelId="{AF6D80AA-4DD1-4297-8D8B-54C0DAB64FF0}">
      <dgm:prSet phldrT="[Texto]" custT="1"/>
      <dgm:spPr/>
      <dgm:t>
        <a:bodyPr/>
        <a:lstStyle/>
        <a:p>
          <a:r>
            <a:rPr lang="es-EC" sz="2200" b="1" dirty="0" smtClean="0"/>
            <a:t>Ciudades no cuentan Plantas</a:t>
          </a:r>
          <a:endParaRPr lang="es-ES" sz="2200" b="1" dirty="0"/>
        </a:p>
      </dgm:t>
    </dgm:pt>
    <dgm:pt modelId="{E998E3D5-23F9-4332-B37D-827A77FE010D}" type="parTrans" cxnId="{EE7CE02D-68B6-40F3-9B68-A29B2763188D}">
      <dgm:prSet/>
      <dgm:spPr/>
      <dgm:t>
        <a:bodyPr/>
        <a:lstStyle/>
        <a:p>
          <a:endParaRPr lang="es-ES"/>
        </a:p>
      </dgm:t>
    </dgm:pt>
    <dgm:pt modelId="{2C29B00B-6894-42E7-A0AC-8C79F91CE35E}" type="sibTrans" cxnId="{EE7CE02D-68B6-40F3-9B68-A29B2763188D}">
      <dgm:prSet/>
      <dgm:spPr/>
      <dgm:t>
        <a:bodyPr/>
        <a:lstStyle/>
        <a:p>
          <a:endParaRPr lang="es-ES"/>
        </a:p>
      </dgm:t>
    </dgm:pt>
    <dgm:pt modelId="{C6FB6B43-3187-4BD9-8DB0-A8F57C84C5BC}" type="pres">
      <dgm:prSet presAssocID="{0435AE36-DB33-40F8-BF33-D7706C4BE862}" presName="Name0" presStyleCnt="0">
        <dgm:presLayoutVars>
          <dgm:dir/>
          <dgm:animLvl val="lvl"/>
          <dgm:resizeHandles val="exact"/>
        </dgm:presLayoutVars>
      </dgm:prSet>
      <dgm:spPr/>
      <dgm:t>
        <a:bodyPr/>
        <a:lstStyle/>
        <a:p>
          <a:endParaRPr lang="es-ES"/>
        </a:p>
      </dgm:t>
    </dgm:pt>
    <dgm:pt modelId="{2BD079D8-DCA9-4E80-B682-BF9D825F539C}" type="pres">
      <dgm:prSet presAssocID="{32FC32CC-2441-4C6C-AACB-6CBF429E95F0}" presName="boxAndChildren" presStyleCnt="0"/>
      <dgm:spPr/>
      <dgm:t>
        <a:bodyPr/>
        <a:lstStyle/>
        <a:p>
          <a:endParaRPr lang="es-ES"/>
        </a:p>
      </dgm:t>
    </dgm:pt>
    <dgm:pt modelId="{842BB5F9-BAB0-4C45-8938-A60784722924}" type="pres">
      <dgm:prSet presAssocID="{32FC32CC-2441-4C6C-AACB-6CBF429E95F0}" presName="parentTextBox" presStyleLbl="node1" presStyleIdx="0" presStyleCnt="3"/>
      <dgm:spPr/>
      <dgm:t>
        <a:bodyPr/>
        <a:lstStyle/>
        <a:p>
          <a:endParaRPr lang="es-ES"/>
        </a:p>
      </dgm:t>
    </dgm:pt>
    <dgm:pt modelId="{14917AE7-42C6-4CFD-9D1A-4F73F86B7F86}" type="pres">
      <dgm:prSet presAssocID="{32FC32CC-2441-4C6C-AACB-6CBF429E95F0}" presName="entireBox" presStyleLbl="node1" presStyleIdx="0" presStyleCnt="3" custLinFactNeighborX="-72" custLinFactNeighborY="-33399"/>
      <dgm:spPr/>
      <dgm:t>
        <a:bodyPr/>
        <a:lstStyle/>
        <a:p>
          <a:endParaRPr lang="es-ES"/>
        </a:p>
      </dgm:t>
    </dgm:pt>
    <dgm:pt modelId="{528C7386-8ECD-4934-AD1B-ACB1CDFFC107}" type="pres">
      <dgm:prSet presAssocID="{32FC32CC-2441-4C6C-AACB-6CBF429E95F0}" presName="descendantBox" presStyleCnt="0"/>
      <dgm:spPr/>
      <dgm:t>
        <a:bodyPr/>
        <a:lstStyle/>
        <a:p>
          <a:endParaRPr lang="es-ES"/>
        </a:p>
      </dgm:t>
    </dgm:pt>
    <dgm:pt modelId="{D15611EA-2EEE-4163-B4A0-A3365ED1EF5B}" type="pres">
      <dgm:prSet presAssocID="{1F6EBC5A-889F-4375-993C-E92B0F027333}" presName="childTextBox" presStyleLbl="fgAccFollowNode1" presStyleIdx="0" presStyleCnt="6" custScaleX="172267" custScaleY="108293" custLinFactNeighborX="-1547" custLinFactNeighborY="-74974">
        <dgm:presLayoutVars>
          <dgm:bulletEnabled val="1"/>
        </dgm:presLayoutVars>
      </dgm:prSet>
      <dgm:spPr/>
      <dgm:t>
        <a:bodyPr/>
        <a:lstStyle/>
        <a:p>
          <a:endParaRPr lang="es-ES"/>
        </a:p>
      </dgm:t>
    </dgm:pt>
    <dgm:pt modelId="{1EEB7275-B3EB-481B-8156-514041B0E129}" type="pres">
      <dgm:prSet presAssocID="{AF6D80AA-4DD1-4297-8D8B-54C0DAB64FF0}" presName="childTextBox" presStyleLbl="fgAccFollowNode1" presStyleIdx="1" presStyleCnt="6" custScaleX="100008" custScaleY="103573" custLinFactNeighborX="-164" custLinFactNeighborY="-77334">
        <dgm:presLayoutVars>
          <dgm:bulletEnabled val="1"/>
        </dgm:presLayoutVars>
      </dgm:prSet>
      <dgm:spPr/>
      <dgm:t>
        <a:bodyPr/>
        <a:lstStyle/>
        <a:p>
          <a:endParaRPr lang="es-ES"/>
        </a:p>
      </dgm:t>
    </dgm:pt>
    <dgm:pt modelId="{A1541473-6E41-4EDB-B0BF-78BCCD471F0D}" type="pres">
      <dgm:prSet presAssocID="{885CB715-10D3-46F2-8A98-F66F19402588}" presName="sp" presStyleCnt="0"/>
      <dgm:spPr/>
      <dgm:t>
        <a:bodyPr/>
        <a:lstStyle/>
        <a:p>
          <a:endParaRPr lang="es-ES"/>
        </a:p>
      </dgm:t>
    </dgm:pt>
    <dgm:pt modelId="{44106B77-0534-43C1-8C1C-42F896CD25BA}" type="pres">
      <dgm:prSet presAssocID="{750505A3-C522-4F9E-8323-1A3F41B5BD1D}" presName="arrowAndChildren" presStyleCnt="0"/>
      <dgm:spPr/>
      <dgm:t>
        <a:bodyPr/>
        <a:lstStyle/>
        <a:p>
          <a:endParaRPr lang="es-ES"/>
        </a:p>
      </dgm:t>
    </dgm:pt>
    <dgm:pt modelId="{75614D10-D87A-4E93-AB8B-0F8B6722B427}" type="pres">
      <dgm:prSet presAssocID="{750505A3-C522-4F9E-8323-1A3F41B5BD1D}" presName="parentTextArrow" presStyleLbl="node1" presStyleIdx="0" presStyleCnt="3"/>
      <dgm:spPr/>
      <dgm:t>
        <a:bodyPr/>
        <a:lstStyle/>
        <a:p>
          <a:endParaRPr lang="es-ES"/>
        </a:p>
      </dgm:t>
    </dgm:pt>
    <dgm:pt modelId="{49AD4300-D7CC-4105-B17B-E5AD459BBB2A}" type="pres">
      <dgm:prSet presAssocID="{750505A3-C522-4F9E-8323-1A3F41B5BD1D}" presName="arrow" presStyleLbl="node1" presStyleIdx="1" presStyleCnt="3" custLinFactNeighborX="204" custLinFactNeighborY="-11457"/>
      <dgm:spPr/>
      <dgm:t>
        <a:bodyPr/>
        <a:lstStyle/>
        <a:p>
          <a:endParaRPr lang="es-ES"/>
        </a:p>
      </dgm:t>
    </dgm:pt>
    <dgm:pt modelId="{68F5C81F-8253-4752-8E88-8A342C463169}" type="pres">
      <dgm:prSet presAssocID="{750505A3-C522-4F9E-8323-1A3F41B5BD1D}" presName="descendantArrow" presStyleCnt="0"/>
      <dgm:spPr/>
      <dgm:t>
        <a:bodyPr/>
        <a:lstStyle/>
        <a:p>
          <a:endParaRPr lang="es-ES"/>
        </a:p>
      </dgm:t>
    </dgm:pt>
    <dgm:pt modelId="{00A1FB79-A158-4F20-A619-8EC799623113}" type="pres">
      <dgm:prSet presAssocID="{F1FBC31D-5B3F-4187-9F72-66EB939AE8E4}" presName="childTextArrow" presStyleLbl="fgAccFollowNode1" presStyleIdx="2" presStyleCnt="6" custLinFactNeighborX="-1033" custLinFactNeighborY="-44380">
        <dgm:presLayoutVars>
          <dgm:bulletEnabled val="1"/>
        </dgm:presLayoutVars>
      </dgm:prSet>
      <dgm:spPr/>
      <dgm:t>
        <a:bodyPr/>
        <a:lstStyle/>
        <a:p>
          <a:endParaRPr lang="es-ES"/>
        </a:p>
      </dgm:t>
    </dgm:pt>
    <dgm:pt modelId="{8D0F4B45-CCB3-4E16-AF29-0FB0E59D35A0}" type="pres">
      <dgm:prSet presAssocID="{35E74DF3-FF42-40C3-B4B6-8D806570558A}" presName="childTextArrow" presStyleLbl="fgAccFollowNode1" presStyleIdx="3" presStyleCnt="6" custLinFactNeighborX="167" custLinFactNeighborY="-44380">
        <dgm:presLayoutVars>
          <dgm:bulletEnabled val="1"/>
        </dgm:presLayoutVars>
      </dgm:prSet>
      <dgm:spPr/>
      <dgm:t>
        <a:bodyPr/>
        <a:lstStyle/>
        <a:p>
          <a:endParaRPr lang="es-ES"/>
        </a:p>
      </dgm:t>
    </dgm:pt>
    <dgm:pt modelId="{A03DDC17-5287-46FD-A900-678DBF6EA213}" type="pres">
      <dgm:prSet presAssocID="{14CF837B-AD39-4B8A-8F9B-AD0C3FCBA954}" presName="sp" presStyleCnt="0"/>
      <dgm:spPr/>
      <dgm:t>
        <a:bodyPr/>
        <a:lstStyle/>
        <a:p>
          <a:endParaRPr lang="es-ES"/>
        </a:p>
      </dgm:t>
    </dgm:pt>
    <dgm:pt modelId="{9B0A4251-EF06-4E46-A2D1-8BBF1FECBC84}" type="pres">
      <dgm:prSet presAssocID="{2D1B1C1A-C5E1-4246-8489-90DAD21FB648}" presName="arrowAndChildren" presStyleCnt="0"/>
      <dgm:spPr/>
      <dgm:t>
        <a:bodyPr/>
        <a:lstStyle/>
        <a:p>
          <a:endParaRPr lang="es-ES"/>
        </a:p>
      </dgm:t>
    </dgm:pt>
    <dgm:pt modelId="{A9B433C9-5DB6-48BC-A751-39BCCDF6A164}" type="pres">
      <dgm:prSet presAssocID="{2D1B1C1A-C5E1-4246-8489-90DAD21FB648}" presName="parentTextArrow" presStyleLbl="node1" presStyleIdx="1" presStyleCnt="3"/>
      <dgm:spPr/>
      <dgm:t>
        <a:bodyPr/>
        <a:lstStyle/>
        <a:p>
          <a:endParaRPr lang="es-ES"/>
        </a:p>
      </dgm:t>
    </dgm:pt>
    <dgm:pt modelId="{D4C12934-7EDA-4274-A3D7-8DDCC07335FC}" type="pres">
      <dgm:prSet presAssocID="{2D1B1C1A-C5E1-4246-8489-90DAD21FB648}" presName="arrow" presStyleLbl="node1" presStyleIdx="2" presStyleCnt="3" custScaleY="93750" custLinFactNeighborY="-7305"/>
      <dgm:spPr/>
      <dgm:t>
        <a:bodyPr/>
        <a:lstStyle/>
        <a:p>
          <a:endParaRPr lang="es-ES"/>
        </a:p>
      </dgm:t>
    </dgm:pt>
    <dgm:pt modelId="{876BE21A-2F5C-4492-ADCE-0C64D8ECAFFB}" type="pres">
      <dgm:prSet presAssocID="{2D1B1C1A-C5E1-4246-8489-90DAD21FB648}" presName="descendantArrow" presStyleCnt="0"/>
      <dgm:spPr/>
      <dgm:t>
        <a:bodyPr/>
        <a:lstStyle/>
        <a:p>
          <a:endParaRPr lang="es-ES"/>
        </a:p>
      </dgm:t>
    </dgm:pt>
    <dgm:pt modelId="{1639FEE1-1110-466A-91C0-97FED9607CFF}" type="pres">
      <dgm:prSet presAssocID="{E50185F8-1978-4FD7-BB61-D5477FB0CF2B}" presName="childTextArrow" presStyleLbl="fgAccFollowNode1" presStyleIdx="4" presStyleCnt="6">
        <dgm:presLayoutVars>
          <dgm:bulletEnabled val="1"/>
        </dgm:presLayoutVars>
      </dgm:prSet>
      <dgm:spPr/>
      <dgm:t>
        <a:bodyPr/>
        <a:lstStyle/>
        <a:p>
          <a:endParaRPr lang="es-ES"/>
        </a:p>
      </dgm:t>
    </dgm:pt>
    <dgm:pt modelId="{679859D0-C20B-44B9-87A7-C8DEC4C4DEEC}" type="pres">
      <dgm:prSet presAssocID="{6306F2CE-7E6C-4FF9-B4B8-A1B9FE5818F6}" presName="childTextArrow" presStyleLbl="fgAccFollowNode1" presStyleIdx="5" presStyleCnt="6">
        <dgm:presLayoutVars>
          <dgm:bulletEnabled val="1"/>
        </dgm:presLayoutVars>
      </dgm:prSet>
      <dgm:spPr/>
      <dgm:t>
        <a:bodyPr/>
        <a:lstStyle/>
        <a:p>
          <a:endParaRPr lang="es-ES"/>
        </a:p>
      </dgm:t>
    </dgm:pt>
  </dgm:ptLst>
  <dgm:cxnLst>
    <dgm:cxn modelId="{EE7CE02D-68B6-40F3-9B68-A29B2763188D}" srcId="{32FC32CC-2441-4C6C-AACB-6CBF429E95F0}" destId="{AF6D80AA-4DD1-4297-8D8B-54C0DAB64FF0}" srcOrd="1" destOrd="0" parTransId="{E998E3D5-23F9-4332-B37D-827A77FE010D}" sibTransId="{2C29B00B-6894-42E7-A0AC-8C79F91CE35E}"/>
    <dgm:cxn modelId="{90182893-C762-4574-9E9F-4DC6DC64D118}" srcId="{750505A3-C522-4F9E-8323-1A3F41B5BD1D}" destId="{F1FBC31D-5B3F-4187-9F72-66EB939AE8E4}" srcOrd="0" destOrd="0" parTransId="{C65BA65F-D22A-46ED-869D-EA170F98998D}" sibTransId="{F5EF7CAB-D489-4DD2-BF4E-5D2DA607A323}"/>
    <dgm:cxn modelId="{0F34964B-5164-4466-A1A3-870FB57D747B}" type="presOf" srcId="{1F6EBC5A-889F-4375-993C-E92B0F027333}" destId="{D15611EA-2EEE-4163-B4A0-A3365ED1EF5B}" srcOrd="0" destOrd="0" presId="urn:microsoft.com/office/officeart/2005/8/layout/process4"/>
    <dgm:cxn modelId="{104AB8BA-68A1-4539-9119-C277B2BA9126}" type="presOf" srcId="{2D1B1C1A-C5E1-4246-8489-90DAD21FB648}" destId="{A9B433C9-5DB6-48BC-A751-39BCCDF6A164}" srcOrd="0" destOrd="0" presId="urn:microsoft.com/office/officeart/2005/8/layout/process4"/>
    <dgm:cxn modelId="{EF57E94D-BA7B-4D13-9240-6DEBD57C5AB8}" type="presOf" srcId="{750505A3-C522-4F9E-8323-1A3F41B5BD1D}" destId="{49AD4300-D7CC-4105-B17B-E5AD459BBB2A}" srcOrd="1" destOrd="0" presId="urn:microsoft.com/office/officeart/2005/8/layout/process4"/>
    <dgm:cxn modelId="{7F96F29B-4259-471F-BEE0-126400372643}" srcId="{32FC32CC-2441-4C6C-AACB-6CBF429E95F0}" destId="{1F6EBC5A-889F-4375-993C-E92B0F027333}" srcOrd="0" destOrd="0" parTransId="{05332EAE-5989-4C78-AEA5-B479013BB3C0}" sibTransId="{DEDB3BC4-65FB-4570-89A3-C53B684B0352}"/>
    <dgm:cxn modelId="{DDBC5785-EE5F-4346-9012-FEE240059532}" type="presOf" srcId="{E50185F8-1978-4FD7-BB61-D5477FB0CF2B}" destId="{1639FEE1-1110-466A-91C0-97FED9607CFF}" srcOrd="0" destOrd="0" presId="urn:microsoft.com/office/officeart/2005/8/layout/process4"/>
    <dgm:cxn modelId="{ECF98914-EB43-43B7-A4F1-11BA769D7361}" type="presOf" srcId="{750505A3-C522-4F9E-8323-1A3F41B5BD1D}" destId="{75614D10-D87A-4E93-AB8B-0F8B6722B427}" srcOrd="0" destOrd="0" presId="urn:microsoft.com/office/officeart/2005/8/layout/process4"/>
    <dgm:cxn modelId="{04484377-F498-48D1-A2BE-28395CB5A0C7}" srcId="{750505A3-C522-4F9E-8323-1A3F41B5BD1D}" destId="{35E74DF3-FF42-40C3-B4B6-8D806570558A}" srcOrd="1" destOrd="0" parTransId="{D64638BC-1C84-4F25-8486-3F061979D8E7}" sibTransId="{4560817C-5A56-4ACD-AA21-AC563966857B}"/>
    <dgm:cxn modelId="{6C579F37-953D-4743-BB45-7184D888B867}" type="presOf" srcId="{2D1B1C1A-C5E1-4246-8489-90DAD21FB648}" destId="{D4C12934-7EDA-4274-A3D7-8DDCC07335FC}" srcOrd="1" destOrd="0" presId="urn:microsoft.com/office/officeart/2005/8/layout/process4"/>
    <dgm:cxn modelId="{9B2E2CFD-9B54-4D2A-BE30-E84E5C8EA46A}" type="presOf" srcId="{32FC32CC-2441-4C6C-AACB-6CBF429E95F0}" destId="{14917AE7-42C6-4CFD-9D1A-4F73F86B7F86}" srcOrd="1" destOrd="0" presId="urn:microsoft.com/office/officeart/2005/8/layout/process4"/>
    <dgm:cxn modelId="{B59E435D-94CA-45C8-BFB4-977076DF2878}" srcId="{2D1B1C1A-C5E1-4246-8489-90DAD21FB648}" destId="{6306F2CE-7E6C-4FF9-B4B8-A1B9FE5818F6}" srcOrd="1" destOrd="0" parTransId="{5F7071A6-8E47-4658-B088-ECCC10C84BA3}" sibTransId="{E506EECA-9331-47B5-BDBC-CE7B4B88D3B3}"/>
    <dgm:cxn modelId="{5BFEC6DB-358A-4CEB-B97B-DD635DBE1B81}" srcId="{2D1B1C1A-C5E1-4246-8489-90DAD21FB648}" destId="{E50185F8-1978-4FD7-BB61-D5477FB0CF2B}" srcOrd="0" destOrd="0" parTransId="{D3A46F44-B62F-427C-84A1-02434D853FC1}" sibTransId="{A7D943A0-12C8-4246-839E-655F2601ED5B}"/>
    <dgm:cxn modelId="{DE8139BA-F6C1-40B2-AE30-D80B731A9986}" srcId="{0435AE36-DB33-40F8-BF33-D7706C4BE862}" destId="{750505A3-C522-4F9E-8323-1A3F41B5BD1D}" srcOrd="1" destOrd="0" parTransId="{4F683D23-4377-47F9-8B20-53F29958F25E}" sibTransId="{885CB715-10D3-46F2-8A98-F66F19402588}"/>
    <dgm:cxn modelId="{B191352C-4880-4FA1-88D1-F3348D16BC23}" srcId="{0435AE36-DB33-40F8-BF33-D7706C4BE862}" destId="{32FC32CC-2441-4C6C-AACB-6CBF429E95F0}" srcOrd="2" destOrd="0" parTransId="{25A0F751-A508-45AC-A794-7130DF67F6D8}" sibTransId="{C12697C5-C2F9-4982-978C-4B669BC277EB}"/>
    <dgm:cxn modelId="{E7549BA2-A92B-4A87-8793-E7FAF99C64E9}" type="presOf" srcId="{AF6D80AA-4DD1-4297-8D8B-54C0DAB64FF0}" destId="{1EEB7275-B3EB-481B-8156-514041B0E129}" srcOrd="0" destOrd="0" presId="urn:microsoft.com/office/officeart/2005/8/layout/process4"/>
    <dgm:cxn modelId="{5FB56A13-0AEE-47FD-B89B-43AC78664BCD}" type="presOf" srcId="{0435AE36-DB33-40F8-BF33-D7706C4BE862}" destId="{C6FB6B43-3187-4BD9-8DB0-A8F57C84C5BC}" srcOrd="0" destOrd="0" presId="urn:microsoft.com/office/officeart/2005/8/layout/process4"/>
    <dgm:cxn modelId="{F669DBDC-FE64-4105-826F-F5665485B788}" type="presOf" srcId="{F1FBC31D-5B3F-4187-9F72-66EB939AE8E4}" destId="{00A1FB79-A158-4F20-A619-8EC799623113}" srcOrd="0" destOrd="0" presId="urn:microsoft.com/office/officeart/2005/8/layout/process4"/>
    <dgm:cxn modelId="{65F127FD-6E4F-4997-879C-A23325D34BCB}" type="presOf" srcId="{35E74DF3-FF42-40C3-B4B6-8D806570558A}" destId="{8D0F4B45-CCB3-4E16-AF29-0FB0E59D35A0}" srcOrd="0" destOrd="0" presId="urn:microsoft.com/office/officeart/2005/8/layout/process4"/>
    <dgm:cxn modelId="{A2604D72-153D-4FA7-A32F-808AC9026DB1}" type="presOf" srcId="{32FC32CC-2441-4C6C-AACB-6CBF429E95F0}" destId="{842BB5F9-BAB0-4C45-8938-A60784722924}" srcOrd="0" destOrd="0" presId="urn:microsoft.com/office/officeart/2005/8/layout/process4"/>
    <dgm:cxn modelId="{16A35C38-BD8D-4F2E-B0DF-995772EDCFF0}" type="presOf" srcId="{6306F2CE-7E6C-4FF9-B4B8-A1B9FE5818F6}" destId="{679859D0-C20B-44B9-87A7-C8DEC4C4DEEC}" srcOrd="0" destOrd="0" presId="urn:microsoft.com/office/officeart/2005/8/layout/process4"/>
    <dgm:cxn modelId="{EB412C52-F432-4E91-B300-6EAB1305700A}" srcId="{0435AE36-DB33-40F8-BF33-D7706C4BE862}" destId="{2D1B1C1A-C5E1-4246-8489-90DAD21FB648}" srcOrd="0" destOrd="0" parTransId="{84EF9763-043D-476F-81CA-CCD2801ABE41}" sibTransId="{14CF837B-AD39-4B8A-8F9B-AD0C3FCBA954}"/>
    <dgm:cxn modelId="{99BAA1AB-E761-4477-9642-B81F5555BF90}" type="presParOf" srcId="{C6FB6B43-3187-4BD9-8DB0-A8F57C84C5BC}" destId="{2BD079D8-DCA9-4E80-B682-BF9D825F539C}" srcOrd="0" destOrd="0" presId="urn:microsoft.com/office/officeart/2005/8/layout/process4"/>
    <dgm:cxn modelId="{688B9956-D8A0-4E8A-A4AD-C295760F2965}" type="presParOf" srcId="{2BD079D8-DCA9-4E80-B682-BF9D825F539C}" destId="{842BB5F9-BAB0-4C45-8938-A60784722924}" srcOrd="0" destOrd="0" presId="urn:microsoft.com/office/officeart/2005/8/layout/process4"/>
    <dgm:cxn modelId="{2F07F99D-A5B5-4073-BE6C-15A7AD275724}" type="presParOf" srcId="{2BD079D8-DCA9-4E80-B682-BF9D825F539C}" destId="{14917AE7-42C6-4CFD-9D1A-4F73F86B7F86}" srcOrd="1" destOrd="0" presId="urn:microsoft.com/office/officeart/2005/8/layout/process4"/>
    <dgm:cxn modelId="{DBB53EC9-83B3-4358-80B7-862937E55592}" type="presParOf" srcId="{2BD079D8-DCA9-4E80-B682-BF9D825F539C}" destId="{528C7386-8ECD-4934-AD1B-ACB1CDFFC107}" srcOrd="2" destOrd="0" presId="urn:microsoft.com/office/officeart/2005/8/layout/process4"/>
    <dgm:cxn modelId="{579BCC75-33A1-438A-BF5D-9798856A22BC}" type="presParOf" srcId="{528C7386-8ECD-4934-AD1B-ACB1CDFFC107}" destId="{D15611EA-2EEE-4163-B4A0-A3365ED1EF5B}" srcOrd="0" destOrd="0" presId="urn:microsoft.com/office/officeart/2005/8/layout/process4"/>
    <dgm:cxn modelId="{C27D3624-CF4A-449E-AECE-9B58BC41DAD6}" type="presParOf" srcId="{528C7386-8ECD-4934-AD1B-ACB1CDFFC107}" destId="{1EEB7275-B3EB-481B-8156-514041B0E129}" srcOrd="1" destOrd="0" presId="urn:microsoft.com/office/officeart/2005/8/layout/process4"/>
    <dgm:cxn modelId="{FD807D5B-14F4-4FAA-BB9A-69C42607FFC3}" type="presParOf" srcId="{C6FB6B43-3187-4BD9-8DB0-A8F57C84C5BC}" destId="{A1541473-6E41-4EDB-B0BF-78BCCD471F0D}" srcOrd="1" destOrd="0" presId="urn:microsoft.com/office/officeart/2005/8/layout/process4"/>
    <dgm:cxn modelId="{1520161B-879B-48A8-8E55-12A9C169E39D}" type="presParOf" srcId="{C6FB6B43-3187-4BD9-8DB0-A8F57C84C5BC}" destId="{44106B77-0534-43C1-8C1C-42F896CD25BA}" srcOrd="2" destOrd="0" presId="urn:microsoft.com/office/officeart/2005/8/layout/process4"/>
    <dgm:cxn modelId="{85B9413A-5F71-48A1-8362-8FC9A8ABEB29}" type="presParOf" srcId="{44106B77-0534-43C1-8C1C-42F896CD25BA}" destId="{75614D10-D87A-4E93-AB8B-0F8B6722B427}" srcOrd="0" destOrd="0" presId="urn:microsoft.com/office/officeart/2005/8/layout/process4"/>
    <dgm:cxn modelId="{D9D3A124-140D-4B19-8AF5-B67D2C860FD0}" type="presParOf" srcId="{44106B77-0534-43C1-8C1C-42F896CD25BA}" destId="{49AD4300-D7CC-4105-B17B-E5AD459BBB2A}" srcOrd="1" destOrd="0" presId="urn:microsoft.com/office/officeart/2005/8/layout/process4"/>
    <dgm:cxn modelId="{AA003F1F-6EF4-4D98-AA32-600FFA9B1B2E}" type="presParOf" srcId="{44106B77-0534-43C1-8C1C-42F896CD25BA}" destId="{68F5C81F-8253-4752-8E88-8A342C463169}" srcOrd="2" destOrd="0" presId="urn:microsoft.com/office/officeart/2005/8/layout/process4"/>
    <dgm:cxn modelId="{D22C911D-2859-4ED2-828F-5FAC61E86AA9}" type="presParOf" srcId="{68F5C81F-8253-4752-8E88-8A342C463169}" destId="{00A1FB79-A158-4F20-A619-8EC799623113}" srcOrd="0" destOrd="0" presId="urn:microsoft.com/office/officeart/2005/8/layout/process4"/>
    <dgm:cxn modelId="{D84C53BD-4DCB-4637-8CC2-F6F10844DA6A}" type="presParOf" srcId="{68F5C81F-8253-4752-8E88-8A342C463169}" destId="{8D0F4B45-CCB3-4E16-AF29-0FB0E59D35A0}" srcOrd="1" destOrd="0" presId="urn:microsoft.com/office/officeart/2005/8/layout/process4"/>
    <dgm:cxn modelId="{25B310A5-FC85-438B-A0CC-E7D41FDA291F}" type="presParOf" srcId="{C6FB6B43-3187-4BD9-8DB0-A8F57C84C5BC}" destId="{A03DDC17-5287-46FD-A900-678DBF6EA213}" srcOrd="3" destOrd="0" presId="urn:microsoft.com/office/officeart/2005/8/layout/process4"/>
    <dgm:cxn modelId="{8D5DFB06-8B6E-4D27-8A24-10999202FFE8}" type="presParOf" srcId="{C6FB6B43-3187-4BD9-8DB0-A8F57C84C5BC}" destId="{9B0A4251-EF06-4E46-A2D1-8BBF1FECBC84}" srcOrd="4" destOrd="0" presId="urn:microsoft.com/office/officeart/2005/8/layout/process4"/>
    <dgm:cxn modelId="{66A7F783-614F-4243-B171-7655DBE66D79}" type="presParOf" srcId="{9B0A4251-EF06-4E46-A2D1-8BBF1FECBC84}" destId="{A9B433C9-5DB6-48BC-A751-39BCCDF6A164}" srcOrd="0" destOrd="0" presId="urn:microsoft.com/office/officeart/2005/8/layout/process4"/>
    <dgm:cxn modelId="{75BA22B0-8FEB-40DA-AFDD-806FC04D8B38}" type="presParOf" srcId="{9B0A4251-EF06-4E46-A2D1-8BBF1FECBC84}" destId="{D4C12934-7EDA-4274-A3D7-8DDCC07335FC}" srcOrd="1" destOrd="0" presId="urn:microsoft.com/office/officeart/2005/8/layout/process4"/>
    <dgm:cxn modelId="{98349299-3605-437C-BA4D-BCEC1A256433}" type="presParOf" srcId="{9B0A4251-EF06-4E46-A2D1-8BBF1FECBC84}" destId="{876BE21A-2F5C-4492-ADCE-0C64D8ECAFFB}" srcOrd="2" destOrd="0" presId="urn:microsoft.com/office/officeart/2005/8/layout/process4"/>
    <dgm:cxn modelId="{033A7201-B48B-4807-910A-9EE0EEAAA28B}" type="presParOf" srcId="{876BE21A-2F5C-4492-ADCE-0C64D8ECAFFB}" destId="{1639FEE1-1110-466A-91C0-97FED9607CFF}" srcOrd="0" destOrd="0" presId="urn:microsoft.com/office/officeart/2005/8/layout/process4"/>
    <dgm:cxn modelId="{24CA6665-CB50-404C-B884-3C99C1412099}" type="presParOf" srcId="{876BE21A-2F5C-4492-ADCE-0C64D8ECAFFB}" destId="{679859D0-C20B-44B9-87A7-C8DEC4C4DEEC}" srcOrd="1"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6F94FF-F534-4FF3-8E1E-7ECBFCA4E60A}" type="doc">
      <dgm:prSet loTypeId="urn:microsoft.com/office/officeart/2005/8/layout/pyramid2" loCatId="list" qsTypeId="urn:microsoft.com/office/officeart/2005/8/quickstyle/simple1" qsCatId="simple" csTypeId="urn:microsoft.com/office/officeart/2005/8/colors/colorful1#1" csCatId="colorful" phldr="1"/>
      <dgm:spPr/>
      <dgm:t>
        <a:bodyPr/>
        <a:lstStyle/>
        <a:p>
          <a:endParaRPr lang="es-ES"/>
        </a:p>
      </dgm:t>
    </dgm:pt>
    <dgm:pt modelId="{743D6E0B-2F08-4FF2-B8D4-5EDACD92C959}">
      <dgm:prSet phldrT="[Texto]" custT="1"/>
      <dgm:spPr/>
      <dgm:t>
        <a:bodyPr/>
        <a:lstStyle/>
        <a:p>
          <a:r>
            <a:rPr lang="es-EC" sz="2400" dirty="0" smtClean="0"/>
            <a:t>Q aguas negras es muy pequeño</a:t>
          </a:r>
          <a:endParaRPr lang="es-ES" sz="2400" dirty="0"/>
        </a:p>
      </dgm:t>
    </dgm:pt>
    <dgm:pt modelId="{D5CE3E54-D782-409E-AEAF-0B896DAC5B15}" type="parTrans" cxnId="{B20C3F0F-6596-4C29-A0E7-3DAC087254D6}">
      <dgm:prSet/>
      <dgm:spPr/>
      <dgm:t>
        <a:bodyPr/>
        <a:lstStyle/>
        <a:p>
          <a:endParaRPr lang="es-ES"/>
        </a:p>
      </dgm:t>
    </dgm:pt>
    <dgm:pt modelId="{FC1684E8-243D-421E-B95A-127A4D56D378}" type="sibTrans" cxnId="{B20C3F0F-6596-4C29-A0E7-3DAC087254D6}">
      <dgm:prSet/>
      <dgm:spPr/>
      <dgm:t>
        <a:bodyPr/>
        <a:lstStyle/>
        <a:p>
          <a:endParaRPr lang="es-ES"/>
        </a:p>
      </dgm:t>
    </dgm:pt>
    <dgm:pt modelId="{50CF0DED-3FC5-44F8-B054-9C9966A88DC4}">
      <dgm:prSet custT="1"/>
      <dgm:spPr/>
      <dgm:t>
        <a:bodyPr/>
        <a:lstStyle/>
        <a:p>
          <a:r>
            <a:rPr lang="es-EC" sz="2400" dirty="0" smtClean="0"/>
            <a:t>S.A existente de los sectores no es uniforme y en los años recientes se ha venido implementando estas redes para optimizar los sistemas. </a:t>
          </a:r>
          <a:endParaRPr lang="es-ES" sz="2400" dirty="0"/>
        </a:p>
      </dgm:t>
    </dgm:pt>
    <dgm:pt modelId="{325F19D0-C486-48F2-8345-DEBE016E7C8E}" type="parTrans" cxnId="{B3D9A708-C8B7-44E9-BAD5-B2ED9B4089E6}">
      <dgm:prSet/>
      <dgm:spPr/>
      <dgm:t>
        <a:bodyPr/>
        <a:lstStyle/>
        <a:p>
          <a:endParaRPr lang="es-ES"/>
        </a:p>
      </dgm:t>
    </dgm:pt>
    <dgm:pt modelId="{287EB733-951A-4F57-97D9-3CABCAD84C57}" type="sibTrans" cxnId="{B3D9A708-C8B7-44E9-BAD5-B2ED9B4089E6}">
      <dgm:prSet/>
      <dgm:spPr/>
      <dgm:t>
        <a:bodyPr/>
        <a:lstStyle/>
        <a:p>
          <a:endParaRPr lang="es-ES"/>
        </a:p>
      </dgm:t>
    </dgm:pt>
    <dgm:pt modelId="{A631305F-93FD-41C0-B2AD-4CA2F8F33EE6}">
      <dgm:prSet custT="1"/>
      <dgm:spPr/>
      <dgm:t>
        <a:bodyPr/>
        <a:lstStyle/>
        <a:p>
          <a:r>
            <a:rPr lang="es-EC" sz="2200" dirty="0" smtClean="0"/>
            <a:t>Costo de construcción simultánea de ambos es mayor que el combinado y no se justifica la separación por lo reducido del área urbana.</a:t>
          </a:r>
          <a:endParaRPr lang="es-ES" sz="2200" dirty="0"/>
        </a:p>
      </dgm:t>
    </dgm:pt>
    <dgm:pt modelId="{B74D5723-F2B9-471D-B39B-71CC6322826C}" type="sibTrans" cxnId="{01F31934-94AA-4A95-A6E8-239CD73D8071}">
      <dgm:prSet/>
      <dgm:spPr/>
      <dgm:t>
        <a:bodyPr/>
        <a:lstStyle/>
        <a:p>
          <a:endParaRPr lang="es-ES"/>
        </a:p>
      </dgm:t>
    </dgm:pt>
    <dgm:pt modelId="{959014E4-EF98-44F6-B761-56E0B9FA60ED}" type="parTrans" cxnId="{01F31934-94AA-4A95-A6E8-239CD73D8071}">
      <dgm:prSet/>
      <dgm:spPr/>
      <dgm:t>
        <a:bodyPr/>
        <a:lstStyle/>
        <a:p>
          <a:endParaRPr lang="es-ES"/>
        </a:p>
      </dgm:t>
    </dgm:pt>
    <dgm:pt modelId="{7B88CD28-E713-4A3D-A586-B453101030BA}">
      <dgm:prSet phldrT="[Texto]" custT="1"/>
      <dgm:spPr/>
      <dgm:t>
        <a:bodyPr/>
        <a:lstStyle/>
        <a:p>
          <a:r>
            <a:rPr lang="es-EC" sz="2400" dirty="0" smtClean="0"/>
            <a:t>Estrechez de las calles que impide la construcción de dos tuberías.</a:t>
          </a:r>
          <a:endParaRPr lang="es-ES" sz="2400" dirty="0"/>
        </a:p>
      </dgm:t>
    </dgm:pt>
    <dgm:pt modelId="{F87E864A-AEFB-4F2B-B74C-CBC8D971D78A}" type="sibTrans" cxnId="{D0EFBB77-DA9F-46F8-92EA-2FBE79225998}">
      <dgm:prSet/>
      <dgm:spPr/>
      <dgm:t>
        <a:bodyPr/>
        <a:lstStyle/>
        <a:p>
          <a:endParaRPr lang="es-ES"/>
        </a:p>
      </dgm:t>
    </dgm:pt>
    <dgm:pt modelId="{405F1B1E-C618-40E5-9E6F-582DB94CA894}" type="parTrans" cxnId="{D0EFBB77-DA9F-46F8-92EA-2FBE79225998}">
      <dgm:prSet/>
      <dgm:spPr/>
      <dgm:t>
        <a:bodyPr/>
        <a:lstStyle/>
        <a:p>
          <a:endParaRPr lang="es-ES"/>
        </a:p>
      </dgm:t>
    </dgm:pt>
    <dgm:pt modelId="{92A7DB32-51A3-48FD-B2C9-03654923329F}" type="pres">
      <dgm:prSet presAssocID="{F26F94FF-F534-4FF3-8E1E-7ECBFCA4E60A}" presName="compositeShape" presStyleCnt="0">
        <dgm:presLayoutVars>
          <dgm:dir/>
          <dgm:resizeHandles/>
        </dgm:presLayoutVars>
      </dgm:prSet>
      <dgm:spPr/>
      <dgm:t>
        <a:bodyPr/>
        <a:lstStyle/>
        <a:p>
          <a:endParaRPr lang="es-ES"/>
        </a:p>
      </dgm:t>
    </dgm:pt>
    <dgm:pt modelId="{E9E9005F-22CF-4878-B179-35ABC493E79D}" type="pres">
      <dgm:prSet presAssocID="{F26F94FF-F534-4FF3-8E1E-7ECBFCA4E60A}" presName="pyramid" presStyleLbl="node1" presStyleIdx="0" presStyleCnt="1"/>
      <dgm:spPr/>
    </dgm:pt>
    <dgm:pt modelId="{6AD67A72-5D82-4862-8572-DE3E2D67DFF7}" type="pres">
      <dgm:prSet presAssocID="{F26F94FF-F534-4FF3-8E1E-7ECBFCA4E60A}" presName="theList" presStyleCnt="0"/>
      <dgm:spPr/>
    </dgm:pt>
    <dgm:pt modelId="{776A1C05-D73A-4202-B2CF-98E06BF9E7A5}" type="pres">
      <dgm:prSet presAssocID="{7B88CD28-E713-4A3D-A586-B453101030BA}" presName="aNode" presStyleLbl="fgAcc1" presStyleIdx="0" presStyleCnt="4" custScaleX="188462">
        <dgm:presLayoutVars>
          <dgm:bulletEnabled val="1"/>
        </dgm:presLayoutVars>
      </dgm:prSet>
      <dgm:spPr/>
      <dgm:t>
        <a:bodyPr/>
        <a:lstStyle/>
        <a:p>
          <a:endParaRPr lang="es-ES"/>
        </a:p>
      </dgm:t>
    </dgm:pt>
    <dgm:pt modelId="{B2FD2E5D-7C7E-4808-9B39-92FFDE2EDA24}" type="pres">
      <dgm:prSet presAssocID="{7B88CD28-E713-4A3D-A586-B453101030BA}" presName="aSpace" presStyleCnt="0"/>
      <dgm:spPr/>
    </dgm:pt>
    <dgm:pt modelId="{41E0E476-7450-41A2-9A1D-EF9D718FE96A}" type="pres">
      <dgm:prSet presAssocID="{A631305F-93FD-41C0-B2AD-4CA2F8F33EE6}" presName="aNode" presStyleLbl="fgAcc1" presStyleIdx="1" presStyleCnt="4" custScaleX="188526" custScaleY="147324">
        <dgm:presLayoutVars>
          <dgm:bulletEnabled val="1"/>
        </dgm:presLayoutVars>
      </dgm:prSet>
      <dgm:spPr/>
      <dgm:t>
        <a:bodyPr/>
        <a:lstStyle/>
        <a:p>
          <a:endParaRPr lang="es-ES"/>
        </a:p>
      </dgm:t>
    </dgm:pt>
    <dgm:pt modelId="{A0F6A402-B7A0-4EBA-BC70-73AB3DDAB911}" type="pres">
      <dgm:prSet presAssocID="{A631305F-93FD-41C0-B2AD-4CA2F8F33EE6}" presName="aSpace" presStyleCnt="0"/>
      <dgm:spPr/>
    </dgm:pt>
    <dgm:pt modelId="{350F0D59-29E0-4A2E-BDF3-FCC6FB36759E}" type="pres">
      <dgm:prSet presAssocID="{743D6E0B-2F08-4FF2-B8D4-5EDACD92C959}" presName="aNode" presStyleLbl="fgAcc1" presStyleIdx="2" presStyleCnt="4" custScaleX="188589" custLinFactNeighborX="32" custLinFactNeighborY="-36639">
        <dgm:presLayoutVars>
          <dgm:bulletEnabled val="1"/>
        </dgm:presLayoutVars>
      </dgm:prSet>
      <dgm:spPr/>
      <dgm:t>
        <a:bodyPr/>
        <a:lstStyle/>
        <a:p>
          <a:endParaRPr lang="es-ES"/>
        </a:p>
      </dgm:t>
    </dgm:pt>
    <dgm:pt modelId="{7BF54389-F4CF-44B1-B42C-30FF297A2256}" type="pres">
      <dgm:prSet presAssocID="{743D6E0B-2F08-4FF2-B8D4-5EDACD92C959}" presName="aSpace" presStyleCnt="0"/>
      <dgm:spPr/>
    </dgm:pt>
    <dgm:pt modelId="{4BDC9C0F-CE92-4140-9C4B-943E5720E013}" type="pres">
      <dgm:prSet presAssocID="{50CF0DED-3FC5-44F8-B054-9C9966A88DC4}" presName="aNode" presStyleLbl="fgAcc1" presStyleIdx="3" presStyleCnt="4" custScaleX="188526" custScaleY="144902" custLinFactNeighborY="37839">
        <dgm:presLayoutVars>
          <dgm:bulletEnabled val="1"/>
        </dgm:presLayoutVars>
      </dgm:prSet>
      <dgm:spPr/>
      <dgm:t>
        <a:bodyPr/>
        <a:lstStyle/>
        <a:p>
          <a:endParaRPr lang="es-ES"/>
        </a:p>
      </dgm:t>
    </dgm:pt>
    <dgm:pt modelId="{AA2F4954-F1F0-4001-B7C7-86926A1884EC}" type="pres">
      <dgm:prSet presAssocID="{50CF0DED-3FC5-44F8-B054-9C9966A88DC4}" presName="aSpace" presStyleCnt="0"/>
      <dgm:spPr/>
    </dgm:pt>
  </dgm:ptLst>
  <dgm:cxnLst>
    <dgm:cxn modelId="{44C1B281-52DB-43DD-AF28-6C31CB9013F7}" type="presOf" srcId="{50CF0DED-3FC5-44F8-B054-9C9966A88DC4}" destId="{4BDC9C0F-CE92-4140-9C4B-943E5720E013}" srcOrd="0" destOrd="0" presId="urn:microsoft.com/office/officeart/2005/8/layout/pyramid2"/>
    <dgm:cxn modelId="{B3D9A708-C8B7-44E9-BAD5-B2ED9B4089E6}" srcId="{F26F94FF-F534-4FF3-8E1E-7ECBFCA4E60A}" destId="{50CF0DED-3FC5-44F8-B054-9C9966A88DC4}" srcOrd="3" destOrd="0" parTransId="{325F19D0-C486-48F2-8345-DEBE016E7C8E}" sibTransId="{287EB733-951A-4F57-97D9-3CABCAD84C57}"/>
    <dgm:cxn modelId="{9208EB46-F1CB-4FC1-AACC-B60D9E8E3F8B}" type="presOf" srcId="{7B88CD28-E713-4A3D-A586-B453101030BA}" destId="{776A1C05-D73A-4202-B2CF-98E06BF9E7A5}" srcOrd="0" destOrd="0" presId="urn:microsoft.com/office/officeart/2005/8/layout/pyramid2"/>
    <dgm:cxn modelId="{D0EFBB77-DA9F-46F8-92EA-2FBE79225998}" srcId="{F26F94FF-F534-4FF3-8E1E-7ECBFCA4E60A}" destId="{7B88CD28-E713-4A3D-A586-B453101030BA}" srcOrd="0" destOrd="0" parTransId="{405F1B1E-C618-40E5-9E6F-582DB94CA894}" sibTransId="{F87E864A-AEFB-4F2B-B74C-CBC8D971D78A}"/>
    <dgm:cxn modelId="{B2D696B9-2DD6-4BA7-A79E-48C3F7AC0E57}" type="presOf" srcId="{F26F94FF-F534-4FF3-8E1E-7ECBFCA4E60A}" destId="{92A7DB32-51A3-48FD-B2C9-03654923329F}" srcOrd="0" destOrd="0" presId="urn:microsoft.com/office/officeart/2005/8/layout/pyramid2"/>
    <dgm:cxn modelId="{B20C3F0F-6596-4C29-A0E7-3DAC087254D6}" srcId="{F26F94FF-F534-4FF3-8E1E-7ECBFCA4E60A}" destId="{743D6E0B-2F08-4FF2-B8D4-5EDACD92C959}" srcOrd="2" destOrd="0" parTransId="{D5CE3E54-D782-409E-AEAF-0B896DAC5B15}" sibTransId="{FC1684E8-243D-421E-B95A-127A4D56D378}"/>
    <dgm:cxn modelId="{71AA62DC-086F-43A8-9223-BD4A9628F1A0}" type="presOf" srcId="{A631305F-93FD-41C0-B2AD-4CA2F8F33EE6}" destId="{41E0E476-7450-41A2-9A1D-EF9D718FE96A}" srcOrd="0" destOrd="0" presId="urn:microsoft.com/office/officeart/2005/8/layout/pyramid2"/>
    <dgm:cxn modelId="{A276B105-8462-4E39-B970-B1D55F994F5A}" type="presOf" srcId="{743D6E0B-2F08-4FF2-B8D4-5EDACD92C959}" destId="{350F0D59-29E0-4A2E-BDF3-FCC6FB36759E}" srcOrd="0" destOrd="0" presId="urn:microsoft.com/office/officeart/2005/8/layout/pyramid2"/>
    <dgm:cxn modelId="{01F31934-94AA-4A95-A6E8-239CD73D8071}" srcId="{F26F94FF-F534-4FF3-8E1E-7ECBFCA4E60A}" destId="{A631305F-93FD-41C0-B2AD-4CA2F8F33EE6}" srcOrd="1" destOrd="0" parTransId="{959014E4-EF98-44F6-B761-56E0B9FA60ED}" sibTransId="{B74D5723-F2B9-471D-B39B-71CC6322826C}"/>
    <dgm:cxn modelId="{3924A232-89D1-4DA8-8F6C-089B0773909B}" type="presParOf" srcId="{92A7DB32-51A3-48FD-B2C9-03654923329F}" destId="{E9E9005F-22CF-4878-B179-35ABC493E79D}" srcOrd="0" destOrd="0" presId="urn:microsoft.com/office/officeart/2005/8/layout/pyramid2"/>
    <dgm:cxn modelId="{8BA0883A-A2DD-4B1B-9867-48B28B81D0AC}" type="presParOf" srcId="{92A7DB32-51A3-48FD-B2C9-03654923329F}" destId="{6AD67A72-5D82-4862-8572-DE3E2D67DFF7}" srcOrd="1" destOrd="0" presId="urn:microsoft.com/office/officeart/2005/8/layout/pyramid2"/>
    <dgm:cxn modelId="{F817DAD0-F443-46B0-82B9-FA710FB62998}" type="presParOf" srcId="{6AD67A72-5D82-4862-8572-DE3E2D67DFF7}" destId="{776A1C05-D73A-4202-B2CF-98E06BF9E7A5}" srcOrd="0" destOrd="0" presId="urn:microsoft.com/office/officeart/2005/8/layout/pyramid2"/>
    <dgm:cxn modelId="{E2F05269-64AA-4C73-ACB7-62B47200A9D9}" type="presParOf" srcId="{6AD67A72-5D82-4862-8572-DE3E2D67DFF7}" destId="{B2FD2E5D-7C7E-4808-9B39-92FFDE2EDA24}" srcOrd="1" destOrd="0" presId="urn:microsoft.com/office/officeart/2005/8/layout/pyramid2"/>
    <dgm:cxn modelId="{32260DEE-E7ED-4F7B-B50A-A6B1DF61F6B9}" type="presParOf" srcId="{6AD67A72-5D82-4862-8572-DE3E2D67DFF7}" destId="{41E0E476-7450-41A2-9A1D-EF9D718FE96A}" srcOrd="2" destOrd="0" presId="urn:microsoft.com/office/officeart/2005/8/layout/pyramid2"/>
    <dgm:cxn modelId="{BB9037AE-D43F-43BA-BF9D-6833D7D15C53}" type="presParOf" srcId="{6AD67A72-5D82-4862-8572-DE3E2D67DFF7}" destId="{A0F6A402-B7A0-4EBA-BC70-73AB3DDAB911}" srcOrd="3" destOrd="0" presId="urn:microsoft.com/office/officeart/2005/8/layout/pyramid2"/>
    <dgm:cxn modelId="{5318B138-AE10-4559-B8F3-E2FEF822354E}" type="presParOf" srcId="{6AD67A72-5D82-4862-8572-DE3E2D67DFF7}" destId="{350F0D59-29E0-4A2E-BDF3-FCC6FB36759E}" srcOrd="4" destOrd="0" presId="urn:microsoft.com/office/officeart/2005/8/layout/pyramid2"/>
    <dgm:cxn modelId="{A59972EE-6B44-4C38-9E2A-9E17B89C36DB}" type="presParOf" srcId="{6AD67A72-5D82-4862-8572-DE3E2D67DFF7}" destId="{7BF54389-F4CF-44B1-B42C-30FF297A2256}" srcOrd="5" destOrd="0" presId="urn:microsoft.com/office/officeart/2005/8/layout/pyramid2"/>
    <dgm:cxn modelId="{0C6C7143-0466-4503-847A-621AE2D1DFDF}" type="presParOf" srcId="{6AD67A72-5D82-4862-8572-DE3E2D67DFF7}" destId="{4BDC9C0F-CE92-4140-9C4B-943E5720E013}" srcOrd="6" destOrd="0" presId="urn:microsoft.com/office/officeart/2005/8/layout/pyramid2"/>
    <dgm:cxn modelId="{1ABD03D8-159D-4F47-8E8A-B6086BAD48DB}" type="presParOf" srcId="{6AD67A72-5D82-4862-8572-DE3E2D67DFF7}" destId="{AA2F4954-F1F0-4001-B7C7-86926A1884EC}" srcOrd="7"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625053-E2CB-45E1-8009-0FE64E9537A9}" type="doc">
      <dgm:prSet loTypeId="urn:microsoft.com/office/officeart/2005/8/layout/default#1" loCatId="list" qsTypeId="urn:microsoft.com/office/officeart/2005/8/quickstyle/simple3" qsCatId="simple" csTypeId="urn:microsoft.com/office/officeart/2005/8/colors/colorful3" csCatId="colorful" phldr="1"/>
      <dgm:spPr/>
      <dgm:t>
        <a:bodyPr/>
        <a:lstStyle/>
        <a:p>
          <a:endParaRPr lang="es-ES"/>
        </a:p>
      </dgm:t>
    </dgm:pt>
    <dgm:pt modelId="{4C64CB42-5894-467B-9325-9D28121D31BD}">
      <dgm:prSet phldrT="[Texto]" custT="1"/>
      <dgm:spPr/>
      <dgm:t>
        <a:bodyPr/>
        <a:lstStyle/>
        <a:p>
          <a:pPr>
            <a:lnSpc>
              <a:spcPct val="100000"/>
            </a:lnSpc>
          </a:pPr>
          <a:r>
            <a:rPr lang="es-ES" sz="3200" b="1" dirty="0" smtClean="0"/>
            <a:t>Áreas a servir </a:t>
          </a:r>
        </a:p>
        <a:p>
          <a:pPr>
            <a:lnSpc>
              <a:spcPct val="100000"/>
            </a:lnSpc>
          </a:pPr>
          <a:r>
            <a:rPr lang="es-ES" sz="3200" b="1" dirty="0" smtClean="0"/>
            <a:t>(A influencia)</a:t>
          </a:r>
          <a:endParaRPr lang="es-ES" sz="3200" b="1" dirty="0"/>
        </a:p>
      </dgm:t>
    </dgm:pt>
    <dgm:pt modelId="{BC822D27-5DD8-4652-BE12-C4E3B45782A3}" type="parTrans" cxnId="{33A2253F-C552-4AC4-B93D-C340F825B476}">
      <dgm:prSet/>
      <dgm:spPr/>
      <dgm:t>
        <a:bodyPr/>
        <a:lstStyle/>
        <a:p>
          <a:endParaRPr lang="es-ES"/>
        </a:p>
      </dgm:t>
    </dgm:pt>
    <dgm:pt modelId="{780C1FE9-A0BC-4A8A-9D48-C4F8607C72FB}" type="sibTrans" cxnId="{33A2253F-C552-4AC4-B93D-C340F825B476}">
      <dgm:prSet/>
      <dgm:spPr/>
      <dgm:t>
        <a:bodyPr/>
        <a:lstStyle/>
        <a:p>
          <a:endParaRPr lang="es-ES"/>
        </a:p>
      </dgm:t>
    </dgm:pt>
    <dgm:pt modelId="{791DD383-812F-401F-9E61-AB00BDB1922D}">
      <dgm:prSet phldrT="[Texto]" custT="1"/>
      <dgm:spPr/>
      <dgm:t>
        <a:bodyPr/>
        <a:lstStyle/>
        <a:p>
          <a:r>
            <a:rPr lang="es-ES" sz="3200" b="1" smtClean="0"/>
            <a:t>Período de diseño</a:t>
          </a:r>
          <a:endParaRPr lang="es-ES" sz="3200" b="1" dirty="0"/>
        </a:p>
      </dgm:t>
    </dgm:pt>
    <dgm:pt modelId="{6A9B0481-13F2-4F67-8479-790DA81D9032}" type="parTrans" cxnId="{CB70E29D-0CBD-4BEC-B753-1B3024B515D2}">
      <dgm:prSet/>
      <dgm:spPr/>
      <dgm:t>
        <a:bodyPr/>
        <a:lstStyle/>
        <a:p>
          <a:endParaRPr lang="es-ES"/>
        </a:p>
      </dgm:t>
    </dgm:pt>
    <dgm:pt modelId="{ABD96A10-8C15-4B2A-8B1E-F903CC68FF0C}" type="sibTrans" cxnId="{CB70E29D-0CBD-4BEC-B753-1B3024B515D2}">
      <dgm:prSet/>
      <dgm:spPr/>
      <dgm:t>
        <a:bodyPr/>
        <a:lstStyle/>
        <a:p>
          <a:endParaRPr lang="es-ES"/>
        </a:p>
      </dgm:t>
    </dgm:pt>
    <dgm:pt modelId="{62DDDCF0-3556-4B28-87E8-81C9003B1F91}">
      <dgm:prSet phldrT="[Texto]" custT="1"/>
      <dgm:spPr/>
      <dgm:t>
        <a:bodyPr/>
        <a:lstStyle/>
        <a:p>
          <a:r>
            <a:rPr lang="es-ES" sz="2800" b="1" smtClean="0"/>
            <a:t>Estudio de la población</a:t>
          </a:r>
          <a:endParaRPr lang="es-ES" sz="2800" b="1" dirty="0"/>
        </a:p>
      </dgm:t>
    </dgm:pt>
    <dgm:pt modelId="{B48053DB-D373-427A-84BC-122C798B38A4}" type="parTrans" cxnId="{F7A5AC32-AE29-4591-BA6D-D65E78CB7F7F}">
      <dgm:prSet/>
      <dgm:spPr/>
      <dgm:t>
        <a:bodyPr/>
        <a:lstStyle/>
        <a:p>
          <a:endParaRPr lang="es-ES"/>
        </a:p>
      </dgm:t>
    </dgm:pt>
    <dgm:pt modelId="{8A89F319-7669-4C4A-9F49-A846BE4E7411}" type="sibTrans" cxnId="{F7A5AC32-AE29-4591-BA6D-D65E78CB7F7F}">
      <dgm:prSet/>
      <dgm:spPr/>
      <dgm:t>
        <a:bodyPr/>
        <a:lstStyle/>
        <a:p>
          <a:endParaRPr lang="es-ES"/>
        </a:p>
      </dgm:t>
    </dgm:pt>
    <dgm:pt modelId="{F01B7E6B-1387-4312-8F3F-DD6AE8D0233F}">
      <dgm:prSet phldrT="[Texto]" custT="1"/>
      <dgm:spPr/>
      <dgm:t>
        <a:bodyPr/>
        <a:lstStyle/>
        <a:p>
          <a:r>
            <a:rPr lang="es-ES" sz="3000" b="1" smtClean="0"/>
            <a:t>Población de diseño</a:t>
          </a:r>
          <a:endParaRPr lang="es-ES" sz="3000" b="1" dirty="0"/>
        </a:p>
      </dgm:t>
    </dgm:pt>
    <dgm:pt modelId="{9CE83910-1F51-49CD-A19D-18599FD916B2}" type="parTrans" cxnId="{1E5937DA-E42E-4AC3-8E54-1976611D3081}">
      <dgm:prSet/>
      <dgm:spPr/>
      <dgm:t>
        <a:bodyPr/>
        <a:lstStyle/>
        <a:p>
          <a:endParaRPr lang="es-ES"/>
        </a:p>
      </dgm:t>
    </dgm:pt>
    <dgm:pt modelId="{FB875B39-E0C9-4FB9-8A0E-29BA288BD752}" type="sibTrans" cxnId="{1E5937DA-E42E-4AC3-8E54-1976611D3081}">
      <dgm:prSet/>
      <dgm:spPr/>
      <dgm:t>
        <a:bodyPr/>
        <a:lstStyle/>
        <a:p>
          <a:endParaRPr lang="es-ES"/>
        </a:p>
      </dgm:t>
    </dgm:pt>
    <dgm:pt modelId="{6AC02931-CFD5-497B-8E42-614FBF9F34C7}">
      <dgm:prSet custT="1"/>
      <dgm:spPr/>
      <dgm:t>
        <a:bodyPr/>
        <a:lstStyle/>
        <a:p>
          <a:r>
            <a:rPr lang="es-ES" sz="2400" b="1" smtClean="0"/>
            <a:t>Dotación de agua potable o caudal unitario de producción de aguas servidas</a:t>
          </a:r>
          <a:endParaRPr lang="es-ES" sz="2400" b="1" dirty="0"/>
        </a:p>
      </dgm:t>
    </dgm:pt>
    <dgm:pt modelId="{7168642C-D06E-496D-94EC-81ABF5D1A5B8}" type="parTrans" cxnId="{D68A5F86-3C4A-447D-9CDB-4048D97A67F4}">
      <dgm:prSet/>
      <dgm:spPr/>
      <dgm:t>
        <a:bodyPr/>
        <a:lstStyle/>
        <a:p>
          <a:endParaRPr lang="es-ES"/>
        </a:p>
      </dgm:t>
    </dgm:pt>
    <dgm:pt modelId="{DA442431-EE5B-4691-9E96-90FA922C33DF}" type="sibTrans" cxnId="{D68A5F86-3C4A-447D-9CDB-4048D97A67F4}">
      <dgm:prSet/>
      <dgm:spPr/>
      <dgm:t>
        <a:bodyPr/>
        <a:lstStyle/>
        <a:p>
          <a:endParaRPr lang="es-ES"/>
        </a:p>
      </dgm:t>
    </dgm:pt>
    <dgm:pt modelId="{DEC27597-6E50-466B-977B-BCB679A20698}" type="pres">
      <dgm:prSet presAssocID="{39625053-E2CB-45E1-8009-0FE64E9537A9}" presName="diagram" presStyleCnt="0">
        <dgm:presLayoutVars>
          <dgm:dir/>
          <dgm:resizeHandles val="exact"/>
        </dgm:presLayoutVars>
      </dgm:prSet>
      <dgm:spPr/>
      <dgm:t>
        <a:bodyPr/>
        <a:lstStyle/>
        <a:p>
          <a:endParaRPr lang="es-ES"/>
        </a:p>
      </dgm:t>
    </dgm:pt>
    <dgm:pt modelId="{E9B8CE6B-BDA0-45D1-BC9B-0027E12CEAE6}" type="pres">
      <dgm:prSet presAssocID="{4C64CB42-5894-467B-9325-9D28121D31BD}" presName="node" presStyleLbl="node1" presStyleIdx="0" presStyleCnt="5" custScaleX="145447">
        <dgm:presLayoutVars>
          <dgm:bulletEnabled val="1"/>
        </dgm:presLayoutVars>
      </dgm:prSet>
      <dgm:spPr/>
      <dgm:t>
        <a:bodyPr/>
        <a:lstStyle/>
        <a:p>
          <a:endParaRPr lang="es-ES"/>
        </a:p>
      </dgm:t>
    </dgm:pt>
    <dgm:pt modelId="{F5DDF170-7190-479F-B46D-4A82F2592E9D}" type="pres">
      <dgm:prSet presAssocID="{780C1FE9-A0BC-4A8A-9D48-C4F8607C72FB}" presName="sibTrans" presStyleCnt="0"/>
      <dgm:spPr/>
      <dgm:t>
        <a:bodyPr/>
        <a:lstStyle/>
        <a:p>
          <a:endParaRPr lang="es-ES"/>
        </a:p>
      </dgm:t>
    </dgm:pt>
    <dgm:pt modelId="{2DFF05E6-CBB9-4381-9E63-8689B958B419}" type="pres">
      <dgm:prSet presAssocID="{791DD383-812F-401F-9E61-AB00BDB1922D}" presName="node" presStyleLbl="node1" presStyleIdx="1" presStyleCnt="5">
        <dgm:presLayoutVars>
          <dgm:bulletEnabled val="1"/>
        </dgm:presLayoutVars>
      </dgm:prSet>
      <dgm:spPr/>
      <dgm:t>
        <a:bodyPr/>
        <a:lstStyle/>
        <a:p>
          <a:endParaRPr lang="es-ES"/>
        </a:p>
      </dgm:t>
    </dgm:pt>
    <dgm:pt modelId="{A1B89E70-6464-4234-B7BE-0B59B321F3F2}" type="pres">
      <dgm:prSet presAssocID="{ABD96A10-8C15-4B2A-8B1E-F903CC68FF0C}" presName="sibTrans" presStyleCnt="0"/>
      <dgm:spPr/>
      <dgm:t>
        <a:bodyPr/>
        <a:lstStyle/>
        <a:p>
          <a:endParaRPr lang="es-ES"/>
        </a:p>
      </dgm:t>
    </dgm:pt>
    <dgm:pt modelId="{879D4C60-CADF-467A-B5A7-614EB5548231}" type="pres">
      <dgm:prSet presAssocID="{62DDDCF0-3556-4B28-87E8-81C9003B1F91}" presName="node" presStyleLbl="node1" presStyleIdx="2" presStyleCnt="5">
        <dgm:presLayoutVars>
          <dgm:bulletEnabled val="1"/>
        </dgm:presLayoutVars>
      </dgm:prSet>
      <dgm:spPr/>
      <dgm:t>
        <a:bodyPr/>
        <a:lstStyle/>
        <a:p>
          <a:endParaRPr lang="es-ES"/>
        </a:p>
      </dgm:t>
    </dgm:pt>
    <dgm:pt modelId="{1D38EBA0-63FC-4AAD-9EB6-A05542E4AA46}" type="pres">
      <dgm:prSet presAssocID="{8A89F319-7669-4C4A-9F49-A846BE4E7411}" presName="sibTrans" presStyleCnt="0"/>
      <dgm:spPr/>
      <dgm:t>
        <a:bodyPr/>
        <a:lstStyle/>
        <a:p>
          <a:endParaRPr lang="es-ES"/>
        </a:p>
      </dgm:t>
    </dgm:pt>
    <dgm:pt modelId="{7E892CE7-2B9A-4A1D-BD45-3E277F0BCC04}" type="pres">
      <dgm:prSet presAssocID="{F01B7E6B-1387-4312-8F3F-DD6AE8D0233F}" presName="node" presStyleLbl="node1" presStyleIdx="3" presStyleCnt="5">
        <dgm:presLayoutVars>
          <dgm:bulletEnabled val="1"/>
        </dgm:presLayoutVars>
      </dgm:prSet>
      <dgm:spPr/>
      <dgm:t>
        <a:bodyPr/>
        <a:lstStyle/>
        <a:p>
          <a:endParaRPr lang="es-ES"/>
        </a:p>
      </dgm:t>
    </dgm:pt>
    <dgm:pt modelId="{DEA2334F-0AD6-47BD-8D14-B07C1B5D1611}" type="pres">
      <dgm:prSet presAssocID="{FB875B39-E0C9-4FB9-8A0E-29BA288BD752}" presName="sibTrans" presStyleCnt="0"/>
      <dgm:spPr/>
      <dgm:t>
        <a:bodyPr/>
        <a:lstStyle/>
        <a:p>
          <a:endParaRPr lang="es-ES"/>
        </a:p>
      </dgm:t>
    </dgm:pt>
    <dgm:pt modelId="{6153665C-92AA-4930-85B3-FFB0F48CC46D}" type="pres">
      <dgm:prSet presAssocID="{6AC02931-CFD5-497B-8E42-614FBF9F34C7}" presName="node" presStyleLbl="node1" presStyleIdx="4" presStyleCnt="5" custScaleX="231782">
        <dgm:presLayoutVars>
          <dgm:bulletEnabled val="1"/>
        </dgm:presLayoutVars>
      </dgm:prSet>
      <dgm:spPr/>
      <dgm:t>
        <a:bodyPr/>
        <a:lstStyle/>
        <a:p>
          <a:endParaRPr lang="es-ES"/>
        </a:p>
      </dgm:t>
    </dgm:pt>
  </dgm:ptLst>
  <dgm:cxnLst>
    <dgm:cxn modelId="{D97A0E12-B810-43F0-B323-BD2EB755EE70}" type="presOf" srcId="{62DDDCF0-3556-4B28-87E8-81C9003B1F91}" destId="{879D4C60-CADF-467A-B5A7-614EB5548231}" srcOrd="0" destOrd="0" presId="urn:microsoft.com/office/officeart/2005/8/layout/default#1"/>
    <dgm:cxn modelId="{F7A5AC32-AE29-4591-BA6D-D65E78CB7F7F}" srcId="{39625053-E2CB-45E1-8009-0FE64E9537A9}" destId="{62DDDCF0-3556-4B28-87E8-81C9003B1F91}" srcOrd="2" destOrd="0" parTransId="{B48053DB-D373-427A-84BC-122C798B38A4}" sibTransId="{8A89F319-7669-4C4A-9F49-A846BE4E7411}"/>
    <dgm:cxn modelId="{9050109F-00A1-40F6-8351-A6F85C39C6B7}" type="presOf" srcId="{6AC02931-CFD5-497B-8E42-614FBF9F34C7}" destId="{6153665C-92AA-4930-85B3-FFB0F48CC46D}" srcOrd="0" destOrd="0" presId="urn:microsoft.com/office/officeart/2005/8/layout/default#1"/>
    <dgm:cxn modelId="{D68A5F86-3C4A-447D-9CDB-4048D97A67F4}" srcId="{39625053-E2CB-45E1-8009-0FE64E9537A9}" destId="{6AC02931-CFD5-497B-8E42-614FBF9F34C7}" srcOrd="4" destOrd="0" parTransId="{7168642C-D06E-496D-94EC-81ABF5D1A5B8}" sibTransId="{DA442431-EE5B-4691-9E96-90FA922C33DF}"/>
    <dgm:cxn modelId="{CB70E29D-0CBD-4BEC-B753-1B3024B515D2}" srcId="{39625053-E2CB-45E1-8009-0FE64E9537A9}" destId="{791DD383-812F-401F-9E61-AB00BDB1922D}" srcOrd="1" destOrd="0" parTransId="{6A9B0481-13F2-4F67-8479-790DA81D9032}" sibTransId="{ABD96A10-8C15-4B2A-8B1E-F903CC68FF0C}"/>
    <dgm:cxn modelId="{71974B45-051D-469B-A08A-7B076DC73CE1}" type="presOf" srcId="{791DD383-812F-401F-9E61-AB00BDB1922D}" destId="{2DFF05E6-CBB9-4381-9E63-8689B958B419}" srcOrd="0" destOrd="0" presId="urn:microsoft.com/office/officeart/2005/8/layout/default#1"/>
    <dgm:cxn modelId="{FF05AB88-4F1E-43B3-9DB1-343EF1EDE873}" type="presOf" srcId="{F01B7E6B-1387-4312-8F3F-DD6AE8D0233F}" destId="{7E892CE7-2B9A-4A1D-BD45-3E277F0BCC04}" srcOrd="0" destOrd="0" presId="urn:microsoft.com/office/officeart/2005/8/layout/default#1"/>
    <dgm:cxn modelId="{24CC9A7C-D75E-4886-8534-9FC81ED07676}" type="presOf" srcId="{4C64CB42-5894-467B-9325-9D28121D31BD}" destId="{E9B8CE6B-BDA0-45D1-BC9B-0027E12CEAE6}" srcOrd="0" destOrd="0" presId="urn:microsoft.com/office/officeart/2005/8/layout/default#1"/>
    <dgm:cxn modelId="{1E5937DA-E42E-4AC3-8E54-1976611D3081}" srcId="{39625053-E2CB-45E1-8009-0FE64E9537A9}" destId="{F01B7E6B-1387-4312-8F3F-DD6AE8D0233F}" srcOrd="3" destOrd="0" parTransId="{9CE83910-1F51-49CD-A19D-18599FD916B2}" sibTransId="{FB875B39-E0C9-4FB9-8A0E-29BA288BD752}"/>
    <dgm:cxn modelId="{AF1A036C-57FC-4700-880E-1E6F81EABD6A}" type="presOf" srcId="{39625053-E2CB-45E1-8009-0FE64E9537A9}" destId="{DEC27597-6E50-466B-977B-BCB679A20698}" srcOrd="0" destOrd="0" presId="urn:microsoft.com/office/officeart/2005/8/layout/default#1"/>
    <dgm:cxn modelId="{33A2253F-C552-4AC4-B93D-C340F825B476}" srcId="{39625053-E2CB-45E1-8009-0FE64E9537A9}" destId="{4C64CB42-5894-467B-9325-9D28121D31BD}" srcOrd="0" destOrd="0" parTransId="{BC822D27-5DD8-4652-BE12-C4E3B45782A3}" sibTransId="{780C1FE9-A0BC-4A8A-9D48-C4F8607C72FB}"/>
    <dgm:cxn modelId="{B5C2733C-A552-4B2C-A28C-4FCAF269A868}" type="presParOf" srcId="{DEC27597-6E50-466B-977B-BCB679A20698}" destId="{E9B8CE6B-BDA0-45D1-BC9B-0027E12CEAE6}" srcOrd="0" destOrd="0" presId="urn:microsoft.com/office/officeart/2005/8/layout/default#1"/>
    <dgm:cxn modelId="{A6B6513A-C2AB-4F9A-B29E-5933216219CB}" type="presParOf" srcId="{DEC27597-6E50-466B-977B-BCB679A20698}" destId="{F5DDF170-7190-479F-B46D-4A82F2592E9D}" srcOrd="1" destOrd="0" presId="urn:microsoft.com/office/officeart/2005/8/layout/default#1"/>
    <dgm:cxn modelId="{50AC41B6-A172-4617-8618-BBAB4CEB4E82}" type="presParOf" srcId="{DEC27597-6E50-466B-977B-BCB679A20698}" destId="{2DFF05E6-CBB9-4381-9E63-8689B958B419}" srcOrd="2" destOrd="0" presId="urn:microsoft.com/office/officeart/2005/8/layout/default#1"/>
    <dgm:cxn modelId="{7EE77318-9FD5-4843-A735-22745A03F795}" type="presParOf" srcId="{DEC27597-6E50-466B-977B-BCB679A20698}" destId="{A1B89E70-6464-4234-B7BE-0B59B321F3F2}" srcOrd="3" destOrd="0" presId="urn:microsoft.com/office/officeart/2005/8/layout/default#1"/>
    <dgm:cxn modelId="{AE06BC09-10C4-45AA-BE36-AFBF0D990382}" type="presParOf" srcId="{DEC27597-6E50-466B-977B-BCB679A20698}" destId="{879D4C60-CADF-467A-B5A7-614EB5548231}" srcOrd="4" destOrd="0" presId="urn:microsoft.com/office/officeart/2005/8/layout/default#1"/>
    <dgm:cxn modelId="{A220D4D7-0230-478A-BF72-7CF20F9C37E2}" type="presParOf" srcId="{DEC27597-6E50-466B-977B-BCB679A20698}" destId="{1D38EBA0-63FC-4AAD-9EB6-A05542E4AA46}" srcOrd="5" destOrd="0" presId="urn:microsoft.com/office/officeart/2005/8/layout/default#1"/>
    <dgm:cxn modelId="{2960B6E5-93BB-48F6-810C-E65AC2124EC4}" type="presParOf" srcId="{DEC27597-6E50-466B-977B-BCB679A20698}" destId="{7E892CE7-2B9A-4A1D-BD45-3E277F0BCC04}" srcOrd="6" destOrd="0" presId="urn:microsoft.com/office/officeart/2005/8/layout/default#1"/>
    <dgm:cxn modelId="{AE3E2649-3DC8-48F9-8FDE-E67940A5D667}" type="presParOf" srcId="{DEC27597-6E50-466B-977B-BCB679A20698}" destId="{DEA2334F-0AD6-47BD-8D14-B07C1B5D1611}" srcOrd="7" destOrd="0" presId="urn:microsoft.com/office/officeart/2005/8/layout/default#1"/>
    <dgm:cxn modelId="{7798EC5D-1323-49A3-8901-14CBADC39E10}" type="presParOf" srcId="{DEC27597-6E50-466B-977B-BCB679A20698}" destId="{6153665C-92AA-4930-85B3-FFB0F48CC46D}" srcOrd="8"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F820F5-C717-415B-887A-4BEC3A27FD1C}" type="doc">
      <dgm:prSet loTypeId="urn:microsoft.com/office/officeart/2008/layout/VerticalAccentList" loCatId="list" qsTypeId="urn:microsoft.com/office/officeart/2005/8/quickstyle/simple1" qsCatId="simple" csTypeId="urn:microsoft.com/office/officeart/2005/8/colors/colorful2" csCatId="colorful" phldr="1"/>
      <dgm:spPr/>
      <dgm:t>
        <a:bodyPr/>
        <a:lstStyle/>
        <a:p>
          <a:endParaRPr lang="es-ES"/>
        </a:p>
      </dgm:t>
    </dgm:pt>
    <dgm:pt modelId="{3C4722B3-3DFF-41DA-AB3C-9D7CE3D436C6}">
      <dgm:prSet phldrT="[Texto]" custT="1"/>
      <dgm:spPr/>
      <dgm:t>
        <a:bodyPr/>
        <a:lstStyle/>
        <a:p>
          <a:r>
            <a:rPr lang="es-EC" sz="2400" dirty="0" smtClean="0"/>
            <a:t>Lapso en el cual el proyecto es cien por ciento (100%) eficiente, ya sea por la capacidad en la conducción de los caudales como por la resistencia física de las instalaciones.</a:t>
          </a:r>
          <a:endParaRPr lang="es-ES" sz="2400" dirty="0"/>
        </a:p>
      </dgm:t>
    </dgm:pt>
    <dgm:pt modelId="{6492DE0C-F59C-45E6-91CB-3D6A17EBADCA}" type="parTrans" cxnId="{25BB635D-5A05-42F6-95CB-723F8B18F360}">
      <dgm:prSet/>
      <dgm:spPr/>
      <dgm:t>
        <a:bodyPr/>
        <a:lstStyle/>
        <a:p>
          <a:endParaRPr lang="es-ES"/>
        </a:p>
      </dgm:t>
    </dgm:pt>
    <dgm:pt modelId="{695E35F4-BE3A-4E9A-911F-1B0584864834}" type="sibTrans" cxnId="{25BB635D-5A05-42F6-95CB-723F8B18F360}">
      <dgm:prSet/>
      <dgm:spPr/>
      <dgm:t>
        <a:bodyPr/>
        <a:lstStyle/>
        <a:p>
          <a:endParaRPr lang="es-ES"/>
        </a:p>
      </dgm:t>
    </dgm:pt>
    <dgm:pt modelId="{D5E42CF5-9B2F-4856-B3A1-24A4FD180D05}">
      <dgm:prSet phldrT="[Texto]" custT="1"/>
      <dgm:spPr/>
      <dgm:t>
        <a:bodyPr/>
        <a:lstStyle/>
        <a:p>
          <a:r>
            <a:rPr lang="es-EC" sz="2400" dirty="0" smtClean="0"/>
            <a:t>Se debe diseñar con </a:t>
          </a:r>
          <a:r>
            <a:rPr lang="es-EC" sz="2400" b="1" dirty="0" smtClean="0"/>
            <a:t>PERSPECTIVA AL FUTURO </a:t>
          </a:r>
          <a:r>
            <a:rPr lang="es-EC" sz="2400" dirty="0" smtClean="0"/>
            <a:t>para no entrar en déficit.</a:t>
          </a:r>
          <a:endParaRPr lang="es-ES" sz="2400" dirty="0"/>
        </a:p>
      </dgm:t>
    </dgm:pt>
    <dgm:pt modelId="{E6B1D13C-4629-4DCF-BC1B-9BA4DC9EFFA8}" type="parTrans" cxnId="{6AE4BD14-0EAD-48CF-845D-12B44A536BCD}">
      <dgm:prSet/>
      <dgm:spPr/>
      <dgm:t>
        <a:bodyPr/>
        <a:lstStyle/>
        <a:p>
          <a:endParaRPr lang="es-ES"/>
        </a:p>
      </dgm:t>
    </dgm:pt>
    <dgm:pt modelId="{9F7B2973-5CB1-486F-A7D9-15EE58F0F46F}" type="sibTrans" cxnId="{6AE4BD14-0EAD-48CF-845D-12B44A536BCD}">
      <dgm:prSet/>
      <dgm:spPr/>
      <dgm:t>
        <a:bodyPr/>
        <a:lstStyle/>
        <a:p>
          <a:endParaRPr lang="es-ES"/>
        </a:p>
      </dgm:t>
    </dgm:pt>
    <dgm:pt modelId="{2E9E8D29-EB9D-4596-9CEE-6780AD040D7A}">
      <dgm:prSet phldrT="[Texto]"/>
      <dgm:spPr/>
      <dgm:t>
        <a:bodyPr/>
        <a:lstStyle/>
        <a:p>
          <a:endParaRPr lang="es-ES" dirty="0"/>
        </a:p>
      </dgm:t>
    </dgm:pt>
    <dgm:pt modelId="{CAB7D2FE-3FAB-4BB4-BAFD-8A47A4E3D5A4}" type="parTrans" cxnId="{702DEDC4-C7E0-4DF3-B77A-11E0772CF092}">
      <dgm:prSet/>
      <dgm:spPr/>
      <dgm:t>
        <a:bodyPr/>
        <a:lstStyle/>
        <a:p>
          <a:endParaRPr lang="es-ES"/>
        </a:p>
      </dgm:t>
    </dgm:pt>
    <dgm:pt modelId="{A4F86759-5F1C-4670-89F4-675587675365}" type="sibTrans" cxnId="{702DEDC4-C7E0-4DF3-B77A-11E0772CF092}">
      <dgm:prSet/>
      <dgm:spPr/>
      <dgm:t>
        <a:bodyPr/>
        <a:lstStyle/>
        <a:p>
          <a:endParaRPr lang="es-ES"/>
        </a:p>
      </dgm:t>
    </dgm:pt>
    <dgm:pt modelId="{2D52EDFE-1CDD-4AB8-88D1-687D72ADAD33}">
      <dgm:prSet phldrT="[Texto]" custT="1"/>
      <dgm:spPr/>
      <dgm:t>
        <a:bodyPr/>
        <a:lstStyle/>
        <a:p>
          <a:r>
            <a:rPr lang="es-EC" sz="2800" dirty="0" smtClean="0"/>
            <a:t>El período de diseño </a:t>
          </a:r>
          <a:r>
            <a:rPr lang="es-EC" sz="2800" b="1" u="none" dirty="0" smtClean="0"/>
            <a:t>NO ES RÍGIDO</a:t>
          </a:r>
          <a:endParaRPr lang="es-ES" sz="2800" b="1" u="none" dirty="0"/>
        </a:p>
      </dgm:t>
    </dgm:pt>
    <dgm:pt modelId="{FBD1BBD8-3961-4D55-9B66-F94B8D34279A}" type="parTrans" cxnId="{404AFB16-A5B6-4BCE-84A9-8FDC351D40B6}">
      <dgm:prSet/>
      <dgm:spPr/>
      <dgm:t>
        <a:bodyPr/>
        <a:lstStyle/>
        <a:p>
          <a:endParaRPr lang="es-ES"/>
        </a:p>
      </dgm:t>
    </dgm:pt>
    <dgm:pt modelId="{A2D669B0-0F48-4C48-9E1F-26DFF4F104FF}" type="sibTrans" cxnId="{404AFB16-A5B6-4BCE-84A9-8FDC351D40B6}">
      <dgm:prSet/>
      <dgm:spPr/>
      <dgm:t>
        <a:bodyPr/>
        <a:lstStyle/>
        <a:p>
          <a:endParaRPr lang="es-ES"/>
        </a:p>
      </dgm:t>
    </dgm:pt>
    <dgm:pt modelId="{DB448DA7-0EBF-44E3-B0F9-92C655350110}">
      <dgm:prSet phldrT="[Texto]"/>
      <dgm:spPr/>
      <dgm:t>
        <a:bodyPr/>
        <a:lstStyle/>
        <a:p>
          <a:endParaRPr lang="es-ES" dirty="0"/>
        </a:p>
      </dgm:t>
    </dgm:pt>
    <dgm:pt modelId="{6C907098-4EB1-4D29-84F1-E0C28F7A67C0}" type="sibTrans" cxnId="{81AB44D6-B8D0-4EC2-8381-0E82BBDD4ADA}">
      <dgm:prSet/>
      <dgm:spPr/>
      <dgm:t>
        <a:bodyPr/>
        <a:lstStyle/>
        <a:p>
          <a:endParaRPr lang="es-ES"/>
        </a:p>
      </dgm:t>
    </dgm:pt>
    <dgm:pt modelId="{BCE972B0-071F-4711-9E34-AE47D9B8F3BA}" type="parTrans" cxnId="{81AB44D6-B8D0-4EC2-8381-0E82BBDD4ADA}">
      <dgm:prSet/>
      <dgm:spPr/>
      <dgm:t>
        <a:bodyPr/>
        <a:lstStyle/>
        <a:p>
          <a:endParaRPr lang="es-ES"/>
        </a:p>
      </dgm:t>
    </dgm:pt>
    <dgm:pt modelId="{520D7BFD-B959-4B90-A18A-72E7F3B2FFCD}">
      <dgm:prSet phldrT="[Texto]"/>
      <dgm:spPr/>
      <dgm:t>
        <a:bodyPr/>
        <a:lstStyle/>
        <a:p>
          <a:endParaRPr lang="es-ES" dirty="0"/>
        </a:p>
      </dgm:t>
    </dgm:pt>
    <dgm:pt modelId="{83629766-5A99-43AA-8568-A0725663491E}" type="sibTrans" cxnId="{EE762948-9B3E-4150-8565-F8E208C5D584}">
      <dgm:prSet/>
      <dgm:spPr/>
      <dgm:t>
        <a:bodyPr/>
        <a:lstStyle/>
        <a:p>
          <a:endParaRPr lang="es-ES"/>
        </a:p>
      </dgm:t>
    </dgm:pt>
    <dgm:pt modelId="{FC659BF4-054B-4C28-8B70-64B9E3ED133E}" type="parTrans" cxnId="{EE762948-9B3E-4150-8565-F8E208C5D584}">
      <dgm:prSet/>
      <dgm:spPr/>
      <dgm:t>
        <a:bodyPr/>
        <a:lstStyle/>
        <a:p>
          <a:endParaRPr lang="es-ES"/>
        </a:p>
      </dgm:t>
    </dgm:pt>
    <dgm:pt modelId="{28D6213D-3004-425F-AFC4-FD378C4A86DB}" type="pres">
      <dgm:prSet presAssocID="{58F820F5-C717-415B-887A-4BEC3A27FD1C}" presName="Name0" presStyleCnt="0">
        <dgm:presLayoutVars>
          <dgm:chMax/>
          <dgm:chPref/>
          <dgm:dir/>
        </dgm:presLayoutVars>
      </dgm:prSet>
      <dgm:spPr/>
      <dgm:t>
        <a:bodyPr/>
        <a:lstStyle/>
        <a:p>
          <a:endParaRPr lang="es-ES"/>
        </a:p>
      </dgm:t>
    </dgm:pt>
    <dgm:pt modelId="{563F1FB9-6B90-4289-8E46-45276836440A}" type="pres">
      <dgm:prSet presAssocID="{520D7BFD-B959-4B90-A18A-72E7F3B2FFCD}" presName="parenttextcomposite" presStyleCnt="0"/>
      <dgm:spPr/>
    </dgm:pt>
    <dgm:pt modelId="{91C929DD-6148-4766-A6AC-CA1ED35517F9}" type="pres">
      <dgm:prSet presAssocID="{520D7BFD-B959-4B90-A18A-72E7F3B2FFCD}" presName="parenttext" presStyleLbl="revTx" presStyleIdx="0" presStyleCnt="3" custAng="10800000" custFlipVert="1" custFlipHor="1" custScaleX="23898" custScaleY="118717" custLinFactNeighborX="1651" custLinFactNeighborY="-23996">
        <dgm:presLayoutVars>
          <dgm:chMax/>
          <dgm:chPref val="2"/>
          <dgm:bulletEnabled val="1"/>
        </dgm:presLayoutVars>
      </dgm:prSet>
      <dgm:spPr/>
      <dgm:t>
        <a:bodyPr/>
        <a:lstStyle/>
        <a:p>
          <a:endParaRPr lang="es-ES"/>
        </a:p>
      </dgm:t>
    </dgm:pt>
    <dgm:pt modelId="{0D378AEF-66B1-4753-B19B-452889D9ABFE}" type="pres">
      <dgm:prSet presAssocID="{520D7BFD-B959-4B90-A18A-72E7F3B2FFCD}" presName="composite" presStyleCnt="0"/>
      <dgm:spPr/>
    </dgm:pt>
    <dgm:pt modelId="{1DEF18E0-7884-432E-A0E0-8B15DB4652AF}" type="pres">
      <dgm:prSet presAssocID="{520D7BFD-B959-4B90-A18A-72E7F3B2FFCD}" presName="chevron1" presStyleLbl="alignNode1" presStyleIdx="0" presStyleCnt="21"/>
      <dgm:spPr/>
      <dgm:t>
        <a:bodyPr/>
        <a:lstStyle/>
        <a:p>
          <a:endParaRPr lang="es-ES"/>
        </a:p>
      </dgm:t>
    </dgm:pt>
    <dgm:pt modelId="{4293F76B-0724-4BC3-93DB-F302E4CC9A9A}" type="pres">
      <dgm:prSet presAssocID="{520D7BFD-B959-4B90-A18A-72E7F3B2FFCD}" presName="chevron2" presStyleLbl="alignNode1" presStyleIdx="1" presStyleCnt="21"/>
      <dgm:spPr/>
    </dgm:pt>
    <dgm:pt modelId="{70F04437-21E1-4455-BE27-DCC566E280E6}" type="pres">
      <dgm:prSet presAssocID="{520D7BFD-B959-4B90-A18A-72E7F3B2FFCD}" presName="chevron3" presStyleLbl="alignNode1" presStyleIdx="2" presStyleCnt="21"/>
      <dgm:spPr/>
    </dgm:pt>
    <dgm:pt modelId="{A6E185EF-6452-4F38-B753-232C2C8601FB}" type="pres">
      <dgm:prSet presAssocID="{520D7BFD-B959-4B90-A18A-72E7F3B2FFCD}" presName="chevron4" presStyleLbl="alignNode1" presStyleIdx="3" presStyleCnt="21"/>
      <dgm:spPr/>
    </dgm:pt>
    <dgm:pt modelId="{6C460146-6DDF-4314-A596-51236D4ACF90}" type="pres">
      <dgm:prSet presAssocID="{520D7BFD-B959-4B90-A18A-72E7F3B2FFCD}" presName="chevron5" presStyleLbl="alignNode1" presStyleIdx="4" presStyleCnt="21"/>
      <dgm:spPr/>
      <dgm:t>
        <a:bodyPr/>
        <a:lstStyle/>
        <a:p>
          <a:endParaRPr lang="es-ES"/>
        </a:p>
      </dgm:t>
    </dgm:pt>
    <dgm:pt modelId="{79883955-5134-4B4F-AE65-B93366606694}" type="pres">
      <dgm:prSet presAssocID="{520D7BFD-B959-4B90-A18A-72E7F3B2FFCD}" presName="chevron6" presStyleLbl="alignNode1" presStyleIdx="5" presStyleCnt="21"/>
      <dgm:spPr/>
    </dgm:pt>
    <dgm:pt modelId="{05EBE1FB-1391-4C29-8C88-0353415E0DF6}" type="pres">
      <dgm:prSet presAssocID="{520D7BFD-B959-4B90-A18A-72E7F3B2FFCD}" presName="chevron7" presStyleLbl="alignNode1" presStyleIdx="6" presStyleCnt="21"/>
      <dgm:spPr/>
      <dgm:t>
        <a:bodyPr/>
        <a:lstStyle/>
        <a:p>
          <a:endParaRPr lang="es-ES"/>
        </a:p>
      </dgm:t>
    </dgm:pt>
    <dgm:pt modelId="{3AFC4324-7896-481C-A422-ABBCC7F6CED2}" type="pres">
      <dgm:prSet presAssocID="{520D7BFD-B959-4B90-A18A-72E7F3B2FFCD}" presName="childtext" presStyleLbl="solidFgAcc1" presStyleIdx="0" presStyleCnt="3" custScaleX="132920" custLinFactNeighborX="-6578" custLinFactNeighborY="4420">
        <dgm:presLayoutVars>
          <dgm:chMax/>
          <dgm:chPref val="0"/>
          <dgm:bulletEnabled val="1"/>
        </dgm:presLayoutVars>
      </dgm:prSet>
      <dgm:spPr/>
      <dgm:t>
        <a:bodyPr/>
        <a:lstStyle/>
        <a:p>
          <a:endParaRPr lang="es-ES"/>
        </a:p>
      </dgm:t>
    </dgm:pt>
    <dgm:pt modelId="{3A124D45-5483-4F3B-BE5D-C3CD91C35D43}" type="pres">
      <dgm:prSet presAssocID="{83629766-5A99-43AA-8568-A0725663491E}" presName="sibTrans" presStyleCnt="0"/>
      <dgm:spPr/>
    </dgm:pt>
    <dgm:pt modelId="{E30ABCD4-12EC-4450-A994-2A1180D2C4C5}" type="pres">
      <dgm:prSet presAssocID="{DB448DA7-0EBF-44E3-B0F9-92C655350110}" presName="parenttextcomposite" presStyleCnt="0"/>
      <dgm:spPr/>
    </dgm:pt>
    <dgm:pt modelId="{677B441B-9AEE-4ABD-9E2E-3E6E0B77C289}" type="pres">
      <dgm:prSet presAssocID="{DB448DA7-0EBF-44E3-B0F9-92C655350110}" presName="parenttext" presStyleLbl="revTx" presStyleIdx="1" presStyleCnt="3" custFlipHor="1" custScaleX="36205" custScaleY="52588">
        <dgm:presLayoutVars>
          <dgm:chMax/>
          <dgm:chPref val="2"/>
          <dgm:bulletEnabled val="1"/>
        </dgm:presLayoutVars>
      </dgm:prSet>
      <dgm:spPr/>
      <dgm:t>
        <a:bodyPr/>
        <a:lstStyle/>
        <a:p>
          <a:endParaRPr lang="es-ES"/>
        </a:p>
      </dgm:t>
    </dgm:pt>
    <dgm:pt modelId="{E0151592-47FB-4D8F-87A5-46E95C37347A}" type="pres">
      <dgm:prSet presAssocID="{DB448DA7-0EBF-44E3-B0F9-92C655350110}" presName="composite" presStyleCnt="0"/>
      <dgm:spPr/>
    </dgm:pt>
    <dgm:pt modelId="{8B2A966F-80E2-4A82-876C-65E64D68D53B}" type="pres">
      <dgm:prSet presAssocID="{DB448DA7-0EBF-44E3-B0F9-92C655350110}" presName="chevron1" presStyleLbl="alignNode1" presStyleIdx="7" presStyleCnt="21"/>
      <dgm:spPr/>
    </dgm:pt>
    <dgm:pt modelId="{7ED7CA3C-F011-41EA-B7B8-1B2CBA45FB6E}" type="pres">
      <dgm:prSet presAssocID="{DB448DA7-0EBF-44E3-B0F9-92C655350110}" presName="chevron2" presStyleLbl="alignNode1" presStyleIdx="8" presStyleCnt="21"/>
      <dgm:spPr/>
    </dgm:pt>
    <dgm:pt modelId="{C0344ACF-2103-4828-BB00-73CC51E22AA2}" type="pres">
      <dgm:prSet presAssocID="{DB448DA7-0EBF-44E3-B0F9-92C655350110}" presName="chevron3" presStyleLbl="alignNode1" presStyleIdx="9" presStyleCnt="21"/>
      <dgm:spPr/>
    </dgm:pt>
    <dgm:pt modelId="{0E4BF334-E0B5-454C-9DC4-98F7CD24813B}" type="pres">
      <dgm:prSet presAssocID="{DB448DA7-0EBF-44E3-B0F9-92C655350110}" presName="chevron4" presStyleLbl="alignNode1" presStyleIdx="10" presStyleCnt="21"/>
      <dgm:spPr/>
    </dgm:pt>
    <dgm:pt modelId="{05EB4C07-5FB3-48E4-9663-3F162B75B4F6}" type="pres">
      <dgm:prSet presAssocID="{DB448DA7-0EBF-44E3-B0F9-92C655350110}" presName="chevron5" presStyleLbl="alignNode1" presStyleIdx="11" presStyleCnt="21"/>
      <dgm:spPr/>
    </dgm:pt>
    <dgm:pt modelId="{B27D003D-0E89-48EB-A0E3-13026865D349}" type="pres">
      <dgm:prSet presAssocID="{DB448DA7-0EBF-44E3-B0F9-92C655350110}" presName="chevron6" presStyleLbl="alignNode1" presStyleIdx="12" presStyleCnt="21"/>
      <dgm:spPr/>
    </dgm:pt>
    <dgm:pt modelId="{719A6DF8-5BF7-4972-B598-714969CEB2FE}" type="pres">
      <dgm:prSet presAssocID="{DB448DA7-0EBF-44E3-B0F9-92C655350110}" presName="chevron7" presStyleLbl="alignNode1" presStyleIdx="13" presStyleCnt="21"/>
      <dgm:spPr/>
    </dgm:pt>
    <dgm:pt modelId="{0AB6CEC8-E0F9-459E-9F25-83E85845302E}" type="pres">
      <dgm:prSet presAssocID="{DB448DA7-0EBF-44E3-B0F9-92C655350110}" presName="childtext" presStyleLbl="solidFgAcc1" presStyleIdx="1" presStyleCnt="3" custScaleX="132920" custLinFactNeighborX="629" custLinFactNeighborY="3831">
        <dgm:presLayoutVars>
          <dgm:chMax/>
          <dgm:chPref val="0"/>
          <dgm:bulletEnabled val="1"/>
        </dgm:presLayoutVars>
      </dgm:prSet>
      <dgm:spPr/>
      <dgm:t>
        <a:bodyPr/>
        <a:lstStyle/>
        <a:p>
          <a:endParaRPr lang="es-ES"/>
        </a:p>
      </dgm:t>
    </dgm:pt>
    <dgm:pt modelId="{EE034AA5-B443-4651-A3E9-7DEDCBDA59BB}" type="pres">
      <dgm:prSet presAssocID="{6C907098-4EB1-4D29-84F1-E0C28F7A67C0}" presName="sibTrans" presStyleCnt="0"/>
      <dgm:spPr/>
    </dgm:pt>
    <dgm:pt modelId="{941340EA-909A-4723-85F7-298F515BA374}" type="pres">
      <dgm:prSet presAssocID="{2E9E8D29-EB9D-4596-9CEE-6780AD040D7A}" presName="parenttextcomposite" presStyleCnt="0"/>
      <dgm:spPr/>
    </dgm:pt>
    <dgm:pt modelId="{7B4557FC-EB3F-48BD-86FA-B7AF5330D404}" type="pres">
      <dgm:prSet presAssocID="{2E9E8D29-EB9D-4596-9CEE-6780AD040D7A}" presName="parenttext" presStyleLbl="revTx" presStyleIdx="2" presStyleCnt="3" custFlipHor="1" custScaleX="18455" custScaleY="96624" custLinFactNeighborX="-823" custLinFactNeighborY="-36220">
        <dgm:presLayoutVars>
          <dgm:chMax/>
          <dgm:chPref val="2"/>
          <dgm:bulletEnabled val="1"/>
        </dgm:presLayoutVars>
      </dgm:prSet>
      <dgm:spPr/>
      <dgm:t>
        <a:bodyPr/>
        <a:lstStyle/>
        <a:p>
          <a:endParaRPr lang="es-ES"/>
        </a:p>
      </dgm:t>
    </dgm:pt>
    <dgm:pt modelId="{6F9A6D5E-F90F-458E-B66A-B7F4FFFC4A2F}" type="pres">
      <dgm:prSet presAssocID="{2E9E8D29-EB9D-4596-9CEE-6780AD040D7A}" presName="composite" presStyleCnt="0"/>
      <dgm:spPr/>
    </dgm:pt>
    <dgm:pt modelId="{E0817D6A-10E1-4B37-8C6D-10B747313B7D}" type="pres">
      <dgm:prSet presAssocID="{2E9E8D29-EB9D-4596-9CEE-6780AD040D7A}" presName="chevron1" presStyleLbl="alignNode1" presStyleIdx="14" presStyleCnt="21"/>
      <dgm:spPr/>
    </dgm:pt>
    <dgm:pt modelId="{D5C350EB-FAB7-4868-875F-8C081EB1885A}" type="pres">
      <dgm:prSet presAssocID="{2E9E8D29-EB9D-4596-9CEE-6780AD040D7A}" presName="chevron2" presStyleLbl="alignNode1" presStyleIdx="15" presStyleCnt="21"/>
      <dgm:spPr/>
      <dgm:t>
        <a:bodyPr/>
        <a:lstStyle/>
        <a:p>
          <a:endParaRPr lang="es-ES"/>
        </a:p>
      </dgm:t>
    </dgm:pt>
    <dgm:pt modelId="{45086CF3-7A46-4849-B0F7-76113C5B5D2F}" type="pres">
      <dgm:prSet presAssocID="{2E9E8D29-EB9D-4596-9CEE-6780AD040D7A}" presName="chevron3" presStyleLbl="alignNode1" presStyleIdx="16" presStyleCnt="21"/>
      <dgm:spPr/>
      <dgm:t>
        <a:bodyPr/>
        <a:lstStyle/>
        <a:p>
          <a:endParaRPr lang="es-ES"/>
        </a:p>
      </dgm:t>
    </dgm:pt>
    <dgm:pt modelId="{58BB9EB5-4CCF-4172-997A-70A855844B19}" type="pres">
      <dgm:prSet presAssocID="{2E9E8D29-EB9D-4596-9CEE-6780AD040D7A}" presName="chevron4" presStyleLbl="alignNode1" presStyleIdx="17" presStyleCnt="21"/>
      <dgm:spPr/>
    </dgm:pt>
    <dgm:pt modelId="{8CE51A59-73EA-459E-A059-99224ECB798B}" type="pres">
      <dgm:prSet presAssocID="{2E9E8D29-EB9D-4596-9CEE-6780AD040D7A}" presName="chevron5" presStyleLbl="alignNode1" presStyleIdx="18" presStyleCnt="21"/>
      <dgm:spPr/>
    </dgm:pt>
    <dgm:pt modelId="{98051831-B05B-4247-90F6-D8B9C37A77B5}" type="pres">
      <dgm:prSet presAssocID="{2E9E8D29-EB9D-4596-9CEE-6780AD040D7A}" presName="chevron6" presStyleLbl="alignNode1" presStyleIdx="19" presStyleCnt="21"/>
      <dgm:spPr/>
    </dgm:pt>
    <dgm:pt modelId="{AD6C86B3-79C4-4637-9195-D907E3AD2808}" type="pres">
      <dgm:prSet presAssocID="{2E9E8D29-EB9D-4596-9CEE-6780AD040D7A}" presName="chevron7" presStyleLbl="alignNode1" presStyleIdx="20" presStyleCnt="21"/>
      <dgm:spPr/>
    </dgm:pt>
    <dgm:pt modelId="{5A3DD47D-5425-447A-B6B0-3ACAF14D9701}" type="pres">
      <dgm:prSet presAssocID="{2E9E8D29-EB9D-4596-9CEE-6780AD040D7A}" presName="childtext" presStyleLbl="solidFgAcc1" presStyleIdx="2" presStyleCnt="3" custScaleX="132920">
        <dgm:presLayoutVars>
          <dgm:chMax/>
          <dgm:chPref val="0"/>
          <dgm:bulletEnabled val="1"/>
        </dgm:presLayoutVars>
      </dgm:prSet>
      <dgm:spPr/>
      <dgm:t>
        <a:bodyPr/>
        <a:lstStyle/>
        <a:p>
          <a:endParaRPr lang="es-ES"/>
        </a:p>
      </dgm:t>
    </dgm:pt>
  </dgm:ptLst>
  <dgm:cxnLst>
    <dgm:cxn modelId="{6AE4BD14-0EAD-48CF-845D-12B44A536BCD}" srcId="{DB448DA7-0EBF-44E3-B0F9-92C655350110}" destId="{D5E42CF5-9B2F-4856-B3A1-24A4FD180D05}" srcOrd="0" destOrd="0" parTransId="{E6B1D13C-4629-4DCF-BC1B-9BA4DC9EFFA8}" sibTransId="{9F7B2973-5CB1-486F-A7D9-15EE58F0F46F}"/>
    <dgm:cxn modelId="{404AFB16-A5B6-4BCE-84A9-8FDC351D40B6}" srcId="{2E9E8D29-EB9D-4596-9CEE-6780AD040D7A}" destId="{2D52EDFE-1CDD-4AB8-88D1-687D72ADAD33}" srcOrd="0" destOrd="0" parTransId="{FBD1BBD8-3961-4D55-9B66-F94B8D34279A}" sibTransId="{A2D669B0-0F48-4C48-9E1F-26DFF4F104FF}"/>
    <dgm:cxn modelId="{702DEDC4-C7E0-4DF3-B77A-11E0772CF092}" srcId="{58F820F5-C717-415B-887A-4BEC3A27FD1C}" destId="{2E9E8D29-EB9D-4596-9CEE-6780AD040D7A}" srcOrd="2" destOrd="0" parTransId="{CAB7D2FE-3FAB-4BB4-BAFD-8A47A4E3D5A4}" sibTransId="{A4F86759-5F1C-4670-89F4-675587675365}"/>
    <dgm:cxn modelId="{DA24877C-CC81-4A81-8DF5-C7D33E26202D}" type="presOf" srcId="{2E9E8D29-EB9D-4596-9CEE-6780AD040D7A}" destId="{7B4557FC-EB3F-48BD-86FA-B7AF5330D404}" srcOrd="0" destOrd="0" presId="urn:microsoft.com/office/officeart/2008/layout/VerticalAccentList"/>
    <dgm:cxn modelId="{EE762948-9B3E-4150-8565-F8E208C5D584}" srcId="{58F820F5-C717-415B-887A-4BEC3A27FD1C}" destId="{520D7BFD-B959-4B90-A18A-72E7F3B2FFCD}" srcOrd="0" destOrd="0" parTransId="{FC659BF4-054B-4C28-8B70-64B9E3ED133E}" sibTransId="{83629766-5A99-43AA-8568-A0725663491E}"/>
    <dgm:cxn modelId="{D7E13F3C-82BA-4FAE-B52E-8245875DDF21}" type="presOf" srcId="{D5E42CF5-9B2F-4856-B3A1-24A4FD180D05}" destId="{0AB6CEC8-E0F9-459E-9F25-83E85845302E}" srcOrd="0" destOrd="0" presId="urn:microsoft.com/office/officeart/2008/layout/VerticalAccentList"/>
    <dgm:cxn modelId="{F510151B-05FE-4F44-AD98-E179B8A2B0F4}" type="presOf" srcId="{2D52EDFE-1CDD-4AB8-88D1-687D72ADAD33}" destId="{5A3DD47D-5425-447A-B6B0-3ACAF14D9701}" srcOrd="0" destOrd="0" presId="urn:microsoft.com/office/officeart/2008/layout/VerticalAccentList"/>
    <dgm:cxn modelId="{81AB44D6-B8D0-4EC2-8381-0E82BBDD4ADA}" srcId="{58F820F5-C717-415B-887A-4BEC3A27FD1C}" destId="{DB448DA7-0EBF-44E3-B0F9-92C655350110}" srcOrd="1" destOrd="0" parTransId="{BCE972B0-071F-4711-9E34-AE47D9B8F3BA}" sibTransId="{6C907098-4EB1-4D29-84F1-E0C28F7A67C0}"/>
    <dgm:cxn modelId="{58C0E931-1E91-4B23-B35C-DDDB68F89E38}" type="presOf" srcId="{3C4722B3-3DFF-41DA-AB3C-9D7CE3D436C6}" destId="{3AFC4324-7896-481C-A422-ABBCC7F6CED2}" srcOrd="0" destOrd="0" presId="urn:microsoft.com/office/officeart/2008/layout/VerticalAccentList"/>
    <dgm:cxn modelId="{58C65CEC-F4BC-4D3F-AD0A-A73E3E6E8276}" type="presOf" srcId="{DB448DA7-0EBF-44E3-B0F9-92C655350110}" destId="{677B441B-9AEE-4ABD-9E2E-3E6E0B77C289}" srcOrd="0" destOrd="0" presId="urn:microsoft.com/office/officeart/2008/layout/VerticalAccentList"/>
    <dgm:cxn modelId="{A2F825AA-0797-4CC2-A94A-03EBA82EDA3D}" type="presOf" srcId="{520D7BFD-B959-4B90-A18A-72E7F3B2FFCD}" destId="{91C929DD-6148-4766-A6AC-CA1ED35517F9}" srcOrd="0" destOrd="0" presId="urn:microsoft.com/office/officeart/2008/layout/VerticalAccentList"/>
    <dgm:cxn modelId="{25BB635D-5A05-42F6-95CB-723F8B18F360}" srcId="{520D7BFD-B959-4B90-A18A-72E7F3B2FFCD}" destId="{3C4722B3-3DFF-41DA-AB3C-9D7CE3D436C6}" srcOrd="0" destOrd="0" parTransId="{6492DE0C-F59C-45E6-91CB-3D6A17EBADCA}" sibTransId="{695E35F4-BE3A-4E9A-911F-1B0584864834}"/>
    <dgm:cxn modelId="{BA2B8A4A-E38E-4BED-8204-CE9137DF73FF}" type="presOf" srcId="{58F820F5-C717-415B-887A-4BEC3A27FD1C}" destId="{28D6213D-3004-425F-AFC4-FD378C4A86DB}" srcOrd="0" destOrd="0" presId="urn:microsoft.com/office/officeart/2008/layout/VerticalAccentList"/>
    <dgm:cxn modelId="{19063A4D-1C4A-4A89-923F-DAF235785CE8}" type="presParOf" srcId="{28D6213D-3004-425F-AFC4-FD378C4A86DB}" destId="{563F1FB9-6B90-4289-8E46-45276836440A}" srcOrd="0" destOrd="0" presId="urn:microsoft.com/office/officeart/2008/layout/VerticalAccentList"/>
    <dgm:cxn modelId="{7CAEADDB-C06A-4CBE-B34E-8D1534654DD2}" type="presParOf" srcId="{563F1FB9-6B90-4289-8E46-45276836440A}" destId="{91C929DD-6148-4766-A6AC-CA1ED35517F9}" srcOrd="0" destOrd="0" presId="urn:microsoft.com/office/officeart/2008/layout/VerticalAccentList"/>
    <dgm:cxn modelId="{90DC2D23-A174-4B5D-9BFD-6D9C42813FE6}" type="presParOf" srcId="{28D6213D-3004-425F-AFC4-FD378C4A86DB}" destId="{0D378AEF-66B1-4753-B19B-452889D9ABFE}" srcOrd="1" destOrd="0" presId="urn:microsoft.com/office/officeart/2008/layout/VerticalAccentList"/>
    <dgm:cxn modelId="{6CB59A62-0B15-4754-B39C-8878F9C41779}" type="presParOf" srcId="{0D378AEF-66B1-4753-B19B-452889D9ABFE}" destId="{1DEF18E0-7884-432E-A0E0-8B15DB4652AF}" srcOrd="0" destOrd="0" presId="urn:microsoft.com/office/officeart/2008/layout/VerticalAccentList"/>
    <dgm:cxn modelId="{690F7E61-65A5-482B-A146-05276A3E7EA0}" type="presParOf" srcId="{0D378AEF-66B1-4753-B19B-452889D9ABFE}" destId="{4293F76B-0724-4BC3-93DB-F302E4CC9A9A}" srcOrd="1" destOrd="0" presId="urn:microsoft.com/office/officeart/2008/layout/VerticalAccentList"/>
    <dgm:cxn modelId="{A923B234-64A6-4EF2-91A9-BB870F47C92F}" type="presParOf" srcId="{0D378AEF-66B1-4753-B19B-452889D9ABFE}" destId="{70F04437-21E1-4455-BE27-DCC566E280E6}" srcOrd="2" destOrd="0" presId="urn:microsoft.com/office/officeart/2008/layout/VerticalAccentList"/>
    <dgm:cxn modelId="{324A134A-4EE6-48CB-9E13-AC9B332D6403}" type="presParOf" srcId="{0D378AEF-66B1-4753-B19B-452889D9ABFE}" destId="{A6E185EF-6452-4F38-B753-232C2C8601FB}" srcOrd="3" destOrd="0" presId="urn:microsoft.com/office/officeart/2008/layout/VerticalAccentList"/>
    <dgm:cxn modelId="{CBC2F26E-F8DB-41AC-BCDB-9FC137DCD70F}" type="presParOf" srcId="{0D378AEF-66B1-4753-B19B-452889D9ABFE}" destId="{6C460146-6DDF-4314-A596-51236D4ACF90}" srcOrd="4" destOrd="0" presId="urn:microsoft.com/office/officeart/2008/layout/VerticalAccentList"/>
    <dgm:cxn modelId="{6B3B7AD3-729E-4804-8038-1D32E2941164}" type="presParOf" srcId="{0D378AEF-66B1-4753-B19B-452889D9ABFE}" destId="{79883955-5134-4B4F-AE65-B93366606694}" srcOrd="5" destOrd="0" presId="urn:microsoft.com/office/officeart/2008/layout/VerticalAccentList"/>
    <dgm:cxn modelId="{E593E881-9058-45D7-9943-B1D509478E24}" type="presParOf" srcId="{0D378AEF-66B1-4753-B19B-452889D9ABFE}" destId="{05EBE1FB-1391-4C29-8C88-0353415E0DF6}" srcOrd="6" destOrd="0" presId="urn:microsoft.com/office/officeart/2008/layout/VerticalAccentList"/>
    <dgm:cxn modelId="{352E8CE5-EE7E-487A-BB2A-3F99C03D1561}" type="presParOf" srcId="{0D378AEF-66B1-4753-B19B-452889D9ABFE}" destId="{3AFC4324-7896-481C-A422-ABBCC7F6CED2}" srcOrd="7" destOrd="0" presId="urn:microsoft.com/office/officeart/2008/layout/VerticalAccentList"/>
    <dgm:cxn modelId="{A49BDAD0-DCDD-4D42-8B6F-A360042D386F}" type="presParOf" srcId="{28D6213D-3004-425F-AFC4-FD378C4A86DB}" destId="{3A124D45-5483-4F3B-BE5D-C3CD91C35D43}" srcOrd="2" destOrd="0" presId="urn:microsoft.com/office/officeart/2008/layout/VerticalAccentList"/>
    <dgm:cxn modelId="{FCCF4EBE-7AD6-4322-8099-C2BDB379C12A}" type="presParOf" srcId="{28D6213D-3004-425F-AFC4-FD378C4A86DB}" destId="{E30ABCD4-12EC-4450-A994-2A1180D2C4C5}" srcOrd="3" destOrd="0" presId="urn:microsoft.com/office/officeart/2008/layout/VerticalAccentList"/>
    <dgm:cxn modelId="{429F6AD0-B30F-45DC-BB7B-9B96A509FB42}" type="presParOf" srcId="{E30ABCD4-12EC-4450-A994-2A1180D2C4C5}" destId="{677B441B-9AEE-4ABD-9E2E-3E6E0B77C289}" srcOrd="0" destOrd="0" presId="urn:microsoft.com/office/officeart/2008/layout/VerticalAccentList"/>
    <dgm:cxn modelId="{F0A65915-A139-4278-8FDF-1EB5A90BFCDB}" type="presParOf" srcId="{28D6213D-3004-425F-AFC4-FD378C4A86DB}" destId="{E0151592-47FB-4D8F-87A5-46E95C37347A}" srcOrd="4" destOrd="0" presId="urn:microsoft.com/office/officeart/2008/layout/VerticalAccentList"/>
    <dgm:cxn modelId="{FBDAD73C-EE67-47EB-88BB-E30C16404372}" type="presParOf" srcId="{E0151592-47FB-4D8F-87A5-46E95C37347A}" destId="{8B2A966F-80E2-4A82-876C-65E64D68D53B}" srcOrd="0" destOrd="0" presId="urn:microsoft.com/office/officeart/2008/layout/VerticalAccentList"/>
    <dgm:cxn modelId="{6C5B73B0-48E8-42FD-BE86-A661C96E7D31}" type="presParOf" srcId="{E0151592-47FB-4D8F-87A5-46E95C37347A}" destId="{7ED7CA3C-F011-41EA-B7B8-1B2CBA45FB6E}" srcOrd="1" destOrd="0" presId="urn:microsoft.com/office/officeart/2008/layout/VerticalAccentList"/>
    <dgm:cxn modelId="{3AAC71D4-C926-4D3A-BCBF-A7E38D05667A}" type="presParOf" srcId="{E0151592-47FB-4D8F-87A5-46E95C37347A}" destId="{C0344ACF-2103-4828-BB00-73CC51E22AA2}" srcOrd="2" destOrd="0" presId="urn:microsoft.com/office/officeart/2008/layout/VerticalAccentList"/>
    <dgm:cxn modelId="{5E57C6B4-2755-45A7-8644-AB31A460CC24}" type="presParOf" srcId="{E0151592-47FB-4D8F-87A5-46E95C37347A}" destId="{0E4BF334-E0B5-454C-9DC4-98F7CD24813B}" srcOrd="3" destOrd="0" presId="urn:microsoft.com/office/officeart/2008/layout/VerticalAccentList"/>
    <dgm:cxn modelId="{7150ADCA-001F-481D-BBA3-4845DE3ACB52}" type="presParOf" srcId="{E0151592-47FB-4D8F-87A5-46E95C37347A}" destId="{05EB4C07-5FB3-48E4-9663-3F162B75B4F6}" srcOrd="4" destOrd="0" presId="urn:microsoft.com/office/officeart/2008/layout/VerticalAccentList"/>
    <dgm:cxn modelId="{73EAE519-3903-4F1C-A1DD-631B7C6D16B0}" type="presParOf" srcId="{E0151592-47FB-4D8F-87A5-46E95C37347A}" destId="{B27D003D-0E89-48EB-A0E3-13026865D349}" srcOrd="5" destOrd="0" presId="urn:microsoft.com/office/officeart/2008/layout/VerticalAccentList"/>
    <dgm:cxn modelId="{4065B828-CD4D-44BC-A7A3-39624CBC76C6}" type="presParOf" srcId="{E0151592-47FB-4D8F-87A5-46E95C37347A}" destId="{719A6DF8-5BF7-4972-B598-714969CEB2FE}" srcOrd="6" destOrd="0" presId="urn:microsoft.com/office/officeart/2008/layout/VerticalAccentList"/>
    <dgm:cxn modelId="{BAB62A6B-9E97-4572-A4E2-0B04DB50B384}" type="presParOf" srcId="{E0151592-47FB-4D8F-87A5-46E95C37347A}" destId="{0AB6CEC8-E0F9-459E-9F25-83E85845302E}" srcOrd="7" destOrd="0" presId="urn:microsoft.com/office/officeart/2008/layout/VerticalAccentList"/>
    <dgm:cxn modelId="{C9659A24-C215-4919-88D9-AADF410D8F88}" type="presParOf" srcId="{28D6213D-3004-425F-AFC4-FD378C4A86DB}" destId="{EE034AA5-B443-4651-A3E9-7DEDCBDA59BB}" srcOrd="5" destOrd="0" presId="urn:microsoft.com/office/officeart/2008/layout/VerticalAccentList"/>
    <dgm:cxn modelId="{5D833155-8E1B-483D-84D6-3A97C8513C6E}" type="presParOf" srcId="{28D6213D-3004-425F-AFC4-FD378C4A86DB}" destId="{941340EA-909A-4723-85F7-298F515BA374}" srcOrd="6" destOrd="0" presId="urn:microsoft.com/office/officeart/2008/layout/VerticalAccentList"/>
    <dgm:cxn modelId="{597B028E-1943-4069-8314-874BBCDF7147}" type="presParOf" srcId="{941340EA-909A-4723-85F7-298F515BA374}" destId="{7B4557FC-EB3F-48BD-86FA-B7AF5330D404}" srcOrd="0" destOrd="0" presId="urn:microsoft.com/office/officeart/2008/layout/VerticalAccentList"/>
    <dgm:cxn modelId="{434A2E28-CB4F-4ACE-95AA-C5BC656386A3}" type="presParOf" srcId="{28D6213D-3004-425F-AFC4-FD378C4A86DB}" destId="{6F9A6D5E-F90F-458E-B66A-B7F4FFFC4A2F}" srcOrd="7" destOrd="0" presId="urn:microsoft.com/office/officeart/2008/layout/VerticalAccentList"/>
    <dgm:cxn modelId="{BB6473BD-836B-438B-9E46-AED5C2A7400B}" type="presParOf" srcId="{6F9A6D5E-F90F-458E-B66A-B7F4FFFC4A2F}" destId="{E0817D6A-10E1-4B37-8C6D-10B747313B7D}" srcOrd="0" destOrd="0" presId="urn:microsoft.com/office/officeart/2008/layout/VerticalAccentList"/>
    <dgm:cxn modelId="{F1F9B3AC-9F63-4263-B672-B0EB037710D0}" type="presParOf" srcId="{6F9A6D5E-F90F-458E-B66A-B7F4FFFC4A2F}" destId="{D5C350EB-FAB7-4868-875F-8C081EB1885A}" srcOrd="1" destOrd="0" presId="urn:microsoft.com/office/officeart/2008/layout/VerticalAccentList"/>
    <dgm:cxn modelId="{FFEADB9B-DDCC-4DD6-8E57-23E5830D684B}" type="presParOf" srcId="{6F9A6D5E-F90F-458E-B66A-B7F4FFFC4A2F}" destId="{45086CF3-7A46-4849-B0F7-76113C5B5D2F}" srcOrd="2" destOrd="0" presId="urn:microsoft.com/office/officeart/2008/layout/VerticalAccentList"/>
    <dgm:cxn modelId="{5B7D80D2-0C32-440D-9F90-A71AFD5E718D}" type="presParOf" srcId="{6F9A6D5E-F90F-458E-B66A-B7F4FFFC4A2F}" destId="{58BB9EB5-4CCF-4172-997A-70A855844B19}" srcOrd="3" destOrd="0" presId="urn:microsoft.com/office/officeart/2008/layout/VerticalAccentList"/>
    <dgm:cxn modelId="{BEF830C4-9A38-4EB9-9D47-920A6A9ABB44}" type="presParOf" srcId="{6F9A6D5E-F90F-458E-B66A-B7F4FFFC4A2F}" destId="{8CE51A59-73EA-459E-A059-99224ECB798B}" srcOrd="4" destOrd="0" presId="urn:microsoft.com/office/officeart/2008/layout/VerticalAccentList"/>
    <dgm:cxn modelId="{CE0DC215-C9C7-45FF-9B79-0319405ABAB8}" type="presParOf" srcId="{6F9A6D5E-F90F-458E-B66A-B7F4FFFC4A2F}" destId="{98051831-B05B-4247-90F6-D8B9C37A77B5}" srcOrd="5" destOrd="0" presId="urn:microsoft.com/office/officeart/2008/layout/VerticalAccentList"/>
    <dgm:cxn modelId="{685F745C-BC8C-4518-A94C-3A1D513415B3}" type="presParOf" srcId="{6F9A6D5E-F90F-458E-B66A-B7F4FFFC4A2F}" destId="{AD6C86B3-79C4-4637-9195-D907E3AD2808}" srcOrd="6" destOrd="0" presId="urn:microsoft.com/office/officeart/2008/layout/VerticalAccentList"/>
    <dgm:cxn modelId="{4A861D8F-D86A-45A2-A481-C6ABEC581263}" type="presParOf" srcId="{6F9A6D5E-F90F-458E-B66A-B7F4FFFC4A2F}" destId="{5A3DD47D-5425-447A-B6B0-3ACAF14D9701}" srcOrd="7" destOrd="0" presId="urn:microsoft.com/office/officeart/2008/layout/VerticalAccent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917AE7-42C6-4CFD-9D1A-4F73F86B7F86}">
      <dsp:nvSpPr>
        <dsp:cNvPr id="0" name=""/>
        <dsp:cNvSpPr/>
      </dsp:nvSpPr>
      <dsp:spPr>
        <a:xfrm>
          <a:off x="0" y="3409593"/>
          <a:ext cx="8766720" cy="1302474"/>
        </a:xfrm>
        <a:prstGeom prst="rect">
          <a:avLst/>
        </a:prstGeom>
        <a:solidFill>
          <a:schemeClr val="accent2">
            <a:hueOff val="0"/>
            <a:satOff val="0"/>
            <a:lumOff val="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s-EC" sz="2200" b="1" kern="1200" smtClean="0">
              <a:solidFill>
                <a:schemeClr val="tx1"/>
              </a:solidFill>
            </a:rPr>
            <a:t>Inexistencia de plantas o estructuras de tratamiento de aguas servidas</a:t>
          </a:r>
          <a:endParaRPr lang="es-ES" sz="2200" b="1" kern="1200" dirty="0">
            <a:solidFill>
              <a:schemeClr val="tx1"/>
            </a:solidFill>
          </a:endParaRPr>
        </a:p>
      </dsp:txBody>
      <dsp:txXfrm>
        <a:off x="0" y="3409593"/>
        <a:ext cx="8766720" cy="703336"/>
      </dsp:txXfrm>
    </dsp:sp>
    <dsp:sp modelId="{D15611EA-2EEE-4163-B4A0-A3365ED1EF5B}">
      <dsp:nvSpPr>
        <dsp:cNvPr id="0" name=""/>
        <dsp:cNvSpPr/>
      </dsp:nvSpPr>
      <dsp:spPr>
        <a:xfrm>
          <a:off x="0" y="4047852"/>
          <a:ext cx="5545326" cy="648824"/>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s-EC" sz="2100" b="1" kern="1200" dirty="0" smtClean="0"/>
            <a:t>Proteger ecosistema de contaminación en fuentes receptoras</a:t>
          </a:r>
          <a:endParaRPr lang="es-ES" sz="2100" b="1" kern="1200" dirty="0"/>
        </a:p>
      </dsp:txBody>
      <dsp:txXfrm>
        <a:off x="0" y="4047852"/>
        <a:ext cx="5545326" cy="648824"/>
      </dsp:txXfrm>
    </dsp:sp>
    <dsp:sp modelId="{1EEB7275-B3EB-481B-8156-514041B0E129}">
      <dsp:nvSpPr>
        <dsp:cNvPr id="0" name=""/>
        <dsp:cNvSpPr/>
      </dsp:nvSpPr>
      <dsp:spPr>
        <a:xfrm>
          <a:off x="5541100" y="4047852"/>
          <a:ext cx="3219287" cy="620545"/>
        </a:xfrm>
        <a:prstGeom prst="rect">
          <a:avLst/>
        </a:prstGeom>
        <a:solidFill>
          <a:schemeClr val="accent2">
            <a:tint val="40000"/>
            <a:alpha val="90000"/>
            <a:hueOff val="3944936"/>
            <a:satOff val="-11745"/>
            <a:lumOff val="-775"/>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s-EC" sz="2200" b="1" kern="1200" dirty="0" smtClean="0"/>
            <a:t>Ciudades no cuentan Plantas</a:t>
          </a:r>
          <a:endParaRPr lang="es-ES" sz="2200" b="1" kern="1200" dirty="0"/>
        </a:p>
      </dsp:txBody>
      <dsp:txXfrm>
        <a:off x="5541100" y="4047852"/>
        <a:ext cx="3219287" cy="620545"/>
      </dsp:txXfrm>
    </dsp:sp>
    <dsp:sp modelId="{49AD4300-D7CC-4105-B17B-E5AD459BBB2A}">
      <dsp:nvSpPr>
        <dsp:cNvPr id="0" name=""/>
        <dsp:cNvSpPr/>
      </dsp:nvSpPr>
      <dsp:spPr>
        <a:xfrm rot="10800000">
          <a:off x="0" y="1631431"/>
          <a:ext cx="8766720" cy="2003205"/>
        </a:xfrm>
        <a:prstGeom prst="upArrowCallout">
          <a:avLst/>
        </a:prstGeom>
        <a:solidFill>
          <a:schemeClr val="accent2">
            <a:hueOff val="9504421"/>
            <a:satOff val="-18343"/>
            <a:lumOff val="-2355"/>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EC" sz="2600" b="1" kern="1200" smtClean="0">
              <a:solidFill>
                <a:schemeClr val="tx1"/>
              </a:solidFill>
            </a:rPr>
            <a:t>Al no alcanzar las velocidades mínimas admisibles </a:t>
          </a:r>
          <a:endParaRPr lang="es-ES" sz="2600" b="1" kern="1200" dirty="0">
            <a:solidFill>
              <a:schemeClr val="tx1"/>
            </a:solidFill>
          </a:endParaRPr>
        </a:p>
      </dsp:txBody>
      <dsp:txXfrm rot="-10800000">
        <a:off x="0" y="1631431"/>
        <a:ext cx="8766720" cy="703125"/>
      </dsp:txXfrm>
    </dsp:sp>
    <dsp:sp modelId="{00A1FB79-A158-4F20-A619-8EC799623113}">
      <dsp:nvSpPr>
        <dsp:cNvPr id="0" name=""/>
        <dsp:cNvSpPr/>
      </dsp:nvSpPr>
      <dsp:spPr>
        <a:xfrm>
          <a:off x="0" y="2298245"/>
          <a:ext cx="4383360" cy="598958"/>
        </a:xfrm>
        <a:prstGeom prst="rect">
          <a:avLst/>
        </a:prstGeom>
        <a:solidFill>
          <a:schemeClr val="accent2">
            <a:tint val="40000"/>
            <a:alpha val="90000"/>
            <a:hueOff val="7889872"/>
            <a:satOff val="-23490"/>
            <a:lumOff val="-155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s-EC" sz="2200" b="1" kern="1200" dirty="0" smtClean="0"/>
            <a:t>Sedimentación de sólidos suspendidos</a:t>
          </a:r>
          <a:endParaRPr lang="es-ES" sz="2200" b="1" kern="1200" dirty="0"/>
        </a:p>
      </dsp:txBody>
      <dsp:txXfrm>
        <a:off x="0" y="2298245"/>
        <a:ext cx="4383360" cy="598958"/>
      </dsp:txXfrm>
    </dsp:sp>
    <dsp:sp modelId="{8D0F4B45-CCB3-4E16-AF29-0FB0E59D35A0}">
      <dsp:nvSpPr>
        <dsp:cNvPr id="0" name=""/>
        <dsp:cNvSpPr/>
      </dsp:nvSpPr>
      <dsp:spPr>
        <a:xfrm>
          <a:off x="4383359" y="2298245"/>
          <a:ext cx="4383360" cy="598958"/>
        </a:xfrm>
        <a:prstGeom prst="rect">
          <a:avLst/>
        </a:prstGeom>
        <a:solidFill>
          <a:schemeClr val="accent2">
            <a:tint val="40000"/>
            <a:alpha val="90000"/>
            <a:hueOff val="11834809"/>
            <a:satOff val="-35236"/>
            <a:lumOff val="-232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s-EC" sz="2200" b="1" kern="1200" dirty="0" smtClean="0"/>
            <a:t>Descomposición</a:t>
          </a:r>
          <a:endParaRPr lang="es-ES" sz="2200" b="1" kern="1200" dirty="0"/>
        </a:p>
      </dsp:txBody>
      <dsp:txXfrm>
        <a:off x="4383359" y="2298245"/>
        <a:ext cx="4383360" cy="598958"/>
      </dsp:txXfrm>
    </dsp:sp>
    <dsp:sp modelId="{D4C12934-7EDA-4274-A3D7-8DDCC07335FC}">
      <dsp:nvSpPr>
        <dsp:cNvPr id="0" name=""/>
        <dsp:cNvSpPr/>
      </dsp:nvSpPr>
      <dsp:spPr>
        <a:xfrm rot="10800000">
          <a:off x="0" y="0"/>
          <a:ext cx="8766720" cy="1878005"/>
        </a:xfrm>
        <a:prstGeom prst="upArrowCallout">
          <a:avLst/>
        </a:prstGeom>
        <a:solidFill>
          <a:schemeClr val="accent2">
            <a:hueOff val="19008842"/>
            <a:satOff val="-36686"/>
            <a:lumOff val="-4710"/>
            <a:alphaOff val="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solidFill>
                <a:schemeClr val="bg1"/>
              </a:solidFill>
            </a:rPr>
            <a:t>Anteriormente el diseño de las redes de </a:t>
          </a:r>
          <a:r>
            <a:rPr lang="es-EC" sz="2400" b="1" kern="1200" dirty="0" err="1" smtClean="0">
              <a:solidFill>
                <a:schemeClr val="bg1"/>
              </a:solidFill>
            </a:rPr>
            <a:t>Alc</a:t>
          </a:r>
          <a:r>
            <a:rPr lang="es-EC" sz="2400" b="1" kern="1200" dirty="0" smtClean="0">
              <a:solidFill>
                <a:schemeClr val="bg1"/>
              </a:solidFill>
            </a:rPr>
            <a:t>. solían presentar secciones mayores y/o menores a las necesarias</a:t>
          </a:r>
          <a:endParaRPr lang="es-ES" sz="2400" b="1" kern="1200" dirty="0">
            <a:solidFill>
              <a:schemeClr val="bg1"/>
            </a:solidFill>
          </a:endParaRPr>
        </a:p>
      </dsp:txBody>
      <dsp:txXfrm rot="-10800000">
        <a:off x="0" y="0"/>
        <a:ext cx="8766720" cy="659179"/>
      </dsp:txXfrm>
    </dsp:sp>
    <dsp:sp modelId="{1639FEE1-1110-466A-91C0-97FED9607CFF}">
      <dsp:nvSpPr>
        <dsp:cNvPr id="0" name=""/>
        <dsp:cNvSpPr/>
      </dsp:nvSpPr>
      <dsp:spPr>
        <a:xfrm>
          <a:off x="0" y="642995"/>
          <a:ext cx="4383360" cy="598958"/>
        </a:xfrm>
        <a:prstGeom prst="rect">
          <a:avLst/>
        </a:prstGeom>
        <a:solidFill>
          <a:schemeClr val="accent2">
            <a:tint val="40000"/>
            <a:alpha val="90000"/>
            <a:hueOff val="15779744"/>
            <a:satOff val="-46981"/>
            <a:lumOff val="-310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lvl="0" algn="ctr" defTabSz="933450">
            <a:lnSpc>
              <a:spcPct val="90000"/>
            </a:lnSpc>
            <a:spcBef>
              <a:spcPct val="0"/>
            </a:spcBef>
            <a:spcAft>
              <a:spcPct val="35000"/>
            </a:spcAft>
          </a:pPr>
          <a:r>
            <a:rPr lang="es-EC" sz="2100" b="1" kern="1200" dirty="0" smtClean="0"/>
            <a:t>Falta de optimización </a:t>
          </a:r>
        </a:p>
        <a:p>
          <a:pPr lvl="0" algn="ctr" defTabSz="933450">
            <a:lnSpc>
              <a:spcPct val="90000"/>
            </a:lnSpc>
            <a:spcBef>
              <a:spcPct val="0"/>
            </a:spcBef>
            <a:spcAft>
              <a:spcPct val="35000"/>
            </a:spcAft>
          </a:pPr>
          <a:r>
            <a:rPr lang="es-EC" sz="2100" b="1" kern="1200" dirty="0" smtClean="0"/>
            <a:t>Bases de cálculo</a:t>
          </a:r>
          <a:endParaRPr lang="es-ES" sz="2100" b="1" kern="1200" dirty="0"/>
        </a:p>
      </dsp:txBody>
      <dsp:txXfrm>
        <a:off x="0" y="642995"/>
        <a:ext cx="4383360" cy="598958"/>
      </dsp:txXfrm>
    </dsp:sp>
    <dsp:sp modelId="{679859D0-C20B-44B9-87A7-C8DEC4C4DEEC}">
      <dsp:nvSpPr>
        <dsp:cNvPr id="0" name=""/>
        <dsp:cNvSpPr/>
      </dsp:nvSpPr>
      <dsp:spPr>
        <a:xfrm>
          <a:off x="4383360" y="642995"/>
          <a:ext cx="4383360" cy="598958"/>
        </a:xfrm>
        <a:prstGeom prst="rect">
          <a:avLst/>
        </a:prstGeom>
        <a:solidFill>
          <a:schemeClr val="accent2">
            <a:tint val="40000"/>
            <a:alpha val="90000"/>
            <a:hueOff val="19724680"/>
            <a:satOff val="-58726"/>
            <a:lumOff val="-387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lvl="0" algn="ctr" defTabSz="977900">
            <a:lnSpc>
              <a:spcPct val="90000"/>
            </a:lnSpc>
            <a:spcBef>
              <a:spcPct val="0"/>
            </a:spcBef>
            <a:spcAft>
              <a:spcPct val="35000"/>
            </a:spcAft>
          </a:pPr>
          <a:r>
            <a:rPr lang="es-EC" sz="2200" b="1" kern="1200" dirty="0" smtClean="0"/>
            <a:t>Problemas en su conducción</a:t>
          </a:r>
          <a:endParaRPr lang="es-ES" sz="2200" b="1" kern="1200" dirty="0"/>
        </a:p>
      </dsp:txBody>
      <dsp:txXfrm>
        <a:off x="4383360" y="642995"/>
        <a:ext cx="4383360" cy="598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9005F-22CF-4878-B179-35ABC493E79D}">
      <dsp:nvSpPr>
        <dsp:cNvPr id="0" name=""/>
        <dsp:cNvSpPr/>
      </dsp:nvSpPr>
      <dsp:spPr>
        <a:xfrm>
          <a:off x="5632" y="0"/>
          <a:ext cx="5400600" cy="5400600"/>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6A1C05-D73A-4202-B2CF-98E06BF9E7A5}">
      <dsp:nvSpPr>
        <dsp:cNvPr id="0" name=""/>
        <dsp:cNvSpPr/>
      </dsp:nvSpPr>
      <dsp:spPr>
        <a:xfrm>
          <a:off x="1153251" y="541216"/>
          <a:ext cx="6615751" cy="796377"/>
        </a:xfrm>
        <a:prstGeom prst="round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Estrechez de las calles que impide la construcción de dos tuberías.</a:t>
          </a:r>
          <a:endParaRPr lang="es-ES" sz="2400" kern="1200" dirty="0"/>
        </a:p>
      </dsp:txBody>
      <dsp:txXfrm>
        <a:off x="1192127" y="580092"/>
        <a:ext cx="6537999" cy="718625"/>
      </dsp:txXfrm>
    </dsp:sp>
    <dsp:sp modelId="{41E0E476-7450-41A2-9A1D-EF9D718FE96A}">
      <dsp:nvSpPr>
        <dsp:cNvPr id="0" name=""/>
        <dsp:cNvSpPr/>
      </dsp:nvSpPr>
      <dsp:spPr>
        <a:xfrm>
          <a:off x="1152128" y="1437141"/>
          <a:ext cx="6617997" cy="1173255"/>
        </a:xfrm>
        <a:prstGeom prst="round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Costo de construcción simultánea de ambos es mayor que el combinado y no se justifica la separación por lo reducido del área urbana.</a:t>
          </a:r>
          <a:endParaRPr lang="es-ES" sz="2200" kern="1200" dirty="0"/>
        </a:p>
      </dsp:txBody>
      <dsp:txXfrm>
        <a:off x="1209402" y="1494415"/>
        <a:ext cx="6503449" cy="1058707"/>
      </dsp:txXfrm>
    </dsp:sp>
    <dsp:sp modelId="{350F0D59-29E0-4A2E-BDF3-FCC6FB36759E}">
      <dsp:nvSpPr>
        <dsp:cNvPr id="0" name=""/>
        <dsp:cNvSpPr/>
      </dsp:nvSpPr>
      <dsp:spPr>
        <a:xfrm>
          <a:off x="1152145" y="2673471"/>
          <a:ext cx="6620209" cy="796377"/>
        </a:xfrm>
        <a:prstGeom prst="round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Q aguas negras es muy pequeño</a:t>
          </a:r>
          <a:endParaRPr lang="es-ES" sz="2400" kern="1200" dirty="0"/>
        </a:p>
      </dsp:txBody>
      <dsp:txXfrm>
        <a:off x="1191021" y="2712347"/>
        <a:ext cx="6542457" cy="718625"/>
      </dsp:txXfrm>
    </dsp:sp>
    <dsp:sp modelId="{4BDC9C0F-CE92-4140-9C4B-943E5720E013}">
      <dsp:nvSpPr>
        <dsp:cNvPr id="0" name=""/>
        <dsp:cNvSpPr/>
      </dsp:nvSpPr>
      <dsp:spPr>
        <a:xfrm>
          <a:off x="1152128" y="3643536"/>
          <a:ext cx="6617997" cy="1153966"/>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S.A existente de los sectores no es uniforme y en los años recientes se ha venido implementando estas redes para optimizar los sistemas. </a:t>
          </a:r>
          <a:endParaRPr lang="es-ES" sz="2400" kern="1200" dirty="0"/>
        </a:p>
      </dsp:txBody>
      <dsp:txXfrm>
        <a:off x="1208460" y="3699868"/>
        <a:ext cx="6505333" cy="1041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8CE6B-BDA0-45D1-BC9B-0027E12CEAE6}">
      <dsp:nvSpPr>
        <dsp:cNvPr id="0" name=""/>
        <dsp:cNvSpPr/>
      </dsp:nvSpPr>
      <dsp:spPr>
        <a:xfrm>
          <a:off x="2789" y="119544"/>
          <a:ext cx="3035634" cy="1252264"/>
        </a:xfrm>
        <a:prstGeom prst="rect">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100000"/>
            </a:lnSpc>
            <a:spcBef>
              <a:spcPct val="0"/>
            </a:spcBef>
            <a:spcAft>
              <a:spcPct val="35000"/>
            </a:spcAft>
          </a:pPr>
          <a:r>
            <a:rPr lang="es-ES" sz="3200" b="1" kern="1200" dirty="0" smtClean="0"/>
            <a:t>Áreas a servir </a:t>
          </a:r>
        </a:p>
        <a:p>
          <a:pPr lvl="0" algn="ctr" defTabSz="1422400">
            <a:lnSpc>
              <a:spcPct val="100000"/>
            </a:lnSpc>
            <a:spcBef>
              <a:spcPct val="0"/>
            </a:spcBef>
            <a:spcAft>
              <a:spcPct val="35000"/>
            </a:spcAft>
          </a:pPr>
          <a:r>
            <a:rPr lang="es-ES" sz="3200" b="1" kern="1200" dirty="0" smtClean="0"/>
            <a:t>(A influencia)</a:t>
          </a:r>
          <a:endParaRPr lang="es-ES" sz="3200" b="1" kern="1200" dirty="0"/>
        </a:p>
      </dsp:txBody>
      <dsp:txXfrm>
        <a:off x="2789" y="119544"/>
        <a:ext cx="3035634" cy="1252264"/>
      </dsp:txXfrm>
    </dsp:sp>
    <dsp:sp modelId="{2DFF05E6-CBB9-4381-9E63-8689B958B419}">
      <dsp:nvSpPr>
        <dsp:cNvPr id="0" name=""/>
        <dsp:cNvSpPr/>
      </dsp:nvSpPr>
      <dsp:spPr>
        <a:xfrm>
          <a:off x="3247134" y="119544"/>
          <a:ext cx="2087106" cy="1252264"/>
        </a:xfrm>
        <a:prstGeom prst="rect">
          <a:avLst/>
        </a:prstGeom>
        <a:gradFill rotWithShape="0">
          <a:gsLst>
            <a:gs pos="0">
              <a:schemeClr val="accent3">
                <a:hueOff val="-4206610"/>
                <a:satOff val="-2163"/>
                <a:lumOff val="-931"/>
                <a:alphaOff val="0"/>
                <a:tint val="35000"/>
                <a:satMod val="253000"/>
              </a:schemeClr>
            </a:gs>
            <a:gs pos="50000">
              <a:schemeClr val="accent3">
                <a:hueOff val="-4206610"/>
                <a:satOff val="-2163"/>
                <a:lumOff val="-931"/>
                <a:alphaOff val="0"/>
                <a:tint val="42000"/>
                <a:satMod val="255000"/>
              </a:schemeClr>
            </a:gs>
            <a:gs pos="97000">
              <a:schemeClr val="accent3">
                <a:hueOff val="-4206610"/>
                <a:satOff val="-2163"/>
                <a:lumOff val="-931"/>
                <a:alphaOff val="0"/>
                <a:tint val="53000"/>
                <a:satMod val="260000"/>
              </a:schemeClr>
            </a:gs>
            <a:gs pos="100000">
              <a:schemeClr val="accent3">
                <a:hueOff val="-4206610"/>
                <a:satOff val="-2163"/>
                <a:lumOff val="-931"/>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b="1" kern="1200" smtClean="0"/>
            <a:t>Período de diseño</a:t>
          </a:r>
          <a:endParaRPr lang="es-ES" sz="3200" b="1" kern="1200" dirty="0"/>
        </a:p>
      </dsp:txBody>
      <dsp:txXfrm>
        <a:off x="3247134" y="119544"/>
        <a:ext cx="2087106" cy="1252264"/>
      </dsp:txXfrm>
    </dsp:sp>
    <dsp:sp modelId="{879D4C60-CADF-467A-B5A7-614EB5548231}">
      <dsp:nvSpPr>
        <dsp:cNvPr id="0" name=""/>
        <dsp:cNvSpPr/>
      </dsp:nvSpPr>
      <dsp:spPr>
        <a:xfrm>
          <a:off x="5542951" y="119544"/>
          <a:ext cx="2087106" cy="1252264"/>
        </a:xfrm>
        <a:prstGeom prst="rect">
          <a:avLst/>
        </a:prstGeom>
        <a:gradFill rotWithShape="0">
          <a:gsLst>
            <a:gs pos="0">
              <a:schemeClr val="accent3">
                <a:hueOff val="-8413219"/>
                <a:satOff val="-4326"/>
                <a:lumOff val="-1863"/>
                <a:alphaOff val="0"/>
                <a:tint val="35000"/>
                <a:satMod val="253000"/>
              </a:schemeClr>
            </a:gs>
            <a:gs pos="50000">
              <a:schemeClr val="accent3">
                <a:hueOff val="-8413219"/>
                <a:satOff val="-4326"/>
                <a:lumOff val="-1863"/>
                <a:alphaOff val="0"/>
                <a:tint val="42000"/>
                <a:satMod val="255000"/>
              </a:schemeClr>
            </a:gs>
            <a:gs pos="97000">
              <a:schemeClr val="accent3">
                <a:hueOff val="-8413219"/>
                <a:satOff val="-4326"/>
                <a:lumOff val="-1863"/>
                <a:alphaOff val="0"/>
                <a:tint val="53000"/>
                <a:satMod val="260000"/>
              </a:schemeClr>
            </a:gs>
            <a:gs pos="100000">
              <a:schemeClr val="accent3">
                <a:hueOff val="-8413219"/>
                <a:satOff val="-4326"/>
                <a:lumOff val="-1863"/>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b="1" kern="1200" smtClean="0"/>
            <a:t>Estudio de la población</a:t>
          </a:r>
          <a:endParaRPr lang="es-ES" sz="2800" b="1" kern="1200" dirty="0"/>
        </a:p>
      </dsp:txBody>
      <dsp:txXfrm>
        <a:off x="5542951" y="119544"/>
        <a:ext cx="2087106" cy="1252264"/>
      </dsp:txXfrm>
    </dsp:sp>
    <dsp:sp modelId="{7E892CE7-2B9A-4A1D-BD45-3E277F0BCC04}">
      <dsp:nvSpPr>
        <dsp:cNvPr id="0" name=""/>
        <dsp:cNvSpPr/>
      </dsp:nvSpPr>
      <dsp:spPr>
        <a:xfrm>
          <a:off x="249746" y="1580519"/>
          <a:ext cx="2087106" cy="1252264"/>
        </a:xfrm>
        <a:prstGeom prst="rect">
          <a:avLst/>
        </a:prstGeom>
        <a:gradFill rotWithShape="0">
          <a:gsLst>
            <a:gs pos="0">
              <a:schemeClr val="accent3">
                <a:hueOff val="-12619828"/>
                <a:satOff val="-6489"/>
                <a:lumOff val="-2794"/>
                <a:alphaOff val="0"/>
                <a:tint val="35000"/>
                <a:satMod val="253000"/>
              </a:schemeClr>
            </a:gs>
            <a:gs pos="50000">
              <a:schemeClr val="accent3">
                <a:hueOff val="-12619828"/>
                <a:satOff val="-6489"/>
                <a:lumOff val="-2794"/>
                <a:alphaOff val="0"/>
                <a:tint val="42000"/>
                <a:satMod val="255000"/>
              </a:schemeClr>
            </a:gs>
            <a:gs pos="97000">
              <a:schemeClr val="accent3">
                <a:hueOff val="-12619828"/>
                <a:satOff val="-6489"/>
                <a:lumOff val="-2794"/>
                <a:alphaOff val="0"/>
                <a:tint val="53000"/>
                <a:satMod val="260000"/>
              </a:schemeClr>
            </a:gs>
            <a:gs pos="100000">
              <a:schemeClr val="accent3">
                <a:hueOff val="-12619828"/>
                <a:satOff val="-6489"/>
                <a:lumOff val="-2794"/>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S" sz="3000" b="1" kern="1200" smtClean="0"/>
            <a:t>Población de diseño</a:t>
          </a:r>
          <a:endParaRPr lang="es-ES" sz="3000" b="1" kern="1200" dirty="0"/>
        </a:p>
      </dsp:txBody>
      <dsp:txXfrm>
        <a:off x="249746" y="1580519"/>
        <a:ext cx="2087106" cy="1252264"/>
      </dsp:txXfrm>
    </dsp:sp>
    <dsp:sp modelId="{6153665C-92AA-4930-85B3-FFB0F48CC46D}">
      <dsp:nvSpPr>
        <dsp:cNvPr id="0" name=""/>
        <dsp:cNvSpPr/>
      </dsp:nvSpPr>
      <dsp:spPr>
        <a:xfrm>
          <a:off x="2545563" y="1580519"/>
          <a:ext cx="4837538" cy="1252264"/>
        </a:xfrm>
        <a:prstGeom prst="rect">
          <a:avLst/>
        </a:prstGeom>
        <a:gradFill rotWithShape="0">
          <a:gsLst>
            <a:gs pos="0">
              <a:schemeClr val="accent3">
                <a:hueOff val="-16826439"/>
                <a:satOff val="-8652"/>
                <a:lumOff val="-3725"/>
                <a:alphaOff val="0"/>
                <a:tint val="35000"/>
                <a:satMod val="253000"/>
              </a:schemeClr>
            </a:gs>
            <a:gs pos="50000">
              <a:schemeClr val="accent3">
                <a:hueOff val="-16826439"/>
                <a:satOff val="-8652"/>
                <a:lumOff val="-3725"/>
                <a:alphaOff val="0"/>
                <a:tint val="42000"/>
                <a:satMod val="255000"/>
              </a:schemeClr>
            </a:gs>
            <a:gs pos="97000">
              <a:schemeClr val="accent3">
                <a:hueOff val="-16826439"/>
                <a:satOff val="-8652"/>
                <a:lumOff val="-3725"/>
                <a:alphaOff val="0"/>
                <a:tint val="53000"/>
                <a:satMod val="260000"/>
              </a:schemeClr>
            </a:gs>
            <a:gs pos="100000">
              <a:schemeClr val="accent3">
                <a:hueOff val="-16826439"/>
                <a:satOff val="-8652"/>
                <a:lumOff val="-3725"/>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b="1" kern="1200" smtClean="0"/>
            <a:t>Dotación de agua potable o caudal unitario de producción de aguas servidas</a:t>
          </a:r>
          <a:endParaRPr lang="es-ES" sz="2400" b="1" kern="1200" dirty="0"/>
        </a:p>
      </dsp:txBody>
      <dsp:txXfrm>
        <a:off x="2545563" y="1580519"/>
        <a:ext cx="4837538" cy="12522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929DD-6148-4766-A6AC-CA1ED35517F9}">
      <dsp:nvSpPr>
        <dsp:cNvPr id="0" name=""/>
        <dsp:cNvSpPr/>
      </dsp:nvSpPr>
      <dsp:spPr>
        <a:xfrm rot="10800000" flipH="1" flipV="1">
          <a:off x="98449" y="0"/>
          <a:ext cx="1424914" cy="6434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pPr>
          <a:endParaRPr lang="es-ES" sz="3000" kern="1200" dirty="0"/>
        </a:p>
      </dsp:txBody>
      <dsp:txXfrm rot="-10800000">
        <a:off x="98449" y="0"/>
        <a:ext cx="1424914" cy="643498"/>
      </dsp:txXfrm>
    </dsp:sp>
    <dsp:sp modelId="{1DEF18E0-7884-432E-A0E0-8B15DB4652AF}">
      <dsp:nvSpPr>
        <dsp:cNvPr id="0" name=""/>
        <dsp:cNvSpPr/>
      </dsp:nvSpPr>
      <dsp:spPr>
        <a:xfrm>
          <a:off x="994192" y="644471"/>
          <a:ext cx="1395221" cy="1104164"/>
        </a:xfrm>
        <a:prstGeom prst="chevron">
          <a:avLst>
            <a:gd name="adj" fmla="val 706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93F76B-0724-4BC3-93DB-F302E4CC9A9A}">
      <dsp:nvSpPr>
        <dsp:cNvPr id="0" name=""/>
        <dsp:cNvSpPr/>
      </dsp:nvSpPr>
      <dsp:spPr>
        <a:xfrm>
          <a:off x="1832253" y="644471"/>
          <a:ext cx="1395221" cy="1104164"/>
        </a:xfrm>
        <a:prstGeom prst="chevron">
          <a:avLst>
            <a:gd name="adj" fmla="val 70610"/>
          </a:avLst>
        </a:prstGeom>
        <a:solidFill>
          <a:schemeClr val="accent2">
            <a:hueOff val="950442"/>
            <a:satOff val="-1834"/>
            <a:lumOff val="-235"/>
            <a:alphaOff val="0"/>
          </a:schemeClr>
        </a:solidFill>
        <a:ln w="25400" cap="flat" cmpd="sng" algn="ctr">
          <a:solidFill>
            <a:schemeClr val="accent2">
              <a:hueOff val="950442"/>
              <a:satOff val="-1834"/>
              <a:lumOff val="-2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F04437-21E1-4455-BE27-DCC566E280E6}">
      <dsp:nvSpPr>
        <dsp:cNvPr id="0" name=""/>
        <dsp:cNvSpPr/>
      </dsp:nvSpPr>
      <dsp:spPr>
        <a:xfrm>
          <a:off x="2670976" y="644471"/>
          <a:ext cx="1395221" cy="1104164"/>
        </a:xfrm>
        <a:prstGeom prst="chevron">
          <a:avLst>
            <a:gd name="adj" fmla="val 70610"/>
          </a:avLst>
        </a:prstGeom>
        <a:solidFill>
          <a:schemeClr val="accent2">
            <a:hueOff val="1900884"/>
            <a:satOff val="-3669"/>
            <a:lumOff val="-471"/>
            <a:alphaOff val="0"/>
          </a:schemeClr>
        </a:solidFill>
        <a:ln w="25400" cap="flat" cmpd="sng" algn="ctr">
          <a:solidFill>
            <a:schemeClr val="accent2">
              <a:hueOff val="1900884"/>
              <a:satOff val="-3669"/>
              <a:lumOff val="-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E185EF-6452-4F38-B753-232C2C8601FB}">
      <dsp:nvSpPr>
        <dsp:cNvPr id="0" name=""/>
        <dsp:cNvSpPr/>
      </dsp:nvSpPr>
      <dsp:spPr>
        <a:xfrm>
          <a:off x="3509036" y="644471"/>
          <a:ext cx="1395221" cy="1104164"/>
        </a:xfrm>
        <a:prstGeom prst="chevron">
          <a:avLst>
            <a:gd name="adj" fmla="val 70610"/>
          </a:avLst>
        </a:prstGeom>
        <a:solidFill>
          <a:schemeClr val="accent2">
            <a:hueOff val="2851326"/>
            <a:satOff val="-5503"/>
            <a:lumOff val="-706"/>
            <a:alphaOff val="0"/>
          </a:schemeClr>
        </a:solidFill>
        <a:ln w="25400" cap="flat" cmpd="sng" algn="ctr">
          <a:solidFill>
            <a:schemeClr val="accent2">
              <a:hueOff val="2851326"/>
              <a:satOff val="-5503"/>
              <a:lumOff val="-7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460146-6DDF-4314-A596-51236D4ACF90}">
      <dsp:nvSpPr>
        <dsp:cNvPr id="0" name=""/>
        <dsp:cNvSpPr/>
      </dsp:nvSpPr>
      <dsp:spPr>
        <a:xfrm>
          <a:off x="4347759" y="644471"/>
          <a:ext cx="1395221" cy="1104164"/>
        </a:xfrm>
        <a:prstGeom prst="chevron">
          <a:avLst>
            <a:gd name="adj" fmla="val 70610"/>
          </a:avLst>
        </a:prstGeom>
        <a:solidFill>
          <a:schemeClr val="accent2">
            <a:hueOff val="3801768"/>
            <a:satOff val="-7337"/>
            <a:lumOff val="-942"/>
            <a:alphaOff val="0"/>
          </a:schemeClr>
        </a:solidFill>
        <a:ln w="25400" cap="flat" cmpd="sng" algn="ctr">
          <a:solidFill>
            <a:schemeClr val="accent2">
              <a:hueOff val="3801768"/>
              <a:satOff val="-7337"/>
              <a:lumOff val="-94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883955-5134-4B4F-AE65-B93366606694}">
      <dsp:nvSpPr>
        <dsp:cNvPr id="0" name=""/>
        <dsp:cNvSpPr/>
      </dsp:nvSpPr>
      <dsp:spPr>
        <a:xfrm>
          <a:off x="5185820" y="644471"/>
          <a:ext cx="1395221" cy="1104164"/>
        </a:xfrm>
        <a:prstGeom prst="chevron">
          <a:avLst>
            <a:gd name="adj" fmla="val 70610"/>
          </a:avLst>
        </a:prstGeom>
        <a:solidFill>
          <a:schemeClr val="accent2">
            <a:hueOff val="4752210"/>
            <a:satOff val="-9171"/>
            <a:lumOff val="-1177"/>
            <a:alphaOff val="0"/>
          </a:schemeClr>
        </a:solidFill>
        <a:ln w="25400" cap="flat" cmpd="sng" algn="ctr">
          <a:solidFill>
            <a:schemeClr val="accent2">
              <a:hueOff val="4752210"/>
              <a:satOff val="-9171"/>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EBE1FB-1391-4C29-8C88-0353415E0DF6}">
      <dsp:nvSpPr>
        <dsp:cNvPr id="0" name=""/>
        <dsp:cNvSpPr/>
      </dsp:nvSpPr>
      <dsp:spPr>
        <a:xfrm>
          <a:off x="6024543" y="644471"/>
          <a:ext cx="1395221" cy="1104164"/>
        </a:xfrm>
        <a:prstGeom prst="chevron">
          <a:avLst>
            <a:gd name="adj" fmla="val 70610"/>
          </a:avLst>
        </a:prstGeom>
        <a:solidFill>
          <a:schemeClr val="accent2">
            <a:hueOff val="5702653"/>
            <a:satOff val="-11006"/>
            <a:lumOff val="-1413"/>
            <a:alphaOff val="0"/>
          </a:schemeClr>
        </a:solidFill>
        <a:ln w="25400" cap="flat" cmpd="sng" algn="ctr">
          <a:solidFill>
            <a:schemeClr val="accent2">
              <a:hueOff val="5702653"/>
              <a:satOff val="-11006"/>
              <a:lumOff val="-14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FC4324-7896-481C-A422-ABBCC7F6CED2}">
      <dsp:nvSpPr>
        <dsp:cNvPr id="0" name=""/>
        <dsp:cNvSpPr/>
      </dsp:nvSpPr>
      <dsp:spPr>
        <a:xfrm>
          <a:off x="0" y="793931"/>
          <a:ext cx="8028366" cy="883331"/>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Lapso en el cual el proyecto es cien por ciento (100%) eficiente, ya sea por la capacidad en la conducción de los caudales como por la resistencia física de las instalaciones.</a:t>
          </a:r>
          <a:endParaRPr lang="es-ES" sz="2400" kern="1200" dirty="0"/>
        </a:p>
      </dsp:txBody>
      <dsp:txXfrm>
        <a:off x="0" y="793931"/>
        <a:ext cx="8028366" cy="883331"/>
      </dsp:txXfrm>
    </dsp:sp>
    <dsp:sp modelId="{677B441B-9AEE-4ABD-9E2E-3E6E0B77C289}">
      <dsp:nvSpPr>
        <dsp:cNvPr id="0" name=""/>
        <dsp:cNvSpPr/>
      </dsp:nvSpPr>
      <dsp:spPr>
        <a:xfrm flipH="1">
          <a:off x="8" y="1829990"/>
          <a:ext cx="2158718" cy="28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lvl="0" algn="l" defTabSz="577850">
            <a:lnSpc>
              <a:spcPct val="90000"/>
            </a:lnSpc>
            <a:spcBef>
              <a:spcPct val="0"/>
            </a:spcBef>
            <a:spcAft>
              <a:spcPct val="35000"/>
            </a:spcAft>
          </a:pPr>
          <a:endParaRPr lang="es-ES" sz="1300" kern="1200" dirty="0"/>
        </a:p>
      </dsp:txBody>
      <dsp:txXfrm>
        <a:off x="8" y="1829990"/>
        <a:ext cx="2158718" cy="285050"/>
      </dsp:txXfrm>
    </dsp:sp>
    <dsp:sp modelId="{8B2A966F-80E2-4A82-876C-65E64D68D53B}">
      <dsp:nvSpPr>
        <dsp:cNvPr id="0" name=""/>
        <dsp:cNvSpPr/>
      </dsp:nvSpPr>
      <dsp:spPr>
        <a:xfrm>
          <a:off x="994192" y="2115040"/>
          <a:ext cx="1395221" cy="1104164"/>
        </a:xfrm>
        <a:prstGeom prst="chevron">
          <a:avLst>
            <a:gd name="adj" fmla="val 70610"/>
          </a:avLst>
        </a:prstGeom>
        <a:solidFill>
          <a:schemeClr val="accent2">
            <a:hueOff val="6653095"/>
            <a:satOff val="-12840"/>
            <a:lumOff val="-1648"/>
            <a:alphaOff val="0"/>
          </a:schemeClr>
        </a:solidFill>
        <a:ln w="25400" cap="flat" cmpd="sng" algn="ctr">
          <a:solidFill>
            <a:schemeClr val="accent2">
              <a:hueOff val="6653095"/>
              <a:satOff val="-12840"/>
              <a:lumOff val="-164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7CA3C-F011-41EA-B7B8-1B2CBA45FB6E}">
      <dsp:nvSpPr>
        <dsp:cNvPr id="0" name=""/>
        <dsp:cNvSpPr/>
      </dsp:nvSpPr>
      <dsp:spPr>
        <a:xfrm>
          <a:off x="1832253" y="2115040"/>
          <a:ext cx="1395221" cy="1104164"/>
        </a:xfrm>
        <a:prstGeom prst="chevron">
          <a:avLst>
            <a:gd name="adj" fmla="val 70610"/>
          </a:avLst>
        </a:prstGeom>
        <a:solidFill>
          <a:schemeClr val="accent2">
            <a:hueOff val="7603537"/>
            <a:satOff val="-14674"/>
            <a:lumOff val="-1884"/>
            <a:alphaOff val="0"/>
          </a:schemeClr>
        </a:solidFill>
        <a:ln w="25400" cap="flat" cmpd="sng" algn="ctr">
          <a:solidFill>
            <a:schemeClr val="accent2">
              <a:hueOff val="7603537"/>
              <a:satOff val="-14674"/>
              <a:lumOff val="-18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344ACF-2103-4828-BB00-73CC51E22AA2}">
      <dsp:nvSpPr>
        <dsp:cNvPr id="0" name=""/>
        <dsp:cNvSpPr/>
      </dsp:nvSpPr>
      <dsp:spPr>
        <a:xfrm>
          <a:off x="2670976" y="2115040"/>
          <a:ext cx="1395221" cy="1104164"/>
        </a:xfrm>
        <a:prstGeom prst="chevron">
          <a:avLst>
            <a:gd name="adj" fmla="val 70610"/>
          </a:avLst>
        </a:prstGeom>
        <a:solidFill>
          <a:schemeClr val="accent2">
            <a:hueOff val="8553979"/>
            <a:satOff val="-16509"/>
            <a:lumOff val="-2119"/>
            <a:alphaOff val="0"/>
          </a:schemeClr>
        </a:solidFill>
        <a:ln w="25400" cap="flat" cmpd="sng" algn="ctr">
          <a:solidFill>
            <a:schemeClr val="accent2">
              <a:hueOff val="8553979"/>
              <a:satOff val="-16509"/>
              <a:lumOff val="-21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4BF334-E0B5-454C-9DC4-98F7CD24813B}">
      <dsp:nvSpPr>
        <dsp:cNvPr id="0" name=""/>
        <dsp:cNvSpPr/>
      </dsp:nvSpPr>
      <dsp:spPr>
        <a:xfrm>
          <a:off x="3509036" y="2115040"/>
          <a:ext cx="1395221" cy="1104164"/>
        </a:xfrm>
        <a:prstGeom prst="chevron">
          <a:avLst>
            <a:gd name="adj" fmla="val 70610"/>
          </a:avLst>
        </a:prstGeom>
        <a:solidFill>
          <a:schemeClr val="accent2">
            <a:hueOff val="9504421"/>
            <a:satOff val="-18343"/>
            <a:lumOff val="-2355"/>
            <a:alphaOff val="0"/>
          </a:schemeClr>
        </a:solidFill>
        <a:ln w="25400" cap="flat" cmpd="sng" algn="ctr">
          <a:solidFill>
            <a:schemeClr val="accent2">
              <a:hueOff val="9504421"/>
              <a:satOff val="-18343"/>
              <a:lumOff val="-235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EB4C07-5FB3-48E4-9663-3F162B75B4F6}">
      <dsp:nvSpPr>
        <dsp:cNvPr id="0" name=""/>
        <dsp:cNvSpPr/>
      </dsp:nvSpPr>
      <dsp:spPr>
        <a:xfrm>
          <a:off x="4347759" y="2115040"/>
          <a:ext cx="1395221" cy="1104164"/>
        </a:xfrm>
        <a:prstGeom prst="chevron">
          <a:avLst>
            <a:gd name="adj" fmla="val 70610"/>
          </a:avLst>
        </a:prstGeom>
        <a:solidFill>
          <a:schemeClr val="accent2">
            <a:hueOff val="10454863"/>
            <a:satOff val="-20177"/>
            <a:lumOff val="-2590"/>
            <a:alphaOff val="0"/>
          </a:schemeClr>
        </a:solidFill>
        <a:ln w="25400" cap="flat" cmpd="sng" algn="ctr">
          <a:solidFill>
            <a:schemeClr val="accent2">
              <a:hueOff val="10454863"/>
              <a:satOff val="-20177"/>
              <a:lumOff val="-25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7D003D-0E89-48EB-A0E3-13026865D349}">
      <dsp:nvSpPr>
        <dsp:cNvPr id="0" name=""/>
        <dsp:cNvSpPr/>
      </dsp:nvSpPr>
      <dsp:spPr>
        <a:xfrm>
          <a:off x="5185820" y="2115040"/>
          <a:ext cx="1395221" cy="1104164"/>
        </a:xfrm>
        <a:prstGeom prst="chevron">
          <a:avLst>
            <a:gd name="adj" fmla="val 70610"/>
          </a:avLst>
        </a:prstGeom>
        <a:solidFill>
          <a:schemeClr val="accent2">
            <a:hueOff val="11405305"/>
            <a:satOff val="-22012"/>
            <a:lumOff val="-2826"/>
            <a:alphaOff val="0"/>
          </a:schemeClr>
        </a:solidFill>
        <a:ln w="25400" cap="flat" cmpd="sng" algn="ctr">
          <a:solidFill>
            <a:schemeClr val="accent2">
              <a:hueOff val="11405305"/>
              <a:satOff val="-22012"/>
              <a:lumOff val="-282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9A6DF8-5BF7-4972-B598-714969CEB2FE}">
      <dsp:nvSpPr>
        <dsp:cNvPr id="0" name=""/>
        <dsp:cNvSpPr/>
      </dsp:nvSpPr>
      <dsp:spPr>
        <a:xfrm>
          <a:off x="6024543" y="2115040"/>
          <a:ext cx="1395221" cy="1104164"/>
        </a:xfrm>
        <a:prstGeom prst="chevron">
          <a:avLst>
            <a:gd name="adj" fmla="val 70610"/>
          </a:avLst>
        </a:prstGeom>
        <a:solidFill>
          <a:schemeClr val="accent2">
            <a:hueOff val="12355746"/>
            <a:satOff val="-23846"/>
            <a:lumOff val="-3061"/>
            <a:alphaOff val="0"/>
          </a:schemeClr>
        </a:solidFill>
        <a:ln w="25400" cap="flat" cmpd="sng" algn="ctr">
          <a:solidFill>
            <a:schemeClr val="accent2">
              <a:hueOff val="12355746"/>
              <a:satOff val="-23846"/>
              <a:lumOff val="-30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B6CEC8-E0F9-459E-9F25-83E85845302E}">
      <dsp:nvSpPr>
        <dsp:cNvPr id="0" name=""/>
        <dsp:cNvSpPr/>
      </dsp:nvSpPr>
      <dsp:spPr>
        <a:xfrm>
          <a:off x="17" y="2259297"/>
          <a:ext cx="8028366" cy="883331"/>
        </a:xfrm>
        <a:prstGeom prst="rect">
          <a:avLst/>
        </a:prstGeom>
        <a:solidFill>
          <a:schemeClr val="lt1">
            <a:hueOff val="0"/>
            <a:satOff val="0"/>
            <a:lumOff val="0"/>
            <a:alphaOff val="0"/>
          </a:schemeClr>
        </a:solidFill>
        <a:ln w="25400" cap="flat" cmpd="sng" algn="ctr">
          <a:solidFill>
            <a:schemeClr val="accent2">
              <a:hueOff val="9504421"/>
              <a:satOff val="-18343"/>
              <a:lumOff val="-23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1066800">
            <a:lnSpc>
              <a:spcPct val="90000"/>
            </a:lnSpc>
            <a:spcBef>
              <a:spcPct val="0"/>
            </a:spcBef>
            <a:spcAft>
              <a:spcPct val="35000"/>
            </a:spcAft>
          </a:pPr>
          <a:r>
            <a:rPr lang="es-EC" sz="2400" kern="1200" dirty="0" smtClean="0"/>
            <a:t>Se debe diseñar con </a:t>
          </a:r>
          <a:r>
            <a:rPr lang="es-EC" sz="2400" b="1" kern="1200" dirty="0" smtClean="0"/>
            <a:t>PERSPECTIVA AL FUTURO </a:t>
          </a:r>
          <a:r>
            <a:rPr lang="es-EC" sz="2400" kern="1200" dirty="0" smtClean="0"/>
            <a:t>para no entrar en déficit.</a:t>
          </a:r>
          <a:endParaRPr lang="es-ES" sz="2400" kern="1200" dirty="0"/>
        </a:p>
      </dsp:txBody>
      <dsp:txXfrm>
        <a:off x="17" y="2259297"/>
        <a:ext cx="8028366" cy="883331"/>
      </dsp:txXfrm>
    </dsp:sp>
    <dsp:sp modelId="{7B4557FC-EB3F-48BD-86FA-B7AF5330D404}">
      <dsp:nvSpPr>
        <dsp:cNvPr id="0" name=""/>
        <dsp:cNvSpPr/>
      </dsp:nvSpPr>
      <dsp:spPr>
        <a:xfrm flipH="1">
          <a:off x="0" y="3104231"/>
          <a:ext cx="1100376" cy="523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lvl="0" algn="l" defTabSz="1111250">
            <a:lnSpc>
              <a:spcPct val="90000"/>
            </a:lnSpc>
            <a:spcBef>
              <a:spcPct val="0"/>
            </a:spcBef>
            <a:spcAft>
              <a:spcPct val="35000"/>
            </a:spcAft>
          </a:pPr>
          <a:endParaRPr lang="es-ES" sz="2500" kern="1200" dirty="0"/>
        </a:p>
      </dsp:txBody>
      <dsp:txXfrm>
        <a:off x="0" y="3104231"/>
        <a:ext cx="1100376" cy="523744"/>
      </dsp:txXfrm>
    </dsp:sp>
    <dsp:sp modelId="{E0817D6A-10E1-4B37-8C6D-10B747313B7D}">
      <dsp:nvSpPr>
        <dsp:cNvPr id="0" name=""/>
        <dsp:cNvSpPr/>
      </dsp:nvSpPr>
      <dsp:spPr>
        <a:xfrm>
          <a:off x="994192" y="3824304"/>
          <a:ext cx="1395221" cy="1104164"/>
        </a:xfrm>
        <a:prstGeom prst="chevron">
          <a:avLst>
            <a:gd name="adj" fmla="val 70610"/>
          </a:avLst>
        </a:prstGeom>
        <a:solidFill>
          <a:schemeClr val="accent2">
            <a:hueOff val="13306189"/>
            <a:satOff val="-25680"/>
            <a:lumOff val="-3297"/>
            <a:alphaOff val="0"/>
          </a:schemeClr>
        </a:solidFill>
        <a:ln w="25400" cap="flat" cmpd="sng" algn="ctr">
          <a:solidFill>
            <a:schemeClr val="accent2">
              <a:hueOff val="13306189"/>
              <a:satOff val="-25680"/>
              <a:lumOff val="-32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C350EB-FAB7-4868-875F-8C081EB1885A}">
      <dsp:nvSpPr>
        <dsp:cNvPr id="0" name=""/>
        <dsp:cNvSpPr/>
      </dsp:nvSpPr>
      <dsp:spPr>
        <a:xfrm>
          <a:off x="1832253" y="3824304"/>
          <a:ext cx="1395221" cy="1104164"/>
        </a:xfrm>
        <a:prstGeom prst="chevron">
          <a:avLst>
            <a:gd name="adj" fmla="val 70610"/>
          </a:avLst>
        </a:prstGeom>
        <a:solidFill>
          <a:schemeClr val="accent2">
            <a:hueOff val="14256631"/>
            <a:satOff val="-27514"/>
            <a:lumOff val="-3532"/>
            <a:alphaOff val="0"/>
          </a:schemeClr>
        </a:solidFill>
        <a:ln w="25400" cap="flat" cmpd="sng" algn="ctr">
          <a:solidFill>
            <a:schemeClr val="accent2">
              <a:hueOff val="14256631"/>
              <a:satOff val="-27514"/>
              <a:lumOff val="-353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086CF3-7A46-4849-B0F7-76113C5B5D2F}">
      <dsp:nvSpPr>
        <dsp:cNvPr id="0" name=""/>
        <dsp:cNvSpPr/>
      </dsp:nvSpPr>
      <dsp:spPr>
        <a:xfrm>
          <a:off x="2670976" y="3824304"/>
          <a:ext cx="1395221" cy="1104164"/>
        </a:xfrm>
        <a:prstGeom prst="chevron">
          <a:avLst>
            <a:gd name="adj" fmla="val 70610"/>
          </a:avLst>
        </a:prstGeom>
        <a:solidFill>
          <a:schemeClr val="accent2">
            <a:hueOff val="15207073"/>
            <a:satOff val="-29349"/>
            <a:lumOff val="-3768"/>
            <a:alphaOff val="0"/>
          </a:schemeClr>
        </a:solidFill>
        <a:ln w="25400" cap="flat" cmpd="sng" algn="ctr">
          <a:solidFill>
            <a:schemeClr val="accent2">
              <a:hueOff val="15207073"/>
              <a:satOff val="-29349"/>
              <a:lumOff val="-37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BB9EB5-4CCF-4172-997A-70A855844B19}">
      <dsp:nvSpPr>
        <dsp:cNvPr id="0" name=""/>
        <dsp:cNvSpPr/>
      </dsp:nvSpPr>
      <dsp:spPr>
        <a:xfrm>
          <a:off x="3509036" y="3824304"/>
          <a:ext cx="1395221" cy="1104164"/>
        </a:xfrm>
        <a:prstGeom prst="chevron">
          <a:avLst>
            <a:gd name="adj" fmla="val 70610"/>
          </a:avLst>
        </a:prstGeom>
        <a:solidFill>
          <a:schemeClr val="accent2">
            <a:hueOff val="16157516"/>
            <a:satOff val="-31183"/>
            <a:lumOff val="-4003"/>
            <a:alphaOff val="0"/>
          </a:schemeClr>
        </a:solidFill>
        <a:ln w="25400" cap="flat" cmpd="sng" algn="ctr">
          <a:solidFill>
            <a:schemeClr val="accent2">
              <a:hueOff val="16157516"/>
              <a:satOff val="-31183"/>
              <a:lumOff val="-400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E51A59-73EA-459E-A059-99224ECB798B}">
      <dsp:nvSpPr>
        <dsp:cNvPr id="0" name=""/>
        <dsp:cNvSpPr/>
      </dsp:nvSpPr>
      <dsp:spPr>
        <a:xfrm>
          <a:off x="4347759" y="3824304"/>
          <a:ext cx="1395221" cy="1104164"/>
        </a:xfrm>
        <a:prstGeom prst="chevron">
          <a:avLst>
            <a:gd name="adj" fmla="val 70610"/>
          </a:avLst>
        </a:prstGeom>
        <a:solidFill>
          <a:schemeClr val="accent2">
            <a:hueOff val="17107958"/>
            <a:satOff val="-33017"/>
            <a:lumOff val="-4239"/>
            <a:alphaOff val="0"/>
          </a:schemeClr>
        </a:solidFill>
        <a:ln w="25400" cap="flat" cmpd="sng" algn="ctr">
          <a:solidFill>
            <a:schemeClr val="accent2">
              <a:hueOff val="17107958"/>
              <a:satOff val="-33017"/>
              <a:lumOff val="-423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051831-B05B-4247-90F6-D8B9C37A77B5}">
      <dsp:nvSpPr>
        <dsp:cNvPr id="0" name=""/>
        <dsp:cNvSpPr/>
      </dsp:nvSpPr>
      <dsp:spPr>
        <a:xfrm>
          <a:off x="5185820" y="3824304"/>
          <a:ext cx="1395221" cy="1104164"/>
        </a:xfrm>
        <a:prstGeom prst="chevron">
          <a:avLst>
            <a:gd name="adj" fmla="val 70610"/>
          </a:avLst>
        </a:prstGeom>
        <a:solidFill>
          <a:schemeClr val="accent2">
            <a:hueOff val="18058400"/>
            <a:satOff val="-34852"/>
            <a:lumOff val="-4474"/>
            <a:alphaOff val="0"/>
          </a:schemeClr>
        </a:solidFill>
        <a:ln w="25400" cap="flat" cmpd="sng" algn="ctr">
          <a:solidFill>
            <a:schemeClr val="accent2">
              <a:hueOff val="18058400"/>
              <a:satOff val="-34852"/>
              <a:lumOff val="-44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C86B3-79C4-4637-9195-D907E3AD2808}">
      <dsp:nvSpPr>
        <dsp:cNvPr id="0" name=""/>
        <dsp:cNvSpPr/>
      </dsp:nvSpPr>
      <dsp:spPr>
        <a:xfrm>
          <a:off x="6024543" y="3824304"/>
          <a:ext cx="1395221" cy="1104164"/>
        </a:xfrm>
        <a:prstGeom prst="chevron">
          <a:avLst>
            <a:gd name="adj" fmla="val 70610"/>
          </a:avLst>
        </a:prstGeom>
        <a:solidFill>
          <a:schemeClr val="accent2">
            <a:hueOff val="19008842"/>
            <a:satOff val="-36686"/>
            <a:lumOff val="-4710"/>
            <a:alphaOff val="0"/>
          </a:schemeClr>
        </a:solidFill>
        <a:ln w="25400" cap="flat" cmpd="sng" algn="ctr">
          <a:solidFill>
            <a:schemeClr val="accent2">
              <a:hueOff val="19008842"/>
              <a:satOff val="-36686"/>
              <a:lumOff val="-471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3DD47D-5425-447A-B6B0-3ACAF14D9701}">
      <dsp:nvSpPr>
        <dsp:cNvPr id="0" name=""/>
        <dsp:cNvSpPr/>
      </dsp:nvSpPr>
      <dsp:spPr>
        <a:xfrm>
          <a:off x="8" y="3934721"/>
          <a:ext cx="8028366" cy="883331"/>
        </a:xfrm>
        <a:prstGeom prst="rect">
          <a:avLst/>
        </a:prstGeom>
        <a:solidFill>
          <a:schemeClr val="lt1">
            <a:hueOff val="0"/>
            <a:satOff val="0"/>
            <a:lumOff val="0"/>
            <a:alphaOff val="0"/>
          </a:schemeClr>
        </a:solidFill>
        <a:ln w="25400" cap="flat" cmpd="sng" algn="ctr">
          <a:solidFill>
            <a:schemeClr val="accent2">
              <a:hueOff val="19008842"/>
              <a:satOff val="-36686"/>
              <a:lumOff val="-47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lvl="0" algn="l" defTabSz="1244600">
            <a:lnSpc>
              <a:spcPct val="90000"/>
            </a:lnSpc>
            <a:spcBef>
              <a:spcPct val="0"/>
            </a:spcBef>
            <a:spcAft>
              <a:spcPct val="35000"/>
            </a:spcAft>
          </a:pPr>
          <a:r>
            <a:rPr lang="es-EC" sz="2800" kern="1200" dirty="0" smtClean="0"/>
            <a:t>El período de diseño </a:t>
          </a:r>
          <a:r>
            <a:rPr lang="es-EC" sz="2800" b="1" u="none" kern="1200" dirty="0" smtClean="0"/>
            <a:t>NO ES RÍGIDO</a:t>
          </a:r>
          <a:endParaRPr lang="es-ES" sz="2800" b="1" u="none" kern="1200" dirty="0"/>
        </a:p>
      </dsp:txBody>
      <dsp:txXfrm>
        <a:off x="8" y="3934721"/>
        <a:ext cx="8028366" cy="8833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E385D1-FFF4-4C7D-902A-15B9EE7FDAC1}" type="datetimeFigureOut">
              <a:rPr lang="es-ES" smtClean="0"/>
              <a:pPr/>
              <a:t>25/07/2012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73040B-9DFF-41EE-A1B1-E36654F155FB}" type="slidenum">
              <a:rPr lang="es-ES" smtClean="0"/>
              <a:pPr/>
              <a:t>‹Nº›</a:t>
            </a:fld>
            <a:endParaRPr lang="es-ES"/>
          </a:p>
        </p:txBody>
      </p:sp>
    </p:spTree>
    <p:extLst>
      <p:ext uri="{BB962C8B-B14F-4D97-AF65-F5344CB8AC3E}">
        <p14:creationId xmlns:p14="http://schemas.microsoft.com/office/powerpoint/2010/main" xmlns="" val="1673702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mtClean="0"/>
          </a:p>
        </p:txBody>
      </p:sp>
      <p:sp>
        <p:nvSpPr>
          <p:cNvPr id="68612" name="3 Marcador de número de diapositiva"/>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FAB8DA6-679B-4DF4-88EA-E713BF840401}" type="slidenum">
              <a:rPr lang="es-EC" smtClean="0"/>
              <a:pPr fontAlgn="base">
                <a:spcBef>
                  <a:spcPct val="0"/>
                </a:spcBef>
                <a:spcAft>
                  <a:spcPct val="0"/>
                </a:spcAft>
                <a:defRPr/>
              </a:pPr>
              <a:t>113</a:t>
            </a:fld>
            <a:endParaRPr lang="es-EC"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432560" y="359898"/>
            <a:ext cx="7406640" cy="1472184"/>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20" name="19 Marcador de pie de página"/>
          <p:cNvSpPr>
            <a:spLocks noGrp="1"/>
          </p:cNvSpPr>
          <p:nvPr>
            <p:ph type="ftr" sz="quarter" idx="11"/>
          </p:nvPr>
        </p:nvSpPr>
        <p:spPr/>
        <p:txBody>
          <a:bodyPr/>
          <a:lstStyle>
            <a:extLst/>
          </a:lstStyle>
          <a:p>
            <a:endParaRPr lang="es-ES"/>
          </a:p>
        </p:txBody>
      </p:sp>
      <p:sp>
        <p:nvSpPr>
          <p:cNvPr id="10" name="9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
        <p:nvSpPr>
          <p:cNvPr id="8" name="7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143000" y="274640"/>
            <a:ext cx="55626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
        <p:nvSpPr>
          <p:cNvPr id="10" name="9 Rectángulo"/>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nchor="ct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3" name="2 Marcador de pie de página"/>
          <p:cNvSpPr>
            <a:spLocks noGrp="1"/>
          </p:cNvSpPr>
          <p:nvPr>
            <p:ph type="ftr" sz="quarter" idx="11"/>
          </p:nvPr>
        </p:nvSpPr>
        <p:spPr/>
        <p:txBody>
          <a:bodyPr/>
          <a:lstStyle>
            <a:extLst/>
          </a:lstStyle>
          <a:p>
            <a:endParaRPr lang="es-ES"/>
          </a:p>
        </p:txBody>
      </p:sp>
      <p:sp>
        <p:nvSpPr>
          <p:cNvPr id="4" name="3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
        <p:nvSpPr>
          <p:cNvPr id="6" name="5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extLst/>
          </a:lstStyle>
          <a:p>
            <a:fld id="{5652724B-3CD7-435C-9CD6-313932F6208B}" type="datetimeFigureOut">
              <a:rPr lang="es-ES" smtClean="0"/>
              <a:pPr/>
              <a:t>25/07/2012</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p:txBody>
          <a:bodyPr/>
          <a:lstStyle>
            <a:extLst/>
          </a:lstStyle>
          <a:p>
            <a:fld id="{4FFA468F-4150-4568-B16C-A6EAE1C02A67}" type="slidenum">
              <a:rPr lang="es-ES" smtClean="0"/>
              <a:pPr/>
              <a:t>‹Nº›</a:t>
            </a:fld>
            <a:endParaRPr lang="es-ES"/>
          </a:p>
        </p:txBody>
      </p:sp>
      <p:sp>
        <p:nvSpPr>
          <p:cNvPr id="8" name="7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s-ES" smtClean="0"/>
              <a:t>Haga clic en el icono para agregar una imagen</a:t>
            </a:r>
            <a:endParaRPr kumimoji="0" lang="en-US" dirty="0"/>
          </a:p>
        </p:txBody>
      </p:sp>
      <p:sp>
        <p:nvSpPr>
          <p:cNvPr id="9" name="8 Proceso"/>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Proceso"/>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Rectángulo"/>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Marcador de título"/>
          <p:cNvSpPr>
            <a:spLocks noGrp="1"/>
          </p:cNvSpPr>
          <p:nvPr>
            <p:ph type="title"/>
          </p:nvPr>
        </p:nvSpPr>
        <p:spPr>
          <a:xfrm>
            <a:off x="1435608" y="274638"/>
            <a:ext cx="7498080" cy="1143000"/>
          </a:xfrm>
          <a:prstGeom prst="rect">
            <a:avLst/>
          </a:prstGeom>
        </p:spPr>
        <p:txBody>
          <a:bodyPr anchor="ctr">
            <a:normAutofit/>
          </a:bodyPr>
          <a:lstStyle>
            <a:extLst/>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652724B-3CD7-435C-9CD6-313932F6208B}" type="datetimeFigureOut">
              <a:rPr lang="es-ES" smtClean="0"/>
              <a:pPr/>
              <a:t>25/07/2012</a:t>
            </a:fld>
            <a:endParaRPr lang="es-ES"/>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s-ES"/>
          </a:p>
        </p:txBody>
      </p:sp>
      <p:sp>
        <p:nvSpPr>
          <p:cNvPr id="22" name="21 Marcador de número de diapositiva"/>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FFA468F-4150-4568-B16C-A6EAE1C02A67}" type="slidenum">
              <a:rPr lang="es-ES" smtClean="0"/>
              <a:pPr/>
              <a:t>‹Nº›</a:t>
            </a:fld>
            <a:endParaRPr lang="es-ES"/>
          </a:p>
        </p:txBody>
      </p:sp>
      <p:sp>
        <p:nvSpPr>
          <p:cNvPr id="15" name="14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1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VINCULOS/APU%20Y%20PRESUPUESTO%20REFERENCIAL/APU%20Y%20PRESUPUESTO%20REFERENCIAL.xls" TargetMode="External"/><Relationship Id="rId2" Type="http://schemas.openxmlformats.org/officeDocument/2006/relationships/hyperlink" Target="APU%20Y%20PRESUPUESTO%20REFERENCIAL/APU%20Y%20PRESUPUESTO%20REFERENCIAL.xls"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VINCULOS/TOPOGRAFIA%20ANTERIOR.dw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package" Target="../embeddings/Documento_de_Microsoft_Office_Word1.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VINCULOS/AREAS%20DE%20APORTACI&#211;N.dwg" TargetMode="Externa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VINCULOS/CALCULO%20DE%20CAUDALES.xlsx"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PLANOS/PLANOS%20IMPRIMIR%201-27/LAMINA%206.dw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ES" dirty="0"/>
          </a:p>
        </p:txBody>
      </p:sp>
      <p:sp>
        <p:nvSpPr>
          <p:cNvPr id="3" name="2 Subtítulo"/>
          <p:cNvSpPr>
            <a:spLocks noGrp="1"/>
          </p:cNvSpPr>
          <p:nvPr>
            <p:ph type="subTitle" idx="1"/>
          </p:nvPr>
        </p:nvSpPr>
        <p:spPr/>
        <p:txBody>
          <a:bodyPr/>
          <a:lstStyle/>
          <a:p>
            <a:endParaRPr lang="es-ES"/>
          </a:p>
        </p:txBody>
      </p:sp>
      <p:pic>
        <p:nvPicPr>
          <p:cNvPr id="4" name="3 Imagen"/>
          <p:cNvPicPr>
            <a:picLocks noChangeAspect="1"/>
          </p:cNvPicPr>
          <p:nvPr/>
        </p:nvPicPr>
        <p:blipFill>
          <a:blip r:embed="rId2">
            <a:lum bright="70000" contrast="-70000"/>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0" y="0"/>
            <a:ext cx="9324528" cy="6858000"/>
          </a:xfrm>
          <a:prstGeom prst="rect">
            <a:avLst/>
          </a:prstGeom>
        </p:spPr>
      </p:pic>
      <p:sp>
        <p:nvSpPr>
          <p:cNvPr id="5" name="1 Título"/>
          <p:cNvSpPr txBox="1">
            <a:spLocks/>
          </p:cNvSpPr>
          <p:nvPr/>
        </p:nvSpPr>
        <p:spPr>
          <a:xfrm>
            <a:off x="661225" y="404664"/>
            <a:ext cx="7772400" cy="147002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oadway" pitchFamily="82" charset="0"/>
                <a:cs typeface="Times New Roman" pitchFamily="18" charset="0"/>
              </a:rPr>
              <a:t>ESCUELA POLITÉCNICA DEL EJÉRCITO</a:t>
            </a:r>
            <a:endParaRPr lang="es-EC"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roadway" pitchFamily="82" charset="0"/>
              <a:cs typeface="Times New Roman" pitchFamily="18" charset="0"/>
            </a:endParaRPr>
          </a:p>
        </p:txBody>
      </p:sp>
      <p:sp>
        <p:nvSpPr>
          <p:cNvPr id="6" name="1 Título"/>
          <p:cNvSpPr txBox="1">
            <a:spLocks/>
          </p:cNvSpPr>
          <p:nvPr/>
        </p:nvSpPr>
        <p:spPr>
          <a:xfrm>
            <a:off x="696003" y="188466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40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haroni" pitchFamily="2" charset="-79"/>
                <a:cs typeface="Aharoni" pitchFamily="2" charset="-79"/>
              </a:rPr>
              <a:t>CARRERA DE INGENIERÍA CIVIL</a:t>
            </a:r>
            <a:endParaRPr lang="es-EC"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haroni" pitchFamily="2" charset="-79"/>
              <a:cs typeface="Aharoni" pitchFamily="2" charset="-79"/>
            </a:endParaRPr>
          </a:p>
        </p:txBody>
      </p:sp>
      <p:sp>
        <p:nvSpPr>
          <p:cNvPr id="7" name="2 Subtítulo"/>
          <p:cNvSpPr txBox="1">
            <a:spLocks/>
          </p:cNvSpPr>
          <p:nvPr/>
        </p:nvSpPr>
        <p:spPr>
          <a:xfrm>
            <a:off x="661225" y="3140968"/>
            <a:ext cx="7848872" cy="1512168"/>
          </a:xfrm>
          <a:prstGeom prst="rect">
            <a:avLst/>
          </a:prstGeom>
        </p:spPr>
        <p:txBody>
          <a:bodyPr vert="horz" lIns="91440" tIns="45720" rIns="91440" bIns="45720" rtlCol="0">
            <a:noAutofit/>
            <a:scene3d>
              <a:camera prst="orthographicFront"/>
              <a:lightRig rig="balanced" dir="t">
                <a:rot lat="0" lon="0" rev="2100000"/>
              </a:lightRig>
            </a:scene3d>
            <a:sp3d extrusionH="57150" prstMaterial="metal">
              <a:bevelT w="38100" h="25400"/>
              <a:contourClr>
                <a:schemeClr val="bg2"/>
              </a:contourClr>
            </a:sp3d>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S" b="1" dirty="0" smtClean="0">
                <a:ln w="50800"/>
                <a:solidFill>
                  <a:srgbClr val="FF0000"/>
                </a:solidFill>
                <a:latin typeface="Arial Rounded MT Bold" pitchFamily="34" charset="0"/>
                <a:cs typeface="Times New Roman" pitchFamily="18" charset="0"/>
              </a:rPr>
              <a:t>PROYECTO</a:t>
            </a:r>
            <a:r>
              <a:rPr lang="es-ES" sz="1800" b="1" dirty="0" smtClean="0">
                <a:ln w="50800"/>
                <a:solidFill>
                  <a:srgbClr val="FF0000"/>
                </a:solidFill>
                <a:latin typeface="Arial Rounded MT Bold" pitchFamily="34" charset="0"/>
                <a:cs typeface="Times New Roman" pitchFamily="18" charset="0"/>
              </a:rPr>
              <a:t> </a:t>
            </a:r>
          </a:p>
          <a:p>
            <a:r>
              <a:rPr lang="es-ES" sz="2000" b="1" dirty="0" smtClean="0">
                <a:ln w="50800"/>
                <a:solidFill>
                  <a:srgbClr val="002060"/>
                </a:solidFill>
                <a:latin typeface="Arial Rounded MT Bold" pitchFamily="34" charset="0"/>
                <a:cs typeface="Times New Roman" pitchFamily="18" charset="0"/>
              </a:rPr>
              <a:t>ESTUDIO INTEGRAL DEL SISTEMA DE ALCANTARILLADO COMBINADO DE LAS POBLACIONES DE FAJARDO Y RUMILOMA, PARROQUIA SAN PEDRO DE TABOADA, CANTÓN RUMIÑAHUI </a:t>
            </a:r>
            <a:endParaRPr lang="es-EC" sz="2000" b="1" dirty="0">
              <a:ln w="50800"/>
              <a:solidFill>
                <a:schemeClr val="bg1">
                  <a:shade val="50000"/>
                </a:schemeClr>
              </a:solidFill>
              <a:latin typeface="Arial Rounded MT Bold" pitchFamily="34" charset="0"/>
              <a:cs typeface="Times New Roman" pitchFamily="18" charset="0"/>
            </a:endParaRPr>
          </a:p>
        </p:txBody>
      </p:sp>
      <p:sp>
        <p:nvSpPr>
          <p:cNvPr id="8" name="7 CuadroTexto"/>
          <p:cNvSpPr txBox="1"/>
          <p:nvPr/>
        </p:nvSpPr>
        <p:spPr>
          <a:xfrm>
            <a:off x="971600" y="5301208"/>
            <a:ext cx="7704856"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C" b="1" cap="all" dirty="0" smtClean="0">
                <a:ln w="0"/>
                <a:solidFill>
                  <a:srgbClr val="7030A0"/>
                </a:solidFill>
                <a:effectLst>
                  <a:reflection blurRad="12700" stA="50000" endPos="50000" dist="5000" dir="5400000" sy="-100000" rotWithShape="0"/>
                </a:effectLst>
                <a:latin typeface="Aharoni" pitchFamily="2" charset="-79"/>
                <a:cs typeface="Aharoni" pitchFamily="2" charset="-79"/>
              </a:rPr>
              <a:t>ELABORADO POR : </a:t>
            </a:r>
          </a:p>
          <a:p>
            <a:pPr algn="ctr"/>
            <a:r>
              <a:rPr lang="es-EC" sz="2400" b="1" cap="all" dirty="0" smtClean="0">
                <a:ln w="0"/>
                <a:solidFill>
                  <a:srgbClr val="7030A0"/>
                </a:solidFill>
                <a:effectLst>
                  <a:reflection blurRad="12700" stA="50000" endPos="50000" dist="5000" dir="5400000" sy="-100000" rotWithShape="0"/>
                </a:effectLst>
                <a:latin typeface="Aharoni" pitchFamily="2" charset="-79"/>
                <a:cs typeface="Aharoni" pitchFamily="2" charset="-79"/>
              </a:rPr>
              <a:t>DIANA MORA.</a:t>
            </a:r>
          </a:p>
          <a:p>
            <a:pPr algn="ctr"/>
            <a:r>
              <a:rPr lang="es-EC" sz="2400" b="1" cap="all" dirty="0" smtClean="0">
                <a:ln w="0"/>
                <a:solidFill>
                  <a:srgbClr val="7030A0"/>
                </a:solidFill>
                <a:effectLst>
                  <a:reflection blurRad="12700" stA="50000" endPos="50000" dist="5000" dir="5400000" sy="-100000" rotWithShape="0"/>
                </a:effectLst>
                <a:latin typeface="Aharoni" pitchFamily="2" charset="-79"/>
                <a:cs typeface="Aharoni" pitchFamily="2" charset="-79"/>
              </a:rPr>
              <a:t>ANDREA GARCÍA</a:t>
            </a:r>
            <a:r>
              <a:rPr lang="es-EC" sz="2800" b="1" cap="all" dirty="0" smtClean="0">
                <a:ln w="0"/>
                <a:solidFill>
                  <a:srgbClr val="7030A0"/>
                </a:solidFill>
                <a:effectLst>
                  <a:reflection blurRad="12700" stA="50000" endPos="50000" dist="5000" dir="5400000" sy="-100000" rotWithShape="0"/>
                </a:effectLst>
                <a:latin typeface="Times New Roman" pitchFamily="18" charset="0"/>
                <a:cs typeface="Times New Roman" pitchFamily="18" charset="0"/>
              </a:rPr>
              <a:t>.</a:t>
            </a:r>
            <a:endParaRPr lang="es-EC" sz="2800" b="1" cap="all" dirty="0">
              <a:ln w="0"/>
              <a:solidFill>
                <a:srgbClr val="7030A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151593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691680" y="188640"/>
            <a:ext cx="6097481"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POBLACIÓN</a:t>
            </a:r>
            <a:r>
              <a:rPr kumimoji="0" lang="es-ES" sz="2400" b="1" i="0" u="none" strike="noStrike" cap="none" normalizeH="0" dirty="0" smtClean="0">
                <a:ln>
                  <a:noFill/>
                </a:ln>
                <a:solidFill>
                  <a:srgbClr val="C00000"/>
                </a:solidFill>
                <a:effectLst/>
                <a:latin typeface="Arial" pitchFamily="34" charset="0"/>
                <a:ea typeface="Times New Roman" pitchFamily="18" charset="0"/>
                <a:cs typeface="Arial" pitchFamily="34" charset="0"/>
              </a:rPr>
              <a:t> </a:t>
            </a:r>
            <a:r>
              <a:rPr kumimoji="0" lang="es-ES" sz="24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PARROQUIA SANGOLQUÍ URBANO</a:t>
            </a:r>
            <a:r>
              <a:rPr kumimoji="0" lang="es-ES" sz="1200"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a:t>
            </a:r>
            <a:endParaRPr kumimoji="0" lang="es-ES" sz="9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6" name="5 Objeto"/>
          <p:cNvGraphicFramePr>
            <a:graphicFrameLocks noChangeAspect="1"/>
          </p:cNvGraphicFramePr>
          <p:nvPr>
            <p:extLst>
              <p:ext uri="{D42A27DB-BD31-4B8C-83A1-F6EECF244321}">
                <p14:modId xmlns:p14="http://schemas.microsoft.com/office/powerpoint/2010/main" xmlns="" val="3303561088"/>
              </p:ext>
            </p:extLst>
          </p:nvPr>
        </p:nvGraphicFramePr>
        <p:xfrm>
          <a:off x="1259632" y="1556792"/>
          <a:ext cx="7776864" cy="4536504"/>
        </p:xfrm>
        <a:graphic>
          <a:graphicData uri="http://schemas.openxmlformats.org/presentationml/2006/ole">
            <p:oleObj spid="_x0000_s25624" name="Gráfico" r:id="rId3" imgW="5772049" imgH="3143385" progId="MSGraph.Chart.8">
              <p:embed/>
            </p:oleObj>
          </a:graphicData>
        </a:graphic>
      </p:graphicFrame>
      <p:sp>
        <p:nvSpPr>
          <p:cNvPr id="7" name="6 Rectángulo"/>
          <p:cNvSpPr/>
          <p:nvPr/>
        </p:nvSpPr>
        <p:spPr>
          <a:xfrm>
            <a:off x="1259632" y="836712"/>
            <a:ext cx="3096344" cy="7200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smtClean="0"/>
              <a:t>POB. TOTAL SANGOLQUI URBANO = 81.140 hab.</a:t>
            </a:r>
            <a:endParaRPr lang="es-ES" dirty="0"/>
          </a:p>
        </p:txBody>
      </p:sp>
      <p:sp>
        <p:nvSpPr>
          <p:cNvPr id="8" name="7 Rectángulo"/>
          <p:cNvSpPr/>
          <p:nvPr/>
        </p:nvSpPr>
        <p:spPr>
          <a:xfrm>
            <a:off x="5299222" y="6322203"/>
            <a:ext cx="3844778" cy="5040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s-ES" sz="1200" b="1" dirty="0" smtClean="0">
                <a:solidFill>
                  <a:schemeClr val="tx1"/>
                </a:solidFill>
              </a:rPr>
              <a:t>Fuente:</a:t>
            </a:r>
            <a:r>
              <a:rPr lang="es-ES" sz="1200" dirty="0" smtClean="0">
                <a:solidFill>
                  <a:schemeClr val="tx1"/>
                </a:solidFill>
              </a:rPr>
              <a:t> INEC VII Censo de población Y VI vivienda 2012</a:t>
            </a:r>
          </a:p>
          <a:p>
            <a:pPr algn="just"/>
            <a:r>
              <a:rPr lang="es-ES" sz="1200" b="1" dirty="0" smtClean="0">
                <a:solidFill>
                  <a:schemeClr val="tx1"/>
                </a:solidFill>
              </a:rPr>
              <a:t>Elaborado por</a:t>
            </a:r>
            <a:r>
              <a:rPr lang="es-ES" sz="1200" dirty="0" smtClean="0">
                <a:solidFill>
                  <a:schemeClr val="tx1"/>
                </a:solidFill>
              </a:rPr>
              <a:t>: Tesistas</a:t>
            </a:r>
            <a:endParaRPr lang="es-ES" sz="1200" dirty="0">
              <a:solidFill>
                <a:schemeClr val="tx1"/>
              </a:solidFill>
            </a:endParaRPr>
          </a:p>
        </p:txBody>
      </p:sp>
    </p:spTree>
    <p:extLst>
      <p:ext uri="{BB962C8B-B14F-4D97-AF65-F5344CB8AC3E}">
        <p14:creationId xmlns:p14="http://schemas.microsoft.com/office/powerpoint/2010/main" xmlns="" val="9049675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260350"/>
            <a:ext cx="7355160" cy="6264275"/>
          </a:xfrm>
        </p:spPr>
        <p:txBody>
          <a:bodyPr rtlCol="0">
            <a:normAutofit/>
          </a:bodyPr>
          <a:lstStyle/>
          <a:p>
            <a:pPr eaLnBrk="1" fontAlgn="auto" hangingPunct="1">
              <a:spcAft>
                <a:spcPts val="0"/>
              </a:spcAft>
              <a:defRPr/>
            </a:pPr>
            <a:r>
              <a:rPr lang="es-EC" b="1" dirty="0" smtClean="0"/>
              <a:t>Paso 1</a:t>
            </a:r>
            <a:r>
              <a:rPr lang="es-EC" dirty="0" smtClean="0"/>
              <a:t>: </a:t>
            </a:r>
          </a:p>
          <a:p>
            <a:pPr marL="0" indent="0" eaLnBrk="1" fontAlgn="auto" hangingPunct="1">
              <a:spcAft>
                <a:spcPts val="0"/>
              </a:spcAft>
              <a:buFont typeface="Arial" pitchFamily="34" charset="0"/>
              <a:buNone/>
              <a:defRPr/>
            </a:pPr>
            <a:r>
              <a:rPr lang="es-EC" sz="2800" dirty="0" smtClean="0"/>
              <a:t>Doble clic en el pozo en el que queremos ingresar el caudal/ </a:t>
            </a:r>
            <a:r>
              <a:rPr lang="es-EC" sz="2800" dirty="0" err="1" smtClean="0"/>
              <a:t>Loading</a:t>
            </a:r>
            <a:r>
              <a:rPr lang="es-EC" sz="2800" dirty="0" smtClean="0"/>
              <a:t>/ </a:t>
            </a:r>
            <a:r>
              <a:rPr lang="es-EC" sz="2800" dirty="0" err="1" smtClean="0"/>
              <a:t>Add</a:t>
            </a:r>
            <a:r>
              <a:rPr lang="es-EC" sz="2800" dirty="0" smtClean="0"/>
              <a:t>/ </a:t>
            </a:r>
            <a:r>
              <a:rPr lang="es-EC" sz="2800" dirty="0" err="1" smtClean="0"/>
              <a:t>Unit</a:t>
            </a:r>
            <a:r>
              <a:rPr lang="es-EC" sz="2800" dirty="0" smtClean="0"/>
              <a:t> Load/ </a:t>
            </a:r>
            <a:r>
              <a:rPr lang="es-EC" sz="2800" dirty="0" err="1" smtClean="0"/>
              <a:t>Unit</a:t>
            </a:r>
            <a:r>
              <a:rPr lang="es-EC" sz="2800" dirty="0" smtClean="0"/>
              <a:t> </a:t>
            </a:r>
            <a:r>
              <a:rPr lang="es-EC" sz="2800" dirty="0" err="1" smtClean="0"/>
              <a:t>type</a:t>
            </a:r>
            <a:r>
              <a:rPr lang="es-EC" sz="2800" dirty="0" smtClean="0"/>
              <a:t> </a:t>
            </a:r>
            <a:r>
              <a:rPr lang="es-EC" sz="2800" dirty="0" err="1" smtClean="0"/>
              <a:t>Count</a:t>
            </a:r>
            <a:r>
              <a:rPr lang="es-EC" sz="2800" dirty="0" smtClean="0"/>
              <a:t>/ Ok.</a:t>
            </a:r>
          </a:p>
          <a:p>
            <a:pPr eaLnBrk="1" fontAlgn="auto" hangingPunct="1">
              <a:spcAft>
                <a:spcPts val="0"/>
              </a:spcAft>
              <a:defRPr/>
            </a:pPr>
            <a:endParaRPr lang="es-EC" dirty="0" smtClean="0"/>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648" y="2204864"/>
            <a:ext cx="6912768"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03746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88913"/>
            <a:ext cx="7643192" cy="5937250"/>
          </a:xfrm>
        </p:spPr>
        <p:txBody>
          <a:bodyPr rtlCol="0">
            <a:normAutofit/>
          </a:bodyPr>
          <a:lstStyle/>
          <a:p>
            <a:pPr marL="0" indent="0" algn="just" eaLnBrk="1" fontAlgn="auto" hangingPunct="1">
              <a:spcAft>
                <a:spcPts val="0"/>
              </a:spcAft>
              <a:buFont typeface="Arial" pitchFamily="34" charset="0"/>
              <a:buNone/>
              <a:defRPr/>
            </a:pPr>
            <a:r>
              <a:rPr lang="es-EC" b="1" dirty="0" smtClean="0"/>
              <a:t>Paso 2</a:t>
            </a:r>
            <a:r>
              <a:rPr lang="es-EC" dirty="0" smtClean="0"/>
              <a:t>: Creamos una Carga.</a:t>
            </a:r>
          </a:p>
          <a:p>
            <a:pPr marL="0" indent="0" algn="just" eaLnBrk="1" fontAlgn="auto" hangingPunct="1">
              <a:spcAft>
                <a:spcPts val="0"/>
              </a:spcAft>
              <a:buFont typeface="Arial" pitchFamily="34" charset="0"/>
              <a:buNone/>
              <a:defRPr/>
            </a:pPr>
            <a:r>
              <a:rPr lang="es-EC" b="1" dirty="0" smtClean="0"/>
              <a:t>carga</a:t>
            </a:r>
            <a:r>
              <a:rPr lang="es-EC" dirty="0" smtClean="0"/>
              <a:t> de </a:t>
            </a:r>
            <a:r>
              <a:rPr lang="es-EC" b="1" dirty="0" smtClean="0"/>
              <a:t>1 </a:t>
            </a:r>
            <a:r>
              <a:rPr lang="es-EC" b="1" dirty="0" err="1" smtClean="0"/>
              <a:t>lt</a:t>
            </a:r>
            <a:r>
              <a:rPr lang="es-EC" b="1" dirty="0" smtClean="0"/>
              <a:t>/</a:t>
            </a:r>
            <a:r>
              <a:rPr lang="es-EC" b="1" dirty="0" err="1" smtClean="0"/>
              <a:t>seg</a:t>
            </a:r>
            <a:r>
              <a:rPr lang="es-EC" dirty="0" smtClean="0"/>
              <a:t>. que será un factor de multiplicación que nos va a permitir llegar a tener la carga deseada.</a:t>
            </a:r>
          </a:p>
          <a:p>
            <a:pPr algn="just" eaLnBrk="1" fontAlgn="auto" hangingPunct="1">
              <a:spcAft>
                <a:spcPts val="0"/>
              </a:spcAft>
              <a:defRPr/>
            </a:pPr>
            <a:r>
              <a:rPr lang="es-EC" dirty="0" smtClean="0"/>
              <a:t>/Clic en la librería de comandos.</a:t>
            </a:r>
          </a:p>
          <a:p>
            <a:pPr eaLnBrk="1" fontAlgn="auto" hangingPunct="1">
              <a:spcAft>
                <a:spcPts val="0"/>
              </a:spcAft>
              <a:defRPr/>
            </a:pPr>
            <a:endParaRPr lang="es-EC" dirty="0" smtClean="0"/>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87624" y="3116094"/>
            <a:ext cx="7416824" cy="3472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886914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2 Marcador de contenido"/>
          <p:cNvSpPr>
            <a:spLocks noGrp="1"/>
          </p:cNvSpPr>
          <p:nvPr>
            <p:ph idx="1"/>
          </p:nvPr>
        </p:nvSpPr>
        <p:spPr>
          <a:xfrm>
            <a:off x="1115616" y="116632"/>
            <a:ext cx="7774384" cy="6009531"/>
          </a:xfrm>
        </p:spPr>
        <p:txBody>
          <a:bodyPr/>
          <a:lstStyle/>
          <a:p>
            <a:pPr eaLnBrk="1" hangingPunct="1"/>
            <a:r>
              <a:rPr lang="es-ES" dirty="0" smtClean="0"/>
              <a:t>/</a:t>
            </a:r>
            <a:r>
              <a:rPr lang="es-ES" dirty="0" err="1" smtClean="0"/>
              <a:t>Loading</a:t>
            </a:r>
            <a:r>
              <a:rPr lang="es-ES" dirty="0" smtClean="0"/>
              <a:t>, /</a:t>
            </a:r>
            <a:r>
              <a:rPr lang="es-ES" dirty="0" err="1" smtClean="0"/>
              <a:t>Esribimos</a:t>
            </a:r>
            <a:r>
              <a:rPr lang="es-ES" dirty="0" smtClean="0"/>
              <a:t> en el recuadro “</a:t>
            </a:r>
            <a:r>
              <a:rPr lang="es-ES" b="1" dirty="0" err="1" smtClean="0"/>
              <a:t>Label</a:t>
            </a:r>
            <a:r>
              <a:rPr lang="es-ES" dirty="0" smtClean="0"/>
              <a:t>” el nombre que le daremos a nuestra carga “</a:t>
            </a:r>
            <a:r>
              <a:rPr lang="es-ES" b="1" dirty="0" smtClean="0"/>
              <a:t>CARGA (Factor)</a:t>
            </a:r>
            <a:r>
              <a:rPr lang="es-ES" dirty="0" smtClean="0"/>
              <a:t>”</a:t>
            </a:r>
            <a:endParaRPr lang="es-EC" dirty="0" smtClean="0"/>
          </a:p>
          <a:p>
            <a:pPr eaLnBrk="1" hangingPunct="1"/>
            <a:endParaRPr lang="es-EC" dirty="0" smtClean="0"/>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844824"/>
            <a:ext cx="4355976" cy="48245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4" name="Imagen 1"/>
          <p:cNvPicPr>
            <a:picLocks noChangeAspect="1" noChangeArrowheads="1"/>
          </p:cNvPicPr>
          <p:nvPr/>
        </p:nvPicPr>
        <p:blipFill>
          <a:blip r:embed="rId3">
            <a:extLst>
              <a:ext uri="{28A0092B-C50C-407E-A947-70E740481C1C}">
                <a14:useLocalDpi xmlns:a14="http://schemas.microsoft.com/office/drawing/2010/main" xmlns="" val="0"/>
              </a:ext>
            </a:extLst>
          </a:blip>
          <a:srcRect l="37932" t="30334" r="37897" b="30571"/>
          <a:stretch>
            <a:fillRect/>
          </a:stretch>
        </p:blipFill>
        <p:spPr bwMode="auto">
          <a:xfrm>
            <a:off x="4681538" y="1874135"/>
            <a:ext cx="4462462" cy="479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1313682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2 Marcador de contenido"/>
          <p:cNvSpPr>
            <a:spLocks noGrp="1"/>
          </p:cNvSpPr>
          <p:nvPr>
            <p:ph idx="1"/>
          </p:nvPr>
        </p:nvSpPr>
        <p:spPr>
          <a:xfrm>
            <a:off x="1043608" y="32048"/>
            <a:ext cx="7920880" cy="5865813"/>
          </a:xfrm>
        </p:spPr>
        <p:txBody>
          <a:bodyPr/>
          <a:lstStyle/>
          <a:p>
            <a:pPr algn="just" eaLnBrk="1" hangingPunct="1"/>
            <a:r>
              <a:rPr lang="es-ES" sz="2800" dirty="0" smtClean="0"/>
              <a:t>Este procedimiento se vuelve a repetir para todos los pozos, excepto para el </a:t>
            </a:r>
            <a:r>
              <a:rPr lang="es-ES" sz="2800" b="1" dirty="0" smtClean="0"/>
              <a:t>Pozo Final de cada red</a:t>
            </a:r>
            <a:r>
              <a:rPr lang="es-ES" sz="2800" dirty="0" smtClean="0"/>
              <a:t>; ya que a este </a:t>
            </a:r>
            <a:r>
              <a:rPr lang="es-ES" sz="2800" b="1" dirty="0" smtClean="0"/>
              <a:t>no se le debe asignar ninguna carga</a:t>
            </a:r>
            <a:r>
              <a:rPr lang="es-ES" sz="2800" dirty="0" smtClean="0"/>
              <a:t> para que actúe como punto de descarga.</a:t>
            </a:r>
            <a:endParaRPr lang="es-EC" sz="2800" dirty="0" smtClean="0"/>
          </a:p>
          <a:p>
            <a:pPr eaLnBrk="1" hangingPunct="1"/>
            <a:endParaRPr lang="es-EC" dirty="0" smtClean="0"/>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648" y="2204864"/>
            <a:ext cx="7128792"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161052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0"/>
            <a:ext cx="7920880" cy="1143000"/>
          </a:xfrm>
        </p:spPr>
        <p:txBody>
          <a:bodyPr rtlCol="0">
            <a:normAutofit fontScale="90000"/>
          </a:bodyPr>
          <a:lstStyle/>
          <a:p>
            <a:pPr lvl="1" eaLnBrk="1" fontAlgn="auto" hangingPunct="1">
              <a:spcAft>
                <a:spcPts val="0"/>
              </a:spcAft>
              <a:defRPr/>
            </a:pPr>
            <a:r>
              <a:rPr lang="es-EC" sz="4000" b="1" dirty="0">
                <a:solidFill>
                  <a:sysClr val="windowText" lastClr="000000"/>
                </a:solidFill>
              </a:rPr>
              <a:t>Condicionamientos para la corrida del Programa</a:t>
            </a:r>
            <a:r>
              <a:rPr lang="es-EC" sz="1800" dirty="0">
                <a:solidFill>
                  <a:sysClr val="windowText" lastClr="000000"/>
                </a:solidFill>
              </a:rPr>
              <a:t/>
            </a:r>
            <a:br>
              <a:rPr lang="es-EC" sz="1800" dirty="0">
                <a:solidFill>
                  <a:sysClr val="windowText" lastClr="000000"/>
                </a:solidFill>
              </a:rPr>
            </a:br>
            <a:endParaRPr lang="es-EC" sz="1800" dirty="0">
              <a:solidFill>
                <a:sysClr val="windowText" lastClr="000000"/>
              </a:solidFill>
            </a:endParaRPr>
          </a:p>
        </p:txBody>
      </p:sp>
      <p:sp>
        <p:nvSpPr>
          <p:cNvPr id="27651" name="2 Marcador de contenido"/>
          <p:cNvSpPr>
            <a:spLocks noGrp="1"/>
          </p:cNvSpPr>
          <p:nvPr>
            <p:ph idx="1"/>
          </p:nvPr>
        </p:nvSpPr>
        <p:spPr>
          <a:xfrm>
            <a:off x="827584" y="980728"/>
            <a:ext cx="8229600" cy="1930400"/>
          </a:xfrm>
        </p:spPr>
        <p:txBody>
          <a:bodyPr/>
          <a:lstStyle/>
          <a:p>
            <a:pPr algn="just" eaLnBrk="1" hangingPunct="1"/>
            <a:r>
              <a:rPr lang="es-ES" sz="2800" dirty="0" smtClean="0"/>
              <a:t>Activamos el ícono “</a:t>
            </a:r>
            <a:r>
              <a:rPr lang="es-ES" sz="2800" b="1" dirty="0" err="1" smtClean="0"/>
              <a:t>Part</a:t>
            </a:r>
            <a:r>
              <a:rPr lang="es-ES" sz="2800" b="1" dirty="0" smtClean="0"/>
              <a:t> Full </a:t>
            </a:r>
            <a:r>
              <a:rPr lang="es-ES" sz="2800" b="1" dirty="0" err="1" smtClean="0"/>
              <a:t>Design</a:t>
            </a:r>
            <a:r>
              <a:rPr lang="es-ES" sz="2800" b="1" dirty="0" smtClean="0"/>
              <a:t>?</a:t>
            </a:r>
            <a:r>
              <a:rPr lang="es-ES" sz="2800" dirty="0" smtClean="0"/>
              <a:t>”, para ingresar la capacidad máxima recomendable de las tuberías cuando trabajan a flujo parcialmente lleno y colocamos el valor; en nuestro caso es 80%.</a:t>
            </a:r>
            <a:endParaRPr lang="es-EC" sz="2800" dirty="0" smtClean="0"/>
          </a:p>
          <a:p>
            <a:pPr eaLnBrk="1" hangingPunct="1"/>
            <a:endParaRPr lang="es-EC" dirty="0"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140968"/>
            <a:ext cx="3578333" cy="3456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65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14241" y="3140968"/>
            <a:ext cx="5529759" cy="3456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303948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28728" y="5114033"/>
            <a:ext cx="5544616" cy="1749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Marcador de contenido"/>
          <p:cNvSpPr>
            <a:spLocks noGrp="1"/>
          </p:cNvSpPr>
          <p:nvPr>
            <p:ph idx="1"/>
          </p:nvPr>
        </p:nvSpPr>
        <p:spPr>
          <a:xfrm>
            <a:off x="755576" y="0"/>
            <a:ext cx="8229600" cy="2996952"/>
          </a:xfrm>
        </p:spPr>
        <p:txBody>
          <a:bodyPr rtlCol="0">
            <a:normAutofit fontScale="70000" lnSpcReduction="20000"/>
          </a:bodyPr>
          <a:lstStyle/>
          <a:p>
            <a:pPr algn="just" eaLnBrk="1" fontAlgn="auto" hangingPunct="1">
              <a:spcAft>
                <a:spcPts val="0"/>
              </a:spcAft>
              <a:defRPr/>
            </a:pPr>
            <a:r>
              <a:rPr lang="es-ES" sz="4400" b="1" dirty="0" smtClean="0"/>
              <a:t>Paso 3: </a:t>
            </a:r>
            <a:r>
              <a:rPr lang="es-ES" sz="4400" dirty="0" smtClean="0"/>
              <a:t>Considerar que la tubería que entra al pozo debe estar 3 cm. más arriba de la tubería que sale del pozo; para garantizar su aireación</a:t>
            </a:r>
            <a:r>
              <a:rPr lang="es-ES" sz="4400" dirty="0"/>
              <a:t>:</a:t>
            </a:r>
            <a:endParaRPr lang="es-EC" sz="4400" dirty="0" smtClean="0"/>
          </a:p>
          <a:p>
            <a:pPr marL="0" indent="0" algn="just" eaLnBrk="1" fontAlgn="auto" hangingPunct="1">
              <a:spcAft>
                <a:spcPts val="0"/>
              </a:spcAft>
              <a:buFont typeface="Arial" pitchFamily="34" charset="0"/>
              <a:buNone/>
              <a:defRPr/>
            </a:pPr>
            <a:endParaRPr lang="es-EC" sz="4400" dirty="0" smtClean="0"/>
          </a:p>
          <a:p>
            <a:pPr algn="just" eaLnBrk="1" fontAlgn="auto" hangingPunct="1">
              <a:spcAft>
                <a:spcPts val="0"/>
              </a:spcAft>
              <a:defRPr/>
            </a:pPr>
            <a:r>
              <a:rPr lang="es-ES" sz="4400" dirty="0" smtClean="0"/>
              <a:t>/</a:t>
            </a:r>
            <a:r>
              <a:rPr lang="es-ES" sz="4400" dirty="0" err="1" smtClean="0"/>
              <a:t>Gravity</a:t>
            </a:r>
            <a:r>
              <a:rPr lang="es-ES" sz="4400" dirty="0" smtClean="0"/>
              <a:t> </a:t>
            </a:r>
            <a:r>
              <a:rPr lang="es-ES" sz="4400" dirty="0" err="1" smtClean="0"/>
              <a:t>Structure</a:t>
            </a:r>
            <a:r>
              <a:rPr lang="es-ES" sz="4400" dirty="0" smtClean="0"/>
              <a:t> /</a:t>
            </a:r>
            <a:r>
              <a:rPr lang="es-ES" sz="4400" dirty="0" err="1" smtClean="0"/>
              <a:t>Matchline</a:t>
            </a:r>
            <a:r>
              <a:rPr lang="es-ES" sz="4400" dirty="0" smtClean="0"/>
              <a:t> Offset… y dentro de este recuadro ingresamos 0,03 m. /</a:t>
            </a:r>
            <a:r>
              <a:rPr lang="es-ES" sz="4400" dirty="0" err="1" smtClean="0"/>
              <a:t>Close</a:t>
            </a:r>
            <a:r>
              <a:rPr lang="es-ES" sz="4400" dirty="0" smtClean="0"/>
              <a:t>.</a:t>
            </a:r>
            <a:endParaRPr lang="es-EC" sz="4400" dirty="0" smtClean="0"/>
          </a:p>
          <a:p>
            <a:pPr eaLnBrk="1" fontAlgn="auto" hangingPunct="1">
              <a:spcAft>
                <a:spcPts val="0"/>
              </a:spcAft>
              <a:defRPr/>
            </a:pPr>
            <a:endParaRPr lang="es-EC" dirty="0" smtClean="0"/>
          </a:p>
        </p:txBody>
      </p:sp>
      <p:pic>
        <p:nvPicPr>
          <p:cNvPr id="28675" name="Imagen 1"/>
          <p:cNvPicPr>
            <a:picLocks noChangeAspect="1" noChangeArrowheads="1"/>
          </p:cNvPicPr>
          <p:nvPr/>
        </p:nvPicPr>
        <p:blipFill>
          <a:blip r:embed="rId3">
            <a:extLst>
              <a:ext uri="{28A0092B-C50C-407E-A947-70E740481C1C}">
                <a14:useLocalDpi xmlns:a14="http://schemas.microsoft.com/office/drawing/2010/main" xmlns="" val="0"/>
              </a:ext>
            </a:extLst>
          </a:blip>
          <a:srcRect l="26033" t="35054" r="26186" b="34511"/>
          <a:stretch>
            <a:fillRect/>
          </a:stretch>
        </p:blipFill>
        <p:spPr bwMode="auto">
          <a:xfrm>
            <a:off x="1205229" y="2492896"/>
            <a:ext cx="7288212" cy="2854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8091033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53753"/>
            <a:ext cx="7962088" cy="1143000"/>
          </a:xfrm>
        </p:spPr>
        <p:txBody>
          <a:bodyPr rtlCol="0">
            <a:noAutofit/>
          </a:bodyPr>
          <a:lstStyle/>
          <a:p>
            <a:pPr algn="ctr" eaLnBrk="1" fontAlgn="auto" hangingPunct="1">
              <a:spcAft>
                <a:spcPts val="0"/>
              </a:spcAft>
              <a:defRPr/>
            </a:pPr>
            <a:r>
              <a:rPr lang="es-ES" sz="3600" b="1" dirty="0" smtClean="0"/>
              <a:t>Diámetros Comerciales para tuberías de PVC para Alcantarillado</a:t>
            </a:r>
            <a:endParaRPr lang="es-EC" sz="3600" b="1" dirty="0"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96753"/>
            <a:ext cx="9110663" cy="5661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1870303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35841" y="0"/>
            <a:ext cx="8507288" cy="1426170"/>
          </a:xfrm>
        </p:spPr>
        <p:txBody>
          <a:bodyPr rtlCol="0">
            <a:normAutofit fontScale="90000"/>
          </a:bodyPr>
          <a:lstStyle/>
          <a:p>
            <a:pPr algn="ctr" eaLnBrk="1" fontAlgn="auto" hangingPunct="1">
              <a:spcAft>
                <a:spcPts val="0"/>
              </a:spcAft>
              <a:defRPr/>
            </a:pPr>
            <a:r>
              <a:rPr lang="es-ES" sz="3600" b="1" dirty="0" smtClean="0"/>
              <a:t>Diámetros Comerciales para tuberías de PVC y anchos de zanjas para Alcantarillado</a:t>
            </a:r>
            <a:r>
              <a:rPr lang="es-EC" b="1" dirty="0" smtClean="0"/>
              <a:t/>
            </a:r>
            <a:br>
              <a:rPr lang="es-EC" b="1" dirty="0" smtClean="0"/>
            </a:br>
            <a:endParaRPr lang="es-EC" dirty="0" smtClean="0"/>
          </a:p>
        </p:txBody>
      </p:sp>
      <p:sp>
        <p:nvSpPr>
          <p:cNvPr id="30723" name="2 Marcador de contenido"/>
          <p:cNvSpPr>
            <a:spLocks noGrp="1"/>
          </p:cNvSpPr>
          <p:nvPr>
            <p:ph idx="1"/>
          </p:nvPr>
        </p:nvSpPr>
        <p:spPr>
          <a:xfrm>
            <a:off x="6078909" y="6381328"/>
            <a:ext cx="2890837" cy="360362"/>
          </a:xfrm>
        </p:spPr>
        <p:txBody>
          <a:bodyPr/>
          <a:lstStyle/>
          <a:p>
            <a:pPr marL="0" indent="0" eaLnBrk="1" hangingPunct="1">
              <a:buFont typeface="Arial" pitchFamily="34" charset="0"/>
              <a:buNone/>
            </a:pPr>
            <a:r>
              <a:rPr lang="es-ES" sz="1400" b="1" dirty="0" smtClean="0"/>
              <a:t>Fuente: </a:t>
            </a:r>
            <a:r>
              <a:rPr lang="es-ES" sz="1400" dirty="0" smtClean="0"/>
              <a:t>Página web Plastigama</a:t>
            </a:r>
            <a:endParaRPr lang="es-EC" sz="1400" dirty="0" smtClean="0"/>
          </a:p>
        </p:txBody>
      </p:sp>
      <p:sp>
        <p:nvSpPr>
          <p:cNvPr id="30725" name="2 Marcador de contenido"/>
          <p:cNvSpPr txBox="1">
            <a:spLocks/>
          </p:cNvSpPr>
          <p:nvPr/>
        </p:nvSpPr>
        <p:spPr bwMode="auto">
          <a:xfrm>
            <a:off x="457200" y="4581525"/>
            <a:ext cx="8229600"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20000"/>
              </a:spcBef>
              <a:buFont typeface="Arial" pitchFamily="34" charset="0"/>
              <a:buChar char="•"/>
            </a:pPr>
            <a:r>
              <a:rPr lang="es-ES" sz="2800" dirty="0"/>
              <a:t>Cabe recalcar que solo en el </a:t>
            </a:r>
            <a:r>
              <a:rPr lang="es-ES" sz="2800" b="1" dirty="0"/>
              <a:t>Primer Tubo</a:t>
            </a:r>
            <a:r>
              <a:rPr lang="es-ES" sz="2800" dirty="0"/>
              <a:t> se debe realizar este procedimiento, y que el programa inmediatamente seleccionará un diámetro adecuado en los demás tramos que conforman las Redes de manera </a:t>
            </a:r>
            <a:r>
              <a:rPr lang="es-ES" sz="2800" dirty="0" smtClean="0"/>
              <a:t>automática</a:t>
            </a:r>
            <a:r>
              <a:rPr lang="es-ES" sz="2800" dirty="0"/>
              <a:t>.</a:t>
            </a:r>
            <a:endParaRPr lang="es-EC" sz="28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7704" y="1052735"/>
            <a:ext cx="5400600" cy="3504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335305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116632"/>
            <a:ext cx="8229600" cy="5865813"/>
          </a:xfrm>
        </p:spPr>
        <p:txBody>
          <a:bodyPr rtlCol="0">
            <a:normAutofit/>
          </a:bodyPr>
          <a:lstStyle/>
          <a:p>
            <a:pPr eaLnBrk="1" fontAlgn="auto" hangingPunct="1">
              <a:spcAft>
                <a:spcPts val="0"/>
              </a:spcAft>
              <a:defRPr/>
            </a:pPr>
            <a:r>
              <a:rPr lang="es-ES" sz="2800" b="1" dirty="0" smtClean="0"/>
              <a:t>Paso 1</a:t>
            </a:r>
            <a:r>
              <a:rPr lang="es-ES" sz="2800" dirty="0" smtClean="0"/>
              <a:t>: Con el valor  mínimo definido para las tuberías de la Red, realizamos lo siguiente:</a:t>
            </a:r>
            <a:endParaRPr lang="es-EC" sz="2800" dirty="0" smtClean="0"/>
          </a:p>
          <a:p>
            <a:pPr eaLnBrk="1" fontAlgn="auto" hangingPunct="1">
              <a:spcAft>
                <a:spcPts val="0"/>
              </a:spcAft>
              <a:defRPr/>
            </a:pPr>
            <a:r>
              <a:rPr lang="es-ES" sz="2800" dirty="0" smtClean="0"/>
              <a:t>/ Clic en el primer tubo, hasta que aparezca la ventana </a:t>
            </a:r>
            <a:r>
              <a:rPr lang="es-ES" sz="2800" dirty="0" err="1" smtClean="0"/>
              <a:t>Gravity</a:t>
            </a:r>
            <a:r>
              <a:rPr lang="es-ES" sz="2800" dirty="0" smtClean="0"/>
              <a:t> Pipe.</a:t>
            </a:r>
            <a:endParaRPr lang="es-EC" sz="2800" dirty="0" smtClean="0"/>
          </a:p>
          <a:p>
            <a:pPr marL="0" indent="0" eaLnBrk="1" fontAlgn="auto" hangingPunct="1">
              <a:spcAft>
                <a:spcPts val="0"/>
              </a:spcAft>
              <a:buFont typeface="Arial" pitchFamily="34" charset="0"/>
              <a:buNone/>
              <a:defRPr/>
            </a:pPr>
            <a:endParaRPr lang="es-EC" dirty="0" smtClean="0"/>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2103222"/>
            <a:ext cx="7416824" cy="4566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299241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55219"/>
            <a:ext cx="8229600" cy="1249363"/>
          </a:xfrm>
        </p:spPr>
        <p:txBody>
          <a:bodyPr rtlCol="0">
            <a:normAutofit fontScale="77500" lnSpcReduction="20000"/>
          </a:bodyPr>
          <a:lstStyle/>
          <a:p>
            <a:pPr eaLnBrk="1" fontAlgn="auto" hangingPunct="1">
              <a:spcAft>
                <a:spcPts val="0"/>
              </a:spcAft>
              <a:defRPr/>
            </a:pPr>
            <a:r>
              <a:rPr lang="es-ES" b="1" dirty="0" smtClean="0"/>
              <a:t>Paso 2</a:t>
            </a:r>
            <a:r>
              <a:rPr lang="es-ES" dirty="0" smtClean="0"/>
              <a:t>: Corremos el programa:</a:t>
            </a:r>
            <a:endParaRPr lang="es-EC" dirty="0" smtClean="0"/>
          </a:p>
          <a:p>
            <a:pPr eaLnBrk="1" fontAlgn="auto" hangingPunct="1">
              <a:spcAft>
                <a:spcPts val="0"/>
              </a:spcAft>
              <a:defRPr/>
            </a:pPr>
            <a:r>
              <a:rPr lang="es-ES" dirty="0" smtClean="0"/>
              <a:t>/Clic en </a:t>
            </a:r>
            <a:r>
              <a:rPr lang="es-ES" dirty="0" err="1" smtClean="0"/>
              <a:t>Go</a:t>
            </a:r>
            <a:r>
              <a:rPr lang="es-ES" dirty="0" smtClean="0"/>
              <a:t> /Activo el diseño en “</a:t>
            </a:r>
            <a:r>
              <a:rPr lang="es-ES" dirty="0" err="1" smtClean="0"/>
              <a:t>Design</a:t>
            </a:r>
            <a:r>
              <a:rPr lang="es-ES" dirty="0" smtClean="0"/>
              <a:t>?” /... y antes de correrlo chequeo nuevamente dando clic en </a:t>
            </a:r>
            <a:r>
              <a:rPr lang="es-ES" dirty="0" err="1" smtClean="0"/>
              <a:t>Check</a:t>
            </a:r>
            <a:r>
              <a:rPr lang="es-ES" dirty="0" smtClean="0"/>
              <a:t> Data.</a:t>
            </a:r>
            <a:endParaRPr lang="es-EC" dirty="0" smtClean="0"/>
          </a:p>
          <a:p>
            <a:pPr eaLnBrk="1" fontAlgn="auto" hangingPunct="1">
              <a:spcAft>
                <a:spcPts val="0"/>
              </a:spcAft>
              <a:defRPr/>
            </a:pPr>
            <a:endParaRPr lang="es-EC" dirty="0" smtClean="0"/>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664" y="1268761"/>
            <a:ext cx="6984775" cy="55618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81765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0"/>
            <a:ext cx="8826184" cy="634082"/>
          </a:xfrm>
        </p:spPr>
        <p:txBody>
          <a:bodyPr>
            <a:noAutofit/>
          </a:bodyPr>
          <a:lstStyle/>
          <a:p>
            <a:pPr algn="ctr"/>
            <a:r>
              <a:rPr lang="es-ES" sz="3200" b="1" dirty="0" smtClean="0">
                <a:solidFill>
                  <a:srgbClr val="C00000"/>
                </a:solidFill>
              </a:rPr>
              <a:t>DESCRIPCION DEL AREA DEL PROYECTO</a:t>
            </a:r>
            <a:endParaRPr lang="es-ES" sz="3200" b="1" dirty="0">
              <a:solidFill>
                <a:srgbClr val="C00000"/>
              </a:solidFill>
            </a:endParaRPr>
          </a:p>
        </p:txBody>
      </p:sp>
      <p:sp>
        <p:nvSpPr>
          <p:cNvPr id="3" name="2 Marcador de contenido"/>
          <p:cNvSpPr>
            <a:spLocks noGrp="1"/>
          </p:cNvSpPr>
          <p:nvPr>
            <p:ph idx="1"/>
          </p:nvPr>
        </p:nvSpPr>
        <p:spPr>
          <a:xfrm>
            <a:off x="1043608" y="548680"/>
            <a:ext cx="8100392" cy="6309320"/>
          </a:xfrm>
        </p:spPr>
        <p:txBody>
          <a:bodyPr>
            <a:noAutofit/>
          </a:bodyPr>
          <a:lstStyle/>
          <a:p>
            <a:pPr marL="82296" indent="0">
              <a:buNone/>
            </a:pPr>
            <a:r>
              <a:rPr lang="es-ES_tradnl" sz="2000" dirty="0"/>
              <a:t> </a:t>
            </a:r>
            <a:endParaRPr lang="es-ES" sz="2000" dirty="0"/>
          </a:p>
          <a:p>
            <a:r>
              <a:rPr lang="es-ES_tradnl" sz="2000" b="1" dirty="0" smtClean="0"/>
              <a:t>Provincia</a:t>
            </a:r>
            <a:r>
              <a:rPr lang="es-ES_tradnl" sz="2000" b="1" dirty="0"/>
              <a:t>:</a:t>
            </a:r>
            <a:r>
              <a:rPr lang="es-ES_tradnl" sz="2000" dirty="0"/>
              <a:t>		Pichincha</a:t>
            </a:r>
            <a:endParaRPr lang="es-ES" sz="2000" dirty="0"/>
          </a:p>
          <a:p>
            <a:r>
              <a:rPr lang="es-ES_tradnl" sz="2000" b="1" dirty="0" smtClean="0"/>
              <a:t>Cantón:</a:t>
            </a:r>
            <a:r>
              <a:rPr lang="es-ES_tradnl" sz="2000" dirty="0" smtClean="0"/>
              <a:t>		Rumiñahui</a:t>
            </a:r>
            <a:endParaRPr lang="es-ES" sz="2000" dirty="0" smtClean="0"/>
          </a:p>
          <a:p>
            <a:r>
              <a:rPr lang="es-ES_tradnl" sz="2000" b="1" dirty="0" smtClean="0"/>
              <a:t>Zona</a:t>
            </a:r>
            <a:r>
              <a:rPr lang="es-ES_tradnl" sz="2000" b="1" dirty="0"/>
              <a:t>:                      </a:t>
            </a:r>
            <a:r>
              <a:rPr lang="es-ES_tradnl" sz="2000" b="1" dirty="0" smtClean="0"/>
              <a:t>	</a:t>
            </a:r>
            <a:r>
              <a:rPr lang="es-ES_tradnl" sz="2000" dirty="0" smtClean="0"/>
              <a:t>11 </a:t>
            </a:r>
            <a:r>
              <a:rPr lang="es-ES_tradnl" sz="2000" dirty="0"/>
              <a:t>del Cantón Rumiñahui</a:t>
            </a:r>
            <a:endParaRPr lang="es-ES" sz="2000" dirty="0"/>
          </a:p>
          <a:p>
            <a:r>
              <a:rPr lang="es-ES_tradnl" sz="2000" b="1" dirty="0"/>
              <a:t>Parroquia:	</a:t>
            </a:r>
            <a:r>
              <a:rPr lang="es-ES_tradnl" sz="2000" dirty="0"/>
              <a:t>	San Pedro de </a:t>
            </a:r>
            <a:r>
              <a:rPr lang="es-ES_tradnl" sz="2000" dirty="0" smtClean="0"/>
              <a:t>Taboada (Urbana)</a:t>
            </a:r>
            <a:endParaRPr lang="es-ES" sz="2000" dirty="0"/>
          </a:p>
          <a:p>
            <a:pPr marL="82296" indent="0">
              <a:buNone/>
            </a:pPr>
            <a:endParaRPr lang="es-ES" sz="2000" dirty="0"/>
          </a:p>
          <a:p>
            <a:r>
              <a:rPr lang="x-none" sz="2000" b="1"/>
              <a:t>FAJARDO:  	</a:t>
            </a:r>
            <a:r>
              <a:rPr lang="es-ES" sz="2000" b="1" dirty="0" smtClean="0"/>
              <a:t>	</a:t>
            </a:r>
            <a:r>
              <a:rPr lang="x-none" sz="2000" b="1" smtClean="0"/>
              <a:t>Latitud</a:t>
            </a:r>
            <a:r>
              <a:rPr lang="x-none" sz="2000" b="1"/>
              <a:t>: </a:t>
            </a:r>
            <a:r>
              <a:rPr lang="x-none" sz="2000"/>
              <a:t>0°20'12.72"S</a:t>
            </a:r>
            <a:endParaRPr lang="es-ES" sz="2000" b="1" dirty="0"/>
          </a:p>
          <a:p>
            <a:pPr marL="82296" indent="0">
              <a:buNone/>
            </a:pPr>
            <a:r>
              <a:rPr lang="es-ES" sz="2000" b="1" dirty="0" smtClean="0"/>
              <a:t>			</a:t>
            </a:r>
            <a:r>
              <a:rPr lang="x-none" sz="2000" b="1" smtClean="0"/>
              <a:t>Longitud</a:t>
            </a:r>
            <a:r>
              <a:rPr lang="x-none" sz="2000" b="1"/>
              <a:t>: </a:t>
            </a:r>
            <a:r>
              <a:rPr lang="x-none" sz="2000"/>
              <a:t>78°28'11.17"O</a:t>
            </a:r>
            <a:endParaRPr lang="es-ES" sz="2000" b="1" dirty="0"/>
          </a:p>
          <a:p>
            <a:endParaRPr lang="es-ES" sz="2000" b="1" dirty="0"/>
          </a:p>
          <a:p>
            <a:r>
              <a:rPr lang="x-none" sz="2000" b="1"/>
              <a:t>RUMILOMA: 	</a:t>
            </a:r>
            <a:r>
              <a:rPr lang="x-none" sz="2000" b="1" smtClean="0"/>
              <a:t>Latitud</a:t>
            </a:r>
            <a:r>
              <a:rPr lang="x-none" sz="2000" b="1"/>
              <a:t>: </a:t>
            </a:r>
            <a:r>
              <a:rPr lang="x-none" sz="2000"/>
              <a:t>0°19'45.59"S</a:t>
            </a:r>
            <a:endParaRPr lang="es-ES" sz="2000" b="1" dirty="0"/>
          </a:p>
          <a:p>
            <a:pPr marL="82296" indent="0">
              <a:buNone/>
            </a:pPr>
            <a:r>
              <a:rPr lang="es-ES" sz="2000" b="1" dirty="0" smtClean="0"/>
              <a:t>			</a:t>
            </a:r>
            <a:r>
              <a:rPr lang="x-none" sz="2000" b="1" smtClean="0"/>
              <a:t>Longitud</a:t>
            </a:r>
            <a:r>
              <a:rPr lang="x-none" sz="2000" b="1"/>
              <a:t>: </a:t>
            </a:r>
            <a:r>
              <a:rPr lang="x-none" sz="2000"/>
              <a:t>78°28'22.74"O</a:t>
            </a:r>
            <a:endParaRPr lang="es-ES" sz="2000" b="1" dirty="0"/>
          </a:p>
          <a:p>
            <a:endParaRPr lang="es-ES" sz="2000" b="1" dirty="0"/>
          </a:p>
          <a:p>
            <a:r>
              <a:rPr lang="es-ES_tradnl" sz="2000" b="1" dirty="0" smtClean="0"/>
              <a:t>Á Terreno</a:t>
            </a:r>
            <a:r>
              <a:rPr lang="es-ES_tradnl" sz="2000" b="1" dirty="0"/>
              <a:t>:	</a:t>
            </a:r>
            <a:r>
              <a:rPr lang="es-ES_tradnl" sz="2000" b="1" dirty="0" smtClean="0"/>
              <a:t>	</a:t>
            </a:r>
            <a:r>
              <a:rPr lang="es-EC" sz="2000" dirty="0" smtClean="0"/>
              <a:t>205,0062 </a:t>
            </a:r>
            <a:r>
              <a:rPr lang="es-EC" sz="2000" dirty="0" err="1" smtClean="0"/>
              <a:t>Há</a:t>
            </a:r>
            <a:r>
              <a:rPr lang="es-EC" sz="2000" dirty="0" smtClean="0"/>
              <a:t>.</a:t>
            </a:r>
            <a:r>
              <a:rPr lang="es-ES" sz="2000" dirty="0"/>
              <a:t> </a:t>
            </a:r>
            <a:r>
              <a:rPr lang="es-ES" sz="2000" dirty="0" smtClean="0"/>
              <a:t>Incluido Galo Pazmiño </a:t>
            </a:r>
            <a:r>
              <a:rPr lang="es-ES" sz="2000" dirty="0" smtClean="0">
                <a:sym typeface="Wingdings" pitchFamily="2" charset="2"/>
              </a:rPr>
              <a:t> </a:t>
            </a:r>
            <a:r>
              <a:rPr lang="es-ES" sz="2000" dirty="0" smtClean="0"/>
              <a:t>(Fajardo)</a:t>
            </a:r>
          </a:p>
        </p:txBody>
      </p:sp>
      <p:sp>
        <p:nvSpPr>
          <p:cNvPr id="4" name="3 Rectángulo"/>
          <p:cNvSpPr/>
          <p:nvPr/>
        </p:nvSpPr>
        <p:spPr>
          <a:xfrm>
            <a:off x="3131840" y="5949280"/>
            <a:ext cx="3528392" cy="70788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2000" b="1" dirty="0"/>
              <a:t>Software para </a:t>
            </a:r>
            <a:r>
              <a:rPr lang="es-ES" sz="2000" b="1" dirty="0" smtClean="0"/>
              <a:t>Diseño </a:t>
            </a:r>
            <a:r>
              <a:rPr lang="es-ES" sz="2000" dirty="0" smtClean="0"/>
              <a:t> </a:t>
            </a:r>
            <a:r>
              <a:rPr lang="es-ES" sz="2000" dirty="0"/>
              <a:t>SewerCad</a:t>
            </a:r>
          </a:p>
        </p:txBody>
      </p:sp>
    </p:spTree>
    <p:extLst>
      <p:ext uri="{BB962C8B-B14F-4D97-AF65-F5344CB8AC3E}">
        <p14:creationId xmlns:p14="http://schemas.microsoft.com/office/powerpoint/2010/main" xmlns="" val="9213889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43905"/>
            <a:ext cx="8229600" cy="1512887"/>
          </a:xfrm>
        </p:spPr>
        <p:txBody>
          <a:bodyPr rtlCol="0">
            <a:normAutofit fontScale="85000" lnSpcReduction="10000"/>
          </a:bodyPr>
          <a:lstStyle/>
          <a:p>
            <a:pPr eaLnBrk="1" fontAlgn="auto" hangingPunct="1">
              <a:spcAft>
                <a:spcPts val="0"/>
              </a:spcAft>
              <a:defRPr/>
            </a:pPr>
            <a:r>
              <a:rPr lang="es-ES" dirty="0" smtClean="0"/>
              <a:t>/Cierro la ventana que aparece a continuación, y nuevamente en la pantalla principal del </a:t>
            </a:r>
            <a:r>
              <a:rPr lang="es-ES" dirty="0" err="1" smtClean="0"/>
              <a:t>SewerCad</a:t>
            </a:r>
            <a:r>
              <a:rPr lang="es-ES" dirty="0" smtClean="0"/>
              <a:t>..  /Clic sobre ícono “</a:t>
            </a:r>
            <a:r>
              <a:rPr lang="es-ES" dirty="0" err="1" smtClean="0"/>
              <a:t>Profile</a:t>
            </a:r>
            <a:r>
              <a:rPr lang="es-ES" dirty="0" smtClean="0"/>
              <a:t>” señalado con cuadro negro:</a:t>
            </a:r>
            <a:endParaRPr lang="es-EC" dirty="0" smtClean="0"/>
          </a:p>
          <a:p>
            <a:pPr eaLnBrk="1" fontAlgn="auto" hangingPunct="1">
              <a:spcAft>
                <a:spcPts val="0"/>
              </a:spcAft>
              <a:defRPr/>
            </a:pPr>
            <a:endParaRPr lang="es-EC" dirty="0" smtClean="0"/>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93912" y="1268760"/>
            <a:ext cx="7224318"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93913" y="2852936"/>
            <a:ext cx="7224317"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63688" y="4234571"/>
            <a:ext cx="5904656" cy="2527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8727170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2636912"/>
            <a:ext cx="8229600" cy="1150938"/>
          </a:xfrm>
        </p:spPr>
        <p:txBody>
          <a:bodyPr rtlCol="0">
            <a:normAutofit fontScale="85000" lnSpcReduction="20000"/>
          </a:bodyPr>
          <a:lstStyle/>
          <a:p>
            <a:pPr eaLnBrk="1" fontAlgn="auto" hangingPunct="1">
              <a:spcAft>
                <a:spcPts val="0"/>
              </a:spcAft>
              <a:defRPr/>
            </a:pPr>
            <a:r>
              <a:rPr lang="es-ES" dirty="0" smtClean="0"/>
              <a:t>/Selecciono los tramos pertenecientes a la misma Calle (</a:t>
            </a:r>
            <a:r>
              <a:rPr lang="es-ES" dirty="0" err="1" smtClean="0"/>
              <a:t>Huancavilca</a:t>
            </a:r>
            <a:r>
              <a:rPr lang="es-ES" dirty="0" smtClean="0"/>
              <a:t>).. / Clic derecho sobre lo selecto y aparece DONE.</a:t>
            </a:r>
            <a:endParaRPr lang="es-EC" dirty="0" smtClean="0"/>
          </a:p>
          <a:p>
            <a:pPr eaLnBrk="1" fontAlgn="auto" hangingPunct="1">
              <a:spcAft>
                <a:spcPts val="0"/>
              </a:spcAft>
              <a:defRPr/>
            </a:pPr>
            <a:endParaRPr lang="es-EC" dirty="0" smtClean="0"/>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47664" y="116632"/>
            <a:ext cx="6480720" cy="2520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Imagen 1"/>
          <p:cNvPicPr>
            <a:picLocks noChangeAspect="1" noChangeArrowheads="1"/>
          </p:cNvPicPr>
          <p:nvPr/>
        </p:nvPicPr>
        <p:blipFill>
          <a:blip r:embed="rId3">
            <a:extLst>
              <a:ext uri="{28A0092B-C50C-407E-A947-70E740481C1C}">
                <a14:useLocalDpi xmlns:a14="http://schemas.microsoft.com/office/drawing/2010/main" xmlns="" val="0"/>
              </a:ext>
            </a:extLst>
          </a:blip>
          <a:srcRect l="18022" t="13617" r="17332" b="10825"/>
          <a:stretch>
            <a:fillRect/>
          </a:stretch>
        </p:blipFill>
        <p:spPr bwMode="auto">
          <a:xfrm>
            <a:off x="1681717" y="3655589"/>
            <a:ext cx="6336704" cy="3202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747432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188640"/>
            <a:ext cx="8229600" cy="1439863"/>
          </a:xfrm>
        </p:spPr>
        <p:txBody>
          <a:bodyPr rtlCol="0">
            <a:normAutofit fontScale="92500" lnSpcReduction="20000"/>
          </a:bodyPr>
          <a:lstStyle/>
          <a:p>
            <a:pPr eaLnBrk="1" fontAlgn="auto" hangingPunct="1">
              <a:spcAft>
                <a:spcPts val="0"/>
              </a:spcAft>
              <a:defRPr/>
            </a:pPr>
            <a:r>
              <a:rPr lang="es-ES" b="1" dirty="0" smtClean="0"/>
              <a:t>Paso 3</a:t>
            </a:r>
            <a:r>
              <a:rPr lang="es-ES" dirty="0" smtClean="0"/>
              <a:t>: Escalamos el Dibujo:</a:t>
            </a:r>
          </a:p>
          <a:p>
            <a:pPr marL="0" indent="0" eaLnBrk="1" fontAlgn="auto" hangingPunct="1">
              <a:spcAft>
                <a:spcPts val="0"/>
              </a:spcAft>
              <a:buFont typeface="Arial" pitchFamily="34" charset="0"/>
              <a:buNone/>
              <a:defRPr/>
            </a:pPr>
            <a:r>
              <a:rPr lang="en-US" dirty="0" smtClean="0"/>
              <a:t>/Scale Horizontal 1 mm </a:t>
            </a:r>
            <a:r>
              <a:rPr lang="es-ES" dirty="0" smtClean="0">
                <a:sym typeface="Wingdings"/>
              </a:rPr>
              <a:t></a:t>
            </a:r>
            <a:r>
              <a:rPr lang="en-US" dirty="0" smtClean="0"/>
              <a:t> (100 mm)</a:t>
            </a:r>
            <a:endParaRPr lang="es-EC" dirty="0" smtClean="0"/>
          </a:p>
          <a:p>
            <a:pPr marL="0" indent="0" eaLnBrk="1" fontAlgn="auto" hangingPunct="1">
              <a:spcAft>
                <a:spcPts val="0"/>
              </a:spcAft>
              <a:buFont typeface="Arial" pitchFamily="34" charset="0"/>
              <a:buNone/>
              <a:defRPr/>
            </a:pPr>
            <a:r>
              <a:rPr lang="en-US" dirty="0" smtClean="0"/>
              <a:t>/Scale Vertical 1 mm      </a:t>
            </a:r>
            <a:r>
              <a:rPr lang="es-ES" dirty="0" smtClean="0">
                <a:sym typeface="Wingdings"/>
              </a:rPr>
              <a:t></a:t>
            </a:r>
            <a:r>
              <a:rPr lang="en-US" dirty="0" smtClean="0"/>
              <a:t> (10 mm)</a:t>
            </a:r>
            <a:endParaRPr lang="es-EC" dirty="0" smtClean="0"/>
          </a:p>
          <a:p>
            <a:pPr eaLnBrk="1" fontAlgn="auto" hangingPunct="1">
              <a:spcAft>
                <a:spcPts val="0"/>
              </a:spcAft>
              <a:defRPr/>
            </a:pPr>
            <a:endParaRPr lang="es-EC" dirty="0" smtClean="0"/>
          </a:p>
          <a:p>
            <a:pPr eaLnBrk="1" fontAlgn="auto" hangingPunct="1">
              <a:spcAft>
                <a:spcPts val="0"/>
              </a:spcAft>
              <a:defRPr/>
            </a:pPr>
            <a:endParaRPr lang="es-EC" dirty="0" smtClean="0"/>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59632" y="1628800"/>
            <a:ext cx="7344816" cy="5112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1801774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Título"/>
          <p:cNvSpPr>
            <a:spLocks noGrp="1"/>
          </p:cNvSpPr>
          <p:nvPr>
            <p:ph type="title"/>
          </p:nvPr>
        </p:nvSpPr>
        <p:spPr>
          <a:xfrm>
            <a:off x="899592" y="5154"/>
            <a:ext cx="8244408" cy="1143000"/>
          </a:xfrm>
        </p:spPr>
        <p:txBody>
          <a:bodyPr>
            <a:normAutofit fontScale="90000"/>
          </a:bodyPr>
          <a:lstStyle/>
          <a:p>
            <a:pPr marL="342900" indent="-342900" algn="ctr" eaLnBrk="1" hangingPunct="1"/>
            <a:r>
              <a:rPr lang="es-EC" sz="3600" b="1" dirty="0" smtClean="0">
                <a:solidFill>
                  <a:srgbClr val="FF0000"/>
                </a:solidFill>
                <a:effectLst/>
              </a:rPr>
              <a:t>Secuencia de las Redes en el Programa</a:t>
            </a:r>
            <a:r>
              <a:rPr lang="es-EC" sz="1800" b="1" dirty="0" smtClean="0">
                <a:solidFill>
                  <a:srgbClr val="FF0000"/>
                </a:solidFill>
                <a:effectLst/>
              </a:rPr>
              <a:t/>
            </a:r>
            <a:br>
              <a:rPr lang="es-EC" sz="1800" b="1" dirty="0" smtClean="0">
                <a:solidFill>
                  <a:srgbClr val="FF0000"/>
                </a:solidFill>
                <a:effectLst/>
              </a:rPr>
            </a:br>
            <a:endParaRPr lang="es-EC" sz="1800" b="1" dirty="0" smtClean="0">
              <a:solidFill>
                <a:srgbClr val="FF0000"/>
              </a:solidFill>
              <a:effectLst/>
            </a:endParaRPr>
          </a:p>
        </p:txBody>
      </p:sp>
      <p:sp>
        <p:nvSpPr>
          <p:cNvPr id="3" name="2 Marcador de contenido"/>
          <p:cNvSpPr>
            <a:spLocks noGrp="1"/>
          </p:cNvSpPr>
          <p:nvPr>
            <p:ph idx="1"/>
          </p:nvPr>
        </p:nvSpPr>
        <p:spPr>
          <a:xfrm>
            <a:off x="914400" y="908720"/>
            <a:ext cx="8229600" cy="1493838"/>
          </a:xfrm>
        </p:spPr>
        <p:txBody>
          <a:bodyPr rtlCol="0">
            <a:normAutofit fontScale="85000" lnSpcReduction="20000"/>
          </a:bodyPr>
          <a:lstStyle/>
          <a:p>
            <a:pPr eaLnBrk="1" fontAlgn="auto" hangingPunct="1">
              <a:spcAft>
                <a:spcPts val="0"/>
              </a:spcAft>
              <a:defRPr/>
            </a:pPr>
            <a:r>
              <a:rPr lang="es-ES" b="1" dirty="0" smtClean="0"/>
              <a:t>Paso 1</a:t>
            </a:r>
            <a:r>
              <a:rPr lang="es-ES" dirty="0" smtClean="0"/>
              <a:t>: Se determina de acuerdo al sentido de flujo para orientar hacia donde va dirigida la descarga y se toman los valores de cauda (</a:t>
            </a:r>
            <a:r>
              <a:rPr lang="es-ES" b="1" dirty="0" smtClean="0"/>
              <a:t>Q</a:t>
            </a:r>
            <a:r>
              <a:rPr lang="es-ES" dirty="0" smtClean="0"/>
              <a:t>) y cota menor (</a:t>
            </a:r>
            <a:r>
              <a:rPr lang="es-ES" b="1" dirty="0" err="1" smtClean="0"/>
              <a:t>Dn</a:t>
            </a:r>
            <a:r>
              <a:rPr lang="es-ES" dirty="0" smtClean="0"/>
              <a:t>) de cada red involucrada.</a:t>
            </a:r>
            <a:endParaRPr lang="es-EC" dirty="0" smtClean="0"/>
          </a:p>
          <a:p>
            <a:pPr eaLnBrk="1" fontAlgn="auto" hangingPunct="1">
              <a:spcAft>
                <a:spcPts val="0"/>
              </a:spcAft>
              <a:defRPr/>
            </a:pPr>
            <a:endParaRPr lang="es-EC" dirty="0" smtClean="0"/>
          </a:p>
        </p:txBody>
      </p:sp>
      <p:grpSp>
        <p:nvGrpSpPr>
          <p:cNvPr id="37892" name="Group 2"/>
          <p:cNvGrpSpPr>
            <a:grpSpLocks/>
          </p:cNvGrpSpPr>
          <p:nvPr/>
        </p:nvGrpSpPr>
        <p:grpSpPr bwMode="auto">
          <a:xfrm>
            <a:off x="1763688" y="2420888"/>
            <a:ext cx="6624736" cy="4104455"/>
            <a:chOff x="3810" y="13920"/>
            <a:chExt cx="3405" cy="1500"/>
          </a:xfrm>
        </p:grpSpPr>
        <p:cxnSp>
          <p:nvCxnSpPr>
            <p:cNvPr id="37893" name="AutoShape 3"/>
            <p:cNvCxnSpPr>
              <a:cxnSpLocks noChangeShapeType="1"/>
            </p:cNvCxnSpPr>
            <p:nvPr/>
          </p:nvCxnSpPr>
          <p:spPr bwMode="auto">
            <a:xfrm>
              <a:off x="5865" y="13920"/>
              <a:ext cx="1215" cy="0"/>
            </a:xfrm>
            <a:prstGeom prst="straightConnector1">
              <a:avLst/>
            </a:prstGeom>
            <a:noFill/>
            <a:ln w="76200">
              <a:solidFill>
                <a:srgbClr val="C0504D"/>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cxnSp>
        <p:grpSp>
          <p:nvGrpSpPr>
            <p:cNvPr id="37894" name="Group 4"/>
            <p:cNvGrpSpPr>
              <a:grpSpLocks/>
            </p:cNvGrpSpPr>
            <p:nvPr/>
          </p:nvGrpSpPr>
          <p:grpSpPr bwMode="auto">
            <a:xfrm>
              <a:off x="3810" y="13920"/>
              <a:ext cx="3405" cy="1500"/>
              <a:chOff x="1470" y="14010"/>
              <a:chExt cx="3405" cy="1500"/>
            </a:xfrm>
          </p:grpSpPr>
          <p:grpSp>
            <p:nvGrpSpPr>
              <p:cNvPr id="37895" name="Group 5"/>
              <p:cNvGrpSpPr>
                <a:grpSpLocks/>
              </p:cNvGrpSpPr>
              <p:nvPr/>
            </p:nvGrpSpPr>
            <p:grpSpPr bwMode="auto">
              <a:xfrm>
                <a:off x="2010" y="14010"/>
                <a:ext cx="1515" cy="1500"/>
                <a:chOff x="2010" y="14010"/>
                <a:chExt cx="1515" cy="1500"/>
              </a:xfrm>
            </p:grpSpPr>
            <p:cxnSp>
              <p:nvCxnSpPr>
                <p:cNvPr id="37899" name="AutoShape 6"/>
                <p:cNvCxnSpPr>
                  <a:cxnSpLocks noChangeShapeType="1"/>
                </p:cNvCxnSpPr>
                <p:nvPr/>
              </p:nvCxnSpPr>
              <p:spPr bwMode="auto">
                <a:xfrm>
                  <a:off x="2010" y="14085"/>
                  <a:ext cx="1515" cy="705"/>
                </a:xfrm>
                <a:prstGeom prst="bentConnector3">
                  <a:avLst>
                    <a:gd name="adj1" fmla="val 49968"/>
                  </a:avLst>
                </a:prstGeom>
                <a:noFill/>
                <a:ln w="76200">
                  <a:solidFill>
                    <a:srgbClr val="4BACC6"/>
                  </a:solidFill>
                  <a:prstDash val="dash"/>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cxnSp>
            <p:cxnSp>
              <p:nvCxnSpPr>
                <p:cNvPr id="37900" name="AutoShape 7"/>
                <p:cNvCxnSpPr>
                  <a:cxnSpLocks noChangeShapeType="1"/>
                </p:cNvCxnSpPr>
                <p:nvPr/>
              </p:nvCxnSpPr>
              <p:spPr bwMode="auto">
                <a:xfrm>
                  <a:off x="3525" y="14010"/>
                  <a:ext cx="0" cy="615"/>
                </a:xfrm>
                <a:prstGeom prst="straightConnector1">
                  <a:avLst/>
                </a:prstGeom>
                <a:noFill/>
                <a:ln w="76200">
                  <a:solidFill>
                    <a:srgbClr val="C0504D"/>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cxnSp>
            <p:cxnSp>
              <p:nvCxnSpPr>
                <p:cNvPr id="37901" name="AutoShape 8"/>
                <p:cNvCxnSpPr>
                  <a:cxnSpLocks noChangeShapeType="1"/>
                </p:cNvCxnSpPr>
                <p:nvPr/>
              </p:nvCxnSpPr>
              <p:spPr bwMode="auto">
                <a:xfrm>
                  <a:off x="3525" y="14895"/>
                  <a:ext cx="0" cy="615"/>
                </a:xfrm>
                <a:prstGeom prst="straightConnector1">
                  <a:avLst/>
                </a:prstGeom>
                <a:noFill/>
                <a:ln w="76200">
                  <a:solidFill>
                    <a:srgbClr val="8064A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cxnSp>
          </p:grpSp>
          <p:sp>
            <p:nvSpPr>
              <p:cNvPr id="37896" name="Rectangle 9"/>
              <p:cNvSpPr>
                <a:spLocks noChangeArrowheads="1"/>
              </p:cNvSpPr>
              <p:nvPr/>
            </p:nvSpPr>
            <p:spPr bwMode="auto">
              <a:xfrm>
                <a:off x="1470" y="14280"/>
                <a:ext cx="1170" cy="345"/>
              </a:xfrm>
              <a:prstGeom prst="rect">
                <a:avLst/>
              </a:prstGeom>
              <a:noFill/>
              <a:ln w="9525" algn="ctr">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lgn="ctr">
                  <a:spcAft>
                    <a:spcPts val="1000"/>
                  </a:spcAft>
                </a:pPr>
                <a:r>
                  <a:rPr lang="es-EC" sz="4800" b="1" dirty="0">
                    <a:solidFill>
                      <a:srgbClr val="1F497D"/>
                    </a:solidFill>
                    <a:latin typeface="Arial" pitchFamily="34" charset="0"/>
                  </a:rPr>
                  <a:t>RED 5</a:t>
                </a:r>
                <a:endParaRPr lang="es-EC" sz="4800" dirty="0">
                  <a:latin typeface="Arial" pitchFamily="34" charset="0"/>
                </a:endParaRPr>
              </a:p>
            </p:txBody>
          </p:sp>
          <p:sp>
            <p:nvSpPr>
              <p:cNvPr id="37897" name="Rectangle 10"/>
              <p:cNvSpPr>
                <a:spLocks noChangeArrowheads="1"/>
              </p:cNvSpPr>
              <p:nvPr/>
            </p:nvSpPr>
            <p:spPr bwMode="auto">
              <a:xfrm>
                <a:off x="3705" y="14175"/>
                <a:ext cx="1170" cy="345"/>
              </a:xfrm>
              <a:prstGeom prst="rect">
                <a:avLst/>
              </a:prstGeom>
              <a:noFill/>
              <a:ln w="9525" algn="ctr">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lgn="ctr">
                  <a:spcAft>
                    <a:spcPts val="1000"/>
                  </a:spcAft>
                </a:pPr>
                <a:r>
                  <a:rPr lang="es-EC" sz="4800" b="1" dirty="0">
                    <a:solidFill>
                      <a:srgbClr val="C00000"/>
                    </a:solidFill>
                    <a:latin typeface="Arial" pitchFamily="34" charset="0"/>
                  </a:rPr>
                  <a:t>RED 1</a:t>
                </a:r>
                <a:endParaRPr lang="es-EC" sz="4800" dirty="0">
                  <a:latin typeface="Arial" pitchFamily="34" charset="0"/>
                </a:endParaRPr>
              </a:p>
            </p:txBody>
          </p:sp>
          <p:sp>
            <p:nvSpPr>
              <p:cNvPr id="37898" name="Rectangle 11"/>
              <p:cNvSpPr>
                <a:spLocks noChangeArrowheads="1"/>
              </p:cNvSpPr>
              <p:nvPr/>
            </p:nvSpPr>
            <p:spPr bwMode="auto">
              <a:xfrm>
                <a:off x="3705" y="15075"/>
                <a:ext cx="1170" cy="345"/>
              </a:xfrm>
              <a:prstGeom prst="rect">
                <a:avLst/>
              </a:prstGeom>
              <a:noFill/>
              <a:ln w="9525" algn="ctr">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pPr algn="ctr">
                  <a:spcAft>
                    <a:spcPts val="1000"/>
                  </a:spcAft>
                </a:pPr>
                <a:r>
                  <a:rPr lang="es-EC" sz="4800" b="1" dirty="0">
                    <a:solidFill>
                      <a:srgbClr val="7030A0"/>
                    </a:solidFill>
                    <a:latin typeface="Arial" pitchFamily="34" charset="0"/>
                  </a:rPr>
                  <a:t>RED 2</a:t>
                </a:r>
                <a:endParaRPr lang="es-EC" sz="4800" dirty="0">
                  <a:latin typeface="Arial" pitchFamily="34" charset="0"/>
                </a:endParaRPr>
              </a:p>
            </p:txBody>
          </p:sp>
        </p:grpSp>
      </p:grpSp>
    </p:spTree>
    <p:extLst>
      <p:ext uri="{BB962C8B-B14F-4D97-AF65-F5344CB8AC3E}">
        <p14:creationId xmlns:p14="http://schemas.microsoft.com/office/powerpoint/2010/main" xmlns="" val="29995856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03076" y="23374"/>
            <a:ext cx="8229600" cy="2658162"/>
          </a:xfrm>
        </p:spPr>
        <p:txBody>
          <a:bodyPr rtlCol="0">
            <a:normAutofit fontScale="85000" lnSpcReduction="20000"/>
          </a:bodyPr>
          <a:lstStyle/>
          <a:p>
            <a:pPr eaLnBrk="1" fontAlgn="auto" hangingPunct="1">
              <a:spcAft>
                <a:spcPts val="0"/>
              </a:spcAft>
              <a:defRPr/>
            </a:pPr>
            <a:r>
              <a:rPr lang="es-ES" sz="3400" dirty="0" err="1" smtClean="0"/>
              <a:t>Ej</a:t>
            </a:r>
            <a:r>
              <a:rPr lang="es-ES" sz="3400" dirty="0" smtClean="0"/>
              <a:t>: </a:t>
            </a:r>
            <a:r>
              <a:rPr lang="es-ES" sz="3400" dirty="0"/>
              <a:t> </a:t>
            </a:r>
            <a:r>
              <a:rPr lang="es-ES" sz="3400" dirty="0" smtClean="0"/>
              <a:t>La Unión de la tubería de la Red “5” al pozo 004, con la Red “1” del pozo 004; ambas redes se unen al mismo pozo 004, esto para que el agua salga a través del pozo final de la Red “2”.</a:t>
            </a:r>
            <a:endParaRPr lang="es-EC" sz="3400" dirty="0" smtClean="0"/>
          </a:p>
          <a:p>
            <a:pPr eaLnBrk="1" fontAlgn="auto" hangingPunct="1">
              <a:spcAft>
                <a:spcPts val="0"/>
              </a:spcAft>
              <a:defRPr/>
            </a:pPr>
            <a:r>
              <a:rPr lang="es-ES" sz="3400" dirty="0" smtClean="0"/>
              <a:t>Para lo cual se toman los valores de los (</a:t>
            </a:r>
            <a:r>
              <a:rPr lang="es-ES" sz="3400" b="1" dirty="0" smtClean="0"/>
              <a:t>Q</a:t>
            </a:r>
            <a:r>
              <a:rPr lang="es-ES" sz="3400" dirty="0" smtClean="0"/>
              <a:t>) y (</a:t>
            </a:r>
            <a:r>
              <a:rPr lang="es-ES" sz="3400" b="1" dirty="0" err="1" smtClean="0"/>
              <a:t>Dn</a:t>
            </a:r>
            <a:r>
              <a:rPr lang="es-ES" sz="3400" dirty="0" smtClean="0"/>
              <a:t>) de la tubería de la Red “5” que se dirige al pozo 004.</a:t>
            </a:r>
            <a:endParaRPr lang="es-EC" sz="3400" dirty="0" smtClean="0"/>
          </a:p>
          <a:p>
            <a:pPr eaLnBrk="1" fontAlgn="auto" hangingPunct="1">
              <a:spcAft>
                <a:spcPts val="0"/>
              </a:spcAft>
              <a:defRPr/>
            </a:pPr>
            <a:endParaRPr lang="es-EC" dirty="0" smtClean="0"/>
          </a:p>
          <a:p>
            <a:pPr eaLnBrk="1" fontAlgn="auto" hangingPunct="1">
              <a:spcAft>
                <a:spcPts val="0"/>
              </a:spcAft>
              <a:defRPr/>
            </a:pPr>
            <a:endParaRPr lang="es-EC" dirty="0" smtClean="0"/>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636912"/>
            <a:ext cx="9144000" cy="422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2 Marcador de contenido"/>
          <p:cNvSpPr txBox="1">
            <a:spLocks/>
          </p:cNvSpPr>
          <p:nvPr/>
        </p:nvSpPr>
        <p:spPr>
          <a:xfrm>
            <a:off x="5111552" y="2636912"/>
            <a:ext cx="4032448" cy="864096"/>
          </a:xfrm>
          <a:prstGeom prst="rect">
            <a:avLst/>
          </a:prstGeom>
          <a:ln w="76200"/>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s-ES" sz="2600" b="1" dirty="0" smtClean="0"/>
              <a:t>Q Red “5”</a:t>
            </a:r>
            <a:r>
              <a:rPr lang="es-ES" sz="2600" dirty="0" smtClean="0"/>
              <a:t> = 594, 2 l/s</a:t>
            </a:r>
            <a:r>
              <a:rPr lang="es-ES" sz="2600" b="1" dirty="0" smtClean="0"/>
              <a:t> </a:t>
            </a:r>
            <a:endParaRPr lang="es-EC" sz="2600" dirty="0" smtClean="0"/>
          </a:p>
          <a:p>
            <a:pPr marL="0" indent="0" fontAlgn="auto">
              <a:spcAft>
                <a:spcPts val="0"/>
              </a:spcAft>
              <a:buNone/>
              <a:defRPr/>
            </a:pPr>
            <a:r>
              <a:rPr lang="es-ES" sz="2600" b="1" dirty="0" err="1" smtClean="0"/>
              <a:t>Dn</a:t>
            </a:r>
            <a:r>
              <a:rPr lang="es-ES" sz="2600" b="1" dirty="0" smtClean="0"/>
              <a:t> Red “5” </a:t>
            </a:r>
            <a:r>
              <a:rPr lang="es-ES" sz="2600" dirty="0" smtClean="0"/>
              <a:t>=</a:t>
            </a:r>
            <a:r>
              <a:rPr lang="es-ES" sz="2600" b="1" dirty="0"/>
              <a:t> </a:t>
            </a:r>
            <a:r>
              <a:rPr lang="es-ES" sz="2600" dirty="0" smtClean="0"/>
              <a:t>2501, 76 m.</a:t>
            </a:r>
            <a:endParaRPr lang="es-EC" sz="2600" dirty="0" smtClean="0"/>
          </a:p>
          <a:p>
            <a:pPr marL="0" indent="0" fontAlgn="auto">
              <a:spcAft>
                <a:spcPts val="0"/>
              </a:spcAft>
              <a:buFont typeface="Arial" pitchFamily="34" charset="0"/>
              <a:buNone/>
              <a:defRPr/>
            </a:pPr>
            <a:endParaRPr lang="es-EC" dirty="0" smtClean="0"/>
          </a:p>
          <a:p>
            <a:pPr fontAlgn="auto">
              <a:spcAft>
                <a:spcPts val="0"/>
              </a:spcAft>
              <a:defRPr/>
            </a:pPr>
            <a:endParaRPr lang="es-EC" dirty="0" smtClean="0"/>
          </a:p>
        </p:txBody>
      </p:sp>
    </p:spTree>
    <p:extLst>
      <p:ext uri="{BB962C8B-B14F-4D97-AF65-F5344CB8AC3E}">
        <p14:creationId xmlns:p14="http://schemas.microsoft.com/office/powerpoint/2010/main" xmlns="" val="5872713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r="11864" b="5676"/>
          <a:stretch>
            <a:fillRect/>
          </a:stretch>
        </p:blipFill>
        <p:spPr bwMode="auto">
          <a:xfrm>
            <a:off x="3520" y="0"/>
            <a:ext cx="922927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4783933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0"/>
            <a:ext cx="8229600" cy="1684338"/>
          </a:xfrm>
        </p:spPr>
        <p:txBody>
          <a:bodyPr rtlCol="0">
            <a:normAutofit fontScale="92500"/>
          </a:bodyPr>
          <a:lstStyle/>
          <a:p>
            <a:pPr eaLnBrk="1" fontAlgn="auto" hangingPunct="1">
              <a:spcAft>
                <a:spcPts val="0"/>
              </a:spcAft>
              <a:defRPr/>
            </a:pPr>
            <a:r>
              <a:rPr lang="es-ES" b="1" dirty="0" smtClean="0"/>
              <a:t>Paso 2</a:t>
            </a:r>
            <a:r>
              <a:rPr lang="es-ES" dirty="0" smtClean="0"/>
              <a:t>: Después de conocer los datos de (</a:t>
            </a:r>
            <a:r>
              <a:rPr lang="es-ES" b="1" dirty="0" smtClean="0"/>
              <a:t>Q</a:t>
            </a:r>
            <a:r>
              <a:rPr lang="es-ES" dirty="0" smtClean="0"/>
              <a:t>) y (</a:t>
            </a:r>
            <a:r>
              <a:rPr lang="es-ES" b="1" dirty="0" err="1" smtClean="0"/>
              <a:t>Dn</a:t>
            </a:r>
            <a:r>
              <a:rPr lang="es-ES" dirty="0" smtClean="0"/>
              <a:t>), de ambas redes, tomamos ahora los de la Red “1”, que también desemboca en el pozo 004.</a:t>
            </a:r>
            <a:endParaRPr lang="es-EC" dirty="0" smtClean="0"/>
          </a:p>
          <a:p>
            <a:pPr eaLnBrk="1" fontAlgn="auto" hangingPunct="1">
              <a:spcAft>
                <a:spcPts val="0"/>
              </a:spcAft>
              <a:defRPr/>
            </a:pPr>
            <a:endParaRPr lang="es-EC" dirty="0" smtClean="0"/>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13" y="1412776"/>
            <a:ext cx="5352975" cy="3816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3"/>
          <p:cNvPicPr>
            <a:picLocks noChangeAspect="1" noChangeArrowheads="1"/>
          </p:cNvPicPr>
          <p:nvPr/>
        </p:nvPicPr>
        <p:blipFill>
          <a:blip r:embed="rId3">
            <a:extLst>
              <a:ext uri="{28A0092B-C50C-407E-A947-70E740481C1C}">
                <a14:useLocalDpi xmlns:a14="http://schemas.microsoft.com/office/drawing/2010/main" xmlns="" val="0"/>
              </a:ext>
            </a:extLst>
          </a:blip>
          <a:srcRect r="1358" b="10257"/>
          <a:stretch>
            <a:fillRect/>
          </a:stretch>
        </p:blipFill>
        <p:spPr bwMode="auto">
          <a:xfrm>
            <a:off x="3713163" y="3860800"/>
            <a:ext cx="5529262"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2 Marcador de contenido"/>
          <p:cNvSpPr txBox="1">
            <a:spLocks/>
          </p:cNvSpPr>
          <p:nvPr/>
        </p:nvSpPr>
        <p:spPr>
          <a:xfrm>
            <a:off x="5826285" y="1898276"/>
            <a:ext cx="3305175" cy="810643"/>
          </a:xfrm>
          <a:prstGeom prst="rect">
            <a:avLst/>
          </a:prstGeom>
          <a:ln w="76200"/>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defRPr/>
            </a:pPr>
            <a:r>
              <a:rPr lang="es-ES" b="1" dirty="0" smtClean="0"/>
              <a:t>Q Red “1”</a:t>
            </a:r>
            <a:r>
              <a:rPr lang="es-ES" dirty="0" smtClean="0"/>
              <a:t> = 439,02 l/s</a:t>
            </a:r>
            <a:r>
              <a:rPr lang="es-ES" b="1" dirty="0" smtClean="0"/>
              <a:t> </a:t>
            </a:r>
            <a:endParaRPr lang="es-EC" dirty="0" smtClean="0"/>
          </a:p>
          <a:p>
            <a:pPr marL="0" indent="0" fontAlgn="auto">
              <a:spcAft>
                <a:spcPts val="0"/>
              </a:spcAft>
              <a:buNone/>
              <a:defRPr/>
            </a:pPr>
            <a:r>
              <a:rPr lang="es-ES" b="1" dirty="0" err="1" smtClean="0"/>
              <a:t>Dn</a:t>
            </a:r>
            <a:r>
              <a:rPr lang="es-ES" b="1" dirty="0" smtClean="0"/>
              <a:t> Red “1” </a:t>
            </a:r>
            <a:r>
              <a:rPr lang="es-ES" dirty="0" smtClean="0"/>
              <a:t>=</a:t>
            </a:r>
            <a:r>
              <a:rPr lang="es-ES" b="1" dirty="0" smtClean="0"/>
              <a:t> </a:t>
            </a:r>
            <a:r>
              <a:rPr lang="es-ES" dirty="0" smtClean="0"/>
              <a:t>2501, 85 m</a:t>
            </a:r>
            <a:endParaRPr lang="es-EC" dirty="0" smtClean="0"/>
          </a:p>
          <a:p>
            <a:pPr marL="0" indent="0" fontAlgn="auto">
              <a:spcAft>
                <a:spcPts val="0"/>
              </a:spcAft>
              <a:buFont typeface="Arial" pitchFamily="34" charset="0"/>
              <a:buNone/>
              <a:defRPr/>
            </a:pPr>
            <a:endParaRPr lang="es-EC" dirty="0" smtClean="0"/>
          </a:p>
          <a:p>
            <a:pPr fontAlgn="auto">
              <a:spcAft>
                <a:spcPts val="0"/>
              </a:spcAft>
              <a:defRPr/>
            </a:pPr>
            <a:endParaRPr lang="es-EC" dirty="0" smtClean="0"/>
          </a:p>
        </p:txBody>
      </p:sp>
    </p:spTree>
    <p:extLst>
      <p:ext uri="{BB962C8B-B14F-4D97-AF65-F5344CB8AC3E}">
        <p14:creationId xmlns:p14="http://schemas.microsoft.com/office/powerpoint/2010/main" xmlns="" val="103539209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19472"/>
            <a:ext cx="8229600" cy="1108075"/>
          </a:xfrm>
        </p:spPr>
        <p:txBody>
          <a:bodyPr rtlCol="0">
            <a:normAutofit fontScale="85000" lnSpcReduction="10000"/>
          </a:bodyPr>
          <a:lstStyle/>
          <a:p>
            <a:pPr eaLnBrk="1" fontAlgn="auto" hangingPunct="1">
              <a:spcAft>
                <a:spcPts val="0"/>
              </a:spcAft>
              <a:defRPr/>
            </a:pPr>
            <a:r>
              <a:rPr lang="es-ES" b="1" dirty="0" smtClean="0"/>
              <a:t>Paso 3</a:t>
            </a:r>
            <a:r>
              <a:rPr lang="es-ES" dirty="0" smtClean="0"/>
              <a:t>: Abrimos ahora la Red “2” y observamos que el pozo inicial de la misma corresponde al mismo 004.</a:t>
            </a:r>
            <a:endParaRPr lang="es-EC" dirty="0" smtClean="0"/>
          </a:p>
          <a:p>
            <a:pPr eaLnBrk="1" fontAlgn="auto" hangingPunct="1">
              <a:spcAft>
                <a:spcPts val="0"/>
              </a:spcAft>
              <a:defRPr/>
            </a:pPr>
            <a:endParaRPr lang="es-EC" dirty="0" smtClean="0"/>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665" t="4013"/>
          <a:stretch>
            <a:fillRect/>
          </a:stretch>
        </p:blipFill>
        <p:spPr bwMode="auto">
          <a:xfrm>
            <a:off x="0" y="836712"/>
            <a:ext cx="9144000" cy="6021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2574066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16632"/>
            <a:ext cx="8229600" cy="2116138"/>
          </a:xfrm>
        </p:spPr>
        <p:txBody>
          <a:bodyPr rtlCol="0">
            <a:normAutofit fontScale="77500" lnSpcReduction="20000"/>
          </a:bodyPr>
          <a:lstStyle/>
          <a:p>
            <a:pPr eaLnBrk="1" fontAlgn="auto" hangingPunct="1">
              <a:spcAft>
                <a:spcPts val="0"/>
              </a:spcAft>
              <a:defRPr/>
            </a:pPr>
            <a:r>
              <a:rPr lang="es-ES" dirty="0" smtClean="0"/>
              <a:t>Entonces; para ingresar a este pozo los datos tomados de (</a:t>
            </a:r>
            <a:r>
              <a:rPr lang="es-ES" b="1" dirty="0" smtClean="0"/>
              <a:t>Q</a:t>
            </a:r>
            <a:r>
              <a:rPr lang="es-ES" dirty="0" smtClean="0"/>
              <a:t>) y (</a:t>
            </a:r>
            <a:r>
              <a:rPr lang="es-ES" b="1" dirty="0" err="1" smtClean="0"/>
              <a:t>Dn</a:t>
            </a:r>
            <a:r>
              <a:rPr lang="es-ES" dirty="0" smtClean="0"/>
              <a:t>) de las anteriores Redes “5” y “1” hacemos lo siguiente: </a:t>
            </a:r>
            <a:endParaRPr lang="es-EC" dirty="0" smtClean="0"/>
          </a:p>
          <a:p>
            <a:pPr eaLnBrk="1" fontAlgn="auto" hangingPunct="1">
              <a:spcAft>
                <a:spcPts val="0"/>
              </a:spcAft>
              <a:defRPr/>
            </a:pPr>
            <a:endParaRPr lang="es-EC" dirty="0" smtClean="0"/>
          </a:p>
          <a:p>
            <a:pPr eaLnBrk="1" fontAlgn="auto" hangingPunct="1">
              <a:spcAft>
                <a:spcPts val="0"/>
              </a:spcAft>
              <a:defRPr/>
            </a:pPr>
            <a:r>
              <a:rPr lang="es-ES" dirty="0" smtClean="0"/>
              <a:t>/Doble clic en el pozo 004  /nos dirigimos a la pestaña </a:t>
            </a:r>
            <a:r>
              <a:rPr lang="es-ES" b="1" dirty="0" err="1" smtClean="0"/>
              <a:t>Loading</a:t>
            </a:r>
            <a:r>
              <a:rPr lang="es-ES" dirty="0" smtClean="0"/>
              <a:t> / </a:t>
            </a:r>
            <a:r>
              <a:rPr lang="es-ES" b="1" dirty="0" err="1" smtClean="0"/>
              <a:t>Add</a:t>
            </a:r>
            <a:r>
              <a:rPr lang="es-ES" b="1" dirty="0" smtClean="0"/>
              <a:t> / </a:t>
            </a:r>
            <a:r>
              <a:rPr lang="es-ES" b="1" dirty="0" err="1" smtClean="0"/>
              <a:t>Unit</a:t>
            </a:r>
            <a:r>
              <a:rPr lang="es-ES" b="1" dirty="0" smtClean="0"/>
              <a:t> load – </a:t>
            </a:r>
            <a:r>
              <a:rPr lang="es-ES" b="1" dirty="0" err="1" smtClean="0"/>
              <a:t>Unit</a:t>
            </a:r>
            <a:r>
              <a:rPr lang="es-ES" b="1" dirty="0" smtClean="0"/>
              <a:t> </a:t>
            </a:r>
            <a:r>
              <a:rPr lang="es-ES" b="1" dirty="0" err="1" smtClean="0"/>
              <a:t>Type</a:t>
            </a:r>
            <a:r>
              <a:rPr lang="es-ES" b="1" dirty="0" smtClean="0"/>
              <a:t> &amp; </a:t>
            </a:r>
            <a:r>
              <a:rPr lang="es-ES" b="1" dirty="0" err="1" smtClean="0"/>
              <a:t>Count</a:t>
            </a:r>
            <a:r>
              <a:rPr lang="es-ES" dirty="0" smtClean="0"/>
              <a:t> / Ok. </a:t>
            </a:r>
            <a:endParaRPr lang="es-EC" dirty="0" smtClean="0"/>
          </a:p>
          <a:p>
            <a:pPr eaLnBrk="1" fontAlgn="auto" hangingPunct="1">
              <a:spcAft>
                <a:spcPts val="0"/>
              </a:spcAft>
              <a:defRPr/>
            </a:pPr>
            <a:endParaRPr lang="es-EC" dirty="0" smtClean="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r="1677" b="35869"/>
          <a:stretch>
            <a:fillRect/>
          </a:stretch>
        </p:blipFill>
        <p:spPr bwMode="auto">
          <a:xfrm>
            <a:off x="1259681" y="2276872"/>
            <a:ext cx="7344767"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Imagen 1"/>
          <p:cNvPicPr>
            <a:picLocks noChangeAspect="1" noChangeArrowheads="1"/>
          </p:cNvPicPr>
          <p:nvPr/>
        </p:nvPicPr>
        <p:blipFill>
          <a:blip r:embed="rId3">
            <a:extLst>
              <a:ext uri="{28A0092B-C50C-407E-A947-70E740481C1C}">
                <a14:useLocalDpi xmlns:a14="http://schemas.microsoft.com/office/drawing/2010/main" xmlns="" val="0"/>
              </a:ext>
            </a:extLst>
          </a:blip>
          <a:srcRect l="27411" t="30435" r="36588" b="50815"/>
          <a:stretch>
            <a:fillRect/>
          </a:stretch>
        </p:blipFill>
        <p:spPr bwMode="auto">
          <a:xfrm>
            <a:off x="2267744" y="5013722"/>
            <a:ext cx="5256583" cy="1728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2857573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14400" y="33790"/>
            <a:ext cx="8229600" cy="2160588"/>
          </a:xfrm>
        </p:spPr>
        <p:txBody>
          <a:bodyPr rtlCol="0">
            <a:normAutofit fontScale="92500" lnSpcReduction="20000"/>
          </a:bodyPr>
          <a:lstStyle/>
          <a:p>
            <a:pPr eaLnBrk="1" fontAlgn="auto" hangingPunct="1">
              <a:spcAft>
                <a:spcPts val="0"/>
              </a:spcAft>
              <a:defRPr/>
            </a:pPr>
            <a:r>
              <a:rPr lang="es-ES" dirty="0" smtClean="0"/>
              <a:t>En el recuadro </a:t>
            </a:r>
            <a:r>
              <a:rPr lang="es-ES" b="1" dirty="0" err="1" smtClean="0"/>
              <a:t>Loading</a:t>
            </a:r>
            <a:r>
              <a:rPr lang="es-ES" b="1" dirty="0" smtClean="0"/>
              <a:t> </a:t>
            </a:r>
            <a:r>
              <a:rPr lang="es-ES" b="1" dirty="0" err="1" smtClean="0"/>
              <a:t>Unit</a:t>
            </a:r>
            <a:r>
              <a:rPr lang="es-ES" b="1" dirty="0" smtClean="0"/>
              <a:t> </a:t>
            </a:r>
            <a:r>
              <a:rPr lang="es-ES" b="1" dirty="0" err="1" smtClean="0"/>
              <a:t>Count</a:t>
            </a:r>
            <a:r>
              <a:rPr lang="es-ES" dirty="0" smtClean="0"/>
              <a:t> agregamos a los caudales (</a:t>
            </a:r>
            <a:r>
              <a:rPr lang="es-ES" b="1" dirty="0" smtClean="0"/>
              <a:t>Q</a:t>
            </a:r>
            <a:r>
              <a:rPr lang="es-ES" dirty="0" smtClean="0"/>
              <a:t>) acumulados de las redes “5” y “1” dirigidos hacia el pozo 004, uno a la vez.</a:t>
            </a:r>
          </a:p>
          <a:p>
            <a:pPr marL="0" indent="0" algn="ctr" eaLnBrk="1" fontAlgn="auto" hangingPunct="1">
              <a:spcAft>
                <a:spcPts val="0"/>
              </a:spcAft>
              <a:buFont typeface="Arial" pitchFamily="34" charset="0"/>
              <a:buNone/>
              <a:defRPr/>
            </a:pPr>
            <a:r>
              <a:rPr lang="en-US" b="1" dirty="0" smtClean="0"/>
              <a:t>Q Red “5”</a:t>
            </a:r>
            <a:r>
              <a:rPr lang="en-US" dirty="0" smtClean="0"/>
              <a:t> = 594, 2 l/s</a:t>
            </a:r>
            <a:r>
              <a:rPr lang="en-US" b="1" dirty="0" smtClean="0"/>
              <a:t> </a:t>
            </a:r>
            <a:endParaRPr lang="es-EC" dirty="0" smtClean="0"/>
          </a:p>
          <a:p>
            <a:pPr marL="0" indent="0" algn="ctr" eaLnBrk="1" fontAlgn="auto" hangingPunct="1">
              <a:spcAft>
                <a:spcPts val="0"/>
              </a:spcAft>
              <a:buFont typeface="Arial" pitchFamily="34" charset="0"/>
              <a:buNone/>
              <a:defRPr/>
            </a:pPr>
            <a:r>
              <a:rPr lang="en-US" b="1" dirty="0" smtClean="0"/>
              <a:t> Q Red “1”</a:t>
            </a:r>
            <a:r>
              <a:rPr lang="en-US" dirty="0" smtClean="0"/>
              <a:t> = 439,02 l/s</a:t>
            </a:r>
            <a:r>
              <a:rPr lang="en-US" b="1" dirty="0" smtClean="0"/>
              <a:t> </a:t>
            </a:r>
            <a:endParaRPr lang="es-EC" dirty="0" smtClean="0"/>
          </a:p>
          <a:p>
            <a:pPr eaLnBrk="1" fontAlgn="auto" hangingPunct="1">
              <a:spcAft>
                <a:spcPts val="0"/>
              </a:spcAft>
              <a:defRPr/>
            </a:pPr>
            <a:endParaRPr lang="es-EC" dirty="0" smtClean="0"/>
          </a:p>
          <a:p>
            <a:pPr eaLnBrk="1" fontAlgn="auto" hangingPunct="1">
              <a:spcAft>
                <a:spcPts val="0"/>
              </a:spcAft>
              <a:defRPr/>
            </a:pPr>
            <a:endParaRPr lang="es-EC" dirty="0" smtClean="0"/>
          </a:p>
        </p:txBody>
      </p:sp>
      <p:pic>
        <p:nvPicPr>
          <p:cNvPr id="43011" name="Imagen 1"/>
          <p:cNvPicPr>
            <a:picLocks noChangeAspect="1" noChangeArrowheads="1"/>
          </p:cNvPicPr>
          <p:nvPr/>
        </p:nvPicPr>
        <p:blipFill>
          <a:blip r:embed="rId2">
            <a:extLst>
              <a:ext uri="{28A0092B-C50C-407E-A947-70E740481C1C}">
                <a14:useLocalDpi xmlns:a14="http://schemas.microsoft.com/office/drawing/2010/main" xmlns="" val="0"/>
              </a:ext>
            </a:extLst>
          </a:blip>
          <a:srcRect l="27335" t="31711" r="36842" b="39130"/>
          <a:stretch>
            <a:fillRect/>
          </a:stretch>
        </p:blipFill>
        <p:spPr bwMode="auto">
          <a:xfrm>
            <a:off x="2339752" y="2060849"/>
            <a:ext cx="4936233" cy="230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Imagen 1"/>
          <p:cNvPicPr>
            <a:picLocks noChangeAspect="1" noChangeArrowheads="1"/>
          </p:cNvPicPr>
          <p:nvPr/>
        </p:nvPicPr>
        <p:blipFill>
          <a:blip r:embed="rId3">
            <a:extLst>
              <a:ext uri="{28A0092B-C50C-407E-A947-70E740481C1C}">
                <a14:useLocalDpi xmlns:a14="http://schemas.microsoft.com/office/drawing/2010/main" xmlns="" val="0"/>
              </a:ext>
            </a:extLst>
          </a:blip>
          <a:srcRect l="27335" t="31793" r="36842" b="38043"/>
          <a:stretch>
            <a:fillRect/>
          </a:stretch>
        </p:blipFill>
        <p:spPr bwMode="auto">
          <a:xfrm>
            <a:off x="2339752" y="4509120"/>
            <a:ext cx="5040560" cy="2348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3153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5301208"/>
            <a:ext cx="7632848" cy="469249"/>
          </a:xfrm>
        </p:spPr>
        <p:txBody>
          <a:bodyPr>
            <a:normAutofit/>
          </a:bodyPr>
          <a:lstStyle/>
          <a:p>
            <a:pPr marL="82296" lvl="0" indent="0">
              <a:buNone/>
            </a:pPr>
            <a:r>
              <a:rPr lang="es-ES" sz="2400" b="1" dirty="0" smtClean="0">
                <a:solidFill>
                  <a:srgbClr val="000000"/>
                </a:solidFill>
                <a:latin typeface="Arial" pitchFamily="34" charset="0"/>
                <a:ea typeface="Times New Roman" pitchFamily="18" charset="0"/>
                <a:cs typeface="Arial" pitchFamily="34" charset="0"/>
              </a:rPr>
              <a:t>Mapa </a:t>
            </a:r>
            <a:r>
              <a:rPr lang="es-ES" sz="2400" b="1" dirty="0">
                <a:solidFill>
                  <a:srgbClr val="000000"/>
                </a:solidFill>
                <a:latin typeface="Arial" pitchFamily="34" charset="0"/>
                <a:ea typeface="Times New Roman" pitchFamily="18" charset="0"/>
                <a:cs typeface="Arial" pitchFamily="34" charset="0"/>
              </a:rPr>
              <a:t>del Cantón Rumiñahui dividido por Zonas</a:t>
            </a:r>
            <a:endParaRPr lang="es-ES" sz="2400" dirty="0">
              <a:latin typeface="Arial" pitchFamily="34" charset="0"/>
              <a:cs typeface="Arial" pitchFamily="34" charset="0"/>
            </a:endParaRPr>
          </a:p>
          <a:p>
            <a:endParaRPr lang="es-ES" dirty="0" smtClean="0"/>
          </a:p>
          <a:p>
            <a:endParaRPr lang="es-ES" dirty="0"/>
          </a:p>
          <a:p>
            <a:endParaRPr lang="es-ES" dirty="0" smtClean="0"/>
          </a:p>
          <a:p>
            <a:endParaRPr lang="es-ES" dirty="0"/>
          </a:p>
          <a:p>
            <a:endParaRPr lang="es-ES" dirty="0" smtClean="0"/>
          </a:p>
          <a:p>
            <a:endParaRPr lang="es-ES" dirty="0"/>
          </a:p>
          <a:p>
            <a:pPr marL="82296" indent="0">
              <a:buNone/>
            </a:pPr>
            <a:endParaRPr lang="es-ES" dirty="0"/>
          </a:p>
        </p:txBody>
      </p:sp>
      <p:grpSp>
        <p:nvGrpSpPr>
          <p:cNvPr id="2" name="1 Grupo"/>
          <p:cNvGrpSpPr/>
          <p:nvPr/>
        </p:nvGrpSpPr>
        <p:grpSpPr>
          <a:xfrm>
            <a:off x="13265" y="0"/>
            <a:ext cx="9130735" cy="6858000"/>
            <a:chOff x="13265" y="0"/>
            <a:chExt cx="9130735" cy="6858000"/>
          </a:xfrm>
        </p:grpSpPr>
        <p:pic>
          <p:nvPicPr>
            <p:cNvPr id="7169" name="Imagen 1"/>
            <p:cNvPicPr>
              <a:picLocks noChangeAspect="1" noChangeArrowheads="1"/>
            </p:cNvPicPr>
            <p:nvPr/>
          </p:nvPicPr>
          <p:blipFill>
            <a:blip r:embed="rId2">
              <a:extLst>
                <a:ext uri="{28A0092B-C50C-407E-A947-70E740481C1C}">
                  <a14:useLocalDpi xmlns:a14="http://schemas.microsoft.com/office/drawing/2010/main" xmlns="" val="0"/>
                </a:ext>
              </a:extLst>
            </a:blip>
            <a:srcRect l="31023" t="17798" r="37105" b="4671"/>
            <a:stretch>
              <a:fillRect/>
            </a:stretch>
          </p:blipFill>
          <p:spPr bwMode="auto">
            <a:xfrm>
              <a:off x="13265" y="0"/>
              <a:ext cx="913073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AutoShape 2"/>
            <p:cNvSpPr>
              <a:spLocks noChangeShapeType="1"/>
            </p:cNvSpPr>
            <p:nvPr/>
          </p:nvSpPr>
          <p:spPr bwMode="auto">
            <a:xfrm flipV="1">
              <a:off x="395536" y="2047382"/>
              <a:ext cx="1152128" cy="661537"/>
            </a:xfrm>
            <a:prstGeom prst="straightConnector1">
              <a:avLst/>
            </a:prstGeom>
            <a:noFill/>
            <a:ln w="76200">
              <a:solidFill>
                <a:srgbClr val="C0504D"/>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es-ES"/>
            </a:p>
          </p:txBody>
        </p:sp>
      </p:gr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5"/>
          <p:cNvSpPr>
            <a:spLocks noChangeArrowheads="1"/>
          </p:cNvSpPr>
          <p:nvPr/>
        </p:nvSpPr>
        <p:spPr bwMode="auto">
          <a:xfrm>
            <a:off x="4018002" y="8067645"/>
            <a:ext cx="110799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2736" y="0"/>
            <a:ext cx="9101264" cy="68259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8605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1000" fill="hold"/>
                                        <p:tgtEl>
                                          <p:spTgt spid="25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19926"/>
            <a:ext cx="8100392" cy="68380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34965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0"/>
            <a:ext cx="8229600" cy="2260600"/>
          </a:xfrm>
        </p:spPr>
        <p:txBody>
          <a:bodyPr rtlCol="0">
            <a:normAutofit fontScale="85000" lnSpcReduction="10000"/>
          </a:bodyPr>
          <a:lstStyle/>
          <a:p>
            <a:pPr marL="0" indent="0" eaLnBrk="1" fontAlgn="auto" hangingPunct="1">
              <a:spcAft>
                <a:spcPts val="0"/>
              </a:spcAft>
              <a:buFont typeface="Arial" pitchFamily="34" charset="0"/>
              <a:buNone/>
              <a:defRPr/>
            </a:pPr>
            <a:r>
              <a:rPr lang="es-ES" b="1" dirty="0" smtClean="0"/>
              <a:t>Paso 4:</a:t>
            </a:r>
            <a:r>
              <a:rPr lang="es-ES" dirty="0" smtClean="0"/>
              <a:t> Ingresamos datos de las </a:t>
            </a:r>
            <a:r>
              <a:rPr lang="es-ES" b="1" dirty="0" err="1" smtClean="0"/>
              <a:t>Dn</a:t>
            </a:r>
            <a:r>
              <a:rPr lang="es-ES" dirty="0" smtClean="0"/>
              <a:t> de la Red “5” y “1”, escogiendo entre estos el menor valor de cota de todos. </a:t>
            </a:r>
            <a:endParaRPr lang="es-EC" dirty="0" smtClean="0"/>
          </a:p>
          <a:p>
            <a:pPr marL="82296" indent="0" eaLnBrk="1" fontAlgn="auto" hangingPunct="1">
              <a:spcAft>
                <a:spcPts val="0"/>
              </a:spcAft>
              <a:buNone/>
              <a:defRPr/>
            </a:pPr>
            <a:endParaRPr lang="es-EC" dirty="0" smtClean="0"/>
          </a:p>
          <a:p>
            <a:pPr marL="0" indent="0" eaLnBrk="1" fontAlgn="auto" hangingPunct="1">
              <a:spcAft>
                <a:spcPts val="0"/>
              </a:spcAft>
              <a:buFont typeface="Arial" pitchFamily="34" charset="0"/>
              <a:buNone/>
              <a:defRPr/>
            </a:pPr>
            <a:r>
              <a:rPr lang="es-ES" b="1" dirty="0" err="1" smtClean="0"/>
              <a:t>Dn</a:t>
            </a:r>
            <a:r>
              <a:rPr lang="es-ES" b="1" dirty="0" smtClean="0"/>
              <a:t> 	Red “5” 	</a:t>
            </a:r>
            <a:r>
              <a:rPr lang="es-ES" dirty="0" smtClean="0"/>
              <a:t>=</a:t>
            </a:r>
            <a:r>
              <a:rPr lang="es-ES" b="1" dirty="0" smtClean="0"/>
              <a:t> </a:t>
            </a:r>
            <a:r>
              <a:rPr lang="es-ES" dirty="0" smtClean="0"/>
              <a:t>2501, 76 m.</a:t>
            </a:r>
            <a:endParaRPr lang="es-EC" dirty="0" smtClean="0"/>
          </a:p>
          <a:p>
            <a:pPr marL="0" indent="0" eaLnBrk="1" fontAlgn="auto" hangingPunct="1">
              <a:spcAft>
                <a:spcPts val="0"/>
              </a:spcAft>
              <a:buFont typeface="Arial" pitchFamily="34" charset="0"/>
              <a:buNone/>
              <a:defRPr/>
            </a:pPr>
            <a:r>
              <a:rPr lang="es-ES" b="1" dirty="0" err="1" smtClean="0"/>
              <a:t>Dn</a:t>
            </a:r>
            <a:r>
              <a:rPr lang="es-ES" b="1" dirty="0" smtClean="0"/>
              <a:t> 	Red “1” 	</a:t>
            </a:r>
            <a:r>
              <a:rPr lang="es-ES" dirty="0" smtClean="0"/>
              <a:t>=</a:t>
            </a:r>
            <a:r>
              <a:rPr lang="es-ES" b="1" dirty="0" smtClean="0"/>
              <a:t> </a:t>
            </a:r>
            <a:r>
              <a:rPr lang="es-ES" dirty="0" smtClean="0"/>
              <a:t>2501, 85 m.</a:t>
            </a:r>
            <a:endParaRPr lang="es-EC" dirty="0" smtClean="0"/>
          </a:p>
          <a:p>
            <a:pPr eaLnBrk="1" fontAlgn="auto" hangingPunct="1">
              <a:spcAft>
                <a:spcPts val="0"/>
              </a:spcAft>
              <a:defRPr/>
            </a:pPr>
            <a:endParaRPr lang="es-EC" dirty="0" smtClean="0"/>
          </a:p>
        </p:txBody>
      </p:sp>
      <p:pic>
        <p:nvPicPr>
          <p:cNvPr id="4505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2204864"/>
            <a:ext cx="7992888" cy="4653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4257804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600" y="28600"/>
            <a:ext cx="8172400" cy="5345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4 Rectángulo"/>
          <p:cNvSpPr>
            <a:spLocks noChangeArrowheads="1"/>
          </p:cNvSpPr>
          <p:nvPr/>
        </p:nvSpPr>
        <p:spPr bwMode="auto">
          <a:xfrm>
            <a:off x="971600" y="5373688"/>
            <a:ext cx="8172400" cy="1384995"/>
          </a:xfrm>
          <a:prstGeom prst="rect">
            <a:avLst/>
          </a:prstGeom>
          <a:noFill/>
          <a:ln w="571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p>
            <a:pPr algn="ctr"/>
            <a:r>
              <a:rPr lang="es-ES" sz="2800" b="1" dirty="0"/>
              <a:t>Este proceso se debe repetir cuantas veces sea necesario para las otras redes del proyecto a las que se las tenga que dar secuencia.</a:t>
            </a:r>
            <a:endParaRPr lang="es-EC" sz="2800" b="1" dirty="0"/>
          </a:p>
        </p:txBody>
      </p:sp>
    </p:spTree>
    <p:extLst>
      <p:ext uri="{BB962C8B-B14F-4D97-AF65-F5344CB8AC3E}">
        <p14:creationId xmlns:p14="http://schemas.microsoft.com/office/powerpoint/2010/main" xmlns="" val="145094336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2 Marcador de contenido"/>
          <p:cNvSpPr>
            <a:spLocks noGrp="1"/>
          </p:cNvSpPr>
          <p:nvPr>
            <p:ph idx="1"/>
          </p:nvPr>
        </p:nvSpPr>
        <p:spPr>
          <a:xfrm>
            <a:off x="1043608" y="22956"/>
            <a:ext cx="7992888" cy="6718412"/>
          </a:xfrm>
        </p:spPr>
        <p:txBody>
          <a:bodyPr>
            <a:normAutofit/>
          </a:bodyPr>
          <a:lstStyle/>
          <a:p>
            <a:pPr marL="0" indent="0" algn="just" eaLnBrk="1" hangingPunct="1">
              <a:buFont typeface="Arial" pitchFamily="34" charset="0"/>
              <a:buNone/>
            </a:pPr>
            <a:r>
              <a:rPr lang="es-ES" sz="3600" b="1" dirty="0" smtClean="0"/>
              <a:t>Paso 3</a:t>
            </a:r>
            <a:r>
              <a:rPr lang="es-ES" sz="3600" dirty="0" smtClean="0"/>
              <a:t>: </a:t>
            </a:r>
            <a:r>
              <a:rPr lang="es-EC" sz="3600" b="1" dirty="0" smtClean="0"/>
              <a:t>Chequeo de J, V y Hp.</a:t>
            </a:r>
            <a:endParaRPr lang="es-EC" sz="3600" dirty="0" smtClean="0"/>
          </a:p>
          <a:p>
            <a:pPr marL="0" indent="0" algn="just" eaLnBrk="1" hangingPunct="1">
              <a:buFont typeface="Arial" pitchFamily="34" charset="0"/>
              <a:buNone/>
            </a:pPr>
            <a:endParaRPr lang="es-EC" sz="3600" dirty="0" smtClean="0"/>
          </a:p>
          <a:p>
            <a:pPr marL="0" indent="0" algn="just" eaLnBrk="1" hangingPunct="1">
              <a:buFont typeface="Arial" pitchFamily="34" charset="0"/>
              <a:buNone/>
            </a:pPr>
            <a:r>
              <a:rPr lang="es-EC" sz="3600" b="1" dirty="0" smtClean="0">
                <a:solidFill>
                  <a:srgbClr val="0070C0"/>
                </a:solidFill>
              </a:rPr>
              <a:t>3ºer Filtro</a:t>
            </a:r>
          </a:p>
          <a:p>
            <a:pPr marL="0" indent="0" algn="just" eaLnBrk="1" hangingPunct="1">
              <a:buFont typeface="Arial" pitchFamily="34" charset="0"/>
              <a:buNone/>
            </a:pPr>
            <a:r>
              <a:rPr lang="es-EC" sz="3600" dirty="0" smtClean="0"/>
              <a:t>En las pantallas del </a:t>
            </a:r>
            <a:r>
              <a:rPr lang="es-EC" sz="3600" dirty="0" err="1" smtClean="0"/>
              <a:t>SewerCAD</a:t>
            </a:r>
            <a:r>
              <a:rPr lang="es-EC" sz="3600" dirty="0" smtClean="0"/>
              <a:t> ya podemos además observar los resultados de:</a:t>
            </a:r>
          </a:p>
          <a:p>
            <a:pPr marL="0" indent="0" algn="just" eaLnBrk="1" hangingPunct="1">
              <a:buFont typeface="Arial" pitchFamily="34" charset="0"/>
              <a:buNone/>
            </a:pPr>
            <a:endParaRPr lang="es-EC" sz="3600" dirty="0" smtClean="0"/>
          </a:p>
          <a:p>
            <a:pPr marL="0" indent="0" algn="just" eaLnBrk="1" hangingPunct="1">
              <a:buFont typeface="Arial" pitchFamily="34" charset="0"/>
              <a:buNone/>
            </a:pPr>
            <a:r>
              <a:rPr lang="es-EC" sz="3600" b="1" dirty="0" smtClean="0"/>
              <a:t>V, J </a:t>
            </a:r>
            <a:r>
              <a:rPr lang="es-EC" sz="3600" dirty="0" smtClean="0"/>
              <a:t>y </a:t>
            </a:r>
            <a:r>
              <a:rPr lang="es-EC" sz="3600" b="1" dirty="0" smtClean="0"/>
              <a:t>Hp</a:t>
            </a:r>
            <a:r>
              <a:rPr lang="es-EC" sz="3600" dirty="0" smtClean="0"/>
              <a:t> en cada calle </a:t>
            </a:r>
            <a:r>
              <a:rPr lang="es-EC" sz="3600" dirty="0" smtClean="0">
                <a:sym typeface="Wingdings" pitchFamily="2" charset="2"/>
              </a:rPr>
              <a:t> V</a:t>
            </a:r>
            <a:r>
              <a:rPr lang="es-EC" sz="3600" dirty="0" smtClean="0"/>
              <a:t>erificar que los valores se encuentren dentro de los rangos recomendados y de lo constructivamente óptimo.</a:t>
            </a:r>
          </a:p>
        </p:txBody>
      </p:sp>
    </p:spTree>
    <p:extLst>
      <p:ext uri="{BB962C8B-B14F-4D97-AF65-F5344CB8AC3E}">
        <p14:creationId xmlns:p14="http://schemas.microsoft.com/office/powerpoint/2010/main" xmlns="" val="226460281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Título"/>
          <p:cNvSpPr>
            <a:spLocks noGrp="1"/>
          </p:cNvSpPr>
          <p:nvPr>
            <p:ph type="title"/>
          </p:nvPr>
        </p:nvSpPr>
        <p:spPr>
          <a:xfrm>
            <a:off x="858380" y="188640"/>
            <a:ext cx="8316416" cy="1143000"/>
          </a:xfrm>
        </p:spPr>
        <p:txBody>
          <a:bodyPr>
            <a:noAutofit/>
          </a:bodyPr>
          <a:lstStyle/>
          <a:p>
            <a:pPr marL="342900" indent="-342900" algn="ctr" eaLnBrk="1" hangingPunct="1"/>
            <a:r>
              <a:rPr lang="es-EC" sz="3200" b="1" dirty="0" smtClean="0">
                <a:solidFill>
                  <a:srgbClr val="7030A0"/>
                </a:solidFill>
                <a:effectLst/>
              </a:rPr>
              <a:t>Traslado de los perfiles al AutoCAD y Configuración para el Plotter.</a:t>
            </a:r>
            <a:r>
              <a:rPr lang="es-EC" sz="3200" b="1" dirty="0" smtClean="0">
                <a:solidFill>
                  <a:srgbClr val="7030A0"/>
                </a:solidFill>
              </a:rPr>
              <a:t/>
            </a:r>
            <a:br>
              <a:rPr lang="es-EC" sz="3200" b="1" dirty="0" smtClean="0">
                <a:solidFill>
                  <a:srgbClr val="7030A0"/>
                </a:solidFill>
              </a:rPr>
            </a:br>
            <a:endParaRPr lang="es-EC" sz="3200" b="1" dirty="0" smtClean="0">
              <a:solidFill>
                <a:srgbClr val="7030A0"/>
              </a:solidFill>
            </a:endParaRPr>
          </a:p>
        </p:txBody>
      </p:sp>
      <p:sp>
        <p:nvSpPr>
          <p:cNvPr id="3" name="2 Marcador de contenido"/>
          <p:cNvSpPr>
            <a:spLocks noGrp="1"/>
          </p:cNvSpPr>
          <p:nvPr>
            <p:ph idx="1"/>
          </p:nvPr>
        </p:nvSpPr>
        <p:spPr>
          <a:xfrm>
            <a:off x="1187624" y="908720"/>
            <a:ext cx="7776864" cy="1079500"/>
          </a:xfrm>
        </p:spPr>
        <p:txBody>
          <a:bodyPr rtlCol="0">
            <a:normAutofit fontScale="92500" lnSpcReduction="10000"/>
          </a:bodyPr>
          <a:lstStyle/>
          <a:p>
            <a:pPr eaLnBrk="1" fontAlgn="auto" hangingPunct="1">
              <a:spcAft>
                <a:spcPts val="0"/>
              </a:spcAft>
              <a:defRPr/>
            </a:pPr>
            <a:r>
              <a:rPr lang="en-US" b="1" dirty="0" smtClean="0"/>
              <a:t>Paso 1</a:t>
            </a:r>
            <a:r>
              <a:rPr lang="en-US" dirty="0" smtClean="0"/>
              <a:t>: </a:t>
            </a:r>
            <a:endParaRPr lang="es-EC" dirty="0" smtClean="0"/>
          </a:p>
          <a:p>
            <a:pPr marL="82296" indent="0" eaLnBrk="1" fontAlgn="auto" hangingPunct="1">
              <a:spcAft>
                <a:spcPts val="0"/>
              </a:spcAft>
              <a:buNone/>
              <a:defRPr/>
            </a:pPr>
            <a:r>
              <a:rPr lang="es-EC" b="1" dirty="0" smtClean="0">
                <a:solidFill>
                  <a:srgbClr val="FF0000"/>
                </a:solidFill>
              </a:rPr>
              <a:t>    </a:t>
            </a:r>
            <a:r>
              <a:rPr lang="es-EC" b="1" dirty="0" smtClean="0">
                <a:solidFill>
                  <a:srgbClr val="0070C0"/>
                </a:solidFill>
              </a:rPr>
              <a:t>4ºto Filtro</a:t>
            </a:r>
            <a:r>
              <a:rPr lang="es-EC" b="1" dirty="0">
                <a:solidFill>
                  <a:srgbClr val="0070C0"/>
                </a:solidFill>
              </a:rPr>
              <a:t> </a:t>
            </a:r>
            <a:r>
              <a:rPr lang="en-US" dirty="0" smtClean="0"/>
              <a:t>/ File / Export to DXF…</a:t>
            </a:r>
            <a:endParaRPr lang="es-EC" dirty="0" smtClean="0"/>
          </a:p>
          <a:p>
            <a:pPr eaLnBrk="1" fontAlgn="auto" hangingPunct="1">
              <a:spcAft>
                <a:spcPts val="0"/>
              </a:spcAft>
              <a:defRPr/>
            </a:pPr>
            <a:endParaRPr lang="es-EC" dirty="0" smtClean="0"/>
          </a:p>
        </p:txBody>
      </p:sp>
      <p:pic>
        <p:nvPicPr>
          <p:cNvPr id="4813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r="28419" b="77902"/>
          <a:stretch>
            <a:fillRect/>
          </a:stretch>
        </p:blipFill>
        <p:spPr bwMode="auto">
          <a:xfrm>
            <a:off x="1547664" y="1989137"/>
            <a:ext cx="6746875"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47663" y="3316288"/>
            <a:ext cx="6746875" cy="3425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21101" y="3789040"/>
            <a:ext cx="3594249" cy="1744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7 Conector angular"/>
          <p:cNvCxnSpPr/>
          <p:nvPr/>
        </p:nvCxnSpPr>
        <p:spPr>
          <a:xfrm rot="5400000" flipH="1" flipV="1">
            <a:off x="5264150" y="5705475"/>
            <a:ext cx="774700" cy="431800"/>
          </a:xfrm>
          <a:prstGeom prst="bentConnector3">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angular"/>
          <p:cNvCxnSpPr/>
          <p:nvPr/>
        </p:nvCxnSpPr>
        <p:spPr>
          <a:xfrm rot="16200000" flipH="1">
            <a:off x="2844007" y="3140869"/>
            <a:ext cx="576262" cy="431800"/>
          </a:xfrm>
          <a:prstGeom prst="bentConnector3">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526488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5679" y="44450"/>
            <a:ext cx="8137525" cy="1655763"/>
          </a:xfrm>
        </p:spPr>
        <p:txBody>
          <a:bodyPr rtlCol="0">
            <a:normAutofit fontScale="70000" lnSpcReduction="20000"/>
          </a:bodyPr>
          <a:lstStyle/>
          <a:p>
            <a:pPr eaLnBrk="1" fontAlgn="auto" hangingPunct="1">
              <a:spcAft>
                <a:spcPts val="0"/>
              </a:spcAft>
              <a:defRPr/>
            </a:pPr>
            <a:r>
              <a:rPr lang="es-ES" b="1" dirty="0" smtClean="0"/>
              <a:t>Paso 2:</a:t>
            </a:r>
            <a:endParaRPr lang="es-EC" dirty="0" smtClean="0"/>
          </a:p>
          <a:p>
            <a:pPr marL="0" indent="0" eaLnBrk="1" fontAlgn="auto" hangingPunct="1">
              <a:spcAft>
                <a:spcPts val="0"/>
              </a:spcAft>
              <a:buFont typeface="Arial" pitchFamily="34" charset="0"/>
              <a:buNone/>
              <a:defRPr/>
            </a:pPr>
            <a:r>
              <a:rPr lang="es-ES" sz="3400" dirty="0" smtClean="0"/>
              <a:t>/ AutoCAD</a:t>
            </a:r>
            <a:r>
              <a:rPr lang="en-US" sz="3400" dirty="0" smtClean="0">
                <a:sym typeface="Wingdings" pitchFamily="2" charset="2"/>
              </a:rPr>
              <a:t></a:t>
            </a:r>
            <a:r>
              <a:rPr lang="es-ES" sz="3400" dirty="0" smtClean="0"/>
              <a:t>/ </a:t>
            </a:r>
            <a:r>
              <a:rPr lang="es-ES" sz="3400" dirty="0" err="1" smtClean="0"/>
              <a:t>Insert</a:t>
            </a:r>
            <a:r>
              <a:rPr lang="es-ES" sz="3400" dirty="0" smtClean="0"/>
              <a:t> / Bloque / Examinar /</a:t>
            </a:r>
            <a:r>
              <a:rPr lang="es-ES" sz="3400" dirty="0" smtClean="0">
                <a:sym typeface="Wingdings" pitchFamily="2" charset="2"/>
              </a:rPr>
              <a:t></a:t>
            </a:r>
            <a:r>
              <a:rPr lang="es-ES" sz="3400" dirty="0" smtClean="0"/>
              <a:t>/ Escojo el nombre del archivo que guardamos / Cambio la extensión a tipo DXF / Abrir</a:t>
            </a:r>
            <a:r>
              <a:rPr lang="es-ES" sz="3400" dirty="0" smtClean="0">
                <a:sym typeface="Wingdings" pitchFamily="2" charset="2"/>
              </a:rPr>
              <a:t></a:t>
            </a:r>
            <a:r>
              <a:rPr lang="es-ES" sz="3400" dirty="0" smtClean="0"/>
              <a:t>/ Activo la ventana de Descomponer / Aceptar:</a:t>
            </a:r>
            <a:endParaRPr lang="es-EC" sz="3400" dirty="0" smtClean="0"/>
          </a:p>
          <a:p>
            <a:pPr eaLnBrk="1" fontAlgn="auto" hangingPunct="1">
              <a:spcAft>
                <a:spcPts val="0"/>
              </a:spcAft>
              <a:defRPr/>
            </a:pPr>
            <a:endParaRPr lang="es-EC" dirty="0" smtClean="0"/>
          </a:p>
          <a:p>
            <a:pPr eaLnBrk="1" fontAlgn="auto" hangingPunct="1">
              <a:spcAft>
                <a:spcPts val="0"/>
              </a:spcAft>
              <a:defRPr/>
            </a:pPr>
            <a:endParaRPr lang="es-EC" dirty="0" smtClean="0"/>
          </a:p>
          <a:p>
            <a:pPr eaLnBrk="1" fontAlgn="auto" hangingPunct="1">
              <a:spcAft>
                <a:spcPts val="0"/>
              </a:spcAft>
              <a:defRPr/>
            </a:pPr>
            <a:endParaRPr lang="es-EC" dirty="0" smtClean="0"/>
          </a:p>
          <a:p>
            <a:pPr eaLnBrk="1" fontAlgn="auto" hangingPunct="1">
              <a:spcAft>
                <a:spcPts val="0"/>
              </a:spcAft>
              <a:defRPr/>
            </a:pPr>
            <a:endParaRPr lang="es-EC" dirty="0" smtClean="0"/>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77" y="1307358"/>
            <a:ext cx="5613400" cy="5140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6"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67944" y="1340768"/>
            <a:ext cx="5093751" cy="54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0498202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5148263" cy="3411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406774"/>
            <a:ext cx="9144000"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2 Marcador de contenido"/>
          <p:cNvSpPr>
            <a:spLocks noGrp="1"/>
          </p:cNvSpPr>
          <p:nvPr>
            <p:ph idx="1"/>
          </p:nvPr>
        </p:nvSpPr>
        <p:spPr>
          <a:xfrm>
            <a:off x="5148263" y="764704"/>
            <a:ext cx="3995737" cy="1079326"/>
          </a:xfrm>
        </p:spPr>
        <p:txBody>
          <a:bodyPr rtlCol="0">
            <a:normAutofit lnSpcReduction="10000"/>
          </a:bodyPr>
          <a:lstStyle/>
          <a:p>
            <a:pPr marL="0" indent="0" eaLnBrk="1" fontAlgn="auto" hangingPunct="1">
              <a:spcAft>
                <a:spcPts val="0"/>
              </a:spcAft>
              <a:buFont typeface="Arial" pitchFamily="34" charset="0"/>
              <a:buNone/>
              <a:defRPr/>
            </a:pPr>
            <a:r>
              <a:rPr lang="es-ES" b="1" dirty="0" smtClean="0"/>
              <a:t>Paso 3: </a:t>
            </a:r>
            <a:r>
              <a:rPr lang="es-ES" b="1" dirty="0" smtClean="0">
                <a:solidFill>
                  <a:srgbClr val="0070C0"/>
                </a:solidFill>
              </a:rPr>
              <a:t>5ºto Filtro</a:t>
            </a:r>
          </a:p>
          <a:p>
            <a:pPr marL="0" indent="0" algn="ctr" eaLnBrk="1" fontAlgn="auto" hangingPunct="1">
              <a:spcAft>
                <a:spcPts val="0"/>
              </a:spcAft>
              <a:buFont typeface="Arial" pitchFamily="34" charset="0"/>
              <a:buNone/>
              <a:defRPr/>
            </a:pPr>
            <a:r>
              <a:rPr lang="es-ES" dirty="0" smtClean="0"/>
              <a:t>Verificar las escalas</a:t>
            </a:r>
            <a:endParaRPr lang="es-EC" dirty="0" smtClean="0"/>
          </a:p>
          <a:p>
            <a:pPr eaLnBrk="1" fontAlgn="auto" hangingPunct="1">
              <a:spcAft>
                <a:spcPts val="0"/>
              </a:spcAft>
              <a:defRPr/>
            </a:pPr>
            <a:endParaRPr lang="es-EC" dirty="0" smtClean="0"/>
          </a:p>
          <a:p>
            <a:pPr eaLnBrk="1" fontAlgn="auto" hangingPunct="1">
              <a:spcAft>
                <a:spcPts val="0"/>
              </a:spcAft>
              <a:defRPr/>
            </a:pPr>
            <a:endParaRPr lang="es-EC" dirty="0" smtClean="0"/>
          </a:p>
        </p:txBody>
      </p:sp>
    </p:spTree>
    <p:extLst>
      <p:ext uri="{BB962C8B-B14F-4D97-AF65-F5344CB8AC3E}">
        <p14:creationId xmlns:p14="http://schemas.microsoft.com/office/powerpoint/2010/main" xmlns="" val="2430226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0"/>
            <a:ext cx="7498080" cy="1143000"/>
          </a:xfrm>
        </p:spPr>
        <p:txBody>
          <a:bodyPr rtlCol="0">
            <a:normAutofit fontScale="90000"/>
          </a:bodyPr>
          <a:lstStyle/>
          <a:p>
            <a:pPr algn="ctr" eaLnBrk="1" fontAlgn="auto" hangingPunct="1">
              <a:spcAft>
                <a:spcPts val="0"/>
              </a:spcAft>
              <a:defRPr/>
            </a:pPr>
            <a:r>
              <a:rPr lang="en-US" b="1" dirty="0" smtClean="0">
                <a:effectLst/>
              </a:rPr>
              <a:t>Se convierte en un archivo editable, de AutoCAD</a:t>
            </a:r>
            <a:endParaRPr lang="es-EC" b="1" dirty="0" smtClean="0">
              <a:effectLst/>
            </a:endParaRPr>
          </a:p>
        </p:txBody>
      </p:sp>
      <p:pic>
        <p:nvPicPr>
          <p:cNvPr id="5120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196752"/>
            <a:ext cx="9036497" cy="566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6934512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Título"/>
          <p:cNvSpPr>
            <a:spLocks noGrp="1"/>
          </p:cNvSpPr>
          <p:nvPr>
            <p:ph type="title"/>
          </p:nvPr>
        </p:nvSpPr>
        <p:spPr>
          <a:xfrm>
            <a:off x="0" y="1"/>
            <a:ext cx="9131423" cy="1052736"/>
          </a:xfrm>
        </p:spPr>
        <p:style>
          <a:lnRef idx="1">
            <a:schemeClr val="accent1"/>
          </a:lnRef>
          <a:fillRef idx="2">
            <a:schemeClr val="accent1"/>
          </a:fillRef>
          <a:effectRef idx="1">
            <a:schemeClr val="accent1"/>
          </a:effectRef>
          <a:fontRef idx="minor">
            <a:schemeClr val="dk1"/>
          </a:fontRef>
        </p:style>
        <p:txBody>
          <a:bodyPr>
            <a:noAutofit/>
          </a:bodyPr>
          <a:lstStyle/>
          <a:p>
            <a:pPr marL="342900" indent="-342900" algn="ctr" eaLnBrk="1" hangingPunct="1"/>
            <a:r>
              <a:rPr lang="es-EC" sz="3600" b="1" dirty="0" smtClean="0">
                <a:solidFill>
                  <a:srgbClr val="FF0000"/>
                </a:solidFill>
                <a:effectLst/>
              </a:rPr>
              <a:t>Resultados (Datos hidráulicos del diseño)</a:t>
            </a:r>
            <a:br>
              <a:rPr lang="es-EC" sz="3600" b="1" dirty="0" smtClean="0">
                <a:solidFill>
                  <a:srgbClr val="FF0000"/>
                </a:solidFill>
                <a:effectLst/>
              </a:rPr>
            </a:br>
            <a:endParaRPr lang="es-EC" sz="3600" b="1" dirty="0" smtClean="0">
              <a:solidFill>
                <a:srgbClr val="FF0000"/>
              </a:solidFill>
              <a:effectLst/>
            </a:endParaRPr>
          </a:p>
        </p:txBody>
      </p:sp>
      <p:pic>
        <p:nvPicPr>
          <p:cNvPr id="52227"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92696"/>
            <a:ext cx="9143999" cy="6165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400158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116632"/>
            <a:ext cx="7786112" cy="792088"/>
          </a:xfrm>
        </p:spPr>
        <p:txBody>
          <a:bodyPr>
            <a:normAutofit/>
          </a:bodyPr>
          <a:lstStyle/>
          <a:p>
            <a:r>
              <a:rPr lang="es-ES" sz="3600" b="1" dirty="0" smtClean="0">
                <a:solidFill>
                  <a:srgbClr val="00B050"/>
                </a:solidFill>
              </a:rPr>
              <a:t>6. TRATAMIENTO Y DESCARGA</a:t>
            </a:r>
            <a:endParaRPr lang="es-ES" sz="3600" b="1" dirty="0">
              <a:solidFill>
                <a:srgbClr val="00B050"/>
              </a:solidFill>
            </a:endParaRPr>
          </a:p>
        </p:txBody>
      </p:sp>
      <p:sp>
        <p:nvSpPr>
          <p:cNvPr id="3" name="2 Marcador de contenido"/>
          <p:cNvSpPr>
            <a:spLocks noGrp="1"/>
          </p:cNvSpPr>
          <p:nvPr>
            <p:ph idx="1"/>
          </p:nvPr>
        </p:nvSpPr>
        <p:spPr>
          <a:xfrm>
            <a:off x="1259632" y="980728"/>
            <a:ext cx="7674056" cy="5267672"/>
          </a:xfrm>
        </p:spPr>
        <p:txBody>
          <a:bodyPr>
            <a:normAutofit/>
          </a:bodyPr>
          <a:lstStyle/>
          <a:p>
            <a:pPr marL="82296" indent="0">
              <a:buNone/>
            </a:pPr>
            <a:r>
              <a:rPr lang="es-EC" sz="2800" b="1" dirty="0" smtClean="0"/>
              <a:t>Descripción </a:t>
            </a:r>
            <a:r>
              <a:rPr lang="es-EC" sz="2800" b="1" dirty="0"/>
              <a:t>de las Condiciones de </a:t>
            </a:r>
            <a:r>
              <a:rPr lang="es-EC" sz="2800" b="1" dirty="0" smtClean="0"/>
              <a:t>Descarga</a:t>
            </a:r>
          </a:p>
          <a:p>
            <a:pPr marL="82296" indent="0">
              <a:buNone/>
            </a:pPr>
            <a:r>
              <a:rPr lang="es-EC" sz="2800" dirty="0"/>
              <a:t>S</a:t>
            </a:r>
            <a:r>
              <a:rPr lang="es-EC" sz="2800" dirty="0" smtClean="0"/>
              <a:t>egún sentido </a:t>
            </a:r>
            <a:r>
              <a:rPr lang="es-EC" sz="2800" dirty="0"/>
              <a:t>de flujo </a:t>
            </a:r>
            <a:r>
              <a:rPr lang="es-EC" sz="2800" dirty="0" smtClean="0">
                <a:sym typeface="Wingdings" pitchFamily="2" charset="2"/>
              </a:rPr>
              <a:t> </a:t>
            </a:r>
            <a:r>
              <a:rPr lang="es-EC" sz="2800" b="1" dirty="0" smtClean="0"/>
              <a:t>15 </a:t>
            </a:r>
            <a:r>
              <a:rPr lang="es-EC" sz="2800" dirty="0"/>
              <a:t>puntos de </a:t>
            </a:r>
            <a:r>
              <a:rPr lang="es-EC" sz="2800" dirty="0" smtClean="0"/>
              <a:t>descarga:</a:t>
            </a:r>
          </a:p>
          <a:p>
            <a:pPr marL="82296" indent="0">
              <a:buNone/>
            </a:pPr>
            <a:endParaRPr lang="es-EC" sz="2800" dirty="0"/>
          </a:p>
          <a:p>
            <a:pPr lvl="0"/>
            <a:r>
              <a:rPr lang="es-EC" sz="2800" dirty="0"/>
              <a:t>9 Descargas hacia el Río Quebrada Santa Isabel</a:t>
            </a:r>
            <a:endParaRPr lang="es-ES" sz="2800" dirty="0"/>
          </a:p>
          <a:p>
            <a:pPr marL="82296" indent="0">
              <a:buNone/>
            </a:pPr>
            <a:endParaRPr lang="es-ES" sz="2800" dirty="0"/>
          </a:p>
          <a:p>
            <a:pPr lvl="0"/>
            <a:r>
              <a:rPr lang="es-EC" sz="2800" dirty="0"/>
              <a:t>3 Descargas hacia el Río Quebrada La Balbina</a:t>
            </a:r>
            <a:endParaRPr lang="es-ES" sz="2800" dirty="0"/>
          </a:p>
          <a:p>
            <a:pPr marL="82296" indent="0">
              <a:buNone/>
            </a:pPr>
            <a:endParaRPr lang="es-ES" sz="2800" dirty="0"/>
          </a:p>
          <a:p>
            <a:pPr lvl="0"/>
            <a:r>
              <a:rPr lang="es-EC" sz="2800" dirty="0"/>
              <a:t>3 Descargas hacia el Río Capelo</a:t>
            </a:r>
            <a:endParaRPr lang="es-ES" sz="2800" dirty="0"/>
          </a:p>
          <a:p>
            <a:pPr marL="82296" indent="0">
              <a:buNone/>
            </a:pPr>
            <a:endParaRPr lang="es-ES" sz="2800" dirty="0"/>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92" y="0"/>
            <a:ext cx="9134908" cy="6811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246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7348"/>
            <a:ext cx="9036496" cy="6838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692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 calcmode="lin" valueType="num">
                                      <p:cBhvr additive="base">
                                        <p:cTn id="7" dur="500" fill="hold"/>
                                        <p:tgtEl>
                                          <p:spTgt spid="62467"/>
                                        </p:tgtEl>
                                        <p:attrNameLst>
                                          <p:attrName>ppt_x</p:attrName>
                                        </p:attrNameLst>
                                      </p:cBhvr>
                                      <p:tavLst>
                                        <p:tav tm="0">
                                          <p:val>
                                            <p:strVal val="#ppt_x"/>
                                          </p:val>
                                        </p:tav>
                                        <p:tav tm="100000">
                                          <p:val>
                                            <p:strVal val="#ppt_x"/>
                                          </p:val>
                                        </p:tav>
                                      </p:tavLst>
                                    </p:anim>
                                    <p:anim calcmode="lin" valueType="num">
                                      <p:cBhvr additive="base">
                                        <p:cTn id="8"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62468"/>
                                        </p:tgtEl>
                                        <p:attrNameLst>
                                          <p:attrName>style.visibility</p:attrName>
                                        </p:attrNameLst>
                                      </p:cBhvr>
                                      <p:to>
                                        <p:strVal val="visible"/>
                                      </p:to>
                                    </p:set>
                                    <p:animEffect transition="in" filter="wheel(1)">
                                      <p:cBhvr>
                                        <p:cTn id="13" dur="20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475656" y="1556792"/>
            <a:ext cx="3024336" cy="93610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2" name="1 Título"/>
          <p:cNvSpPr>
            <a:spLocks noGrp="1"/>
          </p:cNvSpPr>
          <p:nvPr>
            <p:ph type="title"/>
          </p:nvPr>
        </p:nvSpPr>
        <p:spPr>
          <a:xfrm>
            <a:off x="1115616" y="0"/>
            <a:ext cx="7786112" cy="836712"/>
          </a:xfrm>
        </p:spPr>
        <p:txBody>
          <a:bodyPr>
            <a:normAutofit/>
          </a:bodyPr>
          <a:lstStyle/>
          <a:p>
            <a:r>
              <a:rPr lang="es-ES" sz="4000" b="1" dirty="0" smtClean="0">
                <a:solidFill>
                  <a:srgbClr val="C00000"/>
                </a:solidFill>
              </a:rPr>
              <a:t>CLIMA DE LA ZONA</a:t>
            </a:r>
            <a:endParaRPr lang="es-ES" sz="4000" b="1" dirty="0">
              <a:solidFill>
                <a:srgbClr val="C00000"/>
              </a:solidFill>
            </a:endParaRPr>
          </a:p>
        </p:txBody>
      </p:sp>
      <p:sp>
        <p:nvSpPr>
          <p:cNvPr id="4" name="3 Marcador de contenido"/>
          <p:cNvSpPr>
            <a:spLocks noGrp="1"/>
          </p:cNvSpPr>
          <p:nvPr>
            <p:ph idx="1"/>
          </p:nvPr>
        </p:nvSpPr>
        <p:spPr>
          <a:xfrm>
            <a:off x="1043608" y="836712"/>
            <a:ext cx="7992888" cy="5832648"/>
          </a:xfrm>
        </p:spPr>
        <p:txBody>
          <a:bodyPr>
            <a:normAutofit/>
          </a:bodyPr>
          <a:lstStyle/>
          <a:p>
            <a:pPr marL="82296" indent="0" algn="just">
              <a:buNone/>
            </a:pPr>
            <a:r>
              <a:rPr lang="es-EC" dirty="0"/>
              <a:t>D</a:t>
            </a:r>
            <a:r>
              <a:rPr lang="es-EC" dirty="0" smtClean="0"/>
              <a:t>atos </a:t>
            </a:r>
            <a:r>
              <a:rPr lang="es-EC" dirty="0"/>
              <a:t>Climatológicos y </a:t>
            </a:r>
            <a:r>
              <a:rPr lang="es-EC" dirty="0" smtClean="0"/>
              <a:t>Pluviométricos:</a:t>
            </a:r>
          </a:p>
          <a:p>
            <a:pPr algn="just"/>
            <a:r>
              <a:rPr lang="es-EC" b="1" dirty="0" smtClean="0"/>
              <a:t>Temperaturas </a:t>
            </a:r>
          </a:p>
          <a:p>
            <a:pPr algn="just"/>
            <a:r>
              <a:rPr lang="es-EC" b="1" dirty="0" smtClean="0"/>
              <a:t>Precipitaciones</a:t>
            </a:r>
            <a:r>
              <a:rPr lang="es-EC" dirty="0" smtClean="0"/>
              <a:t> </a:t>
            </a:r>
          </a:p>
          <a:p>
            <a:pPr algn="just"/>
            <a:r>
              <a:rPr lang="es-EC" dirty="0" smtClean="0"/>
              <a:t>Humedad Relativa</a:t>
            </a:r>
          </a:p>
          <a:p>
            <a:pPr algn="just"/>
            <a:r>
              <a:rPr lang="es-EC" dirty="0" smtClean="0"/>
              <a:t>Velocidad y Dirección de los viento</a:t>
            </a:r>
          </a:p>
          <a:p>
            <a:pPr marL="82296" indent="0" algn="just">
              <a:buNone/>
            </a:pPr>
            <a:endParaRPr lang="es-EC" dirty="0"/>
          </a:p>
          <a:p>
            <a:pPr marL="82296" indent="0" algn="just">
              <a:buNone/>
            </a:pPr>
            <a:r>
              <a:rPr lang="es-EC" b="1" dirty="0" smtClean="0"/>
              <a:t>		   M002</a:t>
            </a:r>
            <a:r>
              <a:rPr lang="es-EC" dirty="0" smtClean="0"/>
              <a:t> </a:t>
            </a:r>
            <a:r>
              <a:rPr lang="es-EC" dirty="0" smtClean="0">
                <a:sym typeface="Wingdings" pitchFamily="2" charset="2"/>
              </a:rPr>
              <a:t> </a:t>
            </a:r>
            <a:r>
              <a:rPr lang="es-EC" dirty="0" smtClean="0"/>
              <a:t>“</a:t>
            </a:r>
            <a:r>
              <a:rPr lang="es-EC" b="1" dirty="0" smtClean="0"/>
              <a:t>La </a:t>
            </a:r>
            <a:r>
              <a:rPr lang="es-EC" b="1" dirty="0"/>
              <a:t>Tola</a:t>
            </a:r>
            <a:r>
              <a:rPr lang="es-EC" dirty="0"/>
              <a:t>”, </a:t>
            </a:r>
            <a:endParaRPr lang="es-EC" dirty="0" smtClean="0"/>
          </a:p>
          <a:p>
            <a:pPr marL="82296" indent="0" algn="ctr">
              <a:buNone/>
            </a:pPr>
            <a:r>
              <a:rPr lang="es-EC" dirty="0" smtClean="0"/>
              <a:t>La  </a:t>
            </a:r>
            <a:r>
              <a:rPr lang="es-EC" dirty="0"/>
              <a:t>más cercana al </a:t>
            </a:r>
            <a:r>
              <a:rPr lang="es-EC" dirty="0" smtClean="0"/>
              <a:t>lugar del Proyecto</a:t>
            </a:r>
          </a:p>
          <a:p>
            <a:pPr marL="82296" indent="0" algn="just">
              <a:buNone/>
            </a:pPr>
            <a:endParaRPr lang="es-EC" dirty="0" smtClean="0"/>
          </a:p>
          <a:p>
            <a:pPr marL="82296" indent="0" algn="just">
              <a:buNone/>
            </a:pPr>
            <a:r>
              <a:rPr lang="es-EC" dirty="0" smtClean="0"/>
              <a:t>Registros: 9 últimos </a:t>
            </a:r>
            <a:r>
              <a:rPr lang="es-EC" dirty="0"/>
              <a:t>años </a:t>
            </a:r>
            <a:r>
              <a:rPr lang="es-EC" dirty="0" smtClean="0"/>
              <a:t>(</a:t>
            </a:r>
            <a:r>
              <a:rPr lang="es-EC" b="1" dirty="0" smtClean="0"/>
              <a:t>2002 </a:t>
            </a:r>
            <a:r>
              <a:rPr lang="es-EC" b="1" dirty="0"/>
              <a:t>al </a:t>
            </a:r>
            <a:r>
              <a:rPr lang="es-EC" b="1" dirty="0" smtClean="0"/>
              <a:t>2010)</a:t>
            </a:r>
            <a:endParaRPr lang="es-ES" dirty="0"/>
          </a:p>
          <a:p>
            <a:pPr marL="82296" indent="0">
              <a:buNone/>
            </a:pPr>
            <a:endParaRPr lang="es-ES" dirty="0"/>
          </a:p>
        </p:txBody>
      </p:sp>
    </p:spTree>
    <p:extLst>
      <p:ext uri="{BB962C8B-B14F-4D97-AF65-F5344CB8AC3E}">
        <p14:creationId xmlns:p14="http://schemas.microsoft.com/office/powerpoint/2010/main" xmlns="" val="276452372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115616" y="1772816"/>
            <a:ext cx="7776864" cy="216024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S"/>
          </a:p>
        </p:txBody>
      </p:sp>
      <p:sp>
        <p:nvSpPr>
          <p:cNvPr id="2" name="1 Título"/>
          <p:cNvSpPr>
            <a:spLocks noGrp="1"/>
          </p:cNvSpPr>
          <p:nvPr>
            <p:ph type="title"/>
          </p:nvPr>
        </p:nvSpPr>
        <p:spPr>
          <a:xfrm>
            <a:off x="989747" y="381"/>
            <a:ext cx="8136904" cy="720080"/>
          </a:xfrm>
        </p:spPr>
        <p:txBody>
          <a:bodyPr>
            <a:normAutofit/>
          </a:bodyPr>
          <a:lstStyle/>
          <a:p>
            <a:pPr algn="ctr"/>
            <a:r>
              <a:rPr lang="es-EC" sz="2400" b="1" dirty="0">
                <a:effectLst/>
              </a:rPr>
              <a:t>Parámetros de Selección del Tratamiento adecuado</a:t>
            </a:r>
            <a:endParaRPr lang="es-ES" sz="2400" dirty="0"/>
          </a:p>
        </p:txBody>
      </p:sp>
      <p:sp>
        <p:nvSpPr>
          <p:cNvPr id="3" name="2 Marcador de contenido"/>
          <p:cNvSpPr>
            <a:spLocks noGrp="1"/>
          </p:cNvSpPr>
          <p:nvPr>
            <p:ph idx="1"/>
          </p:nvPr>
        </p:nvSpPr>
        <p:spPr>
          <a:xfrm>
            <a:off x="1043608" y="692696"/>
            <a:ext cx="8100392" cy="5123656"/>
          </a:xfrm>
        </p:spPr>
        <p:txBody>
          <a:bodyPr>
            <a:normAutofit fontScale="70000" lnSpcReduction="20000"/>
          </a:bodyPr>
          <a:lstStyle/>
          <a:p>
            <a:pPr marL="82296" lvl="2" indent="0" algn="ctr">
              <a:spcBef>
                <a:spcPts val="600"/>
              </a:spcBef>
              <a:buClr>
                <a:schemeClr val="accent1"/>
              </a:buClr>
              <a:buSzPct val="80000"/>
              <a:buNone/>
            </a:pPr>
            <a:r>
              <a:rPr lang="es-EC" sz="3500" b="1" dirty="0"/>
              <a:t>Características del agua a tratar</a:t>
            </a:r>
            <a:endParaRPr lang="es-ES" sz="3500" dirty="0"/>
          </a:p>
          <a:p>
            <a:r>
              <a:rPr lang="es-EC" dirty="0"/>
              <a:t>Rumiloma y Parte de Fajardo </a:t>
            </a:r>
            <a:r>
              <a:rPr lang="es-EC" i="1" u="sng" dirty="0"/>
              <a:t>no existen </a:t>
            </a:r>
            <a:r>
              <a:rPr lang="es-EC" i="1" u="sng" dirty="0" smtClean="0"/>
              <a:t>industrias</a:t>
            </a:r>
          </a:p>
          <a:p>
            <a:pPr marL="82296" indent="0">
              <a:buNone/>
            </a:pPr>
            <a:endParaRPr lang="es-EC" i="1" u="sng" dirty="0"/>
          </a:p>
          <a:p>
            <a:pPr marL="82296" lvl="0" indent="0">
              <a:buNone/>
            </a:pPr>
            <a:r>
              <a:rPr lang="es-ES" dirty="0"/>
              <a:t>50% de carbohidratos</a:t>
            </a:r>
          </a:p>
          <a:p>
            <a:pPr marL="82296" lvl="0" indent="0">
              <a:buNone/>
            </a:pPr>
            <a:r>
              <a:rPr lang="es-ES" dirty="0"/>
              <a:t>40% de proteínas</a:t>
            </a:r>
          </a:p>
          <a:p>
            <a:pPr marL="82296" lvl="0" indent="0">
              <a:buNone/>
            </a:pPr>
            <a:r>
              <a:rPr lang="es-ES" dirty="0"/>
              <a:t>10% de </a:t>
            </a:r>
            <a:r>
              <a:rPr lang="es-ES" dirty="0" smtClean="0"/>
              <a:t>grasas				</a:t>
            </a:r>
            <a:r>
              <a:rPr lang="es-ES" dirty="0"/>
              <a:t> </a:t>
            </a:r>
            <a:r>
              <a:rPr lang="es-ES" dirty="0" smtClean="0"/>
              <a:t>                     </a:t>
            </a:r>
            <a:r>
              <a:rPr lang="es-ES" b="1" dirty="0" smtClean="0">
                <a:solidFill>
                  <a:srgbClr val="00B050"/>
                </a:solidFill>
              </a:rPr>
              <a:t>Limites</a:t>
            </a:r>
            <a:endParaRPr lang="es-ES" b="1" dirty="0">
              <a:solidFill>
                <a:srgbClr val="00B050"/>
              </a:solidFill>
            </a:endParaRPr>
          </a:p>
          <a:p>
            <a:pPr marL="82296" lvl="0" indent="0">
              <a:buNone/>
            </a:pPr>
            <a:r>
              <a:rPr lang="es-ES" dirty="0"/>
              <a:t>Sólidos totales 		</a:t>
            </a:r>
            <a:r>
              <a:rPr lang="es-ES" dirty="0" smtClean="0"/>
              <a:t>    	 	= 1700 mg/l   (1500mg/l)</a:t>
            </a:r>
            <a:endParaRPr lang="es-ES" dirty="0"/>
          </a:p>
          <a:p>
            <a:pPr marL="82296" lvl="0" indent="0">
              <a:buNone/>
            </a:pPr>
            <a:r>
              <a:rPr lang="es-ES" dirty="0"/>
              <a:t>Dureza total (CaCo3) </a:t>
            </a:r>
            <a:r>
              <a:rPr lang="es-ES" dirty="0" smtClean="0"/>
              <a:t>   		= </a:t>
            </a:r>
            <a:r>
              <a:rPr lang="es-ES" dirty="0"/>
              <a:t>600 </a:t>
            </a:r>
            <a:r>
              <a:rPr lang="es-ES" dirty="0" smtClean="0"/>
              <a:t>mg/l       ( 500 g/l)</a:t>
            </a:r>
            <a:endParaRPr lang="es-ES" dirty="0"/>
          </a:p>
          <a:p>
            <a:pPr marL="82296" lvl="0" indent="0">
              <a:buNone/>
            </a:pPr>
            <a:r>
              <a:rPr lang="es-ES" dirty="0"/>
              <a:t>pH 			</a:t>
            </a:r>
            <a:r>
              <a:rPr lang="es-ES" dirty="0" smtClean="0"/>
              <a:t>    		 = </a:t>
            </a:r>
            <a:r>
              <a:rPr lang="es-ES" dirty="0"/>
              <a:t>6,5 a </a:t>
            </a:r>
            <a:r>
              <a:rPr lang="es-ES" dirty="0" smtClean="0"/>
              <a:t>8.15       (9,2)</a:t>
            </a:r>
            <a:endParaRPr lang="es-ES" dirty="0"/>
          </a:p>
          <a:p>
            <a:pPr marL="82296" indent="0">
              <a:buNone/>
            </a:pPr>
            <a:endParaRPr lang="es-EC" dirty="0"/>
          </a:p>
          <a:p>
            <a:pPr marL="82296" indent="0">
              <a:buNone/>
            </a:pPr>
            <a:r>
              <a:rPr lang="es-ES" dirty="0"/>
              <a:t>V</a:t>
            </a:r>
            <a:r>
              <a:rPr lang="es-ES" dirty="0" smtClean="0"/>
              <a:t>alores no </a:t>
            </a:r>
            <a:r>
              <a:rPr lang="es-ES" dirty="0"/>
              <a:t>exageran </a:t>
            </a:r>
            <a:r>
              <a:rPr lang="es-ES" dirty="0" smtClean="0"/>
              <a:t>límites permisibles </a:t>
            </a:r>
            <a:r>
              <a:rPr lang="es-ES" dirty="0"/>
              <a:t>de aguas </a:t>
            </a:r>
            <a:r>
              <a:rPr lang="es-ES" dirty="0" smtClean="0"/>
              <a:t>negras </a:t>
            </a:r>
            <a:r>
              <a:rPr lang="es-ES" dirty="0" smtClean="0">
                <a:sym typeface="Wingdings" pitchFamily="2" charset="2"/>
              </a:rPr>
              <a:t> </a:t>
            </a:r>
            <a:r>
              <a:rPr lang="es-ES" dirty="0" smtClean="0">
                <a:solidFill>
                  <a:srgbClr val="FF0000"/>
                </a:solidFill>
                <a:sym typeface="Wingdings" pitchFamily="2" charset="2"/>
              </a:rPr>
              <a:t>NO</a:t>
            </a:r>
            <a:r>
              <a:rPr lang="es-ES" dirty="0" smtClean="0">
                <a:solidFill>
                  <a:srgbClr val="FF0000"/>
                </a:solidFill>
              </a:rPr>
              <a:t> REQUIEREN</a:t>
            </a:r>
            <a:r>
              <a:rPr lang="es-ES" dirty="0" smtClean="0"/>
              <a:t> Tratamiento avanzado. </a:t>
            </a:r>
          </a:p>
          <a:p>
            <a:pPr marL="82296" indent="0">
              <a:buNone/>
            </a:pPr>
            <a:endParaRPr lang="es-ES" dirty="0" smtClean="0"/>
          </a:p>
          <a:p>
            <a:pPr marL="82296" indent="0">
              <a:buNone/>
            </a:pPr>
            <a:r>
              <a:rPr lang="es-ES" b="1" dirty="0"/>
              <a:t>T</a:t>
            </a:r>
            <a:r>
              <a:rPr lang="es-ES" b="1" dirty="0" smtClean="0"/>
              <a:t>ratamiento primario</a:t>
            </a:r>
            <a:r>
              <a:rPr lang="es-ES" dirty="0" smtClean="0"/>
              <a:t> reduce </a:t>
            </a:r>
            <a:r>
              <a:rPr lang="es-ES" dirty="0"/>
              <a:t>90% el material flotante, 65% en sólidos suspendidos y 35% en reducción de la DBO.</a:t>
            </a:r>
          </a:p>
          <a:p>
            <a:pPr marL="82296" indent="0">
              <a:buNone/>
            </a:pPr>
            <a:endParaRPr lang="es-ES" dirty="0"/>
          </a:p>
        </p:txBody>
      </p:sp>
      <p:sp>
        <p:nvSpPr>
          <p:cNvPr id="4" name="3 Rectángulo"/>
          <p:cNvSpPr/>
          <p:nvPr/>
        </p:nvSpPr>
        <p:spPr>
          <a:xfrm>
            <a:off x="971600" y="6304692"/>
            <a:ext cx="7920880" cy="369332"/>
          </a:xfrm>
          <a:prstGeom prst="rect">
            <a:avLst/>
          </a:prstGeom>
        </p:spPr>
        <p:txBody>
          <a:bodyPr wrap="square">
            <a:spAutoFit/>
          </a:bodyPr>
          <a:lstStyle/>
          <a:p>
            <a:pPr algn="just">
              <a:spcAft>
                <a:spcPts val="0"/>
              </a:spcAft>
            </a:pPr>
            <a:r>
              <a:rPr lang="es-ES" b="1" dirty="0">
                <a:solidFill>
                  <a:srgbClr val="000000"/>
                </a:solidFill>
                <a:latin typeface="Arial"/>
                <a:ea typeface="Times New Roman"/>
              </a:rPr>
              <a:t>Fuente: </a:t>
            </a:r>
            <a:r>
              <a:rPr lang="es-ES" dirty="0">
                <a:latin typeface="Arial"/>
                <a:ea typeface="Times New Roman"/>
              </a:rPr>
              <a:t>Apuntes Sanitaria II e Ingeniería Ambiental del Ing. Edgar Carvajal</a:t>
            </a:r>
            <a:endParaRPr lang="es-ES" sz="3600" dirty="0">
              <a:effectLst/>
              <a:latin typeface="Times New Roman"/>
              <a:ea typeface="Times New Roman"/>
            </a:endParaRPr>
          </a:p>
        </p:txBody>
      </p:sp>
      <p:grpSp>
        <p:nvGrpSpPr>
          <p:cNvPr id="7" name="6 Grupo"/>
          <p:cNvGrpSpPr/>
          <p:nvPr/>
        </p:nvGrpSpPr>
        <p:grpSpPr>
          <a:xfrm>
            <a:off x="0" y="0"/>
            <a:ext cx="9144000" cy="6858000"/>
            <a:chOff x="0" y="0"/>
            <a:chExt cx="9144000" cy="685800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Rectángulo"/>
            <p:cNvSpPr/>
            <p:nvPr/>
          </p:nvSpPr>
          <p:spPr>
            <a:xfrm>
              <a:off x="971600" y="332656"/>
              <a:ext cx="6984776" cy="369332"/>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s-ES" b="1" dirty="0">
                  <a:solidFill>
                    <a:schemeClr val="tx1"/>
                  </a:solidFill>
                </a:rPr>
                <a:t>Aguas del Río Capelo – Parroquia San Pedro de Taboada</a:t>
              </a:r>
            </a:p>
          </p:txBody>
        </p:sp>
      </p:grpSp>
    </p:spTree>
    <p:extLst>
      <p:ext uri="{BB962C8B-B14F-4D97-AF65-F5344CB8AC3E}">
        <p14:creationId xmlns:p14="http://schemas.microsoft.com/office/powerpoint/2010/main" xmlns="" val="51327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116632"/>
            <a:ext cx="7498080" cy="504056"/>
          </a:xfrm>
        </p:spPr>
        <p:txBody>
          <a:bodyPr>
            <a:normAutofit fontScale="90000"/>
          </a:bodyPr>
          <a:lstStyle/>
          <a:p>
            <a:r>
              <a:rPr lang="es-ES" dirty="0" smtClean="0"/>
              <a:t>Disponibilidad de Espacio</a:t>
            </a:r>
            <a:endParaRPr lang="es-ES" dirty="0"/>
          </a:p>
        </p:txBody>
      </p:sp>
      <p:sp>
        <p:nvSpPr>
          <p:cNvPr id="3" name="2 Marcador de contenido"/>
          <p:cNvSpPr>
            <a:spLocks noGrp="1"/>
          </p:cNvSpPr>
          <p:nvPr>
            <p:ph idx="1"/>
          </p:nvPr>
        </p:nvSpPr>
        <p:spPr>
          <a:xfrm>
            <a:off x="1092750" y="660612"/>
            <a:ext cx="7871737" cy="2480356"/>
          </a:xfrm>
        </p:spPr>
        <p:txBody>
          <a:bodyPr>
            <a:normAutofit fontScale="70000" lnSpcReduction="20000"/>
          </a:bodyPr>
          <a:lstStyle/>
          <a:p>
            <a:r>
              <a:rPr lang="es-ES" dirty="0"/>
              <a:t>L</a:t>
            </a:r>
            <a:r>
              <a:rPr lang="es-ES" dirty="0" smtClean="0"/>
              <a:t>imitaciones </a:t>
            </a:r>
            <a:r>
              <a:rPr lang="es-ES" dirty="0"/>
              <a:t>de espacio y topografía del </a:t>
            </a:r>
            <a:r>
              <a:rPr lang="es-ES" dirty="0" smtClean="0"/>
              <a:t>terreno </a:t>
            </a:r>
            <a:r>
              <a:rPr lang="es-ES" dirty="0" smtClean="0">
                <a:sym typeface="Wingdings" pitchFamily="2" charset="2"/>
              </a:rPr>
              <a:t></a:t>
            </a:r>
            <a:r>
              <a:rPr lang="es-ES" b="1" dirty="0" smtClean="0"/>
              <a:t>15</a:t>
            </a:r>
            <a:r>
              <a:rPr lang="es-ES" dirty="0" smtClean="0"/>
              <a:t> descargas</a:t>
            </a:r>
          </a:p>
          <a:p>
            <a:r>
              <a:rPr lang="es-ES" dirty="0"/>
              <a:t>I</a:t>
            </a:r>
            <a:r>
              <a:rPr lang="es-ES" dirty="0" smtClean="0"/>
              <a:t>rracional la construcción de15 </a:t>
            </a:r>
            <a:r>
              <a:rPr lang="es-ES" dirty="0"/>
              <a:t>plantas de </a:t>
            </a:r>
            <a:r>
              <a:rPr lang="es-ES" dirty="0" smtClean="0"/>
              <a:t>tratamiento</a:t>
            </a:r>
            <a:r>
              <a:rPr lang="es-ES" dirty="0"/>
              <a:t>.</a:t>
            </a:r>
            <a:endParaRPr lang="es-ES" dirty="0" smtClean="0"/>
          </a:p>
          <a:p>
            <a:r>
              <a:rPr lang="es-ES" dirty="0"/>
              <a:t>T</a:t>
            </a:r>
            <a:r>
              <a:rPr lang="es-ES" dirty="0" smtClean="0"/>
              <a:t>ratamiento </a:t>
            </a:r>
            <a:r>
              <a:rPr lang="es-ES" dirty="0"/>
              <a:t>menos complejo y menos </a:t>
            </a:r>
            <a:r>
              <a:rPr lang="es-ES" dirty="0" smtClean="0"/>
              <a:t>grande.</a:t>
            </a:r>
          </a:p>
          <a:p>
            <a:r>
              <a:rPr lang="es-ES" dirty="0" smtClean="0"/>
              <a:t>Adecuado en dimensiones, servicios </a:t>
            </a:r>
            <a:r>
              <a:rPr lang="es-ES" dirty="0"/>
              <a:t>y </a:t>
            </a:r>
            <a:r>
              <a:rPr lang="es-ES" dirty="0" smtClean="0"/>
              <a:t>funcionalidad</a:t>
            </a:r>
          </a:p>
          <a:p>
            <a:r>
              <a:rPr lang="es-ES" dirty="0" smtClean="0"/>
              <a:t>Satisfacción </a:t>
            </a:r>
            <a:r>
              <a:rPr lang="es-ES" dirty="0"/>
              <a:t>a toda la </a:t>
            </a:r>
            <a:r>
              <a:rPr lang="es-ES" dirty="0" smtClean="0"/>
              <a:t>comunidad cumpliendo con las necesidades.</a:t>
            </a:r>
            <a:endParaRPr lang="es-ES" dirty="0"/>
          </a:p>
          <a:p>
            <a:endParaRPr lang="es-ES" dirty="0"/>
          </a:p>
        </p:txBody>
      </p:sp>
      <p:sp>
        <p:nvSpPr>
          <p:cNvPr id="10"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1" name="Rectangle 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3" name="1 Título"/>
          <p:cNvSpPr txBox="1">
            <a:spLocks/>
          </p:cNvSpPr>
          <p:nvPr/>
        </p:nvSpPr>
        <p:spPr>
          <a:xfrm>
            <a:off x="1115616" y="2348880"/>
            <a:ext cx="749808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s-ES" dirty="0" smtClean="0"/>
              <a:t>Tipos de Tratamiento</a:t>
            </a:r>
            <a:endParaRPr lang="es-ES" dirty="0"/>
          </a:p>
        </p:txBody>
      </p:sp>
      <p:grpSp>
        <p:nvGrpSpPr>
          <p:cNvPr id="14" name="13 Grupo"/>
          <p:cNvGrpSpPr/>
          <p:nvPr/>
        </p:nvGrpSpPr>
        <p:grpSpPr>
          <a:xfrm>
            <a:off x="899592" y="3356992"/>
            <a:ext cx="8244408" cy="3501008"/>
            <a:chOff x="1403648" y="3861048"/>
            <a:chExt cx="7272808" cy="2771775"/>
          </a:xfrm>
        </p:grpSpPr>
        <p:pic>
          <p:nvPicPr>
            <p:cNvPr id="15" name="Imagen 1"/>
            <p:cNvPicPr>
              <a:picLocks noChangeAspect="1" noChangeArrowheads="1"/>
            </p:cNvPicPr>
            <p:nvPr/>
          </p:nvPicPr>
          <p:blipFill>
            <a:blip r:embed="rId2">
              <a:extLst>
                <a:ext uri="{28A0092B-C50C-407E-A947-70E740481C1C}">
                  <a14:useLocalDpi xmlns:a14="http://schemas.microsoft.com/office/drawing/2010/main" xmlns="" val="0"/>
                </a:ext>
              </a:extLst>
            </a:blip>
            <a:srcRect l="16461" t="12784" r="12285" b="37770"/>
            <a:stretch>
              <a:fillRect/>
            </a:stretch>
          </p:blipFill>
          <p:spPr bwMode="auto">
            <a:xfrm>
              <a:off x="1403648" y="3861048"/>
              <a:ext cx="7272808" cy="2771775"/>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2"/>
            <p:cNvSpPr>
              <a:spLocks noChangeArrowheads="1"/>
            </p:cNvSpPr>
            <p:nvPr/>
          </p:nvSpPr>
          <p:spPr bwMode="auto">
            <a:xfrm>
              <a:off x="3347864" y="6165304"/>
              <a:ext cx="1224136" cy="233362"/>
            </a:xfrm>
            <a:prstGeom prst="rect">
              <a:avLst/>
            </a:prstGeom>
            <a:noFill/>
            <a:ln w="31750">
              <a:solidFill>
                <a:srgbClr val="C0504D"/>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es-ES"/>
            </a:p>
          </p:txBody>
        </p:sp>
        <p:sp>
          <p:nvSpPr>
            <p:cNvPr id="17" name="Rectangle 3"/>
            <p:cNvSpPr>
              <a:spLocks noChangeArrowheads="1"/>
            </p:cNvSpPr>
            <p:nvPr/>
          </p:nvSpPr>
          <p:spPr bwMode="auto">
            <a:xfrm>
              <a:off x="5796136" y="5931941"/>
              <a:ext cx="2592288" cy="233363"/>
            </a:xfrm>
            <a:prstGeom prst="rect">
              <a:avLst/>
            </a:prstGeom>
            <a:noFill/>
            <a:ln w="31750">
              <a:solidFill>
                <a:srgbClr val="C0504D"/>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es-ES"/>
            </a:p>
          </p:txBody>
        </p:sp>
      </p:grpSp>
    </p:spTree>
    <p:extLst>
      <p:ext uri="{BB962C8B-B14F-4D97-AF65-F5344CB8AC3E}">
        <p14:creationId xmlns:p14="http://schemas.microsoft.com/office/powerpoint/2010/main" xmlns="" val="16858078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Descripción del Tratamiento</a:t>
            </a:r>
            <a:endParaRPr lang="es-ES" dirty="0"/>
          </a:p>
        </p:txBody>
      </p:sp>
      <p:sp>
        <p:nvSpPr>
          <p:cNvPr id="3" name="2 Marcador de contenido"/>
          <p:cNvSpPr>
            <a:spLocks noGrp="1"/>
          </p:cNvSpPr>
          <p:nvPr>
            <p:ph idx="1"/>
          </p:nvPr>
        </p:nvSpPr>
        <p:spPr>
          <a:xfrm>
            <a:off x="1331640" y="1340768"/>
            <a:ext cx="7498080" cy="4800600"/>
          </a:xfrm>
        </p:spPr>
        <p:txBody>
          <a:bodyPr>
            <a:normAutofit fontScale="92500" lnSpcReduction="20000"/>
          </a:bodyPr>
          <a:lstStyle/>
          <a:p>
            <a:r>
              <a:rPr lang="es-EC" dirty="0" smtClean="0"/>
              <a:t>Tanque </a:t>
            </a:r>
            <a:r>
              <a:rPr lang="es-EC" dirty="0"/>
              <a:t>Séptico </a:t>
            </a:r>
            <a:r>
              <a:rPr lang="es-EC" dirty="0" smtClean="0"/>
              <a:t>dispositivo </a:t>
            </a:r>
            <a:r>
              <a:rPr lang="es-EC" dirty="0"/>
              <a:t>en forma de cajón, enterrado y hermético; considerado como </a:t>
            </a:r>
            <a:r>
              <a:rPr lang="es-EC" dirty="0" smtClean="0"/>
              <a:t>obra </a:t>
            </a:r>
            <a:r>
              <a:rPr lang="es-EC" dirty="0"/>
              <a:t>sanitaria más utilizada para el tratamiento primario de las aguas negras. </a:t>
            </a:r>
            <a:endParaRPr lang="es-ES" dirty="0"/>
          </a:p>
          <a:p>
            <a:pPr marL="82296" indent="0">
              <a:buNone/>
            </a:pPr>
            <a:endParaRPr lang="es-ES" dirty="0"/>
          </a:p>
          <a:p>
            <a:r>
              <a:rPr lang="es-ES" dirty="0"/>
              <a:t>Una de las condiciones básicas que se debe considerar es que el sistema tiene que ser separado, es decir solo existen aguas negras.</a:t>
            </a:r>
          </a:p>
          <a:p>
            <a:pPr marL="82296" indent="0">
              <a:buNone/>
            </a:pPr>
            <a:endParaRPr lang="es-ES" dirty="0"/>
          </a:p>
          <a:p>
            <a:r>
              <a:rPr lang="es-ES" dirty="0"/>
              <a:t>El tanque séptico </a:t>
            </a:r>
            <a:r>
              <a:rPr lang="es-ES" dirty="0" smtClean="0"/>
              <a:t>debe cumplir </a:t>
            </a:r>
            <a:r>
              <a:rPr lang="es-ES" dirty="0"/>
              <a:t>las siguientes funciones:</a:t>
            </a:r>
          </a:p>
          <a:p>
            <a:endParaRPr lang="es-ES" dirty="0"/>
          </a:p>
        </p:txBody>
      </p:sp>
    </p:spTree>
    <p:extLst>
      <p:ext uri="{BB962C8B-B14F-4D97-AF65-F5344CB8AC3E}">
        <p14:creationId xmlns:p14="http://schemas.microsoft.com/office/powerpoint/2010/main" xmlns="" val="163641879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403648" y="476672"/>
            <a:ext cx="5904656" cy="8640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6" name="5 Rectángulo"/>
          <p:cNvSpPr/>
          <p:nvPr/>
        </p:nvSpPr>
        <p:spPr>
          <a:xfrm>
            <a:off x="1518718" y="2060848"/>
            <a:ext cx="7157737" cy="8640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7" name="6 Rectángulo"/>
          <p:cNvSpPr/>
          <p:nvPr/>
        </p:nvSpPr>
        <p:spPr>
          <a:xfrm>
            <a:off x="1464930" y="3501008"/>
            <a:ext cx="6563453" cy="8640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8" name="7 Rectángulo"/>
          <p:cNvSpPr/>
          <p:nvPr/>
        </p:nvSpPr>
        <p:spPr>
          <a:xfrm>
            <a:off x="1419672" y="4797152"/>
            <a:ext cx="7472808" cy="8640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3" name="2 Marcador de contenido"/>
          <p:cNvSpPr>
            <a:spLocks noGrp="1"/>
          </p:cNvSpPr>
          <p:nvPr>
            <p:ph idx="1"/>
          </p:nvPr>
        </p:nvSpPr>
        <p:spPr>
          <a:xfrm>
            <a:off x="1043608" y="332656"/>
            <a:ext cx="7992888" cy="5915744"/>
          </a:xfrm>
        </p:spPr>
        <p:txBody>
          <a:bodyPr>
            <a:normAutofit/>
          </a:bodyPr>
          <a:lstStyle/>
          <a:p>
            <a:pPr lvl="0"/>
            <a:r>
              <a:rPr lang="es-EC" dirty="0"/>
              <a:t>Separa sólidos de la parte líquida y almacenarlos adecuadamente. </a:t>
            </a:r>
            <a:endParaRPr lang="es-EC" dirty="0" smtClean="0"/>
          </a:p>
          <a:p>
            <a:pPr marL="82296" lvl="0" indent="0">
              <a:buNone/>
            </a:pPr>
            <a:endParaRPr lang="es-ES" dirty="0"/>
          </a:p>
          <a:p>
            <a:pPr lvl="0"/>
            <a:r>
              <a:rPr lang="es-EC" dirty="0"/>
              <a:t>Separar los compuestos que tienen menor densidad que el agua (grasas, jabón, etc</a:t>
            </a:r>
            <a:r>
              <a:rPr lang="es-EC" dirty="0" smtClean="0"/>
              <a:t>.)</a:t>
            </a:r>
          </a:p>
          <a:p>
            <a:pPr marL="82296" lvl="0" indent="0">
              <a:buNone/>
            </a:pPr>
            <a:endParaRPr lang="es-ES" dirty="0"/>
          </a:p>
          <a:p>
            <a:pPr lvl="0"/>
            <a:r>
              <a:rPr lang="es-EC" dirty="0"/>
              <a:t>Proveer digestión a la materia orgánica</a:t>
            </a:r>
            <a:r>
              <a:rPr lang="es-EC" dirty="0" smtClean="0"/>
              <a:t>.</a:t>
            </a:r>
          </a:p>
          <a:p>
            <a:pPr marL="82296" lvl="0" indent="0">
              <a:buNone/>
            </a:pPr>
            <a:endParaRPr lang="es-ES" dirty="0"/>
          </a:p>
          <a:p>
            <a:pPr lvl="0"/>
            <a:r>
              <a:rPr lang="es-EC" dirty="0"/>
              <a:t>Permitir la descarga de líquidos clarificados y depurados.</a:t>
            </a:r>
            <a:endParaRPr lang="es-ES" dirty="0"/>
          </a:p>
          <a:p>
            <a:endParaRPr lang="es-ES" dirty="0"/>
          </a:p>
        </p:txBody>
      </p:sp>
      <p:sp>
        <p:nvSpPr>
          <p:cNvPr id="4" name="3 Rectángulo"/>
          <p:cNvSpPr/>
          <p:nvPr/>
        </p:nvSpPr>
        <p:spPr>
          <a:xfrm>
            <a:off x="1115616" y="6237312"/>
            <a:ext cx="3960440" cy="400110"/>
          </a:xfrm>
          <a:prstGeom prst="rect">
            <a:avLst/>
          </a:prstGeom>
        </p:spPr>
        <p:txBody>
          <a:bodyPr wrap="square">
            <a:spAutoFit/>
          </a:bodyPr>
          <a:lstStyle/>
          <a:p>
            <a:r>
              <a:rPr lang="es-ES" sz="1200" baseline="30000" dirty="0"/>
              <a:t>Manual de Fosas Sépticas. </a:t>
            </a:r>
          </a:p>
          <a:p>
            <a:r>
              <a:rPr lang="es-ES" sz="1200" dirty="0" smtClean="0"/>
              <a:t>http</a:t>
            </a:r>
            <a:r>
              <a:rPr lang="es-ES" sz="1200" dirty="0"/>
              <a:t>://es.scribd.com/doc/63597268/Manual-de-Fosas-Septicas</a:t>
            </a:r>
          </a:p>
        </p:txBody>
      </p:sp>
    </p:spTree>
    <p:extLst>
      <p:ext uri="{BB962C8B-B14F-4D97-AF65-F5344CB8AC3E}">
        <p14:creationId xmlns:p14="http://schemas.microsoft.com/office/powerpoint/2010/main" xmlns="" val="4100692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0"/>
            <a:ext cx="7498080" cy="764704"/>
          </a:xfrm>
        </p:spPr>
        <p:txBody>
          <a:bodyPr/>
          <a:lstStyle/>
          <a:p>
            <a:r>
              <a:rPr lang="es-ES" dirty="0" smtClean="0"/>
              <a:t>Funcionamiento</a:t>
            </a:r>
            <a:endParaRPr lang="es-ES" dirty="0"/>
          </a:p>
        </p:txBody>
      </p:sp>
      <p:sp>
        <p:nvSpPr>
          <p:cNvPr id="3" name="2 Marcador de contenido"/>
          <p:cNvSpPr>
            <a:spLocks noGrp="1"/>
          </p:cNvSpPr>
          <p:nvPr>
            <p:ph idx="1"/>
          </p:nvPr>
        </p:nvSpPr>
        <p:spPr>
          <a:xfrm>
            <a:off x="992887" y="749479"/>
            <a:ext cx="8172400" cy="6093296"/>
          </a:xfrm>
        </p:spPr>
        <p:txBody>
          <a:bodyPr>
            <a:normAutofit fontScale="92500" lnSpcReduction="10000"/>
          </a:bodyPr>
          <a:lstStyle/>
          <a:p>
            <a:pPr lvl="0"/>
            <a:r>
              <a:rPr lang="es-EC" sz="3000" dirty="0" smtClean="0"/>
              <a:t>Aguas residuales </a:t>
            </a:r>
            <a:r>
              <a:rPr lang="es-EC" sz="3000" dirty="0"/>
              <a:t>de </a:t>
            </a:r>
            <a:r>
              <a:rPr lang="es-EC" sz="3000" dirty="0" smtClean="0"/>
              <a:t>subcolectores llegan hasta Colector </a:t>
            </a:r>
            <a:r>
              <a:rPr lang="es-EC" sz="3000" dirty="0" smtClean="0">
                <a:sym typeface="Wingdings" pitchFamily="2" charset="2"/>
              </a:rPr>
              <a:t> Separadores  T</a:t>
            </a:r>
            <a:r>
              <a:rPr lang="es-EC" sz="3000" dirty="0" smtClean="0"/>
              <a:t>anque </a:t>
            </a:r>
            <a:r>
              <a:rPr lang="es-EC" sz="3000" dirty="0"/>
              <a:t>séptico </a:t>
            </a:r>
            <a:r>
              <a:rPr lang="es-EC" sz="3000" dirty="0" smtClean="0">
                <a:sym typeface="Wingdings" pitchFamily="2" charset="2"/>
              </a:rPr>
              <a:t> Descarga</a:t>
            </a:r>
            <a:r>
              <a:rPr lang="es-EC" sz="3000" dirty="0" smtClean="0"/>
              <a:t>.  </a:t>
            </a:r>
            <a:endParaRPr lang="es-ES" sz="3000" dirty="0"/>
          </a:p>
          <a:p>
            <a:pPr marL="82296" indent="0">
              <a:buNone/>
            </a:pPr>
            <a:endParaRPr lang="es-ES" sz="3000" dirty="0"/>
          </a:p>
          <a:p>
            <a:pPr marL="82296" lvl="0" indent="0">
              <a:buNone/>
            </a:pPr>
            <a:r>
              <a:rPr lang="es-EC" sz="3000" dirty="0" smtClean="0"/>
              <a:t>		   “</a:t>
            </a:r>
            <a:r>
              <a:rPr lang="es-EC" sz="3000" b="1" dirty="0"/>
              <a:t>Separador de </a:t>
            </a:r>
            <a:r>
              <a:rPr lang="es-EC" sz="3000" b="1" dirty="0" smtClean="0"/>
              <a:t>caudales</a:t>
            </a:r>
            <a:r>
              <a:rPr lang="es-EC" sz="3000" dirty="0" smtClean="0"/>
              <a:t>”:</a:t>
            </a:r>
          </a:p>
          <a:p>
            <a:pPr marL="82296" indent="0">
              <a:buNone/>
            </a:pPr>
            <a:r>
              <a:rPr lang="es-EC" sz="3000" dirty="0"/>
              <a:t>Elemento que divide parcialmente los caudales diluidos; el caudal desviado (Sanitario diluido) se descarga al S.A barrial, y el caudal pluvial se desvía hacia río (Cuerpo Receptor). </a:t>
            </a:r>
            <a:endParaRPr lang="es-ES" sz="3000" dirty="0"/>
          </a:p>
          <a:p>
            <a:pPr marL="82296" lvl="0" indent="0">
              <a:buNone/>
            </a:pPr>
            <a:endParaRPr lang="es-EC" sz="3000" dirty="0" smtClean="0"/>
          </a:p>
          <a:p>
            <a:pPr marL="82296" lvl="0" indent="0">
              <a:buNone/>
            </a:pPr>
            <a:r>
              <a:rPr lang="es-EC" sz="3000" dirty="0" smtClean="0"/>
              <a:t>Canaliza</a:t>
            </a:r>
            <a:r>
              <a:rPr lang="es-EC" sz="3000" b="1" dirty="0" smtClean="0"/>
              <a:t>10</a:t>
            </a:r>
            <a:r>
              <a:rPr lang="es-EC" sz="3000" b="1" dirty="0"/>
              <a:t>%</a:t>
            </a:r>
            <a:r>
              <a:rPr lang="es-EC" sz="3000" dirty="0"/>
              <a:t> </a:t>
            </a:r>
            <a:r>
              <a:rPr lang="es-EC" sz="3000" dirty="0" smtClean="0"/>
              <a:t>tubo </a:t>
            </a:r>
            <a:r>
              <a:rPr lang="es-EC" sz="3000" dirty="0"/>
              <a:t>de </a:t>
            </a:r>
            <a:r>
              <a:rPr lang="es-EC" sz="3000" dirty="0" smtClean="0"/>
              <a:t>D </a:t>
            </a:r>
            <a:r>
              <a:rPr lang="es-EC" sz="3000" dirty="0"/>
              <a:t>menor (200 </a:t>
            </a:r>
            <a:r>
              <a:rPr lang="es-EC" sz="3000" dirty="0" err="1"/>
              <a:t>mm</a:t>
            </a:r>
            <a:r>
              <a:rPr lang="es-EC" sz="3000" dirty="0" err="1" smtClean="0"/>
              <a:t>.</a:t>
            </a:r>
            <a:r>
              <a:rPr lang="es-EC" sz="3000" dirty="0" smtClean="0"/>
              <a:t>) </a:t>
            </a:r>
            <a:r>
              <a:rPr lang="es-EC" sz="3000" dirty="0" smtClean="0">
                <a:sym typeface="Wingdings" pitchFamily="2" charset="2"/>
              </a:rPr>
              <a:t> Tanque Séptico</a:t>
            </a:r>
            <a:endParaRPr lang="es-EC" sz="3000" dirty="0" smtClean="0"/>
          </a:p>
          <a:p>
            <a:pPr marL="82296" lvl="0" indent="0">
              <a:buNone/>
            </a:pPr>
            <a:r>
              <a:rPr lang="es-EC" sz="3000" b="1" dirty="0" smtClean="0"/>
              <a:t>90</a:t>
            </a:r>
            <a:r>
              <a:rPr lang="es-EC" sz="3000" b="1" dirty="0"/>
              <a:t>%</a:t>
            </a:r>
            <a:r>
              <a:rPr lang="es-EC" sz="3000" dirty="0"/>
              <a:t> </a:t>
            </a:r>
            <a:r>
              <a:rPr lang="es-EC" sz="3000" dirty="0" smtClean="0"/>
              <a:t>tubo D similar </a:t>
            </a:r>
            <a:r>
              <a:rPr lang="es-EC" sz="3000" dirty="0"/>
              <a:t>al del colector </a:t>
            </a:r>
            <a:r>
              <a:rPr lang="es-EC" sz="3000" dirty="0" smtClean="0"/>
              <a:t>final </a:t>
            </a:r>
            <a:r>
              <a:rPr lang="es-EC" sz="3000" dirty="0" smtClean="0">
                <a:sym typeface="Wingdings" pitchFamily="2" charset="2"/>
              </a:rPr>
              <a:t>De</a:t>
            </a:r>
            <a:r>
              <a:rPr lang="es-EC" sz="3000" dirty="0" smtClean="0"/>
              <a:t>scarga</a:t>
            </a:r>
            <a:endParaRPr lang="es-ES" sz="3000" dirty="0"/>
          </a:p>
          <a:p>
            <a:pPr marL="82296" indent="0">
              <a:buNone/>
            </a:pPr>
            <a:endParaRPr lang="es-ES" sz="4400" dirty="0"/>
          </a:p>
          <a:p>
            <a:pPr marL="82296" indent="0">
              <a:buNone/>
            </a:pPr>
            <a:endParaRPr lang="es-ES" sz="4400" dirty="0"/>
          </a:p>
          <a:p>
            <a:endParaRPr lang="es-ES" dirty="0"/>
          </a:p>
        </p:txBody>
      </p:sp>
    </p:spTree>
    <p:extLst>
      <p:ext uri="{BB962C8B-B14F-4D97-AF65-F5344CB8AC3E}">
        <p14:creationId xmlns:p14="http://schemas.microsoft.com/office/powerpoint/2010/main" xmlns="" val="367785874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46184" y="5193196"/>
            <a:ext cx="7646295" cy="9001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3" name="2 Marcador de contenido"/>
          <p:cNvSpPr>
            <a:spLocks noGrp="1"/>
          </p:cNvSpPr>
          <p:nvPr>
            <p:ph idx="1"/>
          </p:nvPr>
        </p:nvSpPr>
        <p:spPr>
          <a:xfrm>
            <a:off x="1043608" y="0"/>
            <a:ext cx="8100392" cy="6669360"/>
          </a:xfrm>
        </p:spPr>
        <p:txBody>
          <a:bodyPr>
            <a:normAutofit lnSpcReduction="10000"/>
          </a:bodyPr>
          <a:lstStyle/>
          <a:p>
            <a:pPr marL="82296" lvl="0" indent="0" algn="just">
              <a:buNone/>
            </a:pPr>
            <a:r>
              <a:rPr lang="es-ES" dirty="0"/>
              <a:t>T</a:t>
            </a:r>
            <a:r>
              <a:rPr lang="es-ES" dirty="0" smtClean="0"/>
              <a:t>iempos </a:t>
            </a:r>
            <a:r>
              <a:rPr lang="es-ES" dirty="0"/>
              <a:t>entre </a:t>
            </a:r>
            <a:r>
              <a:rPr lang="es-ES" b="1" dirty="0"/>
              <a:t>9 y 12 </a:t>
            </a:r>
            <a:r>
              <a:rPr lang="es-ES" b="1" dirty="0" smtClean="0"/>
              <a:t>h</a:t>
            </a:r>
            <a:r>
              <a:rPr lang="es-ES" dirty="0" smtClean="0"/>
              <a:t>. da un </a:t>
            </a:r>
            <a:r>
              <a:rPr lang="es-ES" dirty="0"/>
              <a:t>tratamiento satisfactorio, </a:t>
            </a:r>
            <a:r>
              <a:rPr lang="es-ES" dirty="0" smtClean="0"/>
              <a:t>luego </a:t>
            </a:r>
            <a:r>
              <a:rPr lang="es-ES" dirty="0"/>
              <a:t>de ese periodo de tiempo estas aguas pasen a ser una solución </a:t>
            </a:r>
            <a:r>
              <a:rPr lang="es-ES" b="1" dirty="0">
                <a:solidFill>
                  <a:srgbClr val="0070C0"/>
                </a:solidFill>
              </a:rPr>
              <a:t>BUFFER</a:t>
            </a:r>
            <a:r>
              <a:rPr lang="es-ES" dirty="0"/>
              <a:t> (Solución No Contaminante), </a:t>
            </a:r>
            <a:r>
              <a:rPr lang="es-ES" dirty="0" smtClean="0"/>
              <a:t>no </a:t>
            </a:r>
            <a:r>
              <a:rPr lang="es-ES" dirty="0"/>
              <a:t>contiene ningún vacilo o bacteria peligrosa para la salud humana</a:t>
            </a:r>
            <a:r>
              <a:rPr lang="es-ES" dirty="0" smtClean="0"/>
              <a:t>.</a:t>
            </a:r>
          </a:p>
          <a:p>
            <a:pPr marL="82296" lvl="0" indent="0">
              <a:buNone/>
            </a:pPr>
            <a:endParaRPr lang="es-ES" dirty="0" smtClean="0"/>
          </a:p>
          <a:p>
            <a:pPr marL="82296" lvl="0" indent="0" algn="just">
              <a:buNone/>
            </a:pPr>
            <a:r>
              <a:rPr lang="es-ES" dirty="0" smtClean="0"/>
              <a:t>Para </a:t>
            </a:r>
            <a:r>
              <a:rPr lang="es-ES" dirty="0"/>
              <a:t>nuestro </a:t>
            </a:r>
            <a:r>
              <a:rPr lang="es-ES" dirty="0" smtClean="0"/>
              <a:t>proyecto = </a:t>
            </a:r>
            <a:r>
              <a:rPr lang="es-ES" b="1" dirty="0" smtClean="0"/>
              <a:t>6 </a:t>
            </a:r>
            <a:r>
              <a:rPr lang="es-ES" b="1" dirty="0"/>
              <a:t>horas</a:t>
            </a:r>
            <a:r>
              <a:rPr lang="es-ES" dirty="0"/>
              <a:t>, </a:t>
            </a:r>
            <a:r>
              <a:rPr lang="es-ES" dirty="0" smtClean="0"/>
              <a:t>Las </a:t>
            </a:r>
            <a:r>
              <a:rPr lang="es-ES" dirty="0"/>
              <a:t>aguas negras pueden ser ya una solución Buffer, </a:t>
            </a:r>
            <a:r>
              <a:rPr lang="es-ES" dirty="0" smtClean="0"/>
              <a:t>aunque:</a:t>
            </a:r>
          </a:p>
          <a:p>
            <a:pPr marL="82296" lvl="0" indent="0">
              <a:buNone/>
            </a:pPr>
            <a:endParaRPr lang="es-ES" dirty="0" smtClean="0"/>
          </a:p>
          <a:p>
            <a:pPr marL="82296" lvl="0" indent="0" algn="ctr">
              <a:buNone/>
            </a:pPr>
            <a:r>
              <a:rPr lang="es-ES" i="1" dirty="0" smtClean="0"/>
              <a:t>Más tiempo </a:t>
            </a:r>
            <a:r>
              <a:rPr lang="es-ES" i="1" dirty="0"/>
              <a:t>el agua residual sea retenida dentro de las cámaras, esta será mejor tratada</a:t>
            </a:r>
          </a:p>
          <a:p>
            <a:pPr marL="82296" indent="0">
              <a:buNone/>
            </a:pPr>
            <a:endParaRPr lang="es-ES" dirty="0"/>
          </a:p>
        </p:txBody>
      </p:sp>
    </p:spTree>
    <p:extLst>
      <p:ext uri="{BB962C8B-B14F-4D97-AF65-F5344CB8AC3E}">
        <p14:creationId xmlns:p14="http://schemas.microsoft.com/office/powerpoint/2010/main" xmlns="" val="49448595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67586" name="Imagen 1"/>
          <p:cNvPicPr>
            <a:picLocks noChangeAspect="1" noChangeArrowheads="1"/>
          </p:cNvPicPr>
          <p:nvPr/>
        </p:nvPicPr>
        <p:blipFill>
          <a:blip r:embed="rId2">
            <a:extLst>
              <a:ext uri="{28A0092B-C50C-407E-A947-70E740481C1C}">
                <a14:useLocalDpi xmlns:a14="http://schemas.microsoft.com/office/drawing/2010/main" xmlns="" val="0"/>
              </a:ext>
            </a:extLst>
          </a:blip>
          <a:srcRect l="19525" t="41243" r="39389" b="27544"/>
          <a:stretch>
            <a:fillRect/>
          </a:stretch>
        </p:blipFill>
        <p:spPr bwMode="auto">
          <a:xfrm>
            <a:off x="0" y="19926"/>
            <a:ext cx="9036496" cy="6721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6370518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43808" y="5733256"/>
            <a:ext cx="3744416"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 name="1 Título"/>
          <p:cNvSpPr>
            <a:spLocks noGrp="1"/>
          </p:cNvSpPr>
          <p:nvPr>
            <p:ph type="title"/>
          </p:nvPr>
        </p:nvSpPr>
        <p:spPr>
          <a:xfrm>
            <a:off x="1043608" y="116632"/>
            <a:ext cx="7858120" cy="1143000"/>
          </a:xfrm>
        </p:spPr>
        <p:txBody>
          <a:bodyPr>
            <a:normAutofit fontScale="90000"/>
          </a:bodyPr>
          <a:lstStyle/>
          <a:p>
            <a:r>
              <a:rPr lang="es-ES" b="1" dirty="0" smtClean="0">
                <a:effectLst/>
              </a:rPr>
              <a:t>Bases de diseño del Tratamiento</a:t>
            </a:r>
            <a:endParaRPr lang="es-ES" b="1" dirty="0">
              <a:effectLst/>
            </a:endParaRPr>
          </a:p>
        </p:txBody>
      </p:sp>
      <p:sp>
        <p:nvSpPr>
          <p:cNvPr id="3" name="2 Marcador de contenido"/>
          <p:cNvSpPr>
            <a:spLocks noGrp="1"/>
          </p:cNvSpPr>
          <p:nvPr>
            <p:ph idx="1"/>
          </p:nvPr>
        </p:nvSpPr>
        <p:spPr>
          <a:xfrm>
            <a:off x="1043608" y="980728"/>
            <a:ext cx="8100392" cy="5877272"/>
          </a:xfrm>
        </p:spPr>
        <p:txBody>
          <a:bodyPr>
            <a:normAutofit/>
          </a:bodyPr>
          <a:lstStyle/>
          <a:p>
            <a:r>
              <a:rPr lang="es-ES" dirty="0"/>
              <a:t>El volumen </a:t>
            </a:r>
            <a:r>
              <a:rPr lang="es-ES" dirty="0" smtClean="0"/>
              <a:t>Tanque </a:t>
            </a:r>
            <a:r>
              <a:rPr lang="es-ES" dirty="0"/>
              <a:t>Séptico se calcula considerando el </a:t>
            </a:r>
            <a:r>
              <a:rPr lang="es-ES" dirty="0" smtClean="0"/>
              <a:t>Q </a:t>
            </a:r>
            <a:r>
              <a:rPr lang="es-ES" dirty="0"/>
              <a:t>más crítico, el </a:t>
            </a:r>
            <a:r>
              <a:rPr lang="es-ES" dirty="0" smtClean="0"/>
              <a:t>Q máx. instantáneo  </a:t>
            </a:r>
          </a:p>
          <a:p>
            <a:r>
              <a:rPr lang="es-ES" dirty="0" smtClean="0"/>
              <a:t>Para nuestro proyecto </a:t>
            </a:r>
            <a:r>
              <a:rPr lang="es-ES" dirty="0" smtClean="0">
                <a:sym typeface="Wingdings" pitchFamily="2" charset="2"/>
              </a:rPr>
              <a:t> Tipo</a:t>
            </a:r>
            <a:endParaRPr lang="es-ES" dirty="0" smtClean="0"/>
          </a:p>
          <a:p>
            <a:pPr lvl="0"/>
            <a:r>
              <a:rPr lang="es-ES" dirty="0"/>
              <a:t>El tiempo </a:t>
            </a:r>
            <a:r>
              <a:rPr lang="es-ES" dirty="0" smtClean="0"/>
              <a:t>de </a:t>
            </a:r>
            <a:r>
              <a:rPr lang="es-ES" dirty="0"/>
              <a:t>retención adoptado es </a:t>
            </a:r>
            <a:r>
              <a:rPr lang="es-ES" b="1" dirty="0" smtClean="0"/>
              <a:t>6h.</a:t>
            </a:r>
            <a:r>
              <a:rPr lang="es-ES" dirty="0" smtClean="0"/>
              <a:t>, </a:t>
            </a:r>
            <a:r>
              <a:rPr lang="es-ES" dirty="0"/>
              <a:t>ya que los caudales sanitarios </a:t>
            </a:r>
            <a:r>
              <a:rPr lang="es-ES" b="1" dirty="0"/>
              <a:t>no son muy </a:t>
            </a:r>
            <a:r>
              <a:rPr lang="es-ES" b="1" dirty="0" smtClean="0"/>
              <a:t>excesivos</a:t>
            </a:r>
            <a:r>
              <a:rPr lang="es-ES" dirty="0" smtClean="0"/>
              <a:t>.</a:t>
            </a:r>
          </a:p>
          <a:p>
            <a:pPr lvl="0"/>
            <a:r>
              <a:rPr lang="es-ES" dirty="0"/>
              <a:t>R</a:t>
            </a:r>
            <a:r>
              <a:rPr lang="es-ES" dirty="0" smtClean="0"/>
              <a:t>elación largo </a:t>
            </a:r>
            <a:r>
              <a:rPr lang="es-ES" dirty="0"/>
              <a:t>y </a:t>
            </a:r>
            <a:r>
              <a:rPr lang="es-ES" dirty="0" smtClean="0"/>
              <a:t>ancho - Rango </a:t>
            </a:r>
            <a:r>
              <a:rPr lang="es-ES" dirty="0"/>
              <a:t>de </a:t>
            </a:r>
            <a:r>
              <a:rPr lang="es-ES" b="1" dirty="0"/>
              <a:t>2</a:t>
            </a:r>
            <a:r>
              <a:rPr lang="es-ES" dirty="0"/>
              <a:t> a </a:t>
            </a:r>
            <a:r>
              <a:rPr lang="es-ES" b="1" dirty="0" smtClean="0"/>
              <a:t>7</a:t>
            </a:r>
          </a:p>
          <a:p>
            <a:pPr marL="82296" lvl="0" indent="0">
              <a:buNone/>
            </a:pPr>
            <a:endParaRPr lang="es-ES" dirty="0"/>
          </a:p>
          <a:p>
            <a:pPr marL="82296" indent="0">
              <a:buNone/>
            </a:pPr>
            <a:r>
              <a:rPr lang="es-ES" dirty="0" smtClean="0"/>
              <a:t>                </a:t>
            </a:r>
            <a:r>
              <a:rPr lang="es-ES" b="1" dirty="0" smtClean="0"/>
              <a:t>7</a:t>
            </a:r>
            <a:r>
              <a:rPr lang="es-ES" dirty="0" smtClean="0"/>
              <a:t> mayor depuración</a:t>
            </a:r>
            <a:endParaRPr lang="es-ES" dirty="0"/>
          </a:p>
        </p:txBody>
      </p:sp>
    </p:spTree>
    <p:extLst>
      <p:ext uri="{BB962C8B-B14F-4D97-AF65-F5344CB8AC3E}">
        <p14:creationId xmlns:p14="http://schemas.microsoft.com/office/powerpoint/2010/main" xmlns="" val="931857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0"/>
            <a:ext cx="7498080" cy="836712"/>
          </a:xfrm>
        </p:spPr>
        <p:txBody>
          <a:bodyPr/>
          <a:lstStyle/>
          <a:p>
            <a:r>
              <a:rPr lang="es-ES" dirty="0" smtClean="0"/>
              <a:t>Procedimiento de Cálculo</a:t>
            </a:r>
            <a:endParaRPr lang="es-ES" dirty="0"/>
          </a:p>
        </p:txBody>
      </p:sp>
      <p:sp>
        <p:nvSpPr>
          <p:cNvPr id="3" name="2 Marcador de contenido"/>
          <p:cNvSpPr>
            <a:spLocks noGrp="1"/>
          </p:cNvSpPr>
          <p:nvPr>
            <p:ph idx="1"/>
          </p:nvPr>
        </p:nvSpPr>
        <p:spPr>
          <a:xfrm>
            <a:off x="971600" y="836712"/>
            <a:ext cx="8172400" cy="4800600"/>
          </a:xfrm>
        </p:spPr>
        <p:txBody>
          <a:bodyPr>
            <a:normAutofit lnSpcReduction="10000"/>
          </a:bodyPr>
          <a:lstStyle/>
          <a:p>
            <a:r>
              <a:rPr lang="es-ES" dirty="0" err="1" smtClean="0"/>
              <a:t>Qs</a:t>
            </a:r>
            <a:r>
              <a:rPr lang="es-ES" dirty="0" smtClean="0"/>
              <a:t> total (promedio) </a:t>
            </a:r>
            <a:r>
              <a:rPr lang="es-ES" dirty="0"/>
              <a:t>de </a:t>
            </a:r>
            <a:r>
              <a:rPr lang="es-ES" dirty="0" smtClean="0"/>
              <a:t>todos las descargas, </a:t>
            </a:r>
            <a:r>
              <a:rPr lang="es-ES" b="1" dirty="0" smtClean="0"/>
              <a:t>Red </a:t>
            </a:r>
            <a:r>
              <a:rPr lang="es-ES" b="1" dirty="0"/>
              <a:t>#</a:t>
            </a:r>
            <a:r>
              <a:rPr lang="es-ES" dirty="0"/>
              <a:t> </a:t>
            </a:r>
            <a:r>
              <a:rPr lang="es-ES" b="1" dirty="0" smtClean="0"/>
              <a:t>8</a:t>
            </a:r>
            <a:r>
              <a:rPr lang="es-ES" dirty="0"/>
              <a:t> </a:t>
            </a:r>
            <a:r>
              <a:rPr lang="es-ES" dirty="0" smtClean="0"/>
              <a:t>= </a:t>
            </a:r>
            <a:r>
              <a:rPr lang="es-ES" b="1" dirty="0" smtClean="0"/>
              <a:t>0,8</a:t>
            </a:r>
            <a:r>
              <a:rPr lang="es-ES" dirty="0" smtClean="0"/>
              <a:t> </a:t>
            </a:r>
            <a:r>
              <a:rPr lang="es-ES" b="1" dirty="0" err="1"/>
              <a:t>lt</a:t>
            </a:r>
            <a:r>
              <a:rPr lang="es-ES" b="1" dirty="0"/>
              <a:t>/</a:t>
            </a:r>
            <a:r>
              <a:rPr lang="es-ES" b="1" dirty="0" err="1"/>
              <a:t>seg</a:t>
            </a:r>
            <a:r>
              <a:rPr lang="es-ES" dirty="0"/>
              <a:t> en el pozo </a:t>
            </a:r>
            <a:r>
              <a:rPr lang="es-ES" b="1" dirty="0"/>
              <a:t>No. 016</a:t>
            </a:r>
            <a:r>
              <a:rPr lang="es-ES" b="1" dirty="0" smtClean="0"/>
              <a:t>.</a:t>
            </a:r>
          </a:p>
          <a:p>
            <a:pPr marL="82296" indent="0">
              <a:buNone/>
            </a:pPr>
            <a:endParaRPr lang="es-ES" b="1" dirty="0"/>
          </a:p>
          <a:p>
            <a:pPr marL="82296" indent="0" algn="ctr">
              <a:buNone/>
            </a:pPr>
            <a:r>
              <a:rPr lang="es-ES" dirty="0" err="1"/>
              <a:t>Qs</a:t>
            </a:r>
            <a:r>
              <a:rPr lang="es-ES" dirty="0"/>
              <a:t>=2,88 </a:t>
            </a:r>
            <a:r>
              <a:rPr lang="es-ES" dirty="0" smtClean="0"/>
              <a:t>m3/h</a:t>
            </a:r>
          </a:p>
          <a:p>
            <a:pPr marL="82296" indent="0" algn="ctr">
              <a:buNone/>
            </a:pPr>
            <a:r>
              <a:rPr lang="es-ES" b="1" dirty="0"/>
              <a:t>V = </a:t>
            </a:r>
            <a:r>
              <a:rPr lang="es-ES" b="1" dirty="0" err="1"/>
              <a:t>Qs∗</a:t>
            </a:r>
            <a:r>
              <a:rPr lang="es-ES" b="1" dirty="0" err="1" smtClean="0"/>
              <a:t>T</a:t>
            </a:r>
            <a:endParaRPr lang="es-ES" b="1" dirty="0" smtClean="0"/>
          </a:p>
          <a:p>
            <a:pPr marL="82296" indent="0" algn="ctr">
              <a:buNone/>
            </a:pPr>
            <a:r>
              <a:rPr lang="es-ES" dirty="0"/>
              <a:t>V=17,28 </a:t>
            </a:r>
            <a:r>
              <a:rPr lang="es-ES" dirty="0" smtClean="0"/>
              <a:t>m3</a:t>
            </a:r>
          </a:p>
          <a:p>
            <a:r>
              <a:rPr lang="es-ES" dirty="0"/>
              <a:t>h= 3,35 m</a:t>
            </a:r>
          </a:p>
          <a:p>
            <a:r>
              <a:rPr lang="es-ES" dirty="0"/>
              <a:t>a= Largo </a:t>
            </a:r>
            <a:r>
              <a:rPr lang="es-ES" dirty="0" smtClean="0"/>
              <a:t>tanque </a:t>
            </a:r>
            <a:r>
              <a:rPr lang="es-ES" dirty="0"/>
              <a:t>séptico</a:t>
            </a:r>
          </a:p>
          <a:p>
            <a:r>
              <a:rPr lang="es-ES" dirty="0"/>
              <a:t>b= </a:t>
            </a:r>
            <a:r>
              <a:rPr lang="es-ES" dirty="0" smtClean="0"/>
              <a:t>ancho tanque </a:t>
            </a:r>
            <a:r>
              <a:rPr lang="es-ES" dirty="0"/>
              <a:t>séptico</a:t>
            </a:r>
          </a:p>
          <a:p>
            <a:pPr marL="82296" indent="0" algn="ctr">
              <a:buNone/>
            </a:pPr>
            <a:endParaRPr lang="es-ES" dirty="0"/>
          </a:p>
          <a:p>
            <a:pPr marL="82296" indent="0" algn="ctr">
              <a:buNone/>
            </a:pPr>
            <a:endParaRPr lang="es-ES" dirty="0"/>
          </a:p>
          <a:p>
            <a:pPr marL="82296" indent="0" algn="ctr">
              <a:buNone/>
            </a:pPr>
            <a:endParaRPr lang="es-ES" dirty="0"/>
          </a:p>
          <a:p>
            <a:pPr marL="82296" indent="0">
              <a:buNone/>
            </a:pPr>
            <a:endParaRPr lang="es-ES" dirty="0"/>
          </a:p>
          <a:p>
            <a:pPr marL="82296" indent="0">
              <a:buNone/>
            </a:pPr>
            <a:endParaRPr lang="es-ES" dirty="0"/>
          </a:p>
        </p:txBody>
      </p:sp>
      <p:pic>
        <p:nvPicPr>
          <p:cNvPr id="4" name="Picture 11"/>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4301" t="43765" r="36591" b="26570"/>
          <a:stretch/>
        </p:blipFill>
        <p:spPr bwMode="auto">
          <a:xfrm>
            <a:off x="5610269" y="4005064"/>
            <a:ext cx="3533731" cy="27516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7903621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16632"/>
            <a:ext cx="8100392" cy="6741368"/>
          </a:xfrm>
        </p:spPr>
        <p:txBody>
          <a:bodyPr>
            <a:normAutofit/>
          </a:bodyPr>
          <a:lstStyle/>
          <a:p>
            <a:pPr marL="82296" indent="0" algn="ctr">
              <a:buNone/>
            </a:pPr>
            <a:r>
              <a:rPr lang="es-ES" b="1" dirty="0"/>
              <a:t>V = </a:t>
            </a:r>
            <a:r>
              <a:rPr lang="es-ES" b="1" dirty="0" err="1"/>
              <a:t>a∗b∗h</a:t>
            </a:r>
            <a:endParaRPr lang="es-ES" dirty="0"/>
          </a:p>
          <a:p>
            <a:pPr marL="82296" indent="0" algn="ctr">
              <a:buNone/>
            </a:pPr>
            <a:r>
              <a:rPr lang="es-ES" dirty="0"/>
              <a:t>V = 3b∗b∗h</a:t>
            </a:r>
          </a:p>
          <a:p>
            <a:pPr marL="82296" indent="0" algn="ctr">
              <a:buNone/>
            </a:pPr>
            <a:r>
              <a:rPr lang="es-ES" dirty="0"/>
              <a:t>V = 3b²∗h</a:t>
            </a:r>
          </a:p>
          <a:p>
            <a:pPr marL="82296" indent="0" algn="ctr">
              <a:buNone/>
            </a:pPr>
            <a:r>
              <a:rPr lang="es-ES" dirty="0"/>
              <a:t>17,28 m3 = 3b²∗3,35 m</a:t>
            </a:r>
          </a:p>
          <a:p>
            <a:pPr marL="82296" indent="0" algn="ctr">
              <a:buNone/>
            </a:pPr>
            <a:r>
              <a:rPr lang="es-ES" dirty="0"/>
              <a:t>17,28 m3 = 10,05 m b²</a:t>
            </a:r>
          </a:p>
          <a:p>
            <a:pPr marL="82296" indent="0" algn="ctr">
              <a:buNone/>
            </a:pPr>
            <a:r>
              <a:rPr lang="es-ES" dirty="0"/>
              <a:t>b² = 1,72 m²</a:t>
            </a:r>
          </a:p>
          <a:p>
            <a:pPr marL="82296" indent="0" algn="ctr">
              <a:buNone/>
            </a:pPr>
            <a:r>
              <a:rPr lang="es-ES" dirty="0"/>
              <a:t>b = 1,31 </a:t>
            </a:r>
            <a:r>
              <a:rPr lang="es-ES" dirty="0" smtClean="0"/>
              <a:t>m</a:t>
            </a:r>
          </a:p>
          <a:p>
            <a:pPr marL="82296" indent="0" algn="ctr">
              <a:buNone/>
            </a:pPr>
            <a:endParaRPr lang="es-ES" dirty="0" smtClean="0"/>
          </a:p>
          <a:p>
            <a:r>
              <a:rPr lang="es-ES" b="1" dirty="0"/>
              <a:t>b ≈ 1,40 m</a:t>
            </a:r>
            <a:endParaRPr lang="es-ES" dirty="0"/>
          </a:p>
          <a:p>
            <a:r>
              <a:rPr lang="es-ES" b="1" dirty="0"/>
              <a:t>a = 4,20 m</a:t>
            </a:r>
            <a:endParaRPr lang="es-ES" dirty="0"/>
          </a:p>
          <a:p>
            <a:pPr marL="82296" indent="0" algn="ctr">
              <a:buNone/>
            </a:pPr>
            <a:endParaRPr lang="es-ES" dirty="0"/>
          </a:p>
          <a:p>
            <a:pPr marL="82296" indent="0">
              <a:buNone/>
            </a:pPr>
            <a:endParaRPr lang="es-ES" dirty="0"/>
          </a:p>
        </p:txBody>
      </p:sp>
    </p:spTree>
    <p:extLst>
      <p:ext uri="{BB962C8B-B14F-4D97-AF65-F5344CB8AC3E}">
        <p14:creationId xmlns:p14="http://schemas.microsoft.com/office/powerpoint/2010/main" xmlns="" val="3086595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4" name="Picture 10"/>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26" t="1556" r="-1304" b="13262"/>
          <a:stretch/>
        </p:blipFill>
        <p:spPr bwMode="auto">
          <a:xfrm>
            <a:off x="72349" y="1"/>
            <a:ext cx="905256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0640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16632"/>
            <a:ext cx="7992888" cy="6480720"/>
          </a:xfrm>
        </p:spPr>
        <p:txBody>
          <a:bodyPr>
            <a:normAutofit/>
          </a:bodyPr>
          <a:lstStyle/>
          <a:p>
            <a:pPr marL="82296" indent="0">
              <a:buNone/>
            </a:pPr>
            <a:r>
              <a:rPr lang="es-ES" sz="3600" b="1" dirty="0"/>
              <a:t>Espacio libre sobre el líquido</a:t>
            </a:r>
            <a:r>
              <a:rPr lang="es-ES" sz="3600" dirty="0"/>
              <a:t> = </a:t>
            </a:r>
            <a:r>
              <a:rPr lang="es-ES" sz="3600" b="1" dirty="0"/>
              <a:t>20 % de la altura</a:t>
            </a:r>
            <a:r>
              <a:rPr lang="es-ES" sz="3600" dirty="0"/>
              <a:t>, entonces:</a:t>
            </a:r>
          </a:p>
          <a:p>
            <a:pPr marL="82296" indent="0">
              <a:buNone/>
            </a:pPr>
            <a:endParaRPr lang="es-ES" sz="3600" dirty="0"/>
          </a:p>
          <a:p>
            <a:pPr marL="82296" indent="0" algn="ctr">
              <a:buNone/>
            </a:pPr>
            <a:r>
              <a:rPr lang="en-US" sz="3600" dirty="0"/>
              <a:t>h total = h+0,2∗h</a:t>
            </a:r>
            <a:endParaRPr lang="es-ES" sz="3600" dirty="0"/>
          </a:p>
          <a:p>
            <a:pPr marL="82296" indent="0" algn="ctr">
              <a:buNone/>
            </a:pPr>
            <a:r>
              <a:rPr lang="en-US" sz="3600" dirty="0"/>
              <a:t>h total = 3,35+0,2∗3,35</a:t>
            </a:r>
            <a:endParaRPr lang="es-ES" sz="3600" dirty="0"/>
          </a:p>
          <a:p>
            <a:pPr marL="82296" indent="0" algn="ctr">
              <a:buNone/>
            </a:pPr>
            <a:r>
              <a:rPr lang="en-US" sz="3600" dirty="0"/>
              <a:t>h total = 4,02 m.</a:t>
            </a:r>
            <a:endParaRPr lang="es-ES" sz="3600" dirty="0"/>
          </a:p>
          <a:p>
            <a:pPr marL="82296" indent="0" algn="ctr">
              <a:buNone/>
            </a:pPr>
            <a:r>
              <a:rPr lang="en-US" sz="3600" dirty="0"/>
              <a:t>h total = 4,10 m.</a:t>
            </a:r>
            <a:endParaRPr lang="es-ES" sz="3600" dirty="0"/>
          </a:p>
          <a:p>
            <a:pPr marL="82296" indent="0" algn="ctr">
              <a:buNone/>
            </a:pPr>
            <a:r>
              <a:rPr lang="es-ES" sz="3600" dirty="0"/>
              <a:t>h total + cajón = 4,10 m + 0,60 + 0,10 cm</a:t>
            </a:r>
          </a:p>
          <a:p>
            <a:pPr marL="82296" indent="0" algn="ctr">
              <a:buNone/>
            </a:pPr>
            <a:r>
              <a:rPr lang="es-ES" sz="3600" b="1" dirty="0"/>
              <a:t>h final</a:t>
            </a:r>
            <a:r>
              <a:rPr lang="es-ES" sz="3600" dirty="0"/>
              <a:t> = 4,80 m.</a:t>
            </a:r>
          </a:p>
          <a:p>
            <a:endParaRPr lang="es-ES" dirty="0"/>
          </a:p>
        </p:txBody>
      </p:sp>
    </p:spTree>
    <p:extLst>
      <p:ext uri="{BB962C8B-B14F-4D97-AF65-F5344CB8AC3E}">
        <p14:creationId xmlns:p14="http://schemas.microsoft.com/office/powerpoint/2010/main" xmlns="" val="315602203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15616" y="4221088"/>
            <a:ext cx="7632848" cy="129614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3" name="2 Rectángulo"/>
          <p:cNvSpPr/>
          <p:nvPr/>
        </p:nvSpPr>
        <p:spPr>
          <a:xfrm>
            <a:off x="1475656" y="1340768"/>
            <a:ext cx="6984776" cy="158417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2" name="1 Título"/>
          <p:cNvSpPr>
            <a:spLocks noGrp="1"/>
          </p:cNvSpPr>
          <p:nvPr>
            <p:ph type="title"/>
          </p:nvPr>
        </p:nvSpPr>
        <p:spPr>
          <a:xfrm>
            <a:off x="1115616" y="1772816"/>
            <a:ext cx="7488832" cy="1296144"/>
          </a:xfrm>
        </p:spPr>
        <p:txBody>
          <a:bodyPr rtlCol="0">
            <a:noAutofit/>
          </a:bodyPr>
          <a:lstStyle/>
          <a:p>
            <a:pPr algn="ctr" eaLnBrk="1" fontAlgn="auto" hangingPunct="1">
              <a:spcAft>
                <a:spcPts val="0"/>
              </a:spcAft>
              <a:defRPr/>
            </a:pPr>
            <a:r>
              <a:rPr lang="es-ES" sz="4400" b="1" dirty="0" smtClean="0">
                <a:solidFill>
                  <a:schemeClr val="tx1"/>
                </a:solidFill>
                <a:hlinkClick r:id="rId2" action="ppaction://hlinkfile"/>
              </a:rPr>
              <a:t>Rubros y Cantidades de Obra</a:t>
            </a:r>
            <a:r>
              <a:rPr lang="es-EC" sz="4400" dirty="0" smtClean="0">
                <a:solidFill>
                  <a:schemeClr val="tx1"/>
                </a:solidFill>
                <a:hlinkClick r:id="rId2" action="ppaction://hlinkfile"/>
              </a:rPr>
              <a:t/>
            </a:r>
            <a:br>
              <a:rPr lang="es-EC" sz="4400" dirty="0" smtClean="0">
                <a:solidFill>
                  <a:schemeClr val="tx1"/>
                </a:solidFill>
                <a:hlinkClick r:id="rId2" action="ppaction://hlinkfile"/>
              </a:rPr>
            </a:br>
            <a:endParaRPr lang="es-EC" sz="4400" dirty="0" smtClean="0">
              <a:solidFill>
                <a:schemeClr val="tx1"/>
              </a:solidFill>
            </a:endParaRPr>
          </a:p>
        </p:txBody>
      </p:sp>
      <p:sp>
        <p:nvSpPr>
          <p:cNvPr id="5" name="1 Título"/>
          <p:cNvSpPr txBox="1">
            <a:spLocks/>
          </p:cNvSpPr>
          <p:nvPr/>
        </p:nvSpPr>
        <p:spPr>
          <a:xfrm>
            <a:off x="1115616" y="4077072"/>
            <a:ext cx="7488832" cy="1882594"/>
          </a:xfrm>
          <a:prstGeom prst="rect">
            <a:avLst/>
          </a:prstGeom>
        </p:spPr>
        <p:txBody>
          <a:bodyPr anchor="ctr">
            <a:normAutofit fontScale="675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marL="342900" indent="-342900"/>
            <a:r>
              <a:rPr lang="es-EC" sz="7600" b="1" dirty="0" smtClean="0">
                <a:solidFill>
                  <a:schemeClr val="tx1"/>
                </a:solidFill>
                <a:hlinkClick r:id="rId3" action="ppaction://hlinkfile"/>
              </a:rPr>
              <a:t>Presupuesto Referencial</a:t>
            </a:r>
            <a:r>
              <a:rPr lang="es-EC" sz="5400" dirty="0" smtClean="0">
                <a:solidFill>
                  <a:srgbClr val="000000"/>
                </a:solidFill>
              </a:rPr>
              <a:t/>
            </a:r>
            <a:br>
              <a:rPr lang="es-EC" sz="5400" dirty="0" smtClean="0">
                <a:solidFill>
                  <a:srgbClr val="000000"/>
                </a:solidFill>
              </a:rPr>
            </a:br>
            <a:endParaRPr lang="es-EC" sz="5400" dirty="0" smtClean="0">
              <a:solidFill>
                <a:srgbClr val="000000"/>
              </a:solidFill>
            </a:endParaRPr>
          </a:p>
        </p:txBody>
      </p:sp>
      <p:sp>
        <p:nvSpPr>
          <p:cNvPr id="6" name="1 Título"/>
          <p:cNvSpPr txBox="1">
            <a:spLocks/>
          </p:cNvSpPr>
          <p:nvPr/>
        </p:nvSpPr>
        <p:spPr>
          <a:xfrm>
            <a:off x="971600" y="0"/>
            <a:ext cx="8172400" cy="1052736"/>
          </a:xfrm>
          <a:prstGeom prst="rect">
            <a:avLst/>
          </a:prstGeom>
        </p:spPr>
        <p:txBody>
          <a:bodyPr rtlCol="0"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pPr>
              <a:defRPr/>
            </a:pPr>
            <a:r>
              <a:rPr lang="en-US" sz="2400" b="1" smtClean="0">
                <a:solidFill>
                  <a:srgbClr val="00B050"/>
                </a:solidFill>
                <a:effectLst/>
              </a:rPr>
              <a:t>7. EVALUACIÓN ECONÓMICA DEL PROYECTO</a:t>
            </a:r>
            <a:endParaRPr lang="es-EC" sz="2400" b="1" dirty="0" smtClean="0">
              <a:solidFill>
                <a:srgbClr val="00B050"/>
              </a:solidFill>
              <a:effectLst/>
            </a:endParaRPr>
          </a:p>
        </p:txBody>
      </p:sp>
    </p:spTree>
    <p:extLst>
      <p:ext uri="{BB962C8B-B14F-4D97-AF65-F5344CB8AC3E}">
        <p14:creationId xmlns:p14="http://schemas.microsoft.com/office/powerpoint/2010/main" xmlns="" val="186114124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8638"/>
            <a:ext cx="7560840" cy="900082"/>
          </a:xfrm>
        </p:spPr>
        <p:txBody>
          <a:bodyPr rtlCol="0">
            <a:normAutofit/>
          </a:bodyPr>
          <a:lstStyle/>
          <a:p>
            <a:pPr eaLnBrk="1" fontAlgn="auto" hangingPunct="1">
              <a:spcAft>
                <a:spcPts val="0"/>
              </a:spcAft>
              <a:defRPr/>
            </a:pPr>
            <a:r>
              <a:rPr lang="en-US" sz="2800" b="1" dirty="0" smtClean="0"/>
              <a:t>CONCLUSIONES Y RECOMENDACIONES</a:t>
            </a:r>
            <a:endParaRPr lang="es-EC" sz="2800" b="1" dirty="0" smtClean="0"/>
          </a:p>
        </p:txBody>
      </p:sp>
      <p:sp>
        <p:nvSpPr>
          <p:cNvPr id="3" name="2 Marcador de contenido"/>
          <p:cNvSpPr>
            <a:spLocks noGrp="1"/>
          </p:cNvSpPr>
          <p:nvPr>
            <p:ph idx="1"/>
          </p:nvPr>
        </p:nvSpPr>
        <p:spPr>
          <a:xfrm>
            <a:off x="1043608" y="620688"/>
            <a:ext cx="7992888" cy="6093296"/>
          </a:xfrm>
        </p:spPr>
        <p:txBody>
          <a:bodyPr rtlCol="0">
            <a:normAutofit lnSpcReduction="10000"/>
          </a:bodyPr>
          <a:lstStyle/>
          <a:p>
            <a:pPr marL="0" lvl="1" indent="0" algn="ctr" eaLnBrk="1" fontAlgn="auto" hangingPunct="1">
              <a:spcAft>
                <a:spcPts val="0"/>
              </a:spcAft>
              <a:buFont typeface="Arial" pitchFamily="34" charset="0"/>
              <a:buNone/>
              <a:defRPr/>
            </a:pPr>
            <a:r>
              <a:rPr lang="es-EC" b="1" dirty="0" smtClean="0">
                <a:solidFill>
                  <a:srgbClr val="FF0000"/>
                </a:solidFill>
              </a:rPr>
              <a:t>CONCLUSIONES</a:t>
            </a:r>
          </a:p>
          <a:p>
            <a:pPr marL="457200" lvl="1" indent="-457200" algn="just">
              <a:buFont typeface="Wingdings" pitchFamily="2" charset="2"/>
              <a:buChar char="ü"/>
              <a:defRPr/>
            </a:pPr>
            <a:r>
              <a:rPr lang="es-EC" dirty="0"/>
              <a:t>Sin una topografía real, ningún proyecto de construcción puede realizarse o diseñarse; puesto que este es el punto de partida para conocer las condiciones del sitio </a:t>
            </a:r>
            <a:r>
              <a:rPr lang="es-EC" dirty="0" smtClean="0"/>
              <a:t>de trabajo; la </a:t>
            </a:r>
            <a:r>
              <a:rPr lang="es-EC" dirty="0"/>
              <a:t>topografía facilitada por </a:t>
            </a:r>
            <a:r>
              <a:rPr lang="es-EC" dirty="0" smtClean="0"/>
              <a:t>la DAPAC del ILMCR </a:t>
            </a:r>
            <a:r>
              <a:rPr lang="es-EC" dirty="0"/>
              <a:t>no fue útil para elaborar el Nuevo </a:t>
            </a:r>
            <a:r>
              <a:rPr lang="es-EC" dirty="0" smtClean="0"/>
              <a:t>S.A.C </a:t>
            </a:r>
            <a:r>
              <a:rPr lang="es-EC" dirty="0"/>
              <a:t>y tuvo que </a:t>
            </a:r>
            <a:r>
              <a:rPr lang="es-EC" b="1" dirty="0">
                <a:solidFill>
                  <a:srgbClr val="0070C0"/>
                </a:solidFill>
              </a:rPr>
              <a:t>corregirse </a:t>
            </a:r>
            <a:r>
              <a:rPr lang="es-EC" b="1" dirty="0" smtClean="0">
                <a:solidFill>
                  <a:srgbClr val="0070C0"/>
                </a:solidFill>
              </a:rPr>
              <a:t>en su </a:t>
            </a:r>
            <a:r>
              <a:rPr lang="es-EC" b="1" dirty="0">
                <a:solidFill>
                  <a:srgbClr val="0070C0"/>
                </a:solidFill>
              </a:rPr>
              <a:t>totalidad</a:t>
            </a:r>
            <a:r>
              <a:rPr lang="es-EC" dirty="0"/>
              <a:t>; ya que se encontraron varios errores en las cotas y curvas de nivel, de tal manera que estas parecen haber sido elaboradas a través de interpolaciones y sin </a:t>
            </a:r>
            <a:r>
              <a:rPr lang="es-EC" dirty="0" smtClean="0"/>
              <a:t>depurar la fotogrametría,  claramente </a:t>
            </a:r>
            <a:r>
              <a:rPr lang="es-EC" dirty="0"/>
              <a:t>no fueron hechas con un levantamiento topográfico; por lo que </a:t>
            </a:r>
            <a:r>
              <a:rPr lang="es-EC" dirty="0" smtClean="0"/>
              <a:t>al solicitarse luego la faja al DAC, se </a:t>
            </a:r>
            <a:r>
              <a:rPr lang="es-EC" dirty="0"/>
              <a:t>comprobó que se utiliza la misma topografía en todo el </a:t>
            </a:r>
            <a:r>
              <a:rPr lang="es-EC" dirty="0" smtClean="0"/>
              <a:t>Municipio.</a:t>
            </a:r>
            <a:endParaRPr lang="es-EC" dirty="0"/>
          </a:p>
          <a:p>
            <a:pPr marL="0" lvl="1" indent="0" eaLnBrk="1" fontAlgn="auto" hangingPunct="1">
              <a:spcAft>
                <a:spcPts val="0"/>
              </a:spcAft>
              <a:buFont typeface="Arial" pitchFamily="34" charset="0"/>
              <a:buNone/>
              <a:defRPr/>
            </a:pPr>
            <a:endParaRPr lang="es-EC" b="1" dirty="0" smtClean="0"/>
          </a:p>
          <a:p>
            <a:pPr marL="0" lvl="1" indent="0" eaLnBrk="1" fontAlgn="auto" hangingPunct="1">
              <a:spcAft>
                <a:spcPts val="0"/>
              </a:spcAft>
              <a:buFont typeface="Arial" pitchFamily="34" charset="0"/>
              <a:buNone/>
              <a:defRPr/>
            </a:pPr>
            <a:endParaRPr lang="es-EC" dirty="0" smtClean="0"/>
          </a:p>
          <a:p>
            <a:pPr marL="82296" indent="0" eaLnBrk="1" fontAlgn="auto" hangingPunct="1">
              <a:spcAft>
                <a:spcPts val="0"/>
              </a:spcAft>
              <a:buNone/>
              <a:defRPr/>
            </a:pPr>
            <a:endParaRPr lang="es-EC" dirty="0" smtClean="0"/>
          </a:p>
        </p:txBody>
      </p:sp>
    </p:spTree>
    <p:extLst>
      <p:ext uri="{BB962C8B-B14F-4D97-AF65-F5344CB8AC3E}">
        <p14:creationId xmlns:p14="http://schemas.microsoft.com/office/powerpoint/2010/main" xmlns="" val="396453402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116632"/>
            <a:ext cx="8136904" cy="6741368"/>
          </a:xfrm>
        </p:spPr>
        <p:txBody>
          <a:bodyPr rtlCol="0">
            <a:normAutofit fontScale="55000" lnSpcReduction="20000"/>
          </a:bodyPr>
          <a:lstStyle/>
          <a:p>
            <a:pPr algn="just">
              <a:buFont typeface="Wingdings" pitchFamily="2" charset="2"/>
              <a:buChar char="ü"/>
              <a:defRPr/>
            </a:pPr>
            <a:r>
              <a:rPr lang="es-EC" sz="4400" dirty="0" smtClean="0"/>
              <a:t>Para corregir la topografía fue necesario realizar inspecciones en el campo y con la ayuda de programas “CAD” e “Eagle Point” se depuraron las falencias para obtener la faja definitiva.</a:t>
            </a:r>
          </a:p>
          <a:p>
            <a:pPr marL="82296" indent="0" algn="just">
              <a:buNone/>
              <a:defRPr/>
            </a:pPr>
            <a:endParaRPr lang="es-EC" sz="4400" dirty="0" smtClean="0"/>
          </a:p>
          <a:p>
            <a:pPr algn="just">
              <a:buFont typeface="Wingdings" pitchFamily="2" charset="2"/>
              <a:buChar char="ü"/>
              <a:defRPr/>
            </a:pPr>
            <a:r>
              <a:rPr lang="es-EC" sz="4400" dirty="0" smtClean="0"/>
              <a:t>Debido a que en el ILMCR no existen registros completos actuales de los materiales y diámetros de las tuberías de los proyectos de Alcantarillado construidos creemos indispensable llevar estos archivos a la mano para la ejecución de este proyecto; puesto que una buena planificación y actualización de las bases de datos, economiza tiempos de estudios e inspecciones; agilitando así los trabajos y costos.</a:t>
            </a:r>
          </a:p>
          <a:p>
            <a:pPr marL="82296" indent="0" algn="just">
              <a:buNone/>
              <a:defRPr/>
            </a:pPr>
            <a:endParaRPr lang="es-EC" sz="4400" dirty="0" smtClean="0"/>
          </a:p>
          <a:p>
            <a:pPr algn="just" eaLnBrk="1" fontAlgn="auto" hangingPunct="1">
              <a:spcAft>
                <a:spcPts val="0"/>
              </a:spcAft>
              <a:buFont typeface="Wingdings" pitchFamily="2" charset="2"/>
              <a:buChar char="ü"/>
              <a:defRPr/>
            </a:pPr>
            <a:r>
              <a:rPr lang="es-EC" sz="4400" dirty="0" smtClean="0"/>
              <a:t>Al realizar las inspecciones de campo y con los antecedentes ya mencionados, la más importante conclusión es que “</a:t>
            </a:r>
            <a:r>
              <a:rPr lang="es-EC" sz="4400" b="1" dirty="0" smtClean="0">
                <a:solidFill>
                  <a:srgbClr val="0070C0"/>
                </a:solidFill>
              </a:rPr>
              <a:t>Necesariamente se debe realizar el “Nuevo Diseño de A.C</a:t>
            </a:r>
            <a:r>
              <a:rPr lang="es-EC" sz="4400" dirty="0" smtClean="0"/>
              <a:t>” y así  implementar este tipo de Redes para cubrir las necesidades de salubridad, no solo de las poblaciones de Rumiloma y parte de Fajardo; sino del Cantón en general.</a:t>
            </a:r>
          </a:p>
          <a:p>
            <a:pPr marL="82296" indent="0" algn="just" eaLnBrk="1" fontAlgn="auto" hangingPunct="1">
              <a:spcAft>
                <a:spcPts val="0"/>
              </a:spcAft>
              <a:buNone/>
              <a:defRPr/>
            </a:pPr>
            <a:endParaRPr lang="es-EC" sz="3400" dirty="0" smtClean="0"/>
          </a:p>
          <a:p>
            <a:pPr marL="82296" indent="0" eaLnBrk="1" fontAlgn="auto" hangingPunct="1">
              <a:spcAft>
                <a:spcPts val="0"/>
              </a:spcAft>
              <a:buNone/>
              <a:defRPr/>
            </a:pPr>
            <a:endParaRPr lang="es-EC" sz="3400" dirty="0" smtClean="0"/>
          </a:p>
          <a:p>
            <a:pPr eaLnBrk="1" fontAlgn="auto" hangingPunct="1">
              <a:spcAft>
                <a:spcPts val="0"/>
              </a:spcAft>
              <a:defRPr/>
            </a:pPr>
            <a:endParaRPr lang="es-EC" dirty="0" smtClean="0"/>
          </a:p>
        </p:txBody>
      </p:sp>
    </p:spTree>
    <p:extLst>
      <p:ext uri="{BB962C8B-B14F-4D97-AF65-F5344CB8AC3E}">
        <p14:creationId xmlns:p14="http://schemas.microsoft.com/office/powerpoint/2010/main" xmlns="" val="415569132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0"/>
            <a:ext cx="8244408" cy="6335713"/>
          </a:xfrm>
        </p:spPr>
        <p:txBody>
          <a:bodyPr rtlCol="0">
            <a:normAutofit fontScale="40000" lnSpcReduction="20000"/>
          </a:bodyPr>
          <a:lstStyle/>
          <a:p>
            <a:pPr algn="just" eaLnBrk="1" fontAlgn="auto" hangingPunct="1">
              <a:spcAft>
                <a:spcPts val="0"/>
              </a:spcAft>
              <a:buFont typeface="Wingdings" pitchFamily="2" charset="2"/>
              <a:buChar char="ü"/>
              <a:defRPr/>
            </a:pPr>
            <a:endParaRPr lang="es-EC" sz="9600" dirty="0" smtClean="0"/>
          </a:p>
          <a:p>
            <a:pPr algn="just">
              <a:buFont typeface="Wingdings" pitchFamily="2" charset="2"/>
              <a:buChar char="ü"/>
              <a:defRPr/>
            </a:pPr>
            <a:r>
              <a:rPr lang="es-EC" sz="9600" dirty="0"/>
              <a:t>No se consideraron pérdidas </a:t>
            </a:r>
            <a:r>
              <a:rPr lang="es-EC" sz="9600" dirty="0" smtClean="0"/>
              <a:t>de caudal en </a:t>
            </a:r>
            <a:r>
              <a:rPr lang="es-EC" sz="9600" dirty="0"/>
              <a:t>el S.A. planteado, puesto que los materiales de la red son de PVC; el cual es muy resistente y brinda buenas propiedades físicas, sobre todo ante las fugas y las infiltraciones</a:t>
            </a:r>
            <a:r>
              <a:rPr lang="es-EC" sz="9600" dirty="0" smtClean="0"/>
              <a:t>.</a:t>
            </a:r>
          </a:p>
          <a:p>
            <a:pPr marL="82296" indent="0" algn="just">
              <a:buNone/>
              <a:defRPr/>
            </a:pPr>
            <a:endParaRPr lang="es-EC" sz="9600" dirty="0"/>
          </a:p>
          <a:p>
            <a:pPr algn="just" eaLnBrk="1" fontAlgn="auto" hangingPunct="1">
              <a:spcAft>
                <a:spcPts val="0"/>
              </a:spcAft>
              <a:buFont typeface="Wingdings" pitchFamily="2" charset="2"/>
              <a:buChar char="ü"/>
              <a:defRPr/>
            </a:pPr>
            <a:r>
              <a:rPr lang="es-EC" sz="9600" dirty="0" smtClean="0"/>
              <a:t>Cada una de las redes creadas en el SewerCad posee un sentido de flujo uniforme, es decir; un sentido de flujo por cada Red.</a:t>
            </a:r>
          </a:p>
          <a:p>
            <a:pPr algn="just" eaLnBrk="1" fontAlgn="auto" hangingPunct="1">
              <a:spcAft>
                <a:spcPts val="0"/>
              </a:spcAft>
              <a:buFont typeface="Wingdings" pitchFamily="2" charset="2"/>
              <a:buChar char="ü"/>
              <a:defRPr/>
            </a:pPr>
            <a:endParaRPr lang="es-EC" sz="9600" dirty="0" smtClean="0"/>
          </a:p>
          <a:p>
            <a:pPr algn="just" eaLnBrk="1" fontAlgn="auto" hangingPunct="1">
              <a:spcAft>
                <a:spcPts val="0"/>
              </a:spcAft>
              <a:buFont typeface="Wingdings" pitchFamily="2" charset="2"/>
              <a:buChar char="ü"/>
              <a:defRPr/>
            </a:pPr>
            <a:endParaRPr lang="es-EC" sz="9600" dirty="0" smtClean="0"/>
          </a:p>
          <a:p>
            <a:pPr eaLnBrk="1" fontAlgn="auto" hangingPunct="1">
              <a:spcAft>
                <a:spcPts val="0"/>
              </a:spcAft>
              <a:defRPr/>
            </a:pPr>
            <a:endParaRPr lang="es-EC" dirty="0" smtClean="0"/>
          </a:p>
        </p:txBody>
      </p:sp>
    </p:spTree>
    <p:extLst>
      <p:ext uri="{BB962C8B-B14F-4D97-AF65-F5344CB8AC3E}">
        <p14:creationId xmlns:p14="http://schemas.microsoft.com/office/powerpoint/2010/main" xmlns="" val="409777675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0"/>
            <a:ext cx="7956376" cy="6669360"/>
          </a:xfrm>
        </p:spPr>
        <p:txBody>
          <a:bodyPr>
            <a:normAutofit fontScale="92500" lnSpcReduction="10000"/>
          </a:bodyPr>
          <a:lstStyle/>
          <a:p>
            <a:endParaRPr lang="es-EC" dirty="0" smtClean="0"/>
          </a:p>
          <a:p>
            <a:pPr algn="just"/>
            <a:r>
              <a:rPr lang="es-ES" dirty="0"/>
              <a:t>Considerando la necesidad </a:t>
            </a:r>
            <a:r>
              <a:rPr lang="es-ES" dirty="0" smtClean="0"/>
              <a:t>de implementar tratamientos dentro de la disponibilidad de espacio de nuestras poblaciones y con bajos costos operacionales, </a:t>
            </a:r>
            <a:r>
              <a:rPr lang="es-ES" dirty="0"/>
              <a:t>se llega a la </a:t>
            </a:r>
            <a:r>
              <a:rPr lang="es-ES" dirty="0" smtClean="0"/>
              <a:t>conclusión de construir un </a:t>
            </a:r>
            <a:r>
              <a:rPr lang="es-ES" dirty="0"/>
              <a:t>Tanque </a:t>
            </a:r>
            <a:r>
              <a:rPr lang="es-ES" dirty="0" smtClean="0"/>
              <a:t>Séptico que brinde facilidades de limpieza y cubra la demanda de salubridad de los moradores.</a:t>
            </a:r>
          </a:p>
          <a:p>
            <a:pPr marL="82296" indent="0" algn="just">
              <a:buNone/>
            </a:pPr>
            <a:endParaRPr lang="es-ES" dirty="0" smtClean="0"/>
          </a:p>
          <a:p>
            <a:pPr algn="just"/>
            <a:r>
              <a:rPr lang="es-EC" dirty="0" smtClean="0"/>
              <a:t>Fue correcta la decisión de DEPURAR datos y verificar resultados, ya que los programas son únicamente una herramienta, pero los criterios ingenieriles que se apliquen al configurar el Software deben tener fundamentos lógicos y sustentados.</a:t>
            </a:r>
            <a:endParaRPr lang="es-ES" dirty="0"/>
          </a:p>
        </p:txBody>
      </p:sp>
    </p:spTree>
    <p:extLst>
      <p:ext uri="{BB962C8B-B14F-4D97-AF65-F5344CB8AC3E}">
        <p14:creationId xmlns:p14="http://schemas.microsoft.com/office/powerpoint/2010/main" xmlns="" val="161049809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274638"/>
            <a:ext cx="7499176" cy="561975"/>
          </a:xfrm>
        </p:spPr>
        <p:txBody>
          <a:bodyPr rtlCol="0">
            <a:normAutofit fontScale="90000"/>
          </a:bodyPr>
          <a:lstStyle/>
          <a:p>
            <a:pPr lvl="1" algn="ctr" eaLnBrk="1" fontAlgn="auto" hangingPunct="1">
              <a:spcAft>
                <a:spcPts val="0"/>
              </a:spcAft>
              <a:defRPr/>
            </a:pPr>
            <a:r>
              <a:rPr lang="es-EC" sz="4000" b="1" dirty="0">
                <a:solidFill>
                  <a:srgbClr val="FF0000"/>
                </a:solidFill>
              </a:rPr>
              <a:t>Recomendaciones</a:t>
            </a:r>
            <a:r>
              <a:rPr lang="es-EC" sz="1800" dirty="0">
                <a:solidFill>
                  <a:sysClr val="windowText" lastClr="000000"/>
                </a:solidFill>
              </a:rPr>
              <a:t/>
            </a:r>
            <a:br>
              <a:rPr lang="es-EC" sz="1800" dirty="0">
                <a:solidFill>
                  <a:sysClr val="windowText" lastClr="000000"/>
                </a:solidFill>
              </a:rPr>
            </a:br>
            <a:endParaRPr lang="es-EC" sz="1800" dirty="0">
              <a:solidFill>
                <a:sysClr val="windowText" lastClr="000000"/>
              </a:solidFill>
            </a:endParaRPr>
          </a:p>
        </p:txBody>
      </p:sp>
      <p:sp>
        <p:nvSpPr>
          <p:cNvPr id="3" name="2 Marcador de contenido"/>
          <p:cNvSpPr>
            <a:spLocks noGrp="1"/>
          </p:cNvSpPr>
          <p:nvPr>
            <p:ph idx="1"/>
          </p:nvPr>
        </p:nvSpPr>
        <p:spPr>
          <a:xfrm>
            <a:off x="971600" y="764704"/>
            <a:ext cx="7992888" cy="5976664"/>
          </a:xfrm>
        </p:spPr>
        <p:txBody>
          <a:bodyPr rtlCol="0">
            <a:normAutofit fontScale="92500" lnSpcReduction="20000"/>
          </a:bodyPr>
          <a:lstStyle/>
          <a:p>
            <a:pPr algn="just" eaLnBrk="1" fontAlgn="auto" hangingPunct="1">
              <a:spcAft>
                <a:spcPts val="0"/>
              </a:spcAft>
              <a:buFont typeface="Wingdings" pitchFamily="2" charset="2"/>
              <a:buChar char="ü"/>
              <a:defRPr/>
            </a:pPr>
            <a:r>
              <a:rPr lang="es-EC" dirty="0" smtClean="0"/>
              <a:t>Para nuestro proyecto es fundamental considerar la implementación de S.A.C para evitar los problemas actuales que se tienen en el sistema existente (decadente).</a:t>
            </a:r>
          </a:p>
          <a:p>
            <a:pPr marL="82296" indent="0" algn="just" eaLnBrk="1" fontAlgn="auto" hangingPunct="1">
              <a:spcAft>
                <a:spcPts val="0"/>
              </a:spcAft>
              <a:buNone/>
              <a:defRPr/>
            </a:pPr>
            <a:endParaRPr lang="es-EC" dirty="0" smtClean="0"/>
          </a:p>
          <a:p>
            <a:pPr algn="just" eaLnBrk="1" fontAlgn="auto" hangingPunct="1">
              <a:spcAft>
                <a:spcPts val="0"/>
              </a:spcAft>
              <a:buFont typeface="Wingdings" pitchFamily="2" charset="2"/>
              <a:buChar char="ü"/>
              <a:defRPr/>
            </a:pPr>
            <a:r>
              <a:rPr lang="es-EC" dirty="0" smtClean="0"/>
              <a:t>En la construcción se deberán utilizar las normas vigentes y especificaciones técnicas, a in de que el proyecto cumpla con el diseño establecido.</a:t>
            </a:r>
          </a:p>
          <a:p>
            <a:pPr marL="82296" indent="0" algn="just" eaLnBrk="1" fontAlgn="auto" hangingPunct="1">
              <a:spcAft>
                <a:spcPts val="0"/>
              </a:spcAft>
              <a:buNone/>
              <a:defRPr/>
            </a:pPr>
            <a:endParaRPr lang="es-EC" dirty="0" smtClean="0"/>
          </a:p>
          <a:p>
            <a:pPr algn="just">
              <a:buFont typeface="Wingdings" pitchFamily="2" charset="2"/>
              <a:buChar char="ü"/>
              <a:defRPr/>
            </a:pPr>
            <a:r>
              <a:rPr lang="es-EC" dirty="0" smtClean="0"/>
              <a:t>Debido a que en el DMQ, el cual es colindante con los sectores de nuestro proyecto, existe un S.A.C, se justifica la construcción del mismo para así uniformizar los sistemas. </a:t>
            </a:r>
          </a:p>
          <a:p>
            <a:pPr eaLnBrk="1" fontAlgn="auto" hangingPunct="1">
              <a:spcAft>
                <a:spcPts val="0"/>
              </a:spcAft>
              <a:defRPr/>
            </a:pPr>
            <a:endParaRPr lang="es-EC" dirty="0" smtClean="0"/>
          </a:p>
        </p:txBody>
      </p:sp>
    </p:spTree>
    <p:extLst>
      <p:ext uri="{BB962C8B-B14F-4D97-AF65-F5344CB8AC3E}">
        <p14:creationId xmlns:p14="http://schemas.microsoft.com/office/powerpoint/2010/main" xmlns="" val="288626128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0"/>
            <a:ext cx="8136904" cy="6741368"/>
          </a:xfrm>
        </p:spPr>
        <p:txBody>
          <a:bodyPr rtlCol="0">
            <a:normAutofit fontScale="92500" lnSpcReduction="10000"/>
          </a:bodyPr>
          <a:lstStyle/>
          <a:p>
            <a:pPr algn="just" eaLnBrk="1" fontAlgn="auto" hangingPunct="1">
              <a:spcAft>
                <a:spcPts val="0"/>
              </a:spcAft>
              <a:buFont typeface="Wingdings" pitchFamily="2" charset="2"/>
              <a:buChar char="ü"/>
              <a:defRPr/>
            </a:pPr>
            <a:r>
              <a:rPr lang="es-EC" dirty="0" smtClean="0"/>
              <a:t>Una recomendación importante es la construcción del S.A.C se lo realice a la brevedad posible, puesto que con el paso de los años, con el aumento de la población será más complicado el problema  para los trabajos de construcción ocasionando incomodidades en el tránsito y a los moradores de las poblaciones.</a:t>
            </a:r>
          </a:p>
          <a:p>
            <a:pPr marL="82296" indent="0" algn="just" eaLnBrk="1" fontAlgn="auto" hangingPunct="1">
              <a:spcAft>
                <a:spcPts val="0"/>
              </a:spcAft>
              <a:buNone/>
              <a:defRPr/>
            </a:pPr>
            <a:endParaRPr lang="es-EC" dirty="0" smtClean="0"/>
          </a:p>
          <a:p>
            <a:pPr algn="just" eaLnBrk="1" fontAlgn="auto" hangingPunct="1">
              <a:spcAft>
                <a:spcPts val="0"/>
              </a:spcAft>
              <a:buFont typeface="Wingdings" pitchFamily="2" charset="2"/>
              <a:buChar char="ü"/>
              <a:defRPr/>
            </a:pPr>
            <a:r>
              <a:rPr lang="es-EC" dirty="0" smtClean="0"/>
              <a:t>Y por último se recomienda que en el ILMCR se tengan en stock repuestos de accesorios y de colectores, para evitar contratiempos y emergencias que diariamente sufren los sistemas de alcantarillado existentes, puesto que estos en su mayoría son diseños de hace 60 años atrás y de materiales de asbesto cemento.</a:t>
            </a:r>
          </a:p>
          <a:p>
            <a:pPr marL="82296" indent="0" eaLnBrk="1" fontAlgn="auto" hangingPunct="1">
              <a:spcAft>
                <a:spcPts val="0"/>
              </a:spcAft>
              <a:buNone/>
              <a:defRPr/>
            </a:pPr>
            <a:endParaRPr lang="es-EC" dirty="0" smtClean="0"/>
          </a:p>
          <a:p>
            <a:pPr marL="82296" indent="0" eaLnBrk="1" fontAlgn="auto" hangingPunct="1">
              <a:spcAft>
                <a:spcPts val="0"/>
              </a:spcAft>
              <a:buNone/>
              <a:defRPr/>
            </a:pPr>
            <a:endParaRPr lang="es-EC" dirty="0" smtClean="0"/>
          </a:p>
          <a:p>
            <a:pPr eaLnBrk="1" fontAlgn="auto" hangingPunct="1">
              <a:spcAft>
                <a:spcPts val="0"/>
              </a:spcAft>
              <a:buFont typeface="Wingdings" pitchFamily="2" charset="2"/>
              <a:buChar char="ü"/>
              <a:defRPr/>
            </a:pPr>
            <a:endParaRPr lang="es-EC" dirty="0" smtClean="0"/>
          </a:p>
        </p:txBody>
      </p:sp>
    </p:spTree>
    <p:extLst>
      <p:ext uri="{BB962C8B-B14F-4D97-AF65-F5344CB8AC3E}">
        <p14:creationId xmlns:p14="http://schemas.microsoft.com/office/powerpoint/2010/main" xmlns="" val="25670184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03301" y="116632"/>
            <a:ext cx="7498080" cy="1858218"/>
          </a:xfrm>
        </p:spPr>
        <p:txBody>
          <a:bodyPr>
            <a:normAutofit/>
          </a:bodyPr>
          <a:lstStyle/>
          <a:p>
            <a:pPr algn="ctr"/>
            <a:r>
              <a:rPr lang="es-ES" sz="3200" dirty="0" smtClean="0"/>
              <a:t>RESUMEN DATOS CLIMA Y CONDICIONES METEOROLÓGICAS ESTACIÓN LA TOLA – M002</a:t>
            </a:r>
            <a:endParaRPr lang="es-ES" sz="3200" dirty="0"/>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72" t="32663" r="14390"/>
          <a:stretch/>
        </p:blipFill>
        <p:spPr bwMode="auto">
          <a:xfrm>
            <a:off x="971600" y="1916832"/>
            <a:ext cx="7848872" cy="460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02839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13063"/>
            <a:ext cx="7498080" cy="857078"/>
          </a:xfrm>
        </p:spPr>
        <p:txBody>
          <a:bodyPr/>
          <a:lstStyle/>
          <a:p>
            <a:pPr algn="ctr"/>
            <a:r>
              <a:rPr lang="es-ES" dirty="0" smtClean="0"/>
              <a:t>POBLACIÓN  ACTUAL</a:t>
            </a:r>
            <a:endParaRPr lang="es-ES" dirty="0"/>
          </a:p>
        </p:txBody>
      </p:sp>
      <p:sp>
        <p:nvSpPr>
          <p:cNvPr id="3" name="2 Marcador de contenido"/>
          <p:cNvSpPr>
            <a:spLocks noGrp="1"/>
          </p:cNvSpPr>
          <p:nvPr>
            <p:ph idx="1"/>
          </p:nvPr>
        </p:nvSpPr>
        <p:spPr>
          <a:xfrm>
            <a:off x="1115616" y="836712"/>
            <a:ext cx="7920880" cy="6021288"/>
          </a:xfrm>
        </p:spPr>
        <p:txBody>
          <a:bodyPr>
            <a:normAutofit fontScale="92500" lnSpcReduction="20000"/>
          </a:bodyPr>
          <a:lstStyle/>
          <a:p>
            <a:pPr marL="82296" indent="0" algn="just">
              <a:buNone/>
            </a:pPr>
            <a:r>
              <a:rPr lang="es-EC" b="1" dirty="0" smtClean="0">
                <a:solidFill>
                  <a:srgbClr val="FF0000"/>
                </a:solidFill>
              </a:rPr>
              <a:t>a) 1ºer Filtro</a:t>
            </a:r>
            <a:r>
              <a:rPr lang="es-EC" dirty="0" smtClean="0"/>
              <a:t> de datos del (INEC 2010)</a:t>
            </a:r>
          </a:p>
          <a:p>
            <a:pPr marL="596646" indent="-514350" algn="just">
              <a:buFont typeface="+mj-lt"/>
              <a:buAutoNum type="arabicPeriod"/>
            </a:pPr>
            <a:endParaRPr lang="es-EC" dirty="0" smtClean="0"/>
          </a:p>
          <a:p>
            <a:pPr marL="82296" indent="0" algn="ctr">
              <a:buNone/>
            </a:pPr>
            <a:r>
              <a:rPr lang="es-EC" dirty="0" smtClean="0"/>
              <a:t>No </a:t>
            </a:r>
            <a:r>
              <a:rPr lang="es-EC" dirty="0"/>
              <a:t>se encuentran disponibles en ningún tipo de censo o estadística de manera </a:t>
            </a:r>
            <a:r>
              <a:rPr lang="es-EC" dirty="0" smtClean="0"/>
              <a:t>específica los datos de población Fajardo y Rumiloma</a:t>
            </a:r>
          </a:p>
          <a:p>
            <a:pPr marL="596646" indent="-514350" algn="just">
              <a:buFont typeface="+mj-lt"/>
              <a:buAutoNum type="arabicPeriod"/>
            </a:pPr>
            <a:endParaRPr lang="es-EC" dirty="0" smtClean="0"/>
          </a:p>
          <a:p>
            <a:pPr marL="82296" indent="0" algn="just">
              <a:buNone/>
            </a:pPr>
            <a:r>
              <a:rPr lang="es-EC" b="1" dirty="0" smtClean="0">
                <a:solidFill>
                  <a:srgbClr val="FF0000"/>
                </a:solidFill>
              </a:rPr>
              <a:t>b)</a:t>
            </a:r>
            <a:r>
              <a:rPr lang="es-EC" dirty="0" smtClean="0"/>
              <a:t> Encuestas </a:t>
            </a:r>
            <a:r>
              <a:rPr lang="es-EC" dirty="0"/>
              <a:t>socioeconómicas en el campo</a:t>
            </a:r>
            <a:r>
              <a:rPr lang="es-EC" dirty="0" smtClean="0"/>
              <a:t>.</a:t>
            </a:r>
            <a:endParaRPr lang="es-ES" dirty="0"/>
          </a:p>
          <a:p>
            <a:pPr marL="596646" indent="-514350" algn="just">
              <a:buFont typeface="+mj-lt"/>
              <a:buAutoNum type="arabicPeriod"/>
            </a:pPr>
            <a:endParaRPr lang="es-ES" dirty="0"/>
          </a:p>
          <a:p>
            <a:pPr marL="82296" indent="0" algn="ctr">
              <a:buNone/>
            </a:pPr>
            <a:r>
              <a:rPr lang="es-ES" dirty="0" smtClean="0"/>
              <a:t>205 </a:t>
            </a:r>
            <a:r>
              <a:rPr lang="es-ES" dirty="0" err="1"/>
              <a:t>Há</a:t>
            </a:r>
            <a:r>
              <a:rPr lang="es-ES" dirty="0"/>
              <a:t>. </a:t>
            </a:r>
            <a:r>
              <a:rPr lang="es-ES" dirty="0" smtClean="0"/>
              <a:t>Aprox.</a:t>
            </a:r>
          </a:p>
          <a:p>
            <a:pPr marL="82296" indent="0" algn="ctr">
              <a:buNone/>
            </a:pPr>
            <a:r>
              <a:rPr lang="es-ES" b="1" dirty="0" smtClean="0">
                <a:solidFill>
                  <a:srgbClr val="0070C0"/>
                </a:solidFill>
              </a:rPr>
              <a:t>Encuestas socioeconómicas </a:t>
            </a:r>
            <a:r>
              <a:rPr lang="es-ES" dirty="0"/>
              <a:t>no fueron ejecutadas en su </a:t>
            </a:r>
            <a:r>
              <a:rPr lang="es-ES" dirty="0" smtClean="0"/>
              <a:t>totalidad</a:t>
            </a:r>
          </a:p>
          <a:p>
            <a:pPr marL="82296" indent="0" algn="ctr">
              <a:buNone/>
            </a:pPr>
            <a:r>
              <a:rPr lang="es-ES" b="1" dirty="0" smtClean="0">
                <a:solidFill>
                  <a:srgbClr val="0070C0"/>
                </a:solidFill>
              </a:rPr>
              <a:t>Muestreo</a:t>
            </a:r>
            <a:r>
              <a:rPr lang="es-ES" dirty="0" smtClean="0"/>
              <a:t> </a:t>
            </a:r>
            <a:r>
              <a:rPr lang="es-ES" dirty="0"/>
              <a:t>a 100 casas de las cuales 50 fueron hechas en Fajardo y las otras 50 fueron hechas en Rumiloma</a:t>
            </a:r>
          </a:p>
        </p:txBody>
      </p:sp>
    </p:spTree>
    <p:extLst>
      <p:ext uri="{BB962C8B-B14F-4D97-AF65-F5344CB8AC3E}">
        <p14:creationId xmlns:p14="http://schemas.microsoft.com/office/powerpoint/2010/main" xmlns="" val="5101993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059832" y="1442683"/>
            <a:ext cx="3168352"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 name="1 Rectángulo"/>
          <p:cNvSpPr/>
          <p:nvPr/>
        </p:nvSpPr>
        <p:spPr>
          <a:xfrm>
            <a:off x="5436096" y="85800"/>
            <a:ext cx="2376264" cy="115212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3" name="2 Marcador de contenido"/>
          <p:cNvSpPr>
            <a:spLocks noGrp="1"/>
          </p:cNvSpPr>
          <p:nvPr>
            <p:ph idx="1"/>
          </p:nvPr>
        </p:nvSpPr>
        <p:spPr>
          <a:xfrm>
            <a:off x="827584" y="116632"/>
            <a:ext cx="8316416" cy="6741368"/>
          </a:xfrm>
        </p:spPr>
        <p:txBody>
          <a:bodyPr>
            <a:normAutofit fontScale="55000" lnSpcReduction="20000"/>
          </a:bodyPr>
          <a:lstStyle/>
          <a:p>
            <a:pPr marL="82296" indent="0">
              <a:buNone/>
            </a:pPr>
            <a:r>
              <a:rPr lang="es-EC" sz="3800" b="1" dirty="0" smtClean="0">
                <a:solidFill>
                  <a:srgbClr val="FF0000"/>
                </a:solidFill>
              </a:rPr>
              <a:t>c) </a:t>
            </a:r>
            <a:r>
              <a:rPr lang="es-EC" sz="4000" dirty="0" smtClean="0"/>
              <a:t>Planos             Catastro </a:t>
            </a:r>
            <a:r>
              <a:rPr lang="es-EC" sz="4000" dirty="0" smtClean="0">
                <a:sym typeface="Wingdings" pitchFamily="2" charset="2"/>
              </a:rPr>
              <a:t>       	</a:t>
            </a:r>
            <a:r>
              <a:rPr lang="es-EC" sz="4000" b="1" dirty="0" smtClean="0"/>
              <a:t>60 manzanas</a:t>
            </a:r>
          </a:p>
          <a:p>
            <a:pPr marL="82296" indent="0">
              <a:buNone/>
            </a:pPr>
            <a:r>
              <a:rPr lang="es-EC" sz="4000" b="1" dirty="0"/>
              <a:t>	</a:t>
            </a:r>
            <a:r>
              <a:rPr lang="es-EC" sz="4000" b="1" dirty="0" smtClean="0"/>
              <a:t>	    			49 </a:t>
            </a:r>
            <a:r>
              <a:rPr lang="es-EC" sz="4000" b="1" dirty="0"/>
              <a:t>en </a:t>
            </a:r>
            <a:r>
              <a:rPr lang="es-EC" sz="4000" b="1" dirty="0" smtClean="0"/>
              <a:t>Fajardo</a:t>
            </a:r>
          </a:p>
          <a:p>
            <a:pPr marL="82296" indent="0">
              <a:buNone/>
            </a:pPr>
            <a:r>
              <a:rPr lang="es-EC" sz="4000" b="1" dirty="0"/>
              <a:t>	</a:t>
            </a:r>
            <a:r>
              <a:rPr lang="es-EC" sz="4000" b="1" dirty="0" smtClean="0"/>
              <a:t>	  			11 </a:t>
            </a:r>
            <a:r>
              <a:rPr lang="es-EC" sz="4000" b="1" dirty="0"/>
              <a:t>en </a:t>
            </a:r>
            <a:r>
              <a:rPr lang="es-EC" sz="4000" b="1" dirty="0" smtClean="0"/>
              <a:t>Rumiloma</a:t>
            </a:r>
          </a:p>
          <a:p>
            <a:pPr marL="82296" indent="0">
              <a:buNone/>
            </a:pPr>
            <a:endParaRPr lang="es-EC" sz="4000" dirty="0" smtClean="0"/>
          </a:p>
          <a:p>
            <a:pPr marL="82296" indent="0">
              <a:buNone/>
            </a:pPr>
            <a:r>
              <a:rPr lang="es-EC" sz="4000" dirty="0" smtClean="0"/>
              <a:t>		     </a:t>
            </a:r>
            <a:r>
              <a:rPr lang="es-EC" sz="4000" b="1" dirty="0" smtClean="0"/>
              <a:t>Total </a:t>
            </a:r>
            <a:r>
              <a:rPr lang="es-EC" sz="4000" b="1" dirty="0"/>
              <a:t>de 1.564 </a:t>
            </a:r>
            <a:r>
              <a:rPr lang="es-EC" sz="4000" b="1" dirty="0" smtClean="0"/>
              <a:t>predios</a:t>
            </a:r>
            <a:r>
              <a:rPr lang="es-EC" sz="4000" dirty="0" smtClean="0"/>
              <a:t>:</a:t>
            </a:r>
          </a:p>
          <a:p>
            <a:pPr marL="82296" indent="0">
              <a:buNone/>
            </a:pPr>
            <a:endParaRPr lang="es-EC" sz="4000" dirty="0"/>
          </a:p>
          <a:p>
            <a:r>
              <a:rPr lang="es-EC" sz="4000" b="1" dirty="0" smtClean="0"/>
              <a:t>1.223</a:t>
            </a:r>
            <a:r>
              <a:rPr lang="es-EC" sz="4000" dirty="0" smtClean="0"/>
              <a:t> Edificaciones </a:t>
            </a:r>
          </a:p>
          <a:p>
            <a:pPr marL="82296" indent="0">
              <a:buNone/>
            </a:pPr>
            <a:endParaRPr lang="es-EC" sz="4000" dirty="0" smtClean="0"/>
          </a:p>
          <a:p>
            <a:pPr marL="82296" indent="0" algn="ctr">
              <a:buNone/>
            </a:pPr>
            <a:r>
              <a:rPr lang="es-EC" sz="4000" dirty="0" smtClean="0"/>
              <a:t>(No </a:t>
            </a:r>
            <a:r>
              <a:rPr lang="es-EC" sz="4000" dirty="0"/>
              <a:t>todas tienen una ocupación </a:t>
            </a:r>
            <a:r>
              <a:rPr lang="es-EC" sz="4000" dirty="0" smtClean="0"/>
              <a:t> como Vivienda </a:t>
            </a:r>
            <a:r>
              <a:rPr lang="es-EC" sz="4000" dirty="0"/>
              <a:t>o Local </a:t>
            </a:r>
            <a:r>
              <a:rPr lang="es-EC" sz="4000" dirty="0" smtClean="0"/>
              <a:t>Comercial), </a:t>
            </a:r>
          </a:p>
          <a:p>
            <a:pPr marL="82296" indent="0" algn="ctr">
              <a:buNone/>
            </a:pPr>
            <a:r>
              <a:rPr lang="es-EC" sz="4000" dirty="0" smtClean="0"/>
              <a:t>Mínimo </a:t>
            </a:r>
            <a:r>
              <a:rPr lang="es-EC" sz="4000" dirty="0"/>
              <a:t>#</a:t>
            </a:r>
            <a:r>
              <a:rPr lang="es-EC" sz="4000" dirty="0" smtClean="0"/>
              <a:t>lotes (Jardines </a:t>
            </a:r>
            <a:r>
              <a:rPr lang="es-EC" sz="4000" dirty="0"/>
              <a:t>infantiles, pequeñas escuelas, bodegas, </a:t>
            </a:r>
            <a:r>
              <a:rPr lang="es-EC" sz="4000" dirty="0" err="1" smtClean="0"/>
              <a:t>etc</a:t>
            </a:r>
            <a:r>
              <a:rPr lang="es-EC" sz="4000" dirty="0" smtClean="0"/>
              <a:t>)</a:t>
            </a:r>
          </a:p>
          <a:p>
            <a:pPr marL="82296" indent="0">
              <a:buNone/>
            </a:pPr>
            <a:endParaRPr lang="es-EC" sz="4000" dirty="0" smtClean="0"/>
          </a:p>
          <a:p>
            <a:r>
              <a:rPr lang="es-EC" sz="4000" dirty="0" smtClean="0"/>
              <a:t>Quedando </a:t>
            </a:r>
            <a:r>
              <a:rPr lang="es-EC" sz="4000" b="1" dirty="0"/>
              <a:t>1.208</a:t>
            </a:r>
            <a:r>
              <a:rPr lang="es-EC" sz="4000" dirty="0"/>
              <a:t> </a:t>
            </a:r>
            <a:r>
              <a:rPr lang="es-EC" sz="4000" dirty="0" smtClean="0"/>
              <a:t>Neto </a:t>
            </a:r>
            <a:r>
              <a:rPr lang="es-EC" sz="4000" dirty="0"/>
              <a:t>de </a:t>
            </a:r>
            <a:r>
              <a:rPr lang="es-EC" sz="4000" dirty="0" smtClean="0"/>
              <a:t>Viviendas. </a:t>
            </a:r>
          </a:p>
          <a:p>
            <a:pPr marL="82296" indent="0">
              <a:buNone/>
            </a:pPr>
            <a:endParaRPr lang="es-EC" sz="4000" dirty="0"/>
          </a:p>
          <a:p>
            <a:r>
              <a:rPr lang="es-EC" sz="4000" b="1" dirty="0" smtClean="0"/>
              <a:t>22</a:t>
            </a:r>
            <a:r>
              <a:rPr lang="es-EC" sz="4000" b="1" dirty="0"/>
              <a:t>%</a:t>
            </a:r>
            <a:r>
              <a:rPr lang="es-EC" sz="4000" dirty="0"/>
              <a:t> </a:t>
            </a:r>
            <a:r>
              <a:rPr lang="es-EC" sz="4000" dirty="0" smtClean="0"/>
              <a:t>de </a:t>
            </a:r>
            <a:r>
              <a:rPr lang="es-EC" sz="4000" dirty="0"/>
              <a:t>predios son terrenos agrícolas y/o lotes baldíos sin </a:t>
            </a:r>
            <a:r>
              <a:rPr lang="es-EC" sz="4000" dirty="0" smtClean="0"/>
              <a:t>(COS).</a:t>
            </a:r>
          </a:p>
          <a:p>
            <a:pPr marL="82296" indent="0">
              <a:buNone/>
            </a:pPr>
            <a:endParaRPr lang="es-EC" sz="4000" dirty="0" smtClean="0"/>
          </a:p>
          <a:p>
            <a:pPr marL="82296" indent="0" algn="ctr">
              <a:buNone/>
            </a:pPr>
            <a:r>
              <a:rPr lang="es-EC" sz="4000" dirty="0"/>
              <a:t> </a:t>
            </a:r>
            <a:r>
              <a:rPr lang="es-EC" sz="4000" dirty="0" smtClean="0"/>
              <a:t>   Mayoría </a:t>
            </a:r>
            <a:r>
              <a:rPr lang="es-EC" sz="4000" dirty="0" smtClean="0">
                <a:sym typeface="Wingdings" pitchFamily="2" charset="2"/>
              </a:rPr>
              <a:t>P</a:t>
            </a:r>
            <a:r>
              <a:rPr lang="es-EC" sz="4000" dirty="0" smtClean="0"/>
              <a:t>obladores </a:t>
            </a:r>
          </a:p>
          <a:p>
            <a:pPr marL="82296" indent="0" algn="ctr">
              <a:buNone/>
            </a:pPr>
            <a:r>
              <a:rPr lang="es-EC" sz="4000" dirty="0" smtClean="0"/>
              <a:t>	Minoría </a:t>
            </a:r>
            <a:r>
              <a:rPr lang="es-EC" sz="4000" dirty="0" smtClean="0">
                <a:sym typeface="Wingdings" pitchFamily="2" charset="2"/>
              </a:rPr>
              <a:t> </a:t>
            </a:r>
            <a:r>
              <a:rPr lang="es-EC" sz="4000" dirty="0" smtClean="0"/>
              <a:t>Municipio</a:t>
            </a:r>
            <a:r>
              <a:rPr lang="es-EC" sz="4000" dirty="0"/>
              <a:t>; S</a:t>
            </a:r>
            <a:r>
              <a:rPr lang="es-EC" sz="4000" dirty="0" smtClean="0"/>
              <a:t>ector </a:t>
            </a:r>
            <a:r>
              <a:rPr lang="es-EC" sz="4000" dirty="0"/>
              <a:t>de la </a:t>
            </a:r>
            <a:r>
              <a:rPr lang="es-EC" sz="4000" dirty="0" smtClean="0"/>
              <a:t>Quebrada (Fajardo)</a:t>
            </a:r>
          </a:p>
          <a:p>
            <a:pPr marL="82296" indent="0">
              <a:buNone/>
            </a:pPr>
            <a:endParaRPr lang="es-EC" sz="4000" dirty="0"/>
          </a:p>
          <a:p>
            <a:r>
              <a:rPr lang="es-EC" sz="4000" b="1" i="1" u="sng" dirty="0" smtClean="0"/>
              <a:t>Zona </a:t>
            </a:r>
            <a:r>
              <a:rPr lang="es-EC" sz="4000" b="1" i="1" u="sng" dirty="0"/>
              <a:t>Residencial</a:t>
            </a:r>
            <a:r>
              <a:rPr lang="es-EC" sz="4000" b="1" dirty="0"/>
              <a:t> </a:t>
            </a:r>
            <a:r>
              <a:rPr lang="es-EC" sz="4000" dirty="0"/>
              <a:t>en su mayor parte.</a:t>
            </a:r>
            <a:endParaRPr lang="es-ES" sz="4000" dirty="0"/>
          </a:p>
          <a:p>
            <a:pPr marL="82296" indent="0">
              <a:buNone/>
            </a:pPr>
            <a:endParaRPr lang="es-ES" dirty="0"/>
          </a:p>
        </p:txBody>
      </p:sp>
    </p:spTree>
    <p:extLst>
      <p:ext uri="{BB962C8B-B14F-4D97-AF65-F5344CB8AC3E}">
        <p14:creationId xmlns:p14="http://schemas.microsoft.com/office/powerpoint/2010/main" xmlns="" val="1268313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5608" y="476672"/>
            <a:ext cx="7498080" cy="2520280"/>
          </a:xfrm>
        </p:spPr>
        <p:txBody>
          <a:bodyPr>
            <a:normAutofit lnSpcReduction="10000"/>
          </a:bodyPr>
          <a:lstStyle/>
          <a:p>
            <a:r>
              <a:rPr lang="es-EC" dirty="0" smtClean="0"/>
              <a:t>Construcciones </a:t>
            </a:r>
            <a:r>
              <a:rPr lang="es-EC" dirty="0"/>
              <a:t>existentes no sobrepasan los dos pisos de construcción; siendo en su mayor parte de un solo piso; con excepción de un 0,2% las que poseen 3 pisos.</a:t>
            </a:r>
            <a:endParaRPr lang="es-ES" dirty="0"/>
          </a:p>
          <a:p>
            <a:endParaRPr lang="es-ES" dirty="0"/>
          </a:p>
          <a:p>
            <a:pPr marL="82296" indent="0">
              <a:buNone/>
            </a:pPr>
            <a:endParaRPr lang="es-ES" dirty="0"/>
          </a:p>
        </p:txBody>
      </p:sp>
      <p:graphicFrame>
        <p:nvGraphicFramePr>
          <p:cNvPr id="6" name="5 Tabla"/>
          <p:cNvGraphicFramePr>
            <a:graphicFrameLocks noGrp="1"/>
          </p:cNvGraphicFramePr>
          <p:nvPr>
            <p:extLst>
              <p:ext uri="{D42A27DB-BD31-4B8C-83A1-F6EECF244321}">
                <p14:modId xmlns:p14="http://schemas.microsoft.com/office/powerpoint/2010/main" xmlns="" val="599903135"/>
              </p:ext>
            </p:extLst>
          </p:nvPr>
        </p:nvGraphicFramePr>
        <p:xfrm>
          <a:off x="1403648" y="3645024"/>
          <a:ext cx="7499349" cy="2267960"/>
        </p:xfrm>
        <a:graphic>
          <a:graphicData uri="http://schemas.openxmlformats.org/drawingml/2006/table">
            <a:tbl>
              <a:tblPr firstRow="1" firstCol="1" bandRow="1"/>
              <a:tblGrid>
                <a:gridCol w="2499783"/>
                <a:gridCol w="2499783"/>
                <a:gridCol w="2499783"/>
              </a:tblGrid>
              <a:tr h="453592">
                <a:tc>
                  <a:txBody>
                    <a:bodyPr/>
                    <a:lstStyle/>
                    <a:p>
                      <a:pPr algn="ctr">
                        <a:lnSpc>
                          <a:spcPct val="200000"/>
                        </a:lnSpc>
                        <a:spcAft>
                          <a:spcPts val="0"/>
                        </a:spcAft>
                        <a:tabLst>
                          <a:tab pos="4352925" algn="l"/>
                        </a:tabLst>
                      </a:pPr>
                      <a:r>
                        <a:rPr lang="es-ES" sz="1400" b="1" dirty="0">
                          <a:solidFill>
                            <a:srgbClr val="000000"/>
                          </a:solidFill>
                          <a:effectLst/>
                          <a:latin typeface="Arial"/>
                          <a:ea typeface="Times New Roman"/>
                        </a:rPr>
                        <a:t>DESCRIPCION</a:t>
                      </a:r>
                      <a:endParaRPr lang="es-ES" sz="1400" dirty="0">
                        <a:solidFill>
                          <a:srgbClr val="000000"/>
                        </a:solidFill>
                        <a:effectLst/>
                        <a:latin typeface="Arial"/>
                        <a:ea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66"/>
                    </a:solidFill>
                  </a:tcPr>
                </a:tc>
                <a:tc>
                  <a:txBody>
                    <a:bodyPr/>
                    <a:lstStyle/>
                    <a:p>
                      <a:pPr algn="ctr">
                        <a:lnSpc>
                          <a:spcPct val="200000"/>
                        </a:lnSpc>
                        <a:spcAft>
                          <a:spcPts val="0"/>
                        </a:spcAft>
                        <a:tabLst>
                          <a:tab pos="4352925" algn="l"/>
                        </a:tabLst>
                      </a:pPr>
                      <a:r>
                        <a:rPr lang="es-ES" sz="1400" b="1">
                          <a:solidFill>
                            <a:srgbClr val="000000"/>
                          </a:solidFill>
                          <a:effectLst/>
                          <a:latin typeface="Arial"/>
                          <a:ea typeface="Times New Roman"/>
                        </a:rPr>
                        <a:t>DISTRIBUCION (%)</a:t>
                      </a:r>
                      <a:endParaRPr lang="es-ES" sz="140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66"/>
                    </a:solidFill>
                  </a:tcPr>
                </a:tc>
                <a:tc>
                  <a:txBody>
                    <a:bodyPr/>
                    <a:lstStyle/>
                    <a:p>
                      <a:pPr algn="ctr">
                        <a:lnSpc>
                          <a:spcPct val="200000"/>
                        </a:lnSpc>
                        <a:spcAft>
                          <a:spcPts val="0"/>
                        </a:spcAft>
                        <a:tabLst>
                          <a:tab pos="4352925" algn="l"/>
                        </a:tabLst>
                      </a:pPr>
                      <a:r>
                        <a:rPr lang="es-ES" sz="1400" b="1">
                          <a:solidFill>
                            <a:srgbClr val="000000"/>
                          </a:solidFill>
                          <a:effectLst/>
                          <a:latin typeface="Arial"/>
                          <a:ea typeface="Times New Roman"/>
                        </a:rPr>
                        <a:t>NUMERO DE CASAS</a:t>
                      </a:r>
                      <a:endParaRPr lang="es-ES" sz="140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66"/>
                    </a:solidFill>
                  </a:tcPr>
                </a:tc>
              </a:tr>
              <a:tr h="453592">
                <a:tc>
                  <a:txBody>
                    <a:bodyPr/>
                    <a:lstStyle/>
                    <a:p>
                      <a:pPr algn="ctr">
                        <a:lnSpc>
                          <a:spcPct val="200000"/>
                        </a:lnSpc>
                        <a:spcAft>
                          <a:spcPts val="0"/>
                        </a:spcAft>
                        <a:tabLst>
                          <a:tab pos="4352925" algn="l"/>
                        </a:tabLst>
                      </a:pPr>
                      <a:r>
                        <a:rPr lang="es-ES" sz="1400" dirty="0">
                          <a:solidFill>
                            <a:srgbClr val="000000"/>
                          </a:solidFill>
                          <a:effectLst/>
                          <a:latin typeface="Arial"/>
                          <a:ea typeface="Times New Roman"/>
                        </a:rPr>
                        <a:t>Construcciones de 1 piso</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tabLst>
                          <a:tab pos="4352925" algn="l"/>
                        </a:tabLst>
                      </a:pPr>
                      <a:r>
                        <a:rPr lang="es-ES" sz="1400" dirty="0">
                          <a:solidFill>
                            <a:srgbClr val="000000"/>
                          </a:solidFill>
                          <a:effectLst/>
                          <a:latin typeface="Arial"/>
                          <a:ea typeface="Times New Roman"/>
                        </a:rPr>
                        <a:t>60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tabLst>
                          <a:tab pos="4352925" algn="l"/>
                        </a:tabLst>
                      </a:pPr>
                      <a:r>
                        <a:rPr lang="es-ES" sz="1400">
                          <a:solidFill>
                            <a:srgbClr val="000000"/>
                          </a:solidFill>
                          <a:effectLst/>
                          <a:latin typeface="Arial"/>
                          <a:ea typeface="Times New Roman"/>
                        </a:rPr>
                        <a:t>725</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592">
                <a:tc>
                  <a:txBody>
                    <a:bodyPr/>
                    <a:lstStyle/>
                    <a:p>
                      <a:pPr algn="ctr">
                        <a:lnSpc>
                          <a:spcPct val="200000"/>
                        </a:lnSpc>
                        <a:spcAft>
                          <a:spcPts val="0"/>
                        </a:spcAft>
                        <a:tabLst>
                          <a:tab pos="4352925" algn="l"/>
                        </a:tabLst>
                      </a:pPr>
                      <a:r>
                        <a:rPr lang="es-ES" sz="1400">
                          <a:solidFill>
                            <a:srgbClr val="000000"/>
                          </a:solidFill>
                          <a:effectLst/>
                          <a:latin typeface="Arial"/>
                          <a:ea typeface="Times New Roman"/>
                        </a:rPr>
                        <a:t>Construcciones de 2 pisos</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tabLst>
                          <a:tab pos="4352925" algn="l"/>
                        </a:tabLst>
                      </a:pPr>
                      <a:r>
                        <a:rPr lang="es-ES" sz="1400" dirty="0">
                          <a:solidFill>
                            <a:srgbClr val="000000"/>
                          </a:solidFill>
                          <a:effectLst/>
                          <a:latin typeface="Arial"/>
                          <a:ea typeface="Times New Roman"/>
                        </a:rPr>
                        <a:t>39,8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tabLst>
                          <a:tab pos="4352925" algn="l"/>
                        </a:tabLst>
                      </a:pPr>
                      <a:r>
                        <a:rPr lang="es-ES" sz="1400">
                          <a:solidFill>
                            <a:srgbClr val="000000"/>
                          </a:solidFill>
                          <a:effectLst/>
                          <a:latin typeface="Arial"/>
                          <a:ea typeface="Times New Roman"/>
                        </a:rPr>
                        <a:t>481</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592">
                <a:tc>
                  <a:txBody>
                    <a:bodyPr/>
                    <a:lstStyle/>
                    <a:p>
                      <a:pPr algn="ctr">
                        <a:lnSpc>
                          <a:spcPct val="200000"/>
                        </a:lnSpc>
                        <a:spcAft>
                          <a:spcPts val="0"/>
                        </a:spcAft>
                        <a:tabLst>
                          <a:tab pos="4352925" algn="l"/>
                        </a:tabLst>
                      </a:pPr>
                      <a:r>
                        <a:rPr lang="es-ES" sz="1400">
                          <a:solidFill>
                            <a:srgbClr val="000000"/>
                          </a:solidFill>
                          <a:effectLst/>
                          <a:latin typeface="Arial"/>
                          <a:ea typeface="Times New Roman"/>
                        </a:rPr>
                        <a:t>Construcciones de 3 pisos</a:t>
                      </a: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tabLst>
                          <a:tab pos="4352925" algn="l"/>
                        </a:tabLst>
                      </a:pPr>
                      <a:r>
                        <a:rPr lang="es-ES" sz="1400" dirty="0">
                          <a:solidFill>
                            <a:srgbClr val="000000"/>
                          </a:solidFill>
                          <a:effectLst/>
                          <a:latin typeface="Arial"/>
                          <a:ea typeface="Times New Roman"/>
                        </a:rPr>
                        <a:t>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tabLst>
                          <a:tab pos="4352925" algn="l"/>
                        </a:tabLst>
                      </a:pPr>
                      <a:r>
                        <a:rPr lang="es-ES" sz="1400">
                          <a:solidFill>
                            <a:srgbClr val="000000"/>
                          </a:solidFill>
                          <a:effectLst/>
                          <a:latin typeface="Arial"/>
                          <a:ea typeface="Times New Roman"/>
                        </a:rPr>
                        <a:t>2</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592">
                <a:tc>
                  <a:txBody>
                    <a:bodyPr/>
                    <a:lstStyle/>
                    <a:p>
                      <a:pPr algn="ctr">
                        <a:lnSpc>
                          <a:spcPct val="200000"/>
                        </a:lnSpc>
                        <a:spcAft>
                          <a:spcPts val="0"/>
                        </a:spcAft>
                        <a:tabLst>
                          <a:tab pos="4352925" algn="l"/>
                        </a:tabLst>
                      </a:pPr>
                      <a:r>
                        <a:rPr lang="es-ES" sz="1400" b="1" dirty="0">
                          <a:solidFill>
                            <a:srgbClr val="000000"/>
                          </a:solidFill>
                          <a:effectLst/>
                          <a:latin typeface="Arial"/>
                          <a:ea typeface="Times New Roman"/>
                        </a:rPr>
                        <a:t>TOTAL</a:t>
                      </a:r>
                      <a:endParaRPr lang="es-ES" sz="1400" dirty="0">
                        <a:solidFill>
                          <a:srgbClr val="000000"/>
                        </a:solidFill>
                        <a:effectLst/>
                        <a:latin typeface="Arial"/>
                        <a:ea typeface="Times New Roman"/>
                      </a:endParaRPr>
                    </a:p>
                  </a:txBody>
                  <a:tcPr marL="68580" marR="6858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D9D9"/>
                    </a:solidFill>
                  </a:tcPr>
                </a:tc>
                <a:tc>
                  <a:txBody>
                    <a:bodyPr/>
                    <a:lstStyle/>
                    <a:p>
                      <a:pPr algn="ctr">
                        <a:lnSpc>
                          <a:spcPct val="200000"/>
                        </a:lnSpc>
                        <a:spcAft>
                          <a:spcPts val="0"/>
                        </a:spcAft>
                        <a:tabLst>
                          <a:tab pos="4352925" algn="l"/>
                        </a:tabLst>
                      </a:pPr>
                      <a:r>
                        <a:rPr lang="es-ES" sz="1400" b="1" dirty="0">
                          <a:solidFill>
                            <a:srgbClr val="000000"/>
                          </a:solidFill>
                          <a:effectLst/>
                          <a:latin typeface="Arial"/>
                          <a:ea typeface="Times New Roman"/>
                        </a:rPr>
                        <a:t>100</a:t>
                      </a:r>
                      <a:endParaRPr lang="es-ES" sz="1400" dirty="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D9D9"/>
                    </a:solidFill>
                  </a:tcPr>
                </a:tc>
                <a:tc>
                  <a:txBody>
                    <a:bodyPr/>
                    <a:lstStyle/>
                    <a:p>
                      <a:pPr algn="ctr">
                        <a:lnSpc>
                          <a:spcPct val="200000"/>
                        </a:lnSpc>
                        <a:spcAft>
                          <a:spcPts val="0"/>
                        </a:spcAft>
                        <a:tabLst>
                          <a:tab pos="4352925" algn="l"/>
                        </a:tabLst>
                      </a:pPr>
                      <a:r>
                        <a:rPr lang="es-ES" sz="1400" b="1" dirty="0">
                          <a:solidFill>
                            <a:srgbClr val="000000"/>
                          </a:solidFill>
                          <a:effectLst/>
                          <a:latin typeface="Arial"/>
                          <a:ea typeface="Times New Roman"/>
                        </a:rPr>
                        <a:t>1.208</a:t>
                      </a:r>
                      <a:endParaRPr lang="es-ES" sz="1400" dirty="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D9D9D9"/>
                    </a:solidFill>
                  </a:tcPr>
                </a:tc>
              </a:tr>
            </a:tbl>
          </a:graphicData>
        </a:graphic>
      </p:graphicFrame>
      <p:sp>
        <p:nvSpPr>
          <p:cNvPr id="7" name="Rectangle 2"/>
          <p:cNvSpPr>
            <a:spLocks noChangeArrowheads="1"/>
          </p:cNvSpPr>
          <p:nvPr/>
        </p:nvSpPr>
        <p:spPr bwMode="auto">
          <a:xfrm>
            <a:off x="1403647" y="2869913"/>
            <a:ext cx="72008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352925" algn="l"/>
              </a:tabLst>
            </a:pPr>
            <a:r>
              <a:rPr kumimoji="0" lang="es-ES" sz="16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Distribución Porcentual de Construcciones por Piso para sectores de Fajardo y Rumiloma.</a:t>
            </a:r>
            <a:endParaRPr kumimoji="0" lang="es-E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Rectángulo"/>
          <p:cNvSpPr/>
          <p:nvPr/>
        </p:nvSpPr>
        <p:spPr>
          <a:xfrm>
            <a:off x="1403648" y="6165304"/>
            <a:ext cx="1327608" cy="215444"/>
          </a:xfrm>
          <a:prstGeom prst="rect">
            <a:avLst/>
          </a:prstGeom>
        </p:spPr>
        <p:txBody>
          <a:bodyPr wrap="none">
            <a:spAutoFit/>
          </a:bodyPr>
          <a:lstStyle/>
          <a:p>
            <a:pPr lvl="0" algn="just" eaLnBrk="0" fontAlgn="base" hangingPunct="0">
              <a:spcBef>
                <a:spcPct val="0"/>
              </a:spcBef>
              <a:spcAft>
                <a:spcPct val="0"/>
              </a:spcAft>
              <a:tabLst>
                <a:tab pos="4352925" algn="l"/>
              </a:tabLst>
            </a:pPr>
            <a:r>
              <a:rPr lang="es-ES" sz="800" b="1" dirty="0">
                <a:solidFill>
                  <a:srgbClr val="000000"/>
                </a:solidFill>
                <a:latin typeface="Arial" pitchFamily="34" charset="0"/>
                <a:ea typeface="Times New Roman" pitchFamily="18" charset="0"/>
                <a:cs typeface="Arial" pitchFamily="34" charset="0"/>
              </a:rPr>
              <a:t>Elaborado por: </a:t>
            </a:r>
            <a:r>
              <a:rPr lang="es-ES" sz="800" dirty="0">
                <a:solidFill>
                  <a:srgbClr val="000000"/>
                </a:solidFill>
                <a:latin typeface="Arial" pitchFamily="34" charset="0"/>
                <a:ea typeface="Times New Roman" pitchFamily="18" charset="0"/>
                <a:cs typeface="Arial" pitchFamily="34" charset="0"/>
              </a:rPr>
              <a:t>Tesistas</a:t>
            </a:r>
            <a:endParaRPr lang="es-ES" dirty="0">
              <a:solidFill>
                <a:prstClr val="black"/>
              </a:solidFill>
              <a:latin typeface="Arial" pitchFamily="34" charset="0"/>
              <a:cs typeface="Arial" pitchFamily="34" charset="0"/>
            </a:endParaRPr>
          </a:p>
        </p:txBody>
      </p:sp>
      <p:grpSp>
        <p:nvGrpSpPr>
          <p:cNvPr id="12" name="11 Grupo"/>
          <p:cNvGrpSpPr/>
          <p:nvPr/>
        </p:nvGrpSpPr>
        <p:grpSpPr>
          <a:xfrm>
            <a:off x="0" y="-1"/>
            <a:ext cx="9144000" cy="6858001"/>
            <a:chOff x="0" y="-1"/>
            <a:chExt cx="9144000" cy="6858001"/>
          </a:xfrm>
        </p:grpSpPr>
        <p:grpSp>
          <p:nvGrpSpPr>
            <p:cNvPr id="10" name="9 Grupo"/>
            <p:cNvGrpSpPr/>
            <p:nvPr/>
          </p:nvGrpSpPr>
          <p:grpSpPr>
            <a:xfrm>
              <a:off x="0" y="-1"/>
              <a:ext cx="9144000" cy="6858001"/>
              <a:chOff x="0" y="-1"/>
              <a:chExt cx="9144000" cy="6858001"/>
            </a:xfrm>
          </p:grpSpPr>
          <p:pic>
            <p:nvPicPr>
              <p:cNvPr id="9219" name="Picture 3"/>
              <p:cNvPicPr>
                <a:picLocks noChangeAspect="1" noChangeArrowheads="1"/>
              </p:cNvPicPr>
              <p:nvPr/>
            </p:nvPicPr>
            <p:blipFill>
              <a:blip r:embed="rId2">
                <a:lum contrast="60000"/>
                <a:extLst>
                  <a:ext uri="{28A0092B-C50C-407E-A947-70E740481C1C}">
                    <a14:useLocalDpi xmlns:a14="http://schemas.microsoft.com/office/drawing/2010/main" xmlns="" val="0"/>
                  </a:ext>
                </a:extLst>
              </a:blip>
              <a:srcRect r="1334"/>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Rectángulo"/>
              <p:cNvSpPr/>
              <p:nvPr/>
            </p:nvSpPr>
            <p:spPr>
              <a:xfrm>
                <a:off x="323528" y="6152417"/>
                <a:ext cx="4572000" cy="246221"/>
              </a:xfrm>
              <a:prstGeom prst="rect">
                <a:avLst/>
              </a:prstGeom>
            </p:spPr>
            <p:txBody>
              <a:bodyPr>
                <a:spAutoFit/>
              </a:bodyPr>
              <a:lstStyle/>
              <a:p>
                <a:pPr algn="just">
                  <a:spcAft>
                    <a:spcPts val="0"/>
                  </a:spcAft>
                </a:pPr>
                <a:r>
                  <a:rPr lang="es-ES" sz="1000" b="1" dirty="0">
                    <a:solidFill>
                      <a:srgbClr val="000000"/>
                    </a:solidFill>
                    <a:latin typeface="Arial"/>
                    <a:ea typeface="Times New Roman"/>
                  </a:rPr>
                  <a:t>Fuente:</a:t>
                </a:r>
                <a:r>
                  <a:rPr lang="es-ES" sz="1000" dirty="0">
                    <a:solidFill>
                      <a:srgbClr val="000000"/>
                    </a:solidFill>
                    <a:latin typeface="Arial"/>
                    <a:ea typeface="Times New Roman"/>
                  </a:rPr>
                  <a:t> Dirección de Avalúos y Catastros del </a:t>
                </a:r>
                <a:r>
                  <a:rPr lang="es-ES" sz="1000" dirty="0" smtClean="0">
                    <a:solidFill>
                      <a:srgbClr val="000000"/>
                    </a:solidFill>
                    <a:latin typeface="Arial"/>
                    <a:ea typeface="Times New Roman"/>
                  </a:rPr>
                  <a:t>IMCR </a:t>
                </a:r>
                <a:r>
                  <a:rPr lang="es-ES" sz="1000" dirty="0">
                    <a:solidFill>
                      <a:srgbClr val="000000"/>
                    </a:solidFill>
                    <a:latin typeface="Arial"/>
                    <a:ea typeface="Times New Roman"/>
                  </a:rPr>
                  <a:t>(ENERO 2011</a:t>
                </a:r>
                <a:r>
                  <a:rPr lang="es-ES" sz="1000" dirty="0" smtClean="0">
                    <a:solidFill>
                      <a:srgbClr val="000000"/>
                    </a:solidFill>
                    <a:latin typeface="Arial"/>
                    <a:ea typeface="Times New Roman"/>
                  </a:rPr>
                  <a:t>)</a:t>
                </a:r>
                <a:endParaRPr lang="es-ES" sz="1000" dirty="0">
                  <a:latin typeface="Times New Roman"/>
                  <a:ea typeface="Times New Roman"/>
                </a:endParaRPr>
              </a:p>
            </p:txBody>
          </p:sp>
        </p:grpSp>
        <p:sp>
          <p:nvSpPr>
            <p:cNvPr id="11" name="10 Rectángulo"/>
            <p:cNvSpPr/>
            <p:nvPr/>
          </p:nvSpPr>
          <p:spPr>
            <a:xfrm>
              <a:off x="5220072" y="476672"/>
              <a:ext cx="345638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200000"/>
                </a:lnSpc>
                <a:spcAft>
                  <a:spcPts val="0"/>
                </a:spcAft>
              </a:pPr>
              <a:r>
                <a:rPr lang="es-ES" b="1" dirty="0" smtClean="0">
                  <a:solidFill>
                    <a:srgbClr val="000000"/>
                  </a:solidFill>
                  <a:latin typeface="Arial"/>
                  <a:ea typeface="Times New Roman"/>
                </a:rPr>
                <a:t>Catastro </a:t>
              </a:r>
              <a:r>
                <a:rPr lang="es-ES" b="1" dirty="0">
                  <a:solidFill>
                    <a:srgbClr val="000000"/>
                  </a:solidFill>
                  <a:latin typeface="Arial"/>
                  <a:ea typeface="Times New Roman"/>
                </a:rPr>
                <a:t>Vista en Planta Fajardo y Rumiloma</a:t>
              </a:r>
              <a:endParaRPr lang="es-ES" sz="3200" b="1" dirty="0">
                <a:effectLst/>
                <a:latin typeface="Times New Roman"/>
                <a:ea typeface="Times New Roman"/>
              </a:endParaRPr>
            </a:p>
          </p:txBody>
        </p:sp>
      </p:grpSp>
      <p:grpSp>
        <p:nvGrpSpPr>
          <p:cNvPr id="14" name="13 Grupo"/>
          <p:cNvGrpSpPr/>
          <p:nvPr/>
        </p:nvGrpSpPr>
        <p:grpSpPr>
          <a:xfrm>
            <a:off x="0" y="0"/>
            <a:ext cx="9112660" cy="6858000"/>
            <a:chOff x="0" y="0"/>
            <a:chExt cx="9112660" cy="6858000"/>
          </a:xfrm>
        </p:grpSpPr>
        <p:pic>
          <p:nvPicPr>
            <p:cNvPr id="9220" name="Imagen 1"/>
            <p:cNvPicPr>
              <a:picLocks noChangeAspect="1" noChangeArrowheads="1"/>
            </p:cNvPicPr>
            <p:nvPr/>
          </p:nvPicPr>
          <p:blipFill>
            <a:blip r:embed="rId3">
              <a:extLst>
                <a:ext uri="{28A0092B-C50C-407E-A947-70E740481C1C}">
                  <a14:useLocalDpi xmlns:a14="http://schemas.microsoft.com/office/drawing/2010/main" xmlns="" val="0"/>
                </a:ext>
              </a:extLst>
            </a:blip>
            <a:srcRect l="16299" t="7065" r="16469" b="32153"/>
            <a:stretch>
              <a:fillRect/>
            </a:stretch>
          </p:blipFill>
          <p:spPr bwMode="auto">
            <a:xfrm>
              <a:off x="0" y="0"/>
              <a:ext cx="911266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12 Rectángulo"/>
            <p:cNvSpPr/>
            <p:nvPr/>
          </p:nvSpPr>
          <p:spPr>
            <a:xfrm>
              <a:off x="1553961" y="6213972"/>
              <a:ext cx="6004737"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S" b="1" dirty="0" smtClean="0"/>
                <a:t>Fotografía </a:t>
              </a:r>
              <a:r>
                <a:rPr lang="es-ES" b="1" dirty="0"/>
                <a:t>Catastro Viviendas de una y dos plantas.</a:t>
              </a:r>
            </a:p>
          </p:txBody>
        </p:sp>
      </p:grpSp>
    </p:spTree>
    <p:extLst>
      <p:ext uri="{BB962C8B-B14F-4D97-AF65-F5344CB8AC3E}">
        <p14:creationId xmlns:p14="http://schemas.microsoft.com/office/powerpoint/2010/main" xmlns="" val="197616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116632"/>
            <a:ext cx="7776864" cy="3240360"/>
          </a:xfrm>
        </p:spPr>
        <p:txBody>
          <a:bodyPr>
            <a:normAutofit/>
          </a:bodyPr>
          <a:lstStyle/>
          <a:p>
            <a:pPr algn="just"/>
            <a:r>
              <a:rPr lang="es-EC" sz="2800" b="1" dirty="0" smtClean="0">
                <a:solidFill>
                  <a:srgbClr val="0070C0"/>
                </a:solidFill>
              </a:rPr>
              <a:t>Métodos </a:t>
            </a:r>
            <a:r>
              <a:rPr lang="es-EC" sz="2800" b="1" dirty="0">
                <a:solidFill>
                  <a:srgbClr val="0070C0"/>
                </a:solidFill>
              </a:rPr>
              <a:t>estadísticos </a:t>
            </a:r>
            <a:r>
              <a:rPr lang="es-EC" sz="2800" dirty="0" smtClean="0">
                <a:sym typeface="Wingdings" pitchFamily="2" charset="2"/>
              </a:rPr>
              <a:t> P</a:t>
            </a:r>
            <a:r>
              <a:rPr lang="es-EC" sz="2800" dirty="0" smtClean="0"/>
              <a:t>romedio </a:t>
            </a:r>
            <a:r>
              <a:rPr lang="es-EC" sz="2800" dirty="0"/>
              <a:t>4 </a:t>
            </a:r>
            <a:r>
              <a:rPr lang="es-EC" sz="2800" dirty="0" smtClean="0"/>
              <a:t>hab. </a:t>
            </a:r>
            <a:r>
              <a:rPr lang="es-EC" sz="2800" dirty="0"/>
              <a:t>por </a:t>
            </a:r>
            <a:r>
              <a:rPr lang="es-EC" sz="2800" dirty="0" smtClean="0"/>
              <a:t>vivienda</a:t>
            </a:r>
            <a:r>
              <a:rPr lang="es-EC" sz="2800" dirty="0"/>
              <a:t> </a:t>
            </a:r>
            <a:r>
              <a:rPr lang="es-EC" sz="2800" dirty="0" smtClean="0"/>
              <a:t>(Muestreo).</a:t>
            </a:r>
          </a:p>
          <a:p>
            <a:pPr marL="82296" indent="0" algn="just">
              <a:buNone/>
            </a:pPr>
            <a:endParaRPr lang="es-ES" sz="2800" dirty="0"/>
          </a:p>
          <a:p>
            <a:pPr marL="82296" indent="0" algn="just">
              <a:buNone/>
            </a:pPr>
            <a:endParaRPr lang="es-ES" sz="2800" dirty="0"/>
          </a:p>
          <a:p>
            <a:pPr algn="just"/>
            <a:r>
              <a:rPr lang="es-ES" sz="2800" dirty="0" smtClean="0"/>
              <a:t>Por </a:t>
            </a:r>
            <a:r>
              <a:rPr lang="es-ES" sz="2800" b="1" dirty="0" smtClean="0">
                <a:solidFill>
                  <a:srgbClr val="0070C0"/>
                </a:solidFill>
              </a:rPr>
              <a:t>operaciones </a:t>
            </a:r>
            <a:r>
              <a:rPr lang="es-ES" sz="2800" b="1" dirty="0">
                <a:solidFill>
                  <a:srgbClr val="0070C0"/>
                </a:solidFill>
              </a:rPr>
              <a:t>matemáticas </a:t>
            </a:r>
            <a:r>
              <a:rPr lang="es-ES" sz="2800" dirty="0"/>
              <a:t>se estableció </a:t>
            </a:r>
            <a:r>
              <a:rPr lang="es-ES" sz="2800" dirty="0" smtClean="0"/>
              <a:t>la población actual </a:t>
            </a:r>
            <a:r>
              <a:rPr lang="es-ES" sz="2800" dirty="0"/>
              <a:t>para el </a:t>
            </a:r>
            <a:r>
              <a:rPr lang="es-ES" sz="2800" dirty="0" smtClean="0"/>
              <a:t>proyecto:</a:t>
            </a:r>
            <a:endParaRPr lang="es-ES" sz="2800" dirty="0"/>
          </a:p>
          <a:p>
            <a:pPr marL="82296" indent="0">
              <a:buNone/>
            </a:pP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xmlns="" val="2316018473"/>
              </p:ext>
            </p:extLst>
          </p:nvPr>
        </p:nvGraphicFramePr>
        <p:xfrm>
          <a:off x="1235294" y="4077072"/>
          <a:ext cx="7499348" cy="1944215"/>
        </p:xfrm>
        <a:graphic>
          <a:graphicData uri="http://schemas.openxmlformats.org/drawingml/2006/table">
            <a:tbl>
              <a:tblPr firstRow="1" firstCol="1" bandRow="1"/>
              <a:tblGrid>
                <a:gridCol w="1874837"/>
                <a:gridCol w="1874837"/>
                <a:gridCol w="1874837"/>
                <a:gridCol w="1874837"/>
              </a:tblGrid>
              <a:tr h="777686">
                <a:tc>
                  <a:txBody>
                    <a:bodyPr/>
                    <a:lstStyle/>
                    <a:p>
                      <a:pPr algn="ctr">
                        <a:lnSpc>
                          <a:spcPct val="115000"/>
                        </a:lnSpc>
                        <a:spcAft>
                          <a:spcPts val="0"/>
                        </a:spcAft>
                        <a:tabLst>
                          <a:tab pos="4352925" algn="l"/>
                        </a:tabLst>
                      </a:pPr>
                      <a:r>
                        <a:rPr lang="es-ES" sz="2000" b="1" dirty="0">
                          <a:solidFill>
                            <a:srgbClr val="000000"/>
                          </a:solidFill>
                          <a:effectLst/>
                          <a:latin typeface="Arial"/>
                          <a:ea typeface="Times New Roman"/>
                        </a:rPr>
                        <a:t>BARRIO</a:t>
                      </a:r>
                      <a:endParaRPr lang="es-ES" sz="2000" dirty="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tabLst>
                          <a:tab pos="4352925" algn="l"/>
                        </a:tabLst>
                      </a:pPr>
                      <a:r>
                        <a:rPr lang="es-ES" sz="2000" b="1" dirty="0">
                          <a:solidFill>
                            <a:srgbClr val="000000"/>
                          </a:solidFill>
                          <a:effectLst/>
                          <a:latin typeface="Arial"/>
                          <a:ea typeface="Times New Roman"/>
                        </a:rPr>
                        <a:t>No. MANZANAS</a:t>
                      </a:r>
                      <a:endParaRPr lang="es-ES" sz="2000" dirty="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tabLst>
                          <a:tab pos="4352925" algn="l"/>
                        </a:tabLst>
                      </a:pPr>
                      <a:r>
                        <a:rPr lang="es-ES" sz="2000" b="1" dirty="0">
                          <a:solidFill>
                            <a:srgbClr val="000000"/>
                          </a:solidFill>
                          <a:effectLst/>
                          <a:latin typeface="Arial"/>
                          <a:ea typeface="Times New Roman"/>
                        </a:rPr>
                        <a:t>No. HABITANTES</a:t>
                      </a:r>
                      <a:endParaRPr lang="es-ES" sz="2000" dirty="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tabLst>
                          <a:tab pos="4352925" algn="l"/>
                        </a:tabLst>
                      </a:pPr>
                      <a:r>
                        <a:rPr lang="es-ES" sz="2000" b="1">
                          <a:solidFill>
                            <a:srgbClr val="000000"/>
                          </a:solidFill>
                          <a:effectLst/>
                          <a:latin typeface="Arial"/>
                          <a:ea typeface="Times New Roman"/>
                        </a:rPr>
                        <a:t>HABITANTES (%)</a:t>
                      </a:r>
                      <a:endParaRPr lang="es-ES" sz="200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66"/>
                    </a:solidFill>
                  </a:tcPr>
                </a:tc>
              </a:tr>
              <a:tr h="388843">
                <a:tc>
                  <a:txBody>
                    <a:bodyPr/>
                    <a:lstStyle/>
                    <a:p>
                      <a:pPr algn="ctr">
                        <a:lnSpc>
                          <a:spcPct val="115000"/>
                        </a:lnSpc>
                        <a:spcAft>
                          <a:spcPts val="0"/>
                        </a:spcAft>
                        <a:tabLst>
                          <a:tab pos="4352925" algn="l"/>
                        </a:tabLst>
                      </a:pPr>
                      <a:r>
                        <a:rPr lang="es-ES" sz="2000" dirty="0">
                          <a:solidFill>
                            <a:srgbClr val="000000"/>
                          </a:solidFill>
                          <a:effectLst/>
                          <a:latin typeface="Arial"/>
                          <a:ea typeface="Times New Roman"/>
                        </a:rPr>
                        <a:t>Fajardo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4352925" algn="l"/>
                        </a:tabLst>
                      </a:pPr>
                      <a:r>
                        <a:rPr lang="es-ES" sz="2000">
                          <a:solidFill>
                            <a:srgbClr val="000000"/>
                          </a:solidFill>
                          <a:effectLst/>
                          <a:latin typeface="Arial"/>
                          <a:ea typeface="Times New Roman"/>
                        </a:rPr>
                        <a:t>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4352925" algn="l"/>
                        </a:tabLst>
                      </a:pPr>
                      <a:r>
                        <a:rPr lang="es-ES" sz="2000" dirty="0">
                          <a:solidFill>
                            <a:srgbClr val="000000"/>
                          </a:solidFill>
                          <a:effectLst/>
                          <a:latin typeface="Arial"/>
                          <a:ea typeface="Times New Roman"/>
                        </a:rPr>
                        <a:t>3.946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4352925" algn="l"/>
                        </a:tabLst>
                      </a:pPr>
                      <a:r>
                        <a:rPr lang="es-ES" sz="2000" dirty="0">
                          <a:solidFill>
                            <a:srgbClr val="000000"/>
                          </a:solidFill>
                          <a:effectLst/>
                          <a:latin typeface="Arial"/>
                          <a:ea typeface="Times New Roman"/>
                        </a:rPr>
                        <a:t>81,67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88843">
                <a:tc>
                  <a:txBody>
                    <a:bodyPr/>
                    <a:lstStyle/>
                    <a:p>
                      <a:pPr algn="ctr">
                        <a:lnSpc>
                          <a:spcPct val="115000"/>
                        </a:lnSpc>
                        <a:spcAft>
                          <a:spcPts val="0"/>
                        </a:spcAft>
                        <a:tabLst>
                          <a:tab pos="4352925" algn="l"/>
                        </a:tabLst>
                      </a:pPr>
                      <a:r>
                        <a:rPr lang="es-ES" sz="2000" dirty="0">
                          <a:solidFill>
                            <a:srgbClr val="000000"/>
                          </a:solidFill>
                          <a:effectLst/>
                          <a:latin typeface="Arial"/>
                          <a:ea typeface="Times New Roman"/>
                        </a:rPr>
                        <a:t>Rumiloma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352925" algn="l"/>
                        </a:tabLst>
                      </a:pPr>
                      <a:r>
                        <a:rPr lang="es-ES" sz="2000" dirty="0">
                          <a:solidFill>
                            <a:srgbClr val="000000"/>
                          </a:solidFill>
                          <a:effectLst/>
                          <a:latin typeface="Arial"/>
                          <a:ea typeface="Times New Roman"/>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352925" algn="l"/>
                        </a:tabLst>
                      </a:pPr>
                      <a:r>
                        <a:rPr lang="es-ES" sz="2000" dirty="0">
                          <a:solidFill>
                            <a:srgbClr val="000000"/>
                          </a:solidFill>
                          <a:effectLst/>
                          <a:latin typeface="Arial"/>
                          <a:ea typeface="Times New Roman"/>
                        </a:rPr>
                        <a:t>886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352925" algn="l"/>
                        </a:tabLst>
                      </a:pPr>
                      <a:r>
                        <a:rPr lang="es-ES" sz="2000" dirty="0">
                          <a:solidFill>
                            <a:srgbClr val="000000"/>
                          </a:solidFill>
                          <a:effectLst/>
                          <a:latin typeface="Arial"/>
                          <a:ea typeface="Times New Roman"/>
                        </a:rPr>
                        <a:t>18,33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843">
                <a:tc>
                  <a:txBody>
                    <a:bodyPr/>
                    <a:lstStyle/>
                    <a:p>
                      <a:pPr algn="ctr">
                        <a:lnSpc>
                          <a:spcPct val="115000"/>
                        </a:lnSpc>
                        <a:spcAft>
                          <a:spcPts val="0"/>
                        </a:spcAft>
                        <a:tabLst>
                          <a:tab pos="4352925" algn="l"/>
                        </a:tabLst>
                      </a:pPr>
                      <a:r>
                        <a:rPr lang="es-ES" sz="2000" b="1">
                          <a:solidFill>
                            <a:srgbClr val="000000"/>
                          </a:solidFill>
                          <a:effectLst/>
                          <a:latin typeface="Arial"/>
                          <a:ea typeface="Times New Roman"/>
                        </a:rPr>
                        <a:t>TOTAL</a:t>
                      </a:r>
                      <a:endParaRPr lang="es-ES" sz="200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tabLst>
                          <a:tab pos="4352925" algn="l"/>
                        </a:tabLst>
                      </a:pPr>
                      <a:r>
                        <a:rPr lang="es-ES" sz="2000" b="1" dirty="0">
                          <a:solidFill>
                            <a:srgbClr val="000000"/>
                          </a:solidFill>
                          <a:effectLst/>
                          <a:latin typeface="Arial"/>
                          <a:ea typeface="Times New Roman"/>
                        </a:rPr>
                        <a:t>60</a:t>
                      </a:r>
                      <a:endParaRPr lang="es-ES" sz="2000" dirty="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tabLst>
                          <a:tab pos="4352925" algn="l"/>
                        </a:tabLst>
                      </a:pPr>
                      <a:r>
                        <a:rPr lang="es-ES" sz="2000" b="1" dirty="0">
                          <a:solidFill>
                            <a:srgbClr val="000000"/>
                          </a:solidFill>
                          <a:effectLst/>
                          <a:latin typeface="Arial"/>
                          <a:ea typeface="Times New Roman"/>
                        </a:rPr>
                        <a:t>4.832</a:t>
                      </a:r>
                      <a:endParaRPr lang="es-ES" sz="2000" dirty="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15000"/>
                        </a:lnSpc>
                        <a:spcAft>
                          <a:spcPts val="0"/>
                        </a:spcAft>
                        <a:tabLst>
                          <a:tab pos="4352925" algn="l"/>
                        </a:tabLst>
                      </a:pPr>
                      <a:r>
                        <a:rPr lang="es-ES" sz="2000" b="1" dirty="0">
                          <a:solidFill>
                            <a:srgbClr val="000000"/>
                          </a:solidFill>
                          <a:effectLst/>
                          <a:latin typeface="Arial"/>
                          <a:ea typeface="Times New Roman"/>
                        </a:rPr>
                        <a:t>100</a:t>
                      </a:r>
                      <a:endParaRPr lang="es-ES" sz="2000" dirty="0">
                        <a:solidFill>
                          <a:srgbClr val="000000"/>
                        </a:solidFill>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5" name="Rectangle 1"/>
          <p:cNvSpPr>
            <a:spLocks noChangeArrowheads="1"/>
          </p:cNvSpPr>
          <p:nvPr/>
        </p:nvSpPr>
        <p:spPr bwMode="auto">
          <a:xfrm>
            <a:off x="1423833" y="3429000"/>
            <a:ext cx="712227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352925" algn="l"/>
              </a:tabLst>
            </a:pPr>
            <a:r>
              <a:rPr kumimoji="0" lang="es-ES" sz="2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Población Actual Sectores Fajardo y Rumiloma</a:t>
            </a:r>
            <a:r>
              <a:rPr kumimoji="0" lang="es-E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1259632" y="6324100"/>
            <a:ext cx="1879617" cy="276999"/>
          </a:xfrm>
          <a:prstGeom prst="rect">
            <a:avLst/>
          </a:prstGeom>
        </p:spPr>
        <p:txBody>
          <a:bodyPr wrap="none">
            <a:spAutoFit/>
          </a:bodyPr>
          <a:lstStyle/>
          <a:p>
            <a:pPr lvl="0" algn="just" eaLnBrk="0" fontAlgn="base" hangingPunct="0">
              <a:spcBef>
                <a:spcPct val="0"/>
              </a:spcBef>
              <a:spcAft>
                <a:spcPct val="0"/>
              </a:spcAft>
              <a:tabLst>
                <a:tab pos="4352925" algn="l"/>
              </a:tabLst>
            </a:pPr>
            <a:r>
              <a:rPr lang="es-ES" sz="1200" b="1" dirty="0">
                <a:solidFill>
                  <a:srgbClr val="000000"/>
                </a:solidFill>
                <a:latin typeface="Arial" pitchFamily="34" charset="0"/>
                <a:ea typeface="Times New Roman" pitchFamily="18" charset="0"/>
                <a:cs typeface="Arial" pitchFamily="34" charset="0"/>
              </a:rPr>
              <a:t>Elaborado por: </a:t>
            </a:r>
            <a:r>
              <a:rPr lang="es-ES" sz="1200" dirty="0">
                <a:solidFill>
                  <a:srgbClr val="000000"/>
                </a:solidFill>
                <a:latin typeface="Arial" pitchFamily="34" charset="0"/>
                <a:ea typeface="Times New Roman" pitchFamily="18" charset="0"/>
                <a:cs typeface="Arial" pitchFamily="34" charset="0"/>
              </a:rPr>
              <a:t>Tesistas</a:t>
            </a:r>
            <a:endParaRPr lang="es-ES" sz="1200" dirty="0">
              <a:solidFill>
                <a:prstClr val="black"/>
              </a:solidFill>
              <a:latin typeface="Arial" pitchFamily="34" charset="0"/>
              <a:cs typeface="Arial" pitchFamily="34" charset="0"/>
            </a:endParaRPr>
          </a:p>
        </p:txBody>
      </p:sp>
      <p:sp>
        <p:nvSpPr>
          <p:cNvPr id="7" name="6 Rectángulo"/>
          <p:cNvSpPr/>
          <p:nvPr/>
        </p:nvSpPr>
        <p:spPr>
          <a:xfrm>
            <a:off x="2880258" y="1313270"/>
            <a:ext cx="4104456" cy="3440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000" b="1" dirty="0" smtClean="0"/>
              <a:t>1.208  Viviendas * 4 = 4.832 hab</a:t>
            </a:r>
            <a:r>
              <a:rPr lang="es-ES" dirty="0" smtClean="0"/>
              <a:t>.</a:t>
            </a:r>
            <a:endParaRPr lang="es-ES" dirty="0"/>
          </a:p>
        </p:txBody>
      </p:sp>
    </p:spTree>
    <p:extLst>
      <p:ext uri="{BB962C8B-B14F-4D97-AF65-F5344CB8AC3E}">
        <p14:creationId xmlns:p14="http://schemas.microsoft.com/office/powerpoint/2010/main" xmlns="" val="4106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43608" y="0"/>
            <a:ext cx="7772400" cy="876509"/>
          </a:xfrm>
        </p:spPr>
        <p:txBody>
          <a:bodyPr/>
          <a:lstStyle/>
          <a:p>
            <a:pPr algn="ctr"/>
            <a:r>
              <a:rPr lang="es-ES" b="1" dirty="0" smtClean="0"/>
              <a:t>OBJETIVO GENERAL</a:t>
            </a:r>
            <a:endParaRPr lang="es-ES" b="1" dirty="0"/>
          </a:p>
        </p:txBody>
      </p:sp>
      <p:sp>
        <p:nvSpPr>
          <p:cNvPr id="3" name="2 Subtítulo"/>
          <p:cNvSpPr>
            <a:spLocks noGrp="1"/>
          </p:cNvSpPr>
          <p:nvPr>
            <p:ph type="subTitle" idx="1"/>
          </p:nvPr>
        </p:nvSpPr>
        <p:spPr>
          <a:xfrm>
            <a:off x="1043608" y="980728"/>
            <a:ext cx="7920880" cy="5616624"/>
          </a:xfrm>
          <a:ln w="76200"/>
        </p:spPr>
        <p:style>
          <a:lnRef idx="2">
            <a:schemeClr val="dk1"/>
          </a:lnRef>
          <a:fillRef idx="1">
            <a:schemeClr val="lt1"/>
          </a:fillRef>
          <a:effectRef idx="0">
            <a:schemeClr val="dk1"/>
          </a:effectRef>
          <a:fontRef idx="minor">
            <a:schemeClr val="dk1"/>
          </a:fontRef>
        </p:style>
        <p:txBody>
          <a:bodyPr>
            <a:normAutofit lnSpcReduction="10000"/>
          </a:bodyPr>
          <a:lstStyle/>
          <a:p>
            <a:pPr algn="just"/>
            <a:r>
              <a:rPr lang="es-EC" b="1" dirty="0">
                <a:solidFill>
                  <a:schemeClr val="tx1"/>
                </a:solidFill>
              </a:rPr>
              <a:t>Diseñar el </a:t>
            </a:r>
            <a:r>
              <a:rPr lang="es-EC" b="1" dirty="0" smtClean="0">
                <a:solidFill>
                  <a:schemeClr val="tx1"/>
                </a:solidFill>
              </a:rPr>
              <a:t>S.A.C. </a:t>
            </a:r>
            <a:r>
              <a:rPr lang="es-EC" b="1" dirty="0">
                <a:solidFill>
                  <a:schemeClr val="tx1"/>
                </a:solidFill>
              </a:rPr>
              <a:t>para las poblaciones de Fajardo y Rumiloma, sector </a:t>
            </a:r>
            <a:r>
              <a:rPr lang="es-EC" b="1" dirty="0" smtClean="0">
                <a:solidFill>
                  <a:schemeClr val="tx1"/>
                </a:solidFill>
              </a:rPr>
              <a:t>sur-oeste </a:t>
            </a:r>
            <a:r>
              <a:rPr lang="es-EC" b="1" dirty="0">
                <a:solidFill>
                  <a:schemeClr val="tx1"/>
                </a:solidFill>
              </a:rPr>
              <a:t>de la Parroquia Urbana San Pedro de Taboada, Cantón Rumiñahui, Provincia de </a:t>
            </a:r>
            <a:r>
              <a:rPr lang="es-EC" b="1" dirty="0" smtClean="0">
                <a:solidFill>
                  <a:schemeClr val="tx1"/>
                </a:solidFill>
              </a:rPr>
              <a:t>Pichincha; </a:t>
            </a:r>
            <a:r>
              <a:rPr lang="es-EC" b="1" dirty="0">
                <a:solidFill>
                  <a:schemeClr val="tx1"/>
                </a:solidFill>
              </a:rPr>
              <a:t>que </a:t>
            </a:r>
            <a:r>
              <a:rPr lang="es-EC" b="1" dirty="0" smtClean="0">
                <a:solidFill>
                  <a:schemeClr val="tx1"/>
                </a:solidFill>
              </a:rPr>
              <a:t>sea:</a:t>
            </a:r>
          </a:p>
          <a:p>
            <a:r>
              <a:rPr lang="es-EC" b="1" dirty="0" smtClean="0">
                <a:solidFill>
                  <a:schemeClr val="tx1"/>
                </a:solidFill>
              </a:rPr>
              <a:t> </a:t>
            </a:r>
          </a:p>
          <a:p>
            <a:pPr marL="342900" indent="-342900" algn="ctr">
              <a:buFont typeface="Wingdings" pitchFamily="2" charset="2"/>
              <a:buChar char="q"/>
            </a:pPr>
            <a:r>
              <a:rPr lang="es-EC" b="1" dirty="0">
                <a:solidFill>
                  <a:schemeClr val="tx1"/>
                </a:solidFill>
              </a:rPr>
              <a:t>T</a:t>
            </a:r>
            <a:r>
              <a:rPr lang="es-EC" b="1" dirty="0" smtClean="0">
                <a:solidFill>
                  <a:schemeClr val="tx1"/>
                </a:solidFill>
              </a:rPr>
              <a:t>écnicamente realizable</a:t>
            </a:r>
          </a:p>
          <a:p>
            <a:pPr marL="342900" indent="-342900" algn="ctr">
              <a:buFont typeface="Wingdings" pitchFamily="2" charset="2"/>
              <a:buChar char="q"/>
            </a:pPr>
            <a:r>
              <a:rPr lang="es-EC" b="1" dirty="0" smtClean="0">
                <a:solidFill>
                  <a:schemeClr val="tx1"/>
                </a:solidFill>
              </a:rPr>
              <a:t>Económicamente factible</a:t>
            </a:r>
            <a:endParaRPr lang="es-EC" b="1" dirty="0">
              <a:solidFill>
                <a:schemeClr val="tx1"/>
              </a:solidFill>
            </a:endParaRPr>
          </a:p>
          <a:p>
            <a:endParaRPr lang="es-EC" b="1" dirty="0" smtClean="0">
              <a:solidFill>
                <a:schemeClr val="tx1"/>
              </a:solidFill>
            </a:endParaRPr>
          </a:p>
          <a:p>
            <a:r>
              <a:rPr lang="es-EC" b="1" dirty="0" smtClean="0">
                <a:solidFill>
                  <a:schemeClr val="tx1"/>
                </a:solidFill>
              </a:rPr>
              <a:t>Que permita:</a:t>
            </a:r>
          </a:p>
          <a:p>
            <a:endParaRPr lang="es-EC" b="1" dirty="0" smtClean="0">
              <a:solidFill>
                <a:schemeClr val="tx1"/>
              </a:solidFill>
            </a:endParaRPr>
          </a:p>
          <a:p>
            <a:pPr algn="just"/>
            <a:r>
              <a:rPr lang="es-EC" b="1" dirty="0" smtClean="0">
                <a:solidFill>
                  <a:schemeClr val="tx1"/>
                </a:solidFill>
              </a:rPr>
              <a:t>Recolectar</a:t>
            </a:r>
            <a:r>
              <a:rPr lang="es-EC" b="1" dirty="0">
                <a:solidFill>
                  <a:schemeClr val="tx1"/>
                </a:solidFill>
              </a:rPr>
              <a:t>, conducir, tratar y descargar </a:t>
            </a:r>
            <a:r>
              <a:rPr lang="es-EC" b="1" dirty="0" smtClean="0">
                <a:solidFill>
                  <a:schemeClr val="tx1"/>
                </a:solidFill>
              </a:rPr>
              <a:t>sus aguas servidas, </a:t>
            </a:r>
            <a:r>
              <a:rPr lang="es-EC" b="1" dirty="0">
                <a:solidFill>
                  <a:schemeClr val="tx1"/>
                </a:solidFill>
              </a:rPr>
              <a:t>para mejorar las condiciones y la calidad de vida de sus habitantes.</a:t>
            </a:r>
            <a:endParaRPr lang="es-ES" b="1" dirty="0">
              <a:solidFill>
                <a:schemeClr val="tx1"/>
              </a:solidFill>
            </a:endParaRPr>
          </a:p>
          <a:p>
            <a:endParaRPr lang="es-ES" dirty="0"/>
          </a:p>
        </p:txBody>
      </p:sp>
    </p:spTree>
    <p:extLst>
      <p:ext uri="{BB962C8B-B14F-4D97-AF65-F5344CB8AC3E}">
        <p14:creationId xmlns:p14="http://schemas.microsoft.com/office/powerpoint/2010/main" xmlns="" val="1880836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260647"/>
            <a:ext cx="7848872" cy="6099594"/>
          </a:xfrm>
        </p:spPr>
        <p:txBody>
          <a:bodyPr>
            <a:normAutofit fontScale="77500" lnSpcReduction="20000"/>
          </a:bodyPr>
          <a:lstStyle/>
          <a:p>
            <a:pPr marL="82296" indent="0" algn="ctr">
              <a:buNone/>
            </a:pPr>
            <a:r>
              <a:rPr lang="es-ES" b="1" dirty="0" smtClean="0">
                <a:solidFill>
                  <a:srgbClr val="0070C0"/>
                </a:solidFill>
              </a:rPr>
              <a:t>DENSIDAD DEMOGRÁFICA</a:t>
            </a:r>
          </a:p>
          <a:p>
            <a:pPr marL="82296" indent="0">
              <a:buNone/>
            </a:pPr>
            <a:endParaRPr lang="es-ES" dirty="0" smtClean="0"/>
          </a:p>
          <a:p>
            <a:pPr marL="82296" indent="0">
              <a:buNone/>
            </a:pPr>
            <a:endParaRPr lang="es-ES" dirty="0"/>
          </a:p>
          <a:p>
            <a:pPr marL="82296" indent="0">
              <a:buNone/>
            </a:pPr>
            <a:endParaRPr lang="es-ES" dirty="0" smtClean="0"/>
          </a:p>
          <a:p>
            <a:pPr marL="82296" indent="0">
              <a:buNone/>
            </a:pPr>
            <a:endParaRPr lang="es-ES" dirty="0"/>
          </a:p>
          <a:p>
            <a:pPr marL="82296" indent="0">
              <a:buNone/>
            </a:pPr>
            <a:endParaRPr lang="es-ES" dirty="0" smtClean="0"/>
          </a:p>
          <a:p>
            <a:pPr marL="402336" lvl="1" indent="0">
              <a:buNone/>
            </a:pPr>
            <a:endParaRPr lang="es-ES" dirty="0"/>
          </a:p>
          <a:p>
            <a:pPr marL="402336" lvl="1" indent="0">
              <a:buNone/>
            </a:pPr>
            <a:endParaRPr lang="es-ES" dirty="0"/>
          </a:p>
          <a:p>
            <a:pPr marL="128016" indent="0" algn="just">
              <a:buNone/>
            </a:pPr>
            <a:r>
              <a:rPr lang="es-ES" dirty="0" smtClean="0"/>
              <a:t>Rango </a:t>
            </a:r>
            <a:r>
              <a:rPr lang="es-ES" dirty="0"/>
              <a:t>de </a:t>
            </a:r>
            <a:r>
              <a:rPr lang="es-ES" b="1" i="1" dirty="0"/>
              <a:t>10 – 35 </a:t>
            </a:r>
            <a:r>
              <a:rPr lang="es-ES" b="1" i="1" dirty="0" err="1"/>
              <a:t>hab</a:t>
            </a:r>
            <a:r>
              <a:rPr lang="es-ES" b="1" i="1" dirty="0"/>
              <a:t>/</a:t>
            </a:r>
            <a:r>
              <a:rPr lang="es-ES" b="1" i="1" dirty="0" err="1"/>
              <a:t>Há</a:t>
            </a:r>
            <a:r>
              <a:rPr lang="es-ES" dirty="0"/>
              <a:t>. </a:t>
            </a:r>
            <a:r>
              <a:rPr lang="es-ES" dirty="0" smtClean="0"/>
              <a:t> </a:t>
            </a:r>
            <a:r>
              <a:rPr lang="es-ES" dirty="0" smtClean="0">
                <a:sym typeface="Wingdings" pitchFamily="2" charset="2"/>
              </a:rPr>
              <a:t> </a:t>
            </a:r>
            <a:r>
              <a:rPr lang="es-ES" dirty="0" smtClean="0"/>
              <a:t>“</a:t>
            </a:r>
            <a:r>
              <a:rPr lang="es-ES" b="1" i="1" dirty="0"/>
              <a:t>Área Residencial de lotes grandes</a:t>
            </a:r>
            <a:r>
              <a:rPr lang="es-ES" dirty="0" smtClean="0"/>
              <a:t>”.</a:t>
            </a:r>
          </a:p>
          <a:p>
            <a:pPr marL="128016" indent="0" algn="just">
              <a:buNone/>
            </a:pPr>
            <a:r>
              <a:rPr lang="es-ES" dirty="0" smtClean="0"/>
              <a:t>Mayor concentración </a:t>
            </a:r>
            <a:r>
              <a:rPr lang="es-ES" dirty="0"/>
              <a:t>en Fajardo; </a:t>
            </a:r>
            <a:r>
              <a:rPr lang="es-ES" dirty="0" smtClean="0"/>
              <a:t>debido </a:t>
            </a:r>
            <a:r>
              <a:rPr lang="es-ES" dirty="0"/>
              <a:t>a que su </a:t>
            </a:r>
            <a:r>
              <a:rPr lang="es-ES" dirty="0" smtClean="0"/>
              <a:t>extensión es </a:t>
            </a:r>
            <a:r>
              <a:rPr lang="es-ES" dirty="0"/>
              <a:t>mayor que Rumiloma.</a:t>
            </a:r>
          </a:p>
          <a:p>
            <a:pPr marL="82296" indent="0" algn="just">
              <a:buNone/>
            </a:pPr>
            <a:endParaRPr lang="es-ES" dirty="0"/>
          </a:p>
          <a:p>
            <a:pPr algn="just"/>
            <a:r>
              <a:rPr lang="es-ES" b="1" dirty="0" smtClean="0">
                <a:solidFill>
                  <a:srgbClr val="FF0000"/>
                </a:solidFill>
              </a:rPr>
              <a:t>Dato </a:t>
            </a:r>
            <a:r>
              <a:rPr lang="es-ES" b="1" dirty="0">
                <a:solidFill>
                  <a:srgbClr val="FF0000"/>
                </a:solidFill>
              </a:rPr>
              <a:t>interesante </a:t>
            </a:r>
            <a:r>
              <a:rPr lang="es-ES" dirty="0" err="1" smtClean="0"/>
              <a:t>Dd</a:t>
            </a:r>
            <a:r>
              <a:rPr lang="es-ES" dirty="0" smtClean="0"/>
              <a:t> Rumiñahui</a:t>
            </a:r>
            <a:r>
              <a:rPr lang="es-ES" dirty="0"/>
              <a:t>, </a:t>
            </a:r>
            <a:r>
              <a:rPr lang="es-ES" dirty="0" smtClean="0"/>
              <a:t>es </a:t>
            </a:r>
            <a:r>
              <a:rPr lang="es-ES" dirty="0"/>
              <a:t>el cantón con más </a:t>
            </a:r>
            <a:r>
              <a:rPr lang="es-ES" dirty="0" smtClean="0"/>
              <a:t>hab. </a:t>
            </a:r>
            <a:r>
              <a:rPr lang="es-ES" dirty="0"/>
              <a:t>por km² </a:t>
            </a:r>
            <a:r>
              <a:rPr lang="es-ES" dirty="0" smtClean="0"/>
              <a:t>de </a:t>
            </a:r>
            <a:r>
              <a:rPr lang="es-ES" dirty="0"/>
              <a:t>la </a:t>
            </a:r>
            <a:r>
              <a:rPr lang="es-ES" dirty="0" smtClean="0"/>
              <a:t>prov. </a:t>
            </a:r>
            <a:r>
              <a:rPr lang="es-ES" dirty="0"/>
              <a:t>de Pichincha, a pesar de que es el </a:t>
            </a:r>
            <a:r>
              <a:rPr lang="es-ES" dirty="0" smtClean="0"/>
              <a:t>menor en superficie; </a:t>
            </a:r>
            <a:r>
              <a:rPr lang="es-ES" dirty="0"/>
              <a:t>siendo así que posee una </a:t>
            </a:r>
            <a:r>
              <a:rPr lang="es-ES" i="1" u="sng" dirty="0"/>
              <a:t>alta densidad demográfica</a:t>
            </a:r>
            <a:r>
              <a:rPr lang="es-ES" dirty="0"/>
              <a:t>.</a:t>
            </a:r>
          </a:p>
        </p:txBody>
      </p:sp>
      <p:sp>
        <p:nvSpPr>
          <p:cNvPr id="4" name="3 Rectángulo"/>
          <p:cNvSpPr/>
          <p:nvPr/>
        </p:nvSpPr>
        <p:spPr>
          <a:xfrm>
            <a:off x="1289992" y="6360241"/>
            <a:ext cx="3837461" cy="276999"/>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lvl="0" algn="just" eaLnBrk="0" fontAlgn="base" hangingPunct="0">
              <a:spcBef>
                <a:spcPct val="0"/>
              </a:spcBef>
              <a:spcAft>
                <a:spcPct val="0"/>
              </a:spcAft>
              <a:tabLst>
                <a:tab pos="4352925" algn="l"/>
              </a:tabLst>
            </a:pPr>
            <a:r>
              <a:rPr lang="es-ES" sz="1200" b="1" dirty="0" smtClean="0">
                <a:solidFill>
                  <a:srgbClr val="000000"/>
                </a:solidFill>
                <a:latin typeface="Arial" pitchFamily="34" charset="0"/>
                <a:ea typeface="Times New Roman" pitchFamily="18" charset="0"/>
                <a:cs typeface="Arial" pitchFamily="34" charset="0"/>
              </a:rPr>
              <a:t>Fuente: </a:t>
            </a:r>
            <a:r>
              <a:rPr lang="es-ES" sz="1200" dirty="0" smtClean="0">
                <a:solidFill>
                  <a:srgbClr val="000000"/>
                </a:solidFill>
                <a:latin typeface="Arial" pitchFamily="34" charset="0"/>
                <a:ea typeface="Times New Roman" pitchFamily="18" charset="0"/>
                <a:cs typeface="Arial" pitchFamily="34" charset="0"/>
              </a:rPr>
              <a:t>Ingeniería Sanitaria (Ing. Miguel Arias Osejo</a:t>
            </a:r>
            <a:r>
              <a:rPr lang="es-ES" sz="1200" b="1" dirty="0" smtClean="0">
                <a:solidFill>
                  <a:srgbClr val="000000"/>
                </a:solidFill>
                <a:latin typeface="Arial" pitchFamily="34" charset="0"/>
                <a:ea typeface="Times New Roman" pitchFamily="18" charset="0"/>
                <a:cs typeface="Arial" pitchFamily="34" charset="0"/>
              </a:rPr>
              <a:t>)</a:t>
            </a:r>
            <a:endParaRPr lang="es-ES" sz="1200" dirty="0">
              <a:solidFill>
                <a:prstClr val="black"/>
              </a:solidFill>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xmlns="" val="2986348637"/>
              </p:ext>
            </p:extLst>
          </p:nvPr>
        </p:nvGraphicFramePr>
        <p:xfrm>
          <a:off x="1289992" y="620688"/>
          <a:ext cx="7499352" cy="2243328"/>
        </p:xfrm>
        <a:graphic>
          <a:graphicData uri="http://schemas.openxmlformats.org/drawingml/2006/table">
            <a:tbl>
              <a:tblPr firstRow="1" firstCol="1" bandRow="1"/>
              <a:tblGrid>
                <a:gridCol w="1249892"/>
                <a:gridCol w="1249892"/>
                <a:gridCol w="1249892"/>
                <a:gridCol w="1249892"/>
                <a:gridCol w="1249892"/>
                <a:gridCol w="1249892"/>
              </a:tblGrid>
              <a:tr h="41659">
                <a:tc rowSpan="2">
                  <a:txBody>
                    <a:bodyPr/>
                    <a:lstStyle/>
                    <a:p>
                      <a:pPr algn="ctr">
                        <a:lnSpc>
                          <a:spcPct val="115000"/>
                        </a:lnSpc>
                        <a:spcAft>
                          <a:spcPts val="0"/>
                        </a:spcAft>
                      </a:pPr>
                      <a:r>
                        <a:rPr lang="es-MX" sz="1600" b="1" dirty="0">
                          <a:solidFill>
                            <a:srgbClr val="000000"/>
                          </a:solidFill>
                          <a:effectLst/>
                          <a:latin typeface="Arial"/>
                          <a:ea typeface="Times New Roman"/>
                        </a:rPr>
                        <a:t>BARRIO</a:t>
                      </a:r>
                      <a:endParaRPr lang="es-ES" sz="1600" dirty="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66"/>
                    </a:solidFill>
                  </a:tcPr>
                </a:tc>
                <a:tc rowSpan="2">
                  <a:txBody>
                    <a:bodyPr/>
                    <a:lstStyle/>
                    <a:p>
                      <a:pPr algn="ctr">
                        <a:spcAft>
                          <a:spcPts val="0"/>
                        </a:spcAft>
                      </a:pPr>
                      <a:r>
                        <a:rPr lang="es-ES" sz="1600" b="1" dirty="0">
                          <a:solidFill>
                            <a:srgbClr val="000000"/>
                          </a:solidFill>
                          <a:effectLst/>
                          <a:latin typeface="Arial"/>
                          <a:ea typeface="Times New Roman"/>
                        </a:rPr>
                        <a:t>Población Actual</a:t>
                      </a:r>
                      <a:endParaRPr lang="es-ES" sz="1600" dirty="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es-ES" sz="1600" b="1">
                          <a:solidFill>
                            <a:srgbClr val="000000"/>
                          </a:solidFill>
                          <a:effectLst/>
                          <a:latin typeface="Arial"/>
                          <a:ea typeface="Times New Roman"/>
                        </a:rPr>
                        <a:t>Extensión</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66"/>
                    </a:solidFill>
                  </a:tcPr>
                </a:tc>
                <a:tc>
                  <a:txBody>
                    <a:bodyPr/>
                    <a:lstStyle/>
                    <a:p>
                      <a:pPr algn="ctr">
                        <a:lnSpc>
                          <a:spcPct val="115000"/>
                        </a:lnSpc>
                        <a:spcAft>
                          <a:spcPts val="0"/>
                        </a:spcAft>
                      </a:pPr>
                      <a:r>
                        <a:rPr lang="es-ES" sz="1600" b="1">
                          <a:solidFill>
                            <a:srgbClr val="000000"/>
                          </a:solidFill>
                          <a:effectLst/>
                          <a:latin typeface="Arial"/>
                          <a:ea typeface="Times New Roman"/>
                        </a:rPr>
                        <a:t>Densidad</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66"/>
                    </a:solidFill>
                  </a:tcPr>
                </a:tc>
                <a:tc>
                  <a:txBody>
                    <a:bodyPr/>
                    <a:lstStyle/>
                    <a:p>
                      <a:pPr algn="ctr">
                        <a:lnSpc>
                          <a:spcPct val="115000"/>
                        </a:lnSpc>
                        <a:spcAft>
                          <a:spcPts val="0"/>
                        </a:spcAft>
                      </a:pPr>
                      <a:r>
                        <a:rPr lang="es-ES" sz="1600" b="1">
                          <a:solidFill>
                            <a:srgbClr val="000000"/>
                          </a:solidFill>
                          <a:effectLst/>
                          <a:latin typeface="Arial"/>
                          <a:ea typeface="Times New Roman"/>
                        </a:rPr>
                        <a:t>Extensión</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66"/>
                    </a:solidFill>
                  </a:tcPr>
                </a:tc>
                <a:tc>
                  <a:txBody>
                    <a:bodyPr/>
                    <a:lstStyle/>
                    <a:p>
                      <a:pPr algn="ctr">
                        <a:lnSpc>
                          <a:spcPct val="115000"/>
                        </a:lnSpc>
                        <a:spcAft>
                          <a:spcPts val="0"/>
                        </a:spcAft>
                      </a:pPr>
                      <a:r>
                        <a:rPr lang="es-ES" sz="1600" b="1">
                          <a:solidFill>
                            <a:srgbClr val="000000"/>
                          </a:solidFill>
                          <a:effectLst/>
                          <a:latin typeface="Arial"/>
                          <a:ea typeface="Times New Roman"/>
                        </a:rPr>
                        <a:t>Densidad</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FFFF66"/>
                    </a:solidFill>
                  </a:tcPr>
                </a:tc>
              </a:tr>
              <a:tr h="236220">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600" b="1">
                          <a:solidFill>
                            <a:srgbClr val="000000"/>
                          </a:solidFill>
                          <a:effectLst/>
                          <a:latin typeface="Arial"/>
                          <a:ea typeface="Times New Roman"/>
                        </a:rPr>
                        <a:t>Há</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es-ES" sz="1600" b="1">
                          <a:solidFill>
                            <a:srgbClr val="000000"/>
                          </a:solidFill>
                          <a:effectLst/>
                          <a:latin typeface="Arial"/>
                          <a:ea typeface="Times New Roman"/>
                        </a:rPr>
                        <a:t>hab. / Há</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es-ES" sz="1600" b="1">
                          <a:solidFill>
                            <a:srgbClr val="000000"/>
                          </a:solidFill>
                          <a:effectLst/>
                          <a:latin typeface="Arial"/>
                          <a:ea typeface="Times New Roman"/>
                        </a:rPr>
                        <a:t>Km</a:t>
                      </a:r>
                      <a:r>
                        <a:rPr lang="es-ES" sz="1600" b="1" baseline="30000">
                          <a:solidFill>
                            <a:srgbClr val="000000"/>
                          </a:solidFill>
                          <a:effectLst/>
                          <a:latin typeface="Arial"/>
                          <a:ea typeface="Times New Roman"/>
                        </a:rPr>
                        <a:t>2</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66"/>
                    </a:solidFill>
                  </a:tcPr>
                </a:tc>
                <a:tc>
                  <a:txBody>
                    <a:bodyPr/>
                    <a:lstStyle/>
                    <a:p>
                      <a:pPr algn="ctr">
                        <a:lnSpc>
                          <a:spcPct val="115000"/>
                        </a:lnSpc>
                        <a:spcAft>
                          <a:spcPts val="0"/>
                        </a:spcAft>
                      </a:pPr>
                      <a:r>
                        <a:rPr lang="es-ES" sz="1600" b="1">
                          <a:solidFill>
                            <a:srgbClr val="000000"/>
                          </a:solidFill>
                          <a:effectLst/>
                          <a:latin typeface="Arial"/>
                          <a:ea typeface="Times New Roman"/>
                        </a:rPr>
                        <a:t>hab. / Km</a:t>
                      </a:r>
                      <a:r>
                        <a:rPr lang="es-ES" sz="1600" b="1" baseline="30000">
                          <a:solidFill>
                            <a:srgbClr val="000000"/>
                          </a:solidFill>
                          <a:effectLst/>
                          <a:latin typeface="Arial"/>
                          <a:ea typeface="Times New Roman"/>
                        </a:rPr>
                        <a:t>2</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FFFF66"/>
                    </a:solidFill>
                  </a:tcPr>
                </a:tc>
              </a:tr>
              <a:tr h="210312">
                <a:tc>
                  <a:txBody>
                    <a:bodyPr/>
                    <a:lstStyle/>
                    <a:p>
                      <a:pPr>
                        <a:lnSpc>
                          <a:spcPct val="115000"/>
                        </a:lnSpc>
                        <a:spcAft>
                          <a:spcPts val="0"/>
                        </a:spcAft>
                      </a:pPr>
                      <a:r>
                        <a:rPr lang="es-ES" sz="1600" dirty="0">
                          <a:solidFill>
                            <a:srgbClr val="000000"/>
                          </a:solidFill>
                          <a:effectLst/>
                          <a:latin typeface="Arial"/>
                          <a:ea typeface="Times New Roman"/>
                        </a:rPr>
                        <a:t>Fajardo</a:t>
                      </a:r>
                      <a:endParaRPr lang="es-ES" sz="1600" dirty="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dirty="0">
                          <a:solidFill>
                            <a:srgbClr val="000000"/>
                          </a:solidFill>
                          <a:effectLst/>
                          <a:latin typeface="Arial"/>
                          <a:ea typeface="Times New Roman"/>
                        </a:rPr>
                        <a:t>        3.946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dirty="0">
                          <a:solidFill>
                            <a:srgbClr val="000000"/>
                          </a:solidFill>
                          <a:effectLst/>
                          <a:latin typeface="Arial"/>
                          <a:ea typeface="Times New Roman"/>
                        </a:rPr>
                        <a:t>           151,826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dirty="0">
                          <a:solidFill>
                            <a:srgbClr val="000000"/>
                          </a:solidFill>
                          <a:effectLst/>
                          <a:latin typeface="Arial"/>
                          <a:ea typeface="Times New Roman"/>
                        </a:rPr>
                        <a:t>    25,991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dirty="0">
                          <a:solidFill>
                            <a:srgbClr val="000000"/>
                          </a:solidFill>
                          <a:effectLst/>
                          <a:latin typeface="Arial"/>
                          <a:ea typeface="Times New Roman"/>
                        </a:rPr>
                        <a:t>       1,518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a:solidFill>
                            <a:srgbClr val="000000"/>
                          </a:solidFill>
                          <a:effectLst/>
                          <a:latin typeface="Arial"/>
                          <a:ea typeface="Times New Roman"/>
                        </a:rPr>
                        <a:t>     2.599,121   </a:t>
                      </a:r>
                      <a:endParaRPr lang="es-ES" sz="160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312">
                <a:tc>
                  <a:txBody>
                    <a:bodyPr/>
                    <a:lstStyle/>
                    <a:p>
                      <a:pPr>
                        <a:lnSpc>
                          <a:spcPct val="115000"/>
                        </a:lnSpc>
                        <a:spcAft>
                          <a:spcPts val="0"/>
                        </a:spcAft>
                      </a:pPr>
                      <a:r>
                        <a:rPr lang="es-ES" sz="1600">
                          <a:solidFill>
                            <a:srgbClr val="000000"/>
                          </a:solidFill>
                          <a:effectLst/>
                          <a:latin typeface="Arial"/>
                          <a:ea typeface="Times New Roman"/>
                        </a:rPr>
                        <a:t>Rumiloma</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dirty="0">
                          <a:solidFill>
                            <a:srgbClr val="000000"/>
                          </a:solidFill>
                          <a:effectLst/>
                          <a:latin typeface="Arial"/>
                          <a:ea typeface="Times New Roman"/>
                        </a:rPr>
                        <a:t>            886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600" dirty="0">
                          <a:solidFill>
                            <a:srgbClr val="000000"/>
                          </a:solidFill>
                          <a:effectLst/>
                          <a:latin typeface="Arial"/>
                          <a:ea typeface="Times New Roman"/>
                        </a:rPr>
                        <a:t>             53,181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S" sz="1600" dirty="0">
                          <a:solidFill>
                            <a:srgbClr val="000000"/>
                          </a:solidFill>
                          <a:effectLst/>
                          <a:latin typeface="Arial"/>
                          <a:ea typeface="Times New Roman"/>
                        </a:rPr>
                        <a:t>    16,658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dirty="0">
                          <a:solidFill>
                            <a:srgbClr val="000000"/>
                          </a:solidFill>
                          <a:effectLst/>
                          <a:latin typeface="Arial"/>
                          <a:ea typeface="Times New Roman"/>
                        </a:rPr>
                        <a:t>       0,532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S" sz="1600" dirty="0">
                          <a:solidFill>
                            <a:srgbClr val="000000"/>
                          </a:solidFill>
                          <a:effectLst/>
                          <a:latin typeface="Arial"/>
                          <a:ea typeface="Times New Roman"/>
                        </a:rPr>
                        <a:t>     1.665,771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210312">
                <a:tc>
                  <a:txBody>
                    <a:bodyPr/>
                    <a:lstStyle/>
                    <a:p>
                      <a:pPr algn="ctr">
                        <a:lnSpc>
                          <a:spcPct val="115000"/>
                        </a:lnSpc>
                        <a:spcAft>
                          <a:spcPts val="0"/>
                        </a:spcAft>
                      </a:pPr>
                      <a:r>
                        <a:rPr lang="es-MX" sz="1600" b="1">
                          <a:solidFill>
                            <a:srgbClr val="000000"/>
                          </a:solidFill>
                          <a:effectLst/>
                          <a:latin typeface="Arial"/>
                          <a:ea typeface="Times New Roman"/>
                        </a:rPr>
                        <a:t>Total</a:t>
                      </a:r>
                      <a:endParaRPr lang="es-ES" sz="1600">
                        <a:effectLst/>
                        <a:latin typeface="Times New Roman"/>
                        <a:ea typeface="Times New Roman"/>
                      </a:endParaRPr>
                    </a:p>
                  </a:txBody>
                  <a:tcPr marL="44450" marR="44450" marT="0" marB="0" anchor="ctr">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s-ES" sz="1600" b="1">
                          <a:solidFill>
                            <a:srgbClr val="000000"/>
                          </a:solidFill>
                          <a:effectLst/>
                          <a:latin typeface="Arial"/>
                          <a:ea typeface="Times New Roman"/>
                        </a:rPr>
                        <a:t>   4.832,00   </a:t>
                      </a:r>
                      <a:endParaRPr lang="es-ES" sz="160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s-ES" sz="1600" b="1" dirty="0">
                          <a:solidFill>
                            <a:srgbClr val="000000"/>
                          </a:solidFill>
                          <a:effectLst/>
                          <a:latin typeface="Arial"/>
                          <a:ea typeface="Times New Roman"/>
                        </a:rPr>
                        <a:t>       </a:t>
                      </a:r>
                      <a:r>
                        <a:rPr lang="es-ES" sz="1600" b="1" dirty="0" smtClean="0">
                          <a:solidFill>
                            <a:srgbClr val="000000"/>
                          </a:solidFill>
                          <a:effectLst/>
                          <a:latin typeface="Arial"/>
                          <a:ea typeface="Times New Roman"/>
                        </a:rPr>
                        <a:t>        205,006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s-ES" sz="1600" b="1" dirty="0">
                          <a:solidFill>
                            <a:srgbClr val="000000"/>
                          </a:solidFill>
                          <a:effectLst/>
                          <a:latin typeface="Arial"/>
                          <a:ea typeface="Times New Roman"/>
                        </a:rPr>
                        <a:t>    23,570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s-ES" sz="1600" b="1" dirty="0">
                          <a:solidFill>
                            <a:srgbClr val="000000"/>
                          </a:solidFill>
                          <a:effectLst/>
                          <a:latin typeface="Arial"/>
                          <a:ea typeface="Times New Roman"/>
                        </a:rPr>
                        <a:t>       2,050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c>
                  <a:txBody>
                    <a:bodyPr/>
                    <a:lstStyle/>
                    <a:p>
                      <a:pPr>
                        <a:lnSpc>
                          <a:spcPct val="115000"/>
                        </a:lnSpc>
                        <a:spcAft>
                          <a:spcPts val="0"/>
                        </a:spcAft>
                      </a:pPr>
                      <a:r>
                        <a:rPr lang="es-ES" sz="1600" b="1" dirty="0">
                          <a:solidFill>
                            <a:srgbClr val="000000"/>
                          </a:solidFill>
                          <a:effectLst/>
                          <a:latin typeface="Arial"/>
                          <a:ea typeface="Times New Roman"/>
                        </a:rPr>
                        <a:t>     2.357,001   </a:t>
                      </a:r>
                      <a:endParaRPr lang="es-ES" sz="1600" dirty="0">
                        <a:effectLst/>
                        <a:latin typeface="Times New Roman"/>
                        <a:ea typeface="Times New Roman"/>
                      </a:endParaRPr>
                    </a:p>
                  </a:txBody>
                  <a:tcPr marL="44450" marR="44450" marT="0" marB="0" anchor="ctr">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FBFBF"/>
                    </a:solidFill>
                  </a:tcPr>
                </a:tc>
              </a:tr>
            </a:tbl>
          </a:graphicData>
        </a:graphic>
      </p:graphicFrame>
    </p:spTree>
    <p:extLst>
      <p:ext uri="{BB962C8B-B14F-4D97-AF65-F5344CB8AC3E}">
        <p14:creationId xmlns:p14="http://schemas.microsoft.com/office/powerpoint/2010/main" xmlns="" val="40187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Objeto"/>
          <p:cNvGraphicFramePr>
            <a:graphicFrameLocks noChangeAspect="1"/>
          </p:cNvGraphicFramePr>
          <p:nvPr>
            <p:extLst>
              <p:ext uri="{D42A27DB-BD31-4B8C-83A1-F6EECF244321}">
                <p14:modId xmlns:p14="http://schemas.microsoft.com/office/powerpoint/2010/main" xmlns="" val="122597988"/>
              </p:ext>
            </p:extLst>
          </p:nvPr>
        </p:nvGraphicFramePr>
        <p:xfrm>
          <a:off x="948533" y="1124744"/>
          <a:ext cx="7848872" cy="5488671"/>
        </p:xfrm>
        <a:graphic>
          <a:graphicData uri="http://schemas.openxmlformats.org/presentationml/2006/ole">
            <p:oleObj spid="_x0000_s13363" name="Gráfico" r:id="rId3" imgW="5743457" imgH="4048057" progId="MSGraph.Chart.8">
              <p:embed/>
            </p:oleObj>
          </a:graphicData>
        </a:graphic>
      </p:graphicFrame>
      <p:sp>
        <p:nvSpPr>
          <p:cNvPr id="2" name="1 Título"/>
          <p:cNvSpPr>
            <a:spLocks noGrp="1"/>
          </p:cNvSpPr>
          <p:nvPr>
            <p:ph type="title"/>
          </p:nvPr>
        </p:nvSpPr>
        <p:spPr>
          <a:xfrm>
            <a:off x="1115616" y="116632"/>
            <a:ext cx="7498080" cy="634082"/>
          </a:xfrm>
        </p:spPr>
        <p:txBody>
          <a:bodyPr>
            <a:normAutofit fontScale="90000"/>
          </a:bodyPr>
          <a:lstStyle/>
          <a:p>
            <a:pPr lvl="1" algn="l" rtl="0">
              <a:spcBef>
                <a:spcPct val="0"/>
              </a:spcBef>
            </a:pPr>
            <a:r>
              <a:rPr lang="es-EC" sz="4000" b="1" dirty="0">
                <a:solidFill>
                  <a:schemeClr val="accent3">
                    <a:lumMod val="75000"/>
                  </a:schemeClr>
                </a:solidFill>
              </a:rPr>
              <a:t>Aspecto socio - económico</a:t>
            </a:r>
            <a:r>
              <a:rPr lang="es-ES" dirty="0"/>
              <a:t/>
            </a:r>
            <a:br>
              <a:rPr lang="es-ES" dirty="0"/>
            </a:br>
            <a:endParaRPr lang="es-ES" dirty="0"/>
          </a:p>
        </p:txBody>
      </p:sp>
      <p:sp>
        <p:nvSpPr>
          <p:cNvPr id="3" name="2 Marcador de contenido"/>
          <p:cNvSpPr>
            <a:spLocks noGrp="1"/>
          </p:cNvSpPr>
          <p:nvPr>
            <p:ph idx="1"/>
          </p:nvPr>
        </p:nvSpPr>
        <p:spPr>
          <a:xfrm>
            <a:off x="892956" y="620688"/>
            <a:ext cx="8143540" cy="504056"/>
          </a:xfrm>
        </p:spPr>
        <p:txBody>
          <a:bodyPr>
            <a:normAutofit/>
          </a:bodyPr>
          <a:lstStyle/>
          <a:p>
            <a:r>
              <a:rPr lang="es-ES_tradnl" sz="2400" dirty="0" smtClean="0"/>
              <a:t>Encuestas de campo en Fajardo </a:t>
            </a:r>
            <a:r>
              <a:rPr lang="es-ES_tradnl" sz="2400" dirty="0"/>
              <a:t>y </a:t>
            </a:r>
            <a:r>
              <a:rPr lang="es-ES_tradnl" sz="2400" dirty="0" smtClean="0"/>
              <a:t>Rumiloma:</a:t>
            </a:r>
          </a:p>
          <a:p>
            <a:pPr marL="82296" indent="0" algn="ctr">
              <a:buNone/>
            </a:pPr>
            <a:endParaRPr lang="es-ES" dirty="0"/>
          </a:p>
        </p:txBody>
      </p:sp>
      <p:sp>
        <p:nvSpPr>
          <p:cNvPr id="6" name="5 Rectángulo"/>
          <p:cNvSpPr/>
          <p:nvPr/>
        </p:nvSpPr>
        <p:spPr>
          <a:xfrm>
            <a:off x="1115616" y="6064351"/>
            <a:ext cx="1835567" cy="461665"/>
          </a:xfrm>
          <a:prstGeom prst="rect">
            <a:avLst/>
          </a:prstGeom>
        </p:spPr>
        <p:txBody>
          <a:bodyPr wrap="none">
            <a:spAutoFit/>
          </a:bodyPr>
          <a:lstStyle/>
          <a:p>
            <a:pPr algn="just">
              <a:lnSpc>
                <a:spcPct val="200000"/>
              </a:lnSpc>
              <a:spcAft>
                <a:spcPts val="0"/>
              </a:spcAft>
            </a:pPr>
            <a:r>
              <a:rPr lang="es-ES" sz="1200" dirty="0">
                <a:solidFill>
                  <a:srgbClr val="000000"/>
                </a:solidFill>
                <a:latin typeface="Arial"/>
                <a:ea typeface="Times New Roman"/>
              </a:rPr>
              <a:t>Elaborado por: </a:t>
            </a:r>
            <a:r>
              <a:rPr lang="es-ES" sz="1200" b="1" dirty="0">
                <a:solidFill>
                  <a:srgbClr val="000000"/>
                </a:solidFill>
                <a:latin typeface="Arial"/>
                <a:ea typeface="Times New Roman"/>
              </a:rPr>
              <a:t>Tesistas</a:t>
            </a:r>
            <a:endParaRPr lang="es-ES" sz="1200" dirty="0">
              <a:effectLst/>
              <a:latin typeface="Times New Roman"/>
              <a:ea typeface="Times New Roman"/>
            </a:endParaRPr>
          </a:p>
        </p:txBody>
      </p:sp>
      <p:sp>
        <p:nvSpPr>
          <p:cNvPr id="9"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1" name="10 Rectángulo"/>
          <p:cNvSpPr/>
          <p:nvPr/>
        </p:nvSpPr>
        <p:spPr>
          <a:xfrm>
            <a:off x="6064455" y="6073508"/>
            <a:ext cx="2304256" cy="3440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000" b="1" dirty="0" smtClean="0"/>
              <a:t>Total = 4.832 hab</a:t>
            </a:r>
            <a:r>
              <a:rPr lang="es-ES" sz="2000" dirty="0" smtClean="0"/>
              <a:t>.</a:t>
            </a:r>
            <a:endParaRPr lang="es-ES" sz="2000" dirty="0"/>
          </a:p>
        </p:txBody>
      </p:sp>
      <p:sp>
        <p:nvSpPr>
          <p:cNvPr id="12" name="11 Rectángulo"/>
          <p:cNvSpPr/>
          <p:nvPr/>
        </p:nvSpPr>
        <p:spPr>
          <a:xfrm>
            <a:off x="6680374" y="3192409"/>
            <a:ext cx="1944216" cy="36004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cxnSp>
        <p:nvCxnSpPr>
          <p:cNvPr id="14" name="13 Conector recto de flecha"/>
          <p:cNvCxnSpPr/>
          <p:nvPr/>
        </p:nvCxnSpPr>
        <p:spPr>
          <a:xfrm flipH="1" flipV="1">
            <a:off x="4446889" y="5348287"/>
            <a:ext cx="1944216" cy="360040"/>
          </a:xfrm>
          <a:prstGeom prst="straightConnector1">
            <a:avLst/>
          </a:prstGeom>
          <a:ln w="76200">
            <a:tailEnd type="arrow"/>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xmlns="" val="347466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0"/>
            <a:ext cx="7498080" cy="620688"/>
          </a:xfrm>
        </p:spPr>
        <p:txBody>
          <a:bodyPr>
            <a:normAutofit/>
          </a:bodyPr>
          <a:lstStyle/>
          <a:p>
            <a:r>
              <a:rPr lang="es-ES" sz="2400" b="1" dirty="0" smtClean="0"/>
              <a:t>SERVICIOS E INFRAESTRUCTURA EXISTENTE</a:t>
            </a:r>
            <a:endParaRPr lang="es-ES" sz="2400" b="1" dirty="0"/>
          </a:p>
        </p:txBody>
      </p:sp>
      <p:sp>
        <p:nvSpPr>
          <p:cNvPr id="6" name="5 Rectángulo"/>
          <p:cNvSpPr/>
          <p:nvPr/>
        </p:nvSpPr>
        <p:spPr>
          <a:xfrm>
            <a:off x="1095737" y="6325568"/>
            <a:ext cx="1835567" cy="461665"/>
          </a:xfrm>
          <a:prstGeom prst="rect">
            <a:avLst/>
          </a:prstGeom>
        </p:spPr>
        <p:txBody>
          <a:bodyPr wrap="none">
            <a:spAutoFit/>
          </a:bodyPr>
          <a:lstStyle/>
          <a:p>
            <a:pPr algn="just">
              <a:lnSpc>
                <a:spcPct val="200000"/>
              </a:lnSpc>
              <a:spcAft>
                <a:spcPts val="0"/>
              </a:spcAft>
            </a:pPr>
            <a:r>
              <a:rPr lang="es-ES" sz="1200" dirty="0">
                <a:solidFill>
                  <a:srgbClr val="000000"/>
                </a:solidFill>
                <a:latin typeface="Arial"/>
                <a:ea typeface="Times New Roman"/>
              </a:rPr>
              <a:t>Elaborado por: </a:t>
            </a:r>
            <a:r>
              <a:rPr lang="es-ES" sz="1200" b="1" dirty="0">
                <a:solidFill>
                  <a:srgbClr val="000000"/>
                </a:solidFill>
                <a:latin typeface="Arial"/>
                <a:ea typeface="Times New Roman"/>
              </a:rPr>
              <a:t>Tesistas</a:t>
            </a:r>
            <a:endParaRPr lang="es-ES" sz="1200" dirty="0">
              <a:effectLst/>
              <a:latin typeface="Times New Roman"/>
              <a:ea typeface="Times New Roman"/>
            </a:endParaRP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5588" t="21000" r="25185" b="14924"/>
          <a:stretch/>
        </p:blipFill>
        <p:spPr bwMode="auto">
          <a:xfrm>
            <a:off x="1095737" y="536601"/>
            <a:ext cx="7724735" cy="5788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Rectángulo"/>
          <p:cNvSpPr/>
          <p:nvPr/>
        </p:nvSpPr>
        <p:spPr>
          <a:xfrm>
            <a:off x="1095737" y="1844824"/>
            <a:ext cx="7724735" cy="1728192"/>
          </a:xfrm>
          <a:prstGeom prst="rect">
            <a:avLst/>
          </a:prstGeom>
          <a:noFill/>
          <a:ln w="76200"/>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xmlns="" val="2190015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1" y="0"/>
            <a:ext cx="9144001" cy="6857999"/>
            <a:chOff x="-1" y="0"/>
            <a:chExt cx="9144001" cy="6857999"/>
          </a:xfrm>
        </p:grpSpPr>
        <p:pic>
          <p:nvPicPr>
            <p:cNvPr id="15362" name="Picture 2" descr="DSC00029"/>
            <p:cNvPicPr>
              <a:picLocks noChangeAspect="1" noChangeArrowheads="1"/>
            </p:cNvPicPr>
            <p:nvPr/>
          </p:nvPicPr>
          <p:blipFill>
            <a:blip r:embed="rId2" cstate="print">
              <a:extLst>
                <a:ext uri="{28A0092B-C50C-407E-A947-70E740481C1C}">
                  <a14:useLocalDpi xmlns:a14="http://schemas.microsoft.com/office/drawing/2010/main" xmlns="" val="0"/>
                </a:ext>
              </a:extLst>
            </a:blip>
            <a:srcRect l="1118" t="2322"/>
            <a:stretch>
              <a:fillRect/>
            </a:stretch>
          </p:blipFill>
          <p:spPr bwMode="auto">
            <a:xfrm>
              <a:off x="0" y="0"/>
              <a:ext cx="4624388" cy="350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Imagen 1"/>
            <p:cNvPicPr>
              <a:picLocks noChangeAspect="1" noChangeArrowheads="1"/>
            </p:cNvPicPr>
            <p:nvPr/>
          </p:nvPicPr>
          <p:blipFill>
            <a:blip r:embed="rId3">
              <a:extLst>
                <a:ext uri="{28A0092B-C50C-407E-A947-70E740481C1C}">
                  <a14:useLocalDpi xmlns:a14="http://schemas.microsoft.com/office/drawing/2010/main" xmlns="" val="0"/>
                </a:ext>
              </a:extLst>
            </a:blip>
            <a:srcRect l="15959" t="6793" r="16299" b="13860"/>
            <a:stretch>
              <a:fillRect/>
            </a:stretch>
          </p:blipFill>
          <p:spPr bwMode="auto">
            <a:xfrm>
              <a:off x="4624388" y="0"/>
              <a:ext cx="4519612" cy="350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Imagen 1"/>
            <p:cNvPicPr>
              <a:picLocks noChangeAspect="1" noChangeArrowheads="1"/>
            </p:cNvPicPr>
            <p:nvPr/>
          </p:nvPicPr>
          <p:blipFill>
            <a:blip r:embed="rId4">
              <a:extLst>
                <a:ext uri="{28A0092B-C50C-407E-A947-70E740481C1C}">
                  <a14:useLocalDpi xmlns:a14="http://schemas.microsoft.com/office/drawing/2010/main" xmlns="" val="0"/>
                </a:ext>
              </a:extLst>
            </a:blip>
            <a:srcRect l="15959" t="6250" r="16129" b="11957"/>
            <a:stretch>
              <a:fillRect/>
            </a:stretch>
          </p:blipFill>
          <p:spPr bwMode="auto">
            <a:xfrm>
              <a:off x="4600737" y="3501008"/>
              <a:ext cx="4543263" cy="3329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Imagen 1"/>
            <p:cNvPicPr>
              <a:picLocks noChangeAspect="1" noChangeArrowheads="1"/>
            </p:cNvPicPr>
            <p:nvPr/>
          </p:nvPicPr>
          <p:blipFill>
            <a:blip r:embed="rId5">
              <a:extLst>
                <a:ext uri="{28A0092B-C50C-407E-A947-70E740481C1C}">
                  <a14:useLocalDpi xmlns:a14="http://schemas.microsoft.com/office/drawing/2010/main" xmlns="" val="0"/>
                </a:ext>
              </a:extLst>
            </a:blip>
            <a:srcRect l="16129" t="12413" r="15959" b="12228"/>
            <a:stretch>
              <a:fillRect/>
            </a:stretch>
          </p:blipFill>
          <p:spPr bwMode="auto">
            <a:xfrm>
              <a:off x="-1" y="3523198"/>
              <a:ext cx="4600737" cy="333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7" name="6 Conector recto de flecha"/>
          <p:cNvCxnSpPr/>
          <p:nvPr/>
        </p:nvCxnSpPr>
        <p:spPr>
          <a:xfrm flipV="1">
            <a:off x="251520" y="836712"/>
            <a:ext cx="1080120" cy="913792"/>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cxnSp>
        <p:nvCxnSpPr>
          <p:cNvPr id="12" name="11 Conector recto de flecha"/>
          <p:cNvCxnSpPr/>
          <p:nvPr/>
        </p:nvCxnSpPr>
        <p:spPr>
          <a:xfrm flipV="1">
            <a:off x="2699792" y="2132856"/>
            <a:ext cx="1080120" cy="913792"/>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cxnSp>
        <p:nvCxnSpPr>
          <p:cNvPr id="13" name="12 Conector recto de flecha"/>
          <p:cNvCxnSpPr/>
          <p:nvPr/>
        </p:nvCxnSpPr>
        <p:spPr>
          <a:xfrm flipV="1">
            <a:off x="5796136" y="2607723"/>
            <a:ext cx="1376090" cy="456896"/>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cxnSp>
        <p:nvCxnSpPr>
          <p:cNvPr id="15" name="14 Conector recto de flecha"/>
          <p:cNvCxnSpPr/>
          <p:nvPr/>
        </p:nvCxnSpPr>
        <p:spPr>
          <a:xfrm>
            <a:off x="6884194" y="2132856"/>
            <a:ext cx="1364264" cy="0"/>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cxnSp>
        <p:nvCxnSpPr>
          <p:cNvPr id="17" name="16 Conector recto de flecha"/>
          <p:cNvCxnSpPr/>
          <p:nvPr/>
        </p:nvCxnSpPr>
        <p:spPr>
          <a:xfrm flipH="1" flipV="1">
            <a:off x="5508104" y="5517232"/>
            <a:ext cx="1101824" cy="913792"/>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cxnSp>
        <p:nvCxnSpPr>
          <p:cNvPr id="24" name="23 Conector recto de flecha"/>
          <p:cNvCxnSpPr/>
          <p:nvPr/>
        </p:nvCxnSpPr>
        <p:spPr>
          <a:xfrm flipV="1">
            <a:off x="1902694" y="5974128"/>
            <a:ext cx="1337158" cy="240872"/>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xmlns="" val="244073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par>
                          <p:cTn id="13" fill="hold">
                            <p:stCondLst>
                              <p:cond delay="1500"/>
                            </p:stCondLst>
                            <p:childTnLst>
                              <p:par>
                                <p:cTn id="14" presetID="6"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1000"/>
                                        <p:tgtEl>
                                          <p:spTgt spid="12"/>
                                        </p:tgtEl>
                                      </p:cBhvr>
                                    </p:animEffect>
                                  </p:childTnLst>
                                </p:cTn>
                              </p:par>
                            </p:childTnLst>
                          </p:cTn>
                        </p:par>
                        <p:par>
                          <p:cTn id="17" fill="hold">
                            <p:stCondLst>
                              <p:cond delay="2500"/>
                            </p:stCondLst>
                            <p:childTnLst>
                              <p:par>
                                <p:cTn id="18" presetID="6" presetClass="entr" presetSubtype="16"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1000"/>
                                        <p:tgtEl>
                                          <p:spTgt spid="15"/>
                                        </p:tgtEl>
                                      </p:cBhvr>
                                    </p:animEffect>
                                  </p:childTnLst>
                                </p:cTn>
                              </p:par>
                            </p:childTnLst>
                          </p:cTn>
                        </p:par>
                        <p:par>
                          <p:cTn id="21" fill="hold">
                            <p:stCondLst>
                              <p:cond delay="3500"/>
                            </p:stCondLst>
                            <p:childTnLst>
                              <p:par>
                                <p:cTn id="22" presetID="6"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1000"/>
                                        <p:tgtEl>
                                          <p:spTgt spid="13"/>
                                        </p:tgtEl>
                                      </p:cBhvr>
                                    </p:animEffect>
                                  </p:childTnLst>
                                </p:cTn>
                              </p:par>
                            </p:childTnLst>
                          </p:cTn>
                        </p:par>
                        <p:par>
                          <p:cTn id="25" fill="hold">
                            <p:stCondLst>
                              <p:cond delay="4500"/>
                            </p:stCondLst>
                            <p:childTnLst>
                              <p:par>
                                <p:cTn id="26" presetID="6" presetClass="entr" presetSubtype="16"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1000"/>
                                        <p:tgtEl>
                                          <p:spTgt spid="24"/>
                                        </p:tgtEl>
                                      </p:cBhvr>
                                    </p:animEffect>
                                  </p:childTnLst>
                                </p:cTn>
                              </p:par>
                            </p:childTnLst>
                          </p:cTn>
                        </p:par>
                        <p:par>
                          <p:cTn id="29" fill="hold">
                            <p:stCondLst>
                              <p:cond delay="5500"/>
                            </p:stCondLst>
                            <p:childTnLst>
                              <p:par>
                                <p:cTn id="30" presetID="6" presetClass="entr" presetSubtype="16"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0" y="0"/>
            <a:ext cx="9148100" cy="6858000"/>
            <a:chOff x="0" y="0"/>
            <a:chExt cx="9148100" cy="6159977"/>
          </a:xfrm>
        </p:grpSpPr>
        <p:pic>
          <p:nvPicPr>
            <p:cNvPr id="17416" name="Imagen 1"/>
            <p:cNvPicPr>
              <a:picLocks noChangeAspect="1" noChangeArrowheads="1"/>
            </p:cNvPicPr>
            <p:nvPr/>
          </p:nvPicPr>
          <p:blipFill>
            <a:blip r:embed="rId2">
              <a:extLst>
                <a:ext uri="{28A0092B-C50C-407E-A947-70E740481C1C}">
                  <a14:useLocalDpi xmlns:a14="http://schemas.microsoft.com/office/drawing/2010/main" xmlns="" val="0"/>
                </a:ext>
              </a:extLst>
            </a:blip>
            <a:srcRect l="16129" t="7065" r="16129" b="13586"/>
            <a:stretch>
              <a:fillRect/>
            </a:stretch>
          </p:blipFill>
          <p:spPr bwMode="auto">
            <a:xfrm>
              <a:off x="0" y="3186382"/>
              <a:ext cx="4574050" cy="2973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Imagen 1"/>
            <p:cNvPicPr>
              <a:picLocks noChangeAspect="1" noChangeArrowheads="1"/>
            </p:cNvPicPr>
            <p:nvPr/>
          </p:nvPicPr>
          <p:blipFill>
            <a:blip r:embed="rId3">
              <a:extLst>
                <a:ext uri="{28A0092B-C50C-407E-A947-70E740481C1C}">
                  <a14:useLocalDpi xmlns:a14="http://schemas.microsoft.com/office/drawing/2010/main" xmlns="" val="0"/>
                </a:ext>
              </a:extLst>
            </a:blip>
            <a:srcRect l="16129" t="7336" r="17654" b="13315"/>
            <a:stretch>
              <a:fillRect/>
            </a:stretch>
          </p:blipFill>
          <p:spPr bwMode="auto">
            <a:xfrm>
              <a:off x="0" y="0"/>
              <a:ext cx="4566158" cy="3186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Imagen 1"/>
            <p:cNvPicPr>
              <a:picLocks noChangeAspect="1" noChangeArrowheads="1"/>
            </p:cNvPicPr>
            <p:nvPr/>
          </p:nvPicPr>
          <p:blipFill>
            <a:blip r:embed="rId4">
              <a:extLst>
                <a:ext uri="{28A0092B-C50C-407E-A947-70E740481C1C}">
                  <a14:useLocalDpi xmlns:a14="http://schemas.microsoft.com/office/drawing/2010/main" xmlns="" val="0"/>
                </a:ext>
              </a:extLst>
            </a:blip>
            <a:srcRect l="16299" t="6793" r="17487" b="12500"/>
            <a:stretch>
              <a:fillRect/>
            </a:stretch>
          </p:blipFill>
          <p:spPr bwMode="auto">
            <a:xfrm>
              <a:off x="4566157" y="4512"/>
              <a:ext cx="4581943" cy="3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7" name="Imagen 1"/>
            <p:cNvPicPr>
              <a:picLocks noChangeAspect="1" noChangeArrowheads="1"/>
            </p:cNvPicPr>
            <p:nvPr/>
          </p:nvPicPr>
          <p:blipFill>
            <a:blip r:embed="rId5">
              <a:extLst>
                <a:ext uri="{28A0092B-C50C-407E-A947-70E740481C1C}">
                  <a14:useLocalDpi xmlns:a14="http://schemas.microsoft.com/office/drawing/2010/main" xmlns="" val="0"/>
                </a:ext>
              </a:extLst>
            </a:blip>
            <a:srcRect l="16129" t="6793" r="16299" b="13043"/>
            <a:stretch>
              <a:fillRect/>
            </a:stretch>
          </p:blipFill>
          <p:spPr bwMode="auto">
            <a:xfrm>
              <a:off x="4566058" y="3172667"/>
              <a:ext cx="4560988" cy="2987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1 Grupo"/>
          <p:cNvGrpSpPr/>
          <p:nvPr/>
        </p:nvGrpSpPr>
        <p:grpSpPr>
          <a:xfrm>
            <a:off x="0" y="5023"/>
            <a:ext cx="9144000" cy="6852975"/>
            <a:chOff x="0" y="0"/>
            <a:chExt cx="9144000" cy="6857998"/>
          </a:xfrm>
        </p:grpSpPr>
        <p:pic>
          <p:nvPicPr>
            <p:cNvPr id="17409" name="Imagen 1"/>
            <p:cNvPicPr>
              <a:picLocks noChangeAspect="1" noChangeArrowheads="1"/>
            </p:cNvPicPr>
            <p:nvPr/>
          </p:nvPicPr>
          <p:blipFill>
            <a:blip r:embed="rId6">
              <a:extLst>
                <a:ext uri="{28A0092B-C50C-407E-A947-70E740481C1C}">
                  <a14:useLocalDpi xmlns:a14="http://schemas.microsoft.com/office/drawing/2010/main" xmlns="" val="0"/>
                </a:ext>
              </a:extLst>
            </a:blip>
            <a:srcRect l="15959" t="12633" r="16956" b="17366"/>
            <a:stretch>
              <a:fillRect/>
            </a:stretch>
          </p:blipFill>
          <p:spPr bwMode="auto">
            <a:xfrm>
              <a:off x="21020" y="0"/>
              <a:ext cx="4558574" cy="3408588"/>
            </a:xfrm>
            <a:prstGeom prst="rect">
              <a:avLst/>
            </a:prstGeom>
            <a:noFill/>
            <a:extLst>
              <a:ext uri="{909E8E84-426E-40DD-AFC4-6F175D3DCCD1}">
                <a14:hiddenFill xmlns:a14="http://schemas.microsoft.com/office/drawing/2010/main" xmlns="">
                  <a:solidFill>
                    <a:srgbClr val="FFFFFF"/>
                  </a:solidFill>
                </a14:hiddenFill>
              </a:ext>
            </a:extLst>
          </p:spPr>
        </p:pic>
        <p:pic>
          <p:nvPicPr>
            <p:cNvPr id="17411" name="Imagen 1"/>
            <p:cNvPicPr>
              <a:picLocks noChangeAspect="1" noChangeArrowheads="1"/>
            </p:cNvPicPr>
            <p:nvPr/>
          </p:nvPicPr>
          <p:blipFill>
            <a:blip r:embed="rId7">
              <a:extLst>
                <a:ext uri="{28A0092B-C50C-407E-A947-70E740481C1C}">
                  <a14:useLocalDpi xmlns:a14="http://schemas.microsoft.com/office/drawing/2010/main" xmlns="" val="0"/>
                </a:ext>
              </a:extLst>
            </a:blip>
            <a:srcRect l="16129" t="6522" r="16129" b="11685"/>
            <a:stretch>
              <a:fillRect/>
            </a:stretch>
          </p:blipFill>
          <p:spPr bwMode="auto">
            <a:xfrm>
              <a:off x="4579594" y="0"/>
              <a:ext cx="4564406" cy="340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Imagen 1"/>
            <p:cNvPicPr>
              <a:picLocks noChangeAspect="1" noChangeArrowheads="1"/>
            </p:cNvPicPr>
            <p:nvPr/>
          </p:nvPicPr>
          <p:blipFill>
            <a:blip r:embed="rId8">
              <a:extLst>
                <a:ext uri="{28A0092B-C50C-407E-A947-70E740481C1C}">
                  <a14:useLocalDpi xmlns:a14="http://schemas.microsoft.com/office/drawing/2010/main" xmlns="" val="0"/>
                </a:ext>
              </a:extLst>
            </a:blip>
            <a:srcRect l="16129" t="6522" r="16129" b="11685"/>
            <a:stretch>
              <a:fillRect/>
            </a:stretch>
          </p:blipFill>
          <p:spPr bwMode="auto">
            <a:xfrm>
              <a:off x="0" y="3408588"/>
              <a:ext cx="4579594" cy="3449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Imagen 1"/>
            <p:cNvPicPr>
              <a:picLocks noChangeAspect="1" noChangeArrowheads="1"/>
            </p:cNvPicPr>
            <p:nvPr/>
          </p:nvPicPr>
          <p:blipFill>
            <a:blip r:embed="rId9">
              <a:extLst>
                <a:ext uri="{28A0092B-C50C-407E-A947-70E740481C1C}">
                  <a14:useLocalDpi xmlns:a14="http://schemas.microsoft.com/office/drawing/2010/main" xmlns="" val="0"/>
                </a:ext>
              </a:extLst>
            </a:blip>
            <a:srcRect l="15959" t="6522" r="17317" b="13586"/>
            <a:stretch>
              <a:fillRect/>
            </a:stretch>
          </p:blipFill>
          <p:spPr bwMode="auto">
            <a:xfrm>
              <a:off x="4579594" y="3413979"/>
              <a:ext cx="4553313" cy="3444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Rectangle 2"/>
          <p:cNvSpPr>
            <a:spLocks noChangeArrowheads="1"/>
          </p:cNvSpPr>
          <p:nvPr/>
        </p:nvSpPr>
        <p:spPr bwMode="auto">
          <a:xfrm>
            <a:off x="0" y="2621134"/>
            <a:ext cx="9132906" cy="1817212"/>
          </a:xfrm>
          <a:prstGeom prst="rect">
            <a:avLst/>
          </a:prstGeom>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endParaRPr lang="es-EC" sz="1600" dirty="0" smtClean="0"/>
          </a:p>
          <a:p>
            <a:pPr lvl="0" algn="ctr" eaLnBrk="0" fontAlgn="base" hangingPunct="0">
              <a:spcBef>
                <a:spcPct val="0"/>
              </a:spcBef>
              <a:spcAft>
                <a:spcPct val="0"/>
              </a:spcAft>
            </a:pPr>
            <a:r>
              <a:rPr lang="es-EC" sz="2400" b="1" dirty="0" smtClean="0"/>
              <a:t>A </a:t>
            </a:r>
            <a:r>
              <a:rPr lang="es-EC" sz="2400" b="1" dirty="0"/>
              <a:t>medida que pasa el tiempo desde la última inspección de campo </a:t>
            </a:r>
            <a:r>
              <a:rPr lang="es-EC" sz="2400" b="1" dirty="0" smtClean="0"/>
              <a:t>realizada (Nov 2011), </a:t>
            </a:r>
            <a:r>
              <a:rPr lang="es-EC" sz="2400" b="1" dirty="0"/>
              <a:t>las calles de los sectores en estudio van mejorando cada vez puesto que siguen los trabajos de adoquinado por parte del </a:t>
            </a:r>
            <a:r>
              <a:rPr lang="es-EC" sz="2400" b="1" dirty="0" smtClean="0"/>
              <a:t>Dpto. </a:t>
            </a:r>
            <a:r>
              <a:rPr lang="es-EC" sz="2400" b="1" dirty="0"/>
              <a:t>encargado del </a:t>
            </a:r>
            <a:r>
              <a:rPr lang="es-EC" sz="2400" b="1" dirty="0" smtClean="0"/>
              <a:t>ILMCR</a:t>
            </a:r>
            <a:endParaRPr kumimoji="0" lang="es-E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Rectángulo"/>
          <p:cNvSpPr/>
          <p:nvPr/>
        </p:nvSpPr>
        <p:spPr>
          <a:xfrm>
            <a:off x="2286000" y="2413338"/>
            <a:ext cx="4572000" cy="369332"/>
          </a:xfrm>
          <a:prstGeom prst="rect">
            <a:avLst/>
          </a:prstGeom>
        </p:spPr>
        <p:txBody>
          <a:bodyPr>
            <a:spAutoFit/>
          </a:bodyPr>
          <a:lstStyle/>
          <a:p>
            <a:r>
              <a:rPr lang="es-EC" dirty="0" smtClean="0"/>
              <a:t>.</a:t>
            </a:r>
            <a:endParaRPr lang="es-ES" dirty="0"/>
          </a:p>
        </p:txBody>
      </p:sp>
    </p:spTree>
    <p:extLst>
      <p:ext uri="{BB962C8B-B14F-4D97-AF65-F5344CB8AC3E}">
        <p14:creationId xmlns:p14="http://schemas.microsoft.com/office/powerpoint/2010/main" xmlns="" val="86483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59632" y="332656"/>
            <a:ext cx="7632848" cy="6120680"/>
          </a:xfrm>
          <a:prstGeom prst="rect">
            <a:avLst/>
          </a:prstGeom>
        </p:spPr>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just">
              <a:buFont typeface="Wingdings 2"/>
              <a:buNone/>
            </a:pPr>
            <a:r>
              <a:rPr lang="es-ES_tradnl" b="1" dirty="0" smtClean="0">
                <a:solidFill>
                  <a:srgbClr val="FF0000"/>
                </a:solidFill>
              </a:rPr>
              <a:t>Conclusión: </a:t>
            </a:r>
            <a:r>
              <a:rPr lang="es-ES_tradnl" dirty="0" smtClean="0"/>
              <a:t>Fajardo y Rumiloma poseen servicios básicos como zona “URBANA”.</a:t>
            </a:r>
          </a:p>
          <a:p>
            <a:pPr marL="82296" indent="0" algn="just">
              <a:buFont typeface="Wingdings 2"/>
              <a:buNone/>
            </a:pPr>
            <a:endParaRPr lang="es-ES_tradnl" dirty="0" smtClean="0"/>
          </a:p>
          <a:p>
            <a:pPr marL="82296" indent="0" algn="just">
              <a:buFont typeface="Wingdings 2"/>
              <a:buNone/>
            </a:pPr>
            <a:r>
              <a:rPr lang="es-ES_tradnl" dirty="0" smtClean="0"/>
              <a:t>Pero se distingue que en </a:t>
            </a:r>
            <a:r>
              <a:rPr lang="es-ES_tradnl" b="1" dirty="0" smtClean="0"/>
              <a:t>Rumiloma</a:t>
            </a:r>
            <a:r>
              <a:rPr lang="es-ES_tradnl" dirty="0" smtClean="0"/>
              <a:t> específicamente </a:t>
            </a:r>
            <a:r>
              <a:rPr lang="es-ES_tradnl" b="1" dirty="0" smtClean="0"/>
              <a:t>no gozan actualmente de un buen S.A. Sanitario ni Pluvial.</a:t>
            </a:r>
          </a:p>
          <a:p>
            <a:pPr marL="82296" indent="0" algn="just">
              <a:buFont typeface="Wingdings 2"/>
              <a:buNone/>
            </a:pPr>
            <a:r>
              <a:rPr lang="es-ES_tradnl" dirty="0" smtClean="0"/>
              <a:t> </a:t>
            </a:r>
          </a:p>
          <a:p>
            <a:pPr marL="82296" indent="0" algn="just">
              <a:buFont typeface="Wingdings 2"/>
              <a:buNone/>
            </a:pPr>
            <a:r>
              <a:rPr lang="es-ES_tradnl" dirty="0" smtClean="0"/>
              <a:t>Por cuanto hay una gran necesidad de completar las redes de manera homogénea se cree más conveniente un </a:t>
            </a:r>
            <a:r>
              <a:rPr lang="es-ES_tradnl" b="1" dirty="0" smtClean="0">
                <a:solidFill>
                  <a:srgbClr val="0070C0"/>
                </a:solidFill>
              </a:rPr>
              <a:t>Nuevo Diseño Completo “Combinado” de Alcantarillado.</a:t>
            </a:r>
            <a:endParaRPr lang="es-ES" b="1" dirty="0" smtClean="0">
              <a:solidFill>
                <a:srgbClr val="0070C0"/>
              </a:solidFill>
            </a:endParaRPr>
          </a:p>
          <a:p>
            <a:pPr marL="82296" indent="0">
              <a:buFont typeface="Wingdings 2"/>
              <a:buNone/>
            </a:pPr>
            <a:endParaRPr lang="es-ES" dirty="0"/>
          </a:p>
        </p:txBody>
      </p:sp>
    </p:spTree>
    <p:extLst>
      <p:ext uri="{BB962C8B-B14F-4D97-AF65-F5344CB8AC3E}">
        <p14:creationId xmlns:p14="http://schemas.microsoft.com/office/powerpoint/2010/main" xmlns="" val="27816474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 Título"/>
          <p:cNvSpPr txBox="1">
            <a:spLocks/>
          </p:cNvSpPr>
          <p:nvPr/>
        </p:nvSpPr>
        <p:spPr>
          <a:xfrm>
            <a:off x="1043608" y="1268760"/>
            <a:ext cx="7992888" cy="5472608"/>
          </a:xfrm>
          <a:prstGeom prst="rect">
            <a:avLst/>
          </a:prstGeom>
        </p:spPr>
        <p:style>
          <a:lnRef idx="1">
            <a:schemeClr val="accent4"/>
          </a:lnRef>
          <a:fillRef idx="2">
            <a:schemeClr val="accent4"/>
          </a:fillRef>
          <a:effectRef idx="1">
            <a:schemeClr val="accent4"/>
          </a:effectRef>
          <a:fontRef idx="minor">
            <a:schemeClr val="dk1"/>
          </a:fontRef>
        </p:style>
        <p:txBody>
          <a:bodyPr anchor="ctr">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s-EC" sz="3200" b="1" dirty="0" smtClean="0">
                <a:solidFill>
                  <a:srgbClr val="FF0000"/>
                </a:solidFill>
                <a:effectLst/>
              </a:rPr>
              <a:t>2ºdo Filtro </a:t>
            </a:r>
            <a:r>
              <a:rPr lang="es-EC" sz="3200" dirty="0" smtClean="0">
                <a:solidFill>
                  <a:schemeClr val="tx1"/>
                </a:solidFill>
                <a:effectLst/>
                <a:sym typeface="Wingdings" pitchFamily="2" charset="2"/>
              </a:rPr>
              <a:t>Topografía</a:t>
            </a:r>
          </a:p>
          <a:p>
            <a:pPr algn="ctr"/>
            <a:endParaRPr lang="es-EC" sz="3200" dirty="0" smtClean="0">
              <a:solidFill>
                <a:schemeClr val="tx1"/>
              </a:solidFill>
              <a:effectLst/>
              <a:sym typeface="Wingdings" pitchFamily="2" charset="2"/>
            </a:endParaRPr>
          </a:p>
          <a:p>
            <a:pPr algn="ctr"/>
            <a:r>
              <a:rPr lang="es-EC" sz="3200" dirty="0" smtClean="0">
                <a:solidFill>
                  <a:schemeClr val="tx1"/>
                </a:solidFill>
                <a:effectLst/>
                <a:sym typeface="Wingdings" pitchFamily="2" charset="2"/>
              </a:rPr>
              <a:t> Corregida-Depurada</a:t>
            </a:r>
            <a:endParaRPr lang="es-EC" sz="3200" dirty="0" smtClean="0">
              <a:solidFill>
                <a:schemeClr val="tx1"/>
              </a:solidFill>
              <a:effectLst/>
            </a:endParaRPr>
          </a:p>
          <a:p>
            <a:endParaRPr lang="es-EC" sz="3200" dirty="0">
              <a:solidFill>
                <a:schemeClr val="tx1"/>
              </a:solidFill>
              <a:effectLst/>
            </a:endParaRPr>
          </a:p>
          <a:p>
            <a:pPr marL="571500" indent="-571500">
              <a:buFont typeface="Wingdings" pitchFamily="2" charset="2"/>
              <a:buChar char="Ø"/>
            </a:pPr>
            <a:r>
              <a:rPr lang="es-EC" sz="3200" dirty="0" smtClean="0">
                <a:solidFill>
                  <a:schemeClr val="tx1"/>
                </a:solidFill>
                <a:effectLst/>
              </a:rPr>
              <a:t>Curvas </a:t>
            </a:r>
            <a:r>
              <a:rPr lang="es-EC" sz="3200" dirty="0">
                <a:solidFill>
                  <a:schemeClr val="tx1"/>
                </a:solidFill>
                <a:effectLst/>
              </a:rPr>
              <a:t>de nivel </a:t>
            </a:r>
            <a:r>
              <a:rPr lang="es-EC" sz="3200" dirty="0" smtClean="0">
                <a:solidFill>
                  <a:schemeClr val="tx1"/>
                </a:solidFill>
                <a:effectLst/>
              </a:rPr>
              <a:t>@5 m</a:t>
            </a:r>
          </a:p>
          <a:p>
            <a:pPr marL="571500" indent="-571500">
              <a:buFont typeface="Wingdings" pitchFamily="2" charset="2"/>
              <a:buChar char="Ø"/>
            </a:pPr>
            <a:r>
              <a:rPr lang="es-EC" sz="3200" dirty="0" smtClean="0">
                <a:solidFill>
                  <a:schemeClr val="tx1"/>
                </a:solidFill>
                <a:effectLst/>
              </a:rPr>
              <a:t>E= 1:1000</a:t>
            </a:r>
            <a:endParaRPr lang="es-EC" sz="3200" dirty="0">
              <a:solidFill>
                <a:schemeClr val="tx1"/>
              </a:solidFill>
              <a:effectLst/>
            </a:endParaRPr>
          </a:p>
          <a:p>
            <a:pPr marL="571500" indent="-571500">
              <a:buFont typeface="Wingdings" pitchFamily="2" charset="2"/>
              <a:buChar char="Ø"/>
            </a:pPr>
            <a:endParaRPr lang="es-EC" sz="3200" dirty="0" smtClean="0">
              <a:solidFill>
                <a:schemeClr val="tx1"/>
              </a:solidFill>
              <a:effectLst/>
            </a:endParaRPr>
          </a:p>
          <a:p>
            <a:endParaRPr lang="es-ES" sz="3200" dirty="0">
              <a:solidFill>
                <a:schemeClr val="tx1"/>
              </a:solidFill>
              <a:effectLst/>
            </a:endParaRPr>
          </a:p>
          <a:p>
            <a:endParaRPr lang="es-EC" sz="3200" dirty="0" smtClean="0">
              <a:solidFill>
                <a:schemeClr val="tx1"/>
              </a:solidFill>
              <a:effectLst/>
            </a:endParaRPr>
          </a:p>
          <a:p>
            <a:pPr algn="ctr"/>
            <a:r>
              <a:rPr lang="es-EC" sz="3200" dirty="0" smtClean="0">
                <a:solidFill>
                  <a:schemeClr val="tx1"/>
                </a:solidFill>
                <a:effectLst/>
              </a:rPr>
              <a:t>Quebrada en Fajardo (Montañosa)</a:t>
            </a:r>
            <a:endParaRPr lang="es-ES" sz="3200" dirty="0">
              <a:solidFill>
                <a:schemeClr val="tx1"/>
              </a:solidFill>
              <a:effectLst/>
            </a:endParaRPr>
          </a:p>
        </p:txBody>
      </p:sp>
      <p:pic>
        <p:nvPicPr>
          <p:cNvPr id="921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102" t="18849" r="4051" b="58224"/>
          <a:stretch/>
        </p:blipFill>
        <p:spPr bwMode="auto">
          <a:xfrm>
            <a:off x="1547664" y="4509120"/>
            <a:ext cx="7218802" cy="1368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1 Título"/>
          <p:cNvSpPr>
            <a:spLocks noGrp="1"/>
          </p:cNvSpPr>
          <p:nvPr>
            <p:ph type="title"/>
          </p:nvPr>
        </p:nvSpPr>
        <p:spPr>
          <a:xfrm>
            <a:off x="1043608" y="15050"/>
            <a:ext cx="7992888" cy="1143000"/>
          </a:xfrm>
        </p:spPr>
        <p:txBody>
          <a:bodyPr>
            <a:normAutofit fontScale="90000"/>
          </a:bodyPr>
          <a:lstStyle/>
          <a:p>
            <a:pPr algn="ctr"/>
            <a:r>
              <a:rPr lang="es-ES" dirty="0" smtClean="0">
                <a:solidFill>
                  <a:srgbClr val="00B050"/>
                </a:solidFill>
              </a:rPr>
              <a:t>2. </a:t>
            </a:r>
            <a:r>
              <a:rPr lang="es-ES" sz="4000" dirty="0" smtClean="0">
                <a:solidFill>
                  <a:srgbClr val="00B050"/>
                </a:solidFill>
              </a:rPr>
              <a:t>ELABORACIÓN Y PROCESAMIENTO DEL PERFIL TOPOGRÁFICO</a:t>
            </a:r>
            <a:endParaRPr lang="es-ES" sz="4000" dirty="0">
              <a:solidFill>
                <a:srgbClr val="00B050"/>
              </a:solidFill>
            </a:endParaRPr>
          </a:p>
        </p:txBody>
      </p:sp>
    </p:spTree>
    <p:extLst>
      <p:ext uri="{BB962C8B-B14F-4D97-AF65-F5344CB8AC3E}">
        <p14:creationId xmlns:p14="http://schemas.microsoft.com/office/powerpoint/2010/main" xmlns="" val="5526830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grpSp>
        <p:nvGrpSpPr>
          <p:cNvPr id="11" name="10 Grupo"/>
          <p:cNvGrpSpPr/>
          <p:nvPr/>
        </p:nvGrpSpPr>
        <p:grpSpPr>
          <a:xfrm>
            <a:off x="-20488" y="18184"/>
            <a:ext cx="9164488" cy="6839816"/>
            <a:chOff x="-20488" y="18184"/>
            <a:chExt cx="9164488" cy="6839816"/>
          </a:xfrm>
        </p:grpSpPr>
        <p:grpSp>
          <p:nvGrpSpPr>
            <p:cNvPr id="4" name="3 Grupo"/>
            <p:cNvGrpSpPr/>
            <p:nvPr/>
          </p:nvGrpSpPr>
          <p:grpSpPr>
            <a:xfrm>
              <a:off x="-20488" y="18184"/>
              <a:ext cx="9164488" cy="6839816"/>
              <a:chOff x="-2670085" y="-45959"/>
              <a:chExt cx="9120187" cy="6969867"/>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70085" y="-45959"/>
                <a:ext cx="9120187" cy="69698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Rectángulo"/>
              <p:cNvSpPr/>
              <p:nvPr/>
            </p:nvSpPr>
            <p:spPr>
              <a:xfrm>
                <a:off x="1325506" y="1916832"/>
                <a:ext cx="1584176" cy="4320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2.495</a:t>
                </a:r>
                <a:r>
                  <a:rPr lang="es-ES" dirty="0" smtClean="0"/>
                  <a:t> </a:t>
                </a:r>
                <a:r>
                  <a:rPr lang="es-ES" dirty="0" err="1" smtClean="0"/>
                  <a:t>m.s.n.m</a:t>
                </a:r>
                <a:endParaRPr lang="es-ES" dirty="0"/>
              </a:p>
            </p:txBody>
          </p:sp>
          <p:sp>
            <p:nvSpPr>
              <p:cNvPr id="7" name="6 Rectángulo"/>
              <p:cNvSpPr/>
              <p:nvPr/>
            </p:nvSpPr>
            <p:spPr>
              <a:xfrm>
                <a:off x="4865926" y="2791762"/>
                <a:ext cx="1584176" cy="4320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2.478</a:t>
                </a:r>
                <a:r>
                  <a:rPr lang="es-ES" dirty="0" smtClean="0"/>
                  <a:t> </a:t>
                </a:r>
                <a:r>
                  <a:rPr lang="es-ES" dirty="0" err="1" smtClean="0"/>
                  <a:t>m.s.n.m</a:t>
                </a:r>
                <a:endParaRPr lang="es-ES" dirty="0"/>
              </a:p>
            </p:txBody>
          </p:sp>
          <p:sp>
            <p:nvSpPr>
              <p:cNvPr id="8" name="7 Rectángulo"/>
              <p:cNvSpPr/>
              <p:nvPr/>
            </p:nvSpPr>
            <p:spPr>
              <a:xfrm>
                <a:off x="4073838" y="6221742"/>
                <a:ext cx="1584176" cy="4320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2.517</a:t>
                </a:r>
                <a:r>
                  <a:rPr lang="es-ES" dirty="0" smtClean="0"/>
                  <a:t> </a:t>
                </a:r>
                <a:r>
                  <a:rPr lang="es-ES" dirty="0" err="1" smtClean="0"/>
                  <a:t>m.s.n.m</a:t>
                </a:r>
                <a:endParaRPr lang="es-ES" dirty="0"/>
              </a:p>
            </p:txBody>
          </p:sp>
          <p:sp>
            <p:nvSpPr>
              <p:cNvPr id="9" name="8 Rectángulo"/>
              <p:cNvSpPr/>
              <p:nvPr/>
            </p:nvSpPr>
            <p:spPr>
              <a:xfrm>
                <a:off x="-2556792" y="4181200"/>
                <a:ext cx="2120425" cy="43204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b="1" dirty="0" smtClean="0"/>
                  <a:t>2.514,91</a:t>
                </a:r>
                <a:r>
                  <a:rPr lang="es-ES" dirty="0" smtClean="0"/>
                  <a:t>m.s.n.m</a:t>
                </a:r>
                <a:endParaRPr lang="es-ES" dirty="0"/>
              </a:p>
            </p:txBody>
          </p:sp>
        </p:grpSp>
        <p:sp>
          <p:nvSpPr>
            <p:cNvPr id="10" name="9 Flecha derecha">
              <a:hlinkClick r:id="rId3" action="ppaction://hlinkfile"/>
            </p:cNvPr>
            <p:cNvSpPr/>
            <p:nvPr/>
          </p:nvSpPr>
          <p:spPr>
            <a:xfrm>
              <a:off x="7772000" y="5085184"/>
              <a:ext cx="1152128" cy="648072"/>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s-ES" b="1" dirty="0" smtClean="0"/>
                <a:t>IR</a:t>
              </a:r>
              <a:endParaRPr lang="es-ES" b="1" dirty="0"/>
            </a:p>
          </p:txBody>
        </p:sp>
      </p:grpSp>
    </p:spTree>
    <p:extLst>
      <p:ext uri="{BB962C8B-B14F-4D97-AF65-F5344CB8AC3E}">
        <p14:creationId xmlns:p14="http://schemas.microsoft.com/office/powerpoint/2010/main" xmlns="" val="41519675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pSp>
        <p:nvGrpSpPr>
          <p:cNvPr id="10" name="9 Grupo"/>
          <p:cNvGrpSpPr/>
          <p:nvPr/>
        </p:nvGrpSpPr>
        <p:grpSpPr>
          <a:xfrm>
            <a:off x="-108520" y="-1"/>
            <a:ext cx="9261874" cy="6858001"/>
            <a:chOff x="-108520" y="-1"/>
            <a:chExt cx="9261874" cy="6858001"/>
          </a:xfrm>
        </p:grpSpPr>
        <p:pic>
          <p:nvPicPr>
            <p:cNvPr id="10241" name="Imagen 1"/>
            <p:cNvPicPr>
              <a:picLocks noChangeAspect="1" noChangeArrowheads="1"/>
            </p:cNvPicPr>
            <p:nvPr/>
          </p:nvPicPr>
          <p:blipFill>
            <a:blip r:embed="rId2">
              <a:extLst>
                <a:ext uri="{28A0092B-C50C-407E-A947-70E740481C1C}">
                  <a14:useLocalDpi xmlns:a14="http://schemas.microsoft.com/office/drawing/2010/main" xmlns="" val="0"/>
                </a:ext>
              </a:extLst>
            </a:blip>
            <a:srcRect l="15610" t="20416" r="16823" b="13303"/>
            <a:stretch>
              <a:fillRect/>
            </a:stretch>
          </p:blipFill>
          <p:spPr bwMode="auto">
            <a:xfrm>
              <a:off x="-108520" y="-1"/>
              <a:ext cx="9261874"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p:cNvSpPr>
              <a:spLocks noChangeArrowheads="1"/>
            </p:cNvSpPr>
            <p:nvPr/>
          </p:nvSpPr>
          <p:spPr bwMode="auto">
            <a:xfrm>
              <a:off x="611560" y="5301208"/>
              <a:ext cx="7632848"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32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Quebrada en Fajardo</a:t>
              </a:r>
              <a:endParaRPr kumimoji="0" lang="es-ES" sz="32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3200" b="0"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Se aprecian áreas verdes</a:t>
              </a:r>
              <a:endParaRPr kumimoji="0" lang="es-ES" sz="3200" b="0" i="0" u="none" strike="noStrike" cap="none" normalizeH="0" baseline="0" dirty="0" smtClean="0">
                <a:ln>
                  <a:noFill/>
                </a:ln>
                <a:solidFill>
                  <a:srgbClr val="FFFF00"/>
                </a:solidFill>
                <a:effectLst/>
                <a:latin typeface="Arial" pitchFamily="34" charset="0"/>
                <a:cs typeface="Arial" pitchFamily="34" charset="0"/>
              </a:endParaRPr>
            </a:p>
          </p:txBody>
        </p:sp>
      </p:grpSp>
      <p:sp>
        <p:nvSpPr>
          <p:cNvPr id="6"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Rectangle 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pSp>
        <p:nvGrpSpPr>
          <p:cNvPr id="11" name="10 Grupo"/>
          <p:cNvGrpSpPr/>
          <p:nvPr/>
        </p:nvGrpSpPr>
        <p:grpSpPr>
          <a:xfrm>
            <a:off x="-108520" y="0"/>
            <a:ext cx="9233088" cy="6853008"/>
            <a:chOff x="-127952" y="-4991"/>
            <a:chExt cx="9252520" cy="6857999"/>
          </a:xfrm>
        </p:grpSpPr>
        <p:pic>
          <p:nvPicPr>
            <p:cNvPr id="14" name="Imagen 1"/>
            <p:cNvPicPr>
              <a:picLocks noChangeAspect="1" noChangeArrowheads="1"/>
            </p:cNvPicPr>
            <p:nvPr/>
          </p:nvPicPr>
          <p:blipFill>
            <a:blip r:embed="rId3">
              <a:extLst>
                <a:ext uri="{28A0092B-C50C-407E-A947-70E740481C1C}">
                  <a14:useLocalDpi xmlns:a14="http://schemas.microsoft.com/office/drawing/2010/main" xmlns="" val="0"/>
                </a:ext>
              </a:extLst>
            </a:blip>
            <a:srcRect l="15961" t="6805" r="15791" b="13029"/>
            <a:stretch>
              <a:fillRect/>
            </a:stretch>
          </p:blipFill>
          <p:spPr bwMode="auto">
            <a:xfrm>
              <a:off x="-127952" y="-4991"/>
              <a:ext cx="9252520"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Rectangle 6"/>
            <p:cNvSpPr>
              <a:spLocks noChangeArrowheads="1"/>
            </p:cNvSpPr>
            <p:nvPr/>
          </p:nvSpPr>
          <p:spPr bwMode="auto">
            <a:xfrm>
              <a:off x="715941" y="1412196"/>
              <a:ext cx="7861555"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8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Quebrada en Rumiloma</a:t>
              </a:r>
              <a:endParaRPr kumimoji="0" lang="es-ES" sz="2800" b="1" i="0" u="none" strike="noStrike" cap="none" normalizeH="0" baseline="0" dirty="0" smtClean="0">
                <a:ln>
                  <a:noFill/>
                </a:ln>
                <a:solidFill>
                  <a:srgbClr val="FFFF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800" b="1"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Se aprecia brazo del Río Capelo</a:t>
              </a:r>
              <a:endParaRPr kumimoji="0" lang="es-ES" sz="2800" b="1" i="0" u="none" strike="noStrike" cap="none" normalizeH="0" baseline="0" dirty="0" smtClean="0">
                <a:ln>
                  <a:noFill/>
                </a:ln>
                <a:solidFill>
                  <a:srgbClr val="FFFF00"/>
                </a:solidFill>
                <a:effectLst/>
                <a:latin typeface="Arial" pitchFamily="34" charset="0"/>
                <a:cs typeface="Arial" pitchFamily="34" charset="0"/>
              </a:endParaRPr>
            </a:p>
          </p:txBody>
        </p:sp>
      </p:grpSp>
      <p:grpSp>
        <p:nvGrpSpPr>
          <p:cNvPr id="12" name="11 Grupo"/>
          <p:cNvGrpSpPr/>
          <p:nvPr/>
        </p:nvGrpSpPr>
        <p:grpSpPr>
          <a:xfrm>
            <a:off x="-108520" y="0"/>
            <a:ext cx="9261874" cy="6860515"/>
            <a:chOff x="-108520" y="0"/>
            <a:chExt cx="9261874" cy="6860515"/>
          </a:xfrm>
        </p:grpSpPr>
        <p:pic>
          <p:nvPicPr>
            <p:cNvPr id="17" name="Imagen 1"/>
            <p:cNvPicPr>
              <a:picLocks noChangeAspect="1" noChangeArrowheads="1"/>
            </p:cNvPicPr>
            <p:nvPr/>
          </p:nvPicPr>
          <p:blipFill>
            <a:blip r:embed="rId4">
              <a:extLst>
                <a:ext uri="{28A0092B-C50C-407E-A947-70E740481C1C}">
                  <a14:useLocalDpi xmlns:a14="http://schemas.microsoft.com/office/drawing/2010/main" xmlns="" val="0"/>
                </a:ext>
              </a:extLst>
            </a:blip>
            <a:srcRect l="30675" t="7095" r="30846" b="13301"/>
            <a:stretch>
              <a:fillRect/>
            </a:stretch>
          </p:blipFill>
          <p:spPr bwMode="auto">
            <a:xfrm>
              <a:off x="-108520" y="0"/>
              <a:ext cx="9252520" cy="6860515"/>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Rectangle 9"/>
            <p:cNvSpPr>
              <a:spLocks noChangeArrowheads="1"/>
            </p:cNvSpPr>
            <p:nvPr/>
          </p:nvSpPr>
          <p:spPr bwMode="auto">
            <a:xfrm>
              <a:off x="3520666" y="5269849"/>
              <a:ext cx="5632688"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400" b="1" i="0"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Quebrada en Fajardo</a:t>
              </a:r>
              <a:endParaRPr kumimoji="0" lang="es-ES" sz="2400" b="1" i="0" u="none" strike="noStrike" cap="none" normalizeH="0" baseline="0" dirty="0" smtClean="0">
                <a:ln>
                  <a:noFill/>
                </a:ln>
                <a:solidFill>
                  <a:srgbClr val="FFFF00"/>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2400" b="1"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Se aprecia Pendiente</a:t>
              </a:r>
              <a:r>
                <a:rPr kumimoji="0" lang="es-ES" sz="2400" b="1" i="1" u="none" strike="noStrike" cap="none" normalizeH="0" dirty="0" smtClean="0">
                  <a:ln>
                    <a:noFill/>
                  </a:ln>
                  <a:solidFill>
                    <a:srgbClr val="FFFF00"/>
                  </a:solidFill>
                  <a:effectLst/>
                  <a:latin typeface="Arial" pitchFamily="34" charset="0"/>
                  <a:ea typeface="Times New Roman" pitchFamily="18" charset="0"/>
                  <a:cs typeface="Arial" pitchFamily="34" charset="0"/>
                </a:rPr>
                <a:t> </a:t>
              </a:r>
              <a:r>
                <a:rPr kumimoji="0" lang="es-ES" sz="2400" b="1" i="1" u="none" strike="noStrike" cap="none" normalizeH="0" baseline="0" dirty="0" smtClean="0">
                  <a:ln>
                    <a:noFill/>
                  </a:ln>
                  <a:solidFill>
                    <a:srgbClr val="FFFF00"/>
                  </a:solidFill>
                  <a:effectLst/>
                  <a:latin typeface="Arial" pitchFamily="34" charset="0"/>
                  <a:ea typeface="Times New Roman" pitchFamily="18" charset="0"/>
                  <a:cs typeface="Arial" pitchFamily="34" charset="0"/>
                </a:rPr>
                <a:t>hacia el San Pedro</a:t>
              </a:r>
              <a:endParaRPr kumimoji="0" lang="es-ES" sz="2400" b="1" i="0" u="none" strike="noStrike" cap="none" normalizeH="0" baseline="0" dirty="0" smtClean="0">
                <a:ln>
                  <a:noFill/>
                </a:ln>
                <a:solidFill>
                  <a:srgbClr val="FFFF00"/>
                </a:solidFill>
                <a:effectLst/>
                <a:latin typeface="Arial" pitchFamily="34" charset="0"/>
                <a:cs typeface="Arial" pitchFamily="34" charset="0"/>
              </a:endParaRPr>
            </a:p>
          </p:txBody>
        </p:sp>
      </p:grpSp>
    </p:spTree>
    <p:extLst>
      <p:ext uri="{BB962C8B-B14F-4D97-AF65-F5344CB8AC3E}">
        <p14:creationId xmlns:p14="http://schemas.microsoft.com/office/powerpoint/2010/main" xmlns="" val="315137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1 Título"/>
          <p:cNvSpPr>
            <a:spLocks noGrp="1"/>
          </p:cNvSpPr>
          <p:nvPr>
            <p:ph type="title"/>
          </p:nvPr>
        </p:nvSpPr>
        <p:spPr>
          <a:xfrm>
            <a:off x="251520" y="116632"/>
            <a:ext cx="9098442" cy="719106"/>
          </a:xfrm>
        </p:spPr>
        <p:txBody>
          <a:bodyPr>
            <a:normAutofit fontScale="90000"/>
          </a:bodyPr>
          <a:lstStyle/>
          <a:p>
            <a:pPr algn="ctr"/>
            <a:r>
              <a:rPr lang="es-ES" sz="2800" dirty="0" smtClean="0">
                <a:solidFill>
                  <a:schemeClr val="tx1"/>
                </a:solidFill>
              </a:rPr>
              <a:t>MECÁNICA DE SUELOS – CARACTERÍSTICAS FÍSICO MECÁNICAS</a:t>
            </a:r>
            <a:endParaRPr lang="es-ES" sz="2800" dirty="0">
              <a:solidFill>
                <a:schemeClr val="tx1"/>
              </a:solidFill>
            </a:endParaRPr>
          </a:p>
        </p:txBody>
      </p:sp>
      <p:graphicFrame>
        <p:nvGraphicFramePr>
          <p:cNvPr id="12311" name="12310 Tabla"/>
          <p:cNvGraphicFramePr>
            <a:graphicFrameLocks noGrp="1"/>
          </p:cNvGraphicFramePr>
          <p:nvPr>
            <p:extLst>
              <p:ext uri="{D42A27DB-BD31-4B8C-83A1-F6EECF244321}">
                <p14:modId xmlns:p14="http://schemas.microsoft.com/office/powerpoint/2010/main" xmlns="" val="2318127282"/>
              </p:ext>
            </p:extLst>
          </p:nvPr>
        </p:nvGraphicFramePr>
        <p:xfrm>
          <a:off x="1140862" y="1052736"/>
          <a:ext cx="7895634" cy="3840480"/>
        </p:xfrm>
        <a:graphic>
          <a:graphicData uri="http://schemas.openxmlformats.org/drawingml/2006/table">
            <a:tbl>
              <a:tblPr firstRow="1" firstCol="1" bandRow="1"/>
              <a:tblGrid>
                <a:gridCol w="3947817"/>
                <a:gridCol w="3947817"/>
              </a:tblGrid>
              <a:tr h="446450">
                <a:tc>
                  <a:txBody>
                    <a:bodyPr/>
                    <a:lstStyle/>
                    <a:p>
                      <a:pPr algn="ctr">
                        <a:lnSpc>
                          <a:spcPct val="200000"/>
                        </a:lnSpc>
                        <a:spcAft>
                          <a:spcPts val="0"/>
                        </a:spcAft>
                      </a:pPr>
                      <a:r>
                        <a:rPr lang="es-EC" sz="1800" b="1" dirty="0">
                          <a:solidFill>
                            <a:srgbClr val="FFFFFF"/>
                          </a:solidFill>
                          <a:effectLst/>
                          <a:latin typeface="Arial"/>
                          <a:ea typeface="Times New Roman"/>
                        </a:rPr>
                        <a:t>CARACTERÍSTICA FISICO-MECÁNICAS</a:t>
                      </a:r>
                      <a:endParaRPr lang="es-ES" sz="1800" dirty="0">
                        <a:effectLst/>
                        <a:latin typeface="Times New Roman"/>
                        <a:ea typeface="Times New Roman"/>
                      </a:endParaRPr>
                    </a:p>
                  </a:txBody>
                  <a:tcPr marL="68580" marR="68580" marT="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rgbClr val="000000"/>
                    </a:solidFill>
                  </a:tcPr>
                </a:tc>
                <a:tc>
                  <a:txBody>
                    <a:bodyPr/>
                    <a:lstStyle/>
                    <a:p>
                      <a:pPr algn="ctr">
                        <a:lnSpc>
                          <a:spcPct val="200000"/>
                        </a:lnSpc>
                        <a:spcAft>
                          <a:spcPts val="0"/>
                        </a:spcAft>
                      </a:pPr>
                      <a:r>
                        <a:rPr lang="es-EC" sz="1800" b="1">
                          <a:solidFill>
                            <a:srgbClr val="FFFFFF"/>
                          </a:solidFill>
                          <a:effectLst/>
                          <a:latin typeface="Arial"/>
                          <a:ea typeface="Times New Roman"/>
                        </a:rPr>
                        <a:t>RESULTADO DEL ESTUDIO</a:t>
                      </a:r>
                      <a:endParaRPr lang="es-ES" sz="1800">
                        <a:effectLst/>
                        <a:latin typeface="Times New Roman"/>
                        <a:ea typeface="Times New Roman"/>
                      </a:endParaRPr>
                    </a:p>
                  </a:txBody>
                  <a:tcPr marL="68580" marR="68580" marT="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0000"/>
                    </a:solidFill>
                  </a:tcPr>
                </a:tc>
              </a:tr>
              <a:tr h="446450">
                <a:tc>
                  <a:txBody>
                    <a:bodyPr/>
                    <a:lstStyle/>
                    <a:p>
                      <a:pPr algn="ctr">
                        <a:lnSpc>
                          <a:spcPct val="200000"/>
                        </a:lnSpc>
                        <a:spcAft>
                          <a:spcPts val="0"/>
                        </a:spcAft>
                      </a:pPr>
                      <a:r>
                        <a:rPr lang="es-EC" sz="1800" b="1" dirty="0">
                          <a:effectLst/>
                          <a:latin typeface="Arial"/>
                          <a:ea typeface="Times New Roman"/>
                        </a:rPr>
                        <a:t>Tipo de Suelo</a:t>
                      </a:r>
                      <a:endParaRPr lang="es-ES" sz="1800" dirty="0">
                        <a:effectLst/>
                        <a:latin typeface="Times New Roman"/>
                        <a:ea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marL="12065" algn="ctr">
                        <a:lnSpc>
                          <a:spcPct val="200000"/>
                        </a:lnSpc>
                        <a:spcAft>
                          <a:spcPts val="0"/>
                        </a:spcAft>
                      </a:pPr>
                      <a:r>
                        <a:rPr lang="es-EC" sz="1800">
                          <a:effectLst/>
                          <a:latin typeface="Arial"/>
                          <a:ea typeface="Times New Roman"/>
                        </a:rPr>
                        <a:t>Cangahuas Saturadas (Qc)</a:t>
                      </a:r>
                      <a:endParaRPr lang="es-ES" sz="1800">
                        <a:effectLst/>
                        <a:latin typeface="Times New Roman"/>
                        <a:ea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r>
              <a:tr h="446450">
                <a:tc>
                  <a:txBody>
                    <a:bodyPr/>
                    <a:lstStyle/>
                    <a:p>
                      <a:pPr algn="ctr">
                        <a:lnSpc>
                          <a:spcPct val="200000"/>
                        </a:lnSpc>
                        <a:spcAft>
                          <a:spcPts val="0"/>
                        </a:spcAft>
                      </a:pPr>
                      <a:r>
                        <a:rPr lang="es-EC" sz="1800" b="1" dirty="0">
                          <a:effectLst/>
                          <a:latin typeface="Arial"/>
                          <a:ea typeface="Times New Roman"/>
                        </a:rPr>
                        <a:t>Capacidad de carga admisible (</a:t>
                      </a:r>
                      <a:r>
                        <a:rPr lang="es-EC" sz="1800" b="1" dirty="0" err="1">
                          <a:effectLst/>
                          <a:latin typeface="Arial"/>
                          <a:ea typeface="Times New Roman"/>
                        </a:rPr>
                        <a:t>qa</a:t>
                      </a:r>
                      <a:r>
                        <a:rPr lang="es-EC" sz="1800" b="1" dirty="0">
                          <a:effectLst/>
                          <a:latin typeface="Arial"/>
                          <a:ea typeface="Times New Roman"/>
                        </a:rPr>
                        <a:t>)</a:t>
                      </a:r>
                      <a:endParaRPr lang="es-ES" sz="1800" dirty="0">
                        <a:effectLst/>
                        <a:latin typeface="Times New Roman"/>
                        <a:ea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800">
                          <a:effectLst/>
                          <a:latin typeface="Arial"/>
                          <a:ea typeface="Times New Roman"/>
                        </a:rPr>
                        <a:t>qa = ≤ 12 Ton/m²</a:t>
                      </a:r>
                      <a:endParaRPr lang="es-ES" sz="1800">
                        <a:effectLst/>
                        <a:latin typeface="Times New Roman"/>
                        <a:ea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892899">
                <a:tc>
                  <a:txBody>
                    <a:bodyPr/>
                    <a:lstStyle/>
                    <a:p>
                      <a:pPr algn="ctr">
                        <a:lnSpc>
                          <a:spcPct val="200000"/>
                        </a:lnSpc>
                        <a:spcAft>
                          <a:spcPts val="0"/>
                        </a:spcAft>
                      </a:pPr>
                      <a:r>
                        <a:rPr lang="es-EC" sz="1800" b="1" dirty="0">
                          <a:effectLst/>
                          <a:latin typeface="Arial"/>
                          <a:ea typeface="Times New Roman"/>
                        </a:rPr>
                        <a:t>Nivel Freático</a:t>
                      </a:r>
                      <a:endParaRPr lang="es-ES" sz="1800" dirty="0">
                        <a:effectLst/>
                        <a:latin typeface="Times New Roman"/>
                        <a:ea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s-EC" sz="1800" dirty="0" err="1">
                          <a:effectLst/>
                          <a:latin typeface="Arial"/>
                          <a:ea typeface="Times New Roman"/>
                        </a:rPr>
                        <a:t>Nf</a:t>
                      </a:r>
                      <a:r>
                        <a:rPr lang="es-EC" sz="1800" dirty="0">
                          <a:effectLst/>
                          <a:latin typeface="Arial"/>
                          <a:ea typeface="Times New Roman"/>
                        </a:rPr>
                        <a:t>:_ Entre 1,95 a 1,60 m. de profundidad</a:t>
                      </a:r>
                      <a:endParaRPr lang="es-ES" sz="1800" dirty="0">
                        <a:effectLst/>
                        <a:latin typeface="Times New Roman"/>
                        <a:ea typeface="Times New Roman"/>
                      </a:endParaRPr>
                    </a:p>
                    <a:p>
                      <a:pPr algn="ctr">
                        <a:lnSpc>
                          <a:spcPct val="200000"/>
                        </a:lnSpc>
                        <a:spcAft>
                          <a:spcPts val="0"/>
                        </a:spcAft>
                      </a:pPr>
                      <a:r>
                        <a:rPr lang="es-EC" sz="1800" dirty="0">
                          <a:effectLst/>
                          <a:latin typeface="Arial"/>
                          <a:ea typeface="Times New Roman"/>
                        </a:rPr>
                        <a:t>(Desde el Nivel natural del Terreno)</a:t>
                      </a:r>
                      <a:endParaRPr lang="es-ES" sz="1800" dirty="0">
                        <a:effectLst/>
                        <a:latin typeface="Times New Roman"/>
                        <a:ea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
        <p:nvSpPr>
          <p:cNvPr id="12312" name="Rectangle 50"/>
          <p:cNvSpPr>
            <a:spLocks noChangeArrowheads="1"/>
          </p:cNvSpPr>
          <p:nvPr/>
        </p:nvSpPr>
        <p:spPr bwMode="auto">
          <a:xfrm>
            <a:off x="1115617" y="4671866"/>
            <a:ext cx="792088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endParaRPr lang="es-ES" b="1" dirty="0" smtClean="0"/>
          </a:p>
          <a:p>
            <a:pPr algn="just" fontAlgn="base">
              <a:spcBef>
                <a:spcPct val="0"/>
              </a:spcBef>
              <a:spcAft>
                <a:spcPct val="0"/>
              </a:spcAft>
            </a:pPr>
            <a:r>
              <a:rPr lang="es-ES" b="1" dirty="0" smtClean="0"/>
              <a:t>Cangahuas</a:t>
            </a:r>
            <a:r>
              <a:rPr lang="es-ES" dirty="0" smtClean="0"/>
              <a:t> </a:t>
            </a:r>
            <a:r>
              <a:rPr lang="es-ES" dirty="0"/>
              <a:t>(</a:t>
            </a:r>
            <a:r>
              <a:rPr lang="es-ES" dirty="0" err="1"/>
              <a:t>Qc</a:t>
            </a:r>
            <a:r>
              <a:rPr lang="es-ES" dirty="0"/>
              <a:t>): Depósito coluvial, cangahua retrabajada compuesta por arena-limosa de color café claro, clasificada como ML según el sistema SUCS</a:t>
            </a:r>
            <a:r>
              <a:rPr lang="es-ES" dirty="0" smtClean="0"/>
              <a:t>.</a:t>
            </a:r>
          </a:p>
          <a:p>
            <a:pPr fontAlgn="base">
              <a:spcBef>
                <a:spcPct val="0"/>
              </a:spcBef>
              <a:spcAft>
                <a:spcPct val="0"/>
              </a:spcAft>
            </a:pPr>
            <a:endParaRPr lang="es-ES" sz="1100" dirty="0" smtClean="0"/>
          </a:p>
          <a:p>
            <a:pPr fontAlgn="base">
              <a:spcBef>
                <a:spcPct val="0"/>
              </a:spcBef>
              <a:spcAft>
                <a:spcPct val="0"/>
              </a:spcAft>
            </a:pPr>
            <a:endParaRPr lang="es-ES" sz="1100" dirty="0"/>
          </a:p>
          <a:p>
            <a:pPr lvl="0" fontAlgn="base">
              <a:spcBef>
                <a:spcPct val="0"/>
              </a:spcBef>
              <a:spcAft>
                <a:spcPct val="0"/>
              </a:spcAft>
            </a:pPr>
            <a:r>
              <a:rPr kumimoji="0" lang="es-ES" sz="1100" b="1" i="0" u="none" strike="noStrike" cap="none" normalizeH="0" baseline="0" dirty="0" smtClean="0">
                <a:ln>
                  <a:noFill/>
                </a:ln>
                <a:effectLst/>
                <a:latin typeface="Arial" pitchFamily="34" charset="0"/>
                <a:ea typeface="Times New Roman" pitchFamily="18" charset="0"/>
                <a:cs typeface="Arial" pitchFamily="34" charset="0"/>
              </a:rPr>
              <a:t>Fuente de Información: </a:t>
            </a:r>
            <a:r>
              <a:rPr kumimoji="0" lang="es-ES" sz="1100" b="0" i="0" u="none" strike="noStrike" cap="none" normalizeH="0" baseline="0" dirty="0" smtClean="0">
                <a:ln>
                  <a:noFill/>
                </a:ln>
                <a:effectLst/>
                <a:latin typeface="Arial" pitchFamily="34" charset="0"/>
                <a:ea typeface="Times New Roman" pitchFamily="18" charset="0"/>
                <a:cs typeface="Arial" pitchFamily="34" charset="0"/>
              </a:rPr>
              <a:t>Estudio Geotécnico de Cimentaciones realizado por </a:t>
            </a:r>
            <a:r>
              <a:rPr kumimoji="0" lang="es-ES" sz="1100" b="1" i="1" u="none" strike="noStrike" cap="none" normalizeH="0" baseline="0" dirty="0" smtClean="0">
                <a:ln>
                  <a:noFill/>
                </a:ln>
                <a:effectLst/>
                <a:latin typeface="Arial" pitchFamily="34" charset="0"/>
                <a:ea typeface="Times New Roman" pitchFamily="18" charset="0"/>
                <a:cs typeface="Arial" pitchFamily="34" charset="0"/>
              </a:rPr>
              <a:t>A&amp;O Consultores Asociados Cía. </a:t>
            </a:r>
            <a:r>
              <a:rPr kumimoji="0" lang="es-ES" sz="1100" b="1" i="1" u="none" strike="noStrike" cap="none" normalizeH="0" baseline="0" dirty="0" err="1" smtClean="0">
                <a:ln>
                  <a:noFill/>
                </a:ln>
                <a:effectLst/>
                <a:latin typeface="Arial" pitchFamily="34" charset="0"/>
                <a:ea typeface="Times New Roman" pitchFamily="18" charset="0"/>
                <a:cs typeface="Arial" pitchFamily="34" charset="0"/>
              </a:rPr>
              <a:t>Ltda</a:t>
            </a:r>
            <a:r>
              <a:rPr kumimoji="0" lang="es-ES" sz="1100" b="0" i="0" u="none" strike="noStrike" cap="none" normalizeH="0" baseline="0" dirty="0" smtClean="0">
                <a:ln>
                  <a:noFill/>
                </a:ln>
                <a:effectLst/>
                <a:latin typeface="Arial" pitchFamily="34" charset="0"/>
                <a:ea typeface="Times New Roman" pitchFamily="18" charset="0"/>
                <a:cs typeface="Arial" pitchFamily="34" charset="0"/>
              </a:rPr>
              <a:t> </a:t>
            </a:r>
            <a:endParaRPr kumimoji="0" lang="es-ES" sz="1100" b="1" i="0" u="none" strike="noStrike" cap="none" normalizeH="0" baseline="0" dirty="0" smtClean="0">
              <a:ln>
                <a:noFill/>
              </a:ln>
              <a:effectLst/>
              <a:latin typeface="Arial" pitchFamily="34" charset="0"/>
              <a:ea typeface="Times New Roman" pitchFamily="18" charset="0"/>
              <a:cs typeface="Arial" pitchFamily="34" charset="0"/>
            </a:endParaRPr>
          </a:p>
          <a:p>
            <a:pPr fontAlgn="base">
              <a:spcBef>
                <a:spcPct val="0"/>
              </a:spcBef>
              <a:spcAft>
                <a:spcPct val="0"/>
              </a:spcAft>
            </a:pPr>
            <a:r>
              <a:rPr kumimoji="0" lang="es-ES" sz="1100" b="1" i="0" u="none" strike="noStrike" cap="none" normalizeH="0" baseline="0" dirty="0" smtClean="0">
                <a:ln>
                  <a:noFill/>
                </a:ln>
                <a:effectLst/>
                <a:latin typeface="Arial" pitchFamily="34" charset="0"/>
                <a:ea typeface="Times New Roman" pitchFamily="18" charset="0"/>
                <a:cs typeface="Arial" pitchFamily="34" charset="0"/>
              </a:rPr>
              <a:t>Ubicación:</a:t>
            </a:r>
            <a:r>
              <a:rPr kumimoji="0" lang="es-ES" sz="1100" b="0" i="0" u="none" strike="noStrike" cap="none" normalizeH="0" baseline="0" dirty="0" smtClean="0">
                <a:ln>
                  <a:noFill/>
                </a:ln>
                <a:effectLst/>
                <a:latin typeface="Arial" pitchFamily="34" charset="0"/>
                <a:ea typeface="Times New Roman" pitchFamily="18" charset="0"/>
                <a:cs typeface="Arial" pitchFamily="34" charset="0"/>
              </a:rPr>
              <a:t> Sector San Pedro de Taboada</a:t>
            </a:r>
            <a:endParaRPr kumimoji="0" lang="es-ES" sz="11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100" b="1" i="0" u="none" strike="noStrike" cap="none" normalizeH="0" baseline="0" dirty="0" smtClean="0">
                <a:ln>
                  <a:noFill/>
                </a:ln>
                <a:effectLst/>
                <a:latin typeface="Arial" pitchFamily="34" charset="0"/>
                <a:ea typeface="Times New Roman" pitchFamily="18" charset="0"/>
                <a:cs typeface="Arial" pitchFamily="34" charset="0"/>
              </a:rPr>
              <a:t>Elaborado por: </a:t>
            </a:r>
            <a:r>
              <a:rPr kumimoji="0" lang="es-ES" sz="1100" b="0" i="0" u="none" strike="noStrike" cap="none" normalizeH="0" baseline="0" dirty="0" smtClean="0">
                <a:ln>
                  <a:noFill/>
                </a:ln>
                <a:effectLst/>
                <a:latin typeface="Arial" pitchFamily="34" charset="0"/>
                <a:ea typeface="Times New Roman" pitchFamily="18" charset="0"/>
                <a:cs typeface="Arial" pitchFamily="34" charset="0"/>
              </a:rPr>
              <a:t>Tesistas</a:t>
            </a:r>
            <a:endParaRPr kumimoji="0" lang="es-ES" sz="1100" b="0" i="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100" b="1" i="0" u="none" strike="noStrike" cap="none" normalizeH="0" baseline="0" dirty="0" smtClean="0">
                <a:ln>
                  <a:noFill/>
                </a:ln>
                <a:effectLst/>
                <a:latin typeface="Arial" pitchFamily="34" charset="0"/>
                <a:ea typeface="Times New Roman" pitchFamily="18" charset="0"/>
                <a:cs typeface="Arial" pitchFamily="34" charset="0"/>
              </a:rPr>
              <a:t>Anexo A</a:t>
            </a:r>
            <a:endParaRPr kumimoji="0" lang="es-ES" sz="1100" b="0" i="0" u="none" strike="noStrike" cap="none" normalizeH="0" baseline="0" dirty="0" smtClean="0">
              <a:ln>
                <a:noFill/>
              </a:ln>
              <a:effectLst/>
              <a:latin typeface="Arial" pitchFamily="34" charset="0"/>
              <a:cs typeface="Arial" pitchFamily="34" charset="0"/>
            </a:endParaRPr>
          </a:p>
        </p:txBody>
      </p:sp>
      <p:sp>
        <p:nvSpPr>
          <p:cNvPr id="12314" name="Rectangle 52"/>
          <p:cNvSpPr>
            <a:spLocks noChangeArrowheads="1"/>
          </p:cNvSpPr>
          <p:nvPr/>
        </p:nvSpPr>
        <p:spPr bwMode="auto">
          <a:xfrm>
            <a:off x="1259632" y="2385844"/>
            <a:ext cx="207108"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hlinkClick r:id=""/>
              </a:rPr>
              <a:t>[</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3104477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32211"/>
            <a:ext cx="7772400" cy="876509"/>
          </a:xfrm>
        </p:spPr>
        <p:txBody>
          <a:bodyPr/>
          <a:lstStyle/>
          <a:p>
            <a:pPr algn="ctr"/>
            <a:r>
              <a:rPr lang="es-ES" dirty="0" smtClean="0"/>
              <a:t>OBJETIVOS ESPECIFICOS</a:t>
            </a:r>
            <a:endParaRPr lang="es-ES" dirty="0"/>
          </a:p>
        </p:txBody>
      </p:sp>
      <p:grpSp>
        <p:nvGrpSpPr>
          <p:cNvPr id="12" name="11 Grupo"/>
          <p:cNvGrpSpPr/>
          <p:nvPr/>
        </p:nvGrpSpPr>
        <p:grpSpPr>
          <a:xfrm>
            <a:off x="1259632" y="1309051"/>
            <a:ext cx="2373169" cy="1423901"/>
            <a:chOff x="0" y="84954"/>
            <a:chExt cx="2373169" cy="1423901"/>
          </a:xfrm>
        </p:grpSpPr>
        <p:sp>
          <p:nvSpPr>
            <p:cNvPr id="28" name="27 Rectángulo"/>
            <p:cNvSpPr/>
            <p:nvPr/>
          </p:nvSpPr>
          <p:spPr>
            <a:xfrm>
              <a:off x="0" y="84954"/>
              <a:ext cx="2373169" cy="1423901"/>
            </a:xfrm>
            <a:prstGeom prst="rect">
              <a:avLst/>
            </a:prstGeom>
            <a:solidFill>
              <a:schemeClr val="bg1"/>
            </a:solidFill>
            <a:ln w="6032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9" name="28 Rectángulo"/>
            <p:cNvSpPr/>
            <p:nvPr/>
          </p:nvSpPr>
          <p:spPr>
            <a:xfrm>
              <a:off x="0" y="84954"/>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RECOPILAR DATOS GENERALES DE ESTUDIO</a:t>
              </a:r>
              <a:endParaRPr lang="es-ES" sz="1900" kern="1200" dirty="0">
                <a:solidFill>
                  <a:schemeClr val="tx1"/>
                </a:solidFill>
              </a:endParaRPr>
            </a:p>
          </p:txBody>
        </p:sp>
      </p:grpSp>
      <p:grpSp>
        <p:nvGrpSpPr>
          <p:cNvPr id="13" name="12 Grupo"/>
          <p:cNvGrpSpPr/>
          <p:nvPr/>
        </p:nvGrpSpPr>
        <p:grpSpPr>
          <a:xfrm>
            <a:off x="3927769" y="1285886"/>
            <a:ext cx="2373169" cy="1423901"/>
            <a:chOff x="2520287" y="72010"/>
            <a:chExt cx="2373169" cy="1423901"/>
          </a:xfrm>
        </p:grpSpPr>
        <p:sp>
          <p:nvSpPr>
            <p:cNvPr id="26" name="25 Rectángulo"/>
            <p:cNvSpPr/>
            <p:nvPr/>
          </p:nvSpPr>
          <p:spPr>
            <a:xfrm>
              <a:off x="2520287" y="72010"/>
              <a:ext cx="2373169" cy="1423901"/>
            </a:xfrm>
            <a:prstGeom prst="rect">
              <a:avLst/>
            </a:prstGeom>
            <a:solidFill>
              <a:schemeClr val="bg1"/>
            </a:solidFill>
            <a:ln w="6032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26 Rectángulo"/>
            <p:cNvSpPr/>
            <p:nvPr/>
          </p:nvSpPr>
          <p:spPr>
            <a:xfrm>
              <a:off x="2520287" y="72010"/>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ELABORAR Y PROCESAR PERFIL TOPOGRÁFICO</a:t>
              </a:r>
              <a:endParaRPr lang="es-ES" sz="1900" kern="1200" dirty="0">
                <a:solidFill>
                  <a:schemeClr val="tx1"/>
                </a:solidFill>
              </a:endParaRPr>
            </a:p>
          </p:txBody>
        </p:sp>
      </p:grpSp>
      <p:grpSp>
        <p:nvGrpSpPr>
          <p:cNvPr id="14" name="13 Grupo"/>
          <p:cNvGrpSpPr/>
          <p:nvPr/>
        </p:nvGrpSpPr>
        <p:grpSpPr>
          <a:xfrm>
            <a:off x="6516216" y="1296103"/>
            <a:ext cx="2373169" cy="1423901"/>
            <a:chOff x="5040570" y="72006"/>
            <a:chExt cx="2373169" cy="1423901"/>
          </a:xfrm>
        </p:grpSpPr>
        <p:sp>
          <p:nvSpPr>
            <p:cNvPr id="24" name="23 Rectángulo"/>
            <p:cNvSpPr/>
            <p:nvPr/>
          </p:nvSpPr>
          <p:spPr>
            <a:xfrm>
              <a:off x="5040570" y="72006"/>
              <a:ext cx="2373169" cy="1423901"/>
            </a:xfrm>
            <a:prstGeom prst="rect">
              <a:avLst/>
            </a:prstGeom>
            <a:solidFill>
              <a:schemeClr val="bg1"/>
            </a:solidFill>
            <a:ln w="6032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24 Rectángulo"/>
            <p:cNvSpPr/>
            <p:nvPr/>
          </p:nvSpPr>
          <p:spPr>
            <a:xfrm>
              <a:off x="5040570" y="72006"/>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DIAGNOSTICAR Y EVALUAR S.A EXISTENTE</a:t>
              </a:r>
              <a:endParaRPr lang="es-ES" sz="1900" kern="1200" dirty="0">
                <a:solidFill>
                  <a:schemeClr val="tx1"/>
                </a:solidFill>
              </a:endParaRPr>
            </a:p>
          </p:txBody>
        </p:sp>
      </p:grpSp>
      <p:grpSp>
        <p:nvGrpSpPr>
          <p:cNvPr id="15" name="14 Grupo"/>
          <p:cNvGrpSpPr/>
          <p:nvPr/>
        </p:nvGrpSpPr>
        <p:grpSpPr>
          <a:xfrm>
            <a:off x="1247898" y="3032674"/>
            <a:ext cx="2373169" cy="1423901"/>
            <a:chOff x="4" y="1656182"/>
            <a:chExt cx="2373169" cy="1423901"/>
          </a:xfrm>
        </p:grpSpPr>
        <p:sp>
          <p:nvSpPr>
            <p:cNvPr id="22" name="21 Rectángulo"/>
            <p:cNvSpPr/>
            <p:nvPr/>
          </p:nvSpPr>
          <p:spPr>
            <a:xfrm>
              <a:off x="4" y="1656182"/>
              <a:ext cx="2373169" cy="1423901"/>
            </a:xfrm>
            <a:prstGeom prst="rect">
              <a:avLst/>
            </a:prstGeom>
            <a:solidFill>
              <a:schemeClr val="bg1"/>
            </a:solidFill>
            <a:ln w="6032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22 Rectángulo"/>
            <p:cNvSpPr/>
            <p:nvPr/>
          </p:nvSpPr>
          <p:spPr>
            <a:xfrm>
              <a:off x="4" y="1656182"/>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DEFINIR EL ÁREA REAL DE INFLUENCIA</a:t>
              </a:r>
              <a:endParaRPr lang="es-ES" sz="1900" kern="1200" dirty="0">
                <a:solidFill>
                  <a:schemeClr val="tx1"/>
                </a:solidFill>
              </a:endParaRPr>
            </a:p>
          </p:txBody>
        </p:sp>
      </p:grpSp>
      <p:grpSp>
        <p:nvGrpSpPr>
          <p:cNvPr id="16" name="15 Grupo"/>
          <p:cNvGrpSpPr/>
          <p:nvPr/>
        </p:nvGrpSpPr>
        <p:grpSpPr>
          <a:xfrm>
            <a:off x="3883389" y="3032669"/>
            <a:ext cx="2373169" cy="1423901"/>
            <a:chOff x="2520287" y="1656177"/>
            <a:chExt cx="2373169" cy="1423901"/>
          </a:xfrm>
        </p:grpSpPr>
        <p:sp>
          <p:nvSpPr>
            <p:cNvPr id="20" name="19 Rectángulo"/>
            <p:cNvSpPr/>
            <p:nvPr/>
          </p:nvSpPr>
          <p:spPr>
            <a:xfrm>
              <a:off x="2520287" y="1656177"/>
              <a:ext cx="2373169" cy="1423901"/>
            </a:xfrm>
            <a:prstGeom prst="rect">
              <a:avLst/>
            </a:prstGeom>
            <a:solidFill>
              <a:schemeClr val="bg1"/>
            </a:solidFill>
            <a:ln w="6032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20 Rectángulo"/>
            <p:cNvSpPr/>
            <p:nvPr/>
          </p:nvSpPr>
          <p:spPr>
            <a:xfrm>
              <a:off x="2520287" y="1656177"/>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DISEÑAR Y TRAZAR LA NUEVA RED EN BASE A NORMAS DE SANEAMIENTO VIGENTES</a:t>
              </a:r>
              <a:endParaRPr lang="es-ES" sz="1900" kern="1200" dirty="0">
                <a:solidFill>
                  <a:schemeClr val="tx1"/>
                </a:solidFill>
              </a:endParaRPr>
            </a:p>
          </p:txBody>
        </p:sp>
      </p:grpSp>
      <p:grpSp>
        <p:nvGrpSpPr>
          <p:cNvPr id="17" name="16 Grupo"/>
          <p:cNvGrpSpPr/>
          <p:nvPr/>
        </p:nvGrpSpPr>
        <p:grpSpPr>
          <a:xfrm>
            <a:off x="6504478" y="3032674"/>
            <a:ext cx="2373169" cy="1423901"/>
            <a:chOff x="5040570" y="1656177"/>
            <a:chExt cx="2373169" cy="1423901"/>
          </a:xfrm>
        </p:grpSpPr>
        <p:sp>
          <p:nvSpPr>
            <p:cNvPr id="18" name="17 Rectángulo"/>
            <p:cNvSpPr/>
            <p:nvPr/>
          </p:nvSpPr>
          <p:spPr>
            <a:xfrm>
              <a:off x="5040570" y="1656177"/>
              <a:ext cx="2373169" cy="1423901"/>
            </a:xfrm>
            <a:prstGeom prst="rect">
              <a:avLst/>
            </a:prstGeom>
            <a:solidFill>
              <a:schemeClr val="bg1"/>
            </a:solidFill>
            <a:ln w="6032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18 Rectángulo"/>
            <p:cNvSpPr/>
            <p:nvPr/>
          </p:nvSpPr>
          <p:spPr>
            <a:xfrm>
              <a:off x="5040570" y="1656177"/>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DETERMINAR CALIDAD DE LAS AGUAS RESIDUALES </a:t>
              </a:r>
              <a:endParaRPr lang="es-ES" sz="1900" kern="1200" dirty="0">
                <a:solidFill>
                  <a:schemeClr val="tx1"/>
                </a:solidFill>
              </a:endParaRPr>
            </a:p>
          </p:txBody>
        </p:sp>
      </p:grpSp>
      <p:grpSp>
        <p:nvGrpSpPr>
          <p:cNvPr id="30" name="29 Grupo"/>
          <p:cNvGrpSpPr/>
          <p:nvPr/>
        </p:nvGrpSpPr>
        <p:grpSpPr>
          <a:xfrm>
            <a:off x="1247897" y="4725144"/>
            <a:ext cx="2373169" cy="1423901"/>
            <a:chOff x="4" y="1656182"/>
            <a:chExt cx="2373169" cy="1423901"/>
          </a:xfrm>
        </p:grpSpPr>
        <p:sp>
          <p:nvSpPr>
            <p:cNvPr id="31" name="30 Rectángulo"/>
            <p:cNvSpPr/>
            <p:nvPr/>
          </p:nvSpPr>
          <p:spPr>
            <a:xfrm>
              <a:off x="4" y="1656182"/>
              <a:ext cx="2373169" cy="1423901"/>
            </a:xfrm>
            <a:prstGeom prst="rect">
              <a:avLst/>
            </a:prstGeom>
            <a:solidFill>
              <a:schemeClr val="bg1"/>
            </a:solidFill>
            <a:ln w="6032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31 Rectángulo"/>
            <p:cNvSpPr/>
            <p:nvPr/>
          </p:nvSpPr>
          <p:spPr>
            <a:xfrm>
              <a:off x="4" y="1656182"/>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DISEÑO DEL TRATAMIENTO ADECUADO</a:t>
              </a:r>
              <a:endParaRPr lang="es-ES" sz="1900" kern="1200" dirty="0">
                <a:solidFill>
                  <a:schemeClr val="tx1"/>
                </a:solidFill>
              </a:endParaRPr>
            </a:p>
          </p:txBody>
        </p:sp>
      </p:grpSp>
      <p:sp>
        <p:nvSpPr>
          <p:cNvPr id="35" name="34 Rectángulo"/>
          <p:cNvSpPr/>
          <p:nvPr/>
        </p:nvSpPr>
        <p:spPr>
          <a:xfrm>
            <a:off x="3779914" y="4456575"/>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s-ES" sz="1900" kern="1200" dirty="0">
              <a:solidFill>
                <a:schemeClr val="tx1"/>
              </a:solidFill>
            </a:endParaRPr>
          </a:p>
        </p:txBody>
      </p:sp>
      <p:grpSp>
        <p:nvGrpSpPr>
          <p:cNvPr id="36" name="35 Grupo"/>
          <p:cNvGrpSpPr/>
          <p:nvPr/>
        </p:nvGrpSpPr>
        <p:grpSpPr>
          <a:xfrm>
            <a:off x="6554580" y="4725144"/>
            <a:ext cx="2373169" cy="1423901"/>
            <a:chOff x="5040570" y="1656177"/>
            <a:chExt cx="2373169" cy="1423901"/>
          </a:xfrm>
        </p:grpSpPr>
        <p:sp>
          <p:nvSpPr>
            <p:cNvPr id="37" name="36 Rectángulo"/>
            <p:cNvSpPr/>
            <p:nvPr/>
          </p:nvSpPr>
          <p:spPr>
            <a:xfrm>
              <a:off x="5040570" y="1656177"/>
              <a:ext cx="2373169" cy="1423901"/>
            </a:xfrm>
            <a:prstGeom prst="rect">
              <a:avLst/>
            </a:prstGeom>
            <a:solidFill>
              <a:schemeClr val="bg1"/>
            </a:solidFill>
            <a:ln w="60325">
              <a:solidFill>
                <a:schemeClr val="accent3"/>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8" name="37 Rectángulo"/>
            <p:cNvSpPr/>
            <p:nvPr/>
          </p:nvSpPr>
          <p:spPr>
            <a:xfrm>
              <a:off x="5040570" y="1656177"/>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1900" kern="1200" dirty="0" smtClean="0">
                  <a:solidFill>
                    <a:schemeClr val="tx1"/>
                  </a:solidFill>
                </a:rPr>
                <a:t>EVALUACIÓN TÉCNICA Y ECONÓMICA DEL NUEVO PROYECTO</a:t>
              </a:r>
              <a:endParaRPr lang="es-ES" sz="1900" kern="1200" dirty="0">
                <a:solidFill>
                  <a:schemeClr val="tx1"/>
                </a:solidFill>
              </a:endParaRPr>
            </a:p>
          </p:txBody>
        </p:sp>
      </p:grpSp>
      <p:sp>
        <p:nvSpPr>
          <p:cNvPr id="39" name="38 Elipse"/>
          <p:cNvSpPr/>
          <p:nvPr/>
        </p:nvSpPr>
        <p:spPr>
          <a:xfrm>
            <a:off x="3900994" y="5023927"/>
            <a:ext cx="2361432" cy="127988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400" dirty="0" smtClean="0">
                <a:solidFill>
                  <a:schemeClr val="tx1"/>
                </a:solidFill>
              </a:rPr>
              <a:t>Ex – IEOS</a:t>
            </a:r>
          </a:p>
          <a:p>
            <a:pPr algn="ctr"/>
            <a:r>
              <a:rPr lang="es-ES" sz="2400" dirty="0" smtClean="0">
                <a:solidFill>
                  <a:schemeClr val="tx1"/>
                </a:solidFill>
              </a:rPr>
              <a:t>EMAAP-Q</a:t>
            </a:r>
            <a:endParaRPr lang="es-ES" sz="2400" dirty="0">
              <a:solidFill>
                <a:schemeClr val="tx1"/>
              </a:solidFill>
            </a:endParaRPr>
          </a:p>
        </p:txBody>
      </p:sp>
      <p:sp>
        <p:nvSpPr>
          <p:cNvPr id="40" name="39 Flecha abajo"/>
          <p:cNvSpPr/>
          <p:nvPr/>
        </p:nvSpPr>
        <p:spPr>
          <a:xfrm>
            <a:off x="4966498" y="4456575"/>
            <a:ext cx="253574" cy="5566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xmlns="" val="19185825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8"/>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0624" t="25129" r="30624" b="39793"/>
          <a:stretch/>
        </p:blipFill>
        <p:spPr bwMode="auto">
          <a:xfrm>
            <a:off x="-69333" y="0"/>
            <a:ext cx="5348552" cy="36450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Título"/>
          <p:cNvSpPr>
            <a:spLocks noGrp="1"/>
          </p:cNvSpPr>
          <p:nvPr>
            <p:ph type="title"/>
          </p:nvPr>
        </p:nvSpPr>
        <p:spPr>
          <a:xfrm>
            <a:off x="251520" y="3789040"/>
            <a:ext cx="3528392" cy="1944216"/>
          </a:xfrm>
        </p:spPr>
        <p:txBody>
          <a:bodyPr>
            <a:normAutofit/>
          </a:bodyPr>
          <a:lstStyle/>
          <a:p>
            <a:pPr algn="ctr"/>
            <a:r>
              <a:rPr lang="es-ES" sz="2400" b="1" dirty="0" smtClean="0">
                <a:solidFill>
                  <a:schemeClr val="tx1"/>
                </a:solidFill>
                <a:effectLst/>
              </a:rPr>
              <a:t>UBICACIÓN COOPERATIVA DE VIVIENDA “SOCIAL MUNICIPAL DE QUITO”</a:t>
            </a:r>
            <a:endParaRPr lang="es-ES" sz="2400" b="1" dirty="0">
              <a:solidFill>
                <a:schemeClr val="tx1"/>
              </a:solidFill>
              <a:effectLst/>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3"/>
          <p:cNvSpPr>
            <a:spLocks noChangeArrowheads="1"/>
          </p:cNvSpPr>
          <p:nvPr/>
        </p:nvSpPr>
        <p:spPr bwMode="auto">
          <a:xfrm>
            <a:off x="5453055" y="1052736"/>
            <a:ext cx="3707904"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305050" algn="l"/>
              </a:tabLst>
            </a:pPr>
            <a:r>
              <a:rPr kumimoji="0" lang="es-E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endParaRPr kumimoji="0" lang="es-E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fontAlgn="base">
              <a:lnSpc>
                <a:spcPct val="100000"/>
              </a:lnSpc>
              <a:spcBef>
                <a:spcPct val="0"/>
              </a:spcBef>
              <a:spcAft>
                <a:spcPct val="0"/>
              </a:spcAft>
              <a:buClrTx/>
              <a:buSzTx/>
              <a:tabLst>
                <a:tab pos="2305050" algn="l"/>
              </a:tabLst>
            </a:pPr>
            <a:r>
              <a:rPr lang="es-ES" sz="2200" b="1" dirty="0" smtClean="0">
                <a:latin typeface="+mj-lt"/>
                <a:ea typeface="+mj-ea"/>
                <a:cs typeface="+mj-cs"/>
              </a:rPr>
              <a:t>FOTOGRAFÍA TERRENO COOPERATIVA DE VIVIENDA “SOCIAL MUNICIPAL DE QUITO”</a:t>
            </a:r>
            <a:endParaRPr lang="es-ES" sz="2200" b="1" dirty="0">
              <a:latin typeface="+mj-lt"/>
              <a:ea typeface="+mj-ea"/>
              <a:cs typeface="+mj-cs"/>
            </a:endParaRPr>
          </a:p>
        </p:txBody>
      </p:sp>
      <p:pic>
        <p:nvPicPr>
          <p:cNvPr id="14337" name="Imagen 1"/>
          <p:cNvPicPr>
            <a:picLocks noChangeAspect="1" noChangeArrowheads="1"/>
          </p:cNvPicPr>
          <p:nvPr/>
        </p:nvPicPr>
        <p:blipFill>
          <a:blip r:embed="rId3">
            <a:extLst>
              <a:ext uri="{28A0092B-C50C-407E-A947-70E740481C1C}">
                <a14:useLocalDpi xmlns:a14="http://schemas.microsoft.com/office/drawing/2010/main" xmlns="" val="0"/>
              </a:ext>
            </a:extLst>
          </a:blip>
          <a:srcRect l="16110" t="18060" r="18546" b="19710"/>
          <a:stretch>
            <a:fillRect/>
          </a:stretch>
        </p:blipFill>
        <p:spPr bwMode="auto">
          <a:xfrm>
            <a:off x="3966317" y="3212976"/>
            <a:ext cx="5194642" cy="36450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436300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solidFill>
                  <a:srgbClr val="00B050"/>
                </a:solidFill>
              </a:rPr>
              <a:t>3. DIAGNÓSTICO DEL ESTADO ACTUAL DEL SISTEMA</a:t>
            </a:r>
            <a:endParaRPr lang="es-ES" dirty="0">
              <a:solidFill>
                <a:srgbClr val="00B050"/>
              </a:solidFill>
            </a:endParaRPr>
          </a:p>
        </p:txBody>
      </p:sp>
      <p:sp>
        <p:nvSpPr>
          <p:cNvPr id="3" name="2 Marcador de contenido"/>
          <p:cNvSpPr>
            <a:spLocks noGrp="1"/>
          </p:cNvSpPr>
          <p:nvPr>
            <p:ph idx="1"/>
          </p:nvPr>
        </p:nvSpPr>
        <p:spPr/>
        <p:txBody>
          <a:bodyPr/>
          <a:lstStyle/>
          <a:p>
            <a:pPr marL="82296" lvl="0" indent="0">
              <a:buNone/>
            </a:pPr>
            <a:endParaRPr lang="es-EC" dirty="0" smtClean="0"/>
          </a:p>
          <a:p>
            <a:pPr marL="82296" lvl="0" indent="0">
              <a:buNone/>
            </a:pPr>
            <a:r>
              <a:rPr lang="es-EC" dirty="0" smtClean="0"/>
              <a:t>Se </a:t>
            </a:r>
            <a:r>
              <a:rPr lang="es-EC" dirty="0"/>
              <a:t>puede decir que en el sector de </a:t>
            </a:r>
            <a:r>
              <a:rPr lang="es-EC" b="1" dirty="0"/>
              <a:t>Fajardo </a:t>
            </a:r>
            <a:r>
              <a:rPr lang="es-EC" dirty="0"/>
              <a:t>existe un </a:t>
            </a:r>
            <a:r>
              <a:rPr lang="es-EC" b="1" dirty="0"/>
              <a:t>100%</a:t>
            </a:r>
            <a:r>
              <a:rPr lang="es-EC" dirty="0"/>
              <a:t> de Alcantarillado </a:t>
            </a:r>
            <a:r>
              <a:rPr lang="es-EC" b="1" dirty="0"/>
              <a:t>Sanitario</a:t>
            </a:r>
            <a:r>
              <a:rPr lang="es-EC" dirty="0"/>
              <a:t> y un </a:t>
            </a:r>
            <a:r>
              <a:rPr lang="es-EC" b="1" dirty="0"/>
              <a:t>88%</a:t>
            </a:r>
            <a:r>
              <a:rPr lang="es-EC" dirty="0"/>
              <a:t> de Alcantarillado </a:t>
            </a:r>
            <a:r>
              <a:rPr lang="es-EC" b="1" dirty="0"/>
              <a:t>Pluvial</a:t>
            </a:r>
            <a:r>
              <a:rPr lang="es-EC" dirty="0"/>
              <a:t>. </a:t>
            </a:r>
            <a:endParaRPr lang="es-ES" dirty="0"/>
          </a:p>
          <a:p>
            <a:pPr marL="82296" indent="0">
              <a:buNone/>
            </a:pPr>
            <a:r>
              <a:rPr lang="es-EC" dirty="0"/>
              <a:t> </a:t>
            </a:r>
            <a:endParaRPr lang="es-ES" dirty="0"/>
          </a:p>
          <a:p>
            <a:pPr marL="82296" lvl="0" indent="0">
              <a:buNone/>
            </a:pPr>
            <a:r>
              <a:rPr lang="es-EC" dirty="0"/>
              <a:t>Para el sector de </a:t>
            </a:r>
            <a:r>
              <a:rPr lang="es-EC" b="1" dirty="0"/>
              <a:t>Rumiloma</a:t>
            </a:r>
            <a:r>
              <a:rPr lang="es-EC" dirty="0"/>
              <a:t> en cambio existe un </a:t>
            </a:r>
            <a:r>
              <a:rPr lang="es-EC" b="1" dirty="0"/>
              <a:t>70%</a:t>
            </a:r>
            <a:r>
              <a:rPr lang="es-EC" dirty="0"/>
              <a:t> de Alcantarillado </a:t>
            </a:r>
            <a:r>
              <a:rPr lang="es-EC" b="1" dirty="0"/>
              <a:t>Sanitario </a:t>
            </a:r>
            <a:r>
              <a:rPr lang="es-EC" dirty="0"/>
              <a:t>y un </a:t>
            </a:r>
            <a:r>
              <a:rPr lang="es-EC" b="1" dirty="0"/>
              <a:t>10%</a:t>
            </a:r>
            <a:r>
              <a:rPr lang="es-EC" dirty="0"/>
              <a:t> de Alcantarillado </a:t>
            </a:r>
            <a:r>
              <a:rPr lang="es-EC" b="1" dirty="0"/>
              <a:t>Pluvial</a:t>
            </a:r>
            <a:r>
              <a:rPr lang="es-EC" dirty="0"/>
              <a:t>.</a:t>
            </a:r>
            <a:endParaRPr lang="es-ES" dirty="0"/>
          </a:p>
          <a:p>
            <a:endParaRPr lang="es-ES" dirty="0"/>
          </a:p>
        </p:txBody>
      </p:sp>
      <p:grpSp>
        <p:nvGrpSpPr>
          <p:cNvPr id="5" name="4 Grupo"/>
          <p:cNvGrpSpPr/>
          <p:nvPr/>
        </p:nvGrpSpPr>
        <p:grpSpPr>
          <a:xfrm>
            <a:off x="0" y="0"/>
            <a:ext cx="9144000" cy="6858000"/>
            <a:chOff x="0" y="0"/>
            <a:chExt cx="9144000" cy="685800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1266" t="37865" r="24799" b="1529"/>
            <a:stretch>
              <a:fillRect/>
            </a:stretch>
          </p:blipFill>
          <p:spPr bwMode="auto">
            <a:xfrm>
              <a:off x="0" y="0"/>
              <a:ext cx="4551799" cy="307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51799" y="0"/>
              <a:ext cx="4441825" cy="307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l="1724" t="6367" b="1962"/>
            <a:stretch>
              <a:fillRect/>
            </a:stretch>
          </p:blipFill>
          <p:spPr bwMode="auto">
            <a:xfrm>
              <a:off x="0" y="3110890"/>
              <a:ext cx="4476750" cy="3747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71880" y="3087078"/>
              <a:ext cx="4672120" cy="3770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8 Grupo"/>
          <p:cNvGrpSpPr/>
          <p:nvPr/>
        </p:nvGrpSpPr>
        <p:grpSpPr>
          <a:xfrm>
            <a:off x="-47625" y="2460775"/>
            <a:ext cx="9180386" cy="4390713"/>
            <a:chOff x="-47625" y="2460775"/>
            <a:chExt cx="9180386" cy="4390713"/>
          </a:xfrm>
        </p:grpSpPr>
        <p:sp>
          <p:nvSpPr>
            <p:cNvPr id="4" name="3 Rectángulo"/>
            <p:cNvSpPr/>
            <p:nvPr/>
          </p:nvSpPr>
          <p:spPr>
            <a:xfrm>
              <a:off x="4483118" y="6266713"/>
              <a:ext cx="464964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sz="1600" b="1" dirty="0" err="1" smtClean="0"/>
                <a:t>Alc</a:t>
              </a:r>
              <a:r>
                <a:rPr lang="es-ES" sz="1600" b="1" dirty="0" smtClean="0"/>
                <a:t>. </a:t>
              </a:r>
              <a:r>
                <a:rPr lang="es-ES" sz="1600" b="1" dirty="0"/>
                <a:t>Pluvial, 120 m. tramo calle Puruháes y 3m calle Shuaras - (Fajardo y Galo Pazmiño)</a:t>
              </a:r>
            </a:p>
          </p:txBody>
        </p:sp>
        <p:sp>
          <p:nvSpPr>
            <p:cNvPr id="6" name="5 Rectángulo"/>
            <p:cNvSpPr/>
            <p:nvPr/>
          </p:nvSpPr>
          <p:spPr>
            <a:xfrm>
              <a:off x="-47625" y="5432965"/>
              <a:ext cx="4572000" cy="138499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r>
                <a:rPr lang="x-none" sz="1400" b="1" smtClean="0"/>
                <a:t>Alc</a:t>
              </a:r>
              <a:r>
                <a:rPr lang="es-ES" sz="1400" b="1" dirty="0" smtClean="0"/>
                <a:t>.</a:t>
              </a:r>
              <a:r>
                <a:rPr lang="x-none" sz="1400" b="1" smtClean="0"/>
                <a:t> </a:t>
              </a:r>
              <a:r>
                <a:rPr lang="es-ES" sz="1400" b="1" dirty="0" smtClean="0"/>
                <a:t>Combinado:</a:t>
              </a:r>
              <a:endParaRPr lang="es-ES" sz="1400" b="1" dirty="0"/>
            </a:p>
            <a:p>
              <a:pPr algn="ctr"/>
              <a:r>
                <a:rPr lang="es-ES" sz="1400" b="1" dirty="0"/>
                <a:t>Colorados Tramo: Pasaje II – Quebrada Sta. </a:t>
              </a:r>
              <a:r>
                <a:rPr lang="es-ES" sz="1400" b="1" dirty="0" smtClean="0"/>
                <a:t>Isabel, Pasaje </a:t>
              </a:r>
              <a:r>
                <a:rPr lang="es-ES" sz="1400" b="1" dirty="0"/>
                <a:t>II tramo: Calle S/N – Cale </a:t>
              </a:r>
              <a:r>
                <a:rPr lang="es-ES" sz="1400" b="1" dirty="0" smtClean="0"/>
                <a:t>Colorados, Calle </a:t>
              </a:r>
              <a:r>
                <a:rPr lang="es-ES" sz="1400" b="1" dirty="0"/>
                <a:t>S/N tramo: Calle Cañaris – Quebrada Sta. </a:t>
              </a:r>
              <a:r>
                <a:rPr lang="es-ES" sz="1400" b="1" dirty="0" smtClean="0"/>
                <a:t>Isabel, Pasaje </a:t>
              </a:r>
              <a:r>
                <a:rPr lang="es-ES" sz="1400" b="1" dirty="0"/>
                <a:t>I Tramo: Calle </a:t>
              </a:r>
              <a:r>
                <a:rPr lang="es-ES" sz="1400" b="1" dirty="0" err="1"/>
                <a:t>Quitus</a:t>
              </a:r>
              <a:r>
                <a:rPr lang="es-ES" sz="1400" b="1" dirty="0"/>
                <a:t> – Calle S/N</a:t>
              </a:r>
            </a:p>
            <a:p>
              <a:pPr algn="ctr"/>
              <a:r>
                <a:rPr lang="x-none" sz="1400" b="1"/>
                <a:t>(Fajardo)</a:t>
              </a:r>
              <a:endParaRPr lang="es-ES" sz="1400" b="1" dirty="0"/>
            </a:p>
          </p:txBody>
        </p:sp>
        <p:sp>
          <p:nvSpPr>
            <p:cNvPr id="7" name="6 Rectángulo"/>
            <p:cNvSpPr/>
            <p:nvPr/>
          </p:nvSpPr>
          <p:spPr>
            <a:xfrm>
              <a:off x="4421623" y="2466489"/>
              <a:ext cx="471113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x-none" b="1" smtClean="0"/>
                <a:t>Alc</a:t>
              </a:r>
              <a:r>
                <a:rPr lang="es-ES" b="1" dirty="0" smtClean="0"/>
                <a:t>.</a:t>
              </a:r>
              <a:r>
                <a:rPr lang="x-none" b="1" smtClean="0"/>
                <a:t> </a:t>
              </a:r>
              <a:r>
                <a:rPr lang="x-none" b="1"/>
                <a:t>Pluvial, </a:t>
              </a:r>
              <a:r>
                <a:rPr lang="es-ES" b="1" dirty="0"/>
                <a:t>20</a:t>
              </a:r>
              <a:r>
                <a:rPr lang="x-none" b="1"/>
                <a:t> m. tramo </a:t>
              </a:r>
              <a:r>
                <a:rPr lang="es-ES" b="1" dirty="0"/>
                <a:t>calle Santa Cecilia</a:t>
              </a:r>
              <a:r>
                <a:rPr lang="x-none" b="1"/>
                <a:t> (Fajardo)</a:t>
              </a:r>
              <a:endParaRPr lang="es-ES" b="1" dirty="0"/>
            </a:p>
          </p:txBody>
        </p:sp>
        <p:sp>
          <p:nvSpPr>
            <p:cNvPr id="8" name="7 Rectángulo"/>
            <p:cNvSpPr/>
            <p:nvPr/>
          </p:nvSpPr>
          <p:spPr>
            <a:xfrm>
              <a:off x="0" y="2460775"/>
              <a:ext cx="440121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b="1" dirty="0" err="1" smtClean="0"/>
                <a:t>Alc</a:t>
              </a:r>
              <a:r>
                <a:rPr lang="es-ES" b="1" dirty="0" smtClean="0"/>
                <a:t>. Pluvial</a:t>
              </a:r>
              <a:r>
                <a:rPr lang="es-ES" b="1" dirty="0"/>
                <a:t>, 328 m. tramo Av. El Inca (Fajardo)</a:t>
              </a:r>
            </a:p>
          </p:txBody>
        </p:sp>
      </p:grpSp>
    </p:spTree>
    <p:extLst>
      <p:ext uri="{BB962C8B-B14F-4D97-AF65-F5344CB8AC3E}">
        <p14:creationId xmlns:p14="http://schemas.microsoft.com/office/powerpoint/2010/main" xmlns="" val="105507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404664"/>
            <a:ext cx="7498080" cy="4800600"/>
          </a:xfrm>
        </p:spPr>
        <p:txBody>
          <a:bodyPr>
            <a:normAutofit/>
          </a:bodyPr>
          <a:lstStyle/>
          <a:p>
            <a:r>
              <a:rPr lang="es-EC" dirty="0" smtClean="0"/>
              <a:t>Diagnosticado final: Las </a:t>
            </a:r>
            <a:r>
              <a:rPr lang="es-EC" dirty="0"/>
              <a:t>calles que poseen </a:t>
            </a:r>
            <a:r>
              <a:rPr lang="es-EC" dirty="0" err="1" smtClean="0"/>
              <a:t>alc</a:t>
            </a:r>
            <a:r>
              <a:rPr lang="es-EC" dirty="0" smtClean="0"/>
              <a:t>. </a:t>
            </a:r>
            <a:r>
              <a:rPr lang="es-EC" dirty="0"/>
              <a:t>pluvial en Rumiloma son prácticamente nulas, caso contrario de lo que pasa en Fajardo donde ya es muy abarcado y pudiendo decirse </a:t>
            </a:r>
            <a:r>
              <a:rPr lang="es-EC" b="1" dirty="0"/>
              <a:t>completo</a:t>
            </a:r>
            <a:r>
              <a:rPr lang="es-EC" dirty="0"/>
              <a:t>, lo que en porcentajes se ha definido como en un </a:t>
            </a:r>
            <a:r>
              <a:rPr lang="es-EC" b="1" dirty="0"/>
              <a:t>88%</a:t>
            </a:r>
            <a:r>
              <a:rPr lang="es-EC" dirty="0"/>
              <a:t>; donde el </a:t>
            </a:r>
            <a:r>
              <a:rPr lang="es-EC" b="1" dirty="0"/>
              <a:t>12%</a:t>
            </a:r>
            <a:r>
              <a:rPr lang="es-EC" dirty="0"/>
              <a:t> </a:t>
            </a:r>
            <a:r>
              <a:rPr lang="es-EC" b="1" dirty="0"/>
              <a:t>faltante</a:t>
            </a:r>
            <a:r>
              <a:rPr lang="es-EC" dirty="0"/>
              <a:t> es para los pobladores del área </a:t>
            </a:r>
            <a:r>
              <a:rPr lang="es-EC" dirty="0" smtClean="0"/>
              <a:t>que </a:t>
            </a:r>
            <a:r>
              <a:rPr lang="es-EC" dirty="0"/>
              <a:t>se indica a continuación:</a:t>
            </a:r>
            <a:endParaRPr lang="es-ES" dirty="0"/>
          </a:p>
          <a:p>
            <a:endParaRPr lang="es-ES" dirty="0"/>
          </a:p>
        </p:txBody>
      </p:sp>
      <p:grpSp>
        <p:nvGrpSpPr>
          <p:cNvPr id="8" name="7 Grupo"/>
          <p:cNvGrpSpPr/>
          <p:nvPr/>
        </p:nvGrpSpPr>
        <p:grpSpPr>
          <a:xfrm>
            <a:off x="0" y="37287"/>
            <a:ext cx="9144000" cy="6880224"/>
            <a:chOff x="19050" y="18817"/>
            <a:chExt cx="9124950" cy="6861408"/>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50" y="18817"/>
              <a:ext cx="9124950" cy="6861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Oval 3"/>
            <p:cNvSpPr>
              <a:spLocks noChangeArrowheads="1"/>
            </p:cNvSpPr>
            <p:nvPr/>
          </p:nvSpPr>
          <p:spPr bwMode="auto">
            <a:xfrm>
              <a:off x="1763688" y="1700808"/>
              <a:ext cx="2490787" cy="2213595"/>
            </a:xfrm>
            <a:prstGeom prst="ellipse">
              <a:avLst/>
            </a:prstGeom>
            <a:noFill/>
            <a:ln w="76200">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es-ES"/>
            </a:p>
          </p:txBody>
        </p:sp>
        <p:sp>
          <p:nvSpPr>
            <p:cNvPr id="7" name="6 Rectángulo"/>
            <p:cNvSpPr/>
            <p:nvPr/>
          </p:nvSpPr>
          <p:spPr>
            <a:xfrm>
              <a:off x="179511" y="5301208"/>
              <a:ext cx="3611575" cy="147328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s-ES" b="1" dirty="0">
                  <a:solidFill>
                    <a:srgbClr val="000000"/>
                  </a:solidFill>
                  <a:latin typeface="Arial"/>
                  <a:ea typeface="Times New Roman"/>
                </a:rPr>
                <a:t>Ubicación Zona de Fajardo sin </a:t>
              </a:r>
              <a:r>
                <a:rPr lang="es-ES" b="1" dirty="0" err="1" smtClean="0">
                  <a:solidFill>
                    <a:srgbClr val="000000"/>
                  </a:solidFill>
                  <a:latin typeface="Arial"/>
                  <a:ea typeface="Times New Roman"/>
                </a:rPr>
                <a:t>Alc</a:t>
              </a:r>
              <a:r>
                <a:rPr lang="es-ES" b="1" dirty="0" smtClean="0">
                  <a:solidFill>
                    <a:srgbClr val="000000"/>
                  </a:solidFill>
                  <a:latin typeface="Arial"/>
                  <a:ea typeface="Times New Roman"/>
                </a:rPr>
                <a:t>. </a:t>
              </a:r>
              <a:r>
                <a:rPr lang="es-ES" b="1" dirty="0">
                  <a:solidFill>
                    <a:srgbClr val="000000"/>
                  </a:solidFill>
                  <a:latin typeface="Arial"/>
                  <a:ea typeface="Times New Roman"/>
                </a:rPr>
                <a:t>Pluvial, entre Río Quebrada Santa Isabel y Río Quebrada La Balbina (Brazos del Río Capelo)</a:t>
              </a:r>
              <a:endParaRPr lang="es-ES" b="1" dirty="0"/>
            </a:p>
          </p:txBody>
        </p:sp>
      </p:grpSp>
      <p:cxnSp>
        <p:nvCxnSpPr>
          <p:cNvPr id="11" name="AutoShape 4"/>
          <p:cNvCxnSpPr>
            <a:cxnSpLocks noChangeShapeType="1"/>
          </p:cNvCxnSpPr>
          <p:nvPr/>
        </p:nvCxnSpPr>
        <p:spPr bwMode="auto">
          <a:xfrm flipV="1">
            <a:off x="1054075" y="3603255"/>
            <a:ext cx="1109663" cy="1497013"/>
          </a:xfrm>
          <a:prstGeom prst="straightConnector1">
            <a:avLst/>
          </a:prstGeom>
          <a:ln w="76200">
            <a:headEnd/>
            <a:tailEnd type="triangle" w="med" len="med"/>
          </a:ln>
        </p:spPr>
        <p:style>
          <a:lnRef idx="2">
            <a:schemeClr val="accent4"/>
          </a:lnRef>
          <a:fillRef idx="1">
            <a:schemeClr val="lt1"/>
          </a:fillRef>
          <a:effectRef idx="0">
            <a:schemeClr val="accent4"/>
          </a:effectRef>
          <a:fontRef idx="minor">
            <a:schemeClr val="dk1"/>
          </a:fontRef>
        </p:style>
      </p:cxnSp>
      <p:sp>
        <p:nvSpPr>
          <p:cNvPr id="2" name="1 Rectángulo"/>
          <p:cNvSpPr/>
          <p:nvPr/>
        </p:nvSpPr>
        <p:spPr>
          <a:xfrm>
            <a:off x="242136" y="3440113"/>
            <a:ext cx="1623877" cy="4178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smtClean="0"/>
              <a:t>RUMILOMA</a:t>
            </a:r>
            <a:endParaRPr lang="es-ES" b="1" dirty="0"/>
          </a:p>
        </p:txBody>
      </p:sp>
      <p:sp>
        <p:nvSpPr>
          <p:cNvPr id="10" name="9 Rectángulo"/>
          <p:cNvSpPr/>
          <p:nvPr/>
        </p:nvSpPr>
        <p:spPr>
          <a:xfrm>
            <a:off x="4788024" y="1686605"/>
            <a:ext cx="1839901" cy="51825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smtClean="0"/>
              <a:t>PARTE DE FAJARDO</a:t>
            </a:r>
            <a:endParaRPr lang="es-ES" b="1" dirty="0"/>
          </a:p>
        </p:txBody>
      </p:sp>
    </p:spTree>
    <p:extLst>
      <p:ext uri="{BB962C8B-B14F-4D97-AF65-F5344CB8AC3E}">
        <p14:creationId xmlns:p14="http://schemas.microsoft.com/office/powerpoint/2010/main" xmlns="" val="20837519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404664"/>
            <a:ext cx="7498080" cy="4800600"/>
          </a:xfrm>
        </p:spPr>
        <p:txBody>
          <a:bodyPr>
            <a:normAutofit/>
          </a:bodyPr>
          <a:lstStyle/>
          <a:p>
            <a:r>
              <a:rPr lang="es-EC" dirty="0"/>
              <a:t>Luego de haber efectuado el diagnóstico de los sectores de Fajardo y Rumiloma se concluye que el Nuevo diseño de </a:t>
            </a:r>
            <a:r>
              <a:rPr lang="es-EC" dirty="0" smtClean="0"/>
              <a:t>A.C. </a:t>
            </a:r>
            <a:r>
              <a:rPr lang="es-EC" dirty="0"/>
              <a:t>será determinado para las áreas que realmente tienen la necesidad y requieren del sistema; que como vimos es en todo el sector de Rumiloma y parte de Fajardo; dejando un área de proyecto final de </a:t>
            </a:r>
            <a:r>
              <a:rPr lang="es-EC" b="1" dirty="0"/>
              <a:t>72,025 </a:t>
            </a:r>
            <a:r>
              <a:rPr lang="es-EC" b="1" dirty="0" err="1"/>
              <a:t>Há</a:t>
            </a:r>
            <a:r>
              <a:rPr lang="es-EC" b="1" dirty="0" smtClean="0"/>
              <a:t>.</a:t>
            </a:r>
            <a:endParaRPr lang="es-ES" dirty="0"/>
          </a:p>
        </p:txBody>
      </p:sp>
      <p:pic>
        <p:nvPicPr>
          <p:cNvPr id="22536" name="Picture 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9050"/>
            <a:ext cx="9144000" cy="683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Rectángulo"/>
          <p:cNvSpPr/>
          <p:nvPr/>
        </p:nvSpPr>
        <p:spPr>
          <a:xfrm>
            <a:off x="539552" y="6165304"/>
            <a:ext cx="3888432" cy="40011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spcAft>
                <a:spcPts val="0"/>
              </a:spcAft>
            </a:pPr>
            <a:r>
              <a:rPr lang="es-ES" sz="2000" b="1" dirty="0" smtClean="0">
                <a:solidFill>
                  <a:srgbClr val="000000"/>
                </a:solidFill>
                <a:latin typeface="Arial"/>
                <a:ea typeface="Times New Roman"/>
              </a:rPr>
              <a:t>Á </a:t>
            </a:r>
            <a:r>
              <a:rPr lang="es-ES" sz="2000" b="1" dirty="0">
                <a:solidFill>
                  <a:srgbClr val="000000"/>
                </a:solidFill>
                <a:latin typeface="Arial"/>
                <a:ea typeface="Times New Roman"/>
              </a:rPr>
              <a:t>Final </a:t>
            </a:r>
            <a:r>
              <a:rPr lang="es-ES" sz="2000" b="1" dirty="0" smtClean="0">
                <a:solidFill>
                  <a:srgbClr val="000000"/>
                </a:solidFill>
                <a:latin typeface="Arial"/>
                <a:ea typeface="Times New Roman"/>
              </a:rPr>
              <a:t>Proyecto 72, 025 </a:t>
            </a:r>
            <a:r>
              <a:rPr lang="es-ES" sz="2000" b="1" dirty="0" err="1" smtClean="0">
                <a:solidFill>
                  <a:srgbClr val="000000"/>
                </a:solidFill>
                <a:latin typeface="Arial"/>
                <a:ea typeface="Times New Roman"/>
              </a:rPr>
              <a:t>Há</a:t>
            </a:r>
            <a:r>
              <a:rPr lang="es-ES" sz="2000" b="1" dirty="0" smtClean="0">
                <a:solidFill>
                  <a:srgbClr val="000000"/>
                </a:solidFill>
                <a:latin typeface="Arial"/>
                <a:ea typeface="Times New Roman"/>
              </a:rPr>
              <a:t>.</a:t>
            </a:r>
            <a:endParaRPr lang="es-ES" sz="2000" b="1" dirty="0">
              <a:effectLst/>
              <a:latin typeface="Times New Roman"/>
              <a:ea typeface="Times New Roman"/>
            </a:endParaRPr>
          </a:p>
        </p:txBody>
      </p:sp>
    </p:spTree>
    <p:extLst>
      <p:ext uri="{BB962C8B-B14F-4D97-AF65-F5344CB8AC3E}">
        <p14:creationId xmlns:p14="http://schemas.microsoft.com/office/powerpoint/2010/main" xmlns="" val="3455775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260648"/>
            <a:ext cx="7920880" cy="5859506"/>
          </a:xfrm>
        </p:spPr>
        <p:txBody>
          <a:bodyPr>
            <a:normAutofit fontScale="92500" lnSpcReduction="20000"/>
          </a:bodyPr>
          <a:lstStyle/>
          <a:p>
            <a:pPr algn="just"/>
            <a:r>
              <a:rPr lang="es-ES" b="1" dirty="0" smtClean="0">
                <a:solidFill>
                  <a:srgbClr val="FF0000"/>
                </a:solidFill>
              </a:rPr>
              <a:t>¿En qué consiste un SAC?</a:t>
            </a:r>
          </a:p>
          <a:p>
            <a:pPr marL="82296" indent="0" algn="just">
              <a:buNone/>
            </a:pPr>
            <a:endParaRPr lang="es-ES" b="1" dirty="0"/>
          </a:p>
          <a:p>
            <a:pPr marL="82296" indent="0" algn="just">
              <a:buNone/>
            </a:pPr>
            <a:r>
              <a:rPr lang="es-ES" sz="3300" dirty="0" smtClean="0"/>
              <a:t>Recoge </a:t>
            </a:r>
            <a:r>
              <a:rPr lang="es-ES" sz="3300" dirty="0"/>
              <a:t>y conduce las aguas negras y pluviales por una misma </a:t>
            </a:r>
            <a:r>
              <a:rPr lang="es-ES" sz="3300" dirty="0" smtClean="0"/>
              <a:t>tubería, diseñada </a:t>
            </a:r>
            <a:r>
              <a:rPr lang="es-ES" sz="3300" dirty="0"/>
              <a:t>justamente para este tipo de flujo y que se descarga directamente en aguas superficiales por uno o varios aliviaderos “</a:t>
            </a:r>
            <a:r>
              <a:rPr lang="es-ES" sz="3300" dirty="0" err="1"/>
              <a:t>Overflows</a:t>
            </a:r>
            <a:r>
              <a:rPr lang="es-ES" sz="3300" dirty="0"/>
              <a:t>”.</a:t>
            </a:r>
          </a:p>
          <a:p>
            <a:pPr marL="82296" indent="0" algn="just">
              <a:buNone/>
            </a:pPr>
            <a:endParaRPr lang="es-ES" sz="3300" b="1" dirty="0"/>
          </a:p>
          <a:p>
            <a:pPr marL="82296" indent="0" algn="just">
              <a:buNone/>
            </a:pPr>
            <a:r>
              <a:rPr lang="es-ES" sz="3300" b="1" dirty="0" smtClean="0">
                <a:solidFill>
                  <a:srgbClr val="0070C0"/>
                </a:solidFill>
              </a:rPr>
              <a:t>Procedimiento </a:t>
            </a:r>
            <a:r>
              <a:rPr lang="es-ES" sz="3300" b="1" dirty="0">
                <a:solidFill>
                  <a:srgbClr val="0070C0"/>
                </a:solidFill>
              </a:rPr>
              <a:t>de cálculo </a:t>
            </a:r>
            <a:r>
              <a:rPr lang="es-ES" sz="3300" dirty="0"/>
              <a:t>del </a:t>
            </a:r>
            <a:r>
              <a:rPr lang="es-ES" sz="3300" dirty="0" smtClean="0"/>
              <a:t>S.C </a:t>
            </a:r>
            <a:r>
              <a:rPr lang="es-ES" sz="3300" dirty="0"/>
              <a:t>se lo </a:t>
            </a:r>
            <a:r>
              <a:rPr lang="es-ES" sz="3300" dirty="0" smtClean="0"/>
              <a:t>realizará</a:t>
            </a:r>
            <a:r>
              <a:rPr lang="es-ES" sz="3300" i="1" dirty="0"/>
              <a:t> </a:t>
            </a:r>
            <a:r>
              <a:rPr lang="es-ES" sz="3300" dirty="0" smtClean="0"/>
              <a:t>calculando </a:t>
            </a:r>
            <a:r>
              <a:rPr lang="es-ES" sz="3300" b="1" dirty="0"/>
              <a:t>por separado </a:t>
            </a:r>
            <a:r>
              <a:rPr lang="es-ES" sz="3300" dirty="0"/>
              <a:t>los </a:t>
            </a:r>
            <a:r>
              <a:rPr lang="es-ES" sz="3300" dirty="0" smtClean="0"/>
              <a:t>caudales de </a:t>
            </a:r>
            <a:r>
              <a:rPr lang="es-ES" sz="3300" dirty="0"/>
              <a:t>aguas servidas y por otra parte se calculan los </a:t>
            </a:r>
            <a:r>
              <a:rPr lang="es-ES" sz="3300" dirty="0" smtClean="0"/>
              <a:t>de </a:t>
            </a:r>
            <a:r>
              <a:rPr lang="es-ES" sz="3300" dirty="0"/>
              <a:t>las aguas lluvias; para finalmente sumarlos entre sí y establecer el caudal final de </a:t>
            </a:r>
            <a:r>
              <a:rPr lang="es-ES" sz="3300" dirty="0" smtClean="0"/>
              <a:t>diseño.</a:t>
            </a:r>
          </a:p>
          <a:p>
            <a:pPr marL="82296" indent="0" algn="just">
              <a:buNone/>
            </a:pPr>
            <a:endParaRPr lang="es-ES" dirty="0" smtClean="0"/>
          </a:p>
        </p:txBody>
      </p:sp>
      <p:sp>
        <p:nvSpPr>
          <p:cNvPr id="4" name="3 Rectángulo"/>
          <p:cNvSpPr/>
          <p:nvPr/>
        </p:nvSpPr>
        <p:spPr>
          <a:xfrm>
            <a:off x="3627367" y="5661248"/>
            <a:ext cx="2592288" cy="10618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82296" lvl="0" algn="ctr">
              <a:spcBef>
                <a:spcPts val="600"/>
              </a:spcBef>
              <a:buClr>
                <a:srgbClr val="3891A7"/>
              </a:buClr>
              <a:buSzPct val="80000"/>
            </a:pPr>
            <a:r>
              <a:rPr lang="es-ES" sz="1200" b="1" dirty="0">
                <a:solidFill>
                  <a:schemeClr val="tx1"/>
                </a:solidFill>
                <a:latin typeface="Arial" pitchFamily="34" charset="0"/>
                <a:cs typeface="Arial" pitchFamily="34" charset="0"/>
              </a:rPr>
              <a:t>Ingeniería Sanitaria </a:t>
            </a:r>
            <a:r>
              <a:rPr lang="es-ES" sz="1200" b="1" dirty="0" smtClean="0">
                <a:solidFill>
                  <a:schemeClr val="tx1"/>
                </a:solidFill>
                <a:latin typeface="Arial" pitchFamily="34" charset="0"/>
                <a:cs typeface="Arial" pitchFamily="34" charset="0"/>
              </a:rPr>
              <a:t>I</a:t>
            </a:r>
            <a:endParaRPr lang="es-ES" sz="1200" dirty="0" smtClean="0">
              <a:solidFill>
                <a:schemeClr val="tx1"/>
              </a:solidFill>
              <a:latin typeface="Arial" pitchFamily="34" charset="0"/>
              <a:cs typeface="Arial" pitchFamily="34" charset="0"/>
            </a:endParaRPr>
          </a:p>
          <a:p>
            <a:pPr marL="82296" lvl="0" algn="ctr">
              <a:spcBef>
                <a:spcPts val="600"/>
              </a:spcBef>
              <a:buClr>
                <a:srgbClr val="3891A7"/>
              </a:buClr>
              <a:buSzPct val="80000"/>
            </a:pPr>
            <a:r>
              <a:rPr lang="es-ES" sz="1200" dirty="0" smtClean="0">
                <a:solidFill>
                  <a:schemeClr val="tx1"/>
                </a:solidFill>
                <a:latin typeface="Arial" pitchFamily="34" charset="0"/>
                <a:cs typeface="Arial" pitchFamily="34" charset="0"/>
              </a:rPr>
              <a:t>Programa </a:t>
            </a:r>
            <a:r>
              <a:rPr lang="es-ES" sz="1200" dirty="0">
                <a:solidFill>
                  <a:schemeClr val="tx1"/>
                </a:solidFill>
                <a:latin typeface="Arial" pitchFamily="34" charset="0"/>
                <a:cs typeface="Arial" pitchFamily="34" charset="0"/>
              </a:rPr>
              <a:t>de Ingeniería Civil</a:t>
            </a:r>
          </a:p>
          <a:p>
            <a:pPr marL="82296" lvl="0" algn="ctr">
              <a:spcBef>
                <a:spcPts val="600"/>
              </a:spcBef>
              <a:buClr>
                <a:srgbClr val="3891A7"/>
              </a:buClr>
              <a:buSzPct val="80000"/>
            </a:pPr>
            <a:r>
              <a:rPr lang="es-ES" sz="1200" dirty="0">
                <a:solidFill>
                  <a:schemeClr val="tx1"/>
                </a:solidFill>
                <a:latin typeface="Arial" pitchFamily="34" charset="0"/>
                <a:cs typeface="Arial" pitchFamily="34" charset="0"/>
              </a:rPr>
              <a:t>Escuela Politécnica del Ejército</a:t>
            </a:r>
          </a:p>
          <a:p>
            <a:pPr marL="82296" lvl="0" algn="ctr">
              <a:spcBef>
                <a:spcPts val="600"/>
              </a:spcBef>
              <a:buClr>
                <a:srgbClr val="3891A7"/>
              </a:buClr>
              <a:buSzPct val="80000"/>
            </a:pPr>
            <a:r>
              <a:rPr lang="es-ES" sz="1200" dirty="0">
                <a:solidFill>
                  <a:schemeClr val="tx1"/>
                </a:solidFill>
                <a:latin typeface="Arial" pitchFamily="34" charset="0"/>
                <a:cs typeface="Arial" pitchFamily="34" charset="0"/>
              </a:rPr>
              <a:t>Ing. Miguel Arias Osejo</a:t>
            </a:r>
          </a:p>
        </p:txBody>
      </p:sp>
    </p:spTree>
    <p:extLst>
      <p:ext uri="{BB962C8B-B14F-4D97-AF65-F5344CB8AC3E}">
        <p14:creationId xmlns:p14="http://schemas.microsoft.com/office/powerpoint/2010/main" xmlns="" val="20485561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1" algn="ctr" rtl="0">
              <a:spcBef>
                <a:spcPct val="0"/>
              </a:spcBef>
            </a:pPr>
            <a:r>
              <a:rPr lang="es-EC" sz="3200" b="1" dirty="0">
                <a:solidFill>
                  <a:srgbClr val="C00000"/>
                </a:solidFill>
              </a:rPr>
              <a:t>Razones para construir un sistema de </a:t>
            </a:r>
            <a:r>
              <a:rPr lang="es-EC" sz="3200" b="1" dirty="0" smtClean="0">
                <a:solidFill>
                  <a:srgbClr val="C00000"/>
                </a:solidFill>
              </a:rPr>
              <a:t>alcantarillado </a:t>
            </a:r>
            <a:r>
              <a:rPr lang="es-EC" sz="3200" b="1" dirty="0">
                <a:solidFill>
                  <a:srgbClr val="C00000"/>
                </a:solidFill>
              </a:rPr>
              <a:t>combinado</a:t>
            </a:r>
            <a:r>
              <a:rPr lang="es-ES" sz="3200" b="1" dirty="0">
                <a:solidFill>
                  <a:srgbClr val="C00000"/>
                </a:solidFill>
              </a:rPr>
              <a:t/>
            </a:r>
            <a:br>
              <a:rPr lang="es-ES" sz="3200" b="1" dirty="0">
                <a:solidFill>
                  <a:srgbClr val="C00000"/>
                </a:solidFill>
              </a:rPr>
            </a:br>
            <a:endParaRPr lang="es-ES" sz="3200" b="1" dirty="0">
              <a:solidFill>
                <a:srgbClr val="C00000"/>
              </a:solidFill>
            </a:endParaRPr>
          </a:p>
        </p:txBody>
      </p:sp>
      <p:graphicFrame>
        <p:nvGraphicFramePr>
          <p:cNvPr id="4" name="3 Diagrama"/>
          <p:cNvGraphicFramePr/>
          <p:nvPr>
            <p:extLst>
              <p:ext uri="{D42A27DB-BD31-4B8C-83A1-F6EECF244321}">
                <p14:modId xmlns:p14="http://schemas.microsoft.com/office/powerpoint/2010/main" xmlns="" val="533452084"/>
              </p:ext>
            </p:extLst>
          </p:nvPr>
        </p:nvGraphicFramePr>
        <p:xfrm>
          <a:off x="1043608" y="1196752"/>
          <a:ext cx="7776864"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9655850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b="1" dirty="0" smtClean="0">
                <a:solidFill>
                  <a:srgbClr val="00B050"/>
                </a:solidFill>
                <a:effectLst/>
              </a:rPr>
              <a:t>4. Datos </a:t>
            </a:r>
            <a:r>
              <a:rPr lang="es-ES" b="1" dirty="0">
                <a:solidFill>
                  <a:srgbClr val="00B050"/>
                </a:solidFill>
                <a:effectLst/>
              </a:rPr>
              <a:t>finales de Influencia para el Área del Proyecto</a:t>
            </a:r>
            <a:endParaRPr lang="es-ES" b="1" dirty="0">
              <a:solidFill>
                <a:srgbClr val="00B050"/>
              </a:solidFill>
            </a:endParaRPr>
          </a:p>
        </p:txBody>
      </p:sp>
      <p:graphicFrame>
        <p:nvGraphicFramePr>
          <p:cNvPr id="5" name="4 Objeto"/>
          <p:cNvGraphicFramePr>
            <a:graphicFrameLocks noChangeAspect="1"/>
          </p:cNvGraphicFramePr>
          <p:nvPr>
            <p:extLst>
              <p:ext uri="{D42A27DB-BD31-4B8C-83A1-F6EECF244321}">
                <p14:modId xmlns:p14="http://schemas.microsoft.com/office/powerpoint/2010/main" xmlns="" val="4117713114"/>
              </p:ext>
            </p:extLst>
          </p:nvPr>
        </p:nvGraphicFramePr>
        <p:xfrm>
          <a:off x="1259632" y="1700809"/>
          <a:ext cx="7560840" cy="2376263"/>
        </p:xfrm>
        <a:graphic>
          <a:graphicData uri="http://schemas.openxmlformats.org/presentationml/2006/ole">
            <p:oleObj spid="_x0000_s23596" name="Documento" r:id="rId3" imgW="5875536" imgH="2054912" progId="Word.Document.12">
              <p:embed/>
            </p:oleObj>
          </a:graphicData>
        </a:graphic>
      </p:graphicFrame>
      <p:sp>
        <p:nvSpPr>
          <p:cNvPr id="6" name="5 Rectángulo"/>
          <p:cNvSpPr/>
          <p:nvPr/>
        </p:nvSpPr>
        <p:spPr>
          <a:xfrm>
            <a:off x="1345230" y="3861048"/>
            <a:ext cx="1760162" cy="276999"/>
          </a:xfrm>
          <a:prstGeom prst="rect">
            <a:avLst/>
          </a:prstGeom>
        </p:spPr>
        <p:txBody>
          <a:bodyPr wrap="none">
            <a:spAutoFit/>
          </a:bodyPr>
          <a:lstStyle/>
          <a:p>
            <a:r>
              <a:rPr lang="es-ES" sz="1200" b="1" dirty="0"/>
              <a:t>Elaborado por: </a:t>
            </a:r>
            <a:r>
              <a:rPr lang="es-ES" sz="1200" dirty="0"/>
              <a:t>Tesistas</a:t>
            </a:r>
          </a:p>
        </p:txBody>
      </p:sp>
      <p:sp>
        <p:nvSpPr>
          <p:cNvPr id="7" name="6 Rectángulo"/>
          <p:cNvSpPr/>
          <p:nvPr/>
        </p:nvSpPr>
        <p:spPr>
          <a:xfrm>
            <a:off x="1043608" y="4365104"/>
            <a:ext cx="7920880" cy="1938992"/>
          </a:xfrm>
          <a:prstGeom prst="rect">
            <a:avLst/>
          </a:prstGeom>
        </p:spPr>
        <p:txBody>
          <a:bodyPr wrap="square">
            <a:spAutoFit/>
          </a:bodyPr>
          <a:lstStyle/>
          <a:p>
            <a:pPr algn="just">
              <a:spcAft>
                <a:spcPts val="0"/>
              </a:spcAft>
            </a:pPr>
            <a:r>
              <a:rPr lang="es-EC" sz="2400" b="1" dirty="0">
                <a:latin typeface="Arial"/>
                <a:ea typeface="Times New Roman"/>
              </a:rPr>
              <a:t>Población Actual:</a:t>
            </a:r>
            <a:r>
              <a:rPr lang="es-EC" sz="2400" dirty="0">
                <a:latin typeface="Arial"/>
                <a:ea typeface="Times New Roman"/>
              </a:rPr>
              <a:t> 1.359 hab. </a:t>
            </a:r>
            <a:r>
              <a:rPr lang="es-EC" sz="2400" dirty="0" smtClean="0">
                <a:latin typeface="Arial"/>
                <a:ea typeface="Times New Roman"/>
              </a:rPr>
              <a:t>aprox.</a:t>
            </a:r>
            <a:endParaRPr lang="es-ES" sz="2400" dirty="0">
              <a:latin typeface="Times New Roman"/>
              <a:ea typeface="Times New Roman"/>
            </a:endParaRPr>
          </a:p>
          <a:p>
            <a:pPr algn="just">
              <a:spcAft>
                <a:spcPts val="0"/>
              </a:spcAft>
            </a:pPr>
            <a:r>
              <a:rPr lang="es-EC" sz="2400" b="1" dirty="0" smtClean="0">
                <a:latin typeface="Arial"/>
                <a:ea typeface="Times New Roman"/>
              </a:rPr>
              <a:t>Densidad </a:t>
            </a:r>
            <a:r>
              <a:rPr lang="es-EC" sz="2400" b="1" dirty="0">
                <a:latin typeface="Arial"/>
                <a:ea typeface="Times New Roman"/>
              </a:rPr>
              <a:t>Demográfica:</a:t>
            </a:r>
            <a:r>
              <a:rPr lang="es-EC" sz="2400" dirty="0">
                <a:latin typeface="Arial"/>
                <a:ea typeface="Times New Roman"/>
              </a:rPr>
              <a:t> 18,874 </a:t>
            </a:r>
            <a:r>
              <a:rPr lang="es-EC" sz="2400" dirty="0" err="1">
                <a:latin typeface="Arial"/>
                <a:ea typeface="Times New Roman"/>
              </a:rPr>
              <a:t>hab</a:t>
            </a:r>
            <a:r>
              <a:rPr lang="es-EC" sz="2400" dirty="0">
                <a:latin typeface="Arial"/>
                <a:ea typeface="Times New Roman"/>
              </a:rPr>
              <a:t>/</a:t>
            </a:r>
            <a:r>
              <a:rPr lang="es-EC" sz="2400" dirty="0" err="1">
                <a:latin typeface="Arial"/>
                <a:ea typeface="Times New Roman"/>
              </a:rPr>
              <a:t>Há</a:t>
            </a:r>
            <a:r>
              <a:rPr lang="es-EC" sz="2400" dirty="0">
                <a:latin typeface="Arial"/>
                <a:ea typeface="Times New Roman"/>
              </a:rPr>
              <a:t>. </a:t>
            </a:r>
            <a:r>
              <a:rPr lang="es-EC" sz="2400" dirty="0">
                <a:latin typeface="Arial"/>
                <a:ea typeface="Times New Roman"/>
                <a:cs typeface="Arial"/>
                <a:sym typeface="Wingdings"/>
              </a:rPr>
              <a:t></a:t>
            </a:r>
            <a:r>
              <a:rPr lang="es-EC" sz="2400" dirty="0">
                <a:latin typeface="Arial"/>
                <a:ea typeface="Times New Roman"/>
              </a:rPr>
              <a:t> 19 </a:t>
            </a:r>
            <a:r>
              <a:rPr lang="es-EC" sz="2400" dirty="0" err="1">
                <a:latin typeface="Arial"/>
                <a:ea typeface="Times New Roman"/>
              </a:rPr>
              <a:t>hab</a:t>
            </a:r>
            <a:r>
              <a:rPr lang="es-EC" sz="2400" dirty="0">
                <a:latin typeface="Arial"/>
                <a:ea typeface="Times New Roman"/>
              </a:rPr>
              <a:t>/</a:t>
            </a:r>
            <a:r>
              <a:rPr lang="es-EC" sz="2400" dirty="0" err="1">
                <a:latin typeface="Arial"/>
                <a:ea typeface="Times New Roman"/>
              </a:rPr>
              <a:t>Há</a:t>
            </a:r>
            <a:r>
              <a:rPr lang="es-EC" sz="2400" dirty="0">
                <a:latin typeface="Arial"/>
                <a:ea typeface="Times New Roman"/>
              </a:rPr>
              <a:t>.</a:t>
            </a:r>
            <a:endParaRPr lang="es-ES" sz="2400" dirty="0">
              <a:latin typeface="Times New Roman"/>
              <a:ea typeface="Times New Roman"/>
            </a:endParaRPr>
          </a:p>
          <a:p>
            <a:pPr algn="just">
              <a:spcAft>
                <a:spcPts val="0"/>
              </a:spcAft>
            </a:pPr>
            <a:r>
              <a:rPr lang="es-EC" sz="2400" b="1" dirty="0" smtClean="0">
                <a:latin typeface="Arial"/>
                <a:ea typeface="Times New Roman"/>
              </a:rPr>
              <a:t>Clasificación </a:t>
            </a:r>
            <a:r>
              <a:rPr lang="es-EC" sz="2400" b="1" dirty="0">
                <a:latin typeface="Arial"/>
                <a:ea typeface="Times New Roman"/>
              </a:rPr>
              <a:t>De Área:</a:t>
            </a:r>
            <a:r>
              <a:rPr lang="es-EC" sz="2400" dirty="0">
                <a:latin typeface="Arial"/>
                <a:ea typeface="Times New Roman"/>
              </a:rPr>
              <a:t> Área Residencial </a:t>
            </a:r>
            <a:r>
              <a:rPr lang="es-EC" sz="2400" dirty="0" smtClean="0">
                <a:latin typeface="Arial"/>
                <a:ea typeface="Times New Roman"/>
              </a:rPr>
              <a:t>lotes </a:t>
            </a:r>
            <a:r>
              <a:rPr lang="es-EC" sz="2400" dirty="0">
                <a:latin typeface="Arial"/>
                <a:ea typeface="Times New Roman"/>
              </a:rPr>
              <a:t>grandes (10-35 </a:t>
            </a:r>
            <a:r>
              <a:rPr lang="es-EC" sz="2400" dirty="0" err="1">
                <a:latin typeface="Arial"/>
                <a:ea typeface="Times New Roman"/>
              </a:rPr>
              <a:t>hab</a:t>
            </a:r>
            <a:r>
              <a:rPr lang="es-EC" sz="2400" dirty="0">
                <a:latin typeface="Arial"/>
                <a:ea typeface="Times New Roman"/>
              </a:rPr>
              <a:t>/</a:t>
            </a:r>
            <a:r>
              <a:rPr lang="es-EC" sz="2400" dirty="0" err="1">
                <a:latin typeface="Arial"/>
                <a:ea typeface="Times New Roman"/>
              </a:rPr>
              <a:t>Há</a:t>
            </a:r>
            <a:r>
              <a:rPr lang="es-EC" sz="2400" dirty="0" smtClean="0">
                <a:latin typeface="Arial"/>
                <a:ea typeface="Times New Roman"/>
              </a:rPr>
              <a:t>).</a:t>
            </a:r>
            <a:endParaRPr lang="es-ES" sz="2400" dirty="0">
              <a:latin typeface="Times New Roman"/>
              <a:ea typeface="Times New Roman"/>
            </a:endParaRPr>
          </a:p>
          <a:p>
            <a:pPr algn="just">
              <a:spcAft>
                <a:spcPts val="0"/>
              </a:spcAft>
            </a:pPr>
            <a:r>
              <a:rPr lang="es-EC" sz="2400" b="1" dirty="0">
                <a:latin typeface="Arial"/>
                <a:ea typeface="Times New Roman"/>
              </a:rPr>
              <a:t>Clasificación De Zona:</a:t>
            </a:r>
            <a:r>
              <a:rPr lang="es-EC" sz="2400" dirty="0">
                <a:latin typeface="Arial"/>
                <a:ea typeface="Times New Roman"/>
              </a:rPr>
              <a:t> </a:t>
            </a:r>
            <a:r>
              <a:rPr lang="es-EC" sz="2400" dirty="0" smtClean="0">
                <a:latin typeface="Arial"/>
                <a:ea typeface="Times New Roman"/>
              </a:rPr>
              <a:t>Urbana</a:t>
            </a:r>
            <a:endParaRPr lang="es-ES" sz="2400" dirty="0">
              <a:effectLst/>
              <a:latin typeface="Times New Roman"/>
              <a:ea typeface="Times New Roman"/>
            </a:endParaRPr>
          </a:p>
        </p:txBody>
      </p:sp>
    </p:spTree>
    <p:extLst>
      <p:ext uri="{BB962C8B-B14F-4D97-AF65-F5344CB8AC3E}">
        <p14:creationId xmlns:p14="http://schemas.microsoft.com/office/powerpoint/2010/main" xmlns="" val="1440083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0"/>
            <a:ext cx="7498080" cy="1143000"/>
          </a:xfrm>
        </p:spPr>
        <p:txBody>
          <a:bodyPr/>
          <a:lstStyle/>
          <a:p>
            <a:r>
              <a:rPr lang="es-ES" dirty="0" smtClean="0"/>
              <a:t>PARÁMETROS DE DISEÑO</a:t>
            </a:r>
            <a:endParaRPr lang="es-ES" dirty="0"/>
          </a:p>
        </p:txBody>
      </p:sp>
      <p:sp>
        <p:nvSpPr>
          <p:cNvPr id="3" name="2 Marcador de contenido"/>
          <p:cNvSpPr>
            <a:spLocks noGrp="1"/>
          </p:cNvSpPr>
          <p:nvPr>
            <p:ph idx="1"/>
          </p:nvPr>
        </p:nvSpPr>
        <p:spPr>
          <a:xfrm>
            <a:off x="971600" y="908720"/>
            <a:ext cx="7992888" cy="5616624"/>
          </a:xfrm>
        </p:spPr>
        <p:txBody>
          <a:bodyPr>
            <a:normAutofit/>
          </a:bodyPr>
          <a:lstStyle/>
          <a:p>
            <a:pPr algn="just"/>
            <a:r>
              <a:rPr lang="es-EC" sz="2800" dirty="0" smtClean="0"/>
              <a:t>Conjunto de </a:t>
            </a:r>
            <a:r>
              <a:rPr lang="es-EC" sz="2800" dirty="0"/>
              <a:t>datos y procedimientos normalizados que se han adoptado para optimizar </a:t>
            </a:r>
            <a:r>
              <a:rPr lang="es-EC" sz="2800" dirty="0" smtClean="0"/>
              <a:t>las </a:t>
            </a:r>
            <a:r>
              <a:rPr lang="es-EC" sz="2800" dirty="0"/>
              <a:t>dimensiones del </a:t>
            </a:r>
            <a:r>
              <a:rPr lang="es-EC" sz="2800" dirty="0" smtClean="0"/>
              <a:t>proyecto.</a:t>
            </a:r>
          </a:p>
          <a:p>
            <a:pPr algn="just"/>
            <a:r>
              <a:rPr lang="es-ES" sz="2800" dirty="0"/>
              <a:t>Según las normas </a:t>
            </a:r>
            <a:r>
              <a:rPr lang="es-ES" sz="2800" b="1" dirty="0" smtClean="0"/>
              <a:t>IEOS</a:t>
            </a:r>
            <a:r>
              <a:rPr lang="es-ES" sz="2800" dirty="0"/>
              <a:t>, para elaborar una red de alcantarillado </a:t>
            </a:r>
            <a:r>
              <a:rPr lang="es-ES" sz="2800" dirty="0" smtClean="0"/>
              <a:t>se debe </a:t>
            </a:r>
            <a:r>
              <a:rPr lang="es-ES" sz="2800" dirty="0"/>
              <a:t>tener en cuenta  las </a:t>
            </a:r>
            <a:r>
              <a:rPr lang="es-ES" sz="2800" i="1" u="sng" dirty="0"/>
              <a:t>Bases de diseño</a:t>
            </a:r>
            <a:r>
              <a:rPr lang="es-ES" sz="2800" dirty="0"/>
              <a:t>, </a:t>
            </a:r>
            <a:r>
              <a:rPr lang="es-ES" sz="2800" dirty="0" smtClean="0"/>
              <a:t>con los siguientes </a:t>
            </a:r>
            <a:r>
              <a:rPr lang="es-ES" sz="2800" dirty="0"/>
              <a:t>parámetros:</a:t>
            </a:r>
          </a:p>
          <a:p>
            <a:pPr marL="82296" indent="0">
              <a:buNone/>
            </a:pPr>
            <a:endParaRPr lang="es-ES" dirty="0"/>
          </a:p>
        </p:txBody>
      </p:sp>
      <p:graphicFrame>
        <p:nvGraphicFramePr>
          <p:cNvPr id="4" name="3 Diagrama"/>
          <p:cNvGraphicFramePr/>
          <p:nvPr>
            <p:extLst>
              <p:ext uri="{D42A27DB-BD31-4B8C-83A1-F6EECF244321}">
                <p14:modId xmlns:p14="http://schemas.microsoft.com/office/powerpoint/2010/main" xmlns="" val="3324915796"/>
              </p:ext>
            </p:extLst>
          </p:nvPr>
        </p:nvGraphicFramePr>
        <p:xfrm>
          <a:off x="1187624" y="3717032"/>
          <a:ext cx="7632848" cy="2952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301963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22198" y="-243408"/>
            <a:ext cx="7498080" cy="1143000"/>
          </a:xfrm>
        </p:spPr>
        <p:txBody>
          <a:bodyPr/>
          <a:lstStyle/>
          <a:p>
            <a:r>
              <a:rPr lang="es-ES" dirty="0" smtClean="0"/>
              <a:t>Período de Diseño</a:t>
            </a:r>
            <a:endParaRPr lang="es-ES" dirty="0"/>
          </a:p>
        </p:txBody>
      </p:sp>
      <p:graphicFrame>
        <p:nvGraphicFramePr>
          <p:cNvPr id="8" name="7 Diagrama"/>
          <p:cNvGraphicFramePr/>
          <p:nvPr>
            <p:extLst>
              <p:ext uri="{D42A27DB-BD31-4B8C-83A1-F6EECF244321}">
                <p14:modId xmlns:p14="http://schemas.microsoft.com/office/powerpoint/2010/main" xmlns="" val="1771478778"/>
              </p:ext>
            </p:extLst>
          </p:nvPr>
        </p:nvGraphicFramePr>
        <p:xfrm>
          <a:off x="1028187" y="332656"/>
          <a:ext cx="8028384" cy="4929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23 Cheurón"/>
          <p:cNvSpPr/>
          <p:nvPr/>
        </p:nvSpPr>
        <p:spPr>
          <a:xfrm>
            <a:off x="2086429" y="5487640"/>
            <a:ext cx="1283817" cy="1016000"/>
          </a:xfrm>
          <a:prstGeom prst="chevron">
            <a:avLst>
              <a:gd name="adj" fmla="val 70610"/>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5" name="24 Cheurón"/>
          <p:cNvSpPr/>
          <p:nvPr/>
        </p:nvSpPr>
        <p:spPr>
          <a:xfrm>
            <a:off x="2857573" y="5487640"/>
            <a:ext cx="1283817" cy="1016000"/>
          </a:xfrm>
          <a:prstGeom prst="chevron">
            <a:avLst>
              <a:gd name="adj" fmla="val 70610"/>
            </a:avLst>
          </a:prstGeom>
        </p:spPr>
        <p:style>
          <a:lnRef idx="2">
            <a:schemeClr val="accent2">
              <a:hueOff val="950442"/>
              <a:satOff val="-1834"/>
              <a:lumOff val="-235"/>
              <a:alphaOff val="0"/>
            </a:schemeClr>
          </a:lnRef>
          <a:fillRef idx="1">
            <a:schemeClr val="accent2">
              <a:hueOff val="950442"/>
              <a:satOff val="-1834"/>
              <a:lumOff val="-235"/>
              <a:alphaOff val="0"/>
            </a:schemeClr>
          </a:fillRef>
          <a:effectRef idx="0">
            <a:schemeClr val="accent2">
              <a:hueOff val="950442"/>
              <a:satOff val="-1834"/>
              <a:lumOff val="-235"/>
              <a:alphaOff val="0"/>
            </a:schemeClr>
          </a:effectRef>
          <a:fontRef idx="minor">
            <a:schemeClr val="lt1"/>
          </a:fontRef>
        </p:style>
      </p:sp>
      <p:sp>
        <p:nvSpPr>
          <p:cNvPr id="26" name="25 Cheurón"/>
          <p:cNvSpPr/>
          <p:nvPr/>
        </p:nvSpPr>
        <p:spPr>
          <a:xfrm>
            <a:off x="3629327" y="5487640"/>
            <a:ext cx="1283817" cy="1016000"/>
          </a:xfrm>
          <a:prstGeom prst="chevron">
            <a:avLst>
              <a:gd name="adj" fmla="val 70610"/>
            </a:avLst>
          </a:prstGeom>
        </p:spPr>
        <p:style>
          <a:lnRef idx="2">
            <a:schemeClr val="accent2">
              <a:hueOff val="1900884"/>
              <a:satOff val="-3669"/>
              <a:lumOff val="-471"/>
              <a:alphaOff val="0"/>
            </a:schemeClr>
          </a:lnRef>
          <a:fillRef idx="1">
            <a:schemeClr val="accent2">
              <a:hueOff val="1900884"/>
              <a:satOff val="-3669"/>
              <a:lumOff val="-471"/>
              <a:alphaOff val="0"/>
            </a:schemeClr>
          </a:fillRef>
          <a:effectRef idx="0">
            <a:schemeClr val="accent2">
              <a:hueOff val="1900884"/>
              <a:satOff val="-3669"/>
              <a:lumOff val="-471"/>
              <a:alphaOff val="0"/>
            </a:schemeClr>
          </a:effectRef>
          <a:fontRef idx="minor">
            <a:schemeClr val="lt1"/>
          </a:fontRef>
        </p:style>
      </p:sp>
      <p:sp>
        <p:nvSpPr>
          <p:cNvPr id="27" name="26 Cheurón"/>
          <p:cNvSpPr/>
          <p:nvPr/>
        </p:nvSpPr>
        <p:spPr>
          <a:xfrm>
            <a:off x="4400471" y="5487640"/>
            <a:ext cx="1283817" cy="1016000"/>
          </a:xfrm>
          <a:prstGeom prst="chevron">
            <a:avLst>
              <a:gd name="adj" fmla="val 70610"/>
            </a:avLst>
          </a:prstGeom>
        </p:spPr>
        <p:style>
          <a:lnRef idx="2">
            <a:schemeClr val="accent2">
              <a:hueOff val="2851326"/>
              <a:satOff val="-5503"/>
              <a:lumOff val="-706"/>
              <a:alphaOff val="0"/>
            </a:schemeClr>
          </a:lnRef>
          <a:fillRef idx="1">
            <a:schemeClr val="accent2">
              <a:hueOff val="2851326"/>
              <a:satOff val="-5503"/>
              <a:lumOff val="-706"/>
              <a:alphaOff val="0"/>
            </a:schemeClr>
          </a:fillRef>
          <a:effectRef idx="0">
            <a:schemeClr val="accent2">
              <a:hueOff val="2851326"/>
              <a:satOff val="-5503"/>
              <a:lumOff val="-706"/>
              <a:alphaOff val="0"/>
            </a:schemeClr>
          </a:effectRef>
          <a:fontRef idx="minor">
            <a:schemeClr val="lt1"/>
          </a:fontRef>
        </p:style>
      </p:sp>
      <p:sp>
        <p:nvSpPr>
          <p:cNvPr id="28" name="27 Cheurón"/>
          <p:cNvSpPr/>
          <p:nvPr/>
        </p:nvSpPr>
        <p:spPr>
          <a:xfrm>
            <a:off x="5172224" y="5487640"/>
            <a:ext cx="1283817" cy="1016000"/>
          </a:xfrm>
          <a:prstGeom prst="chevron">
            <a:avLst>
              <a:gd name="adj" fmla="val 70610"/>
            </a:avLst>
          </a:prstGeom>
        </p:spPr>
        <p:style>
          <a:lnRef idx="2">
            <a:schemeClr val="accent2">
              <a:hueOff val="3801768"/>
              <a:satOff val="-7337"/>
              <a:lumOff val="-942"/>
              <a:alphaOff val="0"/>
            </a:schemeClr>
          </a:lnRef>
          <a:fillRef idx="1">
            <a:schemeClr val="accent2">
              <a:hueOff val="3801768"/>
              <a:satOff val="-7337"/>
              <a:lumOff val="-942"/>
              <a:alphaOff val="0"/>
            </a:schemeClr>
          </a:fillRef>
          <a:effectRef idx="0">
            <a:schemeClr val="accent2">
              <a:hueOff val="3801768"/>
              <a:satOff val="-7337"/>
              <a:lumOff val="-942"/>
              <a:alphaOff val="0"/>
            </a:schemeClr>
          </a:effectRef>
          <a:fontRef idx="minor">
            <a:schemeClr val="lt1"/>
          </a:fontRef>
        </p:style>
      </p:sp>
      <p:sp>
        <p:nvSpPr>
          <p:cNvPr id="29" name="28 Cheurón"/>
          <p:cNvSpPr/>
          <p:nvPr/>
        </p:nvSpPr>
        <p:spPr>
          <a:xfrm>
            <a:off x="5943369" y="5487640"/>
            <a:ext cx="1283817" cy="1016000"/>
          </a:xfrm>
          <a:prstGeom prst="chevron">
            <a:avLst>
              <a:gd name="adj" fmla="val 70610"/>
            </a:avLst>
          </a:prstGeom>
        </p:spPr>
        <p:style>
          <a:lnRef idx="2">
            <a:schemeClr val="accent2">
              <a:hueOff val="4752210"/>
              <a:satOff val="-9171"/>
              <a:lumOff val="-1177"/>
              <a:alphaOff val="0"/>
            </a:schemeClr>
          </a:lnRef>
          <a:fillRef idx="1">
            <a:schemeClr val="accent2">
              <a:hueOff val="4752210"/>
              <a:satOff val="-9171"/>
              <a:lumOff val="-1177"/>
              <a:alphaOff val="0"/>
            </a:schemeClr>
          </a:fillRef>
          <a:effectRef idx="0">
            <a:schemeClr val="accent2">
              <a:hueOff val="4752210"/>
              <a:satOff val="-9171"/>
              <a:lumOff val="-1177"/>
              <a:alphaOff val="0"/>
            </a:schemeClr>
          </a:effectRef>
          <a:fontRef idx="minor">
            <a:schemeClr val="lt1"/>
          </a:fontRef>
        </p:style>
      </p:sp>
      <p:sp>
        <p:nvSpPr>
          <p:cNvPr id="30" name="29 Cheurón"/>
          <p:cNvSpPr/>
          <p:nvPr/>
        </p:nvSpPr>
        <p:spPr>
          <a:xfrm>
            <a:off x="6715122" y="5487640"/>
            <a:ext cx="1761821" cy="1016000"/>
          </a:xfrm>
          <a:prstGeom prst="chevron">
            <a:avLst>
              <a:gd name="adj" fmla="val 70610"/>
            </a:avLst>
          </a:prstGeom>
        </p:spPr>
        <p:style>
          <a:lnRef idx="2">
            <a:schemeClr val="accent2">
              <a:hueOff val="5702653"/>
              <a:satOff val="-11006"/>
              <a:lumOff val="-1413"/>
              <a:alphaOff val="0"/>
            </a:schemeClr>
          </a:lnRef>
          <a:fillRef idx="1">
            <a:schemeClr val="accent2">
              <a:hueOff val="5702653"/>
              <a:satOff val="-11006"/>
              <a:lumOff val="-1413"/>
              <a:alphaOff val="0"/>
            </a:schemeClr>
          </a:fillRef>
          <a:effectRef idx="0">
            <a:schemeClr val="accent2">
              <a:hueOff val="5702653"/>
              <a:satOff val="-11006"/>
              <a:lumOff val="-1413"/>
              <a:alphaOff val="0"/>
            </a:schemeClr>
          </a:effectRef>
          <a:fontRef idx="minor">
            <a:schemeClr val="lt1"/>
          </a:fontRef>
        </p:style>
      </p:sp>
      <p:grpSp>
        <p:nvGrpSpPr>
          <p:cNvPr id="31" name="30 Grupo"/>
          <p:cNvGrpSpPr/>
          <p:nvPr/>
        </p:nvGrpSpPr>
        <p:grpSpPr>
          <a:xfrm>
            <a:off x="971600" y="5589240"/>
            <a:ext cx="8064896" cy="812800"/>
            <a:chOff x="91744" y="903350"/>
            <a:chExt cx="5557723" cy="812800"/>
          </a:xfrm>
        </p:grpSpPr>
        <p:sp>
          <p:nvSpPr>
            <p:cNvPr id="32" name="31 Rectángulo"/>
            <p:cNvSpPr/>
            <p:nvPr/>
          </p:nvSpPr>
          <p:spPr>
            <a:xfrm>
              <a:off x="91744" y="903350"/>
              <a:ext cx="5557723" cy="812800"/>
            </a:xfrm>
            <a:prstGeom prst="rect">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32 Rectángulo"/>
            <p:cNvSpPr/>
            <p:nvPr/>
          </p:nvSpPr>
          <p:spPr>
            <a:xfrm>
              <a:off x="91744" y="903350"/>
              <a:ext cx="5557723" cy="8128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l" defTabSz="800100">
                <a:lnSpc>
                  <a:spcPct val="90000"/>
                </a:lnSpc>
                <a:spcBef>
                  <a:spcPct val="0"/>
                </a:spcBef>
                <a:spcAft>
                  <a:spcPct val="35000"/>
                </a:spcAft>
              </a:pPr>
              <a:endParaRPr lang="es-ES" sz="1800" kern="1200" dirty="0"/>
            </a:p>
          </p:txBody>
        </p:sp>
      </p:grpSp>
      <p:sp>
        <p:nvSpPr>
          <p:cNvPr id="34" name="33 Rectángulo"/>
          <p:cNvSpPr/>
          <p:nvPr/>
        </p:nvSpPr>
        <p:spPr>
          <a:xfrm>
            <a:off x="1259631" y="5672474"/>
            <a:ext cx="7217311" cy="830997"/>
          </a:xfrm>
          <a:prstGeom prst="rect">
            <a:avLst/>
          </a:prstGeom>
        </p:spPr>
        <p:txBody>
          <a:bodyPr wrap="square">
            <a:spAutoFit/>
          </a:bodyPr>
          <a:lstStyle/>
          <a:p>
            <a:r>
              <a:rPr lang="es-EC" sz="2400" dirty="0"/>
              <a:t>Pero eso sí, este período de diseño es </a:t>
            </a:r>
            <a:r>
              <a:rPr lang="es-EC" sz="2400" b="1" dirty="0" smtClean="0"/>
              <a:t>ÚNICO</a:t>
            </a:r>
            <a:r>
              <a:rPr lang="es-EC" sz="2400" dirty="0" smtClean="0"/>
              <a:t> para </a:t>
            </a:r>
            <a:r>
              <a:rPr lang="es-EC" sz="2400" dirty="0"/>
              <a:t>todo el ciclo</a:t>
            </a:r>
            <a:endParaRPr lang="es-ES" sz="2400" dirty="0"/>
          </a:p>
        </p:txBody>
      </p:sp>
    </p:spTree>
    <p:extLst>
      <p:ext uri="{BB962C8B-B14F-4D97-AF65-F5344CB8AC3E}">
        <p14:creationId xmlns:p14="http://schemas.microsoft.com/office/powerpoint/2010/main" xmlns="" val="8200129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0"/>
            <a:ext cx="8172400" cy="6741368"/>
          </a:xfrm>
        </p:spPr>
        <p:txBody>
          <a:bodyPr>
            <a:normAutofit fontScale="77500" lnSpcReduction="20000"/>
          </a:bodyPr>
          <a:lstStyle/>
          <a:p>
            <a:pPr marL="82296" indent="0" algn="ctr">
              <a:buNone/>
            </a:pPr>
            <a:r>
              <a:rPr lang="es-EC" b="1" dirty="0" smtClean="0"/>
              <a:t>Poblaciones </a:t>
            </a:r>
            <a:r>
              <a:rPr lang="es-EC" b="1" dirty="0"/>
              <a:t>con</a:t>
            </a:r>
            <a:r>
              <a:rPr lang="es-EC" dirty="0"/>
              <a:t> </a:t>
            </a:r>
            <a:r>
              <a:rPr lang="es-EC" b="1" dirty="0"/>
              <a:t>más de 1000 </a:t>
            </a:r>
            <a:r>
              <a:rPr lang="es-EC" b="1" dirty="0" smtClean="0"/>
              <a:t>hab.</a:t>
            </a:r>
            <a:endParaRPr lang="es-EC" dirty="0" smtClean="0"/>
          </a:p>
          <a:p>
            <a:r>
              <a:rPr lang="es-EC" b="1" dirty="0">
                <a:solidFill>
                  <a:srgbClr val="00B0F0"/>
                </a:solidFill>
              </a:rPr>
              <a:t>E</a:t>
            </a:r>
            <a:r>
              <a:rPr lang="es-EC" b="1" dirty="0" smtClean="0">
                <a:solidFill>
                  <a:srgbClr val="00B0F0"/>
                </a:solidFill>
              </a:rPr>
              <a:t>studio socioeconómico</a:t>
            </a:r>
            <a:r>
              <a:rPr lang="es-EC" dirty="0" smtClean="0"/>
              <a:t>:  Sexo, edad, ingreso, PEA, ocupación, agua que consumen.</a:t>
            </a:r>
            <a:endParaRPr lang="es-ES" dirty="0"/>
          </a:p>
          <a:p>
            <a:pPr marL="82296" indent="0">
              <a:buNone/>
            </a:pPr>
            <a:r>
              <a:rPr lang="es-EC" dirty="0"/>
              <a:t> </a:t>
            </a:r>
            <a:endParaRPr lang="es-ES" dirty="0"/>
          </a:p>
          <a:p>
            <a:pPr lvl="0"/>
            <a:r>
              <a:rPr lang="es-EC" b="1" dirty="0">
                <a:solidFill>
                  <a:srgbClr val="00B0F0"/>
                </a:solidFill>
              </a:rPr>
              <a:t>Durabilidad </a:t>
            </a:r>
            <a:r>
              <a:rPr lang="es-EC" dirty="0"/>
              <a:t>o vida útil de las instalaciones (Resistencia de los materiales),</a:t>
            </a:r>
            <a:endParaRPr lang="es-ES" dirty="0"/>
          </a:p>
          <a:p>
            <a:pPr marL="82296" indent="0">
              <a:buNone/>
            </a:pPr>
            <a:endParaRPr lang="es-ES" dirty="0"/>
          </a:p>
          <a:p>
            <a:pPr lvl="0"/>
            <a:r>
              <a:rPr lang="es-EC" b="1" dirty="0">
                <a:solidFill>
                  <a:srgbClr val="00B0F0"/>
                </a:solidFill>
              </a:rPr>
              <a:t>Facilidad de Construcción </a:t>
            </a:r>
            <a:r>
              <a:rPr lang="es-EC" dirty="0"/>
              <a:t>o Ampliación (Pueden hacerse por etapas),</a:t>
            </a:r>
            <a:endParaRPr lang="es-ES" dirty="0"/>
          </a:p>
          <a:p>
            <a:pPr marL="82296" indent="0">
              <a:buNone/>
            </a:pPr>
            <a:endParaRPr lang="es-ES" dirty="0"/>
          </a:p>
          <a:p>
            <a:pPr lvl="0"/>
            <a:r>
              <a:rPr lang="es-EC" b="1" dirty="0">
                <a:solidFill>
                  <a:srgbClr val="00B0F0"/>
                </a:solidFill>
              </a:rPr>
              <a:t>Crecimiento </a:t>
            </a:r>
            <a:r>
              <a:rPr lang="es-EC" b="1" dirty="0" smtClean="0">
                <a:solidFill>
                  <a:srgbClr val="00B0F0"/>
                </a:solidFill>
              </a:rPr>
              <a:t>población </a:t>
            </a:r>
            <a:r>
              <a:rPr lang="es-EC" dirty="0"/>
              <a:t>(Siempre se diseña a futuro) </a:t>
            </a:r>
            <a:endParaRPr lang="es-EC" dirty="0" smtClean="0"/>
          </a:p>
          <a:p>
            <a:pPr lvl="0"/>
            <a:endParaRPr lang="es-ES" dirty="0"/>
          </a:p>
          <a:p>
            <a:pPr lvl="0"/>
            <a:r>
              <a:rPr lang="es-EC" dirty="0"/>
              <a:t>Posibilidades de </a:t>
            </a:r>
            <a:r>
              <a:rPr lang="es-EC" b="1" dirty="0">
                <a:solidFill>
                  <a:srgbClr val="00B0F0"/>
                </a:solidFill>
              </a:rPr>
              <a:t>financiamiento</a:t>
            </a:r>
            <a:r>
              <a:rPr lang="es-EC" dirty="0"/>
              <a:t> y/o tasa de interés (de acuerdo del dinero que se tenga se puede terminar el proyecto más rápido o hacerlo por etapas</a:t>
            </a:r>
            <a:r>
              <a:rPr lang="es-EC" dirty="0" smtClean="0"/>
              <a:t>).</a:t>
            </a:r>
            <a:endParaRPr lang="es-ES" dirty="0"/>
          </a:p>
          <a:p>
            <a:pPr marL="82296" lvl="0" indent="0">
              <a:buNone/>
            </a:pPr>
            <a:endParaRPr lang="es-ES" dirty="0"/>
          </a:p>
          <a:p>
            <a:pPr marL="82296" indent="0" algn="ctr">
              <a:buNone/>
            </a:pPr>
            <a:r>
              <a:rPr lang="es-EC" b="1" dirty="0" smtClean="0"/>
              <a:t>NUNCA SE PROYECTARAN OBRAS DEFINITIVAS CON PERÍODOS &lt; A 15 AÑOS</a:t>
            </a:r>
            <a:endParaRPr lang="es-ES" b="1" dirty="0"/>
          </a:p>
          <a:p>
            <a:pPr marL="82296" indent="0">
              <a:buNone/>
            </a:pPr>
            <a:endParaRPr lang="es-ES" dirty="0"/>
          </a:p>
        </p:txBody>
      </p:sp>
      <p:sp>
        <p:nvSpPr>
          <p:cNvPr id="4" name="3 Rectángulo"/>
          <p:cNvSpPr/>
          <p:nvPr/>
        </p:nvSpPr>
        <p:spPr>
          <a:xfrm>
            <a:off x="1307664" y="404664"/>
            <a:ext cx="7632848" cy="648072"/>
          </a:xfrm>
          <a:prstGeom prst="rect">
            <a:avLst/>
          </a:prstGeom>
          <a:noFill/>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5" name="4 Rectángulo"/>
          <p:cNvSpPr/>
          <p:nvPr/>
        </p:nvSpPr>
        <p:spPr>
          <a:xfrm>
            <a:off x="1337360" y="1412776"/>
            <a:ext cx="7632848" cy="720080"/>
          </a:xfrm>
          <a:prstGeom prst="rect">
            <a:avLst/>
          </a:prstGeom>
          <a:noFill/>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6" name="5 Rectángulo"/>
          <p:cNvSpPr/>
          <p:nvPr/>
        </p:nvSpPr>
        <p:spPr>
          <a:xfrm>
            <a:off x="1341457" y="2492896"/>
            <a:ext cx="7632848" cy="720080"/>
          </a:xfrm>
          <a:prstGeom prst="rect">
            <a:avLst/>
          </a:prstGeom>
          <a:noFill/>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7" name="6 Rectángulo"/>
          <p:cNvSpPr/>
          <p:nvPr/>
        </p:nvSpPr>
        <p:spPr>
          <a:xfrm>
            <a:off x="1331640" y="3459980"/>
            <a:ext cx="7632848" cy="638025"/>
          </a:xfrm>
          <a:prstGeom prst="rect">
            <a:avLst/>
          </a:prstGeom>
          <a:noFill/>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8" name="7 Rectángulo"/>
          <p:cNvSpPr/>
          <p:nvPr/>
        </p:nvSpPr>
        <p:spPr>
          <a:xfrm>
            <a:off x="1307664" y="4293096"/>
            <a:ext cx="7632848" cy="1080120"/>
          </a:xfrm>
          <a:prstGeom prst="rect">
            <a:avLst/>
          </a:prstGeom>
          <a:noFill/>
          <a:ln w="57150"/>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10" name="9 Rectángulo"/>
          <p:cNvSpPr/>
          <p:nvPr/>
        </p:nvSpPr>
        <p:spPr>
          <a:xfrm>
            <a:off x="6551712" y="6319390"/>
            <a:ext cx="2592288" cy="5386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82296" lvl="0" algn="ctr">
              <a:spcBef>
                <a:spcPts val="600"/>
              </a:spcBef>
              <a:buClr>
                <a:srgbClr val="3891A7"/>
              </a:buClr>
              <a:buSzPct val="80000"/>
            </a:pPr>
            <a:r>
              <a:rPr lang="es-ES" sz="1200" b="1" dirty="0">
                <a:solidFill>
                  <a:schemeClr val="tx1"/>
                </a:solidFill>
                <a:latin typeface="Arial" pitchFamily="34" charset="0"/>
                <a:cs typeface="Arial" pitchFamily="34" charset="0"/>
              </a:rPr>
              <a:t>Ingeniería Sanitaria </a:t>
            </a:r>
            <a:r>
              <a:rPr lang="es-ES" sz="1200" b="1" dirty="0" smtClean="0">
                <a:solidFill>
                  <a:schemeClr val="tx1"/>
                </a:solidFill>
                <a:latin typeface="Arial" pitchFamily="34" charset="0"/>
                <a:cs typeface="Arial" pitchFamily="34" charset="0"/>
              </a:rPr>
              <a:t>I</a:t>
            </a:r>
            <a:endParaRPr lang="es-ES" sz="1200" dirty="0" smtClean="0">
              <a:solidFill>
                <a:schemeClr val="tx1"/>
              </a:solidFill>
              <a:latin typeface="Arial" pitchFamily="34" charset="0"/>
              <a:cs typeface="Arial" pitchFamily="34" charset="0"/>
            </a:endParaRPr>
          </a:p>
          <a:p>
            <a:pPr marL="82296" lvl="0" algn="ctr">
              <a:spcBef>
                <a:spcPts val="600"/>
              </a:spcBef>
              <a:buClr>
                <a:srgbClr val="3891A7"/>
              </a:buClr>
              <a:buSzPct val="80000"/>
            </a:pPr>
            <a:r>
              <a:rPr lang="es-ES" sz="1200" dirty="0" smtClean="0">
                <a:solidFill>
                  <a:schemeClr val="tx1"/>
                </a:solidFill>
                <a:latin typeface="Arial" pitchFamily="34" charset="0"/>
                <a:cs typeface="Arial" pitchFamily="34" charset="0"/>
              </a:rPr>
              <a:t>Ing</a:t>
            </a:r>
            <a:r>
              <a:rPr lang="es-ES" sz="1200" dirty="0">
                <a:solidFill>
                  <a:schemeClr val="tx1"/>
                </a:solidFill>
                <a:latin typeface="Arial" pitchFamily="34" charset="0"/>
                <a:cs typeface="Arial" pitchFamily="34" charset="0"/>
              </a:rPr>
              <a:t>. Miguel Arias Osejo</a:t>
            </a:r>
          </a:p>
        </p:txBody>
      </p:sp>
    </p:spTree>
    <p:extLst>
      <p:ext uri="{BB962C8B-B14F-4D97-AF65-F5344CB8AC3E}">
        <p14:creationId xmlns:p14="http://schemas.microsoft.com/office/powerpoint/2010/main" xmlns="" val="542400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40575" y="0"/>
            <a:ext cx="7996341" cy="876509"/>
          </a:xfrm>
        </p:spPr>
        <p:txBody>
          <a:bodyPr/>
          <a:lstStyle/>
          <a:p>
            <a:pPr algn="ctr"/>
            <a:r>
              <a:rPr lang="es-ES" dirty="0" smtClean="0"/>
              <a:t>METAS DEL PROYECTO</a:t>
            </a:r>
            <a:endParaRPr lang="es-ES" dirty="0"/>
          </a:p>
        </p:txBody>
      </p:sp>
      <p:grpSp>
        <p:nvGrpSpPr>
          <p:cNvPr id="12" name="11 Grupo"/>
          <p:cNvGrpSpPr/>
          <p:nvPr/>
        </p:nvGrpSpPr>
        <p:grpSpPr>
          <a:xfrm>
            <a:off x="1008775" y="908718"/>
            <a:ext cx="7955713" cy="1656185"/>
            <a:chOff x="-11914" y="-135819"/>
            <a:chExt cx="2497025" cy="1798611"/>
          </a:xfrm>
        </p:grpSpPr>
        <p:sp>
          <p:nvSpPr>
            <p:cNvPr id="28" name="27 Rectángulo"/>
            <p:cNvSpPr/>
            <p:nvPr/>
          </p:nvSpPr>
          <p:spPr>
            <a:xfrm>
              <a:off x="0" y="-135819"/>
              <a:ext cx="2485111" cy="1798611"/>
            </a:xfrm>
            <a:prstGeom prst="rect">
              <a:avLst/>
            </a:prstGeom>
            <a:solidFill>
              <a:srgbClr val="FFC000"/>
            </a:solidFill>
            <a:ln w="76200">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algn="ctr"/>
              <a:r>
                <a:rPr lang="es-ES" sz="2100" b="1" dirty="0" smtClean="0">
                  <a:solidFill>
                    <a:schemeClr val="tx1"/>
                  </a:solidFill>
                </a:rPr>
                <a:t>Proporcionar a la DAPAC del ILMCR un Estudio de Factibilidad del S.A.C para las poblaciones de Fajardo y Rumiloma; lo que físicamente significa: (Materiales, Diámetros, J, Ubicación, Hp de las tuberías y pozos de Revisión) a utilizarse</a:t>
              </a:r>
              <a:r>
                <a:rPr lang="es-ES" sz="2200" b="1" dirty="0" smtClean="0">
                  <a:solidFill>
                    <a:schemeClr val="tx1"/>
                  </a:solidFill>
                </a:rPr>
                <a:t>.</a:t>
              </a:r>
              <a:endParaRPr lang="es-ES" sz="2200" b="1" dirty="0">
                <a:solidFill>
                  <a:schemeClr val="tx1"/>
                </a:solidFill>
              </a:endParaRPr>
            </a:p>
          </p:txBody>
        </p:sp>
        <p:sp>
          <p:nvSpPr>
            <p:cNvPr id="29" name="28 Rectángulo"/>
            <p:cNvSpPr/>
            <p:nvPr/>
          </p:nvSpPr>
          <p:spPr>
            <a:xfrm>
              <a:off x="-11914" y="-135819"/>
              <a:ext cx="2479863" cy="1798611"/>
            </a:xfrm>
            <a:prstGeom prst="rect">
              <a:avLst/>
            </a:prstGeom>
            <a:ln>
              <a:solidFill>
                <a:srgbClr val="00B0F0"/>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s-ES" sz="1900" kern="1200" dirty="0">
                <a:solidFill>
                  <a:schemeClr val="tx1"/>
                </a:solidFill>
              </a:endParaRPr>
            </a:p>
          </p:txBody>
        </p:sp>
      </p:grpSp>
      <p:grpSp>
        <p:nvGrpSpPr>
          <p:cNvPr id="14" name="13 Grupo"/>
          <p:cNvGrpSpPr/>
          <p:nvPr/>
        </p:nvGrpSpPr>
        <p:grpSpPr>
          <a:xfrm>
            <a:off x="1032754" y="2708920"/>
            <a:ext cx="7916836" cy="1368152"/>
            <a:chOff x="5040570" y="72006"/>
            <a:chExt cx="2373169" cy="1423901"/>
          </a:xfrm>
        </p:grpSpPr>
        <p:sp>
          <p:nvSpPr>
            <p:cNvPr id="24" name="23 Rectángulo"/>
            <p:cNvSpPr/>
            <p:nvPr/>
          </p:nvSpPr>
          <p:spPr>
            <a:xfrm>
              <a:off x="5040570" y="72006"/>
              <a:ext cx="2373169" cy="1423901"/>
            </a:xfrm>
            <a:prstGeom prst="rect">
              <a:avLst/>
            </a:prstGeom>
            <a:solidFill>
              <a:schemeClr val="bg1"/>
            </a:solidFill>
            <a:ln w="60325">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24 Rectángulo"/>
            <p:cNvSpPr/>
            <p:nvPr/>
          </p:nvSpPr>
          <p:spPr>
            <a:xfrm>
              <a:off x="5040570" y="72006"/>
              <a:ext cx="2373169" cy="1423901"/>
            </a:xfrm>
            <a:prstGeom prst="rect">
              <a:avLst/>
            </a:prstGeom>
            <a:solidFill>
              <a:srgbClr val="FFC000"/>
            </a:solidFill>
            <a:ln w="76200">
              <a:solidFill>
                <a:srgbClr val="00B0F0"/>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2400" b="1" kern="1200" dirty="0" smtClean="0">
                  <a:solidFill>
                    <a:schemeClr val="tx1"/>
                  </a:solidFill>
                </a:rPr>
                <a:t>Conseguir una estructura adecuada para el Tratamiento de las aguas residuales que se evacuarán del Sistema; previniendo así el Impacto Ambiental brusco que se podría producir en los ríos aledaños</a:t>
              </a:r>
              <a:r>
                <a:rPr lang="es-ES" sz="2000" kern="1200" dirty="0" smtClean="0">
                  <a:solidFill>
                    <a:schemeClr val="tx1"/>
                  </a:solidFill>
                </a:rPr>
                <a:t>. </a:t>
              </a:r>
              <a:endParaRPr lang="es-ES" sz="2000" kern="1200" dirty="0">
                <a:solidFill>
                  <a:schemeClr val="tx1"/>
                </a:solidFill>
              </a:endParaRPr>
            </a:p>
          </p:txBody>
        </p:sp>
      </p:grpSp>
      <p:grpSp>
        <p:nvGrpSpPr>
          <p:cNvPr id="16" name="15 Grupo"/>
          <p:cNvGrpSpPr/>
          <p:nvPr/>
        </p:nvGrpSpPr>
        <p:grpSpPr>
          <a:xfrm>
            <a:off x="1001407" y="4221089"/>
            <a:ext cx="7963081" cy="1080120"/>
            <a:chOff x="2520287" y="1552375"/>
            <a:chExt cx="2382621" cy="1527704"/>
          </a:xfrm>
        </p:grpSpPr>
        <p:sp>
          <p:nvSpPr>
            <p:cNvPr id="20" name="19 Rectángulo"/>
            <p:cNvSpPr/>
            <p:nvPr/>
          </p:nvSpPr>
          <p:spPr>
            <a:xfrm>
              <a:off x="2520287" y="1656177"/>
              <a:ext cx="2373169" cy="1423901"/>
            </a:xfrm>
            <a:prstGeom prst="rect">
              <a:avLst/>
            </a:prstGeom>
            <a:solidFill>
              <a:schemeClr val="bg1"/>
            </a:solidFill>
            <a:ln w="60325">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20 Rectángulo"/>
            <p:cNvSpPr/>
            <p:nvPr/>
          </p:nvSpPr>
          <p:spPr>
            <a:xfrm>
              <a:off x="2520287" y="1552375"/>
              <a:ext cx="2382621" cy="1527704"/>
            </a:xfrm>
            <a:prstGeom prst="rect">
              <a:avLst/>
            </a:prstGeom>
            <a:solidFill>
              <a:srgbClr val="FFC000"/>
            </a:solidFill>
            <a:ln w="76200">
              <a:solidFill>
                <a:srgbClr val="00B0F0"/>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2200" b="1" dirty="0" smtClean="0">
                  <a:solidFill>
                    <a:schemeClr val="tx1"/>
                  </a:solidFill>
                </a:rPr>
                <a:t>Estimar un Análisis Económico (Presupuesto Referencial) de lo que implica llevar a ejecución y construcción el proyecto. </a:t>
              </a:r>
              <a:endParaRPr lang="es-ES" sz="2200" b="1" kern="1200" dirty="0">
                <a:solidFill>
                  <a:schemeClr val="tx1"/>
                </a:solidFill>
              </a:endParaRPr>
            </a:p>
          </p:txBody>
        </p:sp>
      </p:grpSp>
      <p:grpSp>
        <p:nvGrpSpPr>
          <p:cNvPr id="30" name="29 Grupo"/>
          <p:cNvGrpSpPr/>
          <p:nvPr/>
        </p:nvGrpSpPr>
        <p:grpSpPr>
          <a:xfrm>
            <a:off x="1001407" y="5476380"/>
            <a:ext cx="7963081" cy="1224135"/>
            <a:chOff x="66260" y="1692422"/>
            <a:chExt cx="2412129" cy="1423902"/>
          </a:xfrm>
        </p:grpSpPr>
        <p:sp>
          <p:nvSpPr>
            <p:cNvPr id="31" name="30 Rectángulo"/>
            <p:cNvSpPr/>
            <p:nvPr/>
          </p:nvSpPr>
          <p:spPr>
            <a:xfrm>
              <a:off x="79711" y="1692423"/>
              <a:ext cx="2394165" cy="1423901"/>
            </a:xfrm>
            <a:prstGeom prst="rect">
              <a:avLst/>
            </a:prstGeom>
            <a:solidFill>
              <a:schemeClr val="bg1"/>
            </a:solidFill>
            <a:ln w="60325">
              <a:solidFill>
                <a:srgbClr val="00B0F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32" name="31 Rectángulo"/>
            <p:cNvSpPr/>
            <p:nvPr/>
          </p:nvSpPr>
          <p:spPr>
            <a:xfrm>
              <a:off x="66260" y="1692422"/>
              <a:ext cx="2412129" cy="1387660"/>
            </a:xfrm>
            <a:prstGeom prst="rect">
              <a:avLst/>
            </a:prstGeom>
            <a:solidFill>
              <a:srgbClr val="FFC000"/>
            </a:solidFill>
            <a:ln w="76200">
              <a:solidFill>
                <a:srgbClr val="00B0F0"/>
              </a:solidFill>
            </a:ln>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S" sz="2400" b="1" dirty="0" smtClean="0">
                  <a:solidFill>
                    <a:schemeClr val="tx1"/>
                  </a:solidFill>
                </a:rPr>
                <a:t>Que el proyecto de Tesis, sirva como guía para el análisis, cálculo y diseño de S.A más Idóneos</a:t>
              </a:r>
              <a:r>
                <a:rPr lang="es-ES" sz="2400" b="1" dirty="0">
                  <a:solidFill>
                    <a:schemeClr val="tx1"/>
                  </a:solidFill>
                </a:rPr>
                <a:t> </a:t>
              </a:r>
              <a:r>
                <a:rPr lang="es-ES" sz="2400" b="1" dirty="0" smtClean="0">
                  <a:solidFill>
                    <a:schemeClr val="tx1"/>
                  </a:solidFill>
                </a:rPr>
                <a:t>tanto en el cantón como en nuestro país.</a:t>
              </a:r>
              <a:endParaRPr lang="es-ES" sz="2400" b="1" kern="1200" dirty="0">
                <a:solidFill>
                  <a:schemeClr val="tx1"/>
                </a:solidFill>
              </a:endParaRPr>
            </a:p>
          </p:txBody>
        </p:sp>
      </p:grpSp>
      <p:sp>
        <p:nvSpPr>
          <p:cNvPr id="35" name="34 Rectángulo"/>
          <p:cNvSpPr/>
          <p:nvPr/>
        </p:nvSpPr>
        <p:spPr>
          <a:xfrm>
            <a:off x="3779914" y="4456575"/>
            <a:ext cx="2373169" cy="1423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endParaRPr lang="es-ES" sz="1900" kern="1200" dirty="0">
              <a:solidFill>
                <a:schemeClr val="tx1"/>
              </a:solidFill>
            </a:endParaRPr>
          </a:p>
        </p:txBody>
      </p:sp>
    </p:spTree>
    <p:extLst>
      <p:ext uri="{BB962C8B-B14F-4D97-AF65-F5344CB8AC3E}">
        <p14:creationId xmlns:p14="http://schemas.microsoft.com/office/powerpoint/2010/main" xmlns="" val="25577013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dirty="0">
                <a:effectLst/>
              </a:rPr>
              <a:t>Plazos de Revisión considerados para el Período de Diseño </a:t>
            </a:r>
            <a:endParaRPr lang="es-ES" dirty="0"/>
          </a:p>
        </p:txBody>
      </p:sp>
      <p:pic>
        <p:nvPicPr>
          <p:cNvPr id="25603"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5928" r="25928" b="9499"/>
          <a:stretch/>
        </p:blipFill>
        <p:spPr bwMode="auto">
          <a:xfrm>
            <a:off x="2339752" y="2132856"/>
            <a:ext cx="5616623" cy="29073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Rectángulo"/>
          <p:cNvSpPr/>
          <p:nvPr/>
        </p:nvSpPr>
        <p:spPr>
          <a:xfrm>
            <a:off x="1403648" y="5373216"/>
            <a:ext cx="4872168" cy="646331"/>
          </a:xfrm>
          <a:prstGeom prst="rect">
            <a:avLst/>
          </a:prstGeom>
        </p:spPr>
        <p:txBody>
          <a:bodyPr wrap="none">
            <a:spAutoFit/>
          </a:bodyPr>
          <a:lstStyle/>
          <a:p>
            <a:r>
              <a:rPr lang="es-ES" b="1" dirty="0" smtClean="0"/>
              <a:t>Fuente: </a:t>
            </a:r>
            <a:r>
              <a:rPr lang="es-ES" dirty="0" smtClean="0"/>
              <a:t>Normas de Saneamiento Ambiental IEOS</a:t>
            </a:r>
            <a:endParaRPr lang="es-ES" b="1" dirty="0" smtClean="0"/>
          </a:p>
          <a:p>
            <a:r>
              <a:rPr lang="es-ES" b="1" dirty="0" smtClean="0"/>
              <a:t>Elaborado </a:t>
            </a:r>
            <a:r>
              <a:rPr lang="es-ES" b="1" dirty="0"/>
              <a:t>por: </a:t>
            </a:r>
            <a:r>
              <a:rPr lang="es-ES" dirty="0"/>
              <a:t>Tesistas</a:t>
            </a:r>
          </a:p>
        </p:txBody>
      </p:sp>
      <p:sp>
        <p:nvSpPr>
          <p:cNvPr id="6" name="5 Rectángulo"/>
          <p:cNvSpPr/>
          <p:nvPr/>
        </p:nvSpPr>
        <p:spPr>
          <a:xfrm>
            <a:off x="2411759" y="2852936"/>
            <a:ext cx="5472609" cy="432048"/>
          </a:xfrm>
          <a:prstGeom prst="rect">
            <a:avLst/>
          </a:prstGeom>
          <a:noFill/>
          <a:ln w="76200"/>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xmlns="" val="1191893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2637" t="50000" r="32500" b="19198"/>
          <a:stretch/>
        </p:blipFill>
        <p:spPr bwMode="auto">
          <a:xfrm>
            <a:off x="1043608" y="1556792"/>
            <a:ext cx="7920880" cy="432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1 Título"/>
          <p:cNvSpPr>
            <a:spLocks noGrp="1"/>
          </p:cNvSpPr>
          <p:nvPr>
            <p:ph type="title"/>
          </p:nvPr>
        </p:nvSpPr>
        <p:spPr>
          <a:xfrm>
            <a:off x="1187624" y="12454"/>
            <a:ext cx="7498080" cy="1143000"/>
          </a:xfrm>
        </p:spPr>
        <p:txBody>
          <a:bodyPr>
            <a:normAutofit/>
          </a:bodyPr>
          <a:lstStyle/>
          <a:p>
            <a:pPr algn="ctr"/>
            <a:r>
              <a:rPr lang="es-ES" sz="2800" b="1" dirty="0">
                <a:effectLst/>
              </a:rPr>
              <a:t>Vida útil sugerida para los elementos de un sistema </a:t>
            </a:r>
            <a:r>
              <a:rPr lang="es-ES" sz="2800" b="1" dirty="0" smtClean="0">
                <a:effectLst/>
              </a:rPr>
              <a:t>Alcantarillado</a:t>
            </a:r>
            <a:endParaRPr lang="es-ES" sz="2800" b="1" dirty="0"/>
          </a:p>
        </p:txBody>
      </p:sp>
      <p:sp>
        <p:nvSpPr>
          <p:cNvPr id="3" name="2 Marcador de contenido"/>
          <p:cNvSpPr>
            <a:spLocks noGrp="1"/>
          </p:cNvSpPr>
          <p:nvPr>
            <p:ph idx="1"/>
          </p:nvPr>
        </p:nvSpPr>
        <p:spPr>
          <a:xfrm>
            <a:off x="1217522" y="1052736"/>
            <a:ext cx="7498080" cy="685056"/>
          </a:xfrm>
        </p:spPr>
        <p:txBody>
          <a:bodyPr>
            <a:normAutofit lnSpcReduction="10000"/>
          </a:bodyPr>
          <a:lstStyle/>
          <a:p>
            <a:r>
              <a:rPr lang="es-EC" sz="2000" dirty="0" smtClean="0"/>
              <a:t>Período de </a:t>
            </a:r>
            <a:r>
              <a:rPr lang="es-EC" sz="2000" dirty="0"/>
              <a:t>diseño </a:t>
            </a:r>
            <a:r>
              <a:rPr lang="es-EC" sz="2000" dirty="0" smtClean="0"/>
              <a:t>para </a:t>
            </a:r>
            <a:r>
              <a:rPr lang="es-EC" sz="2000" dirty="0"/>
              <a:t>nuestro proyecto </a:t>
            </a:r>
            <a:r>
              <a:rPr lang="es-EC" sz="2000" dirty="0" smtClean="0"/>
              <a:t>en base a  </a:t>
            </a:r>
            <a:r>
              <a:rPr lang="es-EC" sz="2000" dirty="0"/>
              <a:t>la siguiente tabla del </a:t>
            </a:r>
            <a:r>
              <a:rPr lang="es-EC" sz="2000" b="1" dirty="0"/>
              <a:t>IEOS</a:t>
            </a:r>
            <a:r>
              <a:rPr lang="es-EC" sz="2000" dirty="0"/>
              <a:t>.</a:t>
            </a:r>
            <a:endParaRPr lang="es-ES" sz="2000" dirty="0"/>
          </a:p>
          <a:p>
            <a:endParaRPr lang="es-ES" dirty="0"/>
          </a:p>
        </p:txBody>
      </p:sp>
      <p:sp>
        <p:nvSpPr>
          <p:cNvPr id="4" name="3 Rectángulo"/>
          <p:cNvSpPr/>
          <p:nvPr/>
        </p:nvSpPr>
        <p:spPr>
          <a:xfrm>
            <a:off x="1187624" y="5733256"/>
            <a:ext cx="7776864"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sz="2800" b="1" dirty="0" smtClean="0"/>
              <a:t>Vida </a:t>
            </a:r>
            <a:r>
              <a:rPr lang="es-ES" sz="2800" b="1" dirty="0"/>
              <a:t>útil</a:t>
            </a:r>
            <a:r>
              <a:rPr lang="es-ES" sz="2800" dirty="0"/>
              <a:t> es el lapso después del cual una obra o estructura puede ser reemplazada por inservible.</a:t>
            </a:r>
          </a:p>
        </p:txBody>
      </p:sp>
    </p:spTree>
    <p:extLst>
      <p:ext uri="{BB962C8B-B14F-4D97-AF65-F5344CB8AC3E}">
        <p14:creationId xmlns:p14="http://schemas.microsoft.com/office/powerpoint/2010/main" xmlns="" val="8475915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836712"/>
            <a:ext cx="7498080" cy="4800600"/>
          </a:xfrm>
        </p:spPr>
        <p:txBody>
          <a:bodyPr>
            <a:normAutofit fontScale="92500" lnSpcReduction="10000"/>
          </a:bodyPr>
          <a:lstStyle/>
          <a:p>
            <a:pPr marL="82296" indent="0" algn="ctr">
              <a:buNone/>
            </a:pPr>
            <a:r>
              <a:rPr lang="es-EC" dirty="0"/>
              <a:t>Tomamos un promedio de 25 años, el mismo que será a partir del año 2010 hasta el 2035; puesto que el 2010 es el año del ultimo </a:t>
            </a:r>
            <a:r>
              <a:rPr lang="es-EC" dirty="0" smtClean="0"/>
              <a:t>censo </a:t>
            </a:r>
            <a:r>
              <a:rPr lang="es-EC" dirty="0"/>
              <a:t>realizado en el país, más 2 años incrementados según las normas del IEOS en los que se estima entra en operación el sistema; obteniendo así un Período de Diseño </a:t>
            </a:r>
            <a:r>
              <a:rPr lang="es-EC" dirty="0" smtClean="0"/>
              <a:t>de:</a:t>
            </a:r>
          </a:p>
          <a:p>
            <a:pPr marL="82296" indent="0">
              <a:buNone/>
            </a:pPr>
            <a:endParaRPr lang="es-EC" b="1" dirty="0"/>
          </a:p>
          <a:p>
            <a:pPr marL="82296" indent="0" algn="ctr">
              <a:buNone/>
            </a:pPr>
            <a:r>
              <a:rPr lang="es-EC" sz="6600" b="1" dirty="0" smtClean="0"/>
              <a:t>Pd = 27 años</a:t>
            </a:r>
            <a:endParaRPr lang="es-ES" sz="6600" dirty="0"/>
          </a:p>
          <a:p>
            <a:pPr marL="82296" indent="0">
              <a:buNone/>
            </a:pPr>
            <a:endParaRPr lang="es-ES" dirty="0"/>
          </a:p>
        </p:txBody>
      </p:sp>
    </p:spTree>
    <p:extLst>
      <p:ext uri="{BB962C8B-B14F-4D97-AF65-F5344CB8AC3E}">
        <p14:creationId xmlns:p14="http://schemas.microsoft.com/office/powerpoint/2010/main" xmlns="" val="1647213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16632"/>
            <a:ext cx="7858120" cy="1143000"/>
          </a:xfrm>
        </p:spPr>
        <p:txBody>
          <a:bodyPr/>
          <a:lstStyle/>
          <a:p>
            <a:r>
              <a:rPr lang="es-ES" dirty="0" smtClean="0"/>
              <a:t>Población de Diseño</a:t>
            </a:r>
            <a:endParaRPr lang="es-ES" dirty="0"/>
          </a:p>
        </p:txBody>
      </p:sp>
      <p:sp>
        <p:nvSpPr>
          <p:cNvPr id="3" name="2 Marcador de contenido"/>
          <p:cNvSpPr>
            <a:spLocks noGrp="1"/>
          </p:cNvSpPr>
          <p:nvPr>
            <p:ph idx="1"/>
          </p:nvPr>
        </p:nvSpPr>
        <p:spPr/>
        <p:txBody>
          <a:bodyPr>
            <a:normAutofit/>
          </a:bodyPr>
          <a:lstStyle/>
          <a:p>
            <a:r>
              <a:rPr lang="es-ES" sz="4000" dirty="0" smtClean="0"/>
              <a:t>Es </a:t>
            </a:r>
            <a:r>
              <a:rPr lang="es-ES" sz="4000" dirty="0"/>
              <a:t>el </a:t>
            </a:r>
            <a:r>
              <a:rPr lang="es-ES" sz="4000" b="1" dirty="0"/>
              <a:t>número de </a:t>
            </a:r>
            <a:r>
              <a:rPr lang="es-ES" sz="4000" b="1" dirty="0" smtClean="0"/>
              <a:t>hab</a:t>
            </a:r>
            <a:r>
              <a:rPr lang="es-ES" sz="4000" dirty="0" smtClean="0"/>
              <a:t>. </a:t>
            </a:r>
            <a:r>
              <a:rPr lang="es-ES" sz="4000" dirty="0"/>
              <a:t>que se tendrá al final del </a:t>
            </a:r>
            <a:r>
              <a:rPr lang="es-ES" sz="4000" dirty="0" smtClean="0"/>
              <a:t>período de diseño.</a:t>
            </a:r>
          </a:p>
          <a:p>
            <a:endParaRPr lang="es-ES" sz="4000" dirty="0" smtClean="0"/>
          </a:p>
          <a:p>
            <a:r>
              <a:rPr lang="es-ES" sz="4000" dirty="0" smtClean="0"/>
              <a:t>Para conocer la Población de diseño, se necesita determinar la </a:t>
            </a:r>
            <a:r>
              <a:rPr lang="es-ES" sz="4000" b="1" dirty="0" smtClean="0"/>
              <a:t>población futura</a:t>
            </a:r>
            <a:r>
              <a:rPr lang="es-ES" sz="4000" dirty="0"/>
              <a:t>.</a:t>
            </a:r>
          </a:p>
        </p:txBody>
      </p:sp>
    </p:spTree>
    <p:extLst>
      <p:ext uri="{BB962C8B-B14F-4D97-AF65-F5344CB8AC3E}">
        <p14:creationId xmlns:p14="http://schemas.microsoft.com/office/powerpoint/2010/main" xmlns="" val="21005695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116632"/>
            <a:ext cx="7498080" cy="634082"/>
          </a:xfrm>
        </p:spPr>
        <p:txBody>
          <a:bodyPr>
            <a:normAutofit fontScale="90000"/>
          </a:bodyPr>
          <a:lstStyle/>
          <a:p>
            <a:r>
              <a:rPr lang="es-ES" b="1" dirty="0" smtClean="0"/>
              <a:t>Población Futura</a:t>
            </a:r>
            <a:endParaRPr lang="es-ES" b="1" dirty="0"/>
          </a:p>
        </p:txBody>
      </p:sp>
      <p:sp>
        <p:nvSpPr>
          <p:cNvPr id="3" name="2 Marcador de contenido"/>
          <p:cNvSpPr>
            <a:spLocks noGrp="1"/>
          </p:cNvSpPr>
          <p:nvPr>
            <p:ph idx="1"/>
          </p:nvPr>
        </p:nvSpPr>
        <p:spPr>
          <a:xfrm>
            <a:off x="1115616" y="764704"/>
            <a:ext cx="7818072" cy="5483696"/>
          </a:xfrm>
        </p:spPr>
        <p:txBody>
          <a:bodyPr>
            <a:normAutofit/>
          </a:bodyPr>
          <a:lstStyle/>
          <a:p>
            <a:pPr marL="82296" indent="0">
              <a:buNone/>
            </a:pPr>
            <a:r>
              <a:rPr lang="es-ES" sz="2800" b="1" dirty="0" smtClean="0">
                <a:solidFill>
                  <a:schemeClr val="accent5"/>
                </a:solidFill>
              </a:rPr>
              <a:t>1. </a:t>
            </a:r>
            <a:r>
              <a:rPr lang="es-ES" sz="2800" b="1" u="sng" dirty="0" smtClean="0">
                <a:solidFill>
                  <a:schemeClr val="accent5"/>
                </a:solidFill>
              </a:rPr>
              <a:t>Tasa de Crecimiento </a:t>
            </a:r>
            <a:r>
              <a:rPr lang="es-ES" sz="2800" b="1" u="sng" dirty="0" smtClean="0">
                <a:solidFill>
                  <a:schemeClr val="accent5"/>
                </a:solidFill>
                <a:sym typeface="Wingdings" pitchFamily="2" charset="2"/>
              </a:rPr>
              <a:t> Cantón Rumiñahui</a:t>
            </a:r>
            <a:endParaRPr lang="es-ES" sz="2800" b="1" u="sng" dirty="0">
              <a:solidFill>
                <a:schemeClr val="accent5"/>
              </a:solidFill>
            </a:endParaRPr>
          </a:p>
        </p:txBody>
      </p:sp>
      <p:sp>
        <p:nvSpPr>
          <p:cNvPr id="4" name="Rectangle 2"/>
          <p:cNvSpPr>
            <a:spLocks noChangeArrowheads="1"/>
          </p:cNvSpPr>
          <p:nvPr/>
        </p:nvSpPr>
        <p:spPr bwMode="auto">
          <a:xfrm>
            <a:off x="827584" y="1510045"/>
            <a:ext cx="8316416" cy="804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171396"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Tasa de Crecimiento </a:t>
            </a:r>
            <a:r>
              <a:rPr kumimoji="0" lang="es-ES"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Proyectada</a:t>
            </a:r>
            <a:r>
              <a:rPr kumimoji="0" lang="es-ES"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de la Población del Cantón Rumiñahui.</a:t>
            </a:r>
            <a:endParaRPr kumimoji="0" lang="es-E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6625" name="Imagen 1"/>
          <p:cNvPicPr>
            <a:picLocks noChangeAspect="1" noChangeArrowheads="1"/>
          </p:cNvPicPr>
          <p:nvPr/>
        </p:nvPicPr>
        <p:blipFill>
          <a:blip r:embed="rId2">
            <a:extLst>
              <a:ext uri="{28A0092B-C50C-407E-A947-70E740481C1C}">
                <a14:useLocalDpi xmlns:a14="http://schemas.microsoft.com/office/drawing/2010/main" xmlns="" val="0"/>
              </a:ext>
            </a:extLst>
          </a:blip>
          <a:srcRect l="32112" t="51633" r="27693" b="10869"/>
          <a:stretch>
            <a:fillRect/>
          </a:stretch>
        </p:blipFill>
        <p:spPr bwMode="auto">
          <a:xfrm>
            <a:off x="1547664" y="1912050"/>
            <a:ext cx="7344816" cy="326468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 Rectángulo"/>
          <p:cNvSpPr/>
          <p:nvPr/>
        </p:nvSpPr>
        <p:spPr>
          <a:xfrm>
            <a:off x="1115616" y="5191326"/>
            <a:ext cx="7776864" cy="923330"/>
          </a:xfrm>
          <a:prstGeom prst="rect">
            <a:avLst/>
          </a:prstGeom>
        </p:spPr>
        <p:txBody>
          <a:bodyPr wrap="square">
            <a:spAutoFit/>
          </a:bodyPr>
          <a:lstStyle/>
          <a:p>
            <a:pPr algn="ctr"/>
            <a:r>
              <a:rPr lang="es-ES" dirty="0"/>
              <a:t>Proyecto de Tesis de Grado ESPE “Plan Estratégico de Marketing para promocionar la Cooperativa de Ahorro y Crédito “San Pedro de Taboada” en el Cantón Rumiñahui.”</a:t>
            </a:r>
          </a:p>
        </p:txBody>
      </p:sp>
      <p:sp>
        <p:nvSpPr>
          <p:cNvPr id="7" name="6 Flecha abajo"/>
          <p:cNvSpPr/>
          <p:nvPr/>
        </p:nvSpPr>
        <p:spPr>
          <a:xfrm>
            <a:off x="4792308" y="1901906"/>
            <a:ext cx="324887" cy="577245"/>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8" name="7 Rectángulo"/>
          <p:cNvSpPr/>
          <p:nvPr/>
        </p:nvSpPr>
        <p:spPr>
          <a:xfrm>
            <a:off x="2939226" y="6162562"/>
            <a:ext cx="4536504" cy="5853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400" b="1" dirty="0" smtClean="0"/>
              <a:t>TCA = 3,54 % (MAS ACTUAL)</a:t>
            </a:r>
            <a:endParaRPr lang="es-ES" sz="2400" b="1" dirty="0"/>
          </a:p>
        </p:txBody>
      </p:sp>
    </p:spTree>
    <p:extLst>
      <p:ext uri="{BB962C8B-B14F-4D97-AF65-F5344CB8AC3E}">
        <p14:creationId xmlns:p14="http://schemas.microsoft.com/office/powerpoint/2010/main" xmlns="" val="20485561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87850"/>
            <a:ext cx="8244408" cy="6770150"/>
          </a:xfrm>
        </p:spPr>
        <p:txBody>
          <a:bodyPr>
            <a:normAutofit fontScale="92500" lnSpcReduction="10000"/>
          </a:bodyPr>
          <a:lstStyle/>
          <a:p>
            <a:pPr marL="82296" indent="0">
              <a:lnSpc>
                <a:spcPct val="110000"/>
              </a:lnSpc>
              <a:buNone/>
            </a:pPr>
            <a:r>
              <a:rPr lang="es-ES" sz="3000" b="1" dirty="0">
                <a:solidFill>
                  <a:schemeClr val="accent5"/>
                </a:solidFill>
              </a:rPr>
              <a:t>2. Cálculo de la PF </a:t>
            </a:r>
            <a:r>
              <a:rPr lang="es-ES" sz="3000" b="1" dirty="0">
                <a:solidFill>
                  <a:schemeClr val="accent5"/>
                </a:solidFill>
                <a:sym typeface="Wingdings" pitchFamily="2" charset="2"/>
              </a:rPr>
              <a:t> Mínimo 3 métodos (IEOS)</a:t>
            </a:r>
          </a:p>
          <a:p>
            <a:pPr marL="82296" indent="0">
              <a:buNone/>
            </a:pPr>
            <a:endParaRPr lang="es-ES" sz="3300" dirty="0">
              <a:sym typeface="Wingdings" pitchFamily="2" charset="2"/>
            </a:endParaRPr>
          </a:p>
          <a:p>
            <a:pPr marL="596646" lvl="0" indent="-514350">
              <a:buAutoNum type="alphaLcParenR"/>
            </a:pPr>
            <a:r>
              <a:rPr lang="es-EC" sz="3300" b="1" i="1" dirty="0" smtClean="0"/>
              <a:t>Método </a:t>
            </a:r>
            <a:r>
              <a:rPr lang="es-EC" sz="3300" b="1" i="1" dirty="0"/>
              <a:t>Geométrico o del Interés Compuesto para la población </a:t>
            </a:r>
            <a:r>
              <a:rPr lang="es-EC" sz="3300" b="1" i="1" dirty="0" smtClean="0"/>
              <a:t>futura</a:t>
            </a:r>
          </a:p>
          <a:p>
            <a:pPr marL="596646" lvl="0" indent="-514350">
              <a:buAutoNum type="alphaLcParenR"/>
            </a:pPr>
            <a:endParaRPr lang="es-EC" sz="3300" b="1" i="1" dirty="0"/>
          </a:p>
          <a:p>
            <a:pPr marL="82296" lvl="0" indent="0">
              <a:buNone/>
            </a:pPr>
            <a:endParaRPr lang="es-ES" sz="3300" b="1" dirty="0" smtClean="0"/>
          </a:p>
          <a:p>
            <a:pPr marL="82296" lvl="0" indent="0">
              <a:buNone/>
            </a:pPr>
            <a:endParaRPr lang="es-ES" sz="3300" b="1" dirty="0"/>
          </a:p>
          <a:p>
            <a:r>
              <a:rPr lang="es-EC" sz="3300" dirty="0" err="1"/>
              <a:t>Pf</a:t>
            </a:r>
            <a:r>
              <a:rPr lang="es-EC" sz="3300" dirty="0"/>
              <a:t> = Población futura a calcularse</a:t>
            </a:r>
            <a:endParaRPr lang="es-ES" sz="3300" dirty="0"/>
          </a:p>
          <a:p>
            <a:r>
              <a:rPr lang="es-EC" sz="3300" dirty="0" err="1"/>
              <a:t>Pa</a:t>
            </a:r>
            <a:r>
              <a:rPr lang="es-EC" sz="3300" dirty="0"/>
              <a:t>= Población </a:t>
            </a:r>
            <a:r>
              <a:rPr lang="es-EC" sz="3300" dirty="0" smtClean="0"/>
              <a:t>actual 		     (1.359 </a:t>
            </a:r>
            <a:r>
              <a:rPr lang="es-EC" sz="3300" dirty="0" err="1" smtClean="0"/>
              <a:t>hab</a:t>
            </a:r>
            <a:r>
              <a:rPr lang="es-EC" sz="3300" dirty="0" smtClean="0"/>
              <a:t>)</a:t>
            </a:r>
            <a:endParaRPr lang="es-ES" sz="3300" dirty="0"/>
          </a:p>
          <a:p>
            <a:r>
              <a:rPr lang="es-EC" sz="3300" dirty="0"/>
              <a:t>r = Índice de </a:t>
            </a:r>
            <a:r>
              <a:rPr lang="es-EC" sz="3300" dirty="0" smtClean="0"/>
              <a:t>crecimiento		 	 (3,54 %)</a:t>
            </a:r>
            <a:endParaRPr lang="es-ES" sz="3300" dirty="0"/>
          </a:p>
          <a:p>
            <a:r>
              <a:rPr lang="es-EC" sz="3300" dirty="0"/>
              <a:t>n=  #</a:t>
            </a:r>
            <a:r>
              <a:rPr lang="es-EC" sz="3300" dirty="0" smtClean="0"/>
              <a:t> años </a:t>
            </a:r>
            <a:r>
              <a:rPr lang="es-EC" sz="3300" dirty="0"/>
              <a:t>entre el último Censo y el último año del período de </a:t>
            </a:r>
            <a:r>
              <a:rPr lang="es-EC" sz="3300" dirty="0" smtClean="0"/>
              <a:t>diseño	  		(27 años)</a:t>
            </a:r>
            <a:endParaRPr lang="es-ES" sz="3300" dirty="0"/>
          </a:p>
          <a:p>
            <a:pPr marL="82296" indent="0">
              <a:buNone/>
            </a:pPr>
            <a:endParaRPr lang="es-EC" sz="2800" b="1" dirty="0" smtClean="0"/>
          </a:p>
          <a:p>
            <a:pPr marL="82296" indent="0">
              <a:buNone/>
            </a:pPr>
            <a:r>
              <a:rPr lang="es-EC" sz="2800" b="1" dirty="0" smtClean="0"/>
              <a:t>	</a:t>
            </a:r>
            <a:endParaRPr lang="es-ES" sz="2800" dirty="0"/>
          </a:p>
        </p:txBody>
      </p:sp>
      <p:sp>
        <p:nvSpPr>
          <p:cNvPr id="4" name="3 Rectángulo"/>
          <p:cNvSpPr/>
          <p:nvPr/>
        </p:nvSpPr>
        <p:spPr>
          <a:xfrm>
            <a:off x="1478257" y="6070639"/>
            <a:ext cx="6912768"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b="1" dirty="0" err="1"/>
              <a:t>Pf</a:t>
            </a:r>
            <a:r>
              <a:rPr lang="es-EC" sz="2400" dirty="0"/>
              <a:t> = 3.650 hab. aprox. Inc. 5% Población Generada</a:t>
            </a:r>
            <a:endParaRPr lang="es-ES" sz="2400" dirty="0"/>
          </a:p>
          <a:p>
            <a:pPr algn="ctr"/>
            <a:endParaRPr lang="es-ES" dirty="0"/>
          </a:p>
        </p:txBody>
      </p:sp>
      <p:pic>
        <p:nvPicPr>
          <p:cNvPr id="27650" name="Imagen 5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987824" y="2492896"/>
            <a:ext cx="4192456"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655850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21744"/>
            <a:ext cx="7920880" cy="4800600"/>
          </a:xfrm>
        </p:spPr>
        <p:txBody>
          <a:bodyPr>
            <a:normAutofit fontScale="92500" lnSpcReduction="10000"/>
          </a:bodyPr>
          <a:lstStyle/>
          <a:p>
            <a:pPr marL="82296" lvl="0" indent="0">
              <a:buNone/>
            </a:pPr>
            <a:r>
              <a:rPr lang="es-EC" b="1" i="1" dirty="0" smtClean="0">
                <a:solidFill>
                  <a:srgbClr val="0070C0"/>
                </a:solidFill>
              </a:rPr>
              <a:t>b) </a:t>
            </a:r>
            <a:r>
              <a:rPr lang="es-EC" b="1" i="1" dirty="0" smtClean="0"/>
              <a:t>Método del Interés Simple</a:t>
            </a:r>
            <a:endParaRPr lang="es-EC" b="1" i="1" dirty="0"/>
          </a:p>
          <a:p>
            <a:pPr marL="82296" indent="0">
              <a:buNone/>
            </a:pPr>
            <a:endParaRPr lang="es-ES" b="1" dirty="0" smtClean="0"/>
          </a:p>
          <a:p>
            <a:pPr marL="82296" indent="0" algn="ctr">
              <a:buNone/>
            </a:pPr>
            <a:r>
              <a:rPr lang="es-ES" b="1" dirty="0" err="1"/>
              <a:t>Pf</a:t>
            </a:r>
            <a:r>
              <a:rPr lang="es-ES" dirty="0"/>
              <a:t> = </a:t>
            </a:r>
            <a:r>
              <a:rPr lang="es-ES" dirty="0" err="1"/>
              <a:t>Pa</a:t>
            </a:r>
            <a:r>
              <a:rPr lang="es-ES" dirty="0"/>
              <a:t> * [1 + r  * (t – </a:t>
            </a:r>
            <a:r>
              <a:rPr lang="es-ES" dirty="0" err="1"/>
              <a:t>to</a:t>
            </a:r>
            <a:r>
              <a:rPr lang="es-ES" dirty="0" smtClean="0"/>
              <a:t>)]</a:t>
            </a:r>
          </a:p>
          <a:p>
            <a:pPr marL="82296" indent="0" algn="ctr">
              <a:buNone/>
            </a:pPr>
            <a:endParaRPr lang="es-ES" dirty="0"/>
          </a:p>
          <a:p>
            <a:r>
              <a:rPr lang="es-EC" dirty="0" err="1"/>
              <a:t>Pf</a:t>
            </a:r>
            <a:r>
              <a:rPr lang="es-EC" dirty="0"/>
              <a:t> = Población futura a calcularse</a:t>
            </a:r>
            <a:endParaRPr lang="es-ES" dirty="0"/>
          </a:p>
          <a:p>
            <a:r>
              <a:rPr lang="es-EC" dirty="0" err="1"/>
              <a:t>Pa</a:t>
            </a:r>
            <a:r>
              <a:rPr lang="es-EC" dirty="0"/>
              <a:t>= Población total </a:t>
            </a:r>
            <a:r>
              <a:rPr lang="es-EC" dirty="0" smtClean="0"/>
              <a:t>actual		(1.359 hab.)</a:t>
            </a:r>
            <a:endParaRPr lang="es-ES" dirty="0"/>
          </a:p>
          <a:p>
            <a:r>
              <a:rPr lang="es-EC" dirty="0"/>
              <a:t>r = Razón de crecimiento </a:t>
            </a:r>
            <a:r>
              <a:rPr lang="es-EC" dirty="0" smtClean="0"/>
              <a:t>actual  (3,54%)</a:t>
            </a:r>
            <a:endParaRPr lang="es-ES" dirty="0"/>
          </a:p>
          <a:p>
            <a:r>
              <a:rPr lang="es-EC" dirty="0"/>
              <a:t>t=  Año </a:t>
            </a:r>
            <a:r>
              <a:rPr lang="es-EC" dirty="0" smtClean="0"/>
              <a:t>final				(2.037)</a:t>
            </a:r>
            <a:endParaRPr lang="es-ES" dirty="0"/>
          </a:p>
          <a:p>
            <a:r>
              <a:rPr lang="es-EC" dirty="0" err="1"/>
              <a:t>to</a:t>
            </a:r>
            <a:r>
              <a:rPr lang="es-EC" dirty="0"/>
              <a:t>= Año </a:t>
            </a:r>
            <a:r>
              <a:rPr lang="es-EC" dirty="0" smtClean="0"/>
              <a:t>inicial				(2.010)</a:t>
            </a:r>
            <a:endParaRPr lang="es-ES" dirty="0"/>
          </a:p>
          <a:p>
            <a:pPr marL="82296" indent="0">
              <a:buNone/>
            </a:pPr>
            <a:endParaRPr lang="es-ES" dirty="0"/>
          </a:p>
        </p:txBody>
      </p:sp>
      <p:sp>
        <p:nvSpPr>
          <p:cNvPr id="4" name="3 Rectángulo"/>
          <p:cNvSpPr/>
          <p:nvPr/>
        </p:nvSpPr>
        <p:spPr>
          <a:xfrm>
            <a:off x="1691680" y="5301208"/>
            <a:ext cx="6912768"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b="1" dirty="0" err="1"/>
              <a:t>Pf</a:t>
            </a:r>
            <a:r>
              <a:rPr lang="es-EC" sz="2400" dirty="0"/>
              <a:t> = </a:t>
            </a:r>
            <a:r>
              <a:rPr lang="es-EC" sz="2400" dirty="0" smtClean="0"/>
              <a:t>2.791 </a:t>
            </a:r>
            <a:r>
              <a:rPr lang="es-EC" sz="2400" dirty="0"/>
              <a:t>hab. aprox. Inc. 5% Población Generada</a:t>
            </a:r>
            <a:endParaRPr lang="es-ES" sz="2400" dirty="0"/>
          </a:p>
          <a:p>
            <a:pPr algn="ctr"/>
            <a:endParaRPr lang="es-ES" dirty="0"/>
          </a:p>
        </p:txBody>
      </p:sp>
    </p:spTree>
    <p:extLst>
      <p:ext uri="{BB962C8B-B14F-4D97-AF65-F5344CB8AC3E}">
        <p14:creationId xmlns:p14="http://schemas.microsoft.com/office/powerpoint/2010/main" xmlns="" val="1440083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188640"/>
            <a:ext cx="8028384" cy="5616624"/>
          </a:xfrm>
        </p:spPr>
        <p:txBody>
          <a:bodyPr>
            <a:normAutofit/>
          </a:bodyPr>
          <a:lstStyle/>
          <a:p>
            <a:pPr marL="82296" lvl="0" indent="0">
              <a:buNone/>
            </a:pPr>
            <a:r>
              <a:rPr lang="es-EC" b="1" i="1" dirty="0" smtClean="0">
                <a:solidFill>
                  <a:srgbClr val="0070C0"/>
                </a:solidFill>
              </a:rPr>
              <a:t>c) </a:t>
            </a:r>
            <a:r>
              <a:rPr lang="es-EC" b="1" i="1" dirty="0"/>
              <a:t>Método </a:t>
            </a:r>
            <a:r>
              <a:rPr lang="es-EC" b="1" i="1" dirty="0" smtClean="0"/>
              <a:t>Exponencial</a:t>
            </a:r>
          </a:p>
          <a:p>
            <a:pPr marL="82296" lvl="0" indent="0">
              <a:buNone/>
            </a:pPr>
            <a:endParaRPr lang="es-EC" b="1" i="1" dirty="0"/>
          </a:p>
          <a:p>
            <a:pPr marL="82296" lvl="0" indent="0">
              <a:buNone/>
            </a:pPr>
            <a:endParaRPr lang="es-EC" b="1" i="1" dirty="0"/>
          </a:p>
          <a:p>
            <a:r>
              <a:rPr lang="es-EC" dirty="0" err="1" smtClean="0"/>
              <a:t>Pf</a:t>
            </a:r>
            <a:r>
              <a:rPr lang="es-EC" dirty="0" smtClean="0"/>
              <a:t> </a:t>
            </a:r>
            <a:r>
              <a:rPr lang="es-EC" dirty="0"/>
              <a:t>= Población futura a calcularse</a:t>
            </a:r>
            <a:endParaRPr lang="es-ES" dirty="0"/>
          </a:p>
          <a:p>
            <a:r>
              <a:rPr lang="es-EC" dirty="0" err="1"/>
              <a:t>Pa</a:t>
            </a:r>
            <a:r>
              <a:rPr lang="es-EC" dirty="0"/>
              <a:t>= Población total </a:t>
            </a:r>
            <a:r>
              <a:rPr lang="es-EC" dirty="0" smtClean="0"/>
              <a:t>actual	   (1.359 hab.)</a:t>
            </a:r>
            <a:endParaRPr lang="es-ES" dirty="0"/>
          </a:p>
          <a:p>
            <a:r>
              <a:rPr lang="es-EC" dirty="0"/>
              <a:t>r = Razón de </a:t>
            </a:r>
            <a:r>
              <a:rPr lang="es-EC" dirty="0" smtClean="0"/>
              <a:t>crecimiento	    (3,54%)</a:t>
            </a:r>
          </a:p>
          <a:p>
            <a:endParaRPr lang="es-EC" dirty="0"/>
          </a:p>
          <a:p>
            <a:pPr marL="82296" indent="0">
              <a:buNone/>
            </a:pPr>
            <a:endParaRPr lang="es-EC" dirty="0" smtClean="0"/>
          </a:p>
          <a:p>
            <a:r>
              <a:rPr lang="es-EC" dirty="0" smtClean="0"/>
              <a:t>n </a:t>
            </a:r>
            <a:r>
              <a:rPr lang="es-EC" dirty="0"/>
              <a:t>= Período de cálculo de la </a:t>
            </a:r>
            <a:r>
              <a:rPr lang="es-EC" dirty="0" err="1" smtClean="0"/>
              <a:t>pob</a:t>
            </a:r>
            <a:r>
              <a:rPr lang="es-EC" dirty="0" smtClean="0"/>
              <a:t>.  (27 años)</a:t>
            </a:r>
            <a:endParaRPr lang="es-ES" dirty="0"/>
          </a:p>
          <a:p>
            <a:pPr marL="82296" lvl="0" indent="0">
              <a:buNone/>
            </a:pPr>
            <a:endParaRPr lang="es-EC" b="1" i="1" dirty="0"/>
          </a:p>
        </p:txBody>
      </p:sp>
      <p:pic>
        <p:nvPicPr>
          <p:cNvPr id="28674" name="Imagen 1"/>
          <p:cNvPicPr>
            <a:picLocks noChangeAspect="1" noChangeArrowheads="1"/>
          </p:cNvPicPr>
          <p:nvPr/>
        </p:nvPicPr>
        <p:blipFill>
          <a:blip r:embed="rId2">
            <a:extLst>
              <a:ext uri="{28A0092B-C50C-407E-A947-70E740481C1C}">
                <a14:useLocalDpi xmlns:a14="http://schemas.microsoft.com/office/drawing/2010/main" xmlns="" val="0"/>
              </a:ext>
            </a:extLst>
          </a:blip>
          <a:srcRect l="31239" t="15218" r="52592" b="78532"/>
          <a:stretch>
            <a:fillRect/>
          </a:stretch>
        </p:blipFill>
        <p:spPr bwMode="auto">
          <a:xfrm>
            <a:off x="2915816" y="764704"/>
            <a:ext cx="3641547" cy="72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43572" t="37743" r="42821" b="54886"/>
          <a:stretch/>
        </p:blipFill>
        <p:spPr bwMode="auto">
          <a:xfrm>
            <a:off x="3539734" y="3645024"/>
            <a:ext cx="3103839" cy="11041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Rectángulo"/>
          <p:cNvSpPr/>
          <p:nvPr/>
        </p:nvSpPr>
        <p:spPr>
          <a:xfrm>
            <a:off x="1691680" y="6093296"/>
            <a:ext cx="6912768"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b="1" dirty="0" err="1"/>
              <a:t>Pf</a:t>
            </a:r>
            <a:r>
              <a:rPr lang="es-EC" sz="2400" dirty="0"/>
              <a:t> = </a:t>
            </a:r>
            <a:r>
              <a:rPr lang="es-EC" sz="2400" dirty="0" smtClean="0"/>
              <a:t>1.741 </a:t>
            </a:r>
            <a:r>
              <a:rPr lang="es-EC" sz="2400" dirty="0"/>
              <a:t>hab. aprox. Inc. 5% Población Generada</a:t>
            </a:r>
            <a:endParaRPr lang="es-ES" sz="2400" dirty="0"/>
          </a:p>
          <a:p>
            <a:pPr algn="ctr"/>
            <a:endParaRPr lang="es-ES" dirty="0"/>
          </a:p>
        </p:txBody>
      </p:sp>
      <p:sp>
        <p:nvSpPr>
          <p:cNvPr id="7" name="6 Rectángulo"/>
          <p:cNvSpPr/>
          <p:nvPr/>
        </p:nvSpPr>
        <p:spPr>
          <a:xfrm>
            <a:off x="3059832" y="5436867"/>
            <a:ext cx="4536504" cy="43204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3200" dirty="0" smtClean="0"/>
              <a:t>r = 0,0073556</a:t>
            </a:r>
            <a:endParaRPr lang="es-ES" sz="3200" dirty="0"/>
          </a:p>
        </p:txBody>
      </p:sp>
    </p:spTree>
    <p:extLst>
      <p:ext uri="{BB962C8B-B14F-4D97-AF65-F5344CB8AC3E}">
        <p14:creationId xmlns:p14="http://schemas.microsoft.com/office/powerpoint/2010/main" xmlns="" val="13019633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563888" y="1484784"/>
            <a:ext cx="3024336" cy="50405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3" name="2 Marcador de contenido"/>
          <p:cNvSpPr>
            <a:spLocks noGrp="1"/>
          </p:cNvSpPr>
          <p:nvPr>
            <p:ph idx="1"/>
          </p:nvPr>
        </p:nvSpPr>
        <p:spPr>
          <a:xfrm>
            <a:off x="1043608" y="188640"/>
            <a:ext cx="7992888" cy="6480720"/>
          </a:xfrm>
        </p:spPr>
        <p:txBody>
          <a:bodyPr>
            <a:normAutofit fontScale="25000" lnSpcReduction="20000"/>
          </a:bodyPr>
          <a:lstStyle/>
          <a:p>
            <a:r>
              <a:rPr lang="es-EC" sz="9200" dirty="0" smtClean="0"/>
              <a:t>Escogemos el </a:t>
            </a:r>
            <a:r>
              <a:rPr lang="es-EC" sz="9200" b="1" dirty="0" smtClean="0"/>
              <a:t>Método Geométrico </a:t>
            </a:r>
            <a:r>
              <a:rPr lang="es-EC" sz="9200" b="1" dirty="0"/>
              <a:t>o del Interés </a:t>
            </a:r>
            <a:r>
              <a:rPr lang="es-EC" sz="9200" b="1" dirty="0" smtClean="0"/>
              <a:t>Compuesto</a:t>
            </a:r>
            <a:r>
              <a:rPr lang="es-EC" sz="9200" dirty="0"/>
              <a:t>.</a:t>
            </a:r>
            <a:endParaRPr lang="es-ES" sz="9200" dirty="0"/>
          </a:p>
          <a:p>
            <a:endParaRPr lang="es-ES" sz="9200" dirty="0"/>
          </a:p>
          <a:p>
            <a:r>
              <a:rPr lang="es-EC" sz="9200" dirty="0" smtClean="0"/>
              <a:t>P.F </a:t>
            </a:r>
            <a:r>
              <a:rPr lang="es-EC" sz="9200" dirty="0"/>
              <a:t>para el período de Diseño establecido </a:t>
            </a:r>
            <a:r>
              <a:rPr lang="es-EC" sz="9200" dirty="0" smtClean="0"/>
              <a:t>es:</a:t>
            </a:r>
            <a:r>
              <a:rPr lang="es-ES" sz="9200" dirty="0"/>
              <a:t> </a:t>
            </a:r>
            <a:r>
              <a:rPr lang="es-ES" sz="9200" dirty="0" smtClean="0"/>
              <a:t> </a:t>
            </a:r>
          </a:p>
          <a:p>
            <a:pPr marL="82296" indent="0" algn="ctr">
              <a:buNone/>
            </a:pPr>
            <a:r>
              <a:rPr lang="es-EC" sz="9200" b="1" dirty="0" err="1" smtClean="0"/>
              <a:t>Pf</a:t>
            </a:r>
            <a:r>
              <a:rPr lang="es-EC" sz="9200" dirty="0" smtClean="0"/>
              <a:t> </a:t>
            </a:r>
            <a:r>
              <a:rPr lang="es-EC" sz="9200" dirty="0"/>
              <a:t>= 3.650 hab. </a:t>
            </a:r>
            <a:r>
              <a:rPr lang="es-EC" sz="9200" dirty="0" smtClean="0"/>
              <a:t>aprox.</a:t>
            </a:r>
          </a:p>
          <a:p>
            <a:pPr marL="82296" indent="0">
              <a:buNone/>
            </a:pPr>
            <a:r>
              <a:rPr lang="es-EC" sz="9200" dirty="0"/>
              <a:t> </a:t>
            </a:r>
            <a:endParaRPr lang="es-ES" sz="9200" dirty="0"/>
          </a:p>
          <a:p>
            <a:pPr marL="82296" indent="0">
              <a:lnSpc>
                <a:spcPct val="120000"/>
              </a:lnSpc>
              <a:buNone/>
            </a:pPr>
            <a:r>
              <a:rPr lang="es-EC" sz="11200" b="1" dirty="0">
                <a:solidFill>
                  <a:schemeClr val="accent5"/>
                </a:solidFill>
              </a:rPr>
              <a:t>3. Densidad Demográfica Futura:</a:t>
            </a:r>
            <a:endParaRPr lang="es-ES" sz="11200" b="1" dirty="0">
              <a:solidFill>
                <a:schemeClr val="accent5"/>
              </a:solidFill>
            </a:endParaRPr>
          </a:p>
          <a:p>
            <a:pPr marL="82296" indent="0">
              <a:buNone/>
            </a:pPr>
            <a:r>
              <a:rPr lang="es-EC" sz="9200" dirty="0"/>
              <a:t> </a:t>
            </a:r>
            <a:endParaRPr lang="es-ES" sz="9200" dirty="0"/>
          </a:p>
          <a:p>
            <a:pPr marL="82296" indent="0" algn="ctr">
              <a:buNone/>
            </a:pPr>
            <a:r>
              <a:rPr lang="es-ES" sz="9200" b="1" dirty="0" err="1"/>
              <a:t>Df</a:t>
            </a:r>
            <a:r>
              <a:rPr lang="es-ES" sz="9200" dirty="0"/>
              <a:t> = 3.650 / 72,025</a:t>
            </a:r>
          </a:p>
          <a:p>
            <a:pPr marL="82296" indent="0" algn="ctr">
              <a:buNone/>
            </a:pPr>
            <a:r>
              <a:rPr lang="es-ES" sz="9200" b="1" dirty="0" err="1"/>
              <a:t>Df</a:t>
            </a:r>
            <a:r>
              <a:rPr lang="es-ES" sz="9200" dirty="0"/>
              <a:t> = 50,68</a:t>
            </a:r>
          </a:p>
          <a:p>
            <a:pPr marL="82296" indent="0" algn="ctr">
              <a:buNone/>
            </a:pPr>
            <a:r>
              <a:rPr lang="es-ES" sz="9200" b="1" dirty="0" err="1"/>
              <a:t>Df</a:t>
            </a:r>
            <a:r>
              <a:rPr lang="es-ES" sz="9200" dirty="0"/>
              <a:t> = 51 </a:t>
            </a:r>
            <a:r>
              <a:rPr lang="es-ES" sz="9200" dirty="0" err="1"/>
              <a:t>hab</a:t>
            </a:r>
            <a:r>
              <a:rPr lang="es-ES" sz="9200" dirty="0"/>
              <a:t>/</a:t>
            </a:r>
            <a:r>
              <a:rPr lang="es-ES" sz="9200" dirty="0" err="1"/>
              <a:t>Há</a:t>
            </a:r>
            <a:r>
              <a:rPr lang="es-ES" sz="9200" dirty="0"/>
              <a:t>.</a:t>
            </a:r>
          </a:p>
          <a:p>
            <a:pPr marL="82296" indent="0">
              <a:buNone/>
            </a:pPr>
            <a:endParaRPr lang="es-ES" sz="9200" dirty="0"/>
          </a:p>
          <a:p>
            <a:pPr algn="just"/>
            <a:r>
              <a:rPr lang="es-EC" sz="9200" b="1" dirty="0" err="1" smtClean="0"/>
              <a:t>Df</a:t>
            </a:r>
            <a:r>
              <a:rPr lang="es-EC" sz="9200" dirty="0" smtClean="0"/>
              <a:t> </a:t>
            </a:r>
            <a:r>
              <a:rPr lang="es-EC" sz="9200" dirty="0"/>
              <a:t>que se identifica con el criterio de “</a:t>
            </a:r>
            <a:r>
              <a:rPr lang="es-EC" sz="9200" b="1" dirty="0"/>
              <a:t>Área Residencial de Lotes Pequeños”</a:t>
            </a:r>
            <a:r>
              <a:rPr lang="es-EC" sz="9200" dirty="0"/>
              <a:t> </a:t>
            </a:r>
            <a:r>
              <a:rPr lang="es-EC" sz="9200" b="1" dirty="0"/>
              <a:t>(35 – 100 </a:t>
            </a:r>
            <a:r>
              <a:rPr lang="es-EC" sz="9200" b="1" dirty="0" err="1"/>
              <a:t>hab</a:t>
            </a:r>
            <a:r>
              <a:rPr lang="es-EC" sz="9200" b="1" dirty="0"/>
              <a:t>/</a:t>
            </a:r>
            <a:r>
              <a:rPr lang="es-EC" sz="9200" b="1" dirty="0" err="1"/>
              <a:t>Há</a:t>
            </a:r>
            <a:r>
              <a:rPr lang="es-EC" sz="9200" b="1" dirty="0"/>
              <a:t>.), </a:t>
            </a:r>
            <a:r>
              <a:rPr lang="es-EC" sz="9200" dirty="0"/>
              <a:t>puesto que los lotes que actualmente son grandes se reducirán; debido al aumento de </a:t>
            </a:r>
            <a:r>
              <a:rPr lang="es-EC" sz="9200" dirty="0" err="1" smtClean="0"/>
              <a:t>pob</a:t>
            </a:r>
            <a:r>
              <a:rPr lang="es-EC" sz="9200" dirty="0" smtClean="0"/>
              <a:t>. </a:t>
            </a:r>
            <a:r>
              <a:rPr lang="es-EC" sz="9200" dirty="0"/>
              <a:t>y la ocupación del suelo con nuevas construcciones; lo que coincide con lo </a:t>
            </a:r>
            <a:r>
              <a:rPr lang="es-EC" sz="9200" dirty="0" smtClean="0"/>
              <a:t>inspeccionado </a:t>
            </a:r>
            <a:r>
              <a:rPr lang="es-EC" sz="9200" dirty="0"/>
              <a:t>en el campo</a:t>
            </a:r>
            <a:r>
              <a:rPr lang="es-EC" sz="9200" dirty="0" smtClean="0"/>
              <a:t>.</a:t>
            </a:r>
          </a:p>
          <a:p>
            <a:pPr marL="82296" indent="0">
              <a:buNone/>
            </a:pPr>
            <a:endParaRPr lang="es-EC" dirty="0"/>
          </a:p>
          <a:p>
            <a:pPr marL="82296" indent="0">
              <a:buNone/>
            </a:pPr>
            <a:endParaRPr lang="es-ES" dirty="0"/>
          </a:p>
          <a:p>
            <a:pPr marL="82296" indent="0">
              <a:buNone/>
            </a:pPr>
            <a:r>
              <a:rPr lang="es-ES" dirty="0"/>
              <a:t> </a:t>
            </a:r>
          </a:p>
          <a:p>
            <a:endParaRPr lang="es-ES" dirty="0"/>
          </a:p>
        </p:txBody>
      </p:sp>
      <p:sp>
        <p:nvSpPr>
          <p:cNvPr id="4" name="3 Rectángulo"/>
          <p:cNvSpPr/>
          <p:nvPr/>
        </p:nvSpPr>
        <p:spPr>
          <a:xfrm>
            <a:off x="3239852" y="6093295"/>
            <a:ext cx="349238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82296"/>
            <a:r>
              <a:rPr lang="es-ES" sz="1200" b="1" dirty="0">
                <a:solidFill>
                  <a:schemeClr val="tx1"/>
                </a:solidFill>
                <a:latin typeface="Arial" pitchFamily="34" charset="0"/>
                <a:cs typeface="Arial" pitchFamily="34" charset="0"/>
              </a:rPr>
              <a:t>Ingeniería Sanitaria </a:t>
            </a:r>
            <a:r>
              <a:rPr lang="es-ES" sz="1200" b="1" dirty="0" smtClean="0">
                <a:solidFill>
                  <a:schemeClr val="tx1"/>
                </a:solidFill>
                <a:latin typeface="Arial" pitchFamily="34" charset="0"/>
                <a:cs typeface="Arial" pitchFamily="34" charset="0"/>
              </a:rPr>
              <a:t>I </a:t>
            </a:r>
            <a:r>
              <a:rPr lang="es-ES" sz="1200" dirty="0">
                <a:solidFill>
                  <a:schemeClr val="tx1"/>
                </a:solidFill>
                <a:latin typeface="Arial" pitchFamily="34" charset="0"/>
                <a:cs typeface="Arial" pitchFamily="34" charset="0"/>
              </a:rPr>
              <a:t>Ing. Miguel Arias </a:t>
            </a:r>
            <a:r>
              <a:rPr lang="es-ES" sz="1200" dirty="0" smtClean="0">
                <a:solidFill>
                  <a:schemeClr val="tx1"/>
                </a:solidFill>
                <a:latin typeface="Arial" pitchFamily="34" charset="0"/>
                <a:cs typeface="Arial" pitchFamily="34" charset="0"/>
              </a:rPr>
              <a:t>Osejo</a:t>
            </a:r>
            <a:endParaRPr lang="es-ES" sz="1200" dirty="0">
              <a:solidFill>
                <a:schemeClr val="tx1"/>
              </a:solidFill>
              <a:latin typeface="Arial" pitchFamily="34" charset="0"/>
              <a:cs typeface="Arial" pitchFamily="34" charset="0"/>
            </a:endParaRPr>
          </a:p>
          <a:p>
            <a:pPr marL="82296" indent="0">
              <a:buNone/>
            </a:pPr>
            <a:r>
              <a:rPr lang="es-ES" sz="1200" dirty="0">
                <a:solidFill>
                  <a:schemeClr val="tx1"/>
                </a:solidFill>
                <a:latin typeface="Arial" pitchFamily="34" charset="0"/>
                <a:cs typeface="Arial" pitchFamily="34" charset="0"/>
              </a:rPr>
              <a:t>Programa de Ingeniería Civil</a:t>
            </a:r>
          </a:p>
          <a:p>
            <a:pPr marL="82296" indent="0">
              <a:buNone/>
            </a:pPr>
            <a:r>
              <a:rPr lang="es-ES" sz="1200" dirty="0">
                <a:solidFill>
                  <a:schemeClr val="tx1"/>
                </a:solidFill>
                <a:latin typeface="Arial" pitchFamily="34" charset="0"/>
                <a:cs typeface="Arial" pitchFamily="34" charset="0"/>
              </a:rPr>
              <a:t>Escuela Politécnica del </a:t>
            </a:r>
            <a:r>
              <a:rPr lang="es-ES" sz="1200" dirty="0" smtClean="0">
                <a:solidFill>
                  <a:schemeClr val="tx1"/>
                </a:solidFill>
                <a:latin typeface="Arial" pitchFamily="34" charset="0"/>
                <a:cs typeface="Arial" pitchFamily="34" charset="0"/>
              </a:rPr>
              <a:t>Ejército</a:t>
            </a:r>
            <a:endParaRPr lang="es-ES" sz="1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8200129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0"/>
            <a:ext cx="7498080" cy="620688"/>
          </a:xfrm>
        </p:spPr>
        <p:txBody>
          <a:bodyPr>
            <a:normAutofit fontScale="90000"/>
          </a:bodyPr>
          <a:lstStyle/>
          <a:p>
            <a:r>
              <a:rPr lang="es-ES" dirty="0" smtClean="0"/>
              <a:t>Dotación de Agua Potable</a:t>
            </a:r>
            <a:endParaRPr lang="es-ES" dirty="0"/>
          </a:p>
        </p:txBody>
      </p:sp>
      <p:sp>
        <p:nvSpPr>
          <p:cNvPr id="3" name="2 Marcador de contenido"/>
          <p:cNvSpPr>
            <a:spLocks noGrp="1"/>
          </p:cNvSpPr>
          <p:nvPr>
            <p:ph idx="1"/>
          </p:nvPr>
        </p:nvSpPr>
        <p:spPr>
          <a:xfrm>
            <a:off x="899592" y="620688"/>
            <a:ext cx="8064896" cy="1152128"/>
          </a:xfrm>
        </p:spPr>
        <p:txBody>
          <a:bodyPr>
            <a:normAutofit fontScale="70000" lnSpcReduction="20000"/>
          </a:bodyPr>
          <a:lstStyle/>
          <a:p>
            <a:pPr marL="82296" indent="0" algn="just">
              <a:buNone/>
            </a:pPr>
            <a:r>
              <a:rPr lang="es-EC" dirty="0"/>
              <a:t>C</a:t>
            </a:r>
            <a:r>
              <a:rPr lang="es-EC" dirty="0" smtClean="0"/>
              <a:t>antidad de </a:t>
            </a:r>
            <a:r>
              <a:rPr lang="es-EC" dirty="0"/>
              <a:t>agua asignada a una </a:t>
            </a:r>
            <a:r>
              <a:rPr lang="es-EC" dirty="0" err="1" smtClean="0"/>
              <a:t>pob</a:t>
            </a:r>
            <a:r>
              <a:rPr lang="es-EC" dirty="0" smtClean="0"/>
              <a:t>. </a:t>
            </a:r>
            <a:r>
              <a:rPr lang="es-EC" dirty="0"/>
              <a:t>o a un </a:t>
            </a:r>
            <a:r>
              <a:rPr lang="es-EC" dirty="0" smtClean="0"/>
              <a:t>hab. </a:t>
            </a:r>
            <a:r>
              <a:rPr lang="es-EC" dirty="0"/>
              <a:t>para su consumo en cierto tiempo, </a:t>
            </a:r>
            <a:r>
              <a:rPr lang="es-EC" dirty="0" smtClean="0"/>
              <a:t>(litro </a:t>
            </a:r>
            <a:r>
              <a:rPr lang="es-EC" dirty="0"/>
              <a:t>por </a:t>
            </a:r>
            <a:r>
              <a:rPr lang="es-EC" dirty="0" smtClean="0"/>
              <a:t>hab. </a:t>
            </a:r>
            <a:r>
              <a:rPr lang="es-EC" dirty="0"/>
              <a:t>por </a:t>
            </a:r>
            <a:r>
              <a:rPr lang="es-EC" dirty="0" smtClean="0"/>
              <a:t>día) </a:t>
            </a:r>
            <a:r>
              <a:rPr lang="es-EC" dirty="0"/>
              <a:t>o dimensiones equivalentes. </a:t>
            </a:r>
            <a:r>
              <a:rPr lang="es-ES" dirty="0"/>
              <a:t>Incluye los consumos doméstico, comercial, industrial y público.</a:t>
            </a:r>
          </a:p>
          <a:p>
            <a:endParaRPr lang="es-ES" dirty="0"/>
          </a:p>
        </p:txBody>
      </p:sp>
      <p:sp>
        <p:nvSpPr>
          <p:cNvPr id="13" name="2 Marcador de contenido"/>
          <p:cNvSpPr txBox="1">
            <a:spLocks/>
          </p:cNvSpPr>
          <p:nvPr/>
        </p:nvSpPr>
        <p:spPr>
          <a:xfrm>
            <a:off x="1331640" y="1700808"/>
            <a:ext cx="7498080" cy="72008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endParaRPr lang="es-ES" dirty="0"/>
          </a:p>
        </p:txBody>
      </p:sp>
      <p:sp>
        <p:nvSpPr>
          <p:cNvPr id="12" name="11 Rectángulo"/>
          <p:cNvSpPr/>
          <p:nvPr/>
        </p:nvSpPr>
        <p:spPr>
          <a:xfrm>
            <a:off x="2017491" y="1571001"/>
            <a:ext cx="5973109" cy="523220"/>
          </a:xfrm>
          <a:prstGeom prst="rect">
            <a:avLst/>
          </a:prstGeom>
        </p:spPr>
        <p:txBody>
          <a:bodyPr wrap="none">
            <a:spAutoFit/>
          </a:bodyPr>
          <a:lstStyle/>
          <a:p>
            <a:pPr algn="ctr"/>
            <a:r>
              <a:rPr lang="es-ES" sz="2800" b="1" dirty="0"/>
              <a:t>Dotaciones Recomendadas (IEOS)</a:t>
            </a:r>
          </a:p>
        </p:txBody>
      </p:sp>
      <p:pic>
        <p:nvPicPr>
          <p:cNvPr id="29705"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2060848"/>
            <a:ext cx="7200800" cy="37666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16 Rectángulo"/>
          <p:cNvSpPr/>
          <p:nvPr/>
        </p:nvSpPr>
        <p:spPr>
          <a:xfrm>
            <a:off x="1331640" y="5827516"/>
            <a:ext cx="7498080" cy="84184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es-EC" sz="2400" dirty="0" smtClean="0"/>
          </a:p>
          <a:p>
            <a:pPr algn="ctr"/>
            <a:r>
              <a:rPr lang="es-EC" sz="2400" b="1" dirty="0" smtClean="0"/>
              <a:t>Para </a:t>
            </a:r>
            <a:r>
              <a:rPr lang="es-EC" sz="2400" b="1" dirty="0" err="1" smtClean="0"/>
              <a:t>pob</a:t>
            </a:r>
            <a:r>
              <a:rPr lang="es-EC" sz="2400" b="1" dirty="0" smtClean="0"/>
              <a:t>. </a:t>
            </a:r>
            <a:r>
              <a:rPr lang="es-EC" sz="2400" b="1" i="1" u="sng" dirty="0"/>
              <a:t>&lt;</a:t>
            </a:r>
            <a:r>
              <a:rPr lang="es-EC" sz="2400" b="1" i="1" u="sng" dirty="0" smtClean="0"/>
              <a:t> </a:t>
            </a:r>
            <a:r>
              <a:rPr lang="es-EC" sz="2400" b="1" i="1" u="sng" dirty="0"/>
              <a:t>a 5.000 </a:t>
            </a:r>
            <a:r>
              <a:rPr lang="es-EC" sz="2400" b="1" i="1" u="sng" dirty="0" smtClean="0"/>
              <a:t>hab.</a:t>
            </a:r>
            <a:r>
              <a:rPr lang="es-EC" sz="2400" b="1" dirty="0" smtClean="0"/>
              <a:t>, </a:t>
            </a:r>
            <a:r>
              <a:rPr lang="es-EC" sz="2400" b="1" dirty="0"/>
              <a:t>se debe tomar la dotación </a:t>
            </a:r>
            <a:r>
              <a:rPr lang="es-EC" sz="2400" b="1" i="1" u="sng" dirty="0"/>
              <a:t>mínima</a:t>
            </a:r>
            <a:r>
              <a:rPr lang="es-EC" sz="2400" b="1" dirty="0"/>
              <a:t> fijada.  </a:t>
            </a:r>
            <a:r>
              <a:rPr lang="es-EC" sz="2400" b="1" dirty="0" smtClean="0"/>
              <a:t>Entonces </a:t>
            </a:r>
            <a:r>
              <a:rPr lang="es-EC" sz="2400" b="1" dirty="0" smtClean="0">
                <a:sym typeface="Wingdings" pitchFamily="2" charset="2"/>
              </a:rPr>
              <a:t> </a:t>
            </a:r>
            <a:r>
              <a:rPr lang="es-EC" sz="2400" b="1" dirty="0" smtClean="0"/>
              <a:t>130 </a:t>
            </a:r>
            <a:r>
              <a:rPr lang="es-EC" sz="2400" b="1" dirty="0"/>
              <a:t>l/</a:t>
            </a:r>
            <a:r>
              <a:rPr lang="es-EC" sz="2400" b="1" dirty="0" err="1"/>
              <a:t>hab</a:t>
            </a:r>
            <a:r>
              <a:rPr lang="es-EC" sz="2400" b="1" dirty="0"/>
              <a:t>/día.</a:t>
            </a:r>
            <a:endParaRPr lang="es-ES" sz="2400" b="1" dirty="0"/>
          </a:p>
          <a:p>
            <a:pPr algn="ctr"/>
            <a:endParaRPr lang="es-ES" dirty="0"/>
          </a:p>
        </p:txBody>
      </p:sp>
    </p:spTree>
    <p:extLst>
      <p:ext uri="{BB962C8B-B14F-4D97-AF65-F5344CB8AC3E}">
        <p14:creationId xmlns:p14="http://schemas.microsoft.com/office/powerpoint/2010/main" xmlns="" val="5424001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86956" y="0"/>
            <a:ext cx="7498080" cy="707626"/>
          </a:xfrm>
        </p:spPr>
        <p:txBody>
          <a:bodyPr>
            <a:normAutofit fontScale="90000"/>
          </a:bodyPr>
          <a:lstStyle/>
          <a:p>
            <a:pPr algn="ctr"/>
            <a:r>
              <a:rPr lang="es-ES" dirty="0" smtClean="0"/>
              <a:t>JUSTIFICACIÓN</a:t>
            </a: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2659357410"/>
              </p:ext>
            </p:extLst>
          </p:nvPr>
        </p:nvGraphicFramePr>
        <p:xfrm>
          <a:off x="179512" y="764704"/>
          <a:ext cx="8766720" cy="5149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6300192" y="3737909"/>
            <a:ext cx="1440160" cy="360040"/>
          </a:xfrm>
          <a:prstGeom prst="rect">
            <a:avLst/>
          </a:prstGeom>
          <a:ln w="5080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S" b="1" dirty="0" smtClean="0"/>
              <a:t>ADEMÁS</a:t>
            </a:r>
            <a:endParaRPr lang="es-ES" b="1" dirty="0"/>
          </a:p>
        </p:txBody>
      </p:sp>
      <p:sp>
        <p:nvSpPr>
          <p:cNvPr id="6" name="5 Rectángulo"/>
          <p:cNvSpPr/>
          <p:nvPr/>
        </p:nvSpPr>
        <p:spPr>
          <a:xfrm>
            <a:off x="251520" y="5589240"/>
            <a:ext cx="8568952" cy="105109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2400" b="1" dirty="0">
                <a:solidFill>
                  <a:schemeClr val="tx1"/>
                </a:solidFill>
              </a:rPr>
              <a:t>S</a:t>
            </a:r>
            <a:r>
              <a:rPr lang="es-EC" sz="2400" b="1" dirty="0" smtClean="0">
                <a:solidFill>
                  <a:schemeClr val="tx1"/>
                </a:solidFill>
              </a:rPr>
              <a:t>istemas </a:t>
            </a:r>
            <a:r>
              <a:rPr lang="es-EC" sz="2400" b="1" dirty="0">
                <a:solidFill>
                  <a:schemeClr val="tx1"/>
                </a:solidFill>
              </a:rPr>
              <a:t>sanitarios </a:t>
            </a:r>
            <a:r>
              <a:rPr lang="es-EC" sz="2400" b="1" dirty="0" smtClean="0">
                <a:solidFill>
                  <a:schemeClr val="tx1"/>
                </a:solidFill>
              </a:rPr>
              <a:t>diseñados con </a:t>
            </a:r>
            <a:r>
              <a:rPr lang="es-EC" sz="2400" b="1" dirty="0">
                <a:solidFill>
                  <a:schemeClr val="tx1"/>
                </a:solidFill>
              </a:rPr>
              <a:t>principios básicos que se vienen usando desde hace muchos años atrás, sin presentar cambios ni variaciones relevantes</a:t>
            </a:r>
            <a:r>
              <a:rPr lang="es-EC" b="1" dirty="0">
                <a:solidFill>
                  <a:schemeClr val="tx1"/>
                </a:solidFill>
              </a:rPr>
              <a:t>. </a:t>
            </a:r>
            <a:endParaRPr lang="es-ES" b="1" dirty="0">
              <a:solidFill>
                <a:schemeClr val="tx1"/>
              </a:solidFill>
            </a:endParaRPr>
          </a:p>
        </p:txBody>
      </p:sp>
    </p:spTree>
    <p:extLst>
      <p:ext uri="{BB962C8B-B14F-4D97-AF65-F5344CB8AC3E}">
        <p14:creationId xmlns:p14="http://schemas.microsoft.com/office/powerpoint/2010/main" xmlns="" val="20813757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116632"/>
            <a:ext cx="7498080" cy="562074"/>
          </a:xfrm>
        </p:spPr>
        <p:txBody>
          <a:bodyPr>
            <a:normAutofit fontScale="90000"/>
          </a:bodyPr>
          <a:lstStyle/>
          <a:p>
            <a:r>
              <a:rPr lang="es-ES" dirty="0" smtClean="0"/>
              <a:t>Caudal de aguas Servidas</a:t>
            </a:r>
            <a:endParaRPr lang="es-ES" dirty="0"/>
          </a:p>
        </p:txBody>
      </p:sp>
      <p:sp>
        <p:nvSpPr>
          <p:cNvPr id="3" name="2 Marcador de contenido"/>
          <p:cNvSpPr>
            <a:spLocks noGrp="1"/>
          </p:cNvSpPr>
          <p:nvPr>
            <p:ph idx="1"/>
          </p:nvPr>
        </p:nvSpPr>
        <p:spPr>
          <a:xfrm>
            <a:off x="1043608" y="908720"/>
            <a:ext cx="8100392" cy="5688632"/>
          </a:xfrm>
        </p:spPr>
        <p:txBody>
          <a:bodyPr>
            <a:normAutofit fontScale="92500" lnSpcReduction="20000"/>
          </a:bodyPr>
          <a:lstStyle/>
          <a:p>
            <a:pPr marL="82296" indent="0">
              <a:buNone/>
            </a:pPr>
            <a:r>
              <a:rPr lang="es-EC" dirty="0" smtClean="0"/>
              <a:t>Es el caudal </a:t>
            </a:r>
            <a:r>
              <a:rPr lang="es-EC" dirty="0"/>
              <a:t>sanitario de los líquidos de origen doméstico, residencial e industrial que son utilizados y descargados al </a:t>
            </a:r>
            <a:r>
              <a:rPr lang="es-EC" dirty="0" smtClean="0"/>
              <a:t>sistema.</a:t>
            </a:r>
          </a:p>
          <a:p>
            <a:pPr marL="82296" indent="0">
              <a:buNone/>
            </a:pPr>
            <a:endParaRPr lang="es-EC" dirty="0"/>
          </a:p>
          <a:p>
            <a:pPr marL="82296" indent="0">
              <a:buNone/>
            </a:pPr>
            <a:endParaRPr lang="es-EC" dirty="0" smtClean="0"/>
          </a:p>
          <a:p>
            <a:pPr marL="82296" indent="0">
              <a:buNone/>
            </a:pPr>
            <a:endParaRPr lang="es-EC" dirty="0" smtClean="0"/>
          </a:p>
          <a:p>
            <a:r>
              <a:rPr lang="es-EC" dirty="0" err="1"/>
              <a:t>Q</a:t>
            </a:r>
            <a:r>
              <a:rPr lang="es-EC" baseline="-25000" dirty="0" err="1"/>
              <a:t>s</a:t>
            </a:r>
            <a:r>
              <a:rPr lang="es-EC" dirty="0"/>
              <a:t> =  Caudal sanitario máximo (l/s)</a:t>
            </a:r>
            <a:endParaRPr lang="es-ES" dirty="0"/>
          </a:p>
          <a:p>
            <a:r>
              <a:rPr lang="es-EC" dirty="0" err="1"/>
              <a:t>P</a:t>
            </a:r>
            <a:r>
              <a:rPr lang="es-EC" baseline="-25000" dirty="0" err="1"/>
              <a:t>p</a:t>
            </a:r>
            <a:r>
              <a:rPr lang="es-EC" dirty="0"/>
              <a:t> =  Población proyectada</a:t>
            </a:r>
            <a:endParaRPr lang="es-ES" dirty="0"/>
          </a:p>
          <a:p>
            <a:r>
              <a:rPr lang="es-EC" dirty="0"/>
              <a:t>f =	    Porcentaje de retorno</a:t>
            </a:r>
            <a:endParaRPr lang="es-ES" dirty="0"/>
          </a:p>
          <a:p>
            <a:r>
              <a:rPr lang="es-EC" dirty="0" err="1"/>
              <a:t>Dot</a:t>
            </a:r>
            <a:r>
              <a:rPr lang="es-EC" baseline="-25000" dirty="0" err="1"/>
              <a:t>futura</a:t>
            </a:r>
            <a:r>
              <a:rPr lang="es-EC" baseline="-25000" dirty="0"/>
              <a:t> </a:t>
            </a:r>
            <a:r>
              <a:rPr lang="es-EC" dirty="0"/>
              <a:t>= Dotación futura (l/</a:t>
            </a:r>
            <a:r>
              <a:rPr lang="es-EC" dirty="0" err="1"/>
              <a:t>hab</a:t>
            </a:r>
            <a:r>
              <a:rPr lang="es-EC" dirty="0"/>
              <a:t>/día)</a:t>
            </a:r>
            <a:endParaRPr lang="es-ES" dirty="0"/>
          </a:p>
          <a:p>
            <a:r>
              <a:rPr lang="es-EC" dirty="0"/>
              <a:t>M  = Coeficiente de simultaneidad o mayoración</a:t>
            </a:r>
            <a:endParaRPr lang="es-ES" dirty="0"/>
          </a:p>
          <a:p>
            <a:r>
              <a:rPr lang="es-EC" dirty="0"/>
              <a:t>Q </a:t>
            </a:r>
            <a:r>
              <a:rPr lang="es-EC" baseline="-25000" dirty="0" err="1"/>
              <a:t>inf</a:t>
            </a:r>
            <a:r>
              <a:rPr lang="es-EC" dirty="0"/>
              <a:t> = Caudal de infiltración (l/s)</a:t>
            </a:r>
            <a:endParaRPr lang="es-ES" dirty="0"/>
          </a:p>
          <a:p>
            <a:r>
              <a:rPr lang="es-EC" dirty="0"/>
              <a:t>Q </a:t>
            </a:r>
            <a:r>
              <a:rPr lang="es-EC" baseline="-25000" dirty="0" err="1"/>
              <a:t>ili</a:t>
            </a:r>
            <a:r>
              <a:rPr lang="es-EC" dirty="0"/>
              <a:t> = Caudal de aguas ilícitas (l/s)</a:t>
            </a:r>
            <a:endParaRPr lang="es-ES" dirty="0"/>
          </a:p>
          <a:p>
            <a:pPr marL="82296" indent="0">
              <a:buNone/>
            </a:pPr>
            <a:endParaRPr lang="es-E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1760" y="2292043"/>
            <a:ext cx="4945286" cy="936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475915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4427984" y="5517232"/>
            <a:ext cx="1368152"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 name="1 Título"/>
          <p:cNvSpPr>
            <a:spLocks noGrp="1"/>
          </p:cNvSpPr>
          <p:nvPr>
            <p:ph type="title"/>
          </p:nvPr>
        </p:nvSpPr>
        <p:spPr>
          <a:xfrm>
            <a:off x="1043608" y="116632"/>
            <a:ext cx="7498080" cy="476672"/>
          </a:xfrm>
        </p:spPr>
        <p:txBody>
          <a:bodyPr>
            <a:noAutofit/>
          </a:bodyPr>
          <a:lstStyle/>
          <a:p>
            <a:r>
              <a:rPr lang="es-ES" sz="3300" b="1" dirty="0" smtClean="0">
                <a:solidFill>
                  <a:srgbClr val="7030A0"/>
                </a:solidFill>
              </a:rPr>
              <a:t>Dotación Futura</a:t>
            </a:r>
            <a:endParaRPr lang="es-ES" sz="3300" b="1" dirty="0">
              <a:solidFill>
                <a:srgbClr val="7030A0"/>
              </a:solidFill>
            </a:endParaRPr>
          </a:p>
        </p:txBody>
      </p:sp>
      <p:sp>
        <p:nvSpPr>
          <p:cNvPr id="3" name="2 Marcador de contenido"/>
          <p:cNvSpPr>
            <a:spLocks noGrp="1"/>
          </p:cNvSpPr>
          <p:nvPr>
            <p:ph idx="1"/>
          </p:nvPr>
        </p:nvSpPr>
        <p:spPr>
          <a:xfrm>
            <a:off x="1043608" y="764704"/>
            <a:ext cx="7498080" cy="829072"/>
          </a:xfrm>
        </p:spPr>
        <p:txBody>
          <a:bodyPr>
            <a:normAutofit/>
          </a:bodyPr>
          <a:lstStyle/>
          <a:p>
            <a:pPr marL="82296" indent="0">
              <a:buNone/>
            </a:pPr>
            <a:r>
              <a:rPr lang="es-EC" sz="2400" b="1" dirty="0"/>
              <a:t>Dotación Futura: </a:t>
            </a:r>
            <a:r>
              <a:rPr lang="es-EC" sz="2400" dirty="0"/>
              <a:t>130 l/</a:t>
            </a:r>
            <a:r>
              <a:rPr lang="es-EC" sz="2400" dirty="0" err="1"/>
              <a:t>hab</a:t>
            </a:r>
            <a:r>
              <a:rPr lang="es-EC" sz="2400" dirty="0"/>
              <a:t>/día</a:t>
            </a:r>
            <a:endParaRPr lang="es-ES" sz="2400" dirty="0"/>
          </a:p>
        </p:txBody>
      </p:sp>
      <p:sp>
        <p:nvSpPr>
          <p:cNvPr id="5" name="1 Título"/>
          <p:cNvSpPr txBox="1">
            <a:spLocks/>
          </p:cNvSpPr>
          <p:nvPr/>
        </p:nvSpPr>
        <p:spPr>
          <a:xfrm>
            <a:off x="1043608" y="1268760"/>
            <a:ext cx="7498080" cy="504056"/>
          </a:xfrm>
          <a:prstGeom prst="rect">
            <a:avLst/>
          </a:prstGeom>
        </p:spPr>
        <p:txBody>
          <a:bodyPr anchor="ctr">
            <a:normAutofit fontScale="775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s-ES" b="1" dirty="0" smtClean="0">
                <a:solidFill>
                  <a:srgbClr val="7030A0"/>
                </a:solidFill>
              </a:rPr>
              <a:t>Porcentaje de Retorno (f)</a:t>
            </a:r>
            <a:endParaRPr lang="es-ES" b="1" dirty="0">
              <a:solidFill>
                <a:srgbClr val="7030A0"/>
              </a:solidFill>
            </a:endParaRPr>
          </a:p>
        </p:txBody>
      </p:sp>
      <p:sp>
        <p:nvSpPr>
          <p:cNvPr id="6" name="2 Marcador de contenido"/>
          <p:cNvSpPr txBox="1">
            <a:spLocks/>
          </p:cNvSpPr>
          <p:nvPr/>
        </p:nvSpPr>
        <p:spPr>
          <a:xfrm>
            <a:off x="1061092" y="1826994"/>
            <a:ext cx="7975403" cy="369023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algn="just"/>
            <a:r>
              <a:rPr lang="es-ES" sz="2200" dirty="0" smtClean="0"/>
              <a:t>Relación </a:t>
            </a:r>
            <a:r>
              <a:rPr lang="es-ES" sz="2200" dirty="0"/>
              <a:t>entre el agua residual producida y el agua potable consumida. Es decir </a:t>
            </a:r>
            <a:r>
              <a:rPr lang="es-EC" sz="2200" dirty="0"/>
              <a:t>solamente una parte del agua de consumo retorna al sistema de alcantarillado, el resto es utilizado para lavado de carros y calles, riego de jardines; etc</a:t>
            </a:r>
            <a:r>
              <a:rPr lang="es-EC" sz="2200" dirty="0" smtClean="0"/>
              <a:t>.</a:t>
            </a:r>
          </a:p>
          <a:p>
            <a:pPr marL="82296" indent="0" algn="just">
              <a:buNone/>
            </a:pPr>
            <a:endParaRPr lang="es-EC" sz="2200" dirty="0"/>
          </a:p>
          <a:p>
            <a:pPr algn="just"/>
            <a:r>
              <a:rPr lang="es-EC" sz="2200" dirty="0" smtClean="0"/>
              <a:t>Varía </a:t>
            </a:r>
            <a:r>
              <a:rPr lang="es-EC" sz="2200" dirty="0"/>
              <a:t>entre </a:t>
            </a:r>
            <a:r>
              <a:rPr lang="es-EC" sz="2200" b="1" dirty="0" smtClean="0"/>
              <a:t>60</a:t>
            </a:r>
            <a:r>
              <a:rPr lang="es-EC" sz="2200" b="1" dirty="0"/>
              <a:t>% y 90%</a:t>
            </a:r>
            <a:r>
              <a:rPr lang="es-EC" sz="2200" dirty="0"/>
              <a:t> dependiendo del tipo de área </a:t>
            </a:r>
            <a:r>
              <a:rPr lang="es-EC" sz="2200" dirty="0" smtClean="0"/>
              <a:t>considerada.</a:t>
            </a:r>
          </a:p>
          <a:p>
            <a:pPr marL="82296" indent="0" algn="just">
              <a:buNone/>
            </a:pPr>
            <a:endParaRPr lang="es-EC" sz="2200" dirty="0" smtClean="0"/>
          </a:p>
          <a:p>
            <a:pPr algn="just"/>
            <a:r>
              <a:rPr lang="es-EC" sz="2200" dirty="0" smtClean="0"/>
              <a:t>Nuestro </a:t>
            </a:r>
            <a:r>
              <a:rPr lang="es-EC" sz="2200" dirty="0"/>
              <a:t>proyecto es una zona mal llamada “</a:t>
            </a:r>
            <a:r>
              <a:rPr lang="es-EC" sz="2200" b="1" dirty="0"/>
              <a:t>Urbana</a:t>
            </a:r>
            <a:r>
              <a:rPr lang="es-EC" sz="2200" dirty="0"/>
              <a:t>”, </a:t>
            </a:r>
            <a:r>
              <a:rPr lang="es-EC" sz="2200" dirty="0" smtClean="0"/>
              <a:t>Residencial.</a:t>
            </a:r>
            <a:endParaRPr lang="es-ES" sz="2200" dirty="0"/>
          </a:p>
          <a:p>
            <a:pPr marL="82296" indent="0" algn="ctr">
              <a:buNone/>
            </a:pPr>
            <a:r>
              <a:rPr lang="es-EC" sz="2200" b="1" dirty="0"/>
              <a:t>f</a:t>
            </a:r>
            <a:r>
              <a:rPr lang="es-EC" sz="2200" dirty="0"/>
              <a:t> = 80 </a:t>
            </a:r>
            <a:r>
              <a:rPr lang="es-EC" sz="2200" dirty="0" smtClean="0"/>
              <a:t>%</a:t>
            </a:r>
            <a:endParaRPr lang="es-ES" sz="2200" dirty="0"/>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6037" t="20647" r="33162" b="74411"/>
          <a:stretch/>
        </p:blipFill>
        <p:spPr bwMode="auto">
          <a:xfrm>
            <a:off x="1049530" y="6165304"/>
            <a:ext cx="6031188" cy="587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7213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0"/>
            <a:ext cx="7498080" cy="908720"/>
          </a:xfrm>
        </p:spPr>
        <p:txBody>
          <a:bodyPr>
            <a:normAutofit fontScale="90000"/>
          </a:bodyPr>
          <a:lstStyle/>
          <a:p>
            <a:r>
              <a:rPr lang="es-ES" dirty="0" smtClean="0">
                <a:solidFill>
                  <a:srgbClr val="7030A0"/>
                </a:solidFill>
              </a:rPr>
              <a:t>Caudal Medio Diario Inicial </a:t>
            </a:r>
            <a:r>
              <a:rPr lang="es-ES" dirty="0" err="1" smtClean="0">
                <a:solidFill>
                  <a:srgbClr val="7030A0"/>
                </a:solidFill>
              </a:rPr>
              <a:t>QMDsi</a:t>
            </a:r>
            <a:endParaRPr lang="es-ES" dirty="0">
              <a:solidFill>
                <a:srgbClr val="7030A0"/>
              </a:solidFill>
            </a:endParaRPr>
          </a:p>
        </p:txBody>
      </p:sp>
      <p:sp>
        <p:nvSpPr>
          <p:cNvPr id="3" name="2 Marcador de contenido"/>
          <p:cNvSpPr>
            <a:spLocks noGrp="1"/>
          </p:cNvSpPr>
          <p:nvPr>
            <p:ph idx="1"/>
          </p:nvPr>
        </p:nvSpPr>
        <p:spPr>
          <a:xfrm>
            <a:off x="1043608" y="980728"/>
            <a:ext cx="7992888" cy="4752528"/>
          </a:xfrm>
        </p:spPr>
        <p:txBody>
          <a:bodyPr>
            <a:normAutofit fontScale="85000" lnSpcReduction="10000"/>
          </a:bodyPr>
          <a:lstStyle/>
          <a:p>
            <a:pPr marL="82296" indent="0" algn="just">
              <a:buNone/>
            </a:pPr>
            <a:r>
              <a:rPr lang="es-ES" dirty="0"/>
              <a:t>El </a:t>
            </a:r>
            <a:r>
              <a:rPr lang="es-ES" dirty="0" err="1" smtClean="0"/>
              <a:t>QMDsi</a:t>
            </a:r>
            <a:r>
              <a:rPr lang="es-ES" dirty="0" smtClean="0"/>
              <a:t> </a:t>
            </a:r>
            <a:r>
              <a:rPr lang="es-ES" dirty="0"/>
              <a:t>de aguas residuales domésticas se calculará para el principio y final del período de diseño. </a:t>
            </a:r>
            <a:endParaRPr lang="es-ES" dirty="0" smtClean="0"/>
          </a:p>
          <a:p>
            <a:pPr marL="82296" indent="0" algn="just">
              <a:buNone/>
            </a:pPr>
            <a:endParaRPr lang="es-ES" dirty="0"/>
          </a:p>
          <a:p>
            <a:pPr marL="82296" indent="0" algn="just">
              <a:buNone/>
            </a:pPr>
            <a:r>
              <a:rPr lang="es-EC" dirty="0"/>
              <a:t>Se utiliza para verificar la capacidad de </a:t>
            </a:r>
            <a:r>
              <a:rPr lang="es-EC" b="1" dirty="0" smtClean="0"/>
              <a:t>Auto Limpieza </a:t>
            </a:r>
            <a:r>
              <a:rPr lang="es-EC" dirty="0" smtClean="0"/>
              <a:t>de </a:t>
            </a:r>
            <a:r>
              <a:rPr lang="es-EC" dirty="0"/>
              <a:t>la red de Alcantarillado. </a:t>
            </a:r>
            <a:endParaRPr lang="es-EC" dirty="0" smtClean="0"/>
          </a:p>
          <a:p>
            <a:pPr marL="82296" indent="0" algn="just">
              <a:buNone/>
            </a:pPr>
            <a:endParaRPr lang="es-EC" dirty="0"/>
          </a:p>
          <a:p>
            <a:pPr marL="82296" indent="0" algn="just">
              <a:buNone/>
            </a:pPr>
            <a:endParaRPr lang="es-EC" dirty="0" smtClean="0"/>
          </a:p>
          <a:p>
            <a:pPr lvl="0" algn="just"/>
            <a:r>
              <a:rPr lang="es-EC" dirty="0" err="1"/>
              <a:t>Qmsi</a:t>
            </a:r>
            <a:r>
              <a:rPr lang="es-EC" dirty="0"/>
              <a:t>: </a:t>
            </a:r>
            <a:r>
              <a:rPr lang="es-EC" dirty="0" smtClean="0"/>
              <a:t>QMD de </a:t>
            </a:r>
            <a:r>
              <a:rPr lang="es-EC" dirty="0"/>
              <a:t>aguas servidas al inicio del período de </a:t>
            </a:r>
            <a:r>
              <a:rPr lang="es-EC" dirty="0" smtClean="0"/>
              <a:t>diseño.</a:t>
            </a:r>
            <a:endParaRPr lang="es-ES" dirty="0"/>
          </a:p>
          <a:p>
            <a:pPr lvl="0" algn="just"/>
            <a:r>
              <a:rPr lang="es-EC" dirty="0"/>
              <a:t>La dotación inicial se expresa en l/</a:t>
            </a:r>
            <a:r>
              <a:rPr lang="es-EC" dirty="0" err="1"/>
              <a:t>hab</a:t>
            </a:r>
            <a:r>
              <a:rPr lang="es-EC" dirty="0"/>
              <a:t>/día.</a:t>
            </a:r>
            <a:endParaRPr lang="es-ES" dirty="0"/>
          </a:p>
          <a:p>
            <a:pPr lvl="0" algn="just"/>
            <a:r>
              <a:rPr lang="es-EC" dirty="0"/>
              <a:t>f: Coeficiente de </a:t>
            </a:r>
            <a:r>
              <a:rPr lang="es-EC" dirty="0" smtClean="0"/>
              <a:t>Retorno</a:t>
            </a:r>
            <a:r>
              <a:rPr lang="es-EC" dirty="0"/>
              <a:t> </a:t>
            </a:r>
            <a:r>
              <a:rPr lang="es-EC" dirty="0" smtClean="0"/>
              <a:t>                                (</a:t>
            </a:r>
            <a:r>
              <a:rPr lang="es-EC" b="1" dirty="0" smtClean="0"/>
              <a:t>0,8</a:t>
            </a:r>
            <a:r>
              <a:rPr lang="es-EC" dirty="0"/>
              <a:t>)</a:t>
            </a:r>
            <a:endParaRPr lang="es-ES" dirty="0"/>
          </a:p>
          <a:p>
            <a:pPr marL="82296" indent="0">
              <a:buNone/>
            </a:pPr>
            <a:endParaRPr lang="es-EC" dirty="0" smtClean="0"/>
          </a:p>
          <a:p>
            <a:pPr marL="82296" indent="0">
              <a:buNone/>
            </a:pPr>
            <a:endParaRPr lang="es-E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3768" y="3170628"/>
            <a:ext cx="4911722" cy="7624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Rectángulo"/>
          <p:cNvSpPr/>
          <p:nvPr/>
        </p:nvSpPr>
        <p:spPr>
          <a:xfrm>
            <a:off x="3851920" y="5801066"/>
            <a:ext cx="2376263"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pic>
        <p:nvPicPr>
          <p:cNvPr id="3379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995936" y="5801066"/>
            <a:ext cx="2016224" cy="488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005695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0"/>
            <a:ext cx="7498080" cy="1143000"/>
          </a:xfrm>
        </p:spPr>
        <p:txBody>
          <a:bodyPr>
            <a:normAutofit fontScale="90000"/>
          </a:bodyPr>
          <a:lstStyle/>
          <a:p>
            <a:r>
              <a:rPr lang="es-ES" dirty="0">
                <a:solidFill>
                  <a:srgbClr val="7030A0"/>
                </a:solidFill>
              </a:rPr>
              <a:t>Caudal Medio Diario </a:t>
            </a:r>
            <a:r>
              <a:rPr lang="es-ES" dirty="0" smtClean="0">
                <a:solidFill>
                  <a:srgbClr val="7030A0"/>
                </a:solidFill>
              </a:rPr>
              <a:t>Final </a:t>
            </a:r>
            <a:r>
              <a:rPr lang="es-ES" dirty="0" err="1" smtClean="0">
                <a:solidFill>
                  <a:srgbClr val="7030A0"/>
                </a:solidFill>
              </a:rPr>
              <a:t>QMDsf</a:t>
            </a:r>
            <a:endParaRPr lang="es-ES" dirty="0"/>
          </a:p>
        </p:txBody>
      </p:sp>
      <p:sp>
        <p:nvSpPr>
          <p:cNvPr id="3" name="2 Marcador de contenido"/>
          <p:cNvSpPr>
            <a:spLocks noGrp="1"/>
          </p:cNvSpPr>
          <p:nvPr>
            <p:ph idx="1"/>
          </p:nvPr>
        </p:nvSpPr>
        <p:spPr>
          <a:xfrm>
            <a:off x="1435608" y="2564904"/>
            <a:ext cx="7498080" cy="3683496"/>
          </a:xfrm>
        </p:spPr>
        <p:txBody>
          <a:bodyPr>
            <a:normAutofit/>
          </a:bodyPr>
          <a:lstStyle/>
          <a:p>
            <a:pPr lvl="0" algn="just"/>
            <a:r>
              <a:rPr lang="es-EC" dirty="0" err="1" smtClean="0"/>
              <a:t>Qmsf</a:t>
            </a:r>
            <a:r>
              <a:rPr lang="es-EC" dirty="0"/>
              <a:t>: Caudal medio diario de aguas servidas al final del período de </a:t>
            </a:r>
            <a:r>
              <a:rPr lang="es-EC" dirty="0" smtClean="0"/>
              <a:t>diseño. </a:t>
            </a:r>
            <a:endParaRPr lang="es-ES" dirty="0"/>
          </a:p>
          <a:p>
            <a:pPr lvl="0" algn="just"/>
            <a:r>
              <a:rPr lang="es-EC" dirty="0"/>
              <a:t>La dotación futura o final se expresa en l/</a:t>
            </a:r>
            <a:r>
              <a:rPr lang="es-EC" dirty="0" err="1"/>
              <a:t>hab</a:t>
            </a:r>
            <a:r>
              <a:rPr lang="es-EC" dirty="0"/>
              <a:t>/día.</a:t>
            </a:r>
            <a:endParaRPr lang="es-ES" dirty="0"/>
          </a:p>
          <a:p>
            <a:pPr lvl="0" algn="just"/>
            <a:r>
              <a:rPr lang="es-EC" dirty="0"/>
              <a:t>f: Coeficiente de </a:t>
            </a:r>
            <a:r>
              <a:rPr lang="es-EC" dirty="0" smtClean="0"/>
              <a:t>Retorno</a:t>
            </a:r>
            <a:r>
              <a:rPr lang="es-EC" dirty="0"/>
              <a:t> </a:t>
            </a:r>
            <a:r>
              <a:rPr lang="es-EC" dirty="0" smtClean="0"/>
              <a:t>            (</a:t>
            </a:r>
            <a:r>
              <a:rPr lang="es-EC" b="1" dirty="0" smtClean="0"/>
              <a:t>0,8</a:t>
            </a:r>
            <a:r>
              <a:rPr lang="es-EC" dirty="0"/>
              <a:t>)</a:t>
            </a:r>
            <a:endParaRPr lang="es-ES" dirty="0"/>
          </a:p>
          <a:p>
            <a:pPr marL="82296" indent="0">
              <a:buNone/>
            </a:pPr>
            <a:endParaRPr lang="es-ES" dirty="0"/>
          </a:p>
        </p:txBody>
      </p:sp>
      <p:pic>
        <p:nvPicPr>
          <p:cNvPr id="3481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267744" y="1268760"/>
            <a:ext cx="5382598"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Rectángulo"/>
          <p:cNvSpPr/>
          <p:nvPr/>
        </p:nvSpPr>
        <p:spPr>
          <a:xfrm>
            <a:off x="3275856" y="5589240"/>
            <a:ext cx="3384376" cy="71588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63888" y="5710170"/>
            <a:ext cx="2664296" cy="4551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485561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26815"/>
            <a:ext cx="7498080" cy="836712"/>
          </a:xfrm>
        </p:spPr>
        <p:txBody>
          <a:bodyPr>
            <a:normAutofit/>
          </a:bodyPr>
          <a:lstStyle/>
          <a:p>
            <a:r>
              <a:rPr lang="es-ES" sz="3900" dirty="0">
                <a:solidFill>
                  <a:srgbClr val="7030A0"/>
                </a:solidFill>
              </a:rPr>
              <a:t>Coeficiente de Mayoración(M)</a:t>
            </a:r>
          </a:p>
        </p:txBody>
      </p:sp>
      <p:sp>
        <p:nvSpPr>
          <p:cNvPr id="3" name="2 Marcador de contenido"/>
          <p:cNvSpPr>
            <a:spLocks noGrp="1"/>
          </p:cNvSpPr>
          <p:nvPr>
            <p:ph idx="1"/>
          </p:nvPr>
        </p:nvSpPr>
        <p:spPr>
          <a:xfrm>
            <a:off x="1115616" y="908720"/>
            <a:ext cx="7920880" cy="4800600"/>
          </a:xfrm>
        </p:spPr>
        <p:txBody>
          <a:bodyPr>
            <a:normAutofit fontScale="85000" lnSpcReduction="20000"/>
          </a:bodyPr>
          <a:lstStyle/>
          <a:p>
            <a:pPr marL="82296" indent="0">
              <a:buNone/>
            </a:pPr>
            <a:r>
              <a:rPr lang="es-EC" dirty="0"/>
              <a:t>R</a:t>
            </a:r>
            <a:r>
              <a:rPr lang="es-EC" dirty="0" smtClean="0"/>
              <a:t>elación </a:t>
            </a:r>
            <a:r>
              <a:rPr lang="es-EC" dirty="0"/>
              <a:t>entre el caudal máximo y el caudal medio de aguas </a:t>
            </a:r>
            <a:r>
              <a:rPr lang="es-EC" dirty="0" smtClean="0"/>
              <a:t>servidas</a:t>
            </a:r>
          </a:p>
          <a:p>
            <a:pPr marL="82296" indent="0">
              <a:buNone/>
            </a:pPr>
            <a:endParaRPr lang="es-EC" dirty="0"/>
          </a:p>
          <a:p>
            <a:pPr marL="82296" indent="0">
              <a:buNone/>
            </a:pPr>
            <a:endParaRPr lang="es-EC" dirty="0" smtClean="0"/>
          </a:p>
          <a:p>
            <a:pPr marL="82296" indent="0">
              <a:buNone/>
            </a:pPr>
            <a:endParaRPr lang="es-EC" dirty="0" smtClean="0"/>
          </a:p>
          <a:p>
            <a:pPr marL="82296" indent="0" algn="ctr">
              <a:buNone/>
            </a:pPr>
            <a:r>
              <a:rPr lang="es-EC" dirty="0"/>
              <a:t>Pudiendo M variar entre: 1.50 ≥ M ≤ 4.00</a:t>
            </a:r>
            <a:endParaRPr lang="es-ES" dirty="0"/>
          </a:p>
          <a:p>
            <a:pPr marL="82296" indent="0">
              <a:buNone/>
            </a:pPr>
            <a:endParaRPr lang="es-EC" dirty="0" smtClean="0"/>
          </a:p>
          <a:p>
            <a:r>
              <a:rPr lang="es-EC" dirty="0"/>
              <a:t>M = Coeficiente de mayoración (Adimensional)               Si Q &lt; 4 l/s entonces M = 4</a:t>
            </a:r>
            <a:endParaRPr lang="es-ES" dirty="0"/>
          </a:p>
          <a:p>
            <a:pPr marL="82296" indent="0">
              <a:buNone/>
            </a:pPr>
            <a:endParaRPr lang="es-ES" dirty="0"/>
          </a:p>
          <a:p>
            <a:r>
              <a:rPr lang="es-EC" dirty="0"/>
              <a:t>Q = Caudal medio diario de aguas servidas al </a:t>
            </a:r>
            <a:r>
              <a:rPr lang="es-EC" b="1" dirty="0"/>
              <a:t>final</a:t>
            </a:r>
            <a:r>
              <a:rPr lang="es-EC" dirty="0"/>
              <a:t> del período de </a:t>
            </a:r>
            <a:r>
              <a:rPr lang="es-EC" dirty="0" smtClean="0"/>
              <a:t>diseño			 </a:t>
            </a:r>
            <a:r>
              <a:rPr lang="es-EC" dirty="0"/>
              <a:t>(</a:t>
            </a:r>
            <a:r>
              <a:rPr lang="es-EC" b="1" dirty="0"/>
              <a:t>4,394 l/s)</a:t>
            </a:r>
            <a:endParaRPr lang="es-ES" dirty="0"/>
          </a:p>
          <a:p>
            <a:pPr marL="82296" indent="0">
              <a:buNone/>
            </a:pPr>
            <a:endParaRPr lang="es-ES" dirty="0"/>
          </a:p>
        </p:txBody>
      </p:sp>
      <p:pic>
        <p:nvPicPr>
          <p:cNvPr id="3584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735328" y="1770382"/>
            <a:ext cx="2128627"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Rectángulo"/>
          <p:cNvSpPr/>
          <p:nvPr/>
        </p:nvSpPr>
        <p:spPr>
          <a:xfrm>
            <a:off x="3851920" y="5801066"/>
            <a:ext cx="252028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pic>
        <p:nvPicPr>
          <p:cNvPr id="35843"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259465" y="5858160"/>
            <a:ext cx="1579987" cy="389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655850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0"/>
            <a:ext cx="8100392" cy="936104"/>
          </a:xfrm>
        </p:spPr>
        <p:txBody>
          <a:bodyPr>
            <a:normAutofit/>
          </a:bodyPr>
          <a:lstStyle/>
          <a:p>
            <a:r>
              <a:rPr lang="es-ES" sz="3600" dirty="0" smtClean="0">
                <a:solidFill>
                  <a:srgbClr val="7030A0"/>
                </a:solidFill>
              </a:rPr>
              <a:t>Caudal Máximo Instantáneo Final (</a:t>
            </a:r>
            <a:r>
              <a:rPr lang="es-ES" sz="3600" dirty="0" err="1" smtClean="0">
                <a:solidFill>
                  <a:srgbClr val="7030A0"/>
                </a:solidFill>
              </a:rPr>
              <a:t>QMs</a:t>
            </a:r>
            <a:r>
              <a:rPr lang="es-ES" sz="3600" dirty="0" smtClean="0">
                <a:solidFill>
                  <a:srgbClr val="7030A0"/>
                </a:solidFill>
              </a:rPr>
              <a:t>)</a:t>
            </a:r>
            <a:endParaRPr lang="es-ES" sz="3600" dirty="0"/>
          </a:p>
        </p:txBody>
      </p:sp>
      <p:sp>
        <p:nvSpPr>
          <p:cNvPr id="3" name="2 Marcador de contenido"/>
          <p:cNvSpPr>
            <a:spLocks noGrp="1"/>
          </p:cNvSpPr>
          <p:nvPr>
            <p:ph idx="1"/>
          </p:nvPr>
        </p:nvSpPr>
        <p:spPr>
          <a:xfrm>
            <a:off x="1187624" y="1124744"/>
            <a:ext cx="7498080" cy="4800600"/>
          </a:xfrm>
        </p:spPr>
        <p:txBody>
          <a:bodyPr/>
          <a:lstStyle/>
          <a:p>
            <a:pPr marL="82296" indent="0" algn="ctr">
              <a:buNone/>
            </a:pPr>
            <a:r>
              <a:rPr lang="es-EC" b="1" dirty="0" err="1"/>
              <a:t>QMs</a:t>
            </a:r>
            <a:r>
              <a:rPr lang="es-EC" dirty="0"/>
              <a:t> = </a:t>
            </a:r>
            <a:r>
              <a:rPr lang="es-EC" dirty="0" err="1"/>
              <a:t>Qms</a:t>
            </a:r>
            <a:r>
              <a:rPr lang="es-EC" dirty="0"/>
              <a:t> * </a:t>
            </a:r>
            <a:r>
              <a:rPr lang="es-EC" dirty="0" smtClean="0"/>
              <a:t>M</a:t>
            </a:r>
          </a:p>
          <a:p>
            <a:pPr marL="82296" indent="0" algn="ctr">
              <a:buNone/>
            </a:pPr>
            <a:endParaRPr lang="es-EC" dirty="0"/>
          </a:p>
          <a:p>
            <a:pPr lvl="0" algn="just"/>
            <a:r>
              <a:rPr lang="es-EC" dirty="0" err="1"/>
              <a:t>QMs</a:t>
            </a:r>
            <a:r>
              <a:rPr lang="es-EC" dirty="0"/>
              <a:t>: Caudal máximo instantáneo final</a:t>
            </a:r>
            <a:endParaRPr lang="es-ES" dirty="0"/>
          </a:p>
          <a:p>
            <a:pPr lvl="0" algn="just"/>
            <a:r>
              <a:rPr lang="es-EC" dirty="0" err="1"/>
              <a:t>Qms</a:t>
            </a:r>
            <a:r>
              <a:rPr lang="es-EC" dirty="0"/>
              <a:t>: Caudal medio diario de aguas servidas al </a:t>
            </a:r>
            <a:r>
              <a:rPr lang="es-EC" b="1" dirty="0"/>
              <a:t>final </a:t>
            </a:r>
            <a:r>
              <a:rPr lang="es-EC" dirty="0"/>
              <a:t>del período de diseño</a:t>
            </a:r>
            <a:endParaRPr lang="es-ES" dirty="0"/>
          </a:p>
          <a:p>
            <a:pPr lvl="0" algn="just"/>
            <a:r>
              <a:rPr lang="es-EC" dirty="0"/>
              <a:t>M: Coeficiente de </a:t>
            </a:r>
            <a:r>
              <a:rPr lang="es-EC" dirty="0" smtClean="0"/>
              <a:t>mayoración.</a:t>
            </a:r>
            <a:endParaRPr lang="es-ES" dirty="0"/>
          </a:p>
          <a:p>
            <a:pPr marL="82296" indent="0" algn="ctr">
              <a:buNone/>
            </a:pPr>
            <a:endParaRPr lang="es-ES" dirty="0"/>
          </a:p>
          <a:p>
            <a:endParaRPr lang="es-ES" dirty="0"/>
          </a:p>
        </p:txBody>
      </p:sp>
      <p:sp>
        <p:nvSpPr>
          <p:cNvPr id="4" name="3 Rectángulo"/>
          <p:cNvSpPr/>
          <p:nvPr/>
        </p:nvSpPr>
        <p:spPr>
          <a:xfrm>
            <a:off x="3635896" y="5157193"/>
            <a:ext cx="2664296" cy="576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b="1" dirty="0" err="1"/>
              <a:t>QMs</a:t>
            </a:r>
            <a:r>
              <a:rPr lang="es-EC" sz="2400" dirty="0"/>
              <a:t> = 8,784 l/</a:t>
            </a:r>
            <a:r>
              <a:rPr lang="es-EC" sz="2400" dirty="0" err="1"/>
              <a:t>seg</a:t>
            </a:r>
            <a:endParaRPr lang="es-ES" sz="2400" dirty="0"/>
          </a:p>
          <a:p>
            <a:pPr algn="ctr"/>
            <a:endParaRPr lang="es-ES" dirty="0"/>
          </a:p>
        </p:txBody>
      </p:sp>
    </p:spTree>
    <p:extLst>
      <p:ext uri="{BB962C8B-B14F-4D97-AF65-F5344CB8AC3E}">
        <p14:creationId xmlns:p14="http://schemas.microsoft.com/office/powerpoint/2010/main" xmlns="" val="14400835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116632"/>
            <a:ext cx="8100392" cy="864096"/>
          </a:xfrm>
        </p:spPr>
        <p:txBody>
          <a:bodyPr>
            <a:normAutofit fontScale="90000"/>
          </a:bodyPr>
          <a:lstStyle/>
          <a:p>
            <a:r>
              <a:rPr lang="es-ES" sz="4400" dirty="0">
                <a:solidFill>
                  <a:srgbClr val="7030A0"/>
                </a:solidFill>
              </a:rPr>
              <a:t>Caudal </a:t>
            </a:r>
            <a:r>
              <a:rPr lang="es-ES" sz="4400" dirty="0" smtClean="0">
                <a:solidFill>
                  <a:srgbClr val="7030A0"/>
                </a:solidFill>
              </a:rPr>
              <a:t>de Aguas de Infiltración (</a:t>
            </a:r>
            <a:r>
              <a:rPr lang="es-ES" sz="4400" dirty="0" err="1" smtClean="0">
                <a:solidFill>
                  <a:srgbClr val="7030A0"/>
                </a:solidFill>
              </a:rPr>
              <a:t>Qinf</a:t>
            </a:r>
            <a:r>
              <a:rPr lang="es-ES" sz="4400" dirty="0" smtClean="0">
                <a:solidFill>
                  <a:srgbClr val="7030A0"/>
                </a:solidFill>
              </a:rPr>
              <a:t>)</a:t>
            </a:r>
            <a:endParaRPr lang="es-ES" dirty="0"/>
          </a:p>
        </p:txBody>
      </p:sp>
      <p:sp>
        <p:nvSpPr>
          <p:cNvPr id="3" name="2 Marcador de contenido"/>
          <p:cNvSpPr>
            <a:spLocks noGrp="1"/>
          </p:cNvSpPr>
          <p:nvPr>
            <p:ph idx="1"/>
          </p:nvPr>
        </p:nvSpPr>
        <p:spPr>
          <a:xfrm>
            <a:off x="1189512" y="965106"/>
            <a:ext cx="7818072" cy="5195664"/>
          </a:xfrm>
        </p:spPr>
        <p:txBody>
          <a:bodyPr>
            <a:normAutofit fontScale="92500" lnSpcReduction="10000"/>
          </a:bodyPr>
          <a:lstStyle/>
          <a:p>
            <a:pPr marL="82296" indent="0">
              <a:buNone/>
            </a:pPr>
            <a:r>
              <a:rPr lang="es-EC" dirty="0"/>
              <a:t>A</a:t>
            </a:r>
            <a:r>
              <a:rPr lang="es-EC" dirty="0" smtClean="0"/>
              <a:t>guas </a:t>
            </a:r>
            <a:r>
              <a:rPr lang="es-EC" dirty="0"/>
              <a:t>extrañas que penetran desde el terreno inmediato al interior de las alcantarillas; </a:t>
            </a:r>
            <a:r>
              <a:rPr lang="es-EC" dirty="0" smtClean="0"/>
              <a:t>varía de acuerdo a:</a:t>
            </a:r>
          </a:p>
          <a:p>
            <a:pPr marL="82296" indent="0">
              <a:buNone/>
            </a:pPr>
            <a:endParaRPr lang="es-EC" dirty="0"/>
          </a:p>
          <a:p>
            <a:pPr lvl="0"/>
            <a:r>
              <a:rPr lang="es-EC" dirty="0"/>
              <a:t>La edad de la alcantarilla, </a:t>
            </a:r>
            <a:endParaRPr lang="es-ES" dirty="0"/>
          </a:p>
          <a:p>
            <a:pPr lvl="0"/>
            <a:r>
              <a:rPr lang="es-EC" dirty="0"/>
              <a:t>El material del que esté constituida la tubería,</a:t>
            </a:r>
            <a:endParaRPr lang="es-ES" dirty="0"/>
          </a:p>
          <a:p>
            <a:pPr lvl="0"/>
            <a:r>
              <a:rPr lang="es-EC" dirty="0"/>
              <a:t>La existencia de defectos en las uniones y pozos de visita,</a:t>
            </a:r>
            <a:endParaRPr lang="es-ES" dirty="0"/>
          </a:p>
          <a:p>
            <a:pPr lvl="0"/>
            <a:r>
              <a:rPr lang="es-EC" dirty="0"/>
              <a:t>A las grietas o porosidad de las tuberías, </a:t>
            </a:r>
            <a:endParaRPr lang="es-ES" dirty="0"/>
          </a:p>
          <a:p>
            <a:pPr lvl="0"/>
            <a:r>
              <a:rPr lang="es-EC" dirty="0"/>
              <a:t>Tipo de unión de las conexiones </a:t>
            </a:r>
            <a:r>
              <a:rPr lang="es-EC" dirty="0" smtClean="0"/>
              <a:t>domiciliarias</a:t>
            </a:r>
            <a:endParaRPr lang="es-ES" dirty="0"/>
          </a:p>
          <a:p>
            <a:pPr lvl="0"/>
            <a:r>
              <a:rPr lang="es-EC" dirty="0"/>
              <a:t>Profundidad de la alcantarilla.</a:t>
            </a:r>
            <a:endParaRPr lang="es-ES" dirty="0"/>
          </a:p>
          <a:p>
            <a:pPr marL="82296" indent="0">
              <a:buNone/>
            </a:pPr>
            <a:endParaRPr lang="es-ES" dirty="0"/>
          </a:p>
        </p:txBody>
      </p:sp>
      <p:sp>
        <p:nvSpPr>
          <p:cNvPr id="5" name="4 Rectángulo redondeado"/>
          <p:cNvSpPr/>
          <p:nvPr/>
        </p:nvSpPr>
        <p:spPr>
          <a:xfrm>
            <a:off x="1547664" y="2852936"/>
            <a:ext cx="4464496" cy="504056"/>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6" name="5 Rectángulo redondeado"/>
          <p:cNvSpPr/>
          <p:nvPr/>
        </p:nvSpPr>
        <p:spPr>
          <a:xfrm>
            <a:off x="1545066" y="3356992"/>
            <a:ext cx="7131389" cy="504056"/>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7" name="6 Rectángulo redondeado"/>
          <p:cNvSpPr/>
          <p:nvPr/>
        </p:nvSpPr>
        <p:spPr>
          <a:xfrm>
            <a:off x="1510299" y="3890324"/>
            <a:ext cx="7178122" cy="83482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8" name="7 Rectángulo redondeado"/>
          <p:cNvSpPr/>
          <p:nvPr/>
        </p:nvSpPr>
        <p:spPr>
          <a:xfrm>
            <a:off x="1547664" y="4725143"/>
            <a:ext cx="7131389" cy="432049"/>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9" name="8 Rectángulo redondeado"/>
          <p:cNvSpPr/>
          <p:nvPr/>
        </p:nvSpPr>
        <p:spPr>
          <a:xfrm>
            <a:off x="1532854" y="5157192"/>
            <a:ext cx="7131389" cy="576065"/>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10" name="9 Rectángulo redondeado"/>
          <p:cNvSpPr/>
          <p:nvPr/>
        </p:nvSpPr>
        <p:spPr>
          <a:xfrm>
            <a:off x="1557032" y="5740628"/>
            <a:ext cx="7131389" cy="42014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11" name="10 Rectángulo"/>
          <p:cNvSpPr/>
          <p:nvPr/>
        </p:nvSpPr>
        <p:spPr>
          <a:xfrm>
            <a:off x="1835696" y="6245698"/>
            <a:ext cx="2664296" cy="49854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sz="2800" b="1" dirty="0" smtClean="0"/>
          </a:p>
          <a:p>
            <a:pPr algn="ctr"/>
            <a:r>
              <a:rPr lang="es-ES" sz="2800" b="1" dirty="0" smtClean="0"/>
              <a:t>PVC</a:t>
            </a:r>
            <a:endParaRPr lang="es-ES" sz="2800" dirty="0"/>
          </a:p>
          <a:p>
            <a:pPr algn="ctr"/>
            <a:endParaRPr lang="es-ES" dirty="0"/>
          </a:p>
        </p:txBody>
      </p:sp>
      <p:grpSp>
        <p:nvGrpSpPr>
          <p:cNvPr id="12" name="11 Grupo"/>
          <p:cNvGrpSpPr/>
          <p:nvPr/>
        </p:nvGrpSpPr>
        <p:grpSpPr>
          <a:xfrm>
            <a:off x="4948118" y="6235408"/>
            <a:ext cx="2664296" cy="537302"/>
            <a:chOff x="2051720" y="6047537"/>
            <a:chExt cx="2664296" cy="576064"/>
          </a:xfrm>
        </p:grpSpPr>
        <p:sp>
          <p:nvSpPr>
            <p:cNvPr id="13" name="12 Rectángulo"/>
            <p:cNvSpPr/>
            <p:nvPr/>
          </p:nvSpPr>
          <p:spPr>
            <a:xfrm>
              <a:off x="2051720" y="6047537"/>
              <a:ext cx="2664296" cy="576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dirty="0"/>
            </a:p>
          </p:txBody>
        </p:sp>
        <p:sp>
          <p:nvSpPr>
            <p:cNvPr id="14" name="13 Rectángulo"/>
            <p:cNvSpPr/>
            <p:nvPr/>
          </p:nvSpPr>
          <p:spPr>
            <a:xfrm>
              <a:off x="2339752" y="6094989"/>
              <a:ext cx="2088232" cy="461665"/>
            </a:xfrm>
            <a:prstGeom prst="rect">
              <a:avLst/>
            </a:prstGeom>
          </p:spPr>
          <p:txBody>
            <a:bodyPr wrap="square">
              <a:spAutoFit/>
            </a:bodyPr>
            <a:lstStyle/>
            <a:p>
              <a:r>
                <a:rPr lang="es-EC" sz="2400" b="1" dirty="0" err="1"/>
                <a:t>Qinf</a:t>
              </a:r>
              <a:r>
                <a:rPr lang="es-EC" sz="2400" dirty="0"/>
                <a:t> = 0 l/</a:t>
              </a:r>
              <a:r>
                <a:rPr lang="es-EC" sz="2400" dirty="0" err="1"/>
                <a:t>seg</a:t>
              </a:r>
              <a:endParaRPr lang="es-ES" sz="2400" dirty="0"/>
            </a:p>
          </p:txBody>
        </p:sp>
      </p:grpSp>
    </p:spTree>
    <p:extLst>
      <p:ext uri="{BB962C8B-B14F-4D97-AF65-F5344CB8AC3E}">
        <p14:creationId xmlns:p14="http://schemas.microsoft.com/office/powerpoint/2010/main" xmlns="" val="13019633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0"/>
            <a:ext cx="7498080" cy="836712"/>
          </a:xfrm>
        </p:spPr>
        <p:txBody>
          <a:bodyPr>
            <a:normAutofit/>
          </a:bodyPr>
          <a:lstStyle/>
          <a:p>
            <a:r>
              <a:rPr lang="es-ES" sz="4000" dirty="0">
                <a:solidFill>
                  <a:srgbClr val="7030A0"/>
                </a:solidFill>
              </a:rPr>
              <a:t>Caudal de Aguas de </a:t>
            </a:r>
            <a:r>
              <a:rPr lang="es-ES" sz="4000" dirty="0" smtClean="0">
                <a:solidFill>
                  <a:srgbClr val="7030A0"/>
                </a:solidFill>
              </a:rPr>
              <a:t>Ilícitas (</a:t>
            </a:r>
            <a:r>
              <a:rPr lang="es-ES" sz="4000" dirty="0" err="1" smtClean="0">
                <a:solidFill>
                  <a:srgbClr val="7030A0"/>
                </a:solidFill>
              </a:rPr>
              <a:t>Qai</a:t>
            </a:r>
            <a:r>
              <a:rPr lang="es-ES" sz="4000" dirty="0" smtClean="0">
                <a:solidFill>
                  <a:srgbClr val="7030A0"/>
                </a:solidFill>
              </a:rPr>
              <a:t>)</a:t>
            </a:r>
            <a:endParaRPr lang="es-ES" dirty="0"/>
          </a:p>
        </p:txBody>
      </p:sp>
      <p:sp>
        <p:nvSpPr>
          <p:cNvPr id="3" name="2 Marcador de contenido"/>
          <p:cNvSpPr>
            <a:spLocks noGrp="1"/>
          </p:cNvSpPr>
          <p:nvPr>
            <p:ph idx="1"/>
          </p:nvPr>
        </p:nvSpPr>
        <p:spPr>
          <a:xfrm>
            <a:off x="1115616" y="980728"/>
            <a:ext cx="7498080" cy="4392488"/>
          </a:xfrm>
        </p:spPr>
        <p:txBody>
          <a:bodyPr>
            <a:normAutofit fontScale="70000" lnSpcReduction="20000"/>
          </a:bodyPr>
          <a:lstStyle/>
          <a:p>
            <a:pPr marL="82296" indent="0">
              <a:buNone/>
            </a:pPr>
            <a:r>
              <a:rPr lang="es-EC" dirty="0"/>
              <a:t>I</a:t>
            </a:r>
            <a:r>
              <a:rPr lang="es-EC" dirty="0" smtClean="0"/>
              <a:t>ngresan </a:t>
            </a:r>
            <a:r>
              <a:rPr lang="es-EC" dirty="0" err="1" smtClean="0"/>
              <a:t>Alc</a:t>
            </a:r>
            <a:r>
              <a:rPr lang="es-EC" dirty="0" smtClean="0"/>
              <a:t>. Sanitario </a:t>
            </a:r>
            <a:r>
              <a:rPr lang="es-EC" dirty="0"/>
              <a:t>por medio de</a:t>
            </a:r>
            <a:r>
              <a:rPr lang="es-EC" dirty="0" smtClean="0"/>
              <a:t>:</a:t>
            </a:r>
          </a:p>
          <a:p>
            <a:pPr marL="82296" indent="0">
              <a:buNone/>
            </a:pPr>
            <a:endParaRPr lang="es-ES" dirty="0"/>
          </a:p>
          <a:p>
            <a:pPr lvl="0"/>
            <a:r>
              <a:rPr lang="es-EC" dirty="0"/>
              <a:t>Conexiones ilícitas efectuadas por parte de los usuarios desde los techos de sus viviendas</a:t>
            </a:r>
            <a:r>
              <a:rPr lang="es-EC" dirty="0" smtClean="0"/>
              <a:t>,</a:t>
            </a:r>
          </a:p>
          <a:p>
            <a:pPr marL="82296" lvl="0" indent="0">
              <a:buNone/>
            </a:pPr>
            <a:endParaRPr lang="es-ES" dirty="0"/>
          </a:p>
          <a:p>
            <a:pPr lvl="0"/>
            <a:r>
              <a:rPr lang="es-EC" dirty="0"/>
              <a:t>A través de sifones de los patios, jardines</a:t>
            </a:r>
            <a:r>
              <a:rPr lang="es-EC" dirty="0" smtClean="0"/>
              <a:t>,</a:t>
            </a:r>
          </a:p>
          <a:p>
            <a:pPr marL="82296" lvl="0" indent="0">
              <a:buNone/>
            </a:pPr>
            <a:endParaRPr lang="es-ES" dirty="0"/>
          </a:p>
          <a:p>
            <a:pPr lvl="0"/>
            <a:r>
              <a:rPr lang="es-EC" dirty="0"/>
              <a:t>Por falta de hermeticidad en las tapas de los pozos de revisión debido a las fallas en la colocación y construcción</a:t>
            </a:r>
            <a:r>
              <a:rPr lang="es-EC" dirty="0" smtClean="0"/>
              <a:t>.</a:t>
            </a:r>
          </a:p>
          <a:p>
            <a:pPr lvl="0"/>
            <a:endParaRPr lang="es-EC" dirty="0"/>
          </a:p>
          <a:p>
            <a:r>
              <a:rPr lang="es-EC" dirty="0" smtClean="0"/>
              <a:t>Ex-IEOS </a:t>
            </a:r>
            <a:r>
              <a:rPr lang="es-EC" dirty="0" smtClean="0">
                <a:sym typeface="Wingdings" pitchFamily="2" charset="2"/>
              </a:rPr>
              <a:t> </a:t>
            </a:r>
            <a:r>
              <a:rPr lang="es-EC" b="1" dirty="0" smtClean="0"/>
              <a:t>5.1.4.7</a:t>
            </a:r>
            <a:r>
              <a:rPr lang="es-EC" dirty="0" smtClean="0"/>
              <a:t> </a:t>
            </a:r>
            <a:r>
              <a:rPr lang="es-EC" dirty="0"/>
              <a:t>literal </a:t>
            </a:r>
            <a:r>
              <a:rPr lang="es-EC" b="1" dirty="0"/>
              <a:t>c)</a:t>
            </a:r>
            <a:r>
              <a:rPr lang="es-EC" dirty="0"/>
              <a:t>, </a:t>
            </a:r>
            <a:r>
              <a:rPr lang="es-EC" dirty="0" smtClean="0"/>
              <a:t>el </a:t>
            </a:r>
            <a:r>
              <a:rPr lang="es-EC" dirty="0" err="1" smtClean="0"/>
              <a:t>Qai</a:t>
            </a:r>
            <a:r>
              <a:rPr lang="es-EC" dirty="0" smtClean="0"/>
              <a:t> </a:t>
            </a:r>
            <a:r>
              <a:rPr lang="es-EC" dirty="0" smtClean="0">
                <a:sym typeface="Wingdings" pitchFamily="2" charset="2"/>
              </a:rPr>
              <a:t> </a:t>
            </a:r>
            <a:r>
              <a:rPr lang="es-EC" dirty="0" smtClean="0"/>
              <a:t> Cte. = 80 </a:t>
            </a:r>
            <a:r>
              <a:rPr lang="es-EC" dirty="0"/>
              <a:t>l/</a:t>
            </a:r>
            <a:r>
              <a:rPr lang="es-EC" dirty="0" err="1"/>
              <a:t>hab</a:t>
            </a:r>
            <a:r>
              <a:rPr lang="es-EC" dirty="0"/>
              <a:t>/día, en caso de no encontrar datos reales.</a:t>
            </a:r>
            <a:endParaRPr lang="es-ES" dirty="0"/>
          </a:p>
          <a:p>
            <a:pPr lvl="0"/>
            <a:endParaRPr lang="es-ES" dirty="0"/>
          </a:p>
          <a:p>
            <a:endParaRPr lang="es-ES" dirty="0"/>
          </a:p>
        </p:txBody>
      </p:sp>
      <p:sp>
        <p:nvSpPr>
          <p:cNvPr id="4" name="3 Rectángulo"/>
          <p:cNvSpPr/>
          <p:nvPr/>
        </p:nvSpPr>
        <p:spPr>
          <a:xfrm>
            <a:off x="1547664" y="1700808"/>
            <a:ext cx="6912768" cy="576064"/>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 name="4 Rectángulo"/>
          <p:cNvSpPr/>
          <p:nvPr/>
        </p:nvSpPr>
        <p:spPr>
          <a:xfrm>
            <a:off x="1547664" y="2420888"/>
            <a:ext cx="6912768" cy="720080"/>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 name="5 Rectángulo"/>
          <p:cNvSpPr/>
          <p:nvPr/>
        </p:nvSpPr>
        <p:spPr>
          <a:xfrm>
            <a:off x="1552410" y="3309973"/>
            <a:ext cx="6912768" cy="767099"/>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nvGrpSpPr>
          <p:cNvPr id="7" name="6 Grupo"/>
          <p:cNvGrpSpPr/>
          <p:nvPr/>
        </p:nvGrpSpPr>
        <p:grpSpPr>
          <a:xfrm>
            <a:off x="1835696" y="5425879"/>
            <a:ext cx="2664296" cy="576064"/>
            <a:chOff x="2051720" y="6047537"/>
            <a:chExt cx="2664296" cy="576064"/>
          </a:xfrm>
        </p:grpSpPr>
        <p:sp>
          <p:nvSpPr>
            <p:cNvPr id="8" name="7 Rectángulo"/>
            <p:cNvSpPr/>
            <p:nvPr/>
          </p:nvSpPr>
          <p:spPr>
            <a:xfrm>
              <a:off x="2051720" y="6047537"/>
              <a:ext cx="2664296" cy="576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dirty="0"/>
            </a:p>
          </p:txBody>
        </p:sp>
        <p:sp>
          <p:nvSpPr>
            <p:cNvPr id="9" name="8 Rectángulo"/>
            <p:cNvSpPr/>
            <p:nvPr/>
          </p:nvSpPr>
          <p:spPr>
            <a:xfrm>
              <a:off x="2051720" y="6150903"/>
              <a:ext cx="2664296" cy="461665"/>
            </a:xfrm>
            <a:prstGeom prst="rect">
              <a:avLst/>
            </a:prstGeom>
          </p:spPr>
          <p:txBody>
            <a:bodyPr wrap="square">
              <a:spAutoFit/>
            </a:bodyPr>
            <a:lstStyle/>
            <a:p>
              <a:r>
                <a:rPr lang="es-EC" sz="2400" b="1" dirty="0" err="1"/>
                <a:t>Qinf</a:t>
              </a:r>
              <a:r>
                <a:rPr lang="es-EC" sz="2400" dirty="0"/>
                <a:t> = </a:t>
              </a:r>
              <a:r>
                <a:rPr lang="es-EC" sz="2400" dirty="0" smtClean="0"/>
                <a:t>80 l/</a:t>
              </a:r>
              <a:r>
                <a:rPr lang="es-EC" sz="2400" dirty="0" err="1" smtClean="0"/>
                <a:t>hab</a:t>
              </a:r>
              <a:r>
                <a:rPr lang="es-EC" sz="2400" dirty="0" smtClean="0"/>
                <a:t>/día</a:t>
              </a:r>
              <a:endParaRPr lang="es-ES" sz="2400" dirty="0"/>
            </a:p>
          </p:txBody>
        </p:sp>
      </p:grpSp>
      <p:grpSp>
        <p:nvGrpSpPr>
          <p:cNvPr id="10" name="9 Grupo"/>
          <p:cNvGrpSpPr/>
          <p:nvPr/>
        </p:nvGrpSpPr>
        <p:grpSpPr>
          <a:xfrm>
            <a:off x="5004048" y="5444628"/>
            <a:ext cx="2664296" cy="576064"/>
            <a:chOff x="2051720" y="6047537"/>
            <a:chExt cx="2664296" cy="576064"/>
          </a:xfrm>
        </p:grpSpPr>
        <p:sp>
          <p:nvSpPr>
            <p:cNvPr id="11" name="10 Rectángulo"/>
            <p:cNvSpPr/>
            <p:nvPr/>
          </p:nvSpPr>
          <p:spPr>
            <a:xfrm>
              <a:off x="2051720" y="6047537"/>
              <a:ext cx="2664296" cy="576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dirty="0"/>
            </a:p>
          </p:txBody>
        </p:sp>
        <p:sp>
          <p:nvSpPr>
            <p:cNvPr id="12" name="11 Rectángulo"/>
            <p:cNvSpPr/>
            <p:nvPr/>
          </p:nvSpPr>
          <p:spPr>
            <a:xfrm>
              <a:off x="2056466" y="6150903"/>
              <a:ext cx="2659550" cy="461665"/>
            </a:xfrm>
            <a:prstGeom prst="rect">
              <a:avLst/>
            </a:prstGeom>
          </p:spPr>
          <p:txBody>
            <a:bodyPr wrap="square">
              <a:spAutoFit/>
            </a:bodyPr>
            <a:lstStyle/>
            <a:p>
              <a:r>
                <a:rPr lang="es-EC" sz="2400" b="1" dirty="0" err="1"/>
                <a:t>Qinf</a:t>
              </a:r>
              <a:r>
                <a:rPr lang="es-EC" sz="2400" dirty="0"/>
                <a:t> = </a:t>
              </a:r>
              <a:r>
                <a:rPr lang="es-EC" sz="2400" dirty="0" smtClean="0"/>
                <a:t>3,379 </a:t>
              </a:r>
              <a:r>
                <a:rPr lang="es-EC" sz="2400" dirty="0"/>
                <a:t>l/</a:t>
              </a:r>
              <a:r>
                <a:rPr lang="es-EC" sz="2400" dirty="0" err="1"/>
                <a:t>seg</a:t>
              </a:r>
              <a:endParaRPr lang="es-ES" sz="2400" dirty="0"/>
            </a:p>
          </p:txBody>
        </p:sp>
      </p:grpSp>
    </p:spTree>
    <p:extLst>
      <p:ext uri="{BB962C8B-B14F-4D97-AF65-F5344CB8AC3E}">
        <p14:creationId xmlns:p14="http://schemas.microsoft.com/office/powerpoint/2010/main" xmlns="" val="5424001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0"/>
            <a:ext cx="7498080" cy="836712"/>
          </a:xfrm>
        </p:spPr>
        <p:txBody>
          <a:bodyPr/>
          <a:lstStyle/>
          <a:p>
            <a:r>
              <a:rPr lang="es-ES" dirty="0" smtClean="0">
                <a:solidFill>
                  <a:srgbClr val="7030A0"/>
                </a:solidFill>
              </a:rPr>
              <a:t>Caudal Pluvial</a:t>
            </a:r>
            <a:endParaRPr lang="es-ES" dirty="0">
              <a:solidFill>
                <a:srgbClr val="7030A0"/>
              </a:solidFill>
            </a:endParaRPr>
          </a:p>
        </p:txBody>
      </p:sp>
      <p:sp>
        <p:nvSpPr>
          <p:cNvPr id="3" name="2 Marcador de contenido"/>
          <p:cNvSpPr>
            <a:spLocks noGrp="1"/>
          </p:cNvSpPr>
          <p:nvPr>
            <p:ph idx="1"/>
          </p:nvPr>
        </p:nvSpPr>
        <p:spPr>
          <a:xfrm>
            <a:off x="1043608" y="764704"/>
            <a:ext cx="7992888" cy="5472608"/>
          </a:xfrm>
        </p:spPr>
        <p:txBody>
          <a:bodyPr>
            <a:normAutofit fontScale="92500"/>
          </a:bodyPr>
          <a:lstStyle/>
          <a:p>
            <a:r>
              <a:rPr lang="es-EC" dirty="0" smtClean="0"/>
              <a:t>Requiere conocer 3 </a:t>
            </a:r>
            <a:r>
              <a:rPr lang="es-EC" i="1" u="sng" dirty="0" smtClean="0"/>
              <a:t>elementos</a:t>
            </a:r>
            <a:r>
              <a:rPr lang="es-EC" dirty="0" smtClean="0"/>
              <a:t> : (IDF)</a:t>
            </a:r>
          </a:p>
          <a:p>
            <a:r>
              <a:rPr lang="es-EC" dirty="0"/>
              <a:t>La cantidad de agua lluvia a ser evacuada por una alcantarilla pluvial o combinada depende de</a:t>
            </a:r>
            <a:r>
              <a:rPr lang="es-EC" dirty="0" smtClean="0"/>
              <a:t>:</a:t>
            </a:r>
          </a:p>
          <a:p>
            <a:pPr marL="82296" indent="0">
              <a:buNone/>
            </a:pPr>
            <a:endParaRPr lang="es-ES" dirty="0"/>
          </a:p>
          <a:p>
            <a:pPr lvl="1"/>
            <a:r>
              <a:rPr lang="es-EC" dirty="0" err="1" smtClean="0"/>
              <a:t>Sup</a:t>
            </a:r>
            <a:r>
              <a:rPr lang="es-EC" dirty="0" smtClean="0"/>
              <a:t>. </a:t>
            </a:r>
            <a:r>
              <a:rPr lang="es-EC" dirty="0"/>
              <a:t>del área a drenarse (A en </a:t>
            </a:r>
            <a:r>
              <a:rPr lang="es-EC" dirty="0" err="1"/>
              <a:t>Há</a:t>
            </a:r>
            <a:r>
              <a:rPr lang="es-EC" dirty="0"/>
              <a:t>.)</a:t>
            </a:r>
            <a:endParaRPr lang="es-ES" dirty="0"/>
          </a:p>
          <a:p>
            <a:pPr lvl="1"/>
            <a:r>
              <a:rPr lang="es-EC" dirty="0"/>
              <a:t>Intensidad de lluvia (i en l/</a:t>
            </a:r>
            <a:r>
              <a:rPr lang="es-EC" dirty="0" err="1"/>
              <a:t>seg</a:t>
            </a:r>
            <a:r>
              <a:rPr lang="es-EC" dirty="0"/>
              <a:t> </a:t>
            </a:r>
            <a:r>
              <a:rPr lang="es-EC" dirty="0" err="1"/>
              <a:t>Há</a:t>
            </a:r>
            <a:r>
              <a:rPr lang="es-EC" dirty="0"/>
              <a:t>.)</a:t>
            </a:r>
            <a:endParaRPr lang="es-ES" dirty="0"/>
          </a:p>
          <a:p>
            <a:pPr lvl="1"/>
            <a:r>
              <a:rPr lang="es-EC" dirty="0"/>
              <a:t>Condiciones de la </a:t>
            </a:r>
            <a:r>
              <a:rPr lang="es-EC" dirty="0" err="1" smtClean="0"/>
              <a:t>sup</a:t>
            </a:r>
            <a:r>
              <a:rPr lang="es-EC" dirty="0" smtClean="0"/>
              <a:t>. </a:t>
            </a:r>
            <a:r>
              <a:rPr lang="es-EC" dirty="0"/>
              <a:t>(Coeficiente de escurrimiento, adimensional</a:t>
            </a:r>
            <a:r>
              <a:rPr lang="es-EC" dirty="0" smtClean="0"/>
              <a:t>)</a:t>
            </a:r>
          </a:p>
          <a:p>
            <a:pPr marL="402336" lvl="1" indent="0">
              <a:buNone/>
            </a:pPr>
            <a:endParaRPr lang="es-ES" dirty="0"/>
          </a:p>
          <a:p>
            <a:r>
              <a:rPr lang="es-EC" dirty="0"/>
              <a:t>P</a:t>
            </a:r>
            <a:r>
              <a:rPr lang="es-EC" dirty="0" smtClean="0"/>
              <a:t>ara </a:t>
            </a:r>
            <a:r>
              <a:rPr lang="es-EC" dirty="0"/>
              <a:t>un </a:t>
            </a:r>
            <a:r>
              <a:rPr lang="es-EC" i="1" u="sng" dirty="0"/>
              <a:t>drenaje de hasta 100 </a:t>
            </a:r>
            <a:r>
              <a:rPr lang="es-EC" i="1" u="sng" dirty="0" err="1"/>
              <a:t>Há</a:t>
            </a:r>
            <a:r>
              <a:rPr lang="es-EC" dirty="0"/>
              <a:t>. se determinará por el </a:t>
            </a:r>
            <a:r>
              <a:rPr lang="es-EC" b="1" dirty="0"/>
              <a:t>Método Racional</a:t>
            </a:r>
            <a:r>
              <a:rPr lang="es-EC" dirty="0"/>
              <a:t> </a:t>
            </a:r>
            <a:endParaRPr lang="es-EC" dirty="0" smtClean="0"/>
          </a:p>
        </p:txBody>
      </p:sp>
    </p:spTree>
    <p:extLst>
      <p:ext uri="{BB962C8B-B14F-4D97-AF65-F5344CB8AC3E}">
        <p14:creationId xmlns:p14="http://schemas.microsoft.com/office/powerpoint/2010/main" xmlns="" val="847591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2348880"/>
            <a:ext cx="7498080" cy="3421360"/>
          </a:xfrm>
        </p:spPr>
        <p:txBody>
          <a:bodyPr>
            <a:normAutofit fontScale="92500" lnSpcReduction="20000"/>
          </a:bodyPr>
          <a:lstStyle/>
          <a:p>
            <a:pPr lvl="0"/>
            <a:r>
              <a:rPr lang="es-EC" dirty="0" err="1"/>
              <a:t>Qp</a:t>
            </a:r>
            <a:r>
              <a:rPr lang="es-EC" dirty="0"/>
              <a:t>: Caudal pluvial (l/</a:t>
            </a:r>
            <a:r>
              <a:rPr lang="es-EC" dirty="0" err="1"/>
              <a:t>seg</a:t>
            </a:r>
            <a:r>
              <a:rPr lang="es-EC" dirty="0"/>
              <a:t>)</a:t>
            </a:r>
            <a:endParaRPr lang="es-ES" dirty="0"/>
          </a:p>
          <a:p>
            <a:pPr marL="82296" indent="0">
              <a:buNone/>
            </a:pPr>
            <a:endParaRPr lang="es-ES" dirty="0"/>
          </a:p>
          <a:p>
            <a:pPr lvl="0"/>
            <a:r>
              <a:rPr lang="es-EC" dirty="0"/>
              <a:t>C: Coeficiente de escurrimiento, (0 &lt; C &lt; 1)</a:t>
            </a:r>
            <a:endParaRPr lang="es-ES" dirty="0"/>
          </a:p>
          <a:p>
            <a:pPr marL="82296" indent="0">
              <a:buNone/>
            </a:pPr>
            <a:endParaRPr lang="es-ES" dirty="0"/>
          </a:p>
          <a:p>
            <a:pPr lvl="0"/>
            <a:r>
              <a:rPr lang="es-EC" dirty="0"/>
              <a:t>I: Intensidad de lluvia (mm/h)</a:t>
            </a:r>
            <a:endParaRPr lang="es-ES" dirty="0"/>
          </a:p>
          <a:p>
            <a:pPr marL="82296" indent="0">
              <a:buNone/>
            </a:pPr>
            <a:endParaRPr lang="es-ES" dirty="0"/>
          </a:p>
          <a:p>
            <a:pPr lvl="0"/>
            <a:r>
              <a:rPr lang="es-EC" dirty="0"/>
              <a:t>A: Área de drenaje (</a:t>
            </a:r>
            <a:r>
              <a:rPr lang="es-EC" dirty="0" err="1"/>
              <a:t>Há</a:t>
            </a:r>
            <a:r>
              <a:rPr lang="es-EC" dirty="0"/>
              <a:t>)</a:t>
            </a:r>
            <a:endParaRPr lang="es-ES" dirty="0"/>
          </a:p>
          <a:p>
            <a:endParaRPr lang="es-E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3768" y="188640"/>
            <a:ext cx="4248472" cy="1584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4721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0"/>
            <a:ext cx="7498080" cy="692696"/>
          </a:xfrm>
        </p:spPr>
        <p:txBody>
          <a:bodyPr>
            <a:normAutofit fontScale="90000"/>
          </a:bodyPr>
          <a:lstStyle/>
          <a:p>
            <a:pPr algn="ctr"/>
            <a:r>
              <a:rPr lang="es-ES" dirty="0" smtClean="0"/>
              <a:t>GENERALIDADES</a:t>
            </a:r>
            <a:endParaRPr lang="es-ES" dirty="0"/>
          </a:p>
        </p:txBody>
      </p:sp>
      <p:sp>
        <p:nvSpPr>
          <p:cNvPr id="3" name="2 Marcador de contenido"/>
          <p:cNvSpPr>
            <a:spLocks noGrp="1"/>
          </p:cNvSpPr>
          <p:nvPr>
            <p:ph idx="1"/>
          </p:nvPr>
        </p:nvSpPr>
        <p:spPr>
          <a:xfrm>
            <a:off x="1043608" y="692696"/>
            <a:ext cx="7992888" cy="6165304"/>
          </a:xfrm>
          <a:ln>
            <a:noFill/>
          </a:ln>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algn="just"/>
            <a:r>
              <a:rPr lang="es-ES_tradnl" sz="2600" b="1" dirty="0" smtClean="0"/>
              <a:t>A </a:t>
            </a:r>
            <a:r>
              <a:rPr lang="es-ES_tradnl" sz="2600" b="1" dirty="0" err="1" smtClean="0"/>
              <a:t>aprx</a:t>
            </a:r>
            <a:r>
              <a:rPr lang="es-ES_tradnl" sz="2600" b="1" dirty="0" smtClean="0"/>
              <a:t>. 205 </a:t>
            </a:r>
            <a:r>
              <a:rPr lang="es-ES_tradnl" sz="2600" b="1" dirty="0" err="1" smtClean="0"/>
              <a:t>Há</a:t>
            </a:r>
            <a:r>
              <a:rPr lang="es-ES_tradnl" sz="2600" b="1" dirty="0" smtClean="0"/>
              <a:t>.</a:t>
            </a:r>
          </a:p>
          <a:p>
            <a:pPr algn="just"/>
            <a:r>
              <a:rPr lang="es-ES_tradnl" sz="2600" b="1" dirty="0" smtClean="0"/>
              <a:t>Parroquia Urbana</a:t>
            </a:r>
          </a:p>
          <a:p>
            <a:pPr algn="just"/>
            <a:r>
              <a:rPr lang="es-ES_tradnl" sz="2600" b="1" dirty="0" smtClean="0"/>
              <a:t>Proyectos Urbanísticos</a:t>
            </a:r>
          </a:p>
          <a:p>
            <a:pPr marL="82296" indent="0" algn="just">
              <a:buNone/>
            </a:pPr>
            <a:endParaRPr lang="es-ES_tradnl" sz="2600" b="1" dirty="0" smtClean="0"/>
          </a:p>
          <a:p>
            <a:pPr marL="82296" indent="0" algn="ctr">
              <a:buNone/>
            </a:pPr>
            <a:r>
              <a:rPr lang="es-ES_tradnl" sz="2600" b="1" dirty="0" smtClean="0"/>
              <a:t>EVALUACIÓN </a:t>
            </a:r>
            <a:r>
              <a:rPr lang="es-ES_tradnl" sz="2600" b="1" dirty="0" smtClean="0">
                <a:sym typeface="Wingdings" pitchFamily="2" charset="2"/>
              </a:rPr>
              <a:t> </a:t>
            </a:r>
            <a:r>
              <a:rPr lang="es-ES_tradnl" sz="2600" b="1" dirty="0" smtClean="0"/>
              <a:t>DIAGNÓSTICO </a:t>
            </a:r>
            <a:r>
              <a:rPr lang="es-ES_tradnl" sz="2600" b="1" dirty="0" smtClean="0">
                <a:sym typeface="Wingdings" pitchFamily="2" charset="2"/>
              </a:rPr>
              <a:t> </a:t>
            </a:r>
            <a:r>
              <a:rPr lang="es-ES_tradnl" sz="2600" b="1" dirty="0" smtClean="0"/>
              <a:t> SOLUCIÓN </a:t>
            </a:r>
          </a:p>
          <a:p>
            <a:pPr marL="82296" indent="0" algn="ctr">
              <a:buNone/>
            </a:pPr>
            <a:r>
              <a:rPr lang="es-ES_tradnl" sz="2600" b="1" dirty="0" smtClean="0"/>
              <a:t>Al </a:t>
            </a:r>
            <a:r>
              <a:rPr lang="es-ES_tradnl" sz="2600" b="1" dirty="0"/>
              <a:t>sistema </a:t>
            </a:r>
            <a:r>
              <a:rPr lang="es-ES_tradnl" sz="2600" b="1" dirty="0" smtClean="0"/>
              <a:t>actual, proporcionando </a:t>
            </a:r>
            <a:r>
              <a:rPr lang="es-ES_tradnl" sz="2600" b="1" dirty="0"/>
              <a:t>un nuevo diseño de la Red </a:t>
            </a:r>
            <a:r>
              <a:rPr lang="es-ES_tradnl" sz="2600" b="1" dirty="0" smtClean="0"/>
              <a:t>A.C</a:t>
            </a:r>
            <a:endParaRPr lang="es-ES" sz="2600" b="1" dirty="0" smtClean="0"/>
          </a:p>
          <a:p>
            <a:pPr marL="82296" indent="0" algn="just">
              <a:buNone/>
            </a:pPr>
            <a:endParaRPr lang="es-ES" sz="2600" b="1" dirty="0" smtClean="0"/>
          </a:p>
          <a:p>
            <a:pPr marL="82296" indent="0" algn="ctr">
              <a:buNone/>
            </a:pPr>
            <a:r>
              <a:rPr lang="es-EC" sz="2600" b="1" dirty="0" smtClean="0"/>
              <a:t>VIABILIDAD y FACTIBILIDAD </a:t>
            </a:r>
          </a:p>
          <a:p>
            <a:pPr marL="82296" indent="0" algn="ctr">
              <a:buNone/>
            </a:pPr>
            <a:r>
              <a:rPr lang="es-EC" sz="2600" b="1" dirty="0" smtClean="0"/>
              <a:t>Junio </a:t>
            </a:r>
            <a:r>
              <a:rPr lang="es-EC" sz="2600" b="1" dirty="0"/>
              <a:t>del </a:t>
            </a:r>
            <a:r>
              <a:rPr lang="es-EC" sz="2600" b="1" dirty="0" smtClean="0"/>
              <a:t>2011</a:t>
            </a:r>
            <a:r>
              <a:rPr lang="es-EC" sz="2600" b="1" dirty="0" smtClean="0">
                <a:sym typeface="Wingdings" pitchFamily="2" charset="2"/>
              </a:rPr>
              <a:t> </a:t>
            </a:r>
            <a:r>
              <a:rPr lang="es-EC" sz="2600" b="1" dirty="0" smtClean="0"/>
              <a:t>Zona </a:t>
            </a:r>
            <a:r>
              <a:rPr lang="es-EC" sz="2600" b="1" dirty="0"/>
              <a:t>Sur- Occidental de la Parroquia </a:t>
            </a:r>
            <a:r>
              <a:rPr lang="es-EC" sz="2600" b="1" dirty="0" smtClean="0"/>
              <a:t>San </a:t>
            </a:r>
            <a:r>
              <a:rPr lang="es-EC" sz="2600" b="1" dirty="0"/>
              <a:t>Pedro de </a:t>
            </a:r>
            <a:r>
              <a:rPr lang="es-EC" sz="2600" b="1" dirty="0" smtClean="0"/>
              <a:t>Taboada</a:t>
            </a:r>
          </a:p>
          <a:p>
            <a:pPr marL="82296" indent="0" algn="just">
              <a:buNone/>
            </a:pPr>
            <a:endParaRPr lang="es-EC" sz="2600" dirty="0" smtClean="0"/>
          </a:p>
          <a:p>
            <a:pPr marL="82296" indent="0" algn="ctr">
              <a:buNone/>
            </a:pPr>
            <a:r>
              <a:rPr lang="es-EC" sz="2600" b="1" dirty="0" smtClean="0">
                <a:solidFill>
                  <a:srgbClr val="FF0000"/>
                </a:solidFill>
              </a:rPr>
              <a:t>NO DISPONE </a:t>
            </a:r>
            <a:r>
              <a:rPr lang="es-EC" sz="2600" b="1" dirty="0" smtClean="0"/>
              <a:t>de </a:t>
            </a:r>
            <a:r>
              <a:rPr lang="es-EC" sz="2600" b="1" dirty="0"/>
              <a:t>una real y completa información de los </a:t>
            </a:r>
            <a:r>
              <a:rPr lang="es-EC" sz="2600" b="1" dirty="0" smtClean="0"/>
              <a:t>S.A </a:t>
            </a:r>
            <a:r>
              <a:rPr lang="es-EC" sz="2600" b="1" dirty="0"/>
              <a:t>existentes, ni de estudios definitivos que le permitan su ampliación o su construcción.</a:t>
            </a:r>
            <a:endParaRPr lang="es-ES" sz="2600" b="1" dirty="0"/>
          </a:p>
          <a:p>
            <a:pPr marL="82296" indent="0">
              <a:buNone/>
            </a:pPr>
            <a:endParaRPr lang="es-ES" sz="2400" dirty="0" smtClean="0"/>
          </a:p>
          <a:p>
            <a:pPr marL="82296" indent="0">
              <a:buNone/>
            </a:pPr>
            <a:endParaRPr lang="es-ES" dirty="0"/>
          </a:p>
        </p:txBody>
      </p:sp>
      <p:sp>
        <p:nvSpPr>
          <p:cNvPr id="5" name="4 Rectángulo"/>
          <p:cNvSpPr/>
          <p:nvPr/>
        </p:nvSpPr>
        <p:spPr>
          <a:xfrm>
            <a:off x="1403648" y="2276872"/>
            <a:ext cx="7344816" cy="504056"/>
          </a:xfrm>
          <a:prstGeom prst="rect">
            <a:avLst/>
          </a:prstGeom>
          <a:noFill/>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s-ES" dirty="0"/>
          </a:p>
        </p:txBody>
      </p:sp>
      <p:sp>
        <p:nvSpPr>
          <p:cNvPr id="6" name="5 Rectángulo"/>
          <p:cNvSpPr/>
          <p:nvPr/>
        </p:nvSpPr>
        <p:spPr>
          <a:xfrm>
            <a:off x="2361983" y="3789040"/>
            <a:ext cx="5472608" cy="504056"/>
          </a:xfrm>
          <a:prstGeom prst="rect">
            <a:avLst/>
          </a:prstGeom>
          <a:noFill/>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s-ES" dirty="0"/>
          </a:p>
        </p:txBody>
      </p:sp>
      <p:sp>
        <p:nvSpPr>
          <p:cNvPr id="7" name="6 Rectángulo"/>
          <p:cNvSpPr/>
          <p:nvPr/>
        </p:nvSpPr>
        <p:spPr>
          <a:xfrm>
            <a:off x="1115616" y="5301208"/>
            <a:ext cx="7848872" cy="1368152"/>
          </a:xfrm>
          <a:prstGeom prst="rect">
            <a:avLst/>
          </a:prstGeom>
          <a:noFill/>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xmlns="" val="6145851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03486" y="12454"/>
            <a:ext cx="7498080" cy="1143000"/>
          </a:xfrm>
        </p:spPr>
        <p:txBody>
          <a:bodyPr>
            <a:normAutofit fontScale="90000"/>
          </a:bodyPr>
          <a:lstStyle/>
          <a:p>
            <a:r>
              <a:rPr lang="es-ES" dirty="0" smtClean="0">
                <a:solidFill>
                  <a:srgbClr val="7030A0"/>
                </a:solidFill>
              </a:rPr>
              <a:t>Coeficiente de Escurrimiento (C)</a:t>
            </a:r>
            <a:endParaRPr lang="es-ES" dirty="0"/>
          </a:p>
        </p:txBody>
      </p:sp>
      <p:sp>
        <p:nvSpPr>
          <p:cNvPr id="3" name="2 Marcador de contenido"/>
          <p:cNvSpPr>
            <a:spLocks noGrp="1"/>
          </p:cNvSpPr>
          <p:nvPr>
            <p:ph idx="1"/>
          </p:nvPr>
        </p:nvSpPr>
        <p:spPr/>
        <p:txBody>
          <a:bodyPr>
            <a:normAutofit lnSpcReduction="10000"/>
          </a:bodyPr>
          <a:lstStyle/>
          <a:p>
            <a:r>
              <a:rPr lang="es-ES" sz="2800" dirty="0"/>
              <a:t>Es la relación entre los volúmenes totales de escurrimiento superficial y los de precipitación</a:t>
            </a:r>
            <a:r>
              <a:rPr lang="es-ES" sz="2800" dirty="0" smtClean="0"/>
              <a:t>.</a:t>
            </a:r>
          </a:p>
          <a:p>
            <a:pPr marL="82296" indent="0">
              <a:buNone/>
            </a:pPr>
            <a:endParaRPr lang="es-ES" sz="2800" dirty="0" smtClean="0"/>
          </a:p>
          <a:p>
            <a:r>
              <a:rPr lang="es-ES" sz="2800" dirty="0" smtClean="0"/>
              <a:t>Para determinarlo </a:t>
            </a:r>
            <a:r>
              <a:rPr lang="es-ES" sz="2800" dirty="0" smtClean="0">
                <a:sym typeface="Wingdings" pitchFamily="2" charset="2"/>
              </a:rPr>
              <a:t> </a:t>
            </a:r>
            <a:r>
              <a:rPr lang="es-ES" sz="2800" dirty="0" smtClean="0"/>
              <a:t>Capítulo </a:t>
            </a:r>
            <a:r>
              <a:rPr lang="es-ES" sz="2800" dirty="0"/>
              <a:t>“V” de las normas del IEOS</a:t>
            </a:r>
            <a:r>
              <a:rPr lang="es-ES" sz="2800" dirty="0" smtClean="0"/>
              <a:t>:</a:t>
            </a:r>
          </a:p>
          <a:p>
            <a:pPr marL="82296" indent="0">
              <a:buNone/>
            </a:pPr>
            <a:endParaRPr lang="es-ES" sz="2800" dirty="0"/>
          </a:p>
          <a:p>
            <a:pPr lvl="4"/>
            <a:r>
              <a:rPr lang="es-ES" sz="2800" dirty="0"/>
              <a:t>La primera en base al tipo de superficie o capa de </a:t>
            </a:r>
            <a:r>
              <a:rPr lang="es-ES" sz="2800" dirty="0" smtClean="0"/>
              <a:t>rodadura.</a:t>
            </a:r>
          </a:p>
          <a:p>
            <a:pPr marL="1115568" lvl="4" indent="0">
              <a:buNone/>
            </a:pPr>
            <a:endParaRPr lang="es-ES" sz="2800" dirty="0"/>
          </a:p>
          <a:p>
            <a:pPr lvl="4"/>
            <a:r>
              <a:rPr lang="es-ES" sz="2800" dirty="0"/>
              <a:t>La segunda en función del tipo de zona del proyecto.</a:t>
            </a:r>
          </a:p>
          <a:p>
            <a:endParaRPr lang="es-ES" dirty="0"/>
          </a:p>
        </p:txBody>
      </p:sp>
      <p:pic>
        <p:nvPicPr>
          <p:cNvPr id="37894" name="Picture 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940" r="4669"/>
          <a:stretch/>
        </p:blipFill>
        <p:spPr bwMode="auto">
          <a:xfrm>
            <a:off x="-54260" y="-675456"/>
            <a:ext cx="9252520" cy="753345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11 Grupo"/>
          <p:cNvGrpSpPr/>
          <p:nvPr/>
        </p:nvGrpSpPr>
        <p:grpSpPr>
          <a:xfrm>
            <a:off x="6732240" y="5937667"/>
            <a:ext cx="2016224" cy="576064"/>
            <a:chOff x="2051720" y="6047537"/>
            <a:chExt cx="2664296" cy="576064"/>
          </a:xfrm>
        </p:grpSpPr>
        <p:sp>
          <p:nvSpPr>
            <p:cNvPr id="13" name="12 Rectángulo"/>
            <p:cNvSpPr/>
            <p:nvPr/>
          </p:nvSpPr>
          <p:spPr>
            <a:xfrm>
              <a:off x="2051720" y="6047537"/>
              <a:ext cx="2664296" cy="576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dirty="0"/>
            </a:p>
          </p:txBody>
        </p:sp>
        <p:sp>
          <p:nvSpPr>
            <p:cNvPr id="14" name="13 Rectángulo"/>
            <p:cNvSpPr/>
            <p:nvPr/>
          </p:nvSpPr>
          <p:spPr>
            <a:xfrm>
              <a:off x="2051720" y="6150903"/>
              <a:ext cx="2664296" cy="400110"/>
            </a:xfrm>
            <a:prstGeom prst="rect">
              <a:avLst/>
            </a:prstGeom>
          </p:spPr>
          <p:txBody>
            <a:bodyPr wrap="square">
              <a:spAutoFit/>
            </a:bodyPr>
            <a:lstStyle/>
            <a:p>
              <a:pPr algn="ctr"/>
              <a:r>
                <a:rPr lang="es-EC" sz="2000" b="1" dirty="0" smtClean="0"/>
                <a:t>C = 0,60 (Cte.)</a:t>
              </a:r>
              <a:endParaRPr lang="es-ES" sz="2000" dirty="0"/>
            </a:p>
          </p:txBody>
        </p:sp>
      </p:grpSp>
    </p:spTree>
    <p:extLst>
      <p:ext uri="{BB962C8B-B14F-4D97-AF65-F5344CB8AC3E}">
        <p14:creationId xmlns:p14="http://schemas.microsoft.com/office/powerpoint/2010/main" xmlns="" val="210056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fade">
                                      <p:cBhvr>
                                        <p:cTn id="7" dur="1000"/>
                                        <p:tgtEl>
                                          <p:spTgt spid="37894"/>
                                        </p:tgtEl>
                                      </p:cBhvr>
                                    </p:animEffect>
                                    <p:anim calcmode="lin" valueType="num">
                                      <p:cBhvr>
                                        <p:cTn id="8" dur="1000" fill="hold"/>
                                        <p:tgtEl>
                                          <p:spTgt spid="37894"/>
                                        </p:tgtEl>
                                        <p:attrNameLst>
                                          <p:attrName>ppt_x</p:attrName>
                                        </p:attrNameLst>
                                      </p:cBhvr>
                                      <p:tavLst>
                                        <p:tav tm="0">
                                          <p:val>
                                            <p:strVal val="#ppt_x"/>
                                          </p:val>
                                        </p:tav>
                                        <p:tav tm="100000">
                                          <p:val>
                                            <p:strVal val="#ppt_x"/>
                                          </p:val>
                                        </p:tav>
                                      </p:tavLst>
                                    </p:anim>
                                    <p:anim calcmode="lin" valueType="num">
                                      <p:cBhvr>
                                        <p:cTn id="9" dur="1000" fill="hold"/>
                                        <p:tgtEl>
                                          <p:spTgt spid="378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0"/>
            <a:ext cx="7498080" cy="692696"/>
          </a:xfrm>
        </p:spPr>
        <p:txBody>
          <a:bodyPr>
            <a:normAutofit fontScale="90000"/>
          </a:bodyPr>
          <a:lstStyle/>
          <a:p>
            <a:r>
              <a:rPr lang="es-ES" dirty="0" smtClean="0">
                <a:solidFill>
                  <a:srgbClr val="7030A0"/>
                </a:solidFill>
              </a:rPr>
              <a:t>Área de Drenaje</a:t>
            </a:r>
            <a:endParaRPr lang="es-ES" dirty="0">
              <a:solidFill>
                <a:srgbClr val="7030A0"/>
              </a:solidFill>
            </a:endParaRPr>
          </a:p>
        </p:txBody>
      </p:sp>
      <p:sp>
        <p:nvSpPr>
          <p:cNvPr id="3" name="2 Marcador de contenido"/>
          <p:cNvSpPr>
            <a:spLocks noGrp="1"/>
          </p:cNvSpPr>
          <p:nvPr>
            <p:ph idx="1"/>
          </p:nvPr>
        </p:nvSpPr>
        <p:spPr>
          <a:xfrm>
            <a:off x="971600" y="692696"/>
            <a:ext cx="7890080" cy="1224136"/>
          </a:xfrm>
        </p:spPr>
        <p:txBody>
          <a:bodyPr>
            <a:normAutofit/>
          </a:bodyPr>
          <a:lstStyle/>
          <a:p>
            <a:pPr marL="82296" indent="0" algn="just">
              <a:buNone/>
            </a:pPr>
            <a:r>
              <a:rPr lang="es-ES" sz="2400" dirty="0" smtClean="0"/>
              <a:t>“</a:t>
            </a:r>
            <a:r>
              <a:rPr lang="es-ES" sz="2400" b="1" u="sng" dirty="0"/>
              <a:t>Áreas de aportación </a:t>
            </a:r>
            <a:r>
              <a:rPr lang="es-ES" sz="2400" b="1" u="sng" dirty="0" smtClean="0"/>
              <a:t>o tributarias</a:t>
            </a:r>
            <a:r>
              <a:rPr lang="es-ES" sz="2400" dirty="0"/>
              <a:t>” se </a:t>
            </a:r>
            <a:r>
              <a:rPr lang="es-ES" sz="2400" dirty="0" smtClean="0"/>
              <a:t>calculan </a:t>
            </a:r>
            <a:r>
              <a:rPr lang="es-ES" sz="2400" dirty="0"/>
              <a:t>directamente de los planos </a:t>
            </a:r>
            <a:r>
              <a:rPr lang="es-ES" sz="2400" dirty="0" smtClean="0"/>
              <a:t>topográficos. </a:t>
            </a:r>
          </a:p>
        </p:txBody>
      </p:sp>
      <p:grpSp>
        <p:nvGrpSpPr>
          <p:cNvPr id="4" name="3 Grupo"/>
          <p:cNvGrpSpPr/>
          <p:nvPr/>
        </p:nvGrpSpPr>
        <p:grpSpPr>
          <a:xfrm>
            <a:off x="2987824" y="1868304"/>
            <a:ext cx="3528391" cy="597829"/>
            <a:chOff x="3489324" y="2644027"/>
            <a:chExt cx="2306811" cy="830997"/>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89324" y="2644027"/>
              <a:ext cx="2306811" cy="719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6 Rectángulo"/>
            <p:cNvSpPr/>
            <p:nvPr/>
          </p:nvSpPr>
          <p:spPr>
            <a:xfrm>
              <a:off x="3597733" y="2644027"/>
              <a:ext cx="2089994" cy="830997"/>
            </a:xfrm>
            <a:prstGeom prst="rect">
              <a:avLst/>
            </a:prstGeom>
          </p:spPr>
          <p:txBody>
            <a:bodyPr wrap="square">
              <a:spAutoFit/>
            </a:bodyPr>
            <a:lstStyle/>
            <a:p>
              <a:pPr algn="ctr"/>
              <a:r>
                <a:rPr lang="es-EC" sz="2000" b="1" dirty="0" smtClean="0"/>
                <a:t> </a:t>
              </a:r>
              <a:r>
                <a:rPr lang="es-EC" sz="2400" b="1" dirty="0" smtClean="0"/>
                <a:t>At = 60,168 </a:t>
              </a:r>
              <a:r>
                <a:rPr lang="es-EC" sz="2400" b="1" dirty="0" err="1" smtClean="0"/>
                <a:t>Há</a:t>
              </a:r>
              <a:r>
                <a:rPr lang="es-EC" sz="2400" b="1" dirty="0" smtClean="0"/>
                <a:t>.</a:t>
              </a:r>
              <a:endParaRPr lang="es-ES" sz="2400" dirty="0"/>
            </a:p>
          </p:txBody>
        </p:sp>
      </p:grpSp>
      <p:sp>
        <p:nvSpPr>
          <p:cNvPr id="9" name="1 Título"/>
          <p:cNvSpPr txBox="1">
            <a:spLocks/>
          </p:cNvSpPr>
          <p:nvPr/>
        </p:nvSpPr>
        <p:spPr>
          <a:xfrm>
            <a:off x="967245" y="2636912"/>
            <a:ext cx="7498080" cy="618958"/>
          </a:xfrm>
          <a:prstGeom prst="rect">
            <a:avLst/>
          </a:prstGeom>
        </p:spPr>
        <p:txBody>
          <a:bodyPr anchor="ctr">
            <a:normAutofit fontScale="92500" lnSpcReduction="20000"/>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s-ES" dirty="0" smtClean="0">
                <a:solidFill>
                  <a:srgbClr val="7030A0"/>
                </a:solidFill>
              </a:rPr>
              <a:t>Intensidad de Lluvia</a:t>
            </a:r>
            <a:endParaRPr lang="es-ES" dirty="0">
              <a:solidFill>
                <a:srgbClr val="7030A0"/>
              </a:solidFill>
            </a:endParaRPr>
          </a:p>
        </p:txBody>
      </p:sp>
      <p:sp>
        <p:nvSpPr>
          <p:cNvPr id="10" name="2 Marcador de contenido"/>
          <p:cNvSpPr txBox="1">
            <a:spLocks/>
          </p:cNvSpPr>
          <p:nvPr/>
        </p:nvSpPr>
        <p:spPr>
          <a:xfrm>
            <a:off x="1103270" y="3255870"/>
            <a:ext cx="7890080" cy="3269474"/>
          </a:xfrm>
          <a:prstGeom prst="rect">
            <a:avLst/>
          </a:prstGeom>
        </p:spPr>
        <p:txBody>
          <a:bodyPr>
            <a:normAutofit fontScale="70000" lnSpcReduction="2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just">
              <a:buNone/>
            </a:pPr>
            <a:r>
              <a:rPr lang="es-EC" sz="2800" dirty="0"/>
              <a:t>Estación “</a:t>
            </a:r>
            <a:r>
              <a:rPr lang="es-EC" sz="2800" b="1" dirty="0"/>
              <a:t>La Tola - M002</a:t>
            </a:r>
            <a:r>
              <a:rPr lang="es-EC" sz="2800" dirty="0" smtClean="0"/>
              <a:t>”.</a:t>
            </a:r>
          </a:p>
          <a:p>
            <a:pPr marL="82296" indent="0" algn="just">
              <a:buNone/>
            </a:pPr>
            <a:endParaRPr lang="es-EC" sz="2800" dirty="0"/>
          </a:p>
          <a:p>
            <a:pPr marL="82296" indent="0" algn="just">
              <a:buNone/>
            </a:pPr>
            <a:endParaRPr lang="es-EC" sz="3600" dirty="0" smtClean="0"/>
          </a:p>
          <a:p>
            <a:pPr lvl="0"/>
            <a:r>
              <a:rPr lang="es-EC" sz="3600" dirty="0"/>
              <a:t>I: Intensidad de lluvia (mm/h)</a:t>
            </a:r>
            <a:endParaRPr lang="es-ES" sz="3600" dirty="0"/>
          </a:p>
          <a:p>
            <a:pPr lvl="0"/>
            <a:r>
              <a:rPr lang="es-EC" sz="3600" dirty="0" err="1"/>
              <a:t>Ln</a:t>
            </a:r>
            <a:r>
              <a:rPr lang="es-EC" sz="3600" dirty="0"/>
              <a:t>: Logaritmo natural</a:t>
            </a:r>
            <a:endParaRPr lang="es-ES" sz="3600" dirty="0"/>
          </a:p>
          <a:p>
            <a:pPr lvl="0"/>
            <a:r>
              <a:rPr lang="es-EC" sz="3600" dirty="0"/>
              <a:t>t: Tiempo de concentración de la lluvia +</a:t>
            </a:r>
            <a:r>
              <a:rPr lang="es-EC" sz="3600" dirty="0" smtClean="0"/>
              <a:t> </a:t>
            </a:r>
            <a:r>
              <a:rPr lang="es-EC" sz="3600" dirty="0"/>
              <a:t>tiempo de recorrido </a:t>
            </a:r>
            <a:r>
              <a:rPr lang="es-EC" sz="3600" dirty="0">
                <a:sym typeface="Wingdings"/>
              </a:rPr>
              <a:t></a:t>
            </a:r>
            <a:r>
              <a:rPr lang="es-EC" sz="3600" dirty="0"/>
              <a:t> (t = </a:t>
            </a:r>
            <a:r>
              <a:rPr lang="es-EC" sz="3600" dirty="0" err="1"/>
              <a:t>tc</a:t>
            </a:r>
            <a:r>
              <a:rPr lang="es-EC" sz="3600" dirty="0"/>
              <a:t> + </a:t>
            </a:r>
            <a:r>
              <a:rPr lang="es-EC" sz="3600" dirty="0" err="1"/>
              <a:t>tf</a:t>
            </a:r>
            <a:r>
              <a:rPr lang="es-EC" sz="3600" dirty="0"/>
              <a:t>)</a:t>
            </a:r>
            <a:endParaRPr lang="es-ES" sz="3600" dirty="0"/>
          </a:p>
          <a:p>
            <a:r>
              <a:rPr lang="es-EC" sz="3600" dirty="0" err="1"/>
              <a:t>tc</a:t>
            </a:r>
            <a:r>
              <a:rPr lang="es-EC" sz="3600" dirty="0"/>
              <a:t>: Tiempo de </a:t>
            </a:r>
            <a:r>
              <a:rPr lang="es-EC" sz="3600" dirty="0" smtClean="0"/>
              <a:t>concentración inicial </a:t>
            </a:r>
            <a:r>
              <a:rPr lang="es-EC" sz="3600" dirty="0"/>
              <a:t>mínimo </a:t>
            </a:r>
            <a:r>
              <a:rPr lang="es-EC" sz="3600" b="1" dirty="0" smtClean="0"/>
              <a:t>12min.</a:t>
            </a:r>
            <a:endParaRPr lang="es-ES" sz="3600" dirty="0"/>
          </a:p>
          <a:p>
            <a:pPr marL="82296" indent="0" algn="just">
              <a:buNone/>
            </a:pPr>
            <a:endParaRPr lang="es-EC" sz="2800" dirty="0" smtClean="0"/>
          </a:p>
          <a:p>
            <a:pPr marL="82296" indent="0" algn="just">
              <a:buNone/>
            </a:pPr>
            <a:endParaRPr lang="es-EC" sz="2800" dirty="0"/>
          </a:p>
          <a:p>
            <a:pPr marL="82296" indent="0" algn="just">
              <a:buNone/>
            </a:pPr>
            <a:endParaRPr lang="es-EC" sz="2800" dirty="0" smtClean="0"/>
          </a:p>
          <a:p>
            <a:pPr marL="82296" indent="0" algn="just">
              <a:buNone/>
            </a:pPr>
            <a:endParaRPr lang="es-ES" sz="2800" dirty="0"/>
          </a:p>
        </p:txBody>
      </p:sp>
      <p:pic>
        <p:nvPicPr>
          <p:cNvPr id="41989" name="Imagen 1"/>
          <p:cNvPicPr>
            <a:picLocks noChangeAspect="1" noChangeArrowheads="1"/>
          </p:cNvPicPr>
          <p:nvPr/>
        </p:nvPicPr>
        <p:blipFill>
          <a:blip r:embed="rId3">
            <a:extLst>
              <a:ext uri="{28A0092B-C50C-407E-A947-70E740481C1C}">
                <a14:useLocalDpi xmlns:a14="http://schemas.microsoft.com/office/drawing/2010/main" xmlns="" val="0"/>
              </a:ext>
            </a:extLst>
          </a:blip>
          <a:srcRect l="44009" t="48631" r="19936" b="39986"/>
          <a:stretch>
            <a:fillRect/>
          </a:stretch>
        </p:blipFill>
        <p:spPr bwMode="auto">
          <a:xfrm>
            <a:off x="4572000" y="3168732"/>
            <a:ext cx="4293154" cy="952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485561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332656"/>
            <a:ext cx="7992888" cy="332656"/>
          </a:xfrm>
        </p:spPr>
        <p:txBody>
          <a:bodyPr>
            <a:normAutofit fontScale="90000"/>
          </a:bodyPr>
          <a:lstStyle/>
          <a:p>
            <a:pPr algn="just"/>
            <a:r>
              <a:rPr lang="es-ES" sz="2700" b="1" dirty="0" smtClean="0">
                <a:solidFill>
                  <a:srgbClr val="7030A0"/>
                </a:solidFill>
                <a:effectLst/>
              </a:rPr>
              <a:t>Período de Retorno (T) </a:t>
            </a:r>
            <a:r>
              <a:rPr lang="es-EC" sz="2200" dirty="0">
                <a:solidFill>
                  <a:schemeClr val="tx1"/>
                </a:solidFill>
                <a:effectLst/>
              </a:rPr>
              <a:t>Tiempo en el cual se repite una </a:t>
            </a:r>
            <a:r>
              <a:rPr lang="es-EC" sz="2200" dirty="0" smtClean="0">
                <a:solidFill>
                  <a:schemeClr val="tx1"/>
                </a:solidFill>
                <a:effectLst/>
              </a:rPr>
              <a:t>lluvia.</a:t>
            </a:r>
            <a:r>
              <a:rPr lang="es-ES" sz="4400" dirty="0">
                <a:solidFill>
                  <a:schemeClr val="tx1"/>
                </a:solidFill>
                <a:effectLst/>
              </a:rPr>
              <a:t/>
            </a:r>
            <a:br>
              <a:rPr lang="es-ES" sz="4400" dirty="0">
                <a:solidFill>
                  <a:schemeClr val="tx1"/>
                </a:solidFill>
                <a:effectLst/>
              </a:rPr>
            </a:br>
            <a:endParaRPr lang="es-ES" dirty="0">
              <a:solidFill>
                <a:schemeClr val="tx1"/>
              </a:solidFill>
              <a:effectLst/>
            </a:endParaRPr>
          </a:p>
        </p:txBody>
      </p:sp>
      <p:pic>
        <p:nvPicPr>
          <p:cNvPr id="44035"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8362"/>
          <a:stretch/>
        </p:blipFill>
        <p:spPr bwMode="auto">
          <a:xfrm>
            <a:off x="1109657" y="764704"/>
            <a:ext cx="8028384" cy="597666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7308304" y="5922333"/>
            <a:ext cx="1721946"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s-EC" sz="2400" b="1" dirty="0"/>
              <a:t>T</a:t>
            </a:r>
            <a:r>
              <a:rPr lang="es-EC" sz="2400" dirty="0"/>
              <a:t> = 10 años</a:t>
            </a:r>
            <a:endParaRPr lang="es-ES" sz="2400" dirty="0"/>
          </a:p>
        </p:txBody>
      </p:sp>
      <p:sp>
        <p:nvSpPr>
          <p:cNvPr id="5" name="4 Rectángulo"/>
          <p:cNvSpPr/>
          <p:nvPr/>
        </p:nvSpPr>
        <p:spPr>
          <a:xfrm>
            <a:off x="1403648" y="548680"/>
            <a:ext cx="7128792"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sz="1600" b="1" dirty="0" smtClean="0"/>
          </a:p>
          <a:p>
            <a:pPr algn="ctr"/>
            <a:r>
              <a:rPr lang="es-ES" sz="1600" b="1" dirty="0" smtClean="0"/>
              <a:t>Valores </a:t>
            </a:r>
            <a:r>
              <a:rPr lang="es-ES" sz="1600" b="1" dirty="0"/>
              <a:t>del Período de Retorno (T) según la superficie del proyecto.</a:t>
            </a:r>
          </a:p>
          <a:p>
            <a:pPr algn="ctr"/>
            <a:endParaRPr lang="es-ES" dirty="0"/>
          </a:p>
        </p:txBody>
      </p:sp>
    </p:spTree>
    <p:extLst>
      <p:ext uri="{BB962C8B-B14F-4D97-AF65-F5344CB8AC3E}">
        <p14:creationId xmlns:p14="http://schemas.microsoft.com/office/powerpoint/2010/main" xmlns="" val="14400835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just"/>
            <a:r>
              <a:rPr lang="es-ES" sz="2800" dirty="0">
                <a:solidFill>
                  <a:schemeClr val="tx1"/>
                </a:solidFill>
                <a:effectLst/>
              </a:rPr>
              <a:t>Para el calculo de la intensidad entonces empleando la formula de la Estación Meteorológica “</a:t>
            </a:r>
            <a:r>
              <a:rPr lang="es-ES" sz="2800" b="1" dirty="0">
                <a:solidFill>
                  <a:schemeClr val="tx1"/>
                </a:solidFill>
                <a:effectLst/>
              </a:rPr>
              <a:t>La Tola-M002</a:t>
            </a:r>
            <a:r>
              <a:rPr lang="es-ES" sz="2800" dirty="0">
                <a:solidFill>
                  <a:schemeClr val="tx1"/>
                </a:solidFill>
                <a:effectLst/>
              </a:rPr>
              <a:t>”, se tiene</a:t>
            </a:r>
            <a:endParaRPr lang="es-ES" sz="2800" dirty="0">
              <a:solidFill>
                <a:schemeClr val="tx1"/>
              </a:solidFill>
            </a:endParaRPr>
          </a:p>
        </p:txBody>
      </p:sp>
      <p:pic>
        <p:nvPicPr>
          <p:cNvPr id="45064" name="Picture 8"/>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0638" t="26227" r="29531" b="44073"/>
          <a:stretch/>
        </p:blipFill>
        <p:spPr bwMode="auto">
          <a:xfrm>
            <a:off x="1412671" y="1844824"/>
            <a:ext cx="7479809"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019633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548680"/>
            <a:ext cx="7498080" cy="4800600"/>
          </a:xfrm>
        </p:spPr>
        <p:txBody>
          <a:bodyPr/>
          <a:lstStyle/>
          <a:p>
            <a:pPr algn="just"/>
            <a:r>
              <a:rPr lang="es-EC" dirty="0"/>
              <a:t>Entonces, una vez determinados los anteriores parámetros el </a:t>
            </a:r>
            <a:r>
              <a:rPr lang="es-EC" b="1" dirty="0">
                <a:solidFill>
                  <a:srgbClr val="0070C0"/>
                </a:solidFill>
              </a:rPr>
              <a:t>caudal pluvial </a:t>
            </a:r>
            <a:r>
              <a:rPr lang="es-EC" dirty="0"/>
              <a:t>será:</a:t>
            </a:r>
            <a:endParaRPr lang="es-ES" dirty="0"/>
          </a:p>
        </p:txBody>
      </p:sp>
      <p:pic>
        <p:nvPicPr>
          <p:cNvPr id="4608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5550" t="35884" r="35306" b="39493"/>
          <a:stretch/>
        </p:blipFill>
        <p:spPr bwMode="auto">
          <a:xfrm>
            <a:off x="1763688" y="2433794"/>
            <a:ext cx="6552728" cy="34434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200129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148064" y="1772816"/>
            <a:ext cx="2016224" cy="936104"/>
          </a:xfrm>
          <a:prstGeom prst="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2" name="1 Título"/>
          <p:cNvSpPr>
            <a:spLocks noGrp="1"/>
          </p:cNvSpPr>
          <p:nvPr>
            <p:ph type="title"/>
          </p:nvPr>
        </p:nvSpPr>
        <p:spPr>
          <a:xfrm>
            <a:off x="1331640" y="476672"/>
            <a:ext cx="7498080" cy="548680"/>
          </a:xfrm>
        </p:spPr>
        <p:txBody>
          <a:bodyPr>
            <a:noAutofit/>
          </a:bodyPr>
          <a:lstStyle/>
          <a:p>
            <a:pPr lvl="1" algn="ctr" rtl="0">
              <a:spcBef>
                <a:spcPct val="0"/>
              </a:spcBef>
            </a:pPr>
            <a:r>
              <a:rPr lang="es-EC" sz="5400" b="1" dirty="0">
                <a:solidFill>
                  <a:srgbClr val="7030A0"/>
                </a:solidFill>
              </a:rPr>
              <a:t>Caudal de diseño</a:t>
            </a:r>
            <a:r>
              <a:rPr lang="es-ES" sz="5400" dirty="0"/>
              <a:t/>
            </a:r>
            <a:br>
              <a:rPr lang="es-ES" sz="5400" dirty="0"/>
            </a:br>
            <a:endParaRPr lang="es-ES" sz="5400" dirty="0"/>
          </a:p>
        </p:txBody>
      </p:sp>
      <p:sp>
        <p:nvSpPr>
          <p:cNvPr id="3" name="2 Marcador de contenido"/>
          <p:cNvSpPr>
            <a:spLocks noGrp="1"/>
          </p:cNvSpPr>
          <p:nvPr>
            <p:ph idx="1"/>
          </p:nvPr>
        </p:nvSpPr>
        <p:spPr>
          <a:xfrm>
            <a:off x="1115616" y="764704"/>
            <a:ext cx="7848872" cy="5976664"/>
          </a:xfrm>
        </p:spPr>
        <p:txBody>
          <a:bodyPr>
            <a:normAutofit fontScale="55000" lnSpcReduction="20000"/>
          </a:bodyPr>
          <a:lstStyle/>
          <a:p>
            <a:pPr marL="82296" indent="0" algn="ctr">
              <a:buNone/>
            </a:pPr>
            <a:r>
              <a:rPr lang="es-EC" sz="5800" b="1" dirty="0" err="1" smtClean="0"/>
              <a:t>Qd</a:t>
            </a:r>
            <a:r>
              <a:rPr lang="es-EC" sz="5800" b="1" dirty="0" smtClean="0"/>
              <a:t> </a:t>
            </a:r>
            <a:r>
              <a:rPr lang="es-EC" sz="5800" b="1" dirty="0"/>
              <a:t>= </a:t>
            </a:r>
            <a:r>
              <a:rPr lang="es-EC" sz="5800" b="1" dirty="0" err="1"/>
              <a:t>Qs</a:t>
            </a:r>
            <a:r>
              <a:rPr lang="es-EC" sz="5800" b="1" dirty="0"/>
              <a:t> + </a:t>
            </a:r>
            <a:r>
              <a:rPr lang="es-EC" sz="5800" b="1" dirty="0" err="1"/>
              <a:t>Qp</a:t>
            </a:r>
            <a:endParaRPr lang="es-ES" sz="5800" dirty="0"/>
          </a:p>
          <a:p>
            <a:pPr marL="82296" indent="0">
              <a:buNone/>
            </a:pPr>
            <a:r>
              <a:rPr lang="es-EC" sz="3800" dirty="0"/>
              <a:t> </a:t>
            </a:r>
            <a:endParaRPr lang="es-ES" sz="3800" dirty="0"/>
          </a:p>
          <a:p>
            <a:pPr marL="82296" indent="0">
              <a:buNone/>
            </a:pPr>
            <a:r>
              <a:rPr lang="es-EC" sz="3800" dirty="0"/>
              <a:t> </a:t>
            </a:r>
            <a:r>
              <a:rPr lang="es-ES" sz="3800" dirty="0" smtClean="0"/>
              <a:t>Siendo también:</a:t>
            </a:r>
            <a:endParaRPr lang="es-ES" sz="3800" dirty="0"/>
          </a:p>
          <a:p>
            <a:pPr marL="82296" indent="0">
              <a:buNone/>
            </a:pPr>
            <a:r>
              <a:rPr lang="es-ES" sz="3800" dirty="0"/>
              <a:t> </a:t>
            </a:r>
          </a:p>
          <a:p>
            <a:r>
              <a:rPr lang="es-ES" sz="3800" dirty="0" err="1"/>
              <a:t>Qs</a:t>
            </a:r>
            <a:r>
              <a:rPr lang="es-ES" sz="3800" dirty="0"/>
              <a:t> = </a:t>
            </a:r>
            <a:r>
              <a:rPr lang="es-ES" sz="3800" dirty="0" err="1"/>
              <a:t>QMs</a:t>
            </a:r>
            <a:r>
              <a:rPr lang="es-ES" sz="3800" dirty="0"/>
              <a:t> + Q </a:t>
            </a:r>
            <a:r>
              <a:rPr lang="es-ES" sz="3800" dirty="0" err="1"/>
              <a:t>inf</a:t>
            </a:r>
            <a:r>
              <a:rPr lang="es-ES" sz="3800" dirty="0"/>
              <a:t> + </a:t>
            </a:r>
            <a:r>
              <a:rPr lang="es-ES" sz="3800" dirty="0" err="1" smtClean="0"/>
              <a:t>Qai</a:t>
            </a:r>
            <a:endParaRPr lang="es-ES" sz="3800" dirty="0"/>
          </a:p>
          <a:p>
            <a:pPr marL="82296" indent="0">
              <a:buNone/>
            </a:pPr>
            <a:r>
              <a:rPr lang="es-ES" sz="3800" dirty="0"/>
              <a:t> </a:t>
            </a:r>
          </a:p>
          <a:p>
            <a:r>
              <a:rPr lang="es-ES" sz="3800" dirty="0" err="1"/>
              <a:t>QMs</a:t>
            </a:r>
            <a:r>
              <a:rPr lang="es-ES" sz="3800" dirty="0"/>
              <a:t> = 8,784 </a:t>
            </a:r>
            <a:r>
              <a:rPr lang="es-ES" sz="3800" dirty="0" smtClean="0"/>
              <a:t>l/</a:t>
            </a:r>
            <a:r>
              <a:rPr lang="es-ES" sz="3800" dirty="0" err="1" smtClean="0"/>
              <a:t>seg</a:t>
            </a:r>
            <a:endParaRPr lang="es-ES" sz="3800" dirty="0" smtClean="0"/>
          </a:p>
          <a:p>
            <a:pPr marL="82296" indent="0">
              <a:buNone/>
            </a:pPr>
            <a:endParaRPr lang="es-ES" sz="3800" dirty="0"/>
          </a:p>
          <a:p>
            <a:pPr marL="82296" indent="0">
              <a:buNone/>
            </a:pPr>
            <a:r>
              <a:rPr lang="es-ES" sz="3800" dirty="0" smtClean="0"/>
              <a:t>    Por lo tanto</a:t>
            </a:r>
            <a:endParaRPr lang="es-ES" sz="3800" dirty="0"/>
          </a:p>
          <a:p>
            <a:endParaRPr lang="es-ES" sz="3800" dirty="0"/>
          </a:p>
          <a:p>
            <a:r>
              <a:rPr lang="en-US" sz="3800" b="1" dirty="0"/>
              <a:t>Qs </a:t>
            </a:r>
            <a:r>
              <a:rPr lang="en-US" sz="3800" dirty="0"/>
              <a:t>= 8,784 + 0 + 3.379</a:t>
            </a:r>
            <a:endParaRPr lang="es-ES" sz="3800" dirty="0"/>
          </a:p>
          <a:p>
            <a:r>
              <a:rPr lang="en-US" sz="3800" b="1" dirty="0"/>
              <a:t>Qs </a:t>
            </a:r>
            <a:r>
              <a:rPr lang="en-US" sz="3800" dirty="0"/>
              <a:t>= 12.163 l/s  </a:t>
            </a:r>
            <a:r>
              <a:rPr lang="en-US" sz="3800" dirty="0" smtClean="0"/>
              <a:t>ó  </a:t>
            </a:r>
            <a:r>
              <a:rPr lang="en-US" sz="3800" b="1" dirty="0"/>
              <a:t> </a:t>
            </a:r>
            <a:r>
              <a:rPr lang="en-US" sz="3800" b="1" dirty="0" smtClean="0"/>
              <a:t>Qs</a:t>
            </a:r>
            <a:r>
              <a:rPr lang="en-US" sz="3800" dirty="0" smtClean="0"/>
              <a:t> </a:t>
            </a:r>
            <a:r>
              <a:rPr lang="en-US" sz="3800" dirty="0"/>
              <a:t>= 0,169 l/s /</a:t>
            </a:r>
            <a:r>
              <a:rPr lang="en-US" sz="3800" dirty="0" err="1"/>
              <a:t>Há</a:t>
            </a:r>
            <a:r>
              <a:rPr lang="en-US" sz="3800" dirty="0"/>
              <a:t>.</a:t>
            </a:r>
            <a:endParaRPr lang="es-ES" sz="3800" dirty="0"/>
          </a:p>
          <a:p>
            <a:pPr marL="82296" indent="0">
              <a:buNone/>
            </a:pPr>
            <a:endParaRPr lang="es-ES" sz="3800" dirty="0"/>
          </a:p>
          <a:p>
            <a:r>
              <a:rPr lang="es-ES" sz="3800" dirty="0"/>
              <a:t>Y finalmente al sumar los anteriores tenemos el caudal de diseño:</a:t>
            </a:r>
          </a:p>
          <a:p>
            <a:endParaRPr lang="es-ES" sz="3800" dirty="0"/>
          </a:p>
          <a:p>
            <a:r>
              <a:rPr lang="en-US" sz="3800" b="1" dirty="0" err="1"/>
              <a:t>Qd</a:t>
            </a:r>
            <a:r>
              <a:rPr lang="en-US" sz="3800" dirty="0"/>
              <a:t> = 12,163 l/s + </a:t>
            </a:r>
            <a:r>
              <a:rPr lang="en-US" sz="3800" dirty="0" err="1" smtClean="0"/>
              <a:t>Qp</a:t>
            </a:r>
            <a:r>
              <a:rPr lang="es-ES" sz="3800" dirty="0"/>
              <a:t> </a:t>
            </a:r>
            <a:r>
              <a:rPr lang="en-US" sz="3800" dirty="0" smtClean="0"/>
              <a:t>             ó</a:t>
            </a:r>
            <a:r>
              <a:rPr lang="en-US" sz="3800" b="1" dirty="0" smtClean="0"/>
              <a:t> </a:t>
            </a:r>
            <a:r>
              <a:rPr lang="es-ES" sz="3800" dirty="0" smtClean="0"/>
              <a:t>        </a:t>
            </a:r>
            <a:r>
              <a:rPr lang="en-US" sz="3800" b="1" dirty="0" err="1" smtClean="0"/>
              <a:t>Qd</a:t>
            </a:r>
            <a:r>
              <a:rPr lang="en-US" sz="3800" dirty="0" smtClean="0"/>
              <a:t> </a:t>
            </a:r>
            <a:r>
              <a:rPr lang="en-US" sz="3800" dirty="0"/>
              <a:t>= 0,169 l/s / </a:t>
            </a:r>
            <a:r>
              <a:rPr lang="en-US" sz="3800" dirty="0" err="1"/>
              <a:t>Há</a:t>
            </a:r>
            <a:r>
              <a:rPr lang="en-US" sz="3800" dirty="0"/>
              <a:t>. </a:t>
            </a:r>
            <a:r>
              <a:rPr lang="es-ES" sz="3800" dirty="0"/>
              <a:t>+ </a:t>
            </a:r>
            <a:r>
              <a:rPr lang="es-ES" sz="3800" dirty="0" err="1" smtClean="0"/>
              <a:t>Qp</a:t>
            </a:r>
            <a:endParaRPr lang="es-ES" sz="3800" dirty="0"/>
          </a:p>
        </p:txBody>
      </p:sp>
      <p:pic>
        <p:nvPicPr>
          <p:cNvPr id="47106" name="Imagen 5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706525" y="1916832"/>
            <a:ext cx="3528392"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424001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5421"/>
            <a:ext cx="7818072" cy="759283"/>
          </a:xfrm>
        </p:spPr>
        <p:txBody>
          <a:bodyPr>
            <a:noAutofit/>
          </a:bodyPr>
          <a:lstStyle/>
          <a:p>
            <a:pPr algn="ctr"/>
            <a:r>
              <a:rPr lang="es-ES" sz="3000" b="1" dirty="0" smtClean="0">
                <a:solidFill>
                  <a:srgbClr val="C00000"/>
                </a:solidFill>
                <a:effectLst/>
              </a:rPr>
              <a:t>HIDRÁULICA DE LA ALCANTARILLAS</a:t>
            </a:r>
            <a:endParaRPr lang="es-ES" sz="3000" b="1" dirty="0">
              <a:solidFill>
                <a:srgbClr val="C00000"/>
              </a:solidFill>
              <a:effectLst/>
            </a:endParaRPr>
          </a:p>
        </p:txBody>
      </p:sp>
      <p:sp>
        <p:nvSpPr>
          <p:cNvPr id="3" name="2 Marcador de contenido"/>
          <p:cNvSpPr>
            <a:spLocks noGrp="1"/>
          </p:cNvSpPr>
          <p:nvPr>
            <p:ph idx="1"/>
          </p:nvPr>
        </p:nvSpPr>
        <p:spPr>
          <a:xfrm>
            <a:off x="943381" y="836712"/>
            <a:ext cx="8172400" cy="5688632"/>
          </a:xfrm>
          <a:ln w="76200"/>
        </p:spPr>
        <p:style>
          <a:lnRef idx="2">
            <a:schemeClr val="accent1"/>
          </a:lnRef>
          <a:fillRef idx="1">
            <a:schemeClr val="lt1"/>
          </a:fillRef>
          <a:effectRef idx="0">
            <a:schemeClr val="accent1"/>
          </a:effectRef>
          <a:fontRef idx="minor">
            <a:schemeClr val="dk1"/>
          </a:fontRef>
        </p:style>
        <p:txBody>
          <a:bodyPr>
            <a:normAutofit/>
          </a:bodyPr>
          <a:lstStyle/>
          <a:p>
            <a:pPr marL="82296" indent="0" algn="just">
              <a:buNone/>
            </a:pPr>
            <a:r>
              <a:rPr lang="es-EC" dirty="0"/>
              <a:t>Los colectores </a:t>
            </a:r>
            <a:r>
              <a:rPr lang="es-EC" dirty="0" smtClean="0">
                <a:sym typeface="Wingdings" pitchFamily="2" charset="2"/>
              </a:rPr>
              <a:t> C</a:t>
            </a:r>
            <a:r>
              <a:rPr lang="es-EC" dirty="0" smtClean="0"/>
              <a:t>onducciones </a:t>
            </a:r>
            <a:r>
              <a:rPr lang="es-EC" dirty="0"/>
              <a:t>a flujo libre de gravedad. El flujo </a:t>
            </a:r>
            <a:r>
              <a:rPr lang="es-EC" dirty="0" smtClean="0"/>
              <a:t>pluvial </a:t>
            </a:r>
            <a:r>
              <a:rPr lang="es-EC" dirty="0"/>
              <a:t>y </a:t>
            </a:r>
            <a:r>
              <a:rPr lang="es-EC" dirty="0" smtClean="0"/>
              <a:t>residual </a:t>
            </a:r>
            <a:r>
              <a:rPr lang="es-EC" dirty="0"/>
              <a:t>en una red de </a:t>
            </a:r>
            <a:r>
              <a:rPr lang="es-EC" dirty="0" err="1" smtClean="0"/>
              <a:t>alc</a:t>
            </a:r>
            <a:r>
              <a:rPr lang="es-EC" dirty="0" smtClean="0"/>
              <a:t>. </a:t>
            </a:r>
            <a:r>
              <a:rPr lang="es-EC" b="1" dirty="0" smtClean="0"/>
              <a:t>NO ES PERMANENTE</a:t>
            </a:r>
            <a:r>
              <a:rPr lang="es-EC" dirty="0" smtClean="0"/>
              <a:t>. </a:t>
            </a:r>
          </a:p>
          <a:p>
            <a:pPr marL="82296" indent="0" algn="just">
              <a:buNone/>
            </a:pPr>
            <a:endParaRPr lang="es-EC" dirty="0" smtClean="0"/>
          </a:p>
          <a:p>
            <a:pPr marL="82296" indent="0" algn="just">
              <a:buNone/>
            </a:pPr>
            <a:r>
              <a:rPr lang="es-EC" dirty="0" smtClean="0"/>
              <a:t>Dimensiones del colector pueden </a:t>
            </a:r>
            <a:r>
              <a:rPr lang="es-EC" dirty="0"/>
              <a:t>hacerse suponiendo que el flujo </a:t>
            </a:r>
            <a:r>
              <a:rPr lang="es-EC" dirty="0" smtClean="0"/>
              <a:t>es uniforme </a:t>
            </a:r>
            <a:r>
              <a:rPr lang="es-EC" dirty="0" smtClean="0">
                <a:sym typeface="Wingdings" pitchFamily="2" charset="2"/>
              </a:rPr>
              <a:t> </a:t>
            </a:r>
            <a:r>
              <a:rPr lang="es-EC" b="1" dirty="0" smtClean="0">
                <a:sym typeface="Wingdings" pitchFamily="2" charset="2"/>
              </a:rPr>
              <a:t>V</a:t>
            </a:r>
            <a:r>
              <a:rPr lang="es-EC" b="1" dirty="0" smtClean="0"/>
              <a:t>álido para </a:t>
            </a:r>
            <a:r>
              <a:rPr lang="es-EC" b="1" dirty="0"/>
              <a:t>colectores de </a:t>
            </a:r>
            <a:r>
              <a:rPr lang="es-EC" b="1" dirty="0" smtClean="0"/>
              <a:t>D pequeño.</a:t>
            </a:r>
          </a:p>
          <a:p>
            <a:pPr marL="82296" indent="0" algn="just">
              <a:buNone/>
            </a:pPr>
            <a:endParaRPr lang="es-EC" dirty="0" smtClean="0"/>
          </a:p>
          <a:p>
            <a:pPr marL="82296" indent="0" algn="just">
              <a:buNone/>
            </a:pPr>
            <a:r>
              <a:rPr lang="es-EC" dirty="0"/>
              <a:t>Para el diseño </a:t>
            </a:r>
            <a:r>
              <a:rPr lang="es-EC" dirty="0" smtClean="0"/>
              <a:t>de S.A se </a:t>
            </a:r>
            <a:r>
              <a:rPr lang="es-EC" dirty="0"/>
              <a:t>debe chequear la velocidad de </a:t>
            </a:r>
            <a:r>
              <a:rPr lang="es-EC" dirty="0" smtClean="0"/>
              <a:t>flujo </a:t>
            </a:r>
            <a:r>
              <a:rPr lang="es-EC" dirty="0" smtClean="0">
                <a:sym typeface="Wingdings" pitchFamily="2" charset="2"/>
              </a:rPr>
              <a:t></a:t>
            </a:r>
            <a:r>
              <a:rPr lang="es-EC" b="1" dirty="0" smtClean="0"/>
              <a:t>Manning.</a:t>
            </a:r>
          </a:p>
          <a:p>
            <a:pPr marL="82296" indent="0">
              <a:buNone/>
            </a:pPr>
            <a:endParaRPr lang="es-EC" b="1" dirty="0"/>
          </a:p>
          <a:p>
            <a:pPr>
              <a:buFont typeface="Wingdings" pitchFamily="2" charset="2"/>
              <a:buChar char="à"/>
            </a:pPr>
            <a:endParaRPr lang="es-ES" dirty="0"/>
          </a:p>
          <a:p>
            <a:endParaRPr lang="es-ES" dirty="0"/>
          </a:p>
        </p:txBody>
      </p:sp>
      <p:pic>
        <p:nvPicPr>
          <p:cNvPr id="29702" name="Picture 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8167" t="8183" r="40814" b="77101"/>
          <a:stretch/>
        </p:blipFill>
        <p:spPr bwMode="auto">
          <a:xfrm>
            <a:off x="6156176" y="5445224"/>
            <a:ext cx="2376264" cy="864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4759156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b="1" dirty="0">
                <a:solidFill>
                  <a:srgbClr val="FF0000"/>
                </a:solidFill>
              </a:rPr>
              <a:t>CONSIDERACIONES PARA EL DISEÑO</a:t>
            </a:r>
            <a:endParaRPr lang="es-ES" dirty="0"/>
          </a:p>
        </p:txBody>
      </p:sp>
      <p:sp>
        <p:nvSpPr>
          <p:cNvPr id="3" name="2 Marcador de contenido"/>
          <p:cNvSpPr>
            <a:spLocks noGrp="1"/>
          </p:cNvSpPr>
          <p:nvPr>
            <p:ph idx="1"/>
          </p:nvPr>
        </p:nvSpPr>
        <p:spPr/>
        <p:txBody>
          <a:bodyPr>
            <a:normAutofit lnSpcReduction="10000"/>
          </a:bodyPr>
          <a:lstStyle/>
          <a:p>
            <a:pPr>
              <a:buFont typeface="Wingdings" pitchFamily="2" charset="2"/>
              <a:buChar char="q"/>
            </a:pPr>
            <a:r>
              <a:rPr lang="es-EC" b="1" u="sng" dirty="0" smtClean="0"/>
              <a:t>FLUJO</a:t>
            </a:r>
            <a:r>
              <a:rPr lang="es-EC" dirty="0"/>
              <a:t>: </a:t>
            </a:r>
            <a:r>
              <a:rPr lang="es-EC" dirty="0">
                <a:sym typeface="Wingdings" pitchFamily="2" charset="2"/>
              </a:rPr>
              <a:t> </a:t>
            </a:r>
            <a:r>
              <a:rPr lang="es-EC" dirty="0"/>
              <a:t>A tubo parcialmente lleno</a:t>
            </a:r>
          </a:p>
          <a:p>
            <a:pPr>
              <a:buFont typeface="Wingdings" pitchFamily="2" charset="2"/>
              <a:buChar char="q"/>
            </a:pPr>
            <a:endParaRPr lang="es-EC" dirty="0"/>
          </a:p>
          <a:p>
            <a:pPr lvl="0">
              <a:buFont typeface="Wingdings" pitchFamily="2" charset="2"/>
              <a:buChar char="q"/>
            </a:pPr>
            <a:r>
              <a:rPr lang="es-EC" b="1" u="sng" dirty="0"/>
              <a:t>CAPACIDAD RECOMENDABLE DE DISEÑO</a:t>
            </a:r>
            <a:r>
              <a:rPr lang="es-EC" dirty="0"/>
              <a:t>:</a:t>
            </a:r>
          </a:p>
          <a:p>
            <a:pPr marL="82296" lvl="0" indent="0">
              <a:buNone/>
            </a:pPr>
            <a:endParaRPr lang="es-EC" dirty="0"/>
          </a:p>
          <a:p>
            <a:pPr marL="82296" lvl="0" indent="0">
              <a:buNone/>
            </a:pPr>
            <a:r>
              <a:rPr lang="es-ES" dirty="0"/>
              <a:t>En tuberías de D&gt;300 mm (</a:t>
            </a:r>
            <a:r>
              <a:rPr lang="es-ES" b="1" dirty="0"/>
              <a:t>70%</a:t>
            </a:r>
            <a:r>
              <a:rPr lang="es-ES" dirty="0"/>
              <a:t> Y </a:t>
            </a:r>
            <a:r>
              <a:rPr lang="es-ES" b="1" dirty="0"/>
              <a:t>80%)</a:t>
            </a:r>
            <a:r>
              <a:rPr lang="es-ES" dirty="0"/>
              <a:t>.</a:t>
            </a:r>
          </a:p>
          <a:p>
            <a:pPr marL="82296" lvl="0" indent="0">
              <a:buNone/>
            </a:pPr>
            <a:endParaRPr lang="es-ES" dirty="0" smtClean="0">
              <a:sym typeface="Wingdings" pitchFamily="2" charset="2"/>
            </a:endParaRPr>
          </a:p>
          <a:p>
            <a:pPr marL="82296" lvl="0" indent="0">
              <a:buNone/>
            </a:pPr>
            <a:r>
              <a:rPr lang="es-ES" dirty="0" smtClean="0">
                <a:sym typeface="Wingdings" pitchFamily="2" charset="2"/>
              </a:rPr>
              <a:t>E</a:t>
            </a:r>
            <a:r>
              <a:rPr lang="es-ES" dirty="0" smtClean="0"/>
              <a:t>n </a:t>
            </a:r>
            <a:r>
              <a:rPr lang="es-ES" dirty="0"/>
              <a:t>la práctica </a:t>
            </a:r>
            <a:r>
              <a:rPr lang="es-ES" dirty="0" smtClean="0"/>
              <a:t>hasta </a:t>
            </a:r>
            <a:r>
              <a:rPr lang="es-ES" b="1" dirty="0" smtClean="0"/>
              <a:t>80</a:t>
            </a:r>
            <a:r>
              <a:rPr lang="es-ES" b="1" dirty="0"/>
              <a:t>%</a:t>
            </a:r>
            <a:r>
              <a:rPr lang="es-ES" dirty="0"/>
              <a:t> de modo que se obtenga </a:t>
            </a:r>
            <a:r>
              <a:rPr lang="es-ES" i="1" u="sng" dirty="0"/>
              <a:t>diseños económicos.</a:t>
            </a:r>
            <a:endParaRPr lang="es-ES" dirty="0"/>
          </a:p>
          <a:p>
            <a:endParaRPr lang="es-ES" dirty="0"/>
          </a:p>
        </p:txBody>
      </p:sp>
    </p:spTree>
    <p:extLst>
      <p:ext uri="{BB962C8B-B14F-4D97-AF65-F5344CB8AC3E}">
        <p14:creationId xmlns:p14="http://schemas.microsoft.com/office/powerpoint/2010/main" xmlns="" val="71711860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475656" y="4653136"/>
            <a:ext cx="5544616"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7" name="6 Rectángulo"/>
          <p:cNvSpPr/>
          <p:nvPr/>
        </p:nvSpPr>
        <p:spPr>
          <a:xfrm>
            <a:off x="1475656" y="3573016"/>
            <a:ext cx="7668344" cy="7200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6" name="5 Rectángulo"/>
          <p:cNvSpPr/>
          <p:nvPr/>
        </p:nvSpPr>
        <p:spPr>
          <a:xfrm>
            <a:off x="1475656" y="2564904"/>
            <a:ext cx="7416824"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5" name="4 Rectángulo"/>
          <p:cNvSpPr/>
          <p:nvPr/>
        </p:nvSpPr>
        <p:spPr>
          <a:xfrm>
            <a:off x="1475656" y="1772816"/>
            <a:ext cx="4536504"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4" name="3 Rectángulo"/>
          <p:cNvSpPr/>
          <p:nvPr/>
        </p:nvSpPr>
        <p:spPr>
          <a:xfrm>
            <a:off x="1475656" y="1052736"/>
            <a:ext cx="6840760" cy="3600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 name="2 Marcador de contenido"/>
          <p:cNvSpPr>
            <a:spLocks noGrp="1"/>
          </p:cNvSpPr>
          <p:nvPr>
            <p:ph idx="1"/>
          </p:nvPr>
        </p:nvSpPr>
        <p:spPr>
          <a:xfrm>
            <a:off x="1043608" y="260648"/>
            <a:ext cx="7890080" cy="6408712"/>
          </a:xfrm>
        </p:spPr>
        <p:txBody>
          <a:bodyPr>
            <a:normAutofit fontScale="77500" lnSpcReduction="20000"/>
          </a:bodyPr>
          <a:lstStyle/>
          <a:p>
            <a:pPr>
              <a:buFont typeface="Wingdings" pitchFamily="2" charset="2"/>
              <a:buChar char="q"/>
            </a:pPr>
            <a:r>
              <a:rPr lang="es-ES" dirty="0" smtClean="0"/>
              <a:t> </a:t>
            </a:r>
            <a:r>
              <a:rPr lang="es-ES" b="1" u="sng" dirty="0" smtClean="0"/>
              <a:t>MATERIALES</a:t>
            </a:r>
            <a:r>
              <a:rPr lang="es-ES" dirty="0" smtClean="0"/>
              <a:t>:    PVC</a:t>
            </a:r>
          </a:p>
          <a:p>
            <a:pPr marL="82296" indent="0">
              <a:buNone/>
            </a:pPr>
            <a:endParaRPr lang="es-ES" dirty="0" smtClean="0"/>
          </a:p>
          <a:p>
            <a:pPr algn="just"/>
            <a:r>
              <a:rPr lang="es-EC" dirty="0" smtClean="0"/>
              <a:t>Ligeras en peso y Fáciles de transportar o manipular</a:t>
            </a:r>
          </a:p>
          <a:p>
            <a:pPr marL="82296" indent="0" algn="just">
              <a:buNone/>
            </a:pPr>
            <a:endParaRPr lang="es-EC" dirty="0" smtClean="0"/>
          </a:p>
          <a:p>
            <a:pPr algn="just"/>
            <a:r>
              <a:rPr lang="es-EC" dirty="0" smtClean="0"/>
              <a:t>Alta Resistencia a la Corrosión, </a:t>
            </a:r>
          </a:p>
          <a:p>
            <a:pPr marL="82296" indent="0" algn="just">
              <a:buNone/>
            </a:pPr>
            <a:endParaRPr lang="es-EC" dirty="0" smtClean="0"/>
          </a:p>
          <a:p>
            <a:pPr algn="just"/>
            <a:r>
              <a:rPr lang="es-EC" dirty="0" smtClean="0"/>
              <a:t>Más flexibles tienen </a:t>
            </a:r>
            <a:r>
              <a:rPr lang="es-EC" dirty="0"/>
              <a:t>características hidráulicas </a:t>
            </a:r>
            <a:r>
              <a:rPr lang="es-EC" dirty="0" smtClean="0"/>
              <a:t>más </a:t>
            </a:r>
            <a:r>
              <a:rPr lang="es-EC" dirty="0"/>
              <a:t>convenientes que otro tipo de material. </a:t>
            </a:r>
            <a:endParaRPr lang="es-EC" dirty="0" smtClean="0"/>
          </a:p>
          <a:p>
            <a:pPr marL="82296" indent="0" algn="just">
              <a:buNone/>
            </a:pPr>
            <a:endParaRPr lang="es-ES" dirty="0" smtClean="0"/>
          </a:p>
          <a:p>
            <a:pPr algn="just"/>
            <a:r>
              <a:rPr lang="es-EC" dirty="0" smtClean="0"/>
              <a:t>Las </a:t>
            </a:r>
            <a:r>
              <a:rPr lang="es-EC" dirty="0"/>
              <a:t>suaves superficies interiores </a:t>
            </a:r>
            <a:r>
              <a:rPr lang="es-EC" dirty="0" smtClean="0"/>
              <a:t>aseguran </a:t>
            </a:r>
            <a:r>
              <a:rPr lang="es-EC" dirty="0"/>
              <a:t>bajas perdidas por </a:t>
            </a:r>
            <a:r>
              <a:rPr lang="es-EC" dirty="0" smtClean="0"/>
              <a:t>fricción.</a:t>
            </a:r>
          </a:p>
          <a:p>
            <a:pPr marL="82296" indent="0" algn="just">
              <a:buNone/>
            </a:pPr>
            <a:endParaRPr lang="es-EC" dirty="0" smtClean="0"/>
          </a:p>
          <a:p>
            <a:pPr algn="just"/>
            <a:r>
              <a:rPr lang="es-EC" dirty="0" smtClean="0"/>
              <a:t>Proporcionan </a:t>
            </a:r>
            <a:r>
              <a:rPr lang="es-EC" dirty="0"/>
              <a:t>movimiento de flujos </a:t>
            </a:r>
            <a:r>
              <a:rPr lang="es-EC" dirty="0" smtClean="0"/>
              <a:t>altos.</a:t>
            </a:r>
          </a:p>
          <a:p>
            <a:pPr marL="82296" indent="0" algn="just">
              <a:buNone/>
            </a:pPr>
            <a:endParaRPr lang="es-EC" dirty="0" smtClean="0"/>
          </a:p>
          <a:p>
            <a:pPr marL="82296" indent="0" algn="ctr">
              <a:buNone/>
            </a:pPr>
            <a:r>
              <a:rPr lang="es-EC" dirty="0" smtClean="0"/>
              <a:t>Estas </a:t>
            </a:r>
            <a:r>
              <a:rPr lang="es-EC" dirty="0"/>
              <a:t>C</a:t>
            </a:r>
            <a:r>
              <a:rPr lang="es-EC" dirty="0" smtClean="0"/>
              <a:t>aracterísticas </a:t>
            </a:r>
            <a:r>
              <a:rPr lang="es-EC" dirty="0" smtClean="0">
                <a:sym typeface="Wingdings" pitchFamily="2" charset="2"/>
              </a:rPr>
              <a:t> </a:t>
            </a:r>
            <a:r>
              <a:rPr lang="es-EC" b="1" dirty="0" smtClean="0">
                <a:solidFill>
                  <a:srgbClr val="0070C0"/>
                </a:solidFill>
              </a:rPr>
              <a:t>BAJOS COSTOS </a:t>
            </a:r>
            <a:r>
              <a:rPr lang="es-EC" dirty="0" smtClean="0"/>
              <a:t>de instalación comparadas con tuberías de hormigón convencional u otras.</a:t>
            </a:r>
            <a:endParaRPr lang="es-ES" dirty="0" smtClean="0"/>
          </a:p>
          <a:p>
            <a:endParaRPr lang="es-ES" dirty="0"/>
          </a:p>
          <a:p>
            <a:pPr marL="82296" indent="0">
              <a:buNone/>
            </a:pPr>
            <a:endParaRPr lang="es-ES" dirty="0"/>
          </a:p>
        </p:txBody>
      </p:sp>
    </p:spTree>
    <p:extLst>
      <p:ext uri="{BB962C8B-B14F-4D97-AF65-F5344CB8AC3E}">
        <p14:creationId xmlns:p14="http://schemas.microsoft.com/office/powerpoint/2010/main" xmlns="" val="1647213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5792" t="48611" r="27283" b="20291"/>
          <a:stretch/>
        </p:blipFill>
        <p:spPr bwMode="auto">
          <a:xfrm>
            <a:off x="1043608" y="2708921"/>
            <a:ext cx="8100392" cy="4032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2 Marcador de contenido"/>
          <p:cNvSpPr>
            <a:spLocks noGrp="1"/>
          </p:cNvSpPr>
          <p:nvPr>
            <p:ph idx="1"/>
          </p:nvPr>
        </p:nvSpPr>
        <p:spPr>
          <a:xfrm>
            <a:off x="949025" y="188640"/>
            <a:ext cx="8172400" cy="2952328"/>
          </a:xfrm>
        </p:spPr>
        <p:txBody>
          <a:bodyPr>
            <a:normAutofit/>
          </a:bodyPr>
          <a:lstStyle/>
          <a:p>
            <a:pPr>
              <a:buFont typeface="Wingdings" pitchFamily="2" charset="2"/>
              <a:buChar char="q"/>
            </a:pPr>
            <a:r>
              <a:rPr lang="es-ES" b="1" u="sng" dirty="0" smtClean="0"/>
              <a:t>PENDIENTES</a:t>
            </a:r>
            <a:r>
              <a:rPr lang="es-ES" b="1" dirty="0" smtClean="0"/>
              <a:t> (J)</a:t>
            </a:r>
            <a:r>
              <a:rPr lang="es-ES" dirty="0" smtClean="0"/>
              <a:t>: Deben </a:t>
            </a:r>
            <a:r>
              <a:rPr lang="es-ES" dirty="0"/>
              <a:t>evitarse</a:t>
            </a:r>
            <a:r>
              <a:rPr lang="es-ES" dirty="0" smtClean="0"/>
              <a:t>:</a:t>
            </a:r>
          </a:p>
          <a:p>
            <a:pPr lvl="0"/>
            <a:r>
              <a:rPr lang="es-ES" dirty="0" smtClean="0"/>
              <a:t>Cambios </a:t>
            </a:r>
            <a:r>
              <a:rPr lang="es-ES" dirty="0"/>
              <a:t>bruscos de pendientes, </a:t>
            </a:r>
          </a:p>
          <a:p>
            <a:pPr lvl="0"/>
            <a:r>
              <a:rPr lang="es-ES" dirty="0" smtClean="0"/>
              <a:t>Asentamientos </a:t>
            </a:r>
            <a:r>
              <a:rPr lang="es-ES" dirty="0"/>
              <a:t>de </a:t>
            </a:r>
            <a:r>
              <a:rPr lang="es-ES" dirty="0" smtClean="0"/>
              <a:t>depósitos </a:t>
            </a:r>
            <a:endParaRPr lang="es-ES" dirty="0"/>
          </a:p>
          <a:p>
            <a:r>
              <a:rPr lang="es-ES" dirty="0" smtClean="0"/>
              <a:t>Erosión </a:t>
            </a:r>
            <a:r>
              <a:rPr lang="es-ES" dirty="0" smtClean="0">
                <a:sym typeface="Wingdings" pitchFamily="2" charset="2"/>
              </a:rPr>
              <a:t> </a:t>
            </a:r>
            <a:r>
              <a:rPr lang="es-ES" dirty="0" smtClean="0"/>
              <a:t>Mantener </a:t>
            </a:r>
            <a:r>
              <a:rPr lang="es-ES" dirty="0" err="1"/>
              <a:t>V</a:t>
            </a:r>
            <a:r>
              <a:rPr lang="es-ES" dirty="0" err="1" smtClean="0"/>
              <a:t>el</a:t>
            </a:r>
            <a:r>
              <a:rPr lang="es-ES" dirty="0" smtClean="0"/>
              <a:t>. satisfactoria </a:t>
            </a:r>
            <a:r>
              <a:rPr lang="es-ES" dirty="0"/>
              <a:t>de </a:t>
            </a:r>
            <a:r>
              <a:rPr lang="es-ES" dirty="0" smtClean="0"/>
              <a:t>escurrimiento</a:t>
            </a:r>
          </a:p>
          <a:p>
            <a:pPr marL="82296" indent="0">
              <a:buNone/>
            </a:pPr>
            <a:endParaRPr lang="es-ES" dirty="0"/>
          </a:p>
          <a:p>
            <a:pPr marL="82296" indent="0">
              <a:buNone/>
            </a:pPr>
            <a:endParaRPr lang="es-ES" dirty="0"/>
          </a:p>
        </p:txBody>
      </p:sp>
    </p:spTree>
    <p:extLst>
      <p:ext uri="{BB962C8B-B14F-4D97-AF65-F5344CB8AC3E}">
        <p14:creationId xmlns:p14="http://schemas.microsoft.com/office/powerpoint/2010/main" xmlns="" val="2100569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692696"/>
            <a:ext cx="7786112" cy="1728192"/>
          </a:xfrm>
        </p:spPr>
        <p:txBody>
          <a:bodyPr>
            <a:normAutofit fontScale="85000" lnSpcReduction="20000"/>
          </a:bodyPr>
          <a:lstStyle/>
          <a:p>
            <a:pPr marL="82296" indent="0">
              <a:buNone/>
            </a:pPr>
            <a:endParaRPr lang="es-ES" sz="2800" b="1" dirty="0" smtClean="0">
              <a:solidFill>
                <a:srgbClr val="FF0000"/>
              </a:solidFill>
            </a:endParaRPr>
          </a:p>
          <a:p>
            <a:pPr marL="82296" indent="0" algn="ctr">
              <a:buNone/>
            </a:pPr>
            <a:r>
              <a:rPr lang="es-ES" sz="3500" b="1" dirty="0" smtClean="0">
                <a:solidFill>
                  <a:srgbClr val="FF0000"/>
                </a:solidFill>
              </a:rPr>
              <a:t>UBICACIÓN DEL PROYECTO:</a:t>
            </a:r>
          </a:p>
          <a:p>
            <a:pPr marL="82296" indent="0" algn="ctr">
              <a:buNone/>
            </a:pPr>
            <a:endParaRPr lang="es-ES" sz="3500" b="1" dirty="0" smtClean="0"/>
          </a:p>
          <a:p>
            <a:pPr marL="82296" indent="0" algn="ctr">
              <a:buNone/>
            </a:pPr>
            <a:r>
              <a:rPr lang="es-ES" sz="3500" b="1" dirty="0" smtClean="0"/>
              <a:t>LÍMITES DEL CANTÓN RUMIÑAHUI</a:t>
            </a:r>
          </a:p>
          <a:p>
            <a:pPr marL="82296" indent="0">
              <a:buNone/>
            </a:pPr>
            <a:endParaRPr lang="es-ES" sz="2400" dirty="0"/>
          </a:p>
          <a:p>
            <a:pPr marL="82296" indent="0">
              <a:buNone/>
            </a:pPr>
            <a:endParaRPr lang="es-ES" sz="2400" dirty="0" smtClean="0"/>
          </a:p>
          <a:p>
            <a:pPr marL="82296" indent="0">
              <a:buNone/>
            </a:pPr>
            <a:endParaRPr lang="es-ES" sz="2400" dirty="0" smtClean="0"/>
          </a:p>
          <a:p>
            <a:pPr marL="82296" indent="0">
              <a:buNone/>
            </a:pPr>
            <a:endParaRPr lang="es-ES" sz="2400" dirty="0"/>
          </a:p>
          <a:p>
            <a:pPr marL="82296" indent="0">
              <a:buNone/>
            </a:pPr>
            <a:endParaRPr lang="es-ES" sz="2400" dirty="0" smtClean="0"/>
          </a:p>
          <a:p>
            <a:pPr marL="82296" indent="0">
              <a:buNone/>
            </a:pPr>
            <a:endParaRPr lang="es-ES" sz="2400" dirty="0"/>
          </a:p>
          <a:p>
            <a:pPr marL="82296" indent="0">
              <a:buNone/>
            </a:pPr>
            <a:endParaRPr lang="es-ES" sz="2400" dirty="0" smtClean="0"/>
          </a:p>
          <a:p>
            <a:pPr marL="82296" indent="0">
              <a:buNone/>
            </a:pPr>
            <a:endParaRPr lang="es-ES" sz="2400" dirty="0"/>
          </a:p>
          <a:p>
            <a:pPr marL="82296" indent="0">
              <a:buNone/>
            </a:pPr>
            <a:endParaRPr lang="es-ES" sz="2400" dirty="0" smtClean="0"/>
          </a:p>
          <a:p>
            <a:pPr marL="82296" indent="0">
              <a:buNone/>
            </a:pPr>
            <a:endParaRPr lang="es-ES" sz="2400" dirty="0"/>
          </a:p>
          <a:p>
            <a:pPr marL="82296" indent="0">
              <a:buNone/>
            </a:pPr>
            <a:endParaRPr lang="es-ES" sz="2400" dirty="0" smtClean="0"/>
          </a:p>
          <a:p>
            <a:pPr marL="82296" indent="0">
              <a:buNone/>
            </a:pPr>
            <a:endParaRPr lang="es-ES" sz="2400" dirty="0" smtClean="0"/>
          </a:p>
          <a:p>
            <a:pPr marL="82296" indent="0">
              <a:buNone/>
            </a:pPr>
            <a:endParaRPr lang="es-ES" sz="1300" dirty="0" smtClean="0"/>
          </a:p>
          <a:p>
            <a:pPr marL="82296" indent="0">
              <a:buNone/>
            </a:pPr>
            <a:endParaRPr lang="es-ES" sz="2400" dirty="0" smtClean="0"/>
          </a:p>
          <a:p>
            <a:pPr marL="82296" indent="0">
              <a:buNone/>
            </a:pPr>
            <a:endParaRPr lang="es-ES" dirty="0"/>
          </a:p>
        </p:txBody>
      </p:sp>
      <p:sp>
        <p:nvSpPr>
          <p:cNvPr id="2" name="1 Título"/>
          <p:cNvSpPr>
            <a:spLocks noGrp="1"/>
          </p:cNvSpPr>
          <p:nvPr>
            <p:ph type="title"/>
          </p:nvPr>
        </p:nvSpPr>
        <p:spPr>
          <a:xfrm>
            <a:off x="899592" y="0"/>
            <a:ext cx="8100392" cy="692696"/>
          </a:xfrm>
        </p:spPr>
        <p:txBody>
          <a:bodyPr>
            <a:noAutofit/>
          </a:bodyPr>
          <a:lstStyle/>
          <a:p>
            <a:pPr algn="ctr"/>
            <a:r>
              <a:rPr lang="es-ES" sz="2800" b="1" dirty="0" smtClean="0">
                <a:solidFill>
                  <a:srgbClr val="00B050"/>
                </a:solidFill>
              </a:rPr>
              <a:t>1. </a:t>
            </a:r>
            <a:r>
              <a:rPr lang="es-ES" sz="2800" b="1" dirty="0" smtClean="0">
                <a:solidFill>
                  <a:srgbClr val="00B050"/>
                </a:solidFill>
                <a:effectLst/>
              </a:rPr>
              <a:t>DATOS RECOPILADOS PARA EL ESTUDIO</a:t>
            </a:r>
            <a:endParaRPr lang="es-ES" sz="2800" b="1" dirty="0">
              <a:solidFill>
                <a:srgbClr val="00B050"/>
              </a:solidFill>
              <a:effectLst/>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648" y="2531531"/>
            <a:ext cx="7416824" cy="41044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225598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2608171"/>
            <a:ext cx="7920880" cy="387917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2 Marcador de contenido"/>
          <p:cNvSpPr>
            <a:spLocks noGrp="1"/>
          </p:cNvSpPr>
          <p:nvPr>
            <p:ph idx="1"/>
          </p:nvPr>
        </p:nvSpPr>
        <p:spPr>
          <a:xfrm>
            <a:off x="1043608" y="17339"/>
            <a:ext cx="7498080" cy="3843709"/>
          </a:xfrm>
        </p:spPr>
        <p:txBody>
          <a:bodyPr>
            <a:normAutofit fontScale="85000" lnSpcReduction="10000"/>
          </a:bodyPr>
          <a:lstStyle/>
          <a:p>
            <a:pPr>
              <a:buFont typeface="Wingdings" pitchFamily="2" charset="2"/>
              <a:buChar char="q"/>
            </a:pPr>
            <a:r>
              <a:rPr lang="es-ES" b="1" u="sng" dirty="0" smtClean="0"/>
              <a:t>VELOCIDADES MÁXIMAS Y MÍNIMAS</a:t>
            </a:r>
          </a:p>
          <a:p>
            <a:r>
              <a:rPr lang="es-ES" dirty="0" smtClean="0"/>
              <a:t>Para el proyecto tomaremos:</a:t>
            </a:r>
            <a:endParaRPr lang="es-ES" dirty="0"/>
          </a:p>
          <a:p>
            <a:r>
              <a:rPr lang="es-ES" dirty="0"/>
              <a:t>Material   					</a:t>
            </a:r>
            <a:r>
              <a:rPr lang="es-ES" dirty="0" smtClean="0"/>
              <a:t>= </a:t>
            </a:r>
            <a:r>
              <a:rPr lang="es-ES" dirty="0"/>
              <a:t>PVC</a:t>
            </a:r>
          </a:p>
          <a:p>
            <a:r>
              <a:rPr lang="es-ES" b="1" dirty="0"/>
              <a:t>V </a:t>
            </a:r>
            <a:r>
              <a:rPr lang="es-ES" b="1" dirty="0" smtClean="0"/>
              <a:t>mín. </a:t>
            </a:r>
            <a:r>
              <a:rPr lang="es-ES" dirty="0"/>
              <a:t>a tubo parcialmente lleno	</a:t>
            </a:r>
            <a:r>
              <a:rPr lang="es-ES" dirty="0" smtClean="0"/>
              <a:t>= </a:t>
            </a:r>
            <a:r>
              <a:rPr lang="es-ES" b="1" dirty="0"/>
              <a:t>0,3 m/s</a:t>
            </a:r>
          </a:p>
          <a:p>
            <a:r>
              <a:rPr lang="es-ES" b="1" dirty="0"/>
              <a:t>V </a:t>
            </a:r>
            <a:r>
              <a:rPr lang="es-ES" b="1" dirty="0" smtClean="0"/>
              <a:t>máx. </a:t>
            </a:r>
            <a:r>
              <a:rPr lang="es-ES" dirty="0"/>
              <a:t>a tubo parcialmente lleno 	</a:t>
            </a:r>
            <a:r>
              <a:rPr lang="es-ES" dirty="0" smtClean="0"/>
              <a:t>= </a:t>
            </a:r>
            <a:r>
              <a:rPr lang="es-ES" b="1" dirty="0"/>
              <a:t>6,0 m/s</a:t>
            </a:r>
          </a:p>
          <a:p>
            <a:r>
              <a:rPr lang="es-ES" dirty="0"/>
              <a:t>Coeficiente de Rugosidad Manning </a:t>
            </a:r>
            <a:r>
              <a:rPr lang="es-ES" dirty="0" smtClean="0"/>
              <a:t>n</a:t>
            </a:r>
            <a:r>
              <a:rPr lang="es-ES" dirty="0"/>
              <a:t>	= 0,011.</a:t>
            </a:r>
          </a:p>
          <a:p>
            <a:pPr marL="82296" indent="0">
              <a:buNone/>
            </a:pPr>
            <a:endParaRPr lang="es-ES" dirty="0"/>
          </a:p>
        </p:txBody>
      </p:sp>
      <p:sp>
        <p:nvSpPr>
          <p:cNvPr id="4" name="Rectangle 2"/>
          <p:cNvSpPr>
            <a:spLocks noChangeArrowheads="1"/>
          </p:cNvSpPr>
          <p:nvPr/>
        </p:nvSpPr>
        <p:spPr bwMode="auto">
          <a:xfrm>
            <a:off x="1090499" y="5924615"/>
            <a:ext cx="7896527" cy="547441"/>
          </a:xfrm>
          <a:prstGeom prst="rect">
            <a:avLst/>
          </a:prstGeom>
          <a:noFill/>
          <a:ln w="57150">
            <a:solidFill>
              <a:srgbClr val="C0504D"/>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es-ES"/>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6"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7" name="Rectangle 5"/>
          <p:cNvSpPr>
            <a:spLocks noChangeArrowheads="1"/>
          </p:cNvSpPr>
          <p:nvPr/>
        </p:nvSpPr>
        <p:spPr bwMode="auto">
          <a:xfrm>
            <a:off x="972369" y="6516090"/>
            <a:ext cx="359963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sz="1200" b="1" i="0" u="none" strike="noStrike" cap="none" normalizeH="0" baseline="0" dirty="0" smtClean="0">
                <a:ln>
                  <a:noFill/>
                </a:ln>
                <a:solidFill>
                  <a:schemeClr val="tx1"/>
                </a:solidFill>
                <a:effectLst/>
                <a:latin typeface="Arial" pitchFamily="34" charset="0"/>
                <a:ea typeface="MS Mincho" pitchFamily="49" charset="-128"/>
                <a:cs typeface="Arial" pitchFamily="34" charset="0"/>
              </a:rPr>
              <a:t>Fuente: </a:t>
            </a:r>
            <a:r>
              <a:rPr kumimoji="0" lang="es-ES" sz="1200" b="0" i="0" u="none" strike="noStrike" cap="none" normalizeH="0" baseline="0" dirty="0" smtClean="0">
                <a:ln>
                  <a:noFill/>
                </a:ln>
                <a:solidFill>
                  <a:schemeClr val="tx1"/>
                </a:solidFill>
                <a:effectLst/>
                <a:latin typeface="Arial" pitchFamily="34" charset="0"/>
                <a:ea typeface="MS Mincho" pitchFamily="49" charset="-128"/>
                <a:cs typeface="Arial" pitchFamily="34" charset="0"/>
              </a:rPr>
              <a:t>Normas de Saneamiento Ex - IEOS</a:t>
            </a:r>
            <a:endParaRPr kumimoji="0" lang="es-ES" sz="1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0485561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24474" y="378804"/>
            <a:ext cx="8172400" cy="6741368"/>
          </a:xfrm>
        </p:spPr>
        <p:txBody>
          <a:bodyPr>
            <a:normAutofit/>
          </a:bodyPr>
          <a:lstStyle/>
          <a:p>
            <a:pPr>
              <a:buFont typeface="Wingdings" pitchFamily="2" charset="2"/>
              <a:buChar char="q"/>
            </a:pPr>
            <a:r>
              <a:rPr lang="es-ES" b="1" u="sng" dirty="0" smtClean="0"/>
              <a:t>DIÁMETROS</a:t>
            </a:r>
            <a:r>
              <a:rPr lang="es-ES" b="1" dirty="0" smtClean="0"/>
              <a:t>:</a:t>
            </a:r>
          </a:p>
          <a:p>
            <a:pPr>
              <a:buFont typeface="Wingdings" pitchFamily="2" charset="2"/>
              <a:buChar char="q"/>
            </a:pPr>
            <a:endParaRPr lang="es-ES" dirty="0"/>
          </a:p>
          <a:p>
            <a:pPr>
              <a:buFont typeface="Wingdings" pitchFamily="2" charset="2"/>
              <a:buChar char="q"/>
            </a:pPr>
            <a:endParaRPr lang="es-ES" dirty="0" smtClean="0"/>
          </a:p>
          <a:p>
            <a:pPr>
              <a:buFont typeface="Wingdings" pitchFamily="2" charset="2"/>
              <a:buChar char="q"/>
            </a:pPr>
            <a:endParaRPr lang="es-ES" dirty="0"/>
          </a:p>
          <a:p>
            <a:pPr marL="82296" indent="0">
              <a:buNone/>
            </a:pPr>
            <a:endParaRPr lang="es-ES" dirty="0" smtClean="0"/>
          </a:p>
          <a:p>
            <a:pPr>
              <a:buFont typeface="Wingdings" pitchFamily="2" charset="2"/>
              <a:buChar char="q"/>
            </a:pPr>
            <a:endParaRPr lang="es-ES" dirty="0"/>
          </a:p>
          <a:p>
            <a:pPr marL="365760" lvl="1" indent="-283464">
              <a:spcBef>
                <a:spcPts val="600"/>
              </a:spcBef>
              <a:buSzPct val="80000"/>
              <a:buFont typeface="Wingdings" pitchFamily="2" charset="2"/>
              <a:buChar char="q"/>
            </a:pPr>
            <a:endParaRPr lang="es-ES" dirty="0"/>
          </a:p>
          <a:p>
            <a:pPr marL="82296" indent="0">
              <a:buNone/>
            </a:pPr>
            <a:endParaRPr lang="es-ES" dirty="0" smtClean="0"/>
          </a:p>
          <a:p>
            <a:pPr marL="82296" indent="0">
              <a:buNone/>
            </a:pPr>
            <a:endParaRPr lang="es-ES" dirty="0" smtClean="0"/>
          </a:p>
          <a:p>
            <a:pPr marL="82296" indent="0">
              <a:buNone/>
            </a:pPr>
            <a:endParaRPr lang="es-ES" dirty="0"/>
          </a:p>
        </p:txBody>
      </p:sp>
      <p:pic>
        <p:nvPicPr>
          <p:cNvPr id="5017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6253" t="49474" r="37495" b="35040"/>
          <a:stretch/>
        </p:blipFill>
        <p:spPr bwMode="auto">
          <a:xfrm>
            <a:off x="1503757" y="1539238"/>
            <a:ext cx="7209331" cy="259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6253" t="72916" r="60993" b="19553"/>
          <a:stretch/>
        </p:blipFill>
        <p:spPr bwMode="auto">
          <a:xfrm>
            <a:off x="1502122" y="4843848"/>
            <a:ext cx="2853853" cy="7453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655850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43608" y="5013176"/>
            <a:ext cx="7704856" cy="122413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 name="2 Marcador de contenido"/>
          <p:cNvSpPr>
            <a:spLocks noGrp="1"/>
          </p:cNvSpPr>
          <p:nvPr>
            <p:ph idx="1"/>
          </p:nvPr>
        </p:nvSpPr>
        <p:spPr>
          <a:xfrm>
            <a:off x="971600" y="188640"/>
            <a:ext cx="8064896" cy="6192688"/>
          </a:xfrm>
        </p:spPr>
        <p:txBody>
          <a:bodyPr>
            <a:normAutofit fontScale="92500" lnSpcReduction="10000"/>
          </a:bodyPr>
          <a:lstStyle/>
          <a:p>
            <a:pPr marL="365760" lvl="1" indent="-283464">
              <a:spcBef>
                <a:spcPts val="600"/>
              </a:spcBef>
              <a:buSzPct val="80000"/>
              <a:buFont typeface="Wingdings" pitchFamily="2" charset="2"/>
              <a:buChar char="q"/>
            </a:pPr>
            <a:r>
              <a:rPr lang="es-ES" b="1" u="sng" dirty="0"/>
              <a:t>UBICACIÓN Y PROFUNDIDAD MÍNIMA DE COLECTORES</a:t>
            </a:r>
            <a:r>
              <a:rPr lang="es-ES" b="1" dirty="0"/>
              <a:t>:</a:t>
            </a:r>
          </a:p>
          <a:p>
            <a:pPr marL="82296" lvl="1" indent="0">
              <a:spcBef>
                <a:spcPts val="600"/>
              </a:spcBef>
              <a:buSzPct val="80000"/>
              <a:buNone/>
            </a:pPr>
            <a:endParaRPr lang="es-ES" b="1" dirty="0"/>
          </a:p>
          <a:p>
            <a:pPr lvl="0"/>
            <a:r>
              <a:rPr lang="es-EC" dirty="0"/>
              <a:t>Localizar las tuberías en el eje </a:t>
            </a:r>
            <a:r>
              <a:rPr lang="es-EC" dirty="0" smtClean="0"/>
              <a:t>vial de </a:t>
            </a:r>
            <a:r>
              <a:rPr lang="es-EC" dirty="0"/>
              <a:t>las calles</a:t>
            </a:r>
            <a:r>
              <a:rPr lang="es-EC" dirty="0" smtClean="0"/>
              <a:t>.</a:t>
            </a:r>
          </a:p>
          <a:p>
            <a:pPr marL="82296" lvl="0" indent="0">
              <a:buNone/>
            </a:pPr>
            <a:endParaRPr lang="es-ES" dirty="0"/>
          </a:p>
          <a:p>
            <a:pPr lvl="0"/>
            <a:r>
              <a:rPr lang="es-EC" dirty="0"/>
              <a:t>Si el terreno es inclinado, ponerlas junto a la acera del lado mas bajo</a:t>
            </a:r>
            <a:r>
              <a:rPr lang="es-EC" dirty="0" smtClean="0"/>
              <a:t>.</a:t>
            </a:r>
          </a:p>
          <a:p>
            <a:pPr marL="82296" lvl="0" indent="0">
              <a:buNone/>
            </a:pPr>
            <a:endParaRPr lang="es-ES" dirty="0"/>
          </a:p>
          <a:p>
            <a:r>
              <a:rPr lang="es-ES" dirty="0" smtClean="0"/>
              <a:t>Según Diámetro, </a:t>
            </a:r>
            <a:r>
              <a:rPr lang="es-ES" dirty="0"/>
              <a:t>tipo de tubería, tipo de suelo, </a:t>
            </a:r>
            <a:r>
              <a:rPr lang="es-ES" dirty="0" err="1"/>
              <a:t>Nf</a:t>
            </a:r>
            <a:r>
              <a:rPr lang="es-ES" dirty="0"/>
              <a:t>.</a:t>
            </a:r>
          </a:p>
          <a:p>
            <a:pPr marL="82296" indent="0">
              <a:buNone/>
            </a:pPr>
            <a:endParaRPr lang="es-ES" dirty="0"/>
          </a:p>
          <a:p>
            <a:pPr marL="82296" indent="0">
              <a:buNone/>
            </a:pPr>
            <a:r>
              <a:rPr lang="es-EC" b="1" dirty="0"/>
              <a:t>Hp mín. </a:t>
            </a:r>
            <a:r>
              <a:rPr lang="es-EC" dirty="0"/>
              <a:t>colocación </a:t>
            </a:r>
            <a:r>
              <a:rPr lang="es-EC" dirty="0" smtClean="0"/>
              <a:t>tuberías  </a:t>
            </a:r>
            <a:r>
              <a:rPr lang="es-EC" b="1" dirty="0" smtClean="0"/>
              <a:t>= </a:t>
            </a:r>
            <a:r>
              <a:rPr lang="es-EC" b="1" dirty="0"/>
              <a:t>1 m</a:t>
            </a:r>
            <a:r>
              <a:rPr lang="es-EC" b="1" dirty="0" smtClean="0"/>
              <a:t>.(</a:t>
            </a:r>
            <a:r>
              <a:rPr lang="es-EC" b="1" dirty="0"/>
              <a:t>100 cm)</a:t>
            </a:r>
            <a:endParaRPr lang="es-ES" b="1" dirty="0"/>
          </a:p>
          <a:p>
            <a:pPr marL="82296" indent="0">
              <a:buNone/>
            </a:pPr>
            <a:r>
              <a:rPr lang="es-EC" b="1" dirty="0"/>
              <a:t>Hp máx. </a:t>
            </a:r>
            <a:r>
              <a:rPr lang="es-EC" dirty="0" smtClean="0"/>
              <a:t>colocación tuberías </a:t>
            </a:r>
            <a:r>
              <a:rPr lang="es-EC" b="1" dirty="0" smtClean="0"/>
              <a:t>= </a:t>
            </a:r>
            <a:r>
              <a:rPr lang="es-EC" b="1" dirty="0"/>
              <a:t>5 m</a:t>
            </a:r>
            <a:r>
              <a:rPr lang="es-EC" b="1" dirty="0" smtClean="0"/>
              <a:t>.(</a:t>
            </a:r>
            <a:r>
              <a:rPr lang="es-EC" b="1" dirty="0"/>
              <a:t>500 cm)</a:t>
            </a:r>
            <a:endParaRPr lang="es-ES" b="1" dirty="0"/>
          </a:p>
          <a:p>
            <a:endParaRPr lang="es-ES" dirty="0"/>
          </a:p>
        </p:txBody>
      </p:sp>
    </p:spTree>
    <p:extLst>
      <p:ext uri="{BB962C8B-B14F-4D97-AF65-F5344CB8AC3E}">
        <p14:creationId xmlns:p14="http://schemas.microsoft.com/office/powerpoint/2010/main" xmlns="" val="14400835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52225" name="Imagen 1"/>
          <p:cNvPicPr>
            <a:picLocks noChangeAspect="1" noChangeArrowheads="1"/>
          </p:cNvPicPr>
          <p:nvPr/>
        </p:nvPicPr>
        <p:blipFill>
          <a:blip r:embed="rId2">
            <a:extLst>
              <a:ext uri="{28A0092B-C50C-407E-A947-70E740481C1C}">
                <a14:useLocalDpi xmlns:a14="http://schemas.microsoft.com/office/drawing/2010/main" xmlns="" val="0"/>
              </a:ext>
            </a:extLst>
          </a:blip>
          <a:srcRect l="11848" t="12425" r="34172" b="51376"/>
          <a:stretch>
            <a:fillRect/>
          </a:stretch>
        </p:blipFill>
        <p:spPr bwMode="auto">
          <a:xfrm>
            <a:off x="1547664" y="211380"/>
            <a:ext cx="6768752" cy="283845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p:cNvSpPr>
            <a:spLocks noChangeArrowheads="1"/>
          </p:cNvSpPr>
          <p:nvPr/>
        </p:nvSpPr>
        <p:spPr bwMode="auto">
          <a:xfrm>
            <a:off x="3368567" y="3062585"/>
            <a:ext cx="32709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Profundidad de las Tuberías</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52228" name="Imagen 1"/>
          <p:cNvPicPr>
            <a:picLocks noChangeAspect="1" noChangeArrowheads="1"/>
          </p:cNvPicPr>
          <p:nvPr/>
        </p:nvPicPr>
        <p:blipFill>
          <a:blip r:embed="rId2">
            <a:extLst>
              <a:ext uri="{28A0092B-C50C-407E-A947-70E740481C1C}">
                <a14:useLocalDpi xmlns:a14="http://schemas.microsoft.com/office/drawing/2010/main" xmlns="" val="0"/>
              </a:ext>
            </a:extLst>
          </a:blip>
          <a:srcRect l="12427" t="49712" r="34172" b="13330"/>
          <a:stretch>
            <a:fillRect/>
          </a:stretch>
        </p:blipFill>
        <p:spPr bwMode="auto">
          <a:xfrm>
            <a:off x="1619672" y="3501007"/>
            <a:ext cx="6768751" cy="277177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a:spLocks noChangeArrowheads="1"/>
          </p:cNvSpPr>
          <p:nvPr/>
        </p:nvSpPr>
        <p:spPr bwMode="auto">
          <a:xfrm>
            <a:off x="1158043" y="6226616"/>
            <a:ext cx="792172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Localización Tuberías entre Sistemas de Alcantarillado y Agua Potable</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13019633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1835696" y="1484784"/>
            <a:ext cx="4176464"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0" name="9 Rectángulo"/>
          <p:cNvSpPr/>
          <p:nvPr/>
        </p:nvSpPr>
        <p:spPr>
          <a:xfrm>
            <a:off x="1835696" y="2063157"/>
            <a:ext cx="4176464"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1" name="10 Rectángulo"/>
          <p:cNvSpPr/>
          <p:nvPr/>
        </p:nvSpPr>
        <p:spPr>
          <a:xfrm>
            <a:off x="1835696" y="2645296"/>
            <a:ext cx="4176464"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2" name="11 Rectángulo"/>
          <p:cNvSpPr/>
          <p:nvPr/>
        </p:nvSpPr>
        <p:spPr>
          <a:xfrm>
            <a:off x="1835696" y="3212976"/>
            <a:ext cx="4176464"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3" name="12 Rectángulo"/>
          <p:cNvSpPr/>
          <p:nvPr/>
        </p:nvSpPr>
        <p:spPr>
          <a:xfrm>
            <a:off x="1835696" y="3789040"/>
            <a:ext cx="4176464"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14" name="13 Rectángulo"/>
          <p:cNvSpPr/>
          <p:nvPr/>
        </p:nvSpPr>
        <p:spPr>
          <a:xfrm>
            <a:off x="1835696" y="4352236"/>
            <a:ext cx="5976664"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2" name="1 Título"/>
          <p:cNvSpPr>
            <a:spLocks noGrp="1"/>
          </p:cNvSpPr>
          <p:nvPr>
            <p:ph type="title"/>
          </p:nvPr>
        </p:nvSpPr>
        <p:spPr/>
        <p:txBody>
          <a:bodyPr/>
          <a:lstStyle/>
          <a:p>
            <a:r>
              <a:rPr lang="es-ES" dirty="0" smtClean="0"/>
              <a:t>ESTRUCTURACIÓN DEL S.A</a:t>
            </a:r>
            <a:endParaRPr lang="es-ES" dirty="0"/>
          </a:p>
        </p:txBody>
      </p:sp>
      <p:sp>
        <p:nvSpPr>
          <p:cNvPr id="3" name="2 Marcador de contenido"/>
          <p:cNvSpPr>
            <a:spLocks noGrp="1"/>
          </p:cNvSpPr>
          <p:nvPr>
            <p:ph idx="1"/>
          </p:nvPr>
        </p:nvSpPr>
        <p:spPr/>
        <p:txBody>
          <a:bodyPr/>
          <a:lstStyle/>
          <a:p>
            <a:r>
              <a:rPr lang="es-EC" b="1" dirty="0"/>
              <a:t>Drenajes </a:t>
            </a:r>
            <a:r>
              <a:rPr lang="es-EC" b="1" dirty="0" smtClean="0"/>
              <a:t>Domésticos</a:t>
            </a:r>
          </a:p>
          <a:p>
            <a:r>
              <a:rPr lang="es-EC" b="1" dirty="0"/>
              <a:t>Atarjeas </a:t>
            </a:r>
            <a:r>
              <a:rPr lang="es-EC" b="1" dirty="0" smtClean="0"/>
              <a:t>Domésticas</a:t>
            </a:r>
          </a:p>
          <a:p>
            <a:r>
              <a:rPr lang="es-EC" b="1" dirty="0" smtClean="0"/>
              <a:t>Laterales</a:t>
            </a:r>
          </a:p>
          <a:p>
            <a:r>
              <a:rPr lang="es-EC" b="1" dirty="0" smtClean="0"/>
              <a:t>Subcolectores</a:t>
            </a:r>
          </a:p>
          <a:p>
            <a:r>
              <a:rPr lang="es-EC" b="1" dirty="0" smtClean="0"/>
              <a:t>Colectores</a:t>
            </a:r>
          </a:p>
          <a:p>
            <a:r>
              <a:rPr lang="es-EC" b="1" dirty="0"/>
              <a:t>Emisarios, Alcantarilla Maestra</a:t>
            </a:r>
            <a:endParaRPr lang="es-E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6253" t="72916" r="60993" b="19553"/>
          <a:stretch/>
        </p:blipFill>
        <p:spPr bwMode="auto">
          <a:xfrm>
            <a:off x="1115616" y="5949280"/>
            <a:ext cx="2853853" cy="7453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200129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424001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0363" t="37230" r="25488" b="39108"/>
          <a:stretch/>
        </p:blipFill>
        <p:spPr bwMode="auto">
          <a:xfrm>
            <a:off x="1691680" y="1143485"/>
            <a:ext cx="6696744" cy="216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Rectángulo"/>
          <p:cNvSpPr/>
          <p:nvPr/>
        </p:nvSpPr>
        <p:spPr>
          <a:xfrm>
            <a:off x="1259632" y="188640"/>
            <a:ext cx="4968552" cy="576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 name="2 Marcador de contenido"/>
          <p:cNvSpPr>
            <a:spLocks noGrp="1"/>
          </p:cNvSpPr>
          <p:nvPr>
            <p:ph idx="1"/>
          </p:nvPr>
        </p:nvSpPr>
        <p:spPr>
          <a:xfrm>
            <a:off x="1338645" y="188640"/>
            <a:ext cx="7498080" cy="4800600"/>
          </a:xfrm>
        </p:spPr>
        <p:txBody>
          <a:bodyPr/>
          <a:lstStyle/>
          <a:p>
            <a:pPr marL="82296" indent="0">
              <a:buNone/>
            </a:pPr>
            <a:r>
              <a:rPr lang="es-EC" b="1" dirty="0"/>
              <a:t>Conexiones domiciliarias</a:t>
            </a:r>
            <a:endParaRPr lang="es-ES" dirty="0"/>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88024" y="3176921"/>
            <a:ext cx="4355976" cy="3681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Rectángulo"/>
          <p:cNvSpPr/>
          <p:nvPr/>
        </p:nvSpPr>
        <p:spPr>
          <a:xfrm>
            <a:off x="1331640" y="938826"/>
            <a:ext cx="7416824" cy="560410"/>
          </a:xfrm>
          <a:prstGeom prst="rect">
            <a:avLst/>
          </a:prstGeom>
        </p:spPr>
        <p:txBody>
          <a:bodyPr wrap="square">
            <a:spAutoFit/>
          </a:bodyPr>
          <a:lstStyle/>
          <a:p>
            <a:pPr marL="342900" lvl="0" indent="-342900" algn="just">
              <a:lnSpc>
                <a:spcPct val="200000"/>
              </a:lnSpc>
              <a:spcBef>
                <a:spcPts val="240"/>
              </a:spcBef>
              <a:spcAft>
                <a:spcPts val="240"/>
              </a:spcAft>
              <a:buFont typeface="Symbol"/>
              <a:buChar char=""/>
            </a:pPr>
            <a:r>
              <a:rPr lang="es-EC" dirty="0">
                <a:latin typeface="Arial"/>
                <a:ea typeface="Times New Roman"/>
                <a:cs typeface="Times New Roman"/>
              </a:rPr>
              <a:t>U</a:t>
            </a:r>
            <a:r>
              <a:rPr lang="es-EC" dirty="0" smtClean="0">
                <a:latin typeface="Arial"/>
                <a:ea typeface="Times New Roman"/>
                <a:cs typeface="Times New Roman"/>
              </a:rPr>
              <a:t>nen </a:t>
            </a:r>
            <a:r>
              <a:rPr lang="es-EC" dirty="0">
                <a:latin typeface="Arial"/>
                <a:ea typeface="Times New Roman"/>
                <a:cs typeface="Times New Roman"/>
              </a:rPr>
              <a:t>las cajas de revisión y la alcantarilla</a:t>
            </a:r>
            <a:r>
              <a:rPr lang="es-EC" dirty="0" smtClean="0">
                <a:latin typeface="Arial"/>
                <a:ea typeface="Times New Roman"/>
                <a:cs typeface="Times New Roman"/>
              </a:rPr>
              <a:t>.</a:t>
            </a:r>
          </a:p>
        </p:txBody>
      </p:sp>
      <p:pic>
        <p:nvPicPr>
          <p:cNvPr id="54277"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3176920"/>
            <a:ext cx="4788025" cy="3681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4" name="3 Conector recto de flecha"/>
          <p:cNvCxnSpPr/>
          <p:nvPr/>
        </p:nvCxnSpPr>
        <p:spPr>
          <a:xfrm flipH="1" flipV="1">
            <a:off x="6732240" y="2273823"/>
            <a:ext cx="1872208" cy="504056"/>
          </a:xfrm>
          <a:prstGeom prst="straightConnector1">
            <a:avLst/>
          </a:prstGeom>
          <a:ln w="76200">
            <a:tailEnd type="arrow"/>
          </a:ln>
        </p:spPr>
        <p:style>
          <a:lnRef idx="1">
            <a:schemeClr val="accent3"/>
          </a:lnRef>
          <a:fillRef idx="0">
            <a:schemeClr val="accent3"/>
          </a:fillRef>
          <a:effectRef idx="0">
            <a:schemeClr val="accent3"/>
          </a:effectRef>
          <a:fontRef idx="minor">
            <a:schemeClr val="tx1"/>
          </a:fontRef>
        </p:style>
      </p:cxnSp>
      <p:sp>
        <p:nvSpPr>
          <p:cNvPr id="7" name="6 Rectángulo"/>
          <p:cNvSpPr/>
          <p:nvPr/>
        </p:nvSpPr>
        <p:spPr>
          <a:xfrm>
            <a:off x="2987824" y="2578358"/>
            <a:ext cx="1800200" cy="39904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800" b="1" dirty="0" smtClean="0">
                <a:solidFill>
                  <a:schemeClr val="tx1"/>
                </a:solidFill>
              </a:rPr>
              <a:t>&gt; Presión</a:t>
            </a:r>
            <a:endParaRPr lang="es-ES" sz="2800" b="1" dirty="0">
              <a:solidFill>
                <a:schemeClr val="tx1"/>
              </a:solidFill>
            </a:endParaRPr>
          </a:p>
        </p:txBody>
      </p:sp>
    </p:spTree>
    <p:extLst>
      <p:ext uri="{BB962C8B-B14F-4D97-AF65-F5344CB8AC3E}">
        <p14:creationId xmlns:p14="http://schemas.microsoft.com/office/powerpoint/2010/main" xmlns="" val="847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277"/>
                                        </p:tgtEl>
                                        <p:attrNameLst>
                                          <p:attrName>style.visibility</p:attrName>
                                        </p:attrNameLst>
                                      </p:cBhvr>
                                      <p:to>
                                        <p:strVal val="visible"/>
                                      </p:to>
                                    </p:set>
                                    <p:animEffect transition="in" filter="fade">
                                      <p:cBhvr>
                                        <p:cTn id="7" dur="1000"/>
                                        <p:tgtEl>
                                          <p:spTgt spid="54277"/>
                                        </p:tgtEl>
                                      </p:cBhvr>
                                    </p:animEffect>
                                    <p:anim calcmode="lin" valueType="num">
                                      <p:cBhvr>
                                        <p:cTn id="8" dur="1000" fill="hold"/>
                                        <p:tgtEl>
                                          <p:spTgt spid="54277"/>
                                        </p:tgtEl>
                                        <p:attrNameLst>
                                          <p:attrName>ppt_x</p:attrName>
                                        </p:attrNameLst>
                                      </p:cBhvr>
                                      <p:tavLst>
                                        <p:tav tm="0">
                                          <p:val>
                                            <p:strVal val="#ppt_x"/>
                                          </p:val>
                                        </p:tav>
                                        <p:tav tm="100000">
                                          <p:val>
                                            <p:strVal val="#ppt_x"/>
                                          </p:val>
                                        </p:tav>
                                      </p:tavLst>
                                    </p:anim>
                                    <p:anim calcmode="lin" valueType="num">
                                      <p:cBhvr>
                                        <p:cTn id="9" dur="1000" fill="hold"/>
                                        <p:tgtEl>
                                          <p:spTgt spid="542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115616" y="332656"/>
            <a:ext cx="5472608" cy="576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3" name="2 Marcador de contenido"/>
          <p:cNvSpPr>
            <a:spLocks noGrp="1"/>
          </p:cNvSpPr>
          <p:nvPr>
            <p:ph idx="1"/>
          </p:nvPr>
        </p:nvSpPr>
        <p:spPr>
          <a:xfrm>
            <a:off x="1043608" y="260648"/>
            <a:ext cx="7704856" cy="3240360"/>
          </a:xfrm>
        </p:spPr>
        <p:txBody>
          <a:bodyPr/>
          <a:lstStyle/>
          <a:p>
            <a:pPr marL="82296" indent="0">
              <a:buNone/>
            </a:pPr>
            <a:r>
              <a:rPr lang="es-EC" b="1" dirty="0"/>
              <a:t>Sumideros de aguas lluvias</a:t>
            </a:r>
            <a:endParaRPr lang="es-ES" dirty="0"/>
          </a:p>
        </p:txBody>
      </p:sp>
      <p:sp>
        <p:nvSpPr>
          <p:cNvPr id="7" name="6 Rectángulo"/>
          <p:cNvSpPr/>
          <p:nvPr/>
        </p:nvSpPr>
        <p:spPr>
          <a:xfrm>
            <a:off x="1331640" y="938826"/>
            <a:ext cx="7416824" cy="3180358"/>
          </a:xfrm>
          <a:prstGeom prst="rect">
            <a:avLst/>
          </a:prstGeom>
        </p:spPr>
        <p:txBody>
          <a:bodyPr wrap="square">
            <a:spAutoFit/>
          </a:bodyPr>
          <a:lstStyle/>
          <a:p>
            <a:pPr marL="342900" lvl="0" indent="-342900" algn="just">
              <a:spcBef>
                <a:spcPts val="240"/>
              </a:spcBef>
              <a:spcAft>
                <a:spcPts val="240"/>
              </a:spcAft>
              <a:buFont typeface="Symbol"/>
              <a:buChar char=""/>
            </a:pPr>
            <a:endParaRPr lang="es-EC" dirty="0" smtClean="0"/>
          </a:p>
          <a:p>
            <a:pPr marL="342900" lvl="0" indent="-342900" algn="just">
              <a:spcBef>
                <a:spcPts val="240"/>
              </a:spcBef>
              <a:spcAft>
                <a:spcPts val="240"/>
              </a:spcAft>
              <a:buFont typeface="Symbol"/>
              <a:buChar char=""/>
            </a:pPr>
            <a:r>
              <a:rPr lang="es-EC" sz="2800" dirty="0"/>
              <a:t>D</a:t>
            </a:r>
            <a:r>
              <a:rPr lang="es-EC" sz="2800" dirty="0" smtClean="0"/>
              <a:t>ispositivos </a:t>
            </a:r>
            <a:r>
              <a:rPr lang="es-EC" sz="2800" dirty="0"/>
              <a:t>a los cuales fluye el escurrimiento superficial que corre por las cunetas y pasa a la alcantarilla; deben estar conectados directamente a los pozos de </a:t>
            </a:r>
            <a:r>
              <a:rPr lang="es-EC" sz="2800" dirty="0" smtClean="0"/>
              <a:t>registro.</a:t>
            </a:r>
          </a:p>
          <a:p>
            <a:r>
              <a:rPr lang="es-EC" sz="2800" dirty="0"/>
              <a:t> </a:t>
            </a:r>
            <a:endParaRPr lang="es-ES" sz="2800" dirty="0"/>
          </a:p>
          <a:p>
            <a:pPr algn="just">
              <a:lnSpc>
                <a:spcPct val="200000"/>
              </a:lnSpc>
              <a:spcBef>
                <a:spcPts val="240"/>
              </a:spcBef>
              <a:spcAft>
                <a:spcPts val="240"/>
              </a:spcAft>
            </a:pPr>
            <a:endParaRPr lang="es-ES" dirty="0"/>
          </a:p>
        </p:txBody>
      </p:sp>
      <p:pic>
        <p:nvPicPr>
          <p:cNvPr id="55299" name="Imagen 1"/>
          <p:cNvPicPr>
            <a:picLocks noChangeAspect="1" noChangeArrowheads="1"/>
          </p:cNvPicPr>
          <p:nvPr/>
        </p:nvPicPr>
        <p:blipFill>
          <a:blip r:embed="rId2">
            <a:extLst>
              <a:ext uri="{28A0092B-C50C-407E-A947-70E740481C1C}">
                <a14:useLocalDpi xmlns:a14="http://schemas.microsoft.com/office/drawing/2010/main" xmlns="" val="0"/>
              </a:ext>
            </a:extLst>
          </a:blip>
          <a:srcRect l="18594" t="50964" r="45657" b="18654"/>
          <a:stretch>
            <a:fillRect/>
          </a:stretch>
        </p:blipFill>
        <p:spPr bwMode="auto">
          <a:xfrm>
            <a:off x="1655676" y="3068960"/>
            <a:ext cx="6768752" cy="3789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5 Rectángulo"/>
          <p:cNvSpPr/>
          <p:nvPr/>
        </p:nvSpPr>
        <p:spPr>
          <a:xfrm>
            <a:off x="6191672" y="4963480"/>
            <a:ext cx="2952328" cy="1754326"/>
          </a:xfrm>
          <a:prstGeom prst="rect">
            <a:avLst/>
          </a:prstGeom>
        </p:spPr>
        <p:txBody>
          <a:bodyPr wrap="square">
            <a:spAutoFit/>
          </a:bodyPr>
          <a:lstStyle/>
          <a:p>
            <a:pPr algn="ctr"/>
            <a:r>
              <a:rPr lang="es-ES" b="1" dirty="0">
                <a:solidFill>
                  <a:srgbClr val="000000"/>
                </a:solidFill>
                <a:latin typeface="Arial"/>
                <a:ea typeface="Times New Roman"/>
              </a:rPr>
              <a:t>Los </a:t>
            </a:r>
            <a:r>
              <a:rPr lang="es-ES" b="1" dirty="0" smtClean="0">
                <a:solidFill>
                  <a:srgbClr val="000000"/>
                </a:solidFill>
                <a:latin typeface="Arial"/>
                <a:ea typeface="Times New Roman"/>
              </a:rPr>
              <a:t>sumideros, </a:t>
            </a:r>
            <a:r>
              <a:rPr lang="es-ES" b="1" dirty="0">
                <a:solidFill>
                  <a:srgbClr val="000000"/>
                </a:solidFill>
                <a:latin typeface="Arial"/>
                <a:ea typeface="Times New Roman"/>
              </a:rPr>
              <a:t>generalmente son ubicados en las esquinas y solamente cuando son necesarios, a mitad de la cuadra</a:t>
            </a:r>
            <a:r>
              <a:rPr lang="es-ES" b="1" dirty="0" smtClean="0">
                <a:solidFill>
                  <a:srgbClr val="000000"/>
                </a:solidFill>
                <a:latin typeface="Arial"/>
                <a:ea typeface="Times New Roman"/>
              </a:rPr>
              <a:t>.</a:t>
            </a:r>
            <a:endParaRPr lang="es-ES" dirty="0"/>
          </a:p>
        </p:txBody>
      </p:sp>
    </p:spTree>
    <p:extLst>
      <p:ext uri="{BB962C8B-B14F-4D97-AF65-F5344CB8AC3E}">
        <p14:creationId xmlns:p14="http://schemas.microsoft.com/office/powerpoint/2010/main" xmlns="" val="1647213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6797" y="116632"/>
            <a:ext cx="7498080" cy="3600400"/>
          </a:xfrm>
        </p:spPr>
        <p:txBody>
          <a:bodyPr>
            <a:normAutofit/>
          </a:bodyPr>
          <a:lstStyle/>
          <a:p>
            <a:pPr marL="82296" indent="0" algn="just">
              <a:buNone/>
            </a:pPr>
            <a:r>
              <a:rPr lang="es-ES" sz="2800" dirty="0" smtClean="0"/>
              <a:t>Para </a:t>
            </a:r>
            <a:r>
              <a:rPr lang="es-ES" sz="2800" dirty="0"/>
              <a:t>nuestro diseño </a:t>
            </a:r>
            <a:r>
              <a:rPr lang="es-ES" sz="2800" dirty="0" smtClean="0">
                <a:sym typeface="Wingdings" pitchFamily="2" charset="2"/>
              </a:rPr>
              <a:t> </a:t>
            </a:r>
            <a:r>
              <a:rPr lang="es-ES" sz="2800" b="1" dirty="0" smtClean="0"/>
              <a:t>rejillas </a:t>
            </a:r>
            <a:r>
              <a:rPr lang="es-ES" sz="2800" b="1" dirty="0"/>
              <a:t>o calzada (hundidos</a:t>
            </a:r>
            <a:r>
              <a:rPr lang="es-ES" sz="2800" b="1" dirty="0" smtClean="0"/>
              <a:t>)</a:t>
            </a:r>
            <a:r>
              <a:rPr lang="es-ES" sz="2800" dirty="0" smtClean="0"/>
              <a:t>, </a:t>
            </a:r>
            <a:r>
              <a:rPr lang="es-ES" sz="2800" dirty="0"/>
              <a:t>de hierro </a:t>
            </a:r>
            <a:r>
              <a:rPr lang="es-ES" sz="2800" dirty="0" smtClean="0"/>
              <a:t>fundido (0,30x0,46x0,60</a:t>
            </a:r>
            <a:r>
              <a:rPr lang="es-ES" sz="2800" dirty="0"/>
              <a:t>) m., ubicados cada </a:t>
            </a:r>
            <a:r>
              <a:rPr lang="es-ES" sz="2800" b="1" dirty="0"/>
              <a:t>80 m. de longitud </a:t>
            </a:r>
            <a:r>
              <a:rPr lang="es-ES" sz="2800" dirty="0"/>
              <a:t>de calle y uno en cada esquina; ya que son eficientes para tráfico lento y no tienen mucho problema con la obstrucción de basura como los de acera a </a:t>
            </a:r>
            <a:r>
              <a:rPr lang="es-ES" sz="2800" dirty="0" smtClean="0"/>
              <a:t>nivel.</a:t>
            </a:r>
            <a:endParaRPr lang="es-ES" sz="2800" b="1"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7704" y="2852936"/>
            <a:ext cx="5688632" cy="3901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05695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980728"/>
            <a:ext cx="7498080" cy="2952328"/>
          </a:xfrm>
        </p:spPr>
        <p:txBody>
          <a:bodyPr>
            <a:normAutofit/>
          </a:bodyPr>
          <a:lstStyle/>
          <a:p>
            <a:pPr marL="82296" indent="0" algn="just">
              <a:buNone/>
            </a:pPr>
            <a:r>
              <a:rPr lang="es-EC" sz="2600" dirty="0"/>
              <a:t>Son accesos al </a:t>
            </a:r>
            <a:r>
              <a:rPr lang="es-EC" sz="2600" dirty="0" smtClean="0"/>
              <a:t>S.A </a:t>
            </a:r>
            <a:r>
              <a:rPr lang="es-EC" sz="2600" dirty="0"/>
              <a:t>para </a:t>
            </a:r>
            <a:r>
              <a:rPr lang="es-EC" sz="2600" i="1" u="sng" dirty="0"/>
              <a:t>propósitos de inspección</a:t>
            </a:r>
            <a:r>
              <a:rPr lang="es-EC" sz="2600" dirty="0"/>
              <a:t> o </a:t>
            </a:r>
            <a:r>
              <a:rPr lang="es-EC" sz="2600" i="1" u="sng" dirty="0" smtClean="0"/>
              <a:t>mantenimiento</a:t>
            </a:r>
            <a:r>
              <a:rPr lang="es-EC" sz="2600" dirty="0"/>
              <a:t>.</a:t>
            </a:r>
            <a:endParaRPr lang="es-EC" sz="2600" dirty="0" smtClean="0"/>
          </a:p>
          <a:p>
            <a:pPr marL="82296" indent="0" algn="just">
              <a:buNone/>
            </a:pPr>
            <a:r>
              <a:rPr lang="es-EC" sz="2600" dirty="0" smtClean="0"/>
              <a:t>D </a:t>
            </a:r>
            <a:r>
              <a:rPr lang="es-EC" sz="2600" dirty="0" err="1" smtClean="0"/>
              <a:t>inf</a:t>
            </a:r>
            <a:r>
              <a:rPr lang="es-EC" sz="2600" dirty="0" smtClean="0"/>
              <a:t> min. = </a:t>
            </a:r>
            <a:r>
              <a:rPr lang="es-EC" sz="2600" b="1" dirty="0"/>
              <a:t>1,00 m</a:t>
            </a:r>
            <a:r>
              <a:rPr lang="es-EC" sz="2600" dirty="0"/>
              <a:t>. </a:t>
            </a:r>
            <a:endParaRPr lang="es-EC" sz="2600" dirty="0" smtClean="0"/>
          </a:p>
          <a:p>
            <a:pPr marL="82296" indent="0" algn="just">
              <a:buNone/>
            </a:pPr>
            <a:r>
              <a:rPr lang="es-EC" sz="2600" dirty="0" smtClean="0"/>
              <a:t>D </a:t>
            </a:r>
            <a:r>
              <a:rPr lang="es-EC" sz="2600" dirty="0" err="1" smtClean="0"/>
              <a:t>sup</a:t>
            </a:r>
            <a:r>
              <a:rPr lang="es-EC" sz="2600" dirty="0" smtClean="0"/>
              <a:t> min. = </a:t>
            </a:r>
            <a:r>
              <a:rPr lang="es-EC" sz="2600" b="1" dirty="0" smtClean="0"/>
              <a:t>0,50</a:t>
            </a:r>
            <a:r>
              <a:rPr lang="es-EC" sz="2600" dirty="0" smtClean="0"/>
              <a:t> </a:t>
            </a:r>
            <a:r>
              <a:rPr lang="es-EC" sz="2600" b="1" dirty="0"/>
              <a:t>a 0,60 </a:t>
            </a:r>
            <a:r>
              <a:rPr lang="es-EC" sz="2600" b="1" dirty="0" smtClean="0"/>
              <a:t>m</a:t>
            </a:r>
            <a:r>
              <a:rPr lang="es-EC" sz="2600" dirty="0" smtClean="0"/>
              <a:t>.</a:t>
            </a:r>
          </a:p>
          <a:p>
            <a:pPr marL="82296" indent="0" algn="just">
              <a:buNone/>
            </a:pPr>
            <a:r>
              <a:rPr lang="es-EC" sz="2600" dirty="0" smtClean="0"/>
              <a:t>La </a:t>
            </a:r>
            <a:r>
              <a:rPr lang="es-EC" sz="2600" dirty="0"/>
              <a:t>tapa debe ser de hierro fundido y nunca de concreto, redonda o cuadrada.</a:t>
            </a:r>
            <a:endParaRPr lang="es-ES" sz="2600" dirty="0"/>
          </a:p>
          <a:p>
            <a:pPr marL="82296" indent="0">
              <a:buNone/>
            </a:pPr>
            <a:endParaRPr lang="es-ES" dirty="0"/>
          </a:p>
        </p:txBody>
      </p:sp>
      <p:sp>
        <p:nvSpPr>
          <p:cNvPr id="7" name="6 Rectángulo"/>
          <p:cNvSpPr/>
          <p:nvPr/>
        </p:nvSpPr>
        <p:spPr>
          <a:xfrm>
            <a:off x="1115616" y="188640"/>
            <a:ext cx="5472608" cy="576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800" b="1" dirty="0"/>
              <a:t>Pozos de revisión y de caída</a:t>
            </a:r>
            <a:endParaRPr lang="es-ES" sz="2800" dirty="0"/>
          </a:p>
        </p:txBody>
      </p:sp>
      <p:pic>
        <p:nvPicPr>
          <p:cNvPr id="57349" name="Picture 5"/>
          <p:cNvPicPr>
            <a:picLocks noChangeAspect="1" noChangeArrowheads="1"/>
          </p:cNvPicPr>
          <p:nvPr/>
        </p:nvPicPr>
        <p:blipFill>
          <a:blip r:embed="rId2">
            <a:extLst>
              <a:ext uri="{28A0092B-C50C-407E-A947-70E740481C1C}">
                <a14:useLocalDpi xmlns:a14="http://schemas.microsoft.com/office/drawing/2010/main" xmlns="" val="0"/>
              </a:ext>
            </a:extLst>
          </a:blip>
          <a:srcRect l="22701" t="2582" r="16048" b="19301"/>
          <a:stretch>
            <a:fillRect/>
          </a:stretch>
        </p:blipFill>
        <p:spPr bwMode="auto">
          <a:xfrm>
            <a:off x="1331640" y="3861048"/>
            <a:ext cx="3096343" cy="2636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0" name="il_fi" descr="mini_03"/>
          <p:cNvPicPr>
            <a:picLocks noChangeAspect="1" noChangeArrowheads="1"/>
          </p:cNvPicPr>
          <p:nvPr/>
        </p:nvPicPr>
        <p:blipFill>
          <a:blip r:embed="rId3">
            <a:extLst>
              <a:ext uri="{28A0092B-C50C-407E-A947-70E740481C1C}">
                <a14:useLocalDpi xmlns:a14="http://schemas.microsoft.com/office/drawing/2010/main" xmlns="" val="0"/>
              </a:ext>
            </a:extLst>
          </a:blip>
          <a:srcRect b="5090"/>
          <a:stretch>
            <a:fillRect/>
          </a:stretch>
        </p:blipFill>
        <p:spPr bwMode="auto">
          <a:xfrm>
            <a:off x="4806280" y="3681655"/>
            <a:ext cx="3312368" cy="2963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3597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wipe(down)">
                                      <p:cBhvr>
                                        <p:cTn id="7" dur="580">
                                          <p:stCondLst>
                                            <p:cond delay="0"/>
                                          </p:stCondLst>
                                        </p:cTn>
                                        <p:tgtEl>
                                          <p:spTgt spid="57349"/>
                                        </p:tgtEl>
                                      </p:cBhvr>
                                    </p:animEffect>
                                    <p:anim calcmode="lin" valueType="num">
                                      <p:cBhvr>
                                        <p:cTn id="8" dur="1822" tmFilter="0,0; 0.14,0.36; 0.43,0.73; 0.71,0.91; 1.0,1.0">
                                          <p:stCondLst>
                                            <p:cond delay="0"/>
                                          </p:stCondLst>
                                        </p:cTn>
                                        <p:tgtEl>
                                          <p:spTgt spid="5734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9"/>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9"/>
                                        </p:tgtEl>
                                      </p:cBhvr>
                                      <p:to x="100000" y="60000"/>
                                    </p:animScale>
                                    <p:animScale>
                                      <p:cBhvr>
                                        <p:cTn id="14" dur="166" decel="50000">
                                          <p:stCondLst>
                                            <p:cond delay="676"/>
                                          </p:stCondLst>
                                        </p:cTn>
                                        <p:tgtEl>
                                          <p:spTgt spid="57349"/>
                                        </p:tgtEl>
                                      </p:cBhvr>
                                      <p:to x="100000" y="100000"/>
                                    </p:animScale>
                                    <p:animScale>
                                      <p:cBhvr>
                                        <p:cTn id="15" dur="26">
                                          <p:stCondLst>
                                            <p:cond delay="1312"/>
                                          </p:stCondLst>
                                        </p:cTn>
                                        <p:tgtEl>
                                          <p:spTgt spid="57349"/>
                                        </p:tgtEl>
                                      </p:cBhvr>
                                      <p:to x="100000" y="80000"/>
                                    </p:animScale>
                                    <p:animScale>
                                      <p:cBhvr>
                                        <p:cTn id="16" dur="166" decel="50000">
                                          <p:stCondLst>
                                            <p:cond delay="1338"/>
                                          </p:stCondLst>
                                        </p:cTn>
                                        <p:tgtEl>
                                          <p:spTgt spid="57349"/>
                                        </p:tgtEl>
                                      </p:cBhvr>
                                      <p:to x="100000" y="100000"/>
                                    </p:animScale>
                                    <p:animScale>
                                      <p:cBhvr>
                                        <p:cTn id="17" dur="26">
                                          <p:stCondLst>
                                            <p:cond delay="1642"/>
                                          </p:stCondLst>
                                        </p:cTn>
                                        <p:tgtEl>
                                          <p:spTgt spid="57349"/>
                                        </p:tgtEl>
                                      </p:cBhvr>
                                      <p:to x="100000" y="90000"/>
                                    </p:animScale>
                                    <p:animScale>
                                      <p:cBhvr>
                                        <p:cTn id="18" dur="166" decel="50000">
                                          <p:stCondLst>
                                            <p:cond delay="1668"/>
                                          </p:stCondLst>
                                        </p:cTn>
                                        <p:tgtEl>
                                          <p:spTgt spid="57349"/>
                                        </p:tgtEl>
                                      </p:cBhvr>
                                      <p:to x="100000" y="100000"/>
                                    </p:animScale>
                                    <p:animScale>
                                      <p:cBhvr>
                                        <p:cTn id="19" dur="26">
                                          <p:stCondLst>
                                            <p:cond delay="1808"/>
                                          </p:stCondLst>
                                        </p:cTn>
                                        <p:tgtEl>
                                          <p:spTgt spid="57349"/>
                                        </p:tgtEl>
                                      </p:cBhvr>
                                      <p:to x="100000" y="95000"/>
                                    </p:animScale>
                                    <p:animScale>
                                      <p:cBhvr>
                                        <p:cTn id="20" dur="166" decel="50000">
                                          <p:stCondLst>
                                            <p:cond delay="1834"/>
                                          </p:stCondLst>
                                        </p:cTn>
                                        <p:tgtEl>
                                          <p:spTgt spid="5734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7350"/>
                                        </p:tgtEl>
                                        <p:attrNameLst>
                                          <p:attrName>style.visibility</p:attrName>
                                        </p:attrNameLst>
                                      </p:cBhvr>
                                      <p:to>
                                        <p:strVal val="visible"/>
                                      </p:to>
                                    </p:set>
                                    <p:animEffect transition="in" filter="wipe(down)">
                                      <p:cBhvr>
                                        <p:cTn id="23" dur="580">
                                          <p:stCondLst>
                                            <p:cond delay="0"/>
                                          </p:stCondLst>
                                        </p:cTn>
                                        <p:tgtEl>
                                          <p:spTgt spid="57350"/>
                                        </p:tgtEl>
                                      </p:cBhvr>
                                    </p:animEffect>
                                    <p:anim calcmode="lin" valueType="num">
                                      <p:cBhvr>
                                        <p:cTn id="24" dur="1822" tmFilter="0,0; 0.14,0.36; 0.43,0.73; 0.71,0.91; 1.0,1.0">
                                          <p:stCondLst>
                                            <p:cond delay="0"/>
                                          </p:stCondLst>
                                        </p:cTn>
                                        <p:tgtEl>
                                          <p:spTgt spid="5735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35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35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35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350"/>
                                        </p:tgtEl>
                                        <p:attrNameLst>
                                          <p:attrName>ppt_y</p:attrName>
                                        </p:attrNameLst>
                                      </p:cBhvr>
                                      <p:tavLst>
                                        <p:tav tm="0" fmla="#ppt_y-sin(pi*$)/81">
                                          <p:val>
                                            <p:fltVal val="0"/>
                                          </p:val>
                                        </p:tav>
                                        <p:tav tm="100000">
                                          <p:val>
                                            <p:fltVal val="1"/>
                                          </p:val>
                                        </p:tav>
                                      </p:tavLst>
                                    </p:anim>
                                    <p:animScale>
                                      <p:cBhvr>
                                        <p:cTn id="29" dur="26">
                                          <p:stCondLst>
                                            <p:cond delay="650"/>
                                          </p:stCondLst>
                                        </p:cTn>
                                        <p:tgtEl>
                                          <p:spTgt spid="57350"/>
                                        </p:tgtEl>
                                      </p:cBhvr>
                                      <p:to x="100000" y="60000"/>
                                    </p:animScale>
                                    <p:animScale>
                                      <p:cBhvr>
                                        <p:cTn id="30" dur="166" decel="50000">
                                          <p:stCondLst>
                                            <p:cond delay="676"/>
                                          </p:stCondLst>
                                        </p:cTn>
                                        <p:tgtEl>
                                          <p:spTgt spid="57350"/>
                                        </p:tgtEl>
                                      </p:cBhvr>
                                      <p:to x="100000" y="100000"/>
                                    </p:animScale>
                                    <p:animScale>
                                      <p:cBhvr>
                                        <p:cTn id="31" dur="26">
                                          <p:stCondLst>
                                            <p:cond delay="1312"/>
                                          </p:stCondLst>
                                        </p:cTn>
                                        <p:tgtEl>
                                          <p:spTgt spid="57350"/>
                                        </p:tgtEl>
                                      </p:cBhvr>
                                      <p:to x="100000" y="80000"/>
                                    </p:animScale>
                                    <p:animScale>
                                      <p:cBhvr>
                                        <p:cTn id="32" dur="166" decel="50000">
                                          <p:stCondLst>
                                            <p:cond delay="1338"/>
                                          </p:stCondLst>
                                        </p:cTn>
                                        <p:tgtEl>
                                          <p:spTgt spid="57350"/>
                                        </p:tgtEl>
                                      </p:cBhvr>
                                      <p:to x="100000" y="100000"/>
                                    </p:animScale>
                                    <p:animScale>
                                      <p:cBhvr>
                                        <p:cTn id="33" dur="26">
                                          <p:stCondLst>
                                            <p:cond delay="1642"/>
                                          </p:stCondLst>
                                        </p:cTn>
                                        <p:tgtEl>
                                          <p:spTgt spid="57350"/>
                                        </p:tgtEl>
                                      </p:cBhvr>
                                      <p:to x="100000" y="90000"/>
                                    </p:animScale>
                                    <p:animScale>
                                      <p:cBhvr>
                                        <p:cTn id="34" dur="166" decel="50000">
                                          <p:stCondLst>
                                            <p:cond delay="1668"/>
                                          </p:stCondLst>
                                        </p:cTn>
                                        <p:tgtEl>
                                          <p:spTgt spid="57350"/>
                                        </p:tgtEl>
                                      </p:cBhvr>
                                      <p:to x="100000" y="100000"/>
                                    </p:animScale>
                                    <p:animScale>
                                      <p:cBhvr>
                                        <p:cTn id="35" dur="26">
                                          <p:stCondLst>
                                            <p:cond delay="1808"/>
                                          </p:stCondLst>
                                        </p:cTn>
                                        <p:tgtEl>
                                          <p:spTgt spid="57350"/>
                                        </p:tgtEl>
                                      </p:cBhvr>
                                      <p:to x="100000" y="95000"/>
                                    </p:animScale>
                                    <p:animScale>
                                      <p:cBhvr>
                                        <p:cTn id="36" dur="166" decel="50000">
                                          <p:stCondLst>
                                            <p:cond delay="1834"/>
                                          </p:stCondLst>
                                        </p:cTn>
                                        <p:tgtEl>
                                          <p:spTgt spid="573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pic>
        <p:nvPicPr>
          <p:cNvPr id="2050" name="Imagen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582" t="8432" r="10416"/>
          <a:stretch/>
        </p:blipFill>
        <p:spPr bwMode="auto">
          <a:xfrm>
            <a:off x="0" y="0"/>
            <a:ext cx="9144000" cy="6840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a:spLocks noChangeArrowheads="1"/>
          </p:cNvSpPr>
          <p:nvPr/>
        </p:nvSpPr>
        <p:spPr bwMode="auto">
          <a:xfrm>
            <a:off x="3232730" y="5877272"/>
            <a:ext cx="913948" cy="297624"/>
          </a:xfrm>
          <a:prstGeom prst="rect">
            <a:avLst/>
          </a:prstGeom>
          <a:no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b="1" i="0" u="none" strike="noStrike" cap="none" normalizeH="0" baseline="0" dirty="0" smtClean="0">
                <a:ln>
                  <a:noFill/>
                </a:ln>
                <a:solidFill>
                  <a:schemeClr val="tx1"/>
                </a:solidFill>
                <a:effectLst/>
                <a:latin typeface="Calibri" pitchFamily="34" charset="0"/>
                <a:cs typeface="Arial" pitchFamily="34" charset="0"/>
              </a:rPr>
              <a:t>MEJIA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a:spLocks noChangeArrowheads="1"/>
          </p:cNvSpPr>
          <p:nvPr/>
        </p:nvSpPr>
        <p:spPr bwMode="auto">
          <a:xfrm>
            <a:off x="971600" y="3522129"/>
            <a:ext cx="781010" cy="372030"/>
          </a:xfrm>
          <a:prstGeom prst="rect">
            <a:avLst/>
          </a:prstGeom>
          <a:no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sz="2000" b="1" i="0" u="none" strike="noStrike" cap="none" normalizeH="0" baseline="0" dirty="0" smtClean="0">
                <a:ln>
                  <a:noFill/>
                </a:ln>
                <a:solidFill>
                  <a:schemeClr val="tx1"/>
                </a:solidFill>
                <a:effectLst/>
                <a:latin typeface="Calibri" pitchFamily="34" charset="0"/>
                <a:cs typeface="Arial" pitchFamily="34" charset="0"/>
              </a:rPr>
              <a:t>DMQ</a:t>
            </a:r>
            <a:endParaRPr kumimoji="0" lang="es-E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ectangle 7"/>
          <p:cNvSpPr>
            <a:spLocks noChangeArrowheads="1"/>
          </p:cNvSpPr>
          <p:nvPr/>
        </p:nvSpPr>
        <p:spPr bwMode="auto">
          <a:xfrm>
            <a:off x="7164288" y="3894159"/>
            <a:ext cx="697924" cy="372030"/>
          </a:xfrm>
          <a:prstGeom prst="rect">
            <a:avLst/>
          </a:prstGeom>
          <a:no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ES" b="1" i="0" u="none" strike="noStrike" cap="none" normalizeH="0" baseline="0" dirty="0" smtClean="0">
                <a:ln>
                  <a:noFill/>
                </a:ln>
                <a:solidFill>
                  <a:schemeClr val="tx1"/>
                </a:solidFill>
                <a:effectLst/>
                <a:latin typeface="Calibri" pitchFamily="34" charset="0"/>
                <a:cs typeface="Arial" pitchFamily="34" charset="0"/>
              </a:rPr>
              <a:t>DMQ</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0" name="9 Grupo"/>
          <p:cNvGrpSpPr/>
          <p:nvPr/>
        </p:nvGrpSpPr>
        <p:grpSpPr>
          <a:xfrm>
            <a:off x="2123728" y="2435580"/>
            <a:ext cx="5389522" cy="2338107"/>
            <a:chOff x="2123728" y="2435580"/>
            <a:chExt cx="5389522" cy="2338107"/>
          </a:xfrm>
        </p:grpSpPr>
        <p:sp>
          <p:nvSpPr>
            <p:cNvPr id="5" name="AutoShape 4"/>
            <p:cNvSpPr>
              <a:spLocks noChangeShapeType="1"/>
            </p:cNvSpPr>
            <p:nvPr/>
          </p:nvSpPr>
          <p:spPr bwMode="auto">
            <a:xfrm flipV="1">
              <a:off x="2123728" y="3095679"/>
              <a:ext cx="1820558" cy="582037"/>
            </a:xfrm>
            <a:prstGeom prst="straightConnector1">
              <a:avLst/>
            </a:prstGeom>
            <a:noFill/>
            <a:ln w="63500" cmpd="thickThin">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endParaRPr lang="es-ES"/>
            </a:p>
          </p:txBody>
        </p:sp>
        <p:sp>
          <p:nvSpPr>
            <p:cNvPr id="9" name="8 Rectángulo"/>
            <p:cNvSpPr/>
            <p:nvPr/>
          </p:nvSpPr>
          <p:spPr>
            <a:xfrm>
              <a:off x="4133749" y="2435580"/>
              <a:ext cx="1035472" cy="293885"/>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1" name="10 Rectángulo"/>
            <p:cNvSpPr/>
            <p:nvPr/>
          </p:nvSpPr>
          <p:spPr>
            <a:xfrm>
              <a:off x="6646552" y="4479802"/>
              <a:ext cx="866698" cy="293885"/>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2" name="11 Rectángulo"/>
            <p:cNvSpPr/>
            <p:nvPr/>
          </p:nvSpPr>
          <p:spPr>
            <a:xfrm>
              <a:off x="5353280" y="2582523"/>
              <a:ext cx="1090928" cy="367356"/>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3" name="12 Rectángulo"/>
            <p:cNvSpPr/>
            <p:nvPr/>
          </p:nvSpPr>
          <p:spPr>
            <a:xfrm>
              <a:off x="2738226" y="3951019"/>
              <a:ext cx="1035472" cy="315170"/>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grpSp>
    </p:spTree>
    <p:extLst>
      <p:ext uri="{BB962C8B-B14F-4D97-AF65-F5344CB8AC3E}">
        <p14:creationId xmlns:p14="http://schemas.microsoft.com/office/powerpoint/2010/main" xmlns="" val="23455734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2612"/>
            <a:ext cx="9144000" cy="685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5351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188640"/>
            <a:ext cx="8172400" cy="6059760"/>
          </a:xfrm>
        </p:spPr>
        <p:txBody>
          <a:bodyPr>
            <a:normAutofit/>
          </a:bodyPr>
          <a:lstStyle/>
          <a:p>
            <a:pPr marL="82296" indent="0">
              <a:buNone/>
            </a:pPr>
            <a:r>
              <a:rPr lang="es-EC" b="1" dirty="0"/>
              <a:t>U</a:t>
            </a:r>
            <a:r>
              <a:rPr lang="es-EC" b="1" dirty="0" smtClean="0"/>
              <a:t>bicación </a:t>
            </a:r>
            <a:r>
              <a:rPr lang="es-EC" b="1" dirty="0"/>
              <a:t>de </a:t>
            </a:r>
            <a:r>
              <a:rPr lang="es-EC" b="1" dirty="0" smtClean="0"/>
              <a:t>Pozos </a:t>
            </a:r>
            <a:r>
              <a:rPr lang="es-EC" b="1" dirty="0"/>
              <a:t>de </a:t>
            </a:r>
            <a:r>
              <a:rPr lang="es-EC" b="1" dirty="0" smtClean="0"/>
              <a:t>inspección</a:t>
            </a:r>
            <a:r>
              <a:rPr lang="es-EC" dirty="0" smtClean="0"/>
              <a:t>:</a:t>
            </a:r>
          </a:p>
          <a:p>
            <a:pPr marL="82296" indent="0">
              <a:buNone/>
            </a:pPr>
            <a:endParaRPr lang="es-ES" dirty="0"/>
          </a:p>
          <a:p>
            <a:pPr lvl="0"/>
            <a:r>
              <a:rPr lang="es-EC" dirty="0"/>
              <a:t>Al inicio de los tramos de </a:t>
            </a:r>
            <a:r>
              <a:rPr lang="es-EC" dirty="0" smtClean="0"/>
              <a:t>cabecera.</a:t>
            </a:r>
            <a:endParaRPr lang="es-ES" dirty="0"/>
          </a:p>
          <a:p>
            <a:pPr marL="82296" indent="0">
              <a:buNone/>
            </a:pPr>
            <a:endParaRPr lang="es-ES" dirty="0"/>
          </a:p>
          <a:p>
            <a:pPr lvl="0"/>
            <a:r>
              <a:rPr lang="es-EC" dirty="0"/>
              <a:t>C</a:t>
            </a:r>
            <a:r>
              <a:rPr lang="es-EC" dirty="0" smtClean="0"/>
              <a:t>ambios </a:t>
            </a:r>
            <a:r>
              <a:rPr lang="es-EC" dirty="0"/>
              <a:t>de dirección, sección de tubos, pendientes </a:t>
            </a:r>
            <a:r>
              <a:rPr lang="es-EC" dirty="0" smtClean="0"/>
              <a:t>fuertes.</a:t>
            </a:r>
            <a:endParaRPr lang="es-ES" dirty="0"/>
          </a:p>
          <a:p>
            <a:pPr marL="82296" indent="0">
              <a:buNone/>
            </a:pPr>
            <a:endParaRPr lang="es-ES" dirty="0"/>
          </a:p>
          <a:p>
            <a:pPr lvl="0"/>
            <a:r>
              <a:rPr lang="es-EC" dirty="0"/>
              <a:t>I</a:t>
            </a:r>
            <a:r>
              <a:rPr lang="es-EC" dirty="0" smtClean="0"/>
              <a:t>ntersecciones </a:t>
            </a:r>
            <a:r>
              <a:rPr lang="es-EC" dirty="0"/>
              <a:t>de las calles y/o esquinas.</a:t>
            </a:r>
            <a:endParaRPr lang="es-ES" dirty="0"/>
          </a:p>
          <a:p>
            <a:pPr marL="82296" indent="0">
              <a:buNone/>
            </a:pPr>
            <a:endParaRPr lang="es-ES" dirty="0"/>
          </a:p>
          <a:p>
            <a:r>
              <a:rPr lang="es-EC" b="1" dirty="0" err="1" smtClean="0"/>
              <a:t>Dist</a:t>
            </a:r>
            <a:r>
              <a:rPr lang="es-EC" b="1" dirty="0" smtClean="0"/>
              <a:t> = 100 </a:t>
            </a:r>
            <a:r>
              <a:rPr lang="es-EC" b="1" dirty="0"/>
              <a:t>m</a:t>
            </a:r>
            <a:r>
              <a:rPr lang="es-EC" dirty="0"/>
              <a:t>. </a:t>
            </a:r>
            <a:r>
              <a:rPr lang="es-EC" dirty="0" smtClean="0"/>
              <a:t>máx. (RAZONES)</a:t>
            </a:r>
          </a:p>
          <a:p>
            <a:pPr marL="82296" indent="0">
              <a:buNone/>
            </a:pPr>
            <a:endParaRPr lang="es-EC" dirty="0"/>
          </a:p>
          <a:p>
            <a:endParaRPr lang="es-ES"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92" y="0"/>
            <a:ext cx="913490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0692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500"/>
                                        <p:tgtEl>
                                          <p:spTgt spid="59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1640" y="1700808"/>
            <a:ext cx="7407410" cy="439248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Rectángulo"/>
          <p:cNvSpPr/>
          <p:nvPr/>
        </p:nvSpPr>
        <p:spPr>
          <a:xfrm>
            <a:off x="1835696" y="332656"/>
            <a:ext cx="6048672"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3200" b="1" dirty="0" smtClean="0">
                <a:solidFill>
                  <a:schemeClr val="tx1"/>
                </a:solidFill>
              </a:rPr>
              <a:t>PARA LA CONSTRUCCIÓN</a:t>
            </a:r>
            <a:endParaRPr lang="es-ES" sz="3200" b="1" dirty="0">
              <a:solidFill>
                <a:schemeClr val="tx1"/>
              </a:solidFill>
            </a:endParaRPr>
          </a:p>
        </p:txBody>
      </p:sp>
    </p:spTree>
    <p:extLst>
      <p:ext uri="{BB962C8B-B14F-4D97-AF65-F5344CB8AC3E}">
        <p14:creationId xmlns:p14="http://schemas.microsoft.com/office/powerpoint/2010/main" xmlns="" val="29001034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259632" y="188640"/>
            <a:ext cx="6480720"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400" b="1" dirty="0" smtClean="0"/>
              <a:t>UNIONES, TRANSICIONES Y SIFONES</a:t>
            </a:r>
            <a:endParaRPr lang="es-ES" sz="2400" b="1" dirty="0"/>
          </a:p>
        </p:txBody>
      </p:sp>
      <p:pic>
        <p:nvPicPr>
          <p:cNvPr id="6144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xmlns="" val="0"/>
              </a:ext>
            </a:extLst>
          </a:blip>
          <a:srcRect l="28012" t="969" r="29037"/>
          <a:stretch/>
        </p:blipFill>
        <p:spPr bwMode="auto">
          <a:xfrm>
            <a:off x="1593684" y="1052736"/>
            <a:ext cx="2474260" cy="27545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Rectángulo"/>
          <p:cNvSpPr/>
          <p:nvPr/>
        </p:nvSpPr>
        <p:spPr>
          <a:xfrm>
            <a:off x="4132274" y="1052736"/>
            <a:ext cx="4752528" cy="1569660"/>
          </a:xfrm>
          <a:prstGeom prst="rect">
            <a:avLst/>
          </a:prstGeom>
        </p:spPr>
        <p:txBody>
          <a:bodyPr wrap="square">
            <a:spAutoFit/>
          </a:bodyPr>
          <a:lstStyle/>
          <a:p>
            <a:pPr algn="ctr"/>
            <a:r>
              <a:rPr lang="es-EC" sz="2400" b="1" dirty="0" smtClean="0"/>
              <a:t>Uniones</a:t>
            </a:r>
            <a:r>
              <a:rPr lang="es-EC" sz="2400" dirty="0" smtClean="0"/>
              <a:t> </a:t>
            </a:r>
            <a:r>
              <a:rPr lang="es-EC" sz="2400" dirty="0"/>
              <a:t>y </a:t>
            </a:r>
            <a:r>
              <a:rPr lang="es-EC" sz="2400" b="1" dirty="0"/>
              <a:t>S</a:t>
            </a:r>
            <a:r>
              <a:rPr lang="es-EC" sz="2400" b="1" dirty="0" smtClean="0"/>
              <a:t>ifones</a:t>
            </a:r>
            <a:r>
              <a:rPr lang="es-EC" sz="2400" dirty="0" smtClean="0"/>
              <a:t> = PVC </a:t>
            </a:r>
            <a:r>
              <a:rPr lang="es-EC" sz="2400" dirty="0" smtClean="0">
                <a:sym typeface="Wingdings" pitchFamily="2" charset="2"/>
              </a:rPr>
              <a:t> E</a:t>
            </a:r>
            <a:r>
              <a:rPr lang="es-EC" sz="2400" dirty="0" smtClean="0"/>
              <a:t>vitar </a:t>
            </a:r>
            <a:r>
              <a:rPr lang="es-EC" sz="2400" dirty="0"/>
              <a:t>las transiciones y </a:t>
            </a:r>
            <a:r>
              <a:rPr lang="es-EC" sz="2400" dirty="0" smtClean="0"/>
              <a:t>malas </a:t>
            </a:r>
            <a:r>
              <a:rPr lang="es-EC" sz="2400" dirty="0"/>
              <a:t>adherencias entre diferentes materiales y las fugas. </a:t>
            </a:r>
            <a:endParaRPr lang="es-ES" sz="2400" dirty="0"/>
          </a:p>
        </p:txBody>
      </p:sp>
      <p:sp>
        <p:nvSpPr>
          <p:cNvPr id="7" name="6 Rectángulo"/>
          <p:cNvSpPr/>
          <p:nvPr/>
        </p:nvSpPr>
        <p:spPr>
          <a:xfrm>
            <a:off x="4222538" y="2730242"/>
            <a:ext cx="4572000" cy="830997"/>
          </a:xfrm>
          <a:prstGeom prst="rect">
            <a:avLst/>
          </a:prstGeom>
        </p:spPr>
        <p:txBody>
          <a:bodyPr>
            <a:spAutoFit/>
          </a:bodyPr>
          <a:lstStyle/>
          <a:p>
            <a:pPr algn="ctr"/>
            <a:r>
              <a:rPr lang="es-EC" sz="2400" dirty="0" smtClean="0"/>
              <a:t>Prevenir depósitos </a:t>
            </a:r>
            <a:r>
              <a:rPr lang="es-EC" sz="2400" dirty="0"/>
              <a:t>en el </a:t>
            </a:r>
            <a:r>
              <a:rPr lang="es-EC" sz="2400" dirty="0" smtClean="0"/>
              <a:t>sifón </a:t>
            </a:r>
            <a:r>
              <a:rPr lang="es-EC" sz="2400" b="1" dirty="0" err="1" smtClean="0"/>
              <a:t>Vmin</a:t>
            </a:r>
            <a:r>
              <a:rPr lang="es-EC" sz="2400" b="1" dirty="0" smtClean="0"/>
              <a:t>=</a:t>
            </a:r>
            <a:r>
              <a:rPr lang="es-EC" sz="2400" dirty="0" smtClean="0"/>
              <a:t> </a:t>
            </a:r>
            <a:r>
              <a:rPr lang="es-EC" sz="2400" b="1" dirty="0"/>
              <a:t>0,8 m/</a:t>
            </a:r>
            <a:r>
              <a:rPr lang="es-EC" sz="2400" b="1" dirty="0" err="1"/>
              <a:t>seg</a:t>
            </a:r>
            <a:endParaRPr lang="es-ES" sz="2400" dirty="0"/>
          </a:p>
        </p:txBody>
      </p:sp>
      <p:sp>
        <p:nvSpPr>
          <p:cNvPr id="10" name="9 Rectángulo"/>
          <p:cNvSpPr/>
          <p:nvPr/>
        </p:nvSpPr>
        <p:spPr>
          <a:xfrm>
            <a:off x="1412032" y="3861048"/>
            <a:ext cx="6480720" cy="64807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S" sz="2400" b="1" dirty="0" smtClean="0"/>
              <a:t>TRAMPA DE GRASAS Y ACEITES</a:t>
            </a:r>
            <a:endParaRPr lang="es-ES" sz="2400" b="1" dirty="0"/>
          </a:p>
        </p:txBody>
      </p:sp>
      <p:sp>
        <p:nvSpPr>
          <p:cNvPr id="8" name="7 Rectángulo"/>
          <p:cNvSpPr/>
          <p:nvPr/>
        </p:nvSpPr>
        <p:spPr>
          <a:xfrm>
            <a:off x="1447564" y="4653136"/>
            <a:ext cx="3240360" cy="1200329"/>
          </a:xfrm>
          <a:prstGeom prst="rect">
            <a:avLst/>
          </a:prstGeom>
        </p:spPr>
        <p:txBody>
          <a:bodyPr wrap="square">
            <a:spAutoFit/>
          </a:bodyPr>
          <a:lstStyle/>
          <a:p>
            <a:r>
              <a:rPr lang="es-EC" sz="2400" dirty="0"/>
              <a:t>Aguas negras con grasas </a:t>
            </a:r>
            <a:r>
              <a:rPr lang="es-EC" sz="2400" dirty="0" smtClean="0"/>
              <a:t>(Restaurantes</a:t>
            </a:r>
            <a:r>
              <a:rPr lang="es-EC" sz="2400" dirty="0"/>
              <a:t>, lavadoras de autos, </a:t>
            </a:r>
            <a:r>
              <a:rPr lang="es-EC" sz="2400" dirty="0" smtClean="0"/>
              <a:t>mecánicas)</a:t>
            </a:r>
            <a:endParaRPr lang="es-ES" sz="2400" dirty="0"/>
          </a:p>
        </p:txBody>
      </p:sp>
      <p:pic>
        <p:nvPicPr>
          <p:cNvPr id="61444" name="il_fi" descr="ANd9GcTxHq3M4p4ahBno18WZlMxOk0gycB1_7zazozyn9Igp6xzsqx2fp0yggDSfYQ"/>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85112" y="4590029"/>
            <a:ext cx="3110751" cy="2204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Rectángulo"/>
          <p:cNvSpPr/>
          <p:nvPr/>
        </p:nvSpPr>
        <p:spPr>
          <a:xfrm>
            <a:off x="1115616" y="5853465"/>
            <a:ext cx="4769496" cy="81589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smtClean="0"/>
              <a:t>NO NECESARIO EN NUESTRO PROYECTO POR CARECER DE ESTABLECIMIENTOS </a:t>
            </a:r>
            <a:endParaRPr lang="es-ES" b="1" dirty="0"/>
          </a:p>
        </p:txBody>
      </p:sp>
    </p:spTree>
    <p:extLst>
      <p:ext uri="{BB962C8B-B14F-4D97-AF65-F5344CB8AC3E}">
        <p14:creationId xmlns:p14="http://schemas.microsoft.com/office/powerpoint/2010/main" xmlns="" val="40930897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8313" y="0"/>
            <a:ext cx="8229600" cy="692150"/>
          </a:xfrm>
        </p:spPr>
        <p:txBody>
          <a:bodyPr rtlCol="0">
            <a:normAutofit fontScale="90000"/>
          </a:bodyPr>
          <a:lstStyle/>
          <a:p>
            <a:pPr algn="ctr" eaLnBrk="1" fontAlgn="auto" hangingPunct="1">
              <a:spcAft>
                <a:spcPts val="0"/>
              </a:spcAft>
              <a:defRPr/>
            </a:pPr>
            <a:r>
              <a:rPr lang="es-EC" b="1" dirty="0" smtClean="0">
                <a:solidFill>
                  <a:srgbClr val="00B050"/>
                </a:solidFill>
              </a:rPr>
              <a:t>5. DISEÑO DE LA RED</a:t>
            </a:r>
          </a:p>
        </p:txBody>
      </p:sp>
      <p:sp>
        <p:nvSpPr>
          <p:cNvPr id="3" name="2 Marcador de contenido"/>
          <p:cNvSpPr>
            <a:spLocks noGrp="1"/>
          </p:cNvSpPr>
          <p:nvPr>
            <p:ph idx="1"/>
          </p:nvPr>
        </p:nvSpPr>
        <p:spPr>
          <a:xfrm>
            <a:off x="1043608" y="765174"/>
            <a:ext cx="7992888" cy="6092826"/>
          </a:xfrm>
        </p:spPr>
        <p:style>
          <a:lnRef idx="1">
            <a:schemeClr val="accent4"/>
          </a:lnRef>
          <a:fillRef idx="2">
            <a:schemeClr val="accent4"/>
          </a:fillRef>
          <a:effectRef idx="1">
            <a:schemeClr val="accent4"/>
          </a:effectRef>
          <a:fontRef idx="minor">
            <a:schemeClr val="dk1"/>
          </a:fontRef>
        </p:style>
        <p:txBody>
          <a:bodyPr rtlCol="0">
            <a:normAutofit fontScale="25000" lnSpcReduction="20000"/>
          </a:bodyPr>
          <a:lstStyle/>
          <a:p>
            <a:pPr marL="0" indent="0" algn="just" eaLnBrk="1" fontAlgn="auto" hangingPunct="1">
              <a:spcAft>
                <a:spcPts val="0"/>
              </a:spcAft>
              <a:buFont typeface="Arial" pitchFamily="34" charset="0"/>
              <a:buNone/>
              <a:defRPr/>
            </a:pPr>
            <a:r>
              <a:rPr lang="es-EC" sz="10400" dirty="0" smtClean="0"/>
              <a:t>1.- Ubicación pozos de revisión.</a:t>
            </a:r>
          </a:p>
          <a:p>
            <a:pPr marL="0" indent="0" algn="just" eaLnBrk="1" fontAlgn="auto" hangingPunct="1">
              <a:spcAft>
                <a:spcPts val="0"/>
              </a:spcAft>
              <a:buFont typeface="Arial" pitchFamily="34" charset="0"/>
              <a:buNone/>
              <a:defRPr/>
            </a:pPr>
            <a:r>
              <a:rPr lang="es-EC" sz="10400" dirty="0" smtClean="0"/>
              <a:t>2.- Longitud tuberías.</a:t>
            </a:r>
          </a:p>
          <a:p>
            <a:pPr marL="0" indent="0" algn="just" eaLnBrk="1" fontAlgn="auto" hangingPunct="1">
              <a:spcAft>
                <a:spcPts val="0"/>
              </a:spcAft>
              <a:buFont typeface="Arial" pitchFamily="34" charset="0"/>
              <a:buNone/>
              <a:defRPr/>
            </a:pPr>
            <a:r>
              <a:rPr lang="es-EC" sz="10400" dirty="0" smtClean="0"/>
              <a:t>3.- Sentido de flujo</a:t>
            </a:r>
          </a:p>
          <a:p>
            <a:pPr marL="0" indent="0" algn="just" eaLnBrk="1" fontAlgn="auto" hangingPunct="1">
              <a:spcAft>
                <a:spcPts val="0"/>
              </a:spcAft>
              <a:buFont typeface="Arial" pitchFamily="34" charset="0"/>
              <a:buNone/>
              <a:defRPr/>
            </a:pPr>
            <a:r>
              <a:rPr lang="es-EC" sz="10400" dirty="0" smtClean="0"/>
              <a:t>4.- Áreas de aportación</a:t>
            </a:r>
          </a:p>
          <a:p>
            <a:pPr marL="0" indent="0" algn="just" eaLnBrk="1" fontAlgn="auto" hangingPunct="1">
              <a:spcAft>
                <a:spcPts val="0"/>
              </a:spcAft>
              <a:buFont typeface="Arial" pitchFamily="34" charset="0"/>
              <a:buNone/>
              <a:defRPr/>
            </a:pPr>
            <a:r>
              <a:rPr lang="es-EC" sz="10400" dirty="0" smtClean="0"/>
              <a:t>5.- Caudales pluviales y sanitarios para cada tramo</a:t>
            </a:r>
          </a:p>
          <a:p>
            <a:pPr marL="0" indent="0" algn="just" eaLnBrk="1" fontAlgn="auto" hangingPunct="1">
              <a:spcAft>
                <a:spcPts val="0"/>
              </a:spcAft>
              <a:buFont typeface="Arial" pitchFamily="34" charset="0"/>
              <a:buNone/>
              <a:defRPr/>
            </a:pPr>
            <a:r>
              <a:rPr lang="es-EC" sz="10400" dirty="0" smtClean="0"/>
              <a:t>6.- Ingreso de datos hidráulicos al </a:t>
            </a:r>
            <a:r>
              <a:rPr lang="es-EC" sz="10400" dirty="0" err="1" smtClean="0"/>
              <a:t>SewerCad</a:t>
            </a:r>
            <a:endParaRPr lang="es-EC" sz="10400" dirty="0" smtClean="0"/>
          </a:p>
          <a:p>
            <a:pPr marL="0" indent="0" algn="just" eaLnBrk="1" fontAlgn="auto" hangingPunct="1">
              <a:spcAft>
                <a:spcPts val="0"/>
              </a:spcAft>
              <a:buFont typeface="Arial" pitchFamily="34" charset="0"/>
              <a:buNone/>
              <a:defRPr/>
            </a:pPr>
            <a:r>
              <a:rPr lang="es-EC" sz="10400" dirty="0" smtClean="0"/>
              <a:t>7.- </a:t>
            </a:r>
            <a:r>
              <a:rPr lang="es-EC" sz="10400" u="sng" dirty="0" smtClean="0"/>
              <a:t>Condicionantes para la Corrida</a:t>
            </a:r>
            <a:r>
              <a:rPr lang="es-EC" sz="10400" dirty="0" smtClean="0"/>
              <a:t>: Determinación </a:t>
            </a:r>
            <a:r>
              <a:rPr lang="es-EC" sz="10400" b="1" dirty="0" smtClean="0"/>
              <a:t>V,  J, Hp </a:t>
            </a:r>
            <a:r>
              <a:rPr lang="es-EC" sz="10400" dirty="0" smtClean="0"/>
              <a:t>y Capacidad de las tuberías.</a:t>
            </a:r>
          </a:p>
          <a:p>
            <a:pPr marL="0" indent="0" algn="just" eaLnBrk="1" fontAlgn="auto" hangingPunct="1">
              <a:spcAft>
                <a:spcPts val="0"/>
              </a:spcAft>
              <a:buFont typeface="Arial" pitchFamily="34" charset="0"/>
              <a:buNone/>
              <a:defRPr/>
            </a:pPr>
            <a:r>
              <a:rPr lang="es-EC" sz="10400" dirty="0" smtClean="0"/>
              <a:t>8.- </a:t>
            </a:r>
            <a:r>
              <a:rPr lang="es-EC" sz="10400" u="sng" dirty="0" smtClean="0"/>
              <a:t>Condicionantes para la Corrida</a:t>
            </a:r>
            <a:r>
              <a:rPr lang="es-EC" sz="10400" dirty="0" smtClean="0"/>
              <a:t>: Determinación </a:t>
            </a:r>
            <a:r>
              <a:rPr lang="es-EC" sz="10400" b="1" dirty="0" smtClean="0"/>
              <a:t>D</a:t>
            </a:r>
            <a:r>
              <a:rPr lang="es-EC" sz="10400" dirty="0" smtClean="0"/>
              <a:t> (mm).</a:t>
            </a:r>
          </a:p>
          <a:p>
            <a:pPr marL="0" indent="0" algn="just" eaLnBrk="1" fontAlgn="auto" hangingPunct="1">
              <a:spcAft>
                <a:spcPts val="0"/>
              </a:spcAft>
              <a:buFont typeface="Arial" pitchFamily="34" charset="0"/>
              <a:buNone/>
              <a:defRPr/>
            </a:pPr>
            <a:r>
              <a:rPr lang="es-EC" sz="10400" dirty="0" smtClean="0"/>
              <a:t>9.- Secuencia a las Redes del programa.</a:t>
            </a:r>
          </a:p>
          <a:p>
            <a:pPr marL="0" indent="0" algn="just" eaLnBrk="1" fontAlgn="auto" hangingPunct="1">
              <a:spcAft>
                <a:spcPts val="0"/>
              </a:spcAft>
              <a:buFont typeface="Arial" pitchFamily="34" charset="0"/>
              <a:buNone/>
              <a:defRPr/>
            </a:pPr>
            <a:r>
              <a:rPr lang="es-EC" sz="10400" dirty="0" smtClean="0"/>
              <a:t>10.- Perfiles longitudinales de cada calle.</a:t>
            </a:r>
          </a:p>
          <a:p>
            <a:pPr marL="0" indent="0" algn="just" eaLnBrk="1" fontAlgn="auto" hangingPunct="1">
              <a:spcAft>
                <a:spcPts val="0"/>
              </a:spcAft>
              <a:buFont typeface="Arial" pitchFamily="34" charset="0"/>
              <a:buNone/>
              <a:defRPr/>
            </a:pPr>
            <a:r>
              <a:rPr lang="es-EC" sz="10400" dirty="0" smtClean="0"/>
              <a:t>11.- </a:t>
            </a:r>
            <a:r>
              <a:rPr lang="es-EC" sz="10400" b="1" dirty="0" smtClean="0">
                <a:solidFill>
                  <a:srgbClr val="0070C0"/>
                </a:solidFill>
              </a:rPr>
              <a:t>3ºer Filtro </a:t>
            </a:r>
            <a:r>
              <a:rPr lang="es-EC" sz="10400" dirty="0" smtClean="0"/>
              <a:t>Chequeo datos hidráulicos en cada perfil: Capacidad de las tuberías, </a:t>
            </a:r>
            <a:r>
              <a:rPr lang="es-EC" sz="10400" b="1" dirty="0" smtClean="0"/>
              <a:t>D, J, V </a:t>
            </a:r>
            <a:r>
              <a:rPr lang="es-EC" sz="10400" dirty="0" smtClean="0"/>
              <a:t>y </a:t>
            </a:r>
            <a:r>
              <a:rPr lang="es-EC" sz="10400" b="1" dirty="0" smtClean="0"/>
              <a:t>Hp</a:t>
            </a:r>
            <a:r>
              <a:rPr lang="es-EC" sz="10400" dirty="0" smtClean="0"/>
              <a:t>.</a:t>
            </a:r>
          </a:p>
          <a:p>
            <a:pPr marL="0" indent="0" algn="just" eaLnBrk="1" fontAlgn="auto" hangingPunct="1">
              <a:spcAft>
                <a:spcPts val="0"/>
              </a:spcAft>
              <a:buFont typeface="Arial" pitchFamily="34" charset="0"/>
              <a:buNone/>
              <a:defRPr/>
            </a:pPr>
            <a:r>
              <a:rPr lang="es-EC" sz="10400" dirty="0" smtClean="0"/>
              <a:t>12.- </a:t>
            </a:r>
            <a:r>
              <a:rPr lang="es-EC" sz="10400" b="1" dirty="0" smtClean="0">
                <a:solidFill>
                  <a:srgbClr val="0070C0"/>
                </a:solidFill>
              </a:rPr>
              <a:t>4ºto Filtro </a:t>
            </a:r>
            <a:r>
              <a:rPr lang="es-EC" sz="10400" dirty="0" smtClean="0"/>
              <a:t>Traslado de perfiles al AutoCAD y Configuración para el Plotter.</a:t>
            </a:r>
          </a:p>
          <a:p>
            <a:pPr marL="514350" indent="-514350" algn="just" eaLnBrk="1" fontAlgn="auto" hangingPunct="1">
              <a:spcAft>
                <a:spcPts val="0"/>
              </a:spcAft>
              <a:buFont typeface="+mj-lt"/>
              <a:buAutoNum type="arabicPeriod"/>
              <a:defRPr/>
            </a:pPr>
            <a:endParaRPr lang="es-EC" sz="9600" dirty="0" smtClean="0"/>
          </a:p>
          <a:p>
            <a:pPr marL="514350" indent="-514350" algn="just" eaLnBrk="1" fontAlgn="auto" hangingPunct="1">
              <a:spcAft>
                <a:spcPts val="0"/>
              </a:spcAft>
              <a:buFont typeface="+mj-lt"/>
              <a:buAutoNum type="arabicPeriod"/>
              <a:defRPr/>
            </a:pPr>
            <a:endParaRPr lang="es-EC" dirty="0" smtClean="0"/>
          </a:p>
          <a:p>
            <a:pPr marL="514350" indent="-514350" algn="just" eaLnBrk="1" fontAlgn="auto" hangingPunct="1">
              <a:spcAft>
                <a:spcPts val="0"/>
              </a:spcAft>
              <a:buFont typeface="+mj-lt"/>
              <a:buAutoNum type="arabicPeriod"/>
              <a:defRPr/>
            </a:pPr>
            <a:endParaRPr lang="es-EC" dirty="0" smtClean="0"/>
          </a:p>
        </p:txBody>
      </p:sp>
    </p:spTree>
    <p:extLst>
      <p:ext uri="{BB962C8B-B14F-4D97-AF65-F5344CB8AC3E}">
        <p14:creationId xmlns:p14="http://schemas.microsoft.com/office/powerpoint/2010/main" xmlns="" val="35910008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116632"/>
            <a:ext cx="8172400" cy="6480720"/>
          </a:xfrm>
        </p:spPr>
        <p:txBody>
          <a:bodyPr rtlCol="0">
            <a:normAutofit/>
          </a:bodyPr>
          <a:lstStyle/>
          <a:p>
            <a:pPr marL="0" lvl="1" indent="0" eaLnBrk="1" fontAlgn="auto" hangingPunct="1">
              <a:spcAft>
                <a:spcPts val="0"/>
              </a:spcAft>
              <a:buFont typeface="Arial" pitchFamily="34" charset="0"/>
              <a:buNone/>
              <a:defRPr/>
            </a:pPr>
            <a:r>
              <a:rPr lang="es-EC" b="1" dirty="0"/>
              <a:t> </a:t>
            </a:r>
            <a:r>
              <a:rPr lang="es-EC" b="1" dirty="0" smtClean="0"/>
              <a:t>    3) Sentido de flujo</a:t>
            </a:r>
            <a:endParaRPr lang="es-EC" dirty="0" smtClean="0"/>
          </a:p>
          <a:p>
            <a:pPr marL="457200" lvl="1" indent="-457200" algn="just" eaLnBrk="1" fontAlgn="auto" hangingPunct="1">
              <a:spcAft>
                <a:spcPts val="0"/>
              </a:spcAft>
              <a:defRPr/>
            </a:pPr>
            <a:r>
              <a:rPr lang="es-EC" dirty="0"/>
              <a:t>D</a:t>
            </a:r>
            <a:r>
              <a:rPr lang="es-EC" dirty="0" smtClean="0"/>
              <a:t>irección en la cual fluye o fluirá el agua y los sólidos dentro del S.A.C; va de una cota superior hacia la inferior, debido a que no se trabaja a presión cuando es alcantarillado, y se debe diseñar en lo viable para la gravedad dada por las condiciones topográficas del lugar, salvo algunas excepciones como </a:t>
            </a:r>
            <a:r>
              <a:rPr lang="es-EC" b="1" dirty="0" smtClean="0"/>
              <a:t>contrapendientes</a:t>
            </a:r>
            <a:r>
              <a:rPr lang="es-EC" dirty="0" smtClean="0"/>
              <a:t>: debido a que existen calles sin salida (</a:t>
            </a:r>
            <a:r>
              <a:rPr lang="es-EC" b="1" dirty="0" smtClean="0"/>
              <a:t>cucharas</a:t>
            </a:r>
            <a:r>
              <a:rPr lang="es-EC" dirty="0" smtClean="0"/>
              <a:t>).</a:t>
            </a:r>
          </a:p>
          <a:p>
            <a:pPr marL="0" lvl="1" indent="0" algn="just" eaLnBrk="1" fontAlgn="auto" hangingPunct="1">
              <a:spcAft>
                <a:spcPts val="0"/>
              </a:spcAft>
              <a:buNone/>
              <a:defRPr/>
            </a:pPr>
            <a:endParaRPr lang="es-EC" dirty="0" smtClean="0"/>
          </a:p>
          <a:p>
            <a:pPr marL="457200" lvl="1" indent="-457200" algn="just" eaLnBrk="1" fontAlgn="auto" hangingPunct="1">
              <a:spcAft>
                <a:spcPts val="0"/>
              </a:spcAft>
              <a:defRPr/>
            </a:pPr>
            <a:r>
              <a:rPr lang="es-EC" dirty="0" smtClean="0"/>
              <a:t>De acuerdo al sentido de flujo final del proyecto, se han definido el número de descargas, siendo en total </a:t>
            </a:r>
            <a:r>
              <a:rPr lang="es-EC" b="1" dirty="0" smtClean="0"/>
              <a:t>15 sitios.</a:t>
            </a:r>
            <a:endParaRPr lang="es-EC" dirty="0" smtClean="0"/>
          </a:p>
          <a:p>
            <a:pPr marL="0" lvl="1" indent="0" eaLnBrk="1" fontAlgn="auto" hangingPunct="1">
              <a:spcAft>
                <a:spcPts val="0"/>
              </a:spcAft>
              <a:buFont typeface="Arial" pitchFamily="34" charset="0"/>
              <a:buNone/>
              <a:defRPr/>
            </a:pPr>
            <a:endParaRPr lang="es-EC" dirty="0" smtClean="0"/>
          </a:p>
        </p:txBody>
      </p:sp>
    </p:spTree>
    <p:extLst>
      <p:ext uri="{BB962C8B-B14F-4D97-AF65-F5344CB8AC3E}">
        <p14:creationId xmlns:p14="http://schemas.microsoft.com/office/powerpoint/2010/main" xmlns="" val="418491184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87624" y="188640"/>
            <a:ext cx="7848872" cy="5937523"/>
          </a:xfrm>
        </p:spPr>
        <p:txBody>
          <a:bodyPr rtlCol="0">
            <a:normAutofit lnSpcReduction="10000"/>
          </a:bodyPr>
          <a:lstStyle/>
          <a:p>
            <a:pPr marL="0" lvl="1" indent="0" algn="just" eaLnBrk="1" fontAlgn="auto" hangingPunct="1">
              <a:spcAft>
                <a:spcPts val="0"/>
              </a:spcAft>
              <a:buFont typeface="Arial" pitchFamily="34" charset="0"/>
              <a:buNone/>
              <a:defRPr/>
            </a:pPr>
            <a:r>
              <a:rPr lang="es-EC" b="1" dirty="0" smtClean="0"/>
              <a:t>4) Áreas de aportación</a:t>
            </a:r>
          </a:p>
          <a:p>
            <a:pPr marL="0" lvl="1" indent="0" algn="just" eaLnBrk="1" fontAlgn="auto" hangingPunct="1">
              <a:spcAft>
                <a:spcPts val="0"/>
              </a:spcAft>
              <a:buFont typeface="Arial" pitchFamily="34" charset="0"/>
              <a:buNone/>
              <a:defRPr/>
            </a:pPr>
            <a:endParaRPr lang="es-EC" b="1" dirty="0" smtClean="0"/>
          </a:p>
          <a:p>
            <a:pPr marL="457200" lvl="1" indent="-457200" algn="just" eaLnBrk="1" fontAlgn="auto" hangingPunct="1">
              <a:spcAft>
                <a:spcPts val="0"/>
              </a:spcAft>
              <a:buFont typeface="Wingdings" pitchFamily="2" charset="2"/>
              <a:buChar char="ü"/>
              <a:defRPr/>
            </a:pPr>
            <a:r>
              <a:rPr lang="es-EC" dirty="0" smtClean="0"/>
              <a:t>Las áreas de aportación se</a:t>
            </a:r>
            <a:r>
              <a:rPr lang="es-EC" b="1" dirty="0" smtClean="0"/>
              <a:t> calcularan </a:t>
            </a:r>
            <a:r>
              <a:rPr lang="es-EC" dirty="0" smtClean="0"/>
              <a:t>directamente desde los </a:t>
            </a:r>
            <a:r>
              <a:rPr lang="es-EC" b="1" dirty="0" smtClean="0"/>
              <a:t>planos topográficos </a:t>
            </a:r>
            <a:r>
              <a:rPr lang="es-EC" dirty="0" smtClean="0"/>
              <a:t>siempre y cuando la </a:t>
            </a:r>
            <a:r>
              <a:rPr lang="es-EC" b="1" dirty="0" smtClean="0"/>
              <a:t>pendiente &lt; al 5%; </a:t>
            </a:r>
            <a:r>
              <a:rPr lang="es-EC" dirty="0" smtClean="0"/>
              <a:t>como es el caso de nuestro proyecto.</a:t>
            </a:r>
          </a:p>
          <a:p>
            <a:pPr marL="0" lvl="1" indent="0" algn="just" eaLnBrk="1" fontAlgn="auto" hangingPunct="1">
              <a:spcAft>
                <a:spcPts val="0"/>
              </a:spcAft>
              <a:buFont typeface="Arial" pitchFamily="34" charset="0"/>
              <a:buNone/>
              <a:defRPr/>
            </a:pPr>
            <a:endParaRPr lang="es-EC" dirty="0" smtClean="0"/>
          </a:p>
          <a:p>
            <a:pPr marL="0" lvl="1" indent="0" algn="just" eaLnBrk="1" fontAlgn="auto" hangingPunct="1">
              <a:spcAft>
                <a:spcPts val="0"/>
              </a:spcAft>
              <a:buFont typeface="Arial" pitchFamily="34" charset="0"/>
              <a:buNone/>
              <a:defRPr/>
            </a:pPr>
            <a:r>
              <a:rPr lang="es-EC" dirty="0" smtClean="0"/>
              <a:t>Si son áreas de drenaje en forma cuadrada, se obtiene trazando las diagonales entre los pozos de revisión.</a:t>
            </a:r>
          </a:p>
          <a:p>
            <a:pPr marL="0" lvl="1" indent="0" algn="just" eaLnBrk="1" fontAlgn="auto" hangingPunct="1">
              <a:spcAft>
                <a:spcPts val="0"/>
              </a:spcAft>
              <a:buFont typeface="Arial" pitchFamily="34" charset="0"/>
              <a:buNone/>
              <a:defRPr/>
            </a:pPr>
            <a:endParaRPr lang="es-EC" dirty="0" smtClean="0"/>
          </a:p>
          <a:p>
            <a:pPr marL="0" lvl="1" indent="0" algn="just" eaLnBrk="1" fontAlgn="auto" hangingPunct="1">
              <a:spcAft>
                <a:spcPts val="0"/>
              </a:spcAft>
              <a:buFont typeface="Arial" pitchFamily="34" charset="0"/>
              <a:buNone/>
              <a:defRPr/>
            </a:pPr>
            <a:r>
              <a:rPr lang="es-EC" dirty="0" smtClean="0"/>
              <a:t>En caso de ser rectangulares se trazan diagonales a </a:t>
            </a:r>
            <a:r>
              <a:rPr lang="es-EC" b="1" dirty="0" smtClean="0"/>
              <a:t>45º</a:t>
            </a:r>
            <a:r>
              <a:rPr lang="es-EC" dirty="0" smtClean="0"/>
              <a:t>, formando áreas triangulares y rectangulares al contorno de las tuberías.</a:t>
            </a:r>
          </a:p>
          <a:p>
            <a:pPr marL="0" lvl="1" indent="0" eaLnBrk="1" fontAlgn="auto" hangingPunct="1">
              <a:spcAft>
                <a:spcPts val="0"/>
              </a:spcAft>
              <a:buFont typeface="Arial" pitchFamily="34" charset="0"/>
              <a:buNone/>
              <a:defRPr/>
            </a:pPr>
            <a:endParaRPr lang="es-EC" dirty="0" smtClean="0"/>
          </a:p>
          <a:p>
            <a:pPr eaLnBrk="1" fontAlgn="auto" hangingPunct="1">
              <a:spcAft>
                <a:spcPts val="0"/>
              </a:spcAft>
              <a:defRPr/>
            </a:pPr>
            <a:endParaRPr lang="es-EC" dirty="0" smtClean="0"/>
          </a:p>
        </p:txBody>
      </p:sp>
    </p:spTree>
    <p:extLst>
      <p:ext uri="{BB962C8B-B14F-4D97-AF65-F5344CB8AC3E}">
        <p14:creationId xmlns:p14="http://schemas.microsoft.com/office/powerpoint/2010/main" xmlns="" val="26690247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71600" y="13864"/>
            <a:ext cx="7991475" cy="5503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3 Rectángulo"/>
          <p:cNvSpPr/>
          <p:nvPr/>
        </p:nvSpPr>
        <p:spPr>
          <a:xfrm>
            <a:off x="1397132" y="5661248"/>
            <a:ext cx="7489527"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C"/>
          </a:p>
        </p:txBody>
      </p:sp>
      <p:sp>
        <p:nvSpPr>
          <p:cNvPr id="5" name="4 Marcador de contenido"/>
          <p:cNvSpPr>
            <a:spLocks noGrp="1"/>
          </p:cNvSpPr>
          <p:nvPr>
            <p:ph idx="1"/>
          </p:nvPr>
        </p:nvSpPr>
        <p:spPr>
          <a:xfrm>
            <a:off x="1403648" y="5562600"/>
            <a:ext cx="7265690" cy="681038"/>
          </a:xfrm>
        </p:spPr>
        <p:txBody>
          <a:bodyPr rtlCol="0">
            <a:normAutofit/>
          </a:bodyPr>
          <a:lstStyle/>
          <a:p>
            <a:pPr marL="82296" indent="0" algn="ctr" eaLnBrk="1" fontAlgn="auto" hangingPunct="1">
              <a:spcAft>
                <a:spcPts val="0"/>
              </a:spcAft>
              <a:buNone/>
              <a:defRPr/>
            </a:pPr>
            <a:r>
              <a:rPr lang="es-EC" dirty="0" smtClean="0"/>
              <a:t>A drenaje total = 60, 168 </a:t>
            </a:r>
            <a:r>
              <a:rPr lang="es-EC" dirty="0" err="1" smtClean="0"/>
              <a:t>Há</a:t>
            </a:r>
            <a:endParaRPr lang="es-EC" dirty="0" smtClean="0"/>
          </a:p>
        </p:txBody>
      </p:sp>
      <p:sp>
        <p:nvSpPr>
          <p:cNvPr id="2" name="1 Flecha derecha">
            <a:hlinkClick r:id="rId3" action="ppaction://hlinkfile"/>
          </p:cNvPr>
          <p:cNvSpPr/>
          <p:nvPr/>
        </p:nvSpPr>
        <p:spPr>
          <a:xfrm>
            <a:off x="7524328" y="6165304"/>
            <a:ext cx="1152128" cy="69269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smtClean="0"/>
              <a:t>IR</a:t>
            </a:r>
            <a:endParaRPr lang="es-ES" b="1" dirty="0"/>
          </a:p>
        </p:txBody>
      </p:sp>
      <p:sp>
        <p:nvSpPr>
          <p:cNvPr id="3" name="2 Rectángulo">
            <a:hlinkClick r:id="rId4" action="ppaction://hlinkfile"/>
          </p:cNvPr>
          <p:cNvSpPr/>
          <p:nvPr/>
        </p:nvSpPr>
        <p:spPr>
          <a:xfrm>
            <a:off x="1397132" y="6295628"/>
            <a:ext cx="2598804" cy="43204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S" b="1" dirty="0" smtClean="0"/>
              <a:t>HOJA DE CALCULO</a:t>
            </a:r>
            <a:endParaRPr lang="es-ES" b="1" dirty="0"/>
          </a:p>
        </p:txBody>
      </p:sp>
    </p:spTree>
    <p:extLst>
      <p:ext uri="{BB962C8B-B14F-4D97-AF65-F5344CB8AC3E}">
        <p14:creationId xmlns:p14="http://schemas.microsoft.com/office/powerpoint/2010/main" xmlns="" val="42103947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a:xfrm>
            <a:off x="755576" y="0"/>
            <a:ext cx="8388424" cy="1417638"/>
          </a:xfrm>
        </p:spPr>
        <p:txBody>
          <a:bodyPr>
            <a:normAutofit/>
          </a:bodyPr>
          <a:lstStyle/>
          <a:p>
            <a:pPr marL="342900" indent="-342900" algn="ctr" eaLnBrk="1" hangingPunct="1"/>
            <a:r>
              <a:rPr lang="es-EC" sz="2800" b="1" dirty="0" smtClean="0">
                <a:solidFill>
                  <a:srgbClr val="000000"/>
                </a:solidFill>
              </a:rPr>
              <a:t> </a:t>
            </a:r>
            <a:r>
              <a:rPr lang="es-EC" sz="2800" b="1" dirty="0" smtClean="0">
                <a:solidFill>
                  <a:srgbClr val="000000"/>
                </a:solidFill>
                <a:effectLst/>
              </a:rPr>
              <a:t>Programa SewerCad V 5.0 - Manual de usuario e ingreso de datos para crear el Proyecto</a:t>
            </a:r>
            <a:br>
              <a:rPr lang="es-EC" sz="2800" b="1" dirty="0" smtClean="0">
                <a:solidFill>
                  <a:srgbClr val="000000"/>
                </a:solidFill>
                <a:effectLst/>
              </a:rPr>
            </a:br>
            <a:endParaRPr lang="es-EC" sz="2800" b="1" dirty="0" smtClean="0">
              <a:solidFill>
                <a:srgbClr val="000000"/>
              </a:solidFill>
              <a:effectLst/>
            </a:endParaRPr>
          </a:p>
        </p:txBody>
      </p:sp>
      <p:sp>
        <p:nvSpPr>
          <p:cNvPr id="3" name="2 Marcador de contenido"/>
          <p:cNvSpPr>
            <a:spLocks noGrp="1"/>
          </p:cNvSpPr>
          <p:nvPr>
            <p:ph idx="1"/>
          </p:nvPr>
        </p:nvSpPr>
        <p:spPr>
          <a:xfrm>
            <a:off x="1115616" y="1124744"/>
            <a:ext cx="7818072" cy="5123656"/>
          </a:xfrm>
        </p:spPr>
        <p:txBody>
          <a:bodyPr rtlCol="0">
            <a:normAutofit lnSpcReduction="10000"/>
          </a:bodyPr>
          <a:lstStyle/>
          <a:p>
            <a:pPr marL="0" indent="0" eaLnBrk="1" fontAlgn="auto" hangingPunct="1">
              <a:spcAft>
                <a:spcPts val="0"/>
              </a:spcAft>
              <a:buFont typeface="Arial" pitchFamily="34" charset="0"/>
              <a:buNone/>
              <a:defRPr/>
            </a:pPr>
            <a:r>
              <a:rPr lang="es-EC" dirty="0" smtClean="0"/>
              <a:t>Requiere información:  </a:t>
            </a:r>
          </a:p>
          <a:p>
            <a:pPr eaLnBrk="1" fontAlgn="auto" hangingPunct="1">
              <a:spcAft>
                <a:spcPts val="0"/>
              </a:spcAft>
              <a:defRPr/>
            </a:pPr>
            <a:r>
              <a:rPr lang="es-EC" sz="3500" dirty="0" smtClean="0"/>
              <a:t>Ubicación de los pozos, </a:t>
            </a:r>
          </a:p>
          <a:p>
            <a:pPr eaLnBrk="1" fontAlgn="auto" hangingPunct="1">
              <a:spcAft>
                <a:spcPts val="0"/>
              </a:spcAft>
              <a:defRPr/>
            </a:pPr>
            <a:r>
              <a:rPr lang="es-EC" sz="3500" dirty="0" smtClean="0"/>
              <a:t>Longitud de tuberías, </a:t>
            </a:r>
          </a:p>
          <a:p>
            <a:pPr eaLnBrk="1" fontAlgn="auto" hangingPunct="1">
              <a:spcAft>
                <a:spcPts val="0"/>
              </a:spcAft>
              <a:defRPr/>
            </a:pPr>
            <a:r>
              <a:rPr lang="es-EC" sz="3500" dirty="0" smtClean="0"/>
              <a:t>Caudales pluviales y/o sanitarios,</a:t>
            </a:r>
          </a:p>
          <a:p>
            <a:pPr eaLnBrk="1" fontAlgn="auto" hangingPunct="1">
              <a:spcAft>
                <a:spcPts val="0"/>
              </a:spcAft>
              <a:defRPr/>
            </a:pPr>
            <a:r>
              <a:rPr lang="es-EC" sz="3500" dirty="0" smtClean="0"/>
              <a:t>Diámetros, </a:t>
            </a:r>
          </a:p>
          <a:p>
            <a:pPr eaLnBrk="1" fontAlgn="auto" hangingPunct="1">
              <a:spcAft>
                <a:spcPts val="0"/>
              </a:spcAft>
              <a:defRPr/>
            </a:pPr>
            <a:r>
              <a:rPr lang="es-EC" sz="3500" dirty="0" smtClean="0"/>
              <a:t>Velocidades, </a:t>
            </a:r>
          </a:p>
          <a:p>
            <a:pPr eaLnBrk="1" fontAlgn="auto" hangingPunct="1">
              <a:spcAft>
                <a:spcPts val="0"/>
              </a:spcAft>
              <a:defRPr/>
            </a:pPr>
            <a:r>
              <a:rPr lang="es-EC" sz="3500" dirty="0" smtClean="0"/>
              <a:t>Pendientes, </a:t>
            </a:r>
          </a:p>
          <a:p>
            <a:pPr eaLnBrk="1" fontAlgn="auto" hangingPunct="1">
              <a:spcAft>
                <a:spcPts val="0"/>
              </a:spcAft>
              <a:defRPr/>
            </a:pPr>
            <a:r>
              <a:rPr lang="es-EC" sz="3500" dirty="0" smtClean="0"/>
              <a:t>Profundidades y</a:t>
            </a:r>
          </a:p>
          <a:p>
            <a:pPr eaLnBrk="1" fontAlgn="auto" hangingPunct="1">
              <a:spcAft>
                <a:spcPts val="0"/>
              </a:spcAft>
              <a:defRPr/>
            </a:pPr>
            <a:r>
              <a:rPr lang="es-EC" sz="3500" dirty="0" smtClean="0"/>
              <a:t> Capacidad de las Tuberías</a:t>
            </a:r>
          </a:p>
          <a:p>
            <a:pPr eaLnBrk="1" fontAlgn="auto" hangingPunct="1">
              <a:spcAft>
                <a:spcPts val="0"/>
              </a:spcAft>
              <a:defRPr/>
            </a:pPr>
            <a:endParaRPr lang="es-EC" dirty="0" smtClean="0"/>
          </a:p>
        </p:txBody>
      </p:sp>
    </p:spTree>
    <p:extLst>
      <p:ext uri="{BB962C8B-B14F-4D97-AF65-F5344CB8AC3E}">
        <p14:creationId xmlns:p14="http://schemas.microsoft.com/office/powerpoint/2010/main" xmlns="" val="273326453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404813"/>
            <a:ext cx="7427168" cy="5721350"/>
          </a:xfrm>
        </p:spPr>
        <p:txBody>
          <a:bodyPr rtlCol="0">
            <a:normAutofit/>
          </a:bodyPr>
          <a:lstStyle/>
          <a:p>
            <a:pPr marL="0" indent="0" eaLnBrk="1" fontAlgn="auto" hangingPunct="1">
              <a:spcAft>
                <a:spcPts val="0"/>
              </a:spcAft>
              <a:buFont typeface="Arial" pitchFamily="34" charset="0"/>
              <a:buNone/>
              <a:defRPr/>
            </a:pPr>
            <a:r>
              <a:rPr lang="es-EC" dirty="0" smtClean="0"/>
              <a:t>Datos que proporciona:</a:t>
            </a:r>
          </a:p>
          <a:p>
            <a:pPr marL="0" indent="0" algn="just" eaLnBrk="1" fontAlgn="auto" hangingPunct="1">
              <a:spcAft>
                <a:spcPts val="0"/>
              </a:spcAft>
              <a:buFont typeface="Arial" pitchFamily="34" charset="0"/>
              <a:buNone/>
              <a:defRPr/>
            </a:pPr>
            <a:endParaRPr lang="es-EC" dirty="0" smtClean="0"/>
          </a:p>
          <a:p>
            <a:pPr algn="just" eaLnBrk="1" fontAlgn="auto" hangingPunct="1">
              <a:spcAft>
                <a:spcPts val="0"/>
              </a:spcAft>
              <a:defRPr/>
            </a:pPr>
            <a:r>
              <a:rPr lang="es-EC" dirty="0" smtClean="0"/>
              <a:t>Los Perfiles longitudinales </a:t>
            </a:r>
            <a:r>
              <a:rPr lang="es-EC" dirty="0" smtClean="0">
                <a:sym typeface="Wingdings" pitchFamily="2" charset="2"/>
              </a:rPr>
              <a:t> cada</a:t>
            </a:r>
            <a:r>
              <a:rPr lang="es-EC" dirty="0" smtClean="0"/>
              <a:t> calle</a:t>
            </a:r>
          </a:p>
          <a:p>
            <a:pPr marL="0" indent="0" algn="just" eaLnBrk="1" fontAlgn="auto" hangingPunct="1">
              <a:spcAft>
                <a:spcPts val="0"/>
              </a:spcAft>
              <a:buFont typeface="Arial" pitchFamily="34" charset="0"/>
              <a:buNone/>
              <a:defRPr/>
            </a:pPr>
            <a:endParaRPr lang="es-EC" dirty="0" smtClean="0"/>
          </a:p>
          <a:p>
            <a:pPr algn="just" eaLnBrk="1" fontAlgn="auto" hangingPunct="1">
              <a:spcAft>
                <a:spcPts val="0"/>
              </a:spcAft>
              <a:defRPr/>
            </a:pPr>
            <a:r>
              <a:rPr lang="es-EC" dirty="0" smtClean="0"/>
              <a:t>Formando redes de hasta </a:t>
            </a:r>
            <a:r>
              <a:rPr lang="es-EC" b="1" dirty="0" smtClean="0"/>
              <a:t>26 pozos </a:t>
            </a:r>
            <a:r>
              <a:rPr lang="es-EC" dirty="0" smtClean="0"/>
              <a:t>y</a:t>
            </a:r>
            <a:r>
              <a:rPr lang="es-EC" b="1" dirty="0" smtClean="0"/>
              <a:t> 25 tubos</a:t>
            </a:r>
            <a:r>
              <a:rPr lang="es-EC" dirty="0" smtClean="0"/>
              <a:t>; debido a que el </a:t>
            </a:r>
            <a:r>
              <a:rPr lang="es-EC" dirty="0" err="1" smtClean="0"/>
              <a:t>SewerCad</a:t>
            </a:r>
            <a:r>
              <a:rPr lang="es-EC" dirty="0" smtClean="0"/>
              <a:t> no permite redes de más pozos o tubos.</a:t>
            </a:r>
          </a:p>
          <a:p>
            <a:pPr marL="0" indent="0" algn="just" eaLnBrk="1" fontAlgn="auto" hangingPunct="1">
              <a:spcAft>
                <a:spcPts val="0"/>
              </a:spcAft>
              <a:buFont typeface="Arial" pitchFamily="34" charset="0"/>
              <a:buNone/>
              <a:defRPr/>
            </a:pPr>
            <a:endParaRPr lang="es-EC" dirty="0" smtClean="0"/>
          </a:p>
          <a:p>
            <a:pPr algn="just" eaLnBrk="1" fontAlgn="auto" hangingPunct="1">
              <a:spcAft>
                <a:spcPts val="0"/>
              </a:spcAft>
              <a:defRPr/>
            </a:pPr>
            <a:r>
              <a:rPr lang="es-EC" dirty="0" smtClean="0"/>
              <a:t>Se definieron 23 redes.</a:t>
            </a:r>
          </a:p>
        </p:txBody>
      </p:sp>
      <p:sp>
        <p:nvSpPr>
          <p:cNvPr id="4" name="3 Flecha derecha">
            <a:hlinkClick r:id="rId2" action="ppaction://hlinkfile"/>
          </p:cNvPr>
          <p:cNvSpPr/>
          <p:nvPr/>
        </p:nvSpPr>
        <p:spPr>
          <a:xfrm>
            <a:off x="7092280" y="5516225"/>
            <a:ext cx="1152128" cy="69269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smtClean="0"/>
              <a:t>IR</a:t>
            </a:r>
            <a:endParaRPr lang="es-ES" b="1" dirty="0"/>
          </a:p>
        </p:txBody>
      </p:sp>
    </p:spTree>
    <p:extLst>
      <p:ext uri="{BB962C8B-B14F-4D97-AF65-F5344CB8AC3E}">
        <p14:creationId xmlns:p14="http://schemas.microsoft.com/office/powerpoint/2010/main" xmlns="" val="940164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332656"/>
            <a:ext cx="7920880" cy="346050"/>
          </a:xfrm>
        </p:spPr>
        <p:txBody>
          <a:bodyPr>
            <a:normAutofit fontScale="90000"/>
          </a:bodyPr>
          <a:lstStyle/>
          <a:p>
            <a:r>
              <a:rPr lang="x-none" sz="3100" b="1" smtClean="0">
                <a:effectLst/>
              </a:rPr>
              <a:t>División</a:t>
            </a:r>
            <a:r>
              <a:rPr lang="es-ES" sz="3100" b="1" dirty="0" smtClean="0">
                <a:effectLst/>
              </a:rPr>
              <a:t> </a:t>
            </a:r>
            <a:r>
              <a:rPr lang="es-ES" sz="3100" b="1" dirty="0">
                <a:effectLst/>
              </a:rPr>
              <a:t>Política del Cantón Rumiñahui.</a:t>
            </a:r>
            <a:r>
              <a:rPr lang="es-ES" b="1" dirty="0">
                <a:effectLst/>
              </a:rPr>
              <a:t/>
            </a:r>
            <a:br>
              <a:rPr lang="es-ES" b="1" dirty="0">
                <a:effectLst/>
              </a:rPr>
            </a:br>
            <a:endParaRPr lang="es-ES"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3798566084"/>
              </p:ext>
            </p:extLst>
          </p:nvPr>
        </p:nvGraphicFramePr>
        <p:xfrm>
          <a:off x="1079611" y="548680"/>
          <a:ext cx="7848873" cy="4107860"/>
        </p:xfrm>
        <a:graphic>
          <a:graphicData uri="http://schemas.openxmlformats.org/drawingml/2006/table">
            <a:tbl>
              <a:tblPr firstRow="1" firstCol="1" bandRow="1">
                <a:tableStyleId>{00A15C55-8517-42AA-B614-E9B94910E393}</a:tableStyleId>
              </a:tblPr>
              <a:tblGrid>
                <a:gridCol w="2616291"/>
                <a:gridCol w="2616291"/>
                <a:gridCol w="2616291"/>
              </a:tblGrid>
              <a:tr h="772536">
                <a:tc>
                  <a:txBody>
                    <a:bodyPr/>
                    <a:lstStyle/>
                    <a:p>
                      <a:pPr algn="ctr">
                        <a:spcAft>
                          <a:spcPts val="0"/>
                        </a:spcAft>
                      </a:pPr>
                      <a:r>
                        <a:rPr lang="es-EC" sz="2000" dirty="0">
                          <a:solidFill>
                            <a:schemeClr val="tx1"/>
                          </a:solidFill>
                          <a:effectLst/>
                        </a:rPr>
                        <a:t>PARROQUIAS</a:t>
                      </a:r>
                      <a:endParaRPr lang="es-ES" sz="2000" b="1"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2000" dirty="0">
                          <a:solidFill>
                            <a:schemeClr val="tx1"/>
                          </a:solidFill>
                          <a:effectLst/>
                        </a:rPr>
                        <a:t>SUPERFICIE </a:t>
                      </a:r>
                      <a:r>
                        <a:rPr lang="es-EC" sz="2000" dirty="0" smtClean="0">
                          <a:solidFill>
                            <a:schemeClr val="tx1"/>
                          </a:solidFill>
                          <a:effectLst/>
                        </a:rPr>
                        <a:t>APRX. </a:t>
                      </a:r>
                      <a:r>
                        <a:rPr lang="es-EC" sz="2000" dirty="0">
                          <a:solidFill>
                            <a:schemeClr val="tx1"/>
                          </a:solidFill>
                          <a:effectLst/>
                        </a:rPr>
                        <a:t>(Km²)</a:t>
                      </a:r>
                      <a:endParaRPr lang="es-ES" sz="2000" b="1" dirty="0">
                        <a:solidFill>
                          <a:schemeClr val="tx1"/>
                        </a:solidFill>
                        <a:effectLst/>
                        <a:latin typeface="Times New Roman"/>
                        <a:ea typeface="Times New Roman"/>
                      </a:endParaRPr>
                    </a:p>
                  </a:txBody>
                  <a:tcPr marL="68580" marR="68580" marT="0" marB="0" anchor="ctr"/>
                </a:tc>
                <a:tc>
                  <a:txBody>
                    <a:bodyPr/>
                    <a:lstStyle/>
                    <a:p>
                      <a:pPr algn="ctr">
                        <a:spcAft>
                          <a:spcPts val="0"/>
                        </a:spcAft>
                      </a:pPr>
                      <a:r>
                        <a:rPr lang="es-EC" sz="2000" dirty="0">
                          <a:solidFill>
                            <a:schemeClr val="tx1"/>
                          </a:solidFill>
                          <a:effectLst/>
                        </a:rPr>
                        <a:t>% </a:t>
                      </a:r>
                      <a:r>
                        <a:rPr lang="es-EC" sz="2000" dirty="0" smtClean="0">
                          <a:solidFill>
                            <a:schemeClr val="tx1"/>
                          </a:solidFill>
                          <a:effectLst/>
                        </a:rPr>
                        <a:t>APRX. </a:t>
                      </a:r>
                      <a:r>
                        <a:rPr lang="es-EC" sz="2000" dirty="0">
                          <a:solidFill>
                            <a:schemeClr val="tx1"/>
                          </a:solidFill>
                          <a:effectLst/>
                        </a:rPr>
                        <a:t>EN RELACION AL AREA DEL CANTON </a:t>
                      </a:r>
                      <a:endParaRPr lang="es-EC" sz="2000" dirty="0" smtClean="0">
                        <a:solidFill>
                          <a:schemeClr val="tx1"/>
                        </a:solidFill>
                        <a:effectLst/>
                      </a:endParaRPr>
                    </a:p>
                    <a:p>
                      <a:pPr algn="ctr">
                        <a:spcAft>
                          <a:spcPts val="0"/>
                        </a:spcAft>
                      </a:pPr>
                      <a:r>
                        <a:rPr lang="es-EC" sz="2000" dirty="0" smtClean="0">
                          <a:solidFill>
                            <a:srgbClr val="FF0000"/>
                          </a:solidFill>
                          <a:effectLst/>
                        </a:rPr>
                        <a:t>134.15 </a:t>
                      </a:r>
                      <a:r>
                        <a:rPr lang="es-EC" sz="2000" dirty="0">
                          <a:solidFill>
                            <a:srgbClr val="FF0000"/>
                          </a:solidFill>
                          <a:effectLst/>
                        </a:rPr>
                        <a:t>Km²</a:t>
                      </a:r>
                      <a:endParaRPr lang="es-ES" sz="2000" b="1" dirty="0">
                        <a:solidFill>
                          <a:srgbClr val="FF0000"/>
                        </a:solidFill>
                        <a:effectLst/>
                        <a:latin typeface="Times New Roman"/>
                        <a:ea typeface="Times New Roman"/>
                      </a:endParaRPr>
                    </a:p>
                  </a:txBody>
                  <a:tcPr marL="68580" marR="68580" marT="0" marB="0" anchor="ctr"/>
                </a:tc>
              </a:tr>
              <a:tr h="493565">
                <a:tc>
                  <a:txBody>
                    <a:bodyPr/>
                    <a:lstStyle/>
                    <a:p>
                      <a:pPr algn="ctr">
                        <a:spcAft>
                          <a:spcPts val="0"/>
                        </a:spcAft>
                      </a:pPr>
                      <a:r>
                        <a:rPr lang="es-EC" sz="2000" dirty="0">
                          <a:solidFill>
                            <a:schemeClr val="tx1"/>
                          </a:solidFill>
                          <a:effectLst/>
                        </a:rPr>
                        <a:t>San Rafael</a:t>
                      </a:r>
                      <a:endParaRPr lang="es-ES" sz="2000" b="1" dirty="0">
                        <a:solidFill>
                          <a:schemeClr val="tx1"/>
                        </a:solidFill>
                        <a:effectLst/>
                        <a:latin typeface="Times New Roman"/>
                        <a:ea typeface="Times New Roman"/>
                      </a:endParaRPr>
                    </a:p>
                  </a:txBody>
                  <a:tcPr marL="68580" marR="68580" marT="0" marB="0"/>
                </a:tc>
                <a:tc>
                  <a:txBody>
                    <a:bodyPr/>
                    <a:lstStyle/>
                    <a:p>
                      <a:pPr algn="ctr">
                        <a:spcAft>
                          <a:spcPts val="0"/>
                        </a:spcAft>
                      </a:pPr>
                      <a:r>
                        <a:rPr lang="es-EC" sz="2000" dirty="0" smtClean="0">
                          <a:solidFill>
                            <a:schemeClr val="tx1"/>
                          </a:solidFill>
                          <a:effectLst/>
                        </a:rPr>
                        <a:t>2,24</a:t>
                      </a:r>
                      <a:endParaRPr lang="es-ES" sz="2000" b="1" dirty="0">
                        <a:solidFill>
                          <a:schemeClr val="tx1"/>
                        </a:solidFill>
                        <a:effectLst/>
                        <a:latin typeface="Times New Roman"/>
                        <a:ea typeface="Times New Roman"/>
                      </a:endParaRPr>
                    </a:p>
                  </a:txBody>
                  <a:tcPr marL="68580" marR="68580" marT="0" marB="0"/>
                </a:tc>
                <a:tc>
                  <a:txBody>
                    <a:bodyPr/>
                    <a:lstStyle/>
                    <a:p>
                      <a:pPr marL="0" algn="ctr" rtl="0" eaLnBrk="1" latinLnBrk="0" hangingPunct="1">
                        <a:spcAft>
                          <a:spcPts val="0"/>
                        </a:spcAft>
                      </a:pPr>
                      <a:r>
                        <a:rPr kumimoji="0" lang="es-EC" sz="2000" kern="1200" dirty="0">
                          <a:solidFill>
                            <a:schemeClr val="tx1"/>
                          </a:solidFill>
                          <a:effectLst/>
                          <a:latin typeface="+mn-lt"/>
                          <a:ea typeface="+mn-ea"/>
                          <a:cs typeface="+mn-cs"/>
                        </a:rPr>
                        <a:t>1,66</a:t>
                      </a:r>
                      <a:endParaRPr kumimoji="0" lang="es-ES" sz="2000" kern="1200" dirty="0">
                        <a:solidFill>
                          <a:schemeClr val="tx1"/>
                        </a:solidFill>
                        <a:effectLst/>
                        <a:latin typeface="+mn-lt"/>
                        <a:ea typeface="+mn-ea"/>
                        <a:cs typeface="+mn-cs"/>
                      </a:endParaRPr>
                    </a:p>
                  </a:txBody>
                  <a:tcPr marL="68580" marR="68580" marT="0" marB="0"/>
                </a:tc>
              </a:tr>
              <a:tr h="493565">
                <a:tc>
                  <a:txBody>
                    <a:bodyPr/>
                    <a:lstStyle/>
                    <a:p>
                      <a:pPr algn="ctr">
                        <a:spcAft>
                          <a:spcPts val="0"/>
                        </a:spcAft>
                      </a:pPr>
                      <a:r>
                        <a:rPr lang="es-EC" sz="2000" dirty="0">
                          <a:solidFill>
                            <a:schemeClr val="tx1"/>
                          </a:solidFill>
                          <a:effectLst/>
                        </a:rPr>
                        <a:t>San Pedro de Taboada</a:t>
                      </a:r>
                      <a:endParaRPr lang="es-ES" sz="2000" b="1" dirty="0">
                        <a:solidFill>
                          <a:schemeClr val="tx1"/>
                        </a:solidFill>
                        <a:effectLst/>
                        <a:latin typeface="Times New Roman"/>
                        <a:ea typeface="Times New Roman"/>
                      </a:endParaRPr>
                    </a:p>
                  </a:txBody>
                  <a:tcPr marL="68580" marR="68580" marT="0" marB="0"/>
                </a:tc>
                <a:tc>
                  <a:txBody>
                    <a:bodyPr/>
                    <a:lstStyle/>
                    <a:p>
                      <a:pPr algn="ctr">
                        <a:spcAft>
                          <a:spcPts val="0"/>
                        </a:spcAft>
                      </a:pPr>
                      <a:r>
                        <a:rPr lang="es-EC" sz="2000" dirty="0" smtClean="0">
                          <a:solidFill>
                            <a:schemeClr val="tx1"/>
                          </a:solidFill>
                          <a:effectLst/>
                        </a:rPr>
                        <a:t>5,19</a:t>
                      </a:r>
                      <a:endParaRPr lang="es-ES" sz="2000" b="1" dirty="0">
                        <a:solidFill>
                          <a:schemeClr val="tx1"/>
                        </a:solidFill>
                        <a:effectLst/>
                        <a:latin typeface="Times New Roman"/>
                        <a:ea typeface="Times New Roman"/>
                      </a:endParaRPr>
                    </a:p>
                  </a:txBody>
                  <a:tcPr marL="68580" marR="68580" marT="0" marB="0"/>
                </a:tc>
                <a:tc>
                  <a:txBody>
                    <a:bodyPr/>
                    <a:lstStyle/>
                    <a:p>
                      <a:pPr marL="0" algn="ctr" rtl="0" eaLnBrk="1" latinLnBrk="0" hangingPunct="1">
                        <a:spcAft>
                          <a:spcPts val="0"/>
                        </a:spcAft>
                      </a:pPr>
                      <a:r>
                        <a:rPr kumimoji="0" lang="es-EC" sz="2000" kern="1200" dirty="0">
                          <a:solidFill>
                            <a:schemeClr val="tx1"/>
                          </a:solidFill>
                          <a:effectLst/>
                          <a:latin typeface="+mn-lt"/>
                          <a:ea typeface="+mn-ea"/>
                          <a:cs typeface="+mn-cs"/>
                        </a:rPr>
                        <a:t>3,88</a:t>
                      </a:r>
                      <a:endParaRPr kumimoji="0" lang="es-ES" sz="2000" kern="1200" dirty="0">
                        <a:solidFill>
                          <a:schemeClr val="tx1"/>
                        </a:solidFill>
                        <a:effectLst/>
                        <a:latin typeface="+mn-lt"/>
                        <a:ea typeface="+mn-ea"/>
                        <a:cs typeface="+mn-cs"/>
                      </a:endParaRPr>
                    </a:p>
                  </a:txBody>
                  <a:tcPr marL="68580" marR="68580" marT="0" marB="0"/>
                </a:tc>
              </a:tr>
              <a:tr h="493565">
                <a:tc>
                  <a:txBody>
                    <a:bodyPr/>
                    <a:lstStyle/>
                    <a:p>
                      <a:pPr algn="ctr">
                        <a:spcAft>
                          <a:spcPts val="0"/>
                        </a:spcAft>
                      </a:pPr>
                      <a:r>
                        <a:rPr lang="es-EC" sz="2000" dirty="0">
                          <a:solidFill>
                            <a:schemeClr val="tx1"/>
                          </a:solidFill>
                          <a:effectLst/>
                        </a:rPr>
                        <a:t>Sangolquí</a:t>
                      </a:r>
                      <a:endParaRPr lang="es-ES" sz="2000" b="1" dirty="0">
                        <a:solidFill>
                          <a:schemeClr val="tx1"/>
                        </a:solidFill>
                        <a:effectLst/>
                        <a:latin typeface="Times New Roman"/>
                        <a:ea typeface="Times New Roman"/>
                      </a:endParaRPr>
                    </a:p>
                  </a:txBody>
                  <a:tcPr marL="68580" marR="68580" marT="0" marB="0"/>
                </a:tc>
                <a:tc>
                  <a:txBody>
                    <a:bodyPr/>
                    <a:lstStyle/>
                    <a:p>
                      <a:pPr algn="ctr">
                        <a:spcAft>
                          <a:spcPts val="0"/>
                        </a:spcAft>
                      </a:pPr>
                      <a:r>
                        <a:rPr lang="es-EC" sz="2000" dirty="0" smtClean="0">
                          <a:solidFill>
                            <a:schemeClr val="tx1"/>
                          </a:solidFill>
                          <a:effectLst/>
                        </a:rPr>
                        <a:t>49,61</a:t>
                      </a:r>
                      <a:endParaRPr lang="es-ES" sz="2000" b="1" dirty="0">
                        <a:solidFill>
                          <a:schemeClr val="tx1"/>
                        </a:solidFill>
                        <a:effectLst/>
                        <a:latin typeface="Times New Roman"/>
                        <a:ea typeface="Times New Roman"/>
                      </a:endParaRPr>
                    </a:p>
                  </a:txBody>
                  <a:tcPr marL="68580" marR="68580" marT="0" marB="0"/>
                </a:tc>
                <a:tc>
                  <a:txBody>
                    <a:bodyPr/>
                    <a:lstStyle/>
                    <a:p>
                      <a:pPr marL="0" algn="ctr" rtl="0" eaLnBrk="1" latinLnBrk="0" hangingPunct="1">
                        <a:spcAft>
                          <a:spcPts val="0"/>
                        </a:spcAft>
                      </a:pPr>
                      <a:r>
                        <a:rPr kumimoji="0" lang="es-EC" sz="2000" kern="1200" dirty="0">
                          <a:solidFill>
                            <a:schemeClr val="tx1"/>
                          </a:solidFill>
                          <a:effectLst/>
                          <a:latin typeface="+mn-lt"/>
                          <a:ea typeface="+mn-ea"/>
                          <a:cs typeface="+mn-cs"/>
                        </a:rPr>
                        <a:t>36,98</a:t>
                      </a:r>
                      <a:endParaRPr kumimoji="0" lang="es-ES" sz="2000" kern="1200" dirty="0">
                        <a:solidFill>
                          <a:schemeClr val="tx1"/>
                        </a:solidFill>
                        <a:effectLst/>
                        <a:latin typeface="+mn-lt"/>
                        <a:ea typeface="+mn-ea"/>
                        <a:cs typeface="+mn-cs"/>
                      </a:endParaRPr>
                    </a:p>
                  </a:txBody>
                  <a:tcPr marL="68580" marR="68580" marT="0" marB="0"/>
                </a:tc>
              </a:tr>
              <a:tr h="493565">
                <a:tc>
                  <a:txBody>
                    <a:bodyPr/>
                    <a:lstStyle/>
                    <a:p>
                      <a:pPr algn="ctr">
                        <a:spcAft>
                          <a:spcPts val="0"/>
                        </a:spcAft>
                      </a:pPr>
                      <a:r>
                        <a:rPr lang="es-EC" sz="2000" dirty="0">
                          <a:solidFill>
                            <a:schemeClr val="tx1"/>
                          </a:solidFill>
                          <a:effectLst/>
                        </a:rPr>
                        <a:t>Cotogchoa</a:t>
                      </a:r>
                      <a:endParaRPr lang="es-ES" sz="2000" b="1" dirty="0">
                        <a:solidFill>
                          <a:schemeClr val="tx1"/>
                        </a:solidFill>
                        <a:effectLst/>
                        <a:latin typeface="Times New Roman"/>
                        <a:ea typeface="Times New Roman"/>
                      </a:endParaRPr>
                    </a:p>
                  </a:txBody>
                  <a:tcPr marL="68580" marR="68580" marT="0" marB="0"/>
                </a:tc>
                <a:tc>
                  <a:txBody>
                    <a:bodyPr/>
                    <a:lstStyle/>
                    <a:p>
                      <a:pPr algn="ctr">
                        <a:spcAft>
                          <a:spcPts val="0"/>
                        </a:spcAft>
                      </a:pPr>
                      <a:r>
                        <a:rPr lang="es-EC" sz="2000" dirty="0" smtClean="0">
                          <a:solidFill>
                            <a:schemeClr val="tx1"/>
                          </a:solidFill>
                          <a:effectLst/>
                        </a:rPr>
                        <a:t>35,78</a:t>
                      </a:r>
                      <a:endParaRPr lang="es-ES" sz="2000" b="1" dirty="0">
                        <a:solidFill>
                          <a:schemeClr val="tx1"/>
                        </a:solidFill>
                        <a:effectLst/>
                        <a:latin typeface="Times New Roman"/>
                        <a:ea typeface="Times New Roman"/>
                      </a:endParaRPr>
                    </a:p>
                  </a:txBody>
                  <a:tcPr marL="68580" marR="68580" marT="0" marB="0"/>
                </a:tc>
                <a:tc>
                  <a:txBody>
                    <a:bodyPr/>
                    <a:lstStyle/>
                    <a:p>
                      <a:pPr marL="0" algn="ctr" rtl="0" eaLnBrk="1" latinLnBrk="0" hangingPunct="1">
                        <a:spcAft>
                          <a:spcPts val="0"/>
                        </a:spcAft>
                      </a:pPr>
                      <a:r>
                        <a:rPr kumimoji="0" lang="es-EC" sz="2000" kern="1200" dirty="0">
                          <a:solidFill>
                            <a:schemeClr val="tx1"/>
                          </a:solidFill>
                          <a:effectLst/>
                          <a:latin typeface="+mn-lt"/>
                          <a:ea typeface="+mn-ea"/>
                          <a:cs typeface="+mn-cs"/>
                        </a:rPr>
                        <a:t>26,67</a:t>
                      </a:r>
                      <a:endParaRPr kumimoji="0" lang="es-ES" sz="2000" kern="1200" dirty="0">
                        <a:solidFill>
                          <a:schemeClr val="tx1"/>
                        </a:solidFill>
                        <a:effectLst/>
                        <a:latin typeface="+mn-lt"/>
                        <a:ea typeface="+mn-ea"/>
                        <a:cs typeface="+mn-cs"/>
                      </a:endParaRPr>
                    </a:p>
                  </a:txBody>
                  <a:tcPr marL="68580" marR="68580" marT="0" marB="0"/>
                </a:tc>
              </a:tr>
              <a:tr h="493565">
                <a:tc>
                  <a:txBody>
                    <a:bodyPr/>
                    <a:lstStyle/>
                    <a:p>
                      <a:pPr algn="ctr">
                        <a:spcAft>
                          <a:spcPts val="0"/>
                        </a:spcAft>
                      </a:pPr>
                      <a:r>
                        <a:rPr lang="es-EC" sz="2000" dirty="0">
                          <a:solidFill>
                            <a:schemeClr val="tx1"/>
                          </a:solidFill>
                          <a:effectLst/>
                        </a:rPr>
                        <a:t>Rumipamba</a:t>
                      </a:r>
                      <a:endParaRPr lang="es-ES" sz="2000" b="1" dirty="0">
                        <a:solidFill>
                          <a:schemeClr val="tx1"/>
                        </a:solidFill>
                        <a:effectLst/>
                        <a:latin typeface="Times New Roman"/>
                        <a:ea typeface="Times New Roman"/>
                      </a:endParaRPr>
                    </a:p>
                  </a:txBody>
                  <a:tcPr marL="68580" marR="68580" marT="0" marB="0"/>
                </a:tc>
                <a:tc>
                  <a:txBody>
                    <a:bodyPr/>
                    <a:lstStyle/>
                    <a:p>
                      <a:pPr algn="ctr">
                        <a:spcAft>
                          <a:spcPts val="0"/>
                        </a:spcAft>
                      </a:pPr>
                      <a:r>
                        <a:rPr lang="es-EC" sz="2000" dirty="0" smtClean="0">
                          <a:solidFill>
                            <a:schemeClr val="tx1"/>
                          </a:solidFill>
                          <a:effectLst/>
                        </a:rPr>
                        <a:t>41,31</a:t>
                      </a:r>
                      <a:endParaRPr lang="es-ES" sz="2000" b="1" dirty="0">
                        <a:solidFill>
                          <a:schemeClr val="tx1"/>
                        </a:solidFill>
                        <a:effectLst/>
                        <a:latin typeface="Times New Roman"/>
                        <a:ea typeface="Times New Roman"/>
                      </a:endParaRPr>
                    </a:p>
                  </a:txBody>
                  <a:tcPr marL="68580" marR="68580" marT="0" marB="0"/>
                </a:tc>
                <a:tc>
                  <a:txBody>
                    <a:bodyPr/>
                    <a:lstStyle/>
                    <a:p>
                      <a:pPr marL="0" algn="ctr" rtl="0" eaLnBrk="1" latinLnBrk="0" hangingPunct="1">
                        <a:spcAft>
                          <a:spcPts val="0"/>
                        </a:spcAft>
                      </a:pPr>
                      <a:r>
                        <a:rPr kumimoji="0" lang="es-EC" sz="2000" kern="1200" dirty="0">
                          <a:solidFill>
                            <a:schemeClr val="tx1"/>
                          </a:solidFill>
                          <a:effectLst/>
                          <a:latin typeface="+mn-lt"/>
                          <a:ea typeface="+mn-ea"/>
                          <a:cs typeface="+mn-cs"/>
                        </a:rPr>
                        <a:t>30,79</a:t>
                      </a:r>
                      <a:endParaRPr kumimoji="0" lang="es-ES" sz="2000" kern="1200" dirty="0">
                        <a:solidFill>
                          <a:schemeClr val="tx1"/>
                        </a:solidFill>
                        <a:effectLst/>
                        <a:latin typeface="+mn-lt"/>
                        <a:ea typeface="+mn-ea"/>
                        <a:cs typeface="+mn-cs"/>
                      </a:endParaRPr>
                    </a:p>
                  </a:txBody>
                  <a:tcPr marL="68580" marR="68580" marT="0" marB="0"/>
                </a:tc>
              </a:tr>
            </a:tbl>
          </a:graphicData>
        </a:graphic>
      </p:graphicFrame>
      <p:sp>
        <p:nvSpPr>
          <p:cNvPr id="6" name="5 Rectángulo"/>
          <p:cNvSpPr/>
          <p:nvPr/>
        </p:nvSpPr>
        <p:spPr>
          <a:xfrm>
            <a:off x="1115616" y="4797152"/>
            <a:ext cx="8028384" cy="1846659"/>
          </a:xfrm>
          <a:prstGeom prst="rect">
            <a:avLst/>
          </a:prstGeom>
        </p:spPr>
        <p:txBody>
          <a:bodyPr wrap="square">
            <a:spAutoFit/>
          </a:bodyPr>
          <a:lstStyle/>
          <a:p>
            <a:pPr lvl="0"/>
            <a:r>
              <a:rPr lang="es-EC" sz="2400" b="1" dirty="0"/>
              <a:t>Sangolquí.- </a:t>
            </a:r>
            <a:r>
              <a:rPr lang="es-EC" sz="2400" dirty="0" smtClean="0"/>
              <a:t>Urbana </a:t>
            </a:r>
            <a:r>
              <a:rPr lang="es-EC" sz="2400" dirty="0" smtClean="0">
                <a:sym typeface="Wingdings" pitchFamily="2" charset="2"/>
              </a:rPr>
              <a:t> P</a:t>
            </a:r>
            <a:r>
              <a:rPr lang="es-EC" sz="2400" dirty="0" smtClean="0"/>
              <a:t>arroquias San </a:t>
            </a:r>
            <a:r>
              <a:rPr lang="es-EC" sz="2400" dirty="0"/>
              <a:t>Rafael, San Pedro de Taboada y Ciudad de Sangolquí</a:t>
            </a:r>
            <a:r>
              <a:rPr lang="es-EC" sz="2400" dirty="0" smtClean="0"/>
              <a:t>.</a:t>
            </a:r>
            <a:endParaRPr lang="es-ES" sz="2400" b="1" dirty="0"/>
          </a:p>
          <a:p>
            <a:pPr lvl="0"/>
            <a:r>
              <a:rPr lang="es-EC" sz="2400" b="1" dirty="0"/>
              <a:t>Cotogchoa</a:t>
            </a:r>
            <a:r>
              <a:rPr lang="es-EC" sz="2400" dirty="0"/>
              <a:t>.- </a:t>
            </a:r>
            <a:r>
              <a:rPr lang="es-EC" sz="2400" dirty="0" smtClean="0"/>
              <a:t>Rural.</a:t>
            </a:r>
            <a:endParaRPr lang="es-ES" sz="2400" b="1" dirty="0"/>
          </a:p>
          <a:p>
            <a:pPr lvl="0"/>
            <a:r>
              <a:rPr lang="es-EC" sz="2400" b="1" dirty="0"/>
              <a:t>Rumipamba</a:t>
            </a:r>
            <a:r>
              <a:rPr lang="es-EC" sz="2400" dirty="0"/>
              <a:t>.- </a:t>
            </a:r>
            <a:r>
              <a:rPr lang="es-EC" sz="2400" dirty="0" smtClean="0"/>
              <a:t>Rural.</a:t>
            </a:r>
          </a:p>
          <a:p>
            <a:pPr lvl="0"/>
            <a:endParaRPr lang="es-ES" b="1" dirty="0"/>
          </a:p>
        </p:txBody>
      </p:sp>
      <p:sp>
        <p:nvSpPr>
          <p:cNvPr id="7" name="6 Rectángulo"/>
          <p:cNvSpPr/>
          <p:nvPr/>
        </p:nvSpPr>
        <p:spPr>
          <a:xfrm>
            <a:off x="1129002" y="2492896"/>
            <a:ext cx="7763477" cy="648072"/>
          </a:xfrm>
          <a:prstGeom prst="rect">
            <a:avLst/>
          </a:prstGeom>
          <a:noFill/>
          <a:ln w="76200"/>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3" name="2 Rectángulo"/>
          <p:cNvSpPr/>
          <p:nvPr/>
        </p:nvSpPr>
        <p:spPr>
          <a:xfrm>
            <a:off x="4211960" y="6073967"/>
            <a:ext cx="4680519"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lvl="0"/>
            <a:r>
              <a:rPr lang="es-ES" sz="1200" b="1" dirty="0">
                <a:solidFill>
                  <a:prstClr val="black"/>
                </a:solidFill>
              </a:rPr>
              <a:t>Fuente:</a:t>
            </a:r>
            <a:r>
              <a:rPr lang="es-ES" sz="1200" dirty="0">
                <a:solidFill>
                  <a:prstClr val="black"/>
                </a:solidFill>
              </a:rPr>
              <a:t> Gobierno Autónomo Descentralizado Municipal de Rumiñahui</a:t>
            </a:r>
            <a:endParaRPr lang="es-ES" sz="1200" b="1" dirty="0">
              <a:solidFill>
                <a:prstClr val="black"/>
              </a:solidFill>
            </a:endParaRPr>
          </a:p>
          <a:p>
            <a:pPr lvl="0"/>
            <a:r>
              <a:rPr lang="es-ES" sz="1200" b="1" dirty="0">
                <a:solidFill>
                  <a:prstClr val="black"/>
                </a:solidFill>
              </a:rPr>
              <a:t>Elaborado por:</a:t>
            </a:r>
            <a:r>
              <a:rPr lang="es-ES" sz="1200" dirty="0">
                <a:solidFill>
                  <a:prstClr val="black"/>
                </a:solidFill>
              </a:rPr>
              <a:t> Tesistas</a:t>
            </a:r>
            <a:endParaRPr lang="es-ES" sz="1200" b="1" dirty="0">
              <a:solidFill>
                <a:prstClr val="black"/>
              </a:solidFill>
            </a:endParaRPr>
          </a:p>
        </p:txBody>
      </p:sp>
      <p:sp>
        <p:nvSpPr>
          <p:cNvPr id="8" name="7 Rectángulo"/>
          <p:cNvSpPr/>
          <p:nvPr/>
        </p:nvSpPr>
        <p:spPr>
          <a:xfrm>
            <a:off x="5970058" y="5320371"/>
            <a:ext cx="2916324" cy="4001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lvl="0"/>
            <a:r>
              <a:rPr lang="es-ES" sz="2000" b="1" dirty="0" smtClean="0">
                <a:solidFill>
                  <a:prstClr val="black"/>
                </a:solidFill>
              </a:rPr>
              <a:t>Pichincha: </a:t>
            </a:r>
            <a:r>
              <a:rPr lang="es-ES" sz="2000" b="1" dirty="0" smtClean="0">
                <a:solidFill>
                  <a:srgbClr val="FF0000"/>
                </a:solidFill>
              </a:rPr>
              <a:t>13.350 Km²</a:t>
            </a:r>
            <a:endParaRPr lang="es-ES" sz="2000" b="1" dirty="0">
              <a:solidFill>
                <a:srgbClr val="FF0000"/>
              </a:solidFill>
            </a:endParaRPr>
          </a:p>
        </p:txBody>
      </p:sp>
    </p:spTree>
    <p:extLst>
      <p:ext uri="{BB962C8B-B14F-4D97-AF65-F5344CB8AC3E}">
        <p14:creationId xmlns:p14="http://schemas.microsoft.com/office/powerpoint/2010/main" xmlns="" val="15945936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a:xfrm>
            <a:off x="1043608" y="0"/>
            <a:ext cx="7498080" cy="1143000"/>
          </a:xfrm>
        </p:spPr>
        <p:txBody>
          <a:bodyPr/>
          <a:lstStyle/>
          <a:p>
            <a:pPr marL="342900" indent="-342900" eaLnBrk="1" hangingPunct="1"/>
            <a:r>
              <a:rPr lang="es-EC" sz="3200" b="1" dirty="0" smtClean="0">
                <a:solidFill>
                  <a:srgbClr val="000000"/>
                </a:solidFill>
              </a:rPr>
              <a:t>Ingreso al Programa</a:t>
            </a:r>
            <a:r>
              <a:rPr lang="es-EC" sz="1800" dirty="0" smtClean="0">
                <a:solidFill>
                  <a:srgbClr val="000000"/>
                </a:solidFill>
              </a:rPr>
              <a:t/>
            </a:r>
            <a:br>
              <a:rPr lang="es-EC" sz="1800" dirty="0" smtClean="0">
                <a:solidFill>
                  <a:srgbClr val="000000"/>
                </a:solidFill>
              </a:rPr>
            </a:br>
            <a:endParaRPr lang="es-EC" sz="1800" dirty="0" smtClean="0">
              <a:solidFill>
                <a:srgbClr val="000000"/>
              </a:solidFill>
            </a:endParaRPr>
          </a:p>
        </p:txBody>
      </p:sp>
      <p:sp>
        <p:nvSpPr>
          <p:cNvPr id="10243" name="2 Marcador de contenido"/>
          <p:cNvSpPr>
            <a:spLocks noGrp="1"/>
          </p:cNvSpPr>
          <p:nvPr>
            <p:ph idx="1"/>
          </p:nvPr>
        </p:nvSpPr>
        <p:spPr>
          <a:xfrm>
            <a:off x="1043608" y="836712"/>
            <a:ext cx="7992888" cy="4800600"/>
          </a:xfrm>
        </p:spPr>
        <p:txBody>
          <a:bodyPr/>
          <a:lstStyle/>
          <a:p>
            <a:pPr marL="0" lvl="2" indent="0" eaLnBrk="1" hangingPunct="1">
              <a:buNone/>
            </a:pPr>
            <a:r>
              <a:rPr lang="es-EC" b="1" dirty="0" smtClean="0">
                <a:solidFill>
                  <a:srgbClr val="0070C0"/>
                </a:solidFill>
              </a:rPr>
              <a:t>Crear un Proyecto</a:t>
            </a:r>
            <a:endParaRPr lang="es-EC" dirty="0" smtClean="0">
              <a:solidFill>
                <a:srgbClr val="0070C0"/>
              </a:solidFill>
            </a:endParaRPr>
          </a:p>
          <a:p>
            <a:pPr marL="0" indent="0" eaLnBrk="1" hangingPunct="1">
              <a:buFont typeface="Arial" pitchFamily="34" charset="0"/>
              <a:buNone/>
            </a:pPr>
            <a:r>
              <a:rPr lang="en-US" sz="2400" b="1" dirty="0" smtClean="0"/>
              <a:t>PASO 1:</a:t>
            </a:r>
            <a:r>
              <a:rPr lang="en-US" sz="2400" dirty="0" smtClean="0"/>
              <a:t> </a:t>
            </a:r>
            <a:r>
              <a:rPr lang="en-US" sz="2400" dirty="0" err="1" smtClean="0"/>
              <a:t>Abro</a:t>
            </a:r>
            <a:r>
              <a:rPr lang="en-US" sz="2400" dirty="0" smtClean="0"/>
              <a:t> el SewerCad File /</a:t>
            </a:r>
            <a:r>
              <a:rPr lang="en-US" sz="2400" dirty="0" err="1" smtClean="0"/>
              <a:t>clic</a:t>
            </a:r>
            <a:r>
              <a:rPr lang="en-US" sz="2400" dirty="0" smtClean="0"/>
              <a:t> en Create New Project.</a:t>
            </a:r>
          </a:p>
          <a:p>
            <a:pPr marL="0" indent="0" eaLnBrk="1" hangingPunct="1">
              <a:buFont typeface="Arial" pitchFamily="34" charset="0"/>
              <a:buNone/>
            </a:pPr>
            <a:endParaRPr lang="es-EC" dirty="0" smtClean="0"/>
          </a:p>
          <a:p>
            <a:pPr marL="0" indent="0" eaLnBrk="1" hangingPunct="1">
              <a:buFont typeface="Arial" pitchFamily="34" charset="0"/>
              <a:buNone/>
            </a:pPr>
            <a:endParaRPr lang="es-EC" dirty="0" smtClean="0"/>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7704" y="1772816"/>
            <a:ext cx="5570215" cy="2541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4"/>
          <p:cNvPicPr>
            <a:picLocks noChangeAspect="1" noChangeArrowheads="1"/>
          </p:cNvPicPr>
          <p:nvPr/>
        </p:nvPicPr>
        <p:blipFill>
          <a:blip r:embed="rId3">
            <a:extLst>
              <a:ext uri="{28A0092B-C50C-407E-A947-70E740481C1C}">
                <a14:useLocalDpi xmlns:a14="http://schemas.microsoft.com/office/drawing/2010/main" xmlns="" val="0"/>
              </a:ext>
            </a:extLst>
          </a:blip>
          <a:srcRect l="6606" t="5205" r="-1109" b="-5205"/>
          <a:stretch>
            <a:fillRect/>
          </a:stretch>
        </p:blipFill>
        <p:spPr bwMode="auto">
          <a:xfrm>
            <a:off x="2483768" y="4401637"/>
            <a:ext cx="4464496" cy="25914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338914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2 Marcador de contenido"/>
          <p:cNvSpPr>
            <a:spLocks noGrp="1"/>
          </p:cNvSpPr>
          <p:nvPr>
            <p:ph idx="1"/>
          </p:nvPr>
        </p:nvSpPr>
        <p:spPr>
          <a:xfrm>
            <a:off x="1115616" y="260648"/>
            <a:ext cx="7571184" cy="5865515"/>
          </a:xfrm>
        </p:spPr>
        <p:txBody>
          <a:bodyPr/>
          <a:lstStyle/>
          <a:p>
            <a:pPr algn="just" eaLnBrk="1" hangingPunct="1"/>
            <a:r>
              <a:rPr lang="es-EC" b="1" dirty="0" smtClean="0"/>
              <a:t>Paso 2: </a:t>
            </a:r>
            <a:r>
              <a:rPr lang="es-EC" dirty="0" smtClean="0"/>
              <a:t>Ingreso de Información General de identificación del proyecto…/</a:t>
            </a:r>
            <a:r>
              <a:rPr lang="es-EC" dirty="0" err="1" smtClean="0"/>
              <a:t>Next</a:t>
            </a:r>
            <a:endParaRPr lang="es-EC" dirty="0" smtClean="0"/>
          </a:p>
          <a:p>
            <a:pPr eaLnBrk="1" hangingPunct="1"/>
            <a:endParaRPr lang="es-EC" dirty="0" smtClean="0"/>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17349" y="1556792"/>
            <a:ext cx="4897015" cy="49568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464494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Marcador de contenido"/>
          <p:cNvSpPr>
            <a:spLocks noGrp="1"/>
          </p:cNvSpPr>
          <p:nvPr>
            <p:ph idx="1"/>
          </p:nvPr>
        </p:nvSpPr>
        <p:spPr>
          <a:xfrm>
            <a:off x="1187624" y="116632"/>
            <a:ext cx="7956376" cy="6480720"/>
          </a:xfrm>
        </p:spPr>
        <p:txBody>
          <a:bodyPr/>
          <a:lstStyle/>
          <a:p>
            <a:pPr marL="0" indent="0" algn="just" eaLnBrk="1" hangingPunct="1">
              <a:buFont typeface="Arial" pitchFamily="34" charset="0"/>
              <a:buNone/>
            </a:pPr>
            <a:r>
              <a:rPr lang="es-EC" b="1" dirty="0" smtClean="0"/>
              <a:t>PASO 3: </a:t>
            </a:r>
            <a:r>
              <a:rPr lang="es-EC" dirty="0" smtClean="0"/>
              <a:t>Escogemos la Formula de </a:t>
            </a:r>
            <a:r>
              <a:rPr lang="es-EC" b="1" dirty="0" smtClean="0"/>
              <a:t>Manning</a:t>
            </a:r>
            <a:r>
              <a:rPr lang="es-EC" dirty="0" smtClean="0"/>
              <a:t> puesto que para los sistemas de alcantarillado no es conveniente es trabajar con tuberías a flujo lleno; sino más bien parcialmente lleno</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38472" y="2276872"/>
            <a:ext cx="3981797" cy="4354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9115136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2 Marcador de contenido"/>
          <p:cNvSpPr>
            <a:spLocks noGrp="1"/>
          </p:cNvSpPr>
          <p:nvPr>
            <p:ph idx="1"/>
          </p:nvPr>
        </p:nvSpPr>
        <p:spPr>
          <a:xfrm>
            <a:off x="457200" y="620713"/>
            <a:ext cx="8229600" cy="5505450"/>
          </a:xfrm>
        </p:spPr>
        <p:txBody>
          <a:bodyPr/>
          <a:lstStyle/>
          <a:p>
            <a:pPr marL="0" indent="0" algn="just" eaLnBrk="1" hangingPunct="1">
              <a:buFont typeface="Arial" pitchFamily="34" charset="0"/>
              <a:buNone/>
            </a:pPr>
            <a:r>
              <a:rPr lang="es-ES" b="1" dirty="0" smtClean="0"/>
              <a:t>Paso 4: </a:t>
            </a:r>
            <a:r>
              <a:rPr lang="es-ES" dirty="0" smtClean="0"/>
              <a:t>Otra característica de este programa es que trabaja con una versión autónoma o con una versión de </a:t>
            </a:r>
            <a:r>
              <a:rPr lang="es-ES" dirty="0" err="1" smtClean="0"/>
              <a:t>AutoCad</a:t>
            </a:r>
            <a:endParaRPr lang="es-EC" dirty="0" smtClean="0"/>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43213" y="2133600"/>
            <a:ext cx="3887787" cy="4222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52240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16632"/>
            <a:ext cx="7848872" cy="6624736"/>
          </a:xfrm>
        </p:spPr>
        <p:txBody>
          <a:bodyPr rtlCol="0">
            <a:normAutofit/>
          </a:bodyPr>
          <a:lstStyle/>
          <a:p>
            <a:pPr algn="just" eaLnBrk="1" fontAlgn="auto" hangingPunct="1">
              <a:spcAft>
                <a:spcPts val="0"/>
              </a:spcAft>
              <a:defRPr/>
            </a:pPr>
            <a:r>
              <a:rPr lang="es-ES" b="1" dirty="0" smtClean="0"/>
              <a:t>Paso 5: </a:t>
            </a:r>
            <a:r>
              <a:rPr lang="es-ES" dirty="0" smtClean="0"/>
              <a:t>Elegimos los Prototipos: Para lo que elegimos en este caso, Tuberías a Gravedad.</a:t>
            </a:r>
            <a:endParaRPr lang="es-EC" dirty="0" smtClean="0"/>
          </a:p>
          <a:p>
            <a:pPr marL="0" indent="0" eaLnBrk="1" fontAlgn="auto" hangingPunct="1">
              <a:spcAft>
                <a:spcPts val="0"/>
              </a:spcAft>
              <a:buFont typeface="Arial" pitchFamily="34" charset="0"/>
              <a:buNone/>
              <a:defRPr/>
            </a:pPr>
            <a:r>
              <a:rPr lang="es-ES" dirty="0" smtClean="0"/>
              <a:t>		</a:t>
            </a:r>
            <a:r>
              <a:rPr lang="es-ES" dirty="0" err="1" smtClean="0"/>
              <a:t>Gravity</a:t>
            </a:r>
            <a:r>
              <a:rPr lang="es-ES" dirty="0" smtClean="0"/>
              <a:t> Pipe/</a:t>
            </a:r>
            <a:r>
              <a:rPr lang="es-ES" dirty="0" err="1" smtClean="0"/>
              <a:t>Finished</a:t>
            </a:r>
            <a:r>
              <a:rPr lang="es-ES" dirty="0" smtClean="0"/>
              <a:t>.</a:t>
            </a:r>
            <a:endParaRPr lang="es-EC" dirty="0" smtClean="0"/>
          </a:p>
          <a:p>
            <a:pPr marL="82296" indent="0" eaLnBrk="1" fontAlgn="auto" hangingPunct="1">
              <a:spcAft>
                <a:spcPts val="0"/>
              </a:spcAft>
              <a:buNone/>
              <a:defRPr/>
            </a:pPr>
            <a:endParaRPr lang="es-EC" dirty="0" smtClean="0"/>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99792" y="2348880"/>
            <a:ext cx="4273550" cy="3771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3279399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3140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2"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3212976"/>
            <a:ext cx="9144000" cy="36450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0108048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115888"/>
            <a:ext cx="7992888" cy="1944687"/>
          </a:xfrm>
        </p:spPr>
        <p:txBody>
          <a:bodyPr rtlCol="0">
            <a:normAutofit fontScale="62500" lnSpcReduction="20000"/>
          </a:bodyPr>
          <a:lstStyle/>
          <a:p>
            <a:pPr marL="0" indent="0" algn="just" eaLnBrk="1" fontAlgn="auto" hangingPunct="1">
              <a:spcAft>
                <a:spcPts val="0"/>
              </a:spcAft>
              <a:buFont typeface="Arial" pitchFamily="34" charset="0"/>
              <a:buNone/>
              <a:defRPr/>
            </a:pPr>
            <a:r>
              <a:rPr lang="es-ES" b="1" dirty="0" smtClean="0"/>
              <a:t>Paso 2: </a:t>
            </a:r>
            <a:r>
              <a:rPr lang="es-ES" dirty="0" smtClean="0"/>
              <a:t>Editamos la información de los pozos: </a:t>
            </a:r>
            <a:endParaRPr lang="es-EC" dirty="0" smtClean="0"/>
          </a:p>
          <a:p>
            <a:pPr marL="0" indent="0" algn="just" eaLnBrk="1" fontAlgn="auto" hangingPunct="1">
              <a:spcAft>
                <a:spcPts val="0"/>
              </a:spcAft>
              <a:buFont typeface="Arial" pitchFamily="34" charset="0"/>
              <a:buNone/>
              <a:defRPr/>
            </a:pPr>
            <a:r>
              <a:rPr lang="es-ES" sz="3500" dirty="0" smtClean="0"/>
              <a:t>Doble clic sobre el pozo /General</a:t>
            </a:r>
            <a:endParaRPr lang="es-EC" sz="3500" dirty="0" smtClean="0"/>
          </a:p>
          <a:p>
            <a:pPr algn="just" eaLnBrk="1" fontAlgn="auto" hangingPunct="1">
              <a:spcAft>
                <a:spcPts val="0"/>
              </a:spcAft>
              <a:defRPr/>
            </a:pPr>
            <a:r>
              <a:rPr lang="es-ES" sz="3500" dirty="0" smtClean="0"/>
              <a:t>/(</a:t>
            </a:r>
            <a:r>
              <a:rPr lang="es-ES" sz="3500" dirty="0" err="1" smtClean="0"/>
              <a:t>Label</a:t>
            </a:r>
            <a:r>
              <a:rPr lang="es-ES" sz="3500" dirty="0" smtClean="0"/>
              <a:t>), Número de Pozo de acuerdo a la numeración colocada en nuestros planos y hoja de Excel.</a:t>
            </a:r>
            <a:endParaRPr lang="es-EC" sz="3500" dirty="0" smtClean="0"/>
          </a:p>
          <a:p>
            <a:pPr algn="just" eaLnBrk="1" fontAlgn="auto" hangingPunct="1">
              <a:spcAft>
                <a:spcPts val="0"/>
              </a:spcAft>
              <a:defRPr/>
            </a:pPr>
            <a:r>
              <a:rPr lang="es-ES" sz="3500" dirty="0" smtClean="0"/>
              <a:t>/(</a:t>
            </a:r>
            <a:r>
              <a:rPr lang="es-ES" sz="3500" dirty="0" err="1" smtClean="0"/>
              <a:t>Ground</a:t>
            </a:r>
            <a:r>
              <a:rPr lang="es-ES" sz="3500" dirty="0" smtClean="0"/>
              <a:t> </a:t>
            </a:r>
            <a:r>
              <a:rPr lang="es-ES" sz="3500" dirty="0" err="1" smtClean="0"/>
              <a:t>Elevation</a:t>
            </a:r>
            <a:r>
              <a:rPr lang="es-ES" sz="3500" dirty="0" smtClean="0"/>
              <a:t>), Cota de las curva de nivel del Proyecto Vial en las cual está ubicado cada pozo en m.s.n.m. …/Ok</a:t>
            </a:r>
            <a:endParaRPr lang="es-EC" sz="3500" dirty="0" smtClean="0"/>
          </a:p>
          <a:p>
            <a:pPr eaLnBrk="1" fontAlgn="auto" hangingPunct="1">
              <a:spcAft>
                <a:spcPts val="0"/>
              </a:spcAft>
              <a:defRPr/>
            </a:pPr>
            <a:endParaRPr lang="es-EC" dirty="0" smtClean="0"/>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54425" y="2132856"/>
            <a:ext cx="57531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9818995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2 Marcador de contenido"/>
          <p:cNvSpPr>
            <a:spLocks noGrp="1"/>
          </p:cNvSpPr>
          <p:nvPr>
            <p:ph idx="1"/>
          </p:nvPr>
        </p:nvSpPr>
        <p:spPr>
          <a:xfrm>
            <a:off x="1115616" y="115888"/>
            <a:ext cx="7571184" cy="6010275"/>
          </a:xfrm>
        </p:spPr>
        <p:txBody>
          <a:bodyPr/>
          <a:lstStyle/>
          <a:p>
            <a:pPr eaLnBrk="1" hangingPunct="1"/>
            <a:r>
              <a:rPr lang="es-ES" b="1" dirty="0" smtClean="0"/>
              <a:t>Paso 3: </a:t>
            </a:r>
            <a:r>
              <a:rPr lang="es-ES" dirty="0" smtClean="0"/>
              <a:t>Editamos la información de las tuberías: </a:t>
            </a:r>
            <a:endParaRPr lang="es-EC" dirty="0" smtClean="0"/>
          </a:p>
          <a:p>
            <a:pPr eaLnBrk="1" hangingPunct="1"/>
            <a:endParaRPr lang="es-EC" dirty="0" smtClean="0"/>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66874" y="1157288"/>
            <a:ext cx="6865565" cy="5368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67612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2 Marcador de contenido"/>
          <p:cNvSpPr>
            <a:spLocks noGrp="1"/>
          </p:cNvSpPr>
          <p:nvPr>
            <p:ph idx="1"/>
          </p:nvPr>
        </p:nvSpPr>
        <p:spPr>
          <a:xfrm>
            <a:off x="1475656" y="260648"/>
            <a:ext cx="7355160" cy="5865813"/>
          </a:xfrm>
        </p:spPr>
        <p:txBody>
          <a:bodyPr/>
          <a:lstStyle/>
          <a:p>
            <a:pPr eaLnBrk="1" hangingPunct="1"/>
            <a:r>
              <a:rPr lang="es-ES" dirty="0" smtClean="0"/>
              <a:t>/Ok… y finalmente obtenemos algo como esto:</a:t>
            </a:r>
            <a:endParaRPr lang="es-EC" dirty="0" smtClean="0"/>
          </a:p>
          <a:p>
            <a:pPr eaLnBrk="1" hangingPunct="1"/>
            <a:endParaRPr lang="es-EC" dirty="0" smtClean="0"/>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75656" y="1268760"/>
            <a:ext cx="7344816" cy="5510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4958323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7" y="188913"/>
            <a:ext cx="7654305" cy="706437"/>
          </a:xfrm>
        </p:spPr>
        <p:txBody>
          <a:bodyPr rtlCol="0">
            <a:normAutofit fontScale="90000"/>
          </a:bodyPr>
          <a:lstStyle/>
          <a:p>
            <a:pPr lvl="1" eaLnBrk="1" fontAlgn="auto" hangingPunct="1">
              <a:spcAft>
                <a:spcPts val="0"/>
              </a:spcAft>
              <a:defRPr/>
            </a:pPr>
            <a:r>
              <a:rPr lang="es-EC" sz="3200" b="1" dirty="0">
                <a:solidFill>
                  <a:sysClr val="windowText" lastClr="000000"/>
                </a:solidFill>
              </a:rPr>
              <a:t>Caudales de diseño para los tramos</a:t>
            </a:r>
            <a:r>
              <a:rPr lang="es-EC" sz="3200" dirty="0">
                <a:solidFill>
                  <a:sysClr val="windowText" lastClr="000000"/>
                </a:solidFill>
              </a:rPr>
              <a:t/>
            </a:r>
            <a:br>
              <a:rPr lang="es-EC" sz="3200" dirty="0">
                <a:solidFill>
                  <a:sysClr val="windowText" lastClr="000000"/>
                </a:solidFill>
              </a:rPr>
            </a:br>
            <a:endParaRPr lang="es-EC" sz="3200" dirty="0">
              <a:solidFill>
                <a:sysClr val="windowText" lastClr="000000"/>
              </a:solidFill>
            </a:endParaRPr>
          </a:p>
        </p:txBody>
      </p:sp>
      <p:sp>
        <p:nvSpPr>
          <p:cNvPr id="21507" name="2 Marcador de contenido"/>
          <p:cNvSpPr>
            <a:spLocks noGrp="1"/>
          </p:cNvSpPr>
          <p:nvPr>
            <p:ph idx="1"/>
          </p:nvPr>
        </p:nvSpPr>
        <p:spPr>
          <a:xfrm>
            <a:off x="1115616" y="764704"/>
            <a:ext cx="8229600" cy="5360988"/>
          </a:xfrm>
        </p:spPr>
        <p:txBody>
          <a:bodyPr/>
          <a:lstStyle/>
          <a:p>
            <a:pPr marL="0" indent="0" eaLnBrk="1" hangingPunct="1">
              <a:buFont typeface="Arial" pitchFamily="34" charset="0"/>
              <a:buNone/>
            </a:pPr>
            <a:r>
              <a:rPr lang="es-EC" dirty="0" smtClean="0"/>
              <a:t>Para el Caudal Sanitario </a:t>
            </a:r>
            <a:r>
              <a:rPr lang="es-EC" b="1" dirty="0" err="1" smtClean="0"/>
              <a:t>Qs</a:t>
            </a:r>
            <a:r>
              <a:rPr lang="es-EC" dirty="0" smtClean="0"/>
              <a:t> (l/s) aplicamos la fórmula ya mencionada anteriormente:</a:t>
            </a:r>
          </a:p>
          <a:p>
            <a:pPr marL="0" indent="0" eaLnBrk="1" hangingPunct="1">
              <a:buFont typeface="Arial" pitchFamily="34" charset="0"/>
              <a:buNone/>
            </a:pPr>
            <a:endParaRPr lang="es-EC" dirty="0" smtClean="0"/>
          </a:p>
        </p:txBody>
      </p:sp>
      <p:pic>
        <p:nvPicPr>
          <p:cNvPr id="2150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85950" y="1779588"/>
            <a:ext cx="5207000" cy="4754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240176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2312</TotalTime>
  <Words>6670</Words>
  <Application>Microsoft Office PowerPoint</Application>
  <PresentationFormat>Presentación en pantalla (4:3)</PresentationFormat>
  <Paragraphs>945</Paragraphs>
  <Slides>147</Slides>
  <Notes>1</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147</vt:i4>
      </vt:variant>
    </vt:vector>
  </HeadingPairs>
  <TitlesOfParts>
    <vt:vector size="150" baseType="lpstr">
      <vt:lpstr>Solsticio</vt:lpstr>
      <vt:lpstr>Gráfico</vt:lpstr>
      <vt:lpstr>Documento</vt:lpstr>
      <vt:lpstr>Diapositiva 1</vt:lpstr>
      <vt:lpstr>OBJETIVO GENERAL</vt:lpstr>
      <vt:lpstr>OBJETIVOS ESPECIFICOS</vt:lpstr>
      <vt:lpstr>METAS DEL PROYECTO</vt:lpstr>
      <vt:lpstr>JUSTIFICACIÓN</vt:lpstr>
      <vt:lpstr>GENERALIDADES</vt:lpstr>
      <vt:lpstr>1. DATOS RECOPILADOS PARA EL ESTUDIO</vt:lpstr>
      <vt:lpstr>Diapositiva 8</vt:lpstr>
      <vt:lpstr>División Política del Cantón Rumiñahui. </vt:lpstr>
      <vt:lpstr>Diapositiva 10</vt:lpstr>
      <vt:lpstr>DESCRIPCION DEL AREA DEL PROYECTO</vt:lpstr>
      <vt:lpstr>Diapositiva 12</vt:lpstr>
      <vt:lpstr>CLIMA DE LA ZONA</vt:lpstr>
      <vt:lpstr>Diapositiva 14</vt:lpstr>
      <vt:lpstr>RESUMEN DATOS CLIMA Y CONDICIONES METEOROLÓGICAS ESTACIÓN LA TOLA – M002</vt:lpstr>
      <vt:lpstr>POBLACIÓN  ACTUAL</vt:lpstr>
      <vt:lpstr>Diapositiva 17</vt:lpstr>
      <vt:lpstr>Diapositiva 18</vt:lpstr>
      <vt:lpstr>Diapositiva 19</vt:lpstr>
      <vt:lpstr>Diapositiva 20</vt:lpstr>
      <vt:lpstr>Aspecto socio - económico </vt:lpstr>
      <vt:lpstr>SERVICIOS E INFRAESTRUCTURA EXISTENTE</vt:lpstr>
      <vt:lpstr>Diapositiva 23</vt:lpstr>
      <vt:lpstr>Diapositiva 24</vt:lpstr>
      <vt:lpstr>Diapositiva 25</vt:lpstr>
      <vt:lpstr>2. ELABORACIÓN Y PROCESAMIENTO DEL PERFIL TOPOGRÁFICO</vt:lpstr>
      <vt:lpstr>Diapositiva 27</vt:lpstr>
      <vt:lpstr>Diapositiva 28</vt:lpstr>
      <vt:lpstr>MECÁNICA DE SUELOS – CARACTERÍSTICAS FÍSICO MECÁNICAS</vt:lpstr>
      <vt:lpstr>UBICACIÓN COOPERATIVA DE VIVIENDA “SOCIAL MUNICIPAL DE QUITO”</vt:lpstr>
      <vt:lpstr>3. DIAGNÓSTICO DEL ESTADO ACTUAL DEL SISTEMA</vt:lpstr>
      <vt:lpstr>Diapositiva 32</vt:lpstr>
      <vt:lpstr>Diapositiva 33</vt:lpstr>
      <vt:lpstr>Diapositiva 34</vt:lpstr>
      <vt:lpstr>Razones para construir un sistema de alcantarillado combinado </vt:lpstr>
      <vt:lpstr>4. Datos finales de Influencia para el Área del Proyecto</vt:lpstr>
      <vt:lpstr>PARÁMETROS DE DISEÑO</vt:lpstr>
      <vt:lpstr>Período de Diseño</vt:lpstr>
      <vt:lpstr>Diapositiva 39</vt:lpstr>
      <vt:lpstr>Plazos de Revisión considerados para el Período de Diseño </vt:lpstr>
      <vt:lpstr>Vida útil sugerida para los elementos de un sistema Alcantarillado</vt:lpstr>
      <vt:lpstr>Diapositiva 42</vt:lpstr>
      <vt:lpstr>Población de Diseño</vt:lpstr>
      <vt:lpstr>Población Futura</vt:lpstr>
      <vt:lpstr>Diapositiva 45</vt:lpstr>
      <vt:lpstr>Diapositiva 46</vt:lpstr>
      <vt:lpstr>Diapositiva 47</vt:lpstr>
      <vt:lpstr>Diapositiva 48</vt:lpstr>
      <vt:lpstr>Dotación de Agua Potable</vt:lpstr>
      <vt:lpstr>Caudal de aguas Servidas</vt:lpstr>
      <vt:lpstr>Dotación Futura</vt:lpstr>
      <vt:lpstr>Caudal Medio Diario Inicial QMDsi</vt:lpstr>
      <vt:lpstr>Caudal Medio Diario Final QMDsf</vt:lpstr>
      <vt:lpstr>Coeficiente de Mayoración(M)</vt:lpstr>
      <vt:lpstr>Caudal Máximo Instantáneo Final (QMs)</vt:lpstr>
      <vt:lpstr>Caudal de Aguas de Infiltración (Qinf)</vt:lpstr>
      <vt:lpstr>Caudal de Aguas de Ilícitas (Qai)</vt:lpstr>
      <vt:lpstr>Caudal Pluvial</vt:lpstr>
      <vt:lpstr>Diapositiva 59</vt:lpstr>
      <vt:lpstr>Coeficiente de Escurrimiento (C)</vt:lpstr>
      <vt:lpstr>Área de Drenaje</vt:lpstr>
      <vt:lpstr>Período de Retorno (T) Tiempo en el cual se repite una lluvia. </vt:lpstr>
      <vt:lpstr>Para el calculo de la intensidad entonces empleando la formula de la Estación Meteorológica “La Tola-M002”, se tiene</vt:lpstr>
      <vt:lpstr>Diapositiva 64</vt:lpstr>
      <vt:lpstr>Caudal de diseño </vt:lpstr>
      <vt:lpstr>HIDRÁULICA DE LA ALCANTARILLAS</vt:lpstr>
      <vt:lpstr>CONSIDERACIONES PARA EL DISEÑO</vt:lpstr>
      <vt:lpstr>Diapositiva 68</vt:lpstr>
      <vt:lpstr>Diapositiva 69</vt:lpstr>
      <vt:lpstr>Diapositiva 70</vt:lpstr>
      <vt:lpstr>Diapositiva 71</vt:lpstr>
      <vt:lpstr>Diapositiva 72</vt:lpstr>
      <vt:lpstr>Diapositiva 73</vt:lpstr>
      <vt:lpstr>ESTRUCTURACIÓN DEL S.A</vt:lpstr>
      <vt:lpstr>Diapositiva 75</vt:lpstr>
      <vt:lpstr>Diapositiva 76</vt:lpstr>
      <vt:lpstr>Diapositiva 77</vt:lpstr>
      <vt:lpstr>Diapositiva 78</vt:lpstr>
      <vt:lpstr>Diapositiva 79</vt:lpstr>
      <vt:lpstr>Diapositiva 80</vt:lpstr>
      <vt:lpstr>Diapositiva 81</vt:lpstr>
      <vt:lpstr>Diapositiva 82</vt:lpstr>
      <vt:lpstr>Diapositiva 83</vt:lpstr>
      <vt:lpstr>5. DISEÑO DE LA RED</vt:lpstr>
      <vt:lpstr>Diapositiva 85</vt:lpstr>
      <vt:lpstr>Diapositiva 86</vt:lpstr>
      <vt:lpstr>Diapositiva 87</vt:lpstr>
      <vt:lpstr> Programa SewerCad V 5.0 - Manual de usuario e ingreso de datos para crear el Proyecto </vt:lpstr>
      <vt:lpstr>Diapositiva 89</vt:lpstr>
      <vt:lpstr>Ingreso al Programa </vt:lpstr>
      <vt:lpstr>Diapositiva 91</vt:lpstr>
      <vt:lpstr>Diapositiva 92</vt:lpstr>
      <vt:lpstr>Diapositiva 93</vt:lpstr>
      <vt:lpstr>Diapositiva 94</vt:lpstr>
      <vt:lpstr>Diapositiva 95</vt:lpstr>
      <vt:lpstr>Diapositiva 96</vt:lpstr>
      <vt:lpstr>Diapositiva 97</vt:lpstr>
      <vt:lpstr>Diapositiva 98</vt:lpstr>
      <vt:lpstr>Caudales de diseño para los tramos </vt:lpstr>
      <vt:lpstr>Diapositiva 100</vt:lpstr>
      <vt:lpstr>Diapositiva 101</vt:lpstr>
      <vt:lpstr>Diapositiva 102</vt:lpstr>
      <vt:lpstr>Diapositiva 103</vt:lpstr>
      <vt:lpstr>Condicionamientos para la corrida del Programa </vt:lpstr>
      <vt:lpstr>Diapositiva 105</vt:lpstr>
      <vt:lpstr>Diámetros Comerciales para tuberías de PVC para Alcantarillado</vt:lpstr>
      <vt:lpstr>Diámetros Comerciales para tuberías de PVC y anchos de zanjas para Alcantarillado </vt:lpstr>
      <vt:lpstr>Diapositiva 108</vt:lpstr>
      <vt:lpstr>Diapositiva 109</vt:lpstr>
      <vt:lpstr>Diapositiva 110</vt:lpstr>
      <vt:lpstr>Diapositiva 111</vt:lpstr>
      <vt:lpstr>Diapositiva 112</vt:lpstr>
      <vt:lpstr>Secuencia de las Redes en el Programa </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Traslado de los perfiles al AutoCAD y Configuración para el Plotter. </vt:lpstr>
      <vt:lpstr>Diapositiva 125</vt:lpstr>
      <vt:lpstr>Diapositiva 126</vt:lpstr>
      <vt:lpstr>Se convierte en un archivo editable, de AutoCAD</vt:lpstr>
      <vt:lpstr>Resultados (Datos hidráulicos del diseño) </vt:lpstr>
      <vt:lpstr>6. TRATAMIENTO Y DESCARGA</vt:lpstr>
      <vt:lpstr>Parámetros de Selección del Tratamiento adecuado</vt:lpstr>
      <vt:lpstr>Disponibilidad de Espacio</vt:lpstr>
      <vt:lpstr>Descripción del Tratamiento</vt:lpstr>
      <vt:lpstr>Diapositiva 133</vt:lpstr>
      <vt:lpstr>Funcionamiento</vt:lpstr>
      <vt:lpstr>Diapositiva 135</vt:lpstr>
      <vt:lpstr>Diapositiva 136</vt:lpstr>
      <vt:lpstr>Bases de diseño del Tratamiento</vt:lpstr>
      <vt:lpstr>Procedimiento de Cálculo</vt:lpstr>
      <vt:lpstr>Diapositiva 139</vt:lpstr>
      <vt:lpstr>Diapositiva 140</vt:lpstr>
      <vt:lpstr>Rubros y Cantidades de Obra </vt:lpstr>
      <vt:lpstr>CONCLUSIONES Y RECOMENDACIONES</vt:lpstr>
      <vt:lpstr>Diapositiva 143</vt:lpstr>
      <vt:lpstr>Diapositiva 144</vt:lpstr>
      <vt:lpstr>Diapositiva 145</vt:lpstr>
      <vt:lpstr>Recomendaciones </vt:lpstr>
      <vt:lpstr>Diapositiva 147</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Montenegro</dc:creator>
  <cp:lastModifiedBy>Azucena</cp:lastModifiedBy>
  <cp:revision>191</cp:revision>
  <dcterms:created xsi:type="dcterms:W3CDTF">2012-07-02T02:12:04Z</dcterms:created>
  <dcterms:modified xsi:type="dcterms:W3CDTF">2012-07-25T16:35:08Z</dcterms:modified>
</cp:coreProperties>
</file>