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9" r:id="rId3"/>
    <p:sldId id="257" r:id="rId4"/>
    <p:sldId id="268" r:id="rId5"/>
    <p:sldId id="258" r:id="rId6"/>
    <p:sldId id="261" r:id="rId7"/>
    <p:sldId id="281" r:id="rId8"/>
    <p:sldId id="266" r:id="rId9"/>
    <p:sldId id="271" r:id="rId10"/>
    <p:sldId id="284" r:id="rId11"/>
    <p:sldId id="283" r:id="rId12"/>
    <p:sldId id="265" r:id="rId13"/>
    <p:sldId id="264" r:id="rId14"/>
    <p:sldId id="270" r:id="rId15"/>
    <p:sldId id="282" r:id="rId16"/>
    <p:sldId id="263" r:id="rId17"/>
    <p:sldId id="275" r:id="rId18"/>
    <p:sldId id="274" r:id="rId19"/>
    <p:sldId id="262" r:id="rId20"/>
    <p:sldId id="272" r:id="rId21"/>
    <p:sldId id="278" r:id="rId22"/>
    <p:sldId id="279" r:id="rId23"/>
    <p:sldId id="269" r:id="rId24"/>
    <p:sldId id="280" r:id="rId25"/>
    <p:sldId id="285" r:id="rId26"/>
    <p:sldId id="286" r:id="rId27"/>
    <p:sldId id="289" r:id="rId28"/>
    <p:sldId id="291" r:id="rId29"/>
    <p:sldId id="287" r:id="rId30"/>
    <p:sldId id="288" r:id="rId31"/>
    <p:sldId id="290" r:id="rId32"/>
    <p:sldId id="293" r:id="rId33"/>
    <p:sldId id="292" r:id="rId3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85" autoAdjust="0"/>
  </p:normalViewPr>
  <p:slideViewPr>
    <p:cSldViewPr>
      <p:cViewPr>
        <p:scale>
          <a:sx n="77" d="100"/>
          <a:sy n="77" d="100"/>
        </p:scale>
        <p:origin x="-1176" y="28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hyperlink" Target="DEFENSA.%20PRESENTACION/ESTADISTICAS.docx" TargetMode="External"/><Relationship Id="rId4" Type="http://schemas.openxmlformats.org/officeDocument/2006/relationships/image" Target="../media/image10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DEFENSA.%20PRESENTACION/ESTADISTICAS.docx" TargetMode="External"/><Relationship Id="rId1" Type="http://schemas.openxmlformats.org/officeDocument/2006/relationships/image" Target="../media/image8.jpeg"/><Relationship Id="rId4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AA7AEC-57B4-4C56-8239-3F09AFD32DC5}" type="doc">
      <dgm:prSet loTypeId="urn:microsoft.com/office/officeart/2008/layout/AlternatingHexagon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9FBDA9A-68A8-478D-ACF3-E4A83A685326}">
      <dgm:prSet phldrT="[Texto]" custT="1"/>
      <dgm:spPr/>
      <dgm:t>
        <a:bodyPr/>
        <a:lstStyle/>
        <a:p>
          <a:r>
            <a:rPr lang="es-EC" sz="1600" b="1" i="1" dirty="0" smtClean="0">
              <a:latin typeface="Arial Rounded MT Bold" pitchFamily="34" charset="0"/>
            </a:rPr>
            <a:t>PROBLEMA</a:t>
          </a:r>
          <a:endParaRPr lang="es-EC" sz="1600" b="1" i="1" dirty="0">
            <a:latin typeface="Arial Rounded MT Bold" pitchFamily="34" charset="0"/>
          </a:endParaRPr>
        </a:p>
      </dgm:t>
    </dgm:pt>
    <dgm:pt modelId="{F4BB87F8-A6FF-42DB-B7B7-EC1C0EADA86F}" type="sibTrans" cxnId="{AF96F99C-D045-4E6A-A4C7-2DBF410A07D2}">
      <dgm:prSet custT="1"/>
      <dgm:spPr/>
      <dgm:t>
        <a:bodyPr/>
        <a:lstStyle/>
        <a:p>
          <a:r>
            <a:rPr lang="es-EC" sz="2000" b="1" dirty="0" smtClean="0">
              <a:solidFill>
                <a:schemeClr val="bg1"/>
              </a:solidFill>
            </a:rPr>
            <a:t>FALTA DE PROCESOS DOCUMENTADOS EN EL ÁREA DE SALUD BUCAL DEL HGEG</a:t>
          </a:r>
          <a:endParaRPr lang="es-EC" sz="2000" b="1" dirty="0">
            <a:solidFill>
              <a:schemeClr val="bg1"/>
            </a:solidFill>
          </a:endParaRPr>
        </a:p>
      </dgm:t>
    </dgm:pt>
    <dgm:pt modelId="{AF037EAD-2B4B-4087-9EFB-4345A43A79A6}" type="parTrans" cxnId="{AF96F99C-D045-4E6A-A4C7-2DBF410A07D2}">
      <dgm:prSet/>
      <dgm:spPr/>
      <dgm:t>
        <a:bodyPr/>
        <a:lstStyle/>
        <a:p>
          <a:endParaRPr lang="es-EC"/>
        </a:p>
      </dgm:t>
    </dgm:pt>
    <dgm:pt modelId="{539B8096-9A73-45AA-AC68-C40000C8F079}" type="pres">
      <dgm:prSet presAssocID="{89AA7AEC-57B4-4C56-8239-3F09AFD32DC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475B7DED-BFEF-424C-BA38-29191EC37B8B}" type="pres">
      <dgm:prSet presAssocID="{A9FBDA9A-68A8-478D-ACF3-E4A83A685326}" presName="composite" presStyleCnt="0"/>
      <dgm:spPr/>
    </dgm:pt>
    <dgm:pt modelId="{2830C6A4-87D3-4C69-AF92-5A1A1E342641}" type="pres">
      <dgm:prSet presAssocID="{A9FBDA9A-68A8-478D-ACF3-E4A83A685326}" presName="Parent1" presStyleLbl="node1" presStyleIdx="0" presStyleCnt="2" custScaleX="148841" custLinFactNeighborX="73298" custLinFactNeighborY="-824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2E5000-C0EB-4EFE-8FB8-F206836DB593}" type="pres">
      <dgm:prSet presAssocID="{A9FBDA9A-68A8-478D-ACF3-E4A83A685326}" presName="Childtext1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D18BFC3F-9B02-4DCB-B4D3-9E0ADC4BC6E8}" type="pres">
      <dgm:prSet presAssocID="{A9FBDA9A-68A8-478D-ACF3-E4A83A685326}" presName="BalanceSpacing" presStyleCnt="0"/>
      <dgm:spPr/>
    </dgm:pt>
    <dgm:pt modelId="{BAD8FF19-1EBE-4E95-BD6A-DF2EDC6B24F2}" type="pres">
      <dgm:prSet presAssocID="{A9FBDA9A-68A8-478D-ACF3-E4A83A685326}" presName="BalanceSpacing1" presStyleCnt="0"/>
      <dgm:spPr/>
    </dgm:pt>
    <dgm:pt modelId="{CA44DCAC-B9E8-4353-AF91-F08674403BDF}" type="pres">
      <dgm:prSet presAssocID="{F4BB87F8-A6FF-42DB-B7B7-EC1C0EADA86F}" presName="Accent1Text" presStyleLbl="node1" presStyleIdx="1" presStyleCnt="2" custScaleX="235131" custScaleY="186486"/>
      <dgm:spPr/>
      <dgm:t>
        <a:bodyPr/>
        <a:lstStyle/>
        <a:p>
          <a:endParaRPr lang="es-EC"/>
        </a:p>
      </dgm:t>
    </dgm:pt>
  </dgm:ptLst>
  <dgm:cxnLst>
    <dgm:cxn modelId="{470111B5-47A4-41CA-B474-26316575F0FE}" type="presOf" srcId="{A9FBDA9A-68A8-478D-ACF3-E4A83A685326}" destId="{2830C6A4-87D3-4C69-AF92-5A1A1E342641}" srcOrd="0" destOrd="0" presId="urn:microsoft.com/office/officeart/2008/layout/AlternatingHexagons"/>
    <dgm:cxn modelId="{EE40FD17-1202-462E-A682-AFD3040E7E42}" type="presOf" srcId="{89AA7AEC-57B4-4C56-8239-3F09AFD32DC5}" destId="{539B8096-9A73-45AA-AC68-C40000C8F079}" srcOrd="0" destOrd="0" presId="urn:microsoft.com/office/officeart/2008/layout/AlternatingHexagons"/>
    <dgm:cxn modelId="{AF96F99C-D045-4E6A-A4C7-2DBF410A07D2}" srcId="{89AA7AEC-57B4-4C56-8239-3F09AFD32DC5}" destId="{A9FBDA9A-68A8-478D-ACF3-E4A83A685326}" srcOrd="0" destOrd="0" parTransId="{AF037EAD-2B4B-4087-9EFB-4345A43A79A6}" sibTransId="{F4BB87F8-A6FF-42DB-B7B7-EC1C0EADA86F}"/>
    <dgm:cxn modelId="{F0B572F9-6F2A-4023-9B23-E04D8256C660}" type="presOf" srcId="{F4BB87F8-A6FF-42DB-B7B7-EC1C0EADA86F}" destId="{CA44DCAC-B9E8-4353-AF91-F08674403BDF}" srcOrd="0" destOrd="0" presId="urn:microsoft.com/office/officeart/2008/layout/AlternatingHexagons"/>
    <dgm:cxn modelId="{7FE7B72A-2FA4-4725-8211-EA60A751273D}" type="presParOf" srcId="{539B8096-9A73-45AA-AC68-C40000C8F079}" destId="{475B7DED-BFEF-424C-BA38-29191EC37B8B}" srcOrd="0" destOrd="0" presId="urn:microsoft.com/office/officeart/2008/layout/AlternatingHexagons"/>
    <dgm:cxn modelId="{3C21292B-3113-4014-9D55-3103FD43E3E1}" type="presParOf" srcId="{475B7DED-BFEF-424C-BA38-29191EC37B8B}" destId="{2830C6A4-87D3-4C69-AF92-5A1A1E342641}" srcOrd="0" destOrd="0" presId="urn:microsoft.com/office/officeart/2008/layout/AlternatingHexagons"/>
    <dgm:cxn modelId="{EF6012FD-D770-4DA0-B902-6144013D3F09}" type="presParOf" srcId="{475B7DED-BFEF-424C-BA38-29191EC37B8B}" destId="{122E5000-C0EB-4EFE-8FB8-F206836DB593}" srcOrd="1" destOrd="0" presId="urn:microsoft.com/office/officeart/2008/layout/AlternatingHexagons"/>
    <dgm:cxn modelId="{DBD4919D-916D-43F0-B833-722A1558C841}" type="presParOf" srcId="{475B7DED-BFEF-424C-BA38-29191EC37B8B}" destId="{D18BFC3F-9B02-4DCB-B4D3-9E0ADC4BC6E8}" srcOrd="2" destOrd="0" presId="urn:microsoft.com/office/officeart/2008/layout/AlternatingHexagons"/>
    <dgm:cxn modelId="{C3CA0573-FFCF-4A6B-B41D-15C93F956998}" type="presParOf" srcId="{475B7DED-BFEF-424C-BA38-29191EC37B8B}" destId="{BAD8FF19-1EBE-4E95-BD6A-DF2EDC6B24F2}" srcOrd="3" destOrd="0" presId="urn:microsoft.com/office/officeart/2008/layout/AlternatingHexagons"/>
    <dgm:cxn modelId="{67D01CFD-18E1-4BC7-A2AB-DBEFAD276E8F}" type="presParOf" srcId="{475B7DED-BFEF-424C-BA38-29191EC37B8B}" destId="{CA44DCAC-B9E8-4353-AF91-F08674403BD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63A79A-BC69-4204-BCF9-CC3762722CA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0C40C2C-36BC-4E34-96C6-DAC8F314652F}">
      <dgm:prSet/>
      <dgm:spPr/>
      <dgm:t>
        <a:bodyPr/>
        <a:lstStyle/>
        <a:p>
          <a:pPr algn="just"/>
          <a:r>
            <a:rPr lang="es-ES" b="1" smtClean="0"/>
            <a:t>Diseñar, estandarizar, mejorar y medir los procesos de la unidad de salud bucal del Hospital General Enrique Garcés con el fin de elevar el índice de satisfacción del cliente interno y externo</a:t>
          </a:r>
          <a:endParaRPr lang="es-EC" b="1"/>
        </a:p>
      </dgm:t>
    </dgm:pt>
    <dgm:pt modelId="{F56D2376-C179-4FA5-B882-8EFEAAB3A09F}" type="parTrans" cxnId="{DBA97DE6-A7F5-466F-A3B4-47FF7735781C}">
      <dgm:prSet/>
      <dgm:spPr/>
      <dgm:t>
        <a:bodyPr/>
        <a:lstStyle/>
        <a:p>
          <a:endParaRPr lang="es-EC"/>
        </a:p>
      </dgm:t>
    </dgm:pt>
    <dgm:pt modelId="{6940F945-ACB0-4AD3-BF9B-A7155B6D7956}" type="sibTrans" cxnId="{DBA97DE6-A7F5-466F-A3B4-47FF7735781C}">
      <dgm:prSet/>
      <dgm:spPr/>
      <dgm:t>
        <a:bodyPr/>
        <a:lstStyle/>
        <a:p>
          <a:endParaRPr lang="es-EC"/>
        </a:p>
      </dgm:t>
    </dgm:pt>
    <dgm:pt modelId="{129F47EC-130B-4792-A7C2-456FCAC8B9E8}" type="pres">
      <dgm:prSet presAssocID="{7863A79A-BC69-4204-BCF9-CC3762722CA4}" presName="linearFlow" presStyleCnt="0">
        <dgm:presLayoutVars>
          <dgm:dir/>
          <dgm:resizeHandles val="exact"/>
        </dgm:presLayoutVars>
      </dgm:prSet>
      <dgm:spPr/>
    </dgm:pt>
    <dgm:pt modelId="{9DEFE999-AE7A-4F72-AD27-20B5C3B6DDE0}" type="pres">
      <dgm:prSet presAssocID="{70C40C2C-36BC-4E34-96C6-DAC8F314652F}" presName="composite" presStyleCnt="0"/>
      <dgm:spPr/>
    </dgm:pt>
    <dgm:pt modelId="{8D2FA822-11AE-4DAA-AB81-DB895C2F1274}" type="pres">
      <dgm:prSet presAssocID="{70C40C2C-36BC-4E34-96C6-DAC8F314652F}" presName="imgShp" presStyleLbl="fgImgPlace1" presStyleIdx="0" presStyleCnt="1" custScaleX="130474" custScaleY="120268" custLinFactNeighborX="-6815" custLinFactNeighborY="1305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97C909B2-3ADC-475B-9238-FD919775C457}" type="pres">
      <dgm:prSet presAssocID="{70C40C2C-36BC-4E34-96C6-DAC8F314652F}" presName="txShp" presStyleLbl="node1" presStyleIdx="0" presStyleCnt="1" custScaleX="116195" custLinFactNeighborX="3660" custLinFactNeighborY="1283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39CBB57-8041-4936-80D9-ABD4F9C6C23B}" type="presOf" srcId="{70C40C2C-36BC-4E34-96C6-DAC8F314652F}" destId="{97C909B2-3ADC-475B-9238-FD919775C457}" srcOrd="0" destOrd="0" presId="urn:microsoft.com/office/officeart/2005/8/layout/vList3"/>
    <dgm:cxn modelId="{552F8CA1-6186-4868-83D2-F5262BB9A8E9}" type="presOf" srcId="{7863A79A-BC69-4204-BCF9-CC3762722CA4}" destId="{129F47EC-130B-4792-A7C2-456FCAC8B9E8}" srcOrd="0" destOrd="0" presId="urn:microsoft.com/office/officeart/2005/8/layout/vList3"/>
    <dgm:cxn modelId="{DBA97DE6-A7F5-466F-A3B4-47FF7735781C}" srcId="{7863A79A-BC69-4204-BCF9-CC3762722CA4}" destId="{70C40C2C-36BC-4E34-96C6-DAC8F314652F}" srcOrd="0" destOrd="0" parTransId="{F56D2376-C179-4FA5-B882-8EFEAAB3A09F}" sibTransId="{6940F945-ACB0-4AD3-BF9B-A7155B6D7956}"/>
    <dgm:cxn modelId="{28152CD2-6481-491A-8411-A453A6AE017E}" type="presParOf" srcId="{129F47EC-130B-4792-A7C2-456FCAC8B9E8}" destId="{9DEFE999-AE7A-4F72-AD27-20B5C3B6DDE0}" srcOrd="0" destOrd="0" presId="urn:microsoft.com/office/officeart/2005/8/layout/vList3"/>
    <dgm:cxn modelId="{E1EC971D-DC0F-4BB0-8DF9-6F98D1364C8E}" type="presParOf" srcId="{9DEFE999-AE7A-4F72-AD27-20B5C3B6DDE0}" destId="{8D2FA822-11AE-4DAA-AB81-DB895C2F1274}" srcOrd="0" destOrd="0" presId="urn:microsoft.com/office/officeart/2005/8/layout/vList3"/>
    <dgm:cxn modelId="{2C36AD04-BB40-45C4-815A-CAA841B809D8}" type="presParOf" srcId="{9DEFE999-AE7A-4F72-AD27-20B5C3B6DDE0}" destId="{97C909B2-3ADC-475B-9238-FD919775C457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2B7E6B-8EC9-48CC-A0B0-9864448F44E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0FCB280-499B-484F-AE2E-D49638D4DE70}">
      <dgm:prSet phldrT="[Texto]"/>
      <dgm:spPr/>
      <dgm:t>
        <a:bodyPr/>
        <a:lstStyle/>
        <a:p>
          <a:r>
            <a:rPr lang="es-EC" b="1" dirty="0" smtClean="0"/>
            <a:t>OBJETIVO ESPECÍFICO</a:t>
          </a:r>
          <a:endParaRPr lang="es-EC" b="1" dirty="0"/>
        </a:p>
      </dgm:t>
    </dgm:pt>
    <dgm:pt modelId="{D54CF126-0CDD-4F9F-8839-0352C0A068D8}" type="parTrans" cxnId="{F99FF6D6-8DB1-4D6B-A863-CE0A87279ED3}">
      <dgm:prSet/>
      <dgm:spPr/>
      <dgm:t>
        <a:bodyPr/>
        <a:lstStyle/>
        <a:p>
          <a:endParaRPr lang="es-EC"/>
        </a:p>
      </dgm:t>
    </dgm:pt>
    <dgm:pt modelId="{68D67B11-0A02-4CB5-ACA0-261F64A1551E}" type="sibTrans" cxnId="{F99FF6D6-8DB1-4D6B-A863-CE0A87279ED3}">
      <dgm:prSet/>
      <dgm:spPr/>
      <dgm:t>
        <a:bodyPr/>
        <a:lstStyle/>
        <a:p>
          <a:endParaRPr lang="es-EC"/>
        </a:p>
      </dgm:t>
    </dgm:pt>
    <dgm:pt modelId="{435EF72C-1691-4540-836E-30A0752F94AA}">
      <dgm:prSet phldrT="[Texto]" custT="1"/>
      <dgm:spPr/>
      <dgm:t>
        <a:bodyPr/>
        <a:lstStyle/>
        <a:p>
          <a:pPr algn="just"/>
          <a:r>
            <a:rPr lang="es-EC" sz="1800" b="1" dirty="0" smtClean="0"/>
            <a:t>Realizar la evaluación de la gestión del Área de Salud Bucal en la atención del HGEG</a:t>
          </a:r>
          <a:endParaRPr lang="es-EC" sz="1800" b="1" dirty="0"/>
        </a:p>
      </dgm:t>
    </dgm:pt>
    <dgm:pt modelId="{F9367F57-5DE5-4A9B-A8C1-0C9B0D6E4CEF}" type="parTrans" cxnId="{ED71F35C-1A7F-49AD-ADC9-C2F705B743AD}">
      <dgm:prSet/>
      <dgm:spPr/>
      <dgm:t>
        <a:bodyPr/>
        <a:lstStyle/>
        <a:p>
          <a:endParaRPr lang="es-EC"/>
        </a:p>
      </dgm:t>
    </dgm:pt>
    <dgm:pt modelId="{34457F5A-7EBC-4551-93B3-67AB8F887A41}" type="sibTrans" cxnId="{ED71F35C-1A7F-49AD-ADC9-C2F705B743AD}">
      <dgm:prSet/>
      <dgm:spPr/>
      <dgm:t>
        <a:bodyPr/>
        <a:lstStyle/>
        <a:p>
          <a:endParaRPr lang="es-EC"/>
        </a:p>
      </dgm:t>
    </dgm:pt>
    <dgm:pt modelId="{B2C13D75-4F42-4C25-9D61-831A6D674D71}">
      <dgm:prSet phldrT="[Texto]"/>
      <dgm:spPr/>
      <dgm:t>
        <a:bodyPr/>
        <a:lstStyle/>
        <a:p>
          <a:r>
            <a:rPr lang="es-EC" b="1" dirty="0" smtClean="0"/>
            <a:t>OBJETIVO</a:t>
          </a:r>
        </a:p>
        <a:p>
          <a:r>
            <a:rPr lang="es-EC" b="1" dirty="0" smtClean="0"/>
            <a:t>ESPECÍFICOS</a:t>
          </a:r>
          <a:endParaRPr lang="es-EC" b="1" dirty="0"/>
        </a:p>
      </dgm:t>
    </dgm:pt>
    <dgm:pt modelId="{FF22E96B-6CEC-4BEC-991F-19DDC6236176}" type="parTrans" cxnId="{6EE7471D-6515-4C81-B5B3-02F93D9DACC4}">
      <dgm:prSet/>
      <dgm:spPr/>
      <dgm:t>
        <a:bodyPr/>
        <a:lstStyle/>
        <a:p>
          <a:endParaRPr lang="es-EC"/>
        </a:p>
      </dgm:t>
    </dgm:pt>
    <dgm:pt modelId="{21DDCA29-1E9E-4B43-840B-267D6B0A87B9}" type="sibTrans" cxnId="{6EE7471D-6515-4C81-B5B3-02F93D9DACC4}">
      <dgm:prSet/>
      <dgm:spPr/>
      <dgm:t>
        <a:bodyPr/>
        <a:lstStyle/>
        <a:p>
          <a:endParaRPr lang="es-EC"/>
        </a:p>
      </dgm:t>
    </dgm:pt>
    <dgm:pt modelId="{26BB1BBC-E4BD-4C7A-8DF5-679C747AF865}">
      <dgm:prSet phldrT="[Texto]" custT="1"/>
      <dgm:spPr/>
      <dgm:t>
        <a:bodyPr/>
        <a:lstStyle/>
        <a:p>
          <a:pPr algn="just"/>
          <a:r>
            <a:rPr lang="es-EC" sz="1800" b="1" dirty="0" smtClean="0"/>
            <a:t>Diseñar los procesos actuales de la gestión del Área de Salud Bucal del HGEG.</a:t>
          </a:r>
          <a:endParaRPr lang="es-EC" sz="1800" b="1" dirty="0"/>
        </a:p>
      </dgm:t>
    </dgm:pt>
    <dgm:pt modelId="{F498D84B-6DB3-4A90-A032-2DE89A1D0AA3}" type="parTrans" cxnId="{D1F5767A-B16F-4BC0-8D44-9C7D6175BA45}">
      <dgm:prSet/>
      <dgm:spPr/>
      <dgm:t>
        <a:bodyPr/>
        <a:lstStyle/>
        <a:p>
          <a:endParaRPr lang="es-EC"/>
        </a:p>
      </dgm:t>
    </dgm:pt>
    <dgm:pt modelId="{06250B9A-C71A-4780-953C-60C1E6FB213D}" type="sibTrans" cxnId="{D1F5767A-B16F-4BC0-8D44-9C7D6175BA45}">
      <dgm:prSet/>
      <dgm:spPr/>
      <dgm:t>
        <a:bodyPr/>
        <a:lstStyle/>
        <a:p>
          <a:endParaRPr lang="es-EC"/>
        </a:p>
      </dgm:t>
    </dgm:pt>
    <dgm:pt modelId="{4295756E-CD87-45C5-AEDB-1436520C8239}">
      <dgm:prSet custT="1"/>
      <dgm:spPr/>
      <dgm:t>
        <a:bodyPr/>
        <a:lstStyle/>
        <a:p>
          <a:pPr algn="just"/>
          <a:r>
            <a:rPr lang="es-EC" sz="1800" b="1" dirty="0" smtClean="0"/>
            <a:t>Realizar el levantamiento y análisis de los procesos actuales, para poder determinar cuales se pueden mejorar de la gestión del Área de Salud Bucal del HGEG</a:t>
          </a:r>
          <a:endParaRPr lang="es-EC" sz="1800" b="1" dirty="0"/>
        </a:p>
      </dgm:t>
    </dgm:pt>
    <dgm:pt modelId="{9270A4D7-070A-4F60-A959-9708317C47C4}" type="parTrans" cxnId="{8B12F8A9-2F46-4F2D-9E7C-E24480FFF107}">
      <dgm:prSet/>
      <dgm:spPr/>
      <dgm:t>
        <a:bodyPr/>
        <a:lstStyle/>
        <a:p>
          <a:endParaRPr lang="es-EC"/>
        </a:p>
      </dgm:t>
    </dgm:pt>
    <dgm:pt modelId="{E0FE03E7-9594-4970-995F-42DC5DD3DDAA}" type="sibTrans" cxnId="{8B12F8A9-2F46-4F2D-9E7C-E24480FFF107}">
      <dgm:prSet/>
      <dgm:spPr/>
      <dgm:t>
        <a:bodyPr/>
        <a:lstStyle/>
        <a:p>
          <a:endParaRPr lang="es-EC"/>
        </a:p>
      </dgm:t>
    </dgm:pt>
    <dgm:pt modelId="{7C599580-31E6-4B38-9735-FD3F84D1DFAC}">
      <dgm:prSet custT="1"/>
      <dgm:spPr/>
      <dgm:t>
        <a:bodyPr/>
        <a:lstStyle/>
        <a:p>
          <a:pPr algn="just"/>
          <a:r>
            <a:rPr lang="es-EC" sz="1800" b="1" dirty="0" smtClean="0"/>
            <a:t>Proponer mejoras de los procesos actuales de la gestión del Área de Salud Bucal en el HGEG</a:t>
          </a:r>
          <a:endParaRPr lang="es-EC" sz="1800" b="1" dirty="0"/>
        </a:p>
      </dgm:t>
    </dgm:pt>
    <dgm:pt modelId="{26CA31EA-9850-439B-BB38-A8B35DB639A8}" type="parTrans" cxnId="{3B024038-CCA2-4A40-A0CB-55EE4FDCAB7E}">
      <dgm:prSet/>
      <dgm:spPr/>
      <dgm:t>
        <a:bodyPr/>
        <a:lstStyle/>
        <a:p>
          <a:endParaRPr lang="es-EC"/>
        </a:p>
      </dgm:t>
    </dgm:pt>
    <dgm:pt modelId="{CED98907-92C1-4846-91C2-1862CA98E0CA}" type="sibTrans" cxnId="{3B024038-CCA2-4A40-A0CB-55EE4FDCAB7E}">
      <dgm:prSet/>
      <dgm:spPr/>
      <dgm:t>
        <a:bodyPr/>
        <a:lstStyle/>
        <a:p>
          <a:endParaRPr lang="es-EC"/>
        </a:p>
      </dgm:t>
    </dgm:pt>
    <dgm:pt modelId="{1B31056D-CC08-43AF-8C04-82E9497F84A7}" type="pres">
      <dgm:prSet presAssocID="{B52B7E6B-8EC9-48CC-A0B0-9864448F44E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864DA47-EB30-48C1-9C5D-37FAA0F698B9}" type="pres">
      <dgm:prSet presAssocID="{E0FCB280-499B-484F-AE2E-D49638D4DE70}" presName="composite" presStyleCnt="0"/>
      <dgm:spPr/>
    </dgm:pt>
    <dgm:pt modelId="{0807D379-E949-4D27-A497-A045E8661EB8}" type="pres">
      <dgm:prSet presAssocID="{E0FCB280-499B-484F-AE2E-D49638D4DE7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24B505-1CB9-44FD-98FE-1FCCBB6E1C11}" type="pres">
      <dgm:prSet presAssocID="{E0FCB280-499B-484F-AE2E-D49638D4DE7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AABC9C-7C56-43C1-BFF0-5837FEFABD87}" type="pres">
      <dgm:prSet presAssocID="{68D67B11-0A02-4CB5-ACA0-261F64A1551E}" presName="sp" presStyleCnt="0"/>
      <dgm:spPr/>
    </dgm:pt>
    <dgm:pt modelId="{3A588438-653D-4EB6-A1B9-3ED71970D928}" type="pres">
      <dgm:prSet presAssocID="{B2C13D75-4F42-4C25-9D61-831A6D674D71}" presName="composite" presStyleCnt="0"/>
      <dgm:spPr/>
    </dgm:pt>
    <dgm:pt modelId="{55444C27-A00C-4505-8512-6C2D99716110}" type="pres">
      <dgm:prSet presAssocID="{B2C13D75-4F42-4C25-9D61-831A6D674D71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B4278D-84B5-437F-B155-B7C01A7FC6BF}" type="pres">
      <dgm:prSet presAssocID="{B2C13D75-4F42-4C25-9D61-831A6D674D71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AE9AA7E-09D7-4926-B022-D20A2BCA2AFB}" type="presOf" srcId="{4295756E-CD87-45C5-AEDB-1436520C8239}" destId="{6024B505-1CB9-44FD-98FE-1FCCBB6E1C11}" srcOrd="0" destOrd="1" presId="urn:microsoft.com/office/officeart/2005/8/layout/chevron2"/>
    <dgm:cxn modelId="{EF8BCA5E-A7E2-4570-A8D8-3BF198A8EFBB}" type="presOf" srcId="{7C599580-31E6-4B38-9735-FD3F84D1DFAC}" destId="{58B4278D-84B5-437F-B155-B7C01A7FC6BF}" srcOrd="0" destOrd="1" presId="urn:microsoft.com/office/officeart/2005/8/layout/chevron2"/>
    <dgm:cxn modelId="{ED71F35C-1A7F-49AD-ADC9-C2F705B743AD}" srcId="{E0FCB280-499B-484F-AE2E-D49638D4DE70}" destId="{435EF72C-1691-4540-836E-30A0752F94AA}" srcOrd="0" destOrd="0" parTransId="{F9367F57-5DE5-4A9B-A8C1-0C9B0D6E4CEF}" sibTransId="{34457F5A-7EBC-4551-93B3-67AB8F887A41}"/>
    <dgm:cxn modelId="{D1F5767A-B16F-4BC0-8D44-9C7D6175BA45}" srcId="{B2C13D75-4F42-4C25-9D61-831A6D674D71}" destId="{26BB1BBC-E4BD-4C7A-8DF5-679C747AF865}" srcOrd="0" destOrd="0" parTransId="{F498D84B-6DB3-4A90-A032-2DE89A1D0AA3}" sibTransId="{06250B9A-C71A-4780-953C-60C1E6FB213D}"/>
    <dgm:cxn modelId="{9B13B938-F046-4301-8D71-84353D1D45DD}" type="presOf" srcId="{B2C13D75-4F42-4C25-9D61-831A6D674D71}" destId="{55444C27-A00C-4505-8512-6C2D99716110}" srcOrd="0" destOrd="0" presId="urn:microsoft.com/office/officeart/2005/8/layout/chevron2"/>
    <dgm:cxn modelId="{3B024038-CCA2-4A40-A0CB-55EE4FDCAB7E}" srcId="{B2C13D75-4F42-4C25-9D61-831A6D674D71}" destId="{7C599580-31E6-4B38-9735-FD3F84D1DFAC}" srcOrd="1" destOrd="0" parTransId="{26CA31EA-9850-439B-BB38-A8B35DB639A8}" sibTransId="{CED98907-92C1-4846-91C2-1862CA98E0CA}"/>
    <dgm:cxn modelId="{8B12F8A9-2F46-4F2D-9E7C-E24480FFF107}" srcId="{E0FCB280-499B-484F-AE2E-D49638D4DE70}" destId="{4295756E-CD87-45C5-AEDB-1436520C8239}" srcOrd="1" destOrd="0" parTransId="{9270A4D7-070A-4F60-A959-9708317C47C4}" sibTransId="{E0FE03E7-9594-4970-995F-42DC5DD3DDAA}"/>
    <dgm:cxn modelId="{E6FA6535-9A1F-4E35-B81D-7BBFF7450E67}" type="presOf" srcId="{435EF72C-1691-4540-836E-30A0752F94AA}" destId="{6024B505-1CB9-44FD-98FE-1FCCBB6E1C11}" srcOrd="0" destOrd="0" presId="urn:microsoft.com/office/officeart/2005/8/layout/chevron2"/>
    <dgm:cxn modelId="{E67EA9C1-CCC5-4EE5-BAA5-238B03CC215F}" type="presOf" srcId="{26BB1BBC-E4BD-4C7A-8DF5-679C747AF865}" destId="{58B4278D-84B5-437F-B155-B7C01A7FC6BF}" srcOrd="0" destOrd="0" presId="urn:microsoft.com/office/officeart/2005/8/layout/chevron2"/>
    <dgm:cxn modelId="{F3B73B4B-7617-4365-A7B0-EB0EC6997B03}" type="presOf" srcId="{E0FCB280-499B-484F-AE2E-D49638D4DE70}" destId="{0807D379-E949-4D27-A497-A045E8661EB8}" srcOrd="0" destOrd="0" presId="urn:microsoft.com/office/officeart/2005/8/layout/chevron2"/>
    <dgm:cxn modelId="{2FDDA7A3-0B9E-450B-B081-BAEF4220F6B9}" type="presOf" srcId="{B52B7E6B-8EC9-48CC-A0B0-9864448F44ED}" destId="{1B31056D-CC08-43AF-8C04-82E9497F84A7}" srcOrd="0" destOrd="0" presId="urn:microsoft.com/office/officeart/2005/8/layout/chevron2"/>
    <dgm:cxn modelId="{6EE7471D-6515-4C81-B5B3-02F93D9DACC4}" srcId="{B52B7E6B-8EC9-48CC-A0B0-9864448F44ED}" destId="{B2C13D75-4F42-4C25-9D61-831A6D674D71}" srcOrd="1" destOrd="0" parTransId="{FF22E96B-6CEC-4BEC-991F-19DDC6236176}" sibTransId="{21DDCA29-1E9E-4B43-840B-267D6B0A87B9}"/>
    <dgm:cxn modelId="{F99FF6D6-8DB1-4D6B-A863-CE0A87279ED3}" srcId="{B52B7E6B-8EC9-48CC-A0B0-9864448F44ED}" destId="{E0FCB280-499B-484F-AE2E-D49638D4DE70}" srcOrd="0" destOrd="0" parTransId="{D54CF126-0CDD-4F9F-8839-0352C0A068D8}" sibTransId="{68D67B11-0A02-4CB5-ACA0-261F64A1551E}"/>
    <dgm:cxn modelId="{E095B704-7E3D-4D24-A1A4-1D4540DC8ED4}" type="presParOf" srcId="{1B31056D-CC08-43AF-8C04-82E9497F84A7}" destId="{7864DA47-EB30-48C1-9C5D-37FAA0F698B9}" srcOrd="0" destOrd="0" presId="urn:microsoft.com/office/officeart/2005/8/layout/chevron2"/>
    <dgm:cxn modelId="{0AEBBDBD-BD7B-47D3-9919-6D525F4C2EED}" type="presParOf" srcId="{7864DA47-EB30-48C1-9C5D-37FAA0F698B9}" destId="{0807D379-E949-4D27-A497-A045E8661EB8}" srcOrd="0" destOrd="0" presId="urn:microsoft.com/office/officeart/2005/8/layout/chevron2"/>
    <dgm:cxn modelId="{B5A3BA0A-F198-4BAB-B5B6-89CBBA8F857C}" type="presParOf" srcId="{7864DA47-EB30-48C1-9C5D-37FAA0F698B9}" destId="{6024B505-1CB9-44FD-98FE-1FCCBB6E1C11}" srcOrd="1" destOrd="0" presId="urn:microsoft.com/office/officeart/2005/8/layout/chevron2"/>
    <dgm:cxn modelId="{4652B803-66F2-4E68-AE7A-105AAFCFEE23}" type="presParOf" srcId="{1B31056D-CC08-43AF-8C04-82E9497F84A7}" destId="{C6AABC9C-7C56-43C1-BFF0-5837FEFABD87}" srcOrd="1" destOrd="0" presId="urn:microsoft.com/office/officeart/2005/8/layout/chevron2"/>
    <dgm:cxn modelId="{1B895377-1D75-4109-80C2-AF33C19DE0AA}" type="presParOf" srcId="{1B31056D-CC08-43AF-8C04-82E9497F84A7}" destId="{3A588438-653D-4EB6-A1B9-3ED71970D928}" srcOrd="2" destOrd="0" presId="urn:microsoft.com/office/officeart/2005/8/layout/chevron2"/>
    <dgm:cxn modelId="{030DF620-C84B-4DB4-A00C-DDB4D85FDDD8}" type="presParOf" srcId="{3A588438-653D-4EB6-A1B9-3ED71970D928}" destId="{55444C27-A00C-4505-8512-6C2D99716110}" srcOrd="0" destOrd="0" presId="urn:microsoft.com/office/officeart/2005/8/layout/chevron2"/>
    <dgm:cxn modelId="{E4796B52-12B7-470B-9A81-53A1B11BCE15}" type="presParOf" srcId="{3A588438-653D-4EB6-A1B9-3ED71970D928}" destId="{58B4278D-84B5-437F-B155-B7C01A7FC6B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2B7E6B-8EC9-48CC-A0B0-9864448F44E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E2C8AEB-94D0-4249-8EFD-559D1971ACEF}">
      <dgm:prSet phldrT="[Texto]"/>
      <dgm:spPr/>
      <dgm:t>
        <a:bodyPr/>
        <a:lstStyle/>
        <a:p>
          <a:r>
            <a:rPr lang="es-EC" b="1" dirty="0" smtClean="0"/>
            <a:t>OBJETIVO ESPECÍFICO</a:t>
          </a:r>
          <a:endParaRPr lang="es-EC" b="1" dirty="0"/>
        </a:p>
      </dgm:t>
    </dgm:pt>
    <dgm:pt modelId="{AFEF7569-822B-4145-8041-13ED7BAB306B}" type="parTrans" cxnId="{A3C70B06-2604-46C5-843B-2F69F4EF3E3E}">
      <dgm:prSet/>
      <dgm:spPr/>
      <dgm:t>
        <a:bodyPr/>
        <a:lstStyle/>
        <a:p>
          <a:endParaRPr lang="es-EC"/>
        </a:p>
      </dgm:t>
    </dgm:pt>
    <dgm:pt modelId="{44FEF3DA-9024-4902-9923-C8C76C1F46BB}" type="sibTrans" cxnId="{A3C70B06-2604-46C5-843B-2F69F4EF3E3E}">
      <dgm:prSet/>
      <dgm:spPr/>
      <dgm:t>
        <a:bodyPr/>
        <a:lstStyle/>
        <a:p>
          <a:endParaRPr lang="es-EC"/>
        </a:p>
      </dgm:t>
    </dgm:pt>
    <dgm:pt modelId="{9C106B55-5487-4A92-BDDF-FC894FA72E47}">
      <dgm:prSet phldrT="[Texto]" custT="1"/>
      <dgm:spPr/>
      <dgm:t>
        <a:bodyPr/>
        <a:lstStyle/>
        <a:p>
          <a:pPr algn="just"/>
          <a:r>
            <a:rPr lang="es-EC" sz="1800" b="1" dirty="0" smtClean="0"/>
            <a:t>Estandarizar los procesos propuestos en la gestión del Área de Salud Bucal en el HGEG</a:t>
          </a:r>
          <a:endParaRPr lang="es-EC" sz="1800" b="1" dirty="0"/>
        </a:p>
      </dgm:t>
    </dgm:pt>
    <dgm:pt modelId="{44920A3B-7CD3-472D-97DC-DED8AAB7C185}" type="parTrans" cxnId="{BAA7871D-D9B0-402D-AAAF-1E0288FA69A6}">
      <dgm:prSet/>
      <dgm:spPr/>
      <dgm:t>
        <a:bodyPr/>
        <a:lstStyle/>
        <a:p>
          <a:endParaRPr lang="es-EC"/>
        </a:p>
      </dgm:t>
    </dgm:pt>
    <dgm:pt modelId="{8DEC977B-9A81-42B1-A52D-1036F3E61EB7}" type="sibTrans" cxnId="{BAA7871D-D9B0-402D-AAAF-1E0288FA69A6}">
      <dgm:prSet/>
      <dgm:spPr/>
      <dgm:t>
        <a:bodyPr/>
        <a:lstStyle/>
        <a:p>
          <a:endParaRPr lang="es-EC"/>
        </a:p>
      </dgm:t>
    </dgm:pt>
    <dgm:pt modelId="{37ACE1F6-087A-4690-9D66-7F277A45F27A}">
      <dgm:prSet/>
      <dgm:spPr/>
      <dgm:t>
        <a:bodyPr/>
        <a:lstStyle/>
        <a:p>
          <a:r>
            <a:rPr lang="es-EC" b="1" dirty="0" smtClean="0"/>
            <a:t>OBJETIVO ESPECÍFICO</a:t>
          </a:r>
          <a:endParaRPr lang="es-EC" b="1" dirty="0"/>
        </a:p>
      </dgm:t>
    </dgm:pt>
    <dgm:pt modelId="{ED0C8C5C-91F6-4E0C-9B79-54D3D77FC8FB}" type="parTrans" cxnId="{034C53E1-C785-48F0-A48B-3DAEDD11A778}">
      <dgm:prSet/>
      <dgm:spPr/>
      <dgm:t>
        <a:bodyPr/>
        <a:lstStyle/>
        <a:p>
          <a:endParaRPr lang="es-EC"/>
        </a:p>
      </dgm:t>
    </dgm:pt>
    <dgm:pt modelId="{96493DB9-D2E6-4538-B18F-529549BD4B2F}" type="sibTrans" cxnId="{034C53E1-C785-48F0-A48B-3DAEDD11A778}">
      <dgm:prSet/>
      <dgm:spPr/>
      <dgm:t>
        <a:bodyPr/>
        <a:lstStyle/>
        <a:p>
          <a:endParaRPr lang="es-EC"/>
        </a:p>
      </dgm:t>
    </dgm:pt>
    <dgm:pt modelId="{10B8D753-8AFE-4F33-97D2-1BF7C1EF93D0}">
      <dgm:prSet custT="1"/>
      <dgm:spPr/>
      <dgm:t>
        <a:bodyPr/>
        <a:lstStyle/>
        <a:p>
          <a:pPr algn="just"/>
          <a:r>
            <a:rPr lang="es-EC" sz="1800" b="1" dirty="0" smtClean="0"/>
            <a:t>Realizar el Manual de Procesos de la gestión del Área de Salud Bucal en el HGEG</a:t>
          </a:r>
          <a:endParaRPr lang="es-EC" sz="1800" b="1" dirty="0"/>
        </a:p>
      </dgm:t>
    </dgm:pt>
    <dgm:pt modelId="{7A3D9A1B-FA55-4C6B-B1BB-2AF566052081}" type="parTrans" cxnId="{F9EB9CEE-3476-4DD8-83FC-47E2B0F9AC43}">
      <dgm:prSet/>
      <dgm:spPr/>
      <dgm:t>
        <a:bodyPr/>
        <a:lstStyle/>
        <a:p>
          <a:endParaRPr lang="es-EC"/>
        </a:p>
      </dgm:t>
    </dgm:pt>
    <dgm:pt modelId="{68D2EE00-5992-441A-95CE-09AEFA723CB7}" type="sibTrans" cxnId="{F9EB9CEE-3476-4DD8-83FC-47E2B0F9AC43}">
      <dgm:prSet/>
      <dgm:spPr/>
      <dgm:t>
        <a:bodyPr/>
        <a:lstStyle/>
        <a:p>
          <a:endParaRPr lang="es-EC"/>
        </a:p>
      </dgm:t>
    </dgm:pt>
    <dgm:pt modelId="{D0E9F637-EABD-4914-840D-266353D5751A}">
      <dgm:prSet custT="1"/>
      <dgm:spPr/>
      <dgm:t>
        <a:bodyPr/>
        <a:lstStyle/>
        <a:p>
          <a:pPr algn="just"/>
          <a:r>
            <a:rPr lang="es-EC" sz="1800" b="1" dirty="0" smtClean="0"/>
            <a:t>Establecer indicadores de gestión para los procesos estandarizados  del Área de Salud Bucal en el HGEG.</a:t>
          </a:r>
          <a:endParaRPr lang="es-EC" sz="1800" b="1" dirty="0"/>
        </a:p>
      </dgm:t>
    </dgm:pt>
    <dgm:pt modelId="{74BF9133-83FB-4B6A-B5C0-B1B9E89A6DFF}" type="parTrans" cxnId="{51EB4BD0-36A7-4CF0-8C85-BC0B4B424330}">
      <dgm:prSet/>
      <dgm:spPr/>
      <dgm:t>
        <a:bodyPr/>
        <a:lstStyle/>
        <a:p>
          <a:endParaRPr lang="es-EC"/>
        </a:p>
      </dgm:t>
    </dgm:pt>
    <dgm:pt modelId="{BA2EDC8D-AE0F-4EB5-A68B-0BA5338EE262}" type="sibTrans" cxnId="{51EB4BD0-36A7-4CF0-8C85-BC0B4B424330}">
      <dgm:prSet/>
      <dgm:spPr/>
      <dgm:t>
        <a:bodyPr/>
        <a:lstStyle/>
        <a:p>
          <a:endParaRPr lang="es-EC"/>
        </a:p>
      </dgm:t>
    </dgm:pt>
    <dgm:pt modelId="{EDF723BD-47CB-4AE5-8AB6-A74DF3DDF5F7}">
      <dgm:prSet custT="1"/>
      <dgm:spPr/>
      <dgm:t>
        <a:bodyPr/>
        <a:lstStyle/>
        <a:p>
          <a:pPr algn="just"/>
          <a:r>
            <a:rPr lang="es-EC" sz="1800" b="1" dirty="0" smtClean="0"/>
            <a:t>Realizar el monitoreo y medición de los indicadores de procesos del Área de Salud Bucal en el HGEG</a:t>
          </a:r>
          <a:endParaRPr lang="es-EC" sz="1800" b="1" dirty="0"/>
        </a:p>
      </dgm:t>
    </dgm:pt>
    <dgm:pt modelId="{6CA52E77-EDE5-4301-9579-F4648B50F8D4}" type="parTrans" cxnId="{EBD44DA6-F78C-46B8-864F-EF4AD6990A3F}">
      <dgm:prSet/>
      <dgm:spPr/>
      <dgm:t>
        <a:bodyPr/>
        <a:lstStyle/>
        <a:p>
          <a:endParaRPr lang="es-EC"/>
        </a:p>
      </dgm:t>
    </dgm:pt>
    <dgm:pt modelId="{0F66626D-860B-42EC-966A-B3C5A0EA7E5B}" type="sibTrans" cxnId="{EBD44DA6-F78C-46B8-864F-EF4AD6990A3F}">
      <dgm:prSet/>
      <dgm:spPr/>
      <dgm:t>
        <a:bodyPr/>
        <a:lstStyle/>
        <a:p>
          <a:endParaRPr lang="es-EC"/>
        </a:p>
      </dgm:t>
    </dgm:pt>
    <dgm:pt modelId="{49EF22ED-D809-4C47-A304-B9816B7265F2}">
      <dgm:prSet custT="1"/>
      <dgm:spPr/>
      <dgm:t>
        <a:bodyPr/>
        <a:lstStyle/>
        <a:p>
          <a:pPr algn="just"/>
          <a:r>
            <a:rPr lang="es-EC" sz="1800" b="1" dirty="0" smtClean="0"/>
            <a:t>Recomendar la propuesta de implementación de procesos del Área de Salud Bucal del HGEG</a:t>
          </a:r>
          <a:endParaRPr lang="es-EC" sz="1800" b="1" dirty="0"/>
        </a:p>
      </dgm:t>
    </dgm:pt>
    <dgm:pt modelId="{94F249F0-33DB-4F65-B6A5-C3305A0FA11F}" type="parTrans" cxnId="{401A6CA8-5737-4E3B-9670-8C12026B79CD}">
      <dgm:prSet/>
      <dgm:spPr/>
      <dgm:t>
        <a:bodyPr/>
        <a:lstStyle/>
        <a:p>
          <a:endParaRPr lang="es-EC"/>
        </a:p>
      </dgm:t>
    </dgm:pt>
    <dgm:pt modelId="{C4178BB9-8CE2-4D42-B9E5-F239DA741CF6}" type="sibTrans" cxnId="{401A6CA8-5737-4E3B-9670-8C12026B79CD}">
      <dgm:prSet/>
      <dgm:spPr/>
      <dgm:t>
        <a:bodyPr/>
        <a:lstStyle/>
        <a:p>
          <a:endParaRPr lang="es-EC"/>
        </a:p>
      </dgm:t>
    </dgm:pt>
    <dgm:pt modelId="{B0286F66-F53C-4AF3-B94E-613201FE473F}">
      <dgm:prSet custT="1"/>
      <dgm:spPr/>
      <dgm:t>
        <a:bodyPr/>
        <a:lstStyle/>
        <a:p>
          <a:pPr algn="just"/>
          <a:endParaRPr lang="es-EC" sz="1800" b="1" dirty="0"/>
        </a:p>
      </dgm:t>
    </dgm:pt>
    <dgm:pt modelId="{9216D61F-732F-4536-B8C5-48C45C79D992}" type="parTrans" cxnId="{CCDD4842-4CD5-468F-B138-BFCD17C14DD7}">
      <dgm:prSet/>
      <dgm:spPr/>
      <dgm:t>
        <a:bodyPr/>
        <a:lstStyle/>
        <a:p>
          <a:endParaRPr lang="es-EC"/>
        </a:p>
      </dgm:t>
    </dgm:pt>
    <dgm:pt modelId="{D831F39F-1696-477A-806A-6212C7BC01CE}" type="sibTrans" cxnId="{CCDD4842-4CD5-468F-B138-BFCD17C14DD7}">
      <dgm:prSet/>
      <dgm:spPr/>
      <dgm:t>
        <a:bodyPr/>
        <a:lstStyle/>
        <a:p>
          <a:endParaRPr lang="es-EC"/>
        </a:p>
      </dgm:t>
    </dgm:pt>
    <dgm:pt modelId="{1B31056D-CC08-43AF-8C04-82E9497F84A7}" type="pres">
      <dgm:prSet presAssocID="{B52B7E6B-8EC9-48CC-A0B0-9864448F44E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3ABC1C1-1026-4B9B-AA31-F9E6A8AF85FF}" type="pres">
      <dgm:prSet presAssocID="{EE2C8AEB-94D0-4249-8EFD-559D1971ACEF}" presName="composite" presStyleCnt="0"/>
      <dgm:spPr/>
    </dgm:pt>
    <dgm:pt modelId="{70E6FFD7-B850-485B-A696-6A1E5FBE8B8B}" type="pres">
      <dgm:prSet presAssocID="{EE2C8AEB-94D0-4249-8EFD-559D1971ACEF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03A437-BF64-40D0-A6CF-8CE39E9C384F}" type="pres">
      <dgm:prSet presAssocID="{EE2C8AEB-94D0-4249-8EFD-559D1971ACEF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DC3F9E-81DC-4A5B-81E0-8556F5D7213B}" type="pres">
      <dgm:prSet presAssocID="{44FEF3DA-9024-4902-9923-C8C76C1F46BB}" presName="sp" presStyleCnt="0"/>
      <dgm:spPr/>
    </dgm:pt>
    <dgm:pt modelId="{12362109-7681-4677-9B97-6E9EA706DB7E}" type="pres">
      <dgm:prSet presAssocID="{37ACE1F6-087A-4690-9D66-7F277A45F27A}" presName="composite" presStyleCnt="0"/>
      <dgm:spPr/>
    </dgm:pt>
    <dgm:pt modelId="{E04BF147-52A6-40A1-8196-7FAB7DDB2946}" type="pres">
      <dgm:prSet presAssocID="{37ACE1F6-087A-4690-9D66-7F277A45F27A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1E2C70-B211-40B8-ABD5-DE2976C0D816}" type="pres">
      <dgm:prSet presAssocID="{37ACE1F6-087A-4690-9D66-7F277A45F27A}" presName="descendantText" presStyleLbl="alignAcc1" presStyleIdx="1" presStyleCnt="2" custScaleY="1731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1EB4BD0-36A7-4CF0-8C85-BC0B4B424330}" srcId="{37ACE1F6-087A-4690-9D66-7F277A45F27A}" destId="{D0E9F637-EABD-4914-840D-266353D5751A}" srcOrd="0" destOrd="0" parTransId="{74BF9133-83FB-4B6A-B5C0-B1B9E89A6DFF}" sibTransId="{BA2EDC8D-AE0F-4EB5-A68B-0BA5338EE262}"/>
    <dgm:cxn modelId="{0DD96200-8FA3-4706-9D78-9366C6A042F0}" type="presOf" srcId="{B52B7E6B-8EC9-48CC-A0B0-9864448F44ED}" destId="{1B31056D-CC08-43AF-8C04-82E9497F84A7}" srcOrd="0" destOrd="0" presId="urn:microsoft.com/office/officeart/2005/8/layout/chevron2"/>
    <dgm:cxn modelId="{704A91A8-96BB-47A2-847F-071C226F5E41}" type="presOf" srcId="{9C106B55-5487-4A92-BDDF-FC894FA72E47}" destId="{D603A437-BF64-40D0-A6CF-8CE39E9C384F}" srcOrd="0" destOrd="0" presId="urn:microsoft.com/office/officeart/2005/8/layout/chevron2"/>
    <dgm:cxn modelId="{E2D21141-0EBF-4B71-A31C-C87523D3E999}" type="presOf" srcId="{10B8D753-8AFE-4F33-97D2-1BF7C1EF93D0}" destId="{D603A437-BF64-40D0-A6CF-8CE39E9C384F}" srcOrd="0" destOrd="1" presId="urn:microsoft.com/office/officeart/2005/8/layout/chevron2"/>
    <dgm:cxn modelId="{EBD44DA6-F78C-46B8-864F-EF4AD6990A3F}" srcId="{37ACE1F6-087A-4690-9D66-7F277A45F27A}" destId="{EDF723BD-47CB-4AE5-8AB6-A74DF3DDF5F7}" srcOrd="1" destOrd="0" parTransId="{6CA52E77-EDE5-4301-9579-F4648B50F8D4}" sibTransId="{0F66626D-860B-42EC-966A-B3C5A0EA7E5B}"/>
    <dgm:cxn modelId="{BAA7871D-D9B0-402D-AAAF-1E0288FA69A6}" srcId="{EE2C8AEB-94D0-4249-8EFD-559D1971ACEF}" destId="{9C106B55-5487-4A92-BDDF-FC894FA72E47}" srcOrd="0" destOrd="0" parTransId="{44920A3B-7CD3-472D-97DC-DED8AAB7C185}" sibTransId="{8DEC977B-9A81-42B1-A52D-1036F3E61EB7}"/>
    <dgm:cxn modelId="{401A6CA8-5737-4E3B-9670-8C12026B79CD}" srcId="{37ACE1F6-087A-4690-9D66-7F277A45F27A}" destId="{49EF22ED-D809-4C47-A304-B9816B7265F2}" srcOrd="2" destOrd="0" parTransId="{94F249F0-33DB-4F65-B6A5-C3305A0FA11F}" sibTransId="{C4178BB9-8CE2-4D42-B9E5-F239DA741CF6}"/>
    <dgm:cxn modelId="{0B50033B-3E0F-451F-88BB-D44006F0AF9D}" type="presOf" srcId="{B0286F66-F53C-4AF3-B94E-613201FE473F}" destId="{1F1E2C70-B211-40B8-ABD5-DE2976C0D816}" srcOrd="0" destOrd="3" presId="urn:microsoft.com/office/officeart/2005/8/layout/chevron2"/>
    <dgm:cxn modelId="{E2E519EF-5C1B-42DE-9C07-B6C6BC2304FC}" type="presOf" srcId="{37ACE1F6-087A-4690-9D66-7F277A45F27A}" destId="{E04BF147-52A6-40A1-8196-7FAB7DDB2946}" srcOrd="0" destOrd="0" presId="urn:microsoft.com/office/officeart/2005/8/layout/chevron2"/>
    <dgm:cxn modelId="{00023020-B30D-4351-857F-6C0E031801A6}" type="presOf" srcId="{EDF723BD-47CB-4AE5-8AB6-A74DF3DDF5F7}" destId="{1F1E2C70-B211-40B8-ABD5-DE2976C0D816}" srcOrd="0" destOrd="1" presId="urn:microsoft.com/office/officeart/2005/8/layout/chevron2"/>
    <dgm:cxn modelId="{5B4D166E-5096-4259-AACA-D044C30006C3}" type="presOf" srcId="{49EF22ED-D809-4C47-A304-B9816B7265F2}" destId="{1F1E2C70-B211-40B8-ABD5-DE2976C0D816}" srcOrd="0" destOrd="2" presId="urn:microsoft.com/office/officeart/2005/8/layout/chevron2"/>
    <dgm:cxn modelId="{CCDD4842-4CD5-468F-B138-BFCD17C14DD7}" srcId="{37ACE1F6-087A-4690-9D66-7F277A45F27A}" destId="{B0286F66-F53C-4AF3-B94E-613201FE473F}" srcOrd="3" destOrd="0" parTransId="{9216D61F-732F-4536-B8C5-48C45C79D992}" sibTransId="{D831F39F-1696-477A-806A-6212C7BC01CE}"/>
    <dgm:cxn modelId="{A3C70B06-2604-46C5-843B-2F69F4EF3E3E}" srcId="{B52B7E6B-8EC9-48CC-A0B0-9864448F44ED}" destId="{EE2C8AEB-94D0-4249-8EFD-559D1971ACEF}" srcOrd="0" destOrd="0" parTransId="{AFEF7569-822B-4145-8041-13ED7BAB306B}" sibTransId="{44FEF3DA-9024-4902-9923-C8C76C1F46BB}"/>
    <dgm:cxn modelId="{7B99D63D-9C41-4E49-8C8B-4FF0D9164E4F}" type="presOf" srcId="{D0E9F637-EABD-4914-840D-266353D5751A}" destId="{1F1E2C70-B211-40B8-ABD5-DE2976C0D816}" srcOrd="0" destOrd="0" presId="urn:microsoft.com/office/officeart/2005/8/layout/chevron2"/>
    <dgm:cxn modelId="{F9EB9CEE-3476-4DD8-83FC-47E2B0F9AC43}" srcId="{EE2C8AEB-94D0-4249-8EFD-559D1971ACEF}" destId="{10B8D753-8AFE-4F33-97D2-1BF7C1EF93D0}" srcOrd="1" destOrd="0" parTransId="{7A3D9A1B-FA55-4C6B-B1BB-2AF566052081}" sibTransId="{68D2EE00-5992-441A-95CE-09AEFA723CB7}"/>
    <dgm:cxn modelId="{034C53E1-C785-48F0-A48B-3DAEDD11A778}" srcId="{B52B7E6B-8EC9-48CC-A0B0-9864448F44ED}" destId="{37ACE1F6-087A-4690-9D66-7F277A45F27A}" srcOrd="1" destOrd="0" parTransId="{ED0C8C5C-91F6-4E0C-9B79-54D3D77FC8FB}" sibTransId="{96493DB9-D2E6-4538-B18F-529549BD4B2F}"/>
    <dgm:cxn modelId="{7C9C3427-8B54-4112-B463-ED14AB22BC20}" type="presOf" srcId="{EE2C8AEB-94D0-4249-8EFD-559D1971ACEF}" destId="{70E6FFD7-B850-485B-A696-6A1E5FBE8B8B}" srcOrd="0" destOrd="0" presId="urn:microsoft.com/office/officeart/2005/8/layout/chevron2"/>
    <dgm:cxn modelId="{3AAD772C-ED15-43B6-A223-3A938FC1661B}" type="presParOf" srcId="{1B31056D-CC08-43AF-8C04-82E9497F84A7}" destId="{D3ABC1C1-1026-4B9B-AA31-F9E6A8AF85FF}" srcOrd="0" destOrd="0" presId="urn:microsoft.com/office/officeart/2005/8/layout/chevron2"/>
    <dgm:cxn modelId="{B42DB478-84CA-4264-9514-4F8894501D57}" type="presParOf" srcId="{D3ABC1C1-1026-4B9B-AA31-F9E6A8AF85FF}" destId="{70E6FFD7-B850-485B-A696-6A1E5FBE8B8B}" srcOrd="0" destOrd="0" presId="urn:microsoft.com/office/officeart/2005/8/layout/chevron2"/>
    <dgm:cxn modelId="{896A55A1-5D10-42AC-9A85-78194696E69F}" type="presParOf" srcId="{D3ABC1C1-1026-4B9B-AA31-F9E6A8AF85FF}" destId="{D603A437-BF64-40D0-A6CF-8CE39E9C384F}" srcOrd="1" destOrd="0" presId="urn:microsoft.com/office/officeart/2005/8/layout/chevron2"/>
    <dgm:cxn modelId="{9C73A610-A3EC-4CD7-B382-A195B0018F49}" type="presParOf" srcId="{1B31056D-CC08-43AF-8C04-82E9497F84A7}" destId="{97DC3F9E-81DC-4A5B-81E0-8556F5D7213B}" srcOrd="1" destOrd="0" presId="urn:microsoft.com/office/officeart/2005/8/layout/chevron2"/>
    <dgm:cxn modelId="{5ED1E610-0953-47A5-83A8-047656CFFEA2}" type="presParOf" srcId="{1B31056D-CC08-43AF-8C04-82E9497F84A7}" destId="{12362109-7681-4677-9B97-6E9EA706DB7E}" srcOrd="2" destOrd="0" presId="urn:microsoft.com/office/officeart/2005/8/layout/chevron2"/>
    <dgm:cxn modelId="{621490AE-2593-469B-A6DD-AF74C1552C3F}" type="presParOf" srcId="{12362109-7681-4677-9B97-6E9EA706DB7E}" destId="{E04BF147-52A6-40A1-8196-7FAB7DDB2946}" srcOrd="0" destOrd="0" presId="urn:microsoft.com/office/officeart/2005/8/layout/chevron2"/>
    <dgm:cxn modelId="{ABA25EA9-5AA8-4A43-B91E-5FC5BB931070}" type="presParOf" srcId="{12362109-7681-4677-9B97-6E9EA706DB7E}" destId="{1F1E2C70-B211-40B8-ABD5-DE2976C0D81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A94A12-2B84-4279-9141-E49CEEA532E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E950BB9-63FC-4400-A4CB-25F915C5F1B8}">
      <dgm:prSet phldrT="[Texto]" custT="1"/>
      <dgm:spPr/>
      <dgm:t>
        <a:bodyPr/>
        <a:lstStyle/>
        <a:p>
          <a:r>
            <a:rPr lang="es-EC" sz="3200" b="1" dirty="0" smtClean="0"/>
            <a:t>Entrevista a profesionales</a:t>
          </a:r>
          <a:endParaRPr lang="es-EC" sz="3200" b="1" dirty="0"/>
        </a:p>
      </dgm:t>
    </dgm:pt>
    <dgm:pt modelId="{8FBC26BF-31BE-4E89-911A-6BEC3C29575B}" type="parTrans" cxnId="{B2C19AC3-F58D-4C10-B6DC-A7D221425069}">
      <dgm:prSet/>
      <dgm:spPr/>
      <dgm:t>
        <a:bodyPr/>
        <a:lstStyle/>
        <a:p>
          <a:endParaRPr lang="es-EC"/>
        </a:p>
      </dgm:t>
    </dgm:pt>
    <dgm:pt modelId="{F500146F-8031-4E5B-BEA6-039D945C253E}" type="sibTrans" cxnId="{B2C19AC3-F58D-4C10-B6DC-A7D221425069}">
      <dgm:prSet/>
      <dgm:spPr/>
      <dgm:t>
        <a:bodyPr/>
        <a:lstStyle/>
        <a:p>
          <a:endParaRPr lang="es-EC"/>
        </a:p>
      </dgm:t>
    </dgm:pt>
    <dgm:pt modelId="{2641C26B-9828-424E-8B36-B5421CF4D29B}">
      <dgm:prSet phldrT="[Texto]"/>
      <dgm:spPr/>
      <dgm:t>
        <a:bodyPr/>
        <a:lstStyle/>
        <a:p>
          <a:r>
            <a:rPr lang="es-EC" dirty="0" smtClean="0">
              <a:hlinkClick xmlns:r="http://schemas.openxmlformats.org/officeDocument/2006/relationships" r:id="rId1" action="ppaction://hlinkfile"/>
            </a:rPr>
            <a:t>Encuesta a pacientes</a:t>
          </a:r>
          <a:endParaRPr lang="es-EC" dirty="0"/>
        </a:p>
      </dgm:t>
    </dgm:pt>
    <dgm:pt modelId="{8B047AA9-D233-4A6A-911D-1E905065F599}" type="parTrans" cxnId="{8B3B1414-3531-403D-97EE-E0DFEDA49AA7}">
      <dgm:prSet/>
      <dgm:spPr/>
      <dgm:t>
        <a:bodyPr/>
        <a:lstStyle/>
        <a:p>
          <a:endParaRPr lang="es-EC"/>
        </a:p>
      </dgm:t>
    </dgm:pt>
    <dgm:pt modelId="{583571F2-87D4-4377-80B4-3F64F44B4A6F}" type="sibTrans" cxnId="{8B3B1414-3531-403D-97EE-E0DFEDA49AA7}">
      <dgm:prSet/>
      <dgm:spPr/>
      <dgm:t>
        <a:bodyPr/>
        <a:lstStyle/>
        <a:p>
          <a:endParaRPr lang="es-EC"/>
        </a:p>
      </dgm:t>
    </dgm:pt>
    <dgm:pt modelId="{EBD6FC32-84E0-48CF-981E-DE84829E7A0C}">
      <dgm:prSet phldrT="[Texto]"/>
      <dgm:spPr/>
      <dgm:t>
        <a:bodyPr/>
        <a:lstStyle/>
        <a:p>
          <a:r>
            <a:rPr lang="es-EC" dirty="0" smtClean="0"/>
            <a:t>Observación de Campo</a:t>
          </a:r>
          <a:endParaRPr lang="es-EC" dirty="0"/>
        </a:p>
      </dgm:t>
    </dgm:pt>
    <dgm:pt modelId="{69AEA9C0-2C70-4897-ADED-C6BD468EF9DC}" type="parTrans" cxnId="{FE683EB0-F796-42C9-B89E-E5AA885BC87A}">
      <dgm:prSet/>
      <dgm:spPr/>
      <dgm:t>
        <a:bodyPr/>
        <a:lstStyle/>
        <a:p>
          <a:endParaRPr lang="es-EC"/>
        </a:p>
      </dgm:t>
    </dgm:pt>
    <dgm:pt modelId="{FA25819A-58F2-46B5-94AB-F221BDB9A4DA}" type="sibTrans" cxnId="{FE683EB0-F796-42C9-B89E-E5AA885BC87A}">
      <dgm:prSet/>
      <dgm:spPr/>
      <dgm:t>
        <a:bodyPr/>
        <a:lstStyle/>
        <a:p>
          <a:endParaRPr lang="es-EC"/>
        </a:p>
      </dgm:t>
    </dgm:pt>
    <dgm:pt modelId="{216E7223-F64D-40D2-BC8C-768082EB3B13}" type="pres">
      <dgm:prSet presAssocID="{5DA94A12-2B84-4279-9141-E49CEEA532E5}" presName="linearFlow" presStyleCnt="0">
        <dgm:presLayoutVars>
          <dgm:dir/>
          <dgm:resizeHandles val="exact"/>
        </dgm:presLayoutVars>
      </dgm:prSet>
      <dgm:spPr/>
    </dgm:pt>
    <dgm:pt modelId="{6298D9C7-D29F-425E-B85C-C17422BDC27E}" type="pres">
      <dgm:prSet presAssocID="{BE950BB9-63FC-4400-A4CB-25F915C5F1B8}" presName="composite" presStyleCnt="0"/>
      <dgm:spPr/>
    </dgm:pt>
    <dgm:pt modelId="{A8BC55ED-B61C-43BC-9C6D-6F48223CE0CB}" type="pres">
      <dgm:prSet presAssocID="{BE950BB9-63FC-4400-A4CB-25F915C5F1B8}" presName="imgShp" presStyleLbl="fgImgPlace1" presStyleIdx="0" presStyleCnt="3" custScaleX="246647" custScaleY="22394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476B8E7-7671-452F-BA02-5109ED6B9EBA}" type="pres">
      <dgm:prSet presAssocID="{BE950BB9-63FC-4400-A4CB-25F915C5F1B8}" presName="txShp" presStyleLbl="node1" presStyleIdx="0" presStyleCnt="3" custLinFactNeighborX="7714" custLinFactNeighborY="-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739D62-8D8B-451B-A77C-2E0447F684E5}" type="pres">
      <dgm:prSet presAssocID="{F500146F-8031-4E5B-BEA6-039D945C253E}" presName="spacing" presStyleCnt="0"/>
      <dgm:spPr/>
    </dgm:pt>
    <dgm:pt modelId="{92799808-3F7F-4A4C-AE26-9DA6DA1C7033}" type="pres">
      <dgm:prSet presAssocID="{2641C26B-9828-424E-8B36-B5421CF4D29B}" presName="composite" presStyleCnt="0"/>
      <dgm:spPr/>
    </dgm:pt>
    <dgm:pt modelId="{C93949D9-991C-483C-9E53-DE42973B594D}" type="pres">
      <dgm:prSet presAssocID="{2641C26B-9828-424E-8B36-B5421CF4D29B}" presName="imgShp" presStyleLbl="fgImgPlace1" presStyleIdx="1" presStyleCnt="3" custScaleX="221103" custScaleY="21866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4534B7C-E910-4AE7-BE32-BBF799FDC0DC}" type="pres">
      <dgm:prSet presAssocID="{2641C26B-9828-424E-8B36-B5421CF4D29B}" presName="txShp" presStyleLbl="node1" presStyleIdx="1" presStyleCnt="3" custLinFactNeighborX="8217" custLinFactNeighborY="-33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A4D52D-42B2-40C3-9B65-B228413FF437}" type="pres">
      <dgm:prSet presAssocID="{583571F2-87D4-4377-80B4-3F64F44B4A6F}" presName="spacing" presStyleCnt="0"/>
      <dgm:spPr/>
    </dgm:pt>
    <dgm:pt modelId="{A67D6DEA-C9CF-40F7-BB87-CF968097B75F}" type="pres">
      <dgm:prSet presAssocID="{EBD6FC32-84E0-48CF-981E-DE84829E7A0C}" presName="composite" presStyleCnt="0"/>
      <dgm:spPr/>
    </dgm:pt>
    <dgm:pt modelId="{C4EE9863-8C99-4856-A1DC-DC812CB48B3E}" type="pres">
      <dgm:prSet presAssocID="{EBD6FC32-84E0-48CF-981E-DE84829E7A0C}" presName="imgShp" presStyleLbl="fgImgPlace1" presStyleIdx="2" presStyleCnt="3" custScaleX="234451" custScaleY="23344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0B910E5-E051-49AE-ABC4-0B9CF839E422}" type="pres">
      <dgm:prSet presAssocID="{EBD6FC32-84E0-48CF-981E-DE84829E7A0C}" presName="txShp" presStyleLbl="node1" presStyleIdx="2" presStyleCnt="3" custLinFactNeighborX="8123" custLinFactNeighborY="74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D5DE608-5D66-4BD9-814A-C8C5E54C5130}" type="presOf" srcId="{BE950BB9-63FC-4400-A4CB-25F915C5F1B8}" destId="{6476B8E7-7671-452F-BA02-5109ED6B9EBA}" srcOrd="0" destOrd="0" presId="urn:microsoft.com/office/officeart/2005/8/layout/vList3"/>
    <dgm:cxn modelId="{FE683EB0-F796-42C9-B89E-E5AA885BC87A}" srcId="{5DA94A12-2B84-4279-9141-E49CEEA532E5}" destId="{EBD6FC32-84E0-48CF-981E-DE84829E7A0C}" srcOrd="2" destOrd="0" parTransId="{69AEA9C0-2C70-4897-ADED-C6BD468EF9DC}" sibTransId="{FA25819A-58F2-46B5-94AB-F221BDB9A4DA}"/>
    <dgm:cxn modelId="{B2C19AC3-F58D-4C10-B6DC-A7D221425069}" srcId="{5DA94A12-2B84-4279-9141-E49CEEA532E5}" destId="{BE950BB9-63FC-4400-A4CB-25F915C5F1B8}" srcOrd="0" destOrd="0" parTransId="{8FBC26BF-31BE-4E89-911A-6BEC3C29575B}" sibTransId="{F500146F-8031-4E5B-BEA6-039D945C253E}"/>
    <dgm:cxn modelId="{3C10733C-E3C8-49A4-A89B-B83D00167E69}" type="presOf" srcId="{2641C26B-9828-424E-8B36-B5421CF4D29B}" destId="{A4534B7C-E910-4AE7-BE32-BBF799FDC0DC}" srcOrd="0" destOrd="0" presId="urn:microsoft.com/office/officeart/2005/8/layout/vList3"/>
    <dgm:cxn modelId="{772DDECB-82D7-404C-9706-14F786B0CD7A}" type="presOf" srcId="{5DA94A12-2B84-4279-9141-E49CEEA532E5}" destId="{216E7223-F64D-40D2-BC8C-768082EB3B13}" srcOrd="0" destOrd="0" presId="urn:microsoft.com/office/officeart/2005/8/layout/vList3"/>
    <dgm:cxn modelId="{C8B9B40C-9ED5-4D5C-9A2D-B8DA526AB915}" type="presOf" srcId="{EBD6FC32-84E0-48CF-981E-DE84829E7A0C}" destId="{40B910E5-E051-49AE-ABC4-0B9CF839E422}" srcOrd="0" destOrd="0" presId="urn:microsoft.com/office/officeart/2005/8/layout/vList3"/>
    <dgm:cxn modelId="{8B3B1414-3531-403D-97EE-E0DFEDA49AA7}" srcId="{5DA94A12-2B84-4279-9141-E49CEEA532E5}" destId="{2641C26B-9828-424E-8B36-B5421CF4D29B}" srcOrd="1" destOrd="0" parTransId="{8B047AA9-D233-4A6A-911D-1E905065F599}" sibTransId="{583571F2-87D4-4377-80B4-3F64F44B4A6F}"/>
    <dgm:cxn modelId="{52A7C819-8528-41DF-8BF0-A2189DECC463}" type="presParOf" srcId="{216E7223-F64D-40D2-BC8C-768082EB3B13}" destId="{6298D9C7-D29F-425E-B85C-C17422BDC27E}" srcOrd="0" destOrd="0" presId="urn:microsoft.com/office/officeart/2005/8/layout/vList3"/>
    <dgm:cxn modelId="{F685ABAF-7F09-4F5D-97C9-97C96348A653}" type="presParOf" srcId="{6298D9C7-D29F-425E-B85C-C17422BDC27E}" destId="{A8BC55ED-B61C-43BC-9C6D-6F48223CE0CB}" srcOrd="0" destOrd="0" presId="urn:microsoft.com/office/officeart/2005/8/layout/vList3"/>
    <dgm:cxn modelId="{C0721F5D-D4A9-4514-B608-BB0F17271691}" type="presParOf" srcId="{6298D9C7-D29F-425E-B85C-C17422BDC27E}" destId="{6476B8E7-7671-452F-BA02-5109ED6B9EBA}" srcOrd="1" destOrd="0" presId="urn:microsoft.com/office/officeart/2005/8/layout/vList3"/>
    <dgm:cxn modelId="{40513114-592B-4D01-AA50-A58701358C13}" type="presParOf" srcId="{216E7223-F64D-40D2-BC8C-768082EB3B13}" destId="{EA739D62-8D8B-451B-A77C-2E0447F684E5}" srcOrd="1" destOrd="0" presId="urn:microsoft.com/office/officeart/2005/8/layout/vList3"/>
    <dgm:cxn modelId="{8CF1A3FD-6088-473F-8C9A-D8E68FBC474B}" type="presParOf" srcId="{216E7223-F64D-40D2-BC8C-768082EB3B13}" destId="{92799808-3F7F-4A4C-AE26-9DA6DA1C7033}" srcOrd="2" destOrd="0" presId="urn:microsoft.com/office/officeart/2005/8/layout/vList3"/>
    <dgm:cxn modelId="{CD0A4002-D3F9-4BCE-BE20-60A16CF9D11E}" type="presParOf" srcId="{92799808-3F7F-4A4C-AE26-9DA6DA1C7033}" destId="{C93949D9-991C-483C-9E53-DE42973B594D}" srcOrd="0" destOrd="0" presId="urn:microsoft.com/office/officeart/2005/8/layout/vList3"/>
    <dgm:cxn modelId="{0D4FE667-C604-4C6C-AF4C-55BFA048F126}" type="presParOf" srcId="{92799808-3F7F-4A4C-AE26-9DA6DA1C7033}" destId="{A4534B7C-E910-4AE7-BE32-BBF799FDC0DC}" srcOrd="1" destOrd="0" presId="urn:microsoft.com/office/officeart/2005/8/layout/vList3"/>
    <dgm:cxn modelId="{38A8A527-2A42-4141-8CAB-72B99054D5E5}" type="presParOf" srcId="{216E7223-F64D-40D2-BC8C-768082EB3B13}" destId="{C8A4D52D-42B2-40C3-9B65-B228413FF437}" srcOrd="3" destOrd="0" presId="urn:microsoft.com/office/officeart/2005/8/layout/vList3"/>
    <dgm:cxn modelId="{B20EA938-7E06-47ED-96B3-EDDE2FDE105A}" type="presParOf" srcId="{216E7223-F64D-40D2-BC8C-768082EB3B13}" destId="{A67D6DEA-C9CF-40F7-BB87-CF968097B75F}" srcOrd="4" destOrd="0" presId="urn:microsoft.com/office/officeart/2005/8/layout/vList3"/>
    <dgm:cxn modelId="{8D8835AE-3192-491B-A38F-E67950D03B9A}" type="presParOf" srcId="{A67D6DEA-C9CF-40F7-BB87-CF968097B75F}" destId="{C4EE9863-8C99-4856-A1DC-DC812CB48B3E}" srcOrd="0" destOrd="0" presId="urn:microsoft.com/office/officeart/2005/8/layout/vList3"/>
    <dgm:cxn modelId="{EE9B67E0-7AA9-460B-B353-7CF737F59218}" type="presParOf" srcId="{A67D6DEA-C9CF-40F7-BB87-CF968097B75F}" destId="{40B910E5-E051-49AE-ABC4-0B9CF839E42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631B5C-4FBE-4045-A87D-3A6AA50759DA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63C59FB-ADFD-4679-880F-50F5D64FEE49}">
      <dgm:prSet custT="1"/>
      <dgm:spPr/>
      <dgm:t>
        <a:bodyPr/>
        <a:lstStyle/>
        <a:p>
          <a:pPr algn="just"/>
          <a:r>
            <a:rPr lang="es-EC" sz="2800" b="1" dirty="0" smtClean="0"/>
            <a:t>Estandarizar los procesos que se realizan en el Área de Salud Bucal del Hospital General Enrique Garcés, para dar a conocer a los profesionales y personal administrativo, una visión global del funcionamiento, mostrando detallada y documentadamente las actividades programadas en cada proceso y establecer estrategias y procedimientos que sirvan de aporte a los mismos.</a:t>
          </a:r>
          <a:endParaRPr lang="es-EC" sz="2800" b="1" dirty="0"/>
        </a:p>
      </dgm:t>
    </dgm:pt>
    <dgm:pt modelId="{6988FF4D-64B7-4D43-8F14-154A886200AE}" type="parTrans" cxnId="{34792271-A732-4151-B9CC-1B814299C8A8}">
      <dgm:prSet/>
      <dgm:spPr/>
      <dgm:t>
        <a:bodyPr/>
        <a:lstStyle/>
        <a:p>
          <a:endParaRPr lang="es-EC"/>
        </a:p>
      </dgm:t>
    </dgm:pt>
    <dgm:pt modelId="{7706462B-DC59-4C6C-BA56-E0D0170BA200}" type="sibTrans" cxnId="{34792271-A732-4151-B9CC-1B814299C8A8}">
      <dgm:prSet/>
      <dgm:spPr/>
      <dgm:t>
        <a:bodyPr/>
        <a:lstStyle/>
        <a:p>
          <a:endParaRPr lang="es-EC"/>
        </a:p>
      </dgm:t>
    </dgm:pt>
    <dgm:pt modelId="{1555A72D-81C0-4595-B0BA-2866FBD84006}" type="pres">
      <dgm:prSet presAssocID="{CF631B5C-4FBE-4045-A87D-3A6AA50759D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095209B-2582-4154-B127-F77A45539C2B}" type="pres">
      <dgm:prSet presAssocID="{963C59FB-ADFD-4679-880F-50F5D64FEE49}" presName="circle1" presStyleLbl="node1" presStyleIdx="0" presStyleCnt="1" custScaleX="9698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479C450-6566-4882-9F79-1CB6C6D2F7AE}" type="pres">
      <dgm:prSet presAssocID="{963C59FB-ADFD-4679-880F-50F5D64FEE49}" presName="space" presStyleCnt="0"/>
      <dgm:spPr/>
    </dgm:pt>
    <dgm:pt modelId="{F77FD096-2A92-433C-801D-E09976B83BB7}" type="pres">
      <dgm:prSet presAssocID="{963C59FB-ADFD-4679-880F-50F5D64FEE49}" presName="rect1" presStyleLbl="alignAcc1" presStyleIdx="0" presStyleCnt="1" custScaleX="100000"/>
      <dgm:spPr/>
      <dgm:t>
        <a:bodyPr/>
        <a:lstStyle/>
        <a:p>
          <a:endParaRPr lang="es-EC"/>
        </a:p>
      </dgm:t>
    </dgm:pt>
    <dgm:pt modelId="{24930422-5D64-4ED4-9F99-019BE4B4CA08}" type="pres">
      <dgm:prSet presAssocID="{963C59FB-ADFD-4679-880F-50F5D64FEE49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386FCD3-A74D-41E2-A311-7E1D4A4A57C3}" type="presOf" srcId="{963C59FB-ADFD-4679-880F-50F5D64FEE49}" destId="{F77FD096-2A92-433C-801D-E09976B83BB7}" srcOrd="0" destOrd="0" presId="urn:microsoft.com/office/officeart/2005/8/layout/target3"/>
    <dgm:cxn modelId="{6D2410E2-3BEC-4647-A547-4F7C5316605B}" type="presOf" srcId="{963C59FB-ADFD-4679-880F-50F5D64FEE49}" destId="{24930422-5D64-4ED4-9F99-019BE4B4CA08}" srcOrd="1" destOrd="0" presId="urn:microsoft.com/office/officeart/2005/8/layout/target3"/>
    <dgm:cxn modelId="{34792271-A732-4151-B9CC-1B814299C8A8}" srcId="{CF631B5C-4FBE-4045-A87D-3A6AA50759DA}" destId="{963C59FB-ADFD-4679-880F-50F5D64FEE49}" srcOrd="0" destOrd="0" parTransId="{6988FF4D-64B7-4D43-8F14-154A886200AE}" sibTransId="{7706462B-DC59-4C6C-BA56-E0D0170BA200}"/>
    <dgm:cxn modelId="{70877EBF-876B-44F2-99C2-B0590F1DDB5D}" type="presOf" srcId="{CF631B5C-4FBE-4045-A87D-3A6AA50759DA}" destId="{1555A72D-81C0-4595-B0BA-2866FBD84006}" srcOrd="0" destOrd="0" presId="urn:microsoft.com/office/officeart/2005/8/layout/target3"/>
    <dgm:cxn modelId="{C74C92A2-16F7-4F4A-80E2-56AA222C682C}" type="presParOf" srcId="{1555A72D-81C0-4595-B0BA-2866FBD84006}" destId="{9095209B-2582-4154-B127-F77A45539C2B}" srcOrd="0" destOrd="0" presId="urn:microsoft.com/office/officeart/2005/8/layout/target3"/>
    <dgm:cxn modelId="{2AFD28C8-D25C-4C16-B5E6-9C7729EBAE6B}" type="presParOf" srcId="{1555A72D-81C0-4595-B0BA-2866FBD84006}" destId="{3479C450-6566-4882-9F79-1CB6C6D2F7AE}" srcOrd="1" destOrd="0" presId="urn:microsoft.com/office/officeart/2005/8/layout/target3"/>
    <dgm:cxn modelId="{7F1D0AEB-A091-461B-A0DA-BC766B968B1D}" type="presParOf" srcId="{1555A72D-81C0-4595-B0BA-2866FBD84006}" destId="{F77FD096-2A92-433C-801D-E09976B83BB7}" srcOrd="2" destOrd="0" presId="urn:microsoft.com/office/officeart/2005/8/layout/target3"/>
    <dgm:cxn modelId="{A0B2758C-17F9-4D0B-970F-4CFED877037B}" type="presParOf" srcId="{1555A72D-81C0-4595-B0BA-2866FBD84006}" destId="{24930422-5D64-4ED4-9F99-019BE4B4CA08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614003D-359C-46A6-8FD0-5327BD15DA4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6455AF3-40CE-4437-A71D-18A4B2E0C0EE}">
      <dgm:prSet/>
      <dgm:spPr/>
      <dgm:t>
        <a:bodyPr/>
        <a:lstStyle/>
        <a:p>
          <a:pPr algn="just"/>
          <a:r>
            <a:rPr lang="es-EC" b="1" dirty="0" smtClean="0"/>
            <a:t>Cubre todos los procesos del Área de Odontología  con su respectiva descripción de actividades, procesos, caracterización, valor agregado y diagrama de flujo para mostrar su funcionamiento como proceso activo dentro de la Institución.</a:t>
          </a:r>
          <a:endParaRPr lang="es-EC" b="1" dirty="0"/>
        </a:p>
      </dgm:t>
    </dgm:pt>
    <dgm:pt modelId="{16819204-5056-4358-8B13-3B7C41813DA2}" type="parTrans" cxnId="{6DD266DE-FBE1-412B-974C-D6199F1F1A75}">
      <dgm:prSet/>
      <dgm:spPr/>
      <dgm:t>
        <a:bodyPr/>
        <a:lstStyle/>
        <a:p>
          <a:endParaRPr lang="es-EC"/>
        </a:p>
      </dgm:t>
    </dgm:pt>
    <dgm:pt modelId="{35073D22-F331-4943-9D8E-6E811CC98198}" type="sibTrans" cxnId="{6DD266DE-FBE1-412B-974C-D6199F1F1A75}">
      <dgm:prSet/>
      <dgm:spPr/>
      <dgm:t>
        <a:bodyPr/>
        <a:lstStyle/>
        <a:p>
          <a:endParaRPr lang="es-EC"/>
        </a:p>
      </dgm:t>
    </dgm:pt>
    <dgm:pt modelId="{BB6AEC24-4079-4856-AE73-D2E1DD3092EF}" type="pres">
      <dgm:prSet presAssocID="{A614003D-359C-46A6-8FD0-5327BD15DA4B}" presName="linearFlow" presStyleCnt="0">
        <dgm:presLayoutVars>
          <dgm:dir/>
          <dgm:resizeHandles val="exact"/>
        </dgm:presLayoutVars>
      </dgm:prSet>
      <dgm:spPr/>
    </dgm:pt>
    <dgm:pt modelId="{EE080385-15CF-43E8-A894-D91CA6E1A637}" type="pres">
      <dgm:prSet presAssocID="{D6455AF3-40CE-4437-A71D-18A4B2E0C0EE}" presName="composite" presStyleCnt="0"/>
      <dgm:spPr/>
    </dgm:pt>
    <dgm:pt modelId="{CAE72C59-B6BE-4F6E-939F-EEB6A5E00D6F}" type="pres">
      <dgm:prSet presAssocID="{D6455AF3-40CE-4437-A71D-18A4B2E0C0EE}" presName="imgShp" presStyleLbl="fgImgPlace1" presStyleIdx="0" presStyleCnt="1" custScaleX="10391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236245B-BBBE-40A3-9A1D-488414B48C24}" type="pres">
      <dgm:prSet presAssocID="{D6455AF3-40CE-4437-A71D-18A4B2E0C0EE}" presName="txShp" presStyleLbl="node1" presStyleIdx="0" presStyleCnt="1" custScaleX="11766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DD266DE-FBE1-412B-974C-D6199F1F1A75}" srcId="{A614003D-359C-46A6-8FD0-5327BD15DA4B}" destId="{D6455AF3-40CE-4437-A71D-18A4B2E0C0EE}" srcOrd="0" destOrd="0" parTransId="{16819204-5056-4358-8B13-3B7C41813DA2}" sibTransId="{35073D22-F331-4943-9D8E-6E811CC98198}"/>
    <dgm:cxn modelId="{6C51A5E6-FFA9-42BE-B9AA-AF33664B6DB9}" type="presOf" srcId="{A614003D-359C-46A6-8FD0-5327BD15DA4B}" destId="{BB6AEC24-4079-4856-AE73-D2E1DD3092EF}" srcOrd="0" destOrd="0" presId="urn:microsoft.com/office/officeart/2005/8/layout/vList3"/>
    <dgm:cxn modelId="{EDA21640-509B-4F7D-BA96-0AB1E760DEB7}" type="presOf" srcId="{D6455AF3-40CE-4437-A71D-18A4B2E0C0EE}" destId="{9236245B-BBBE-40A3-9A1D-488414B48C24}" srcOrd="0" destOrd="0" presId="urn:microsoft.com/office/officeart/2005/8/layout/vList3"/>
    <dgm:cxn modelId="{D4B3BA51-EA57-469D-B4C8-AD1ABBBBE696}" type="presParOf" srcId="{BB6AEC24-4079-4856-AE73-D2E1DD3092EF}" destId="{EE080385-15CF-43E8-A894-D91CA6E1A637}" srcOrd="0" destOrd="0" presId="urn:microsoft.com/office/officeart/2005/8/layout/vList3"/>
    <dgm:cxn modelId="{EA1A4B49-162C-4807-8E82-20DE82730C3B}" type="presParOf" srcId="{EE080385-15CF-43E8-A894-D91CA6E1A637}" destId="{CAE72C59-B6BE-4F6E-939F-EEB6A5E00D6F}" srcOrd="0" destOrd="0" presId="urn:microsoft.com/office/officeart/2005/8/layout/vList3"/>
    <dgm:cxn modelId="{1FF10020-9376-4FDF-90BE-228F57120735}" type="presParOf" srcId="{EE080385-15CF-43E8-A894-D91CA6E1A637}" destId="{9236245B-BBBE-40A3-9A1D-488414B48C2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0C6A4-87D3-4C69-AF92-5A1A1E342641}">
      <dsp:nvSpPr>
        <dsp:cNvPr id="0" name=""/>
        <dsp:cNvSpPr/>
      </dsp:nvSpPr>
      <dsp:spPr>
        <a:xfrm rot="5400000">
          <a:off x="3988930" y="-151018"/>
          <a:ext cx="1844974" cy="23890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i="1" kern="1200" dirty="0" smtClean="0">
              <a:latin typeface="Arial Rounded MT Bold" pitchFamily="34" charset="0"/>
            </a:rPr>
            <a:t>PROBLEMA</a:t>
          </a:r>
          <a:endParaRPr lang="es-EC" sz="1600" b="1" i="1" kern="1200" dirty="0">
            <a:latin typeface="Arial Rounded MT Bold" pitchFamily="34" charset="0"/>
          </a:endParaRPr>
        </a:p>
      </dsp:txBody>
      <dsp:txXfrm rot="-5400000">
        <a:off x="4115054" y="428535"/>
        <a:ext cx="1592726" cy="1229982"/>
      </dsp:txXfrm>
    </dsp:sp>
    <dsp:sp modelId="{122E5000-C0EB-4EFE-8FB8-F206836DB593}">
      <dsp:nvSpPr>
        <dsp:cNvPr id="0" name=""/>
        <dsp:cNvSpPr/>
      </dsp:nvSpPr>
      <dsp:spPr>
        <a:xfrm>
          <a:off x="4586162" y="2010679"/>
          <a:ext cx="2058991" cy="1106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44DCAC-B9E8-4353-AF91-F08674403BDF}">
      <dsp:nvSpPr>
        <dsp:cNvPr id="0" name=""/>
        <dsp:cNvSpPr/>
      </dsp:nvSpPr>
      <dsp:spPr>
        <a:xfrm rot="5400000">
          <a:off x="281044" y="677095"/>
          <a:ext cx="3440618" cy="377415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bg1"/>
              </a:solidFill>
            </a:rPr>
            <a:t>FALTA DE PROCESOS DOCUMENTADOS EN EL ÁREA DE SALUD BUCAL DEL HGEG</a:t>
          </a:r>
          <a:endParaRPr lang="es-EC" sz="2000" b="1" kern="1200" dirty="0">
            <a:solidFill>
              <a:schemeClr val="bg1"/>
            </a:solidFill>
          </a:endParaRPr>
        </a:p>
      </dsp:txBody>
      <dsp:txXfrm rot="-5400000">
        <a:off x="743302" y="1417298"/>
        <a:ext cx="2516102" cy="22937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909B2-3ADC-475B-9238-FD919775C457}">
      <dsp:nvSpPr>
        <dsp:cNvPr id="0" name=""/>
        <dsp:cNvSpPr/>
      </dsp:nvSpPr>
      <dsp:spPr>
        <a:xfrm rot="10800000">
          <a:off x="2014774" y="1317706"/>
          <a:ext cx="7065539" cy="306324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0804" tIns="110490" rIns="206248" bIns="110490" numCol="1" spcCol="1270" anchor="ctr" anchorCtr="0">
          <a:noAutofit/>
        </a:bodyPr>
        <a:lstStyle/>
        <a:p>
          <a:pPr lvl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b="1" kern="1200" smtClean="0"/>
            <a:t>Diseñar, estandarizar, mejorar y medir los procesos de la unidad de salud bucal del Hospital General Enrique Garcés con el fin de elevar el índice de satisfacción del cliente interno y externo</a:t>
          </a:r>
          <a:endParaRPr lang="es-EC" sz="2900" b="1" kern="1200"/>
        </a:p>
      </dsp:txBody>
      <dsp:txXfrm rot="10800000">
        <a:off x="2780584" y="1317706"/>
        <a:ext cx="6299729" cy="3063240"/>
      </dsp:txXfrm>
    </dsp:sp>
    <dsp:sp modelId="{8D2FA822-11AE-4DAA-AB81-DB895C2F1274}">
      <dsp:nvSpPr>
        <dsp:cNvPr id="0" name=""/>
        <dsp:cNvSpPr/>
      </dsp:nvSpPr>
      <dsp:spPr>
        <a:xfrm>
          <a:off x="77482" y="1014078"/>
          <a:ext cx="3996731" cy="368409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7D379-E949-4D27-A497-A045E8661EB8}">
      <dsp:nvSpPr>
        <dsp:cNvPr id="0" name=""/>
        <dsp:cNvSpPr/>
      </dsp:nvSpPr>
      <dsp:spPr>
        <a:xfrm rot="5400000">
          <a:off x="-474029" y="478106"/>
          <a:ext cx="3160194" cy="22121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b="1" kern="1200" dirty="0" smtClean="0"/>
            <a:t>OBJETIVO ESPECÍFICO</a:t>
          </a:r>
          <a:endParaRPr lang="es-EC" sz="2700" b="1" kern="1200" dirty="0"/>
        </a:p>
      </dsp:txBody>
      <dsp:txXfrm rot="-5400000">
        <a:off x="0" y="1110145"/>
        <a:ext cx="2212136" cy="948058"/>
      </dsp:txXfrm>
    </dsp:sp>
    <dsp:sp modelId="{6024B505-1CB9-44FD-98FE-1FCCBB6E1C11}">
      <dsp:nvSpPr>
        <dsp:cNvPr id="0" name=""/>
        <dsp:cNvSpPr/>
      </dsp:nvSpPr>
      <dsp:spPr>
        <a:xfrm rot="5400000">
          <a:off x="3445123" y="-1228910"/>
          <a:ext cx="2054126" cy="4520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dirty="0" smtClean="0"/>
            <a:t>Realizar la evaluación de la gestión del Área de Salud Bucal en la atención del HGEG</a:t>
          </a:r>
          <a:endParaRPr lang="es-EC" sz="1800" b="1" kern="120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dirty="0" smtClean="0"/>
            <a:t>Realizar el levantamiento y análisis de los procesos actuales, para poder determinar cuales se pueden mejorar de la gestión del Área de Salud Bucal del HGEG</a:t>
          </a:r>
          <a:endParaRPr lang="es-EC" sz="1800" b="1" kern="1200" dirty="0"/>
        </a:p>
      </dsp:txBody>
      <dsp:txXfrm rot="-5400000">
        <a:off x="2212136" y="104351"/>
        <a:ext cx="4419827" cy="1853578"/>
      </dsp:txXfrm>
    </dsp:sp>
    <dsp:sp modelId="{55444C27-A00C-4505-8512-6C2D99716110}">
      <dsp:nvSpPr>
        <dsp:cNvPr id="0" name=""/>
        <dsp:cNvSpPr/>
      </dsp:nvSpPr>
      <dsp:spPr>
        <a:xfrm rot="5400000">
          <a:off x="-474029" y="3358428"/>
          <a:ext cx="3160194" cy="22121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b="1" kern="1200" dirty="0" smtClean="0"/>
            <a:t>OBJETIVO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b="1" kern="1200" dirty="0" smtClean="0"/>
            <a:t>ESPECÍFICOS</a:t>
          </a:r>
          <a:endParaRPr lang="es-EC" sz="2700" b="1" kern="1200" dirty="0"/>
        </a:p>
      </dsp:txBody>
      <dsp:txXfrm rot="-5400000">
        <a:off x="0" y="3990467"/>
        <a:ext cx="2212136" cy="948058"/>
      </dsp:txXfrm>
    </dsp:sp>
    <dsp:sp modelId="{58B4278D-84B5-437F-B155-B7C01A7FC6BF}">
      <dsp:nvSpPr>
        <dsp:cNvPr id="0" name=""/>
        <dsp:cNvSpPr/>
      </dsp:nvSpPr>
      <dsp:spPr>
        <a:xfrm rot="5400000">
          <a:off x="3445123" y="1651411"/>
          <a:ext cx="2054126" cy="4520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dirty="0" smtClean="0"/>
            <a:t>Diseñar los procesos actuales de la gestión del Área de Salud Bucal del HGEG.</a:t>
          </a:r>
          <a:endParaRPr lang="es-EC" sz="1800" b="1" kern="120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dirty="0" smtClean="0"/>
            <a:t>Proponer mejoras de los procesos actuales de la gestión del Área de Salud Bucal en el HGEG</a:t>
          </a:r>
          <a:endParaRPr lang="es-EC" sz="1800" b="1" kern="1200" dirty="0"/>
        </a:p>
      </dsp:txBody>
      <dsp:txXfrm rot="-5400000">
        <a:off x="2212136" y="2984672"/>
        <a:ext cx="4419827" cy="18535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6FFD7-B850-485B-A696-6A1E5FBE8B8B}">
      <dsp:nvSpPr>
        <dsp:cNvPr id="0" name=""/>
        <dsp:cNvSpPr/>
      </dsp:nvSpPr>
      <dsp:spPr>
        <a:xfrm rot="5400000">
          <a:off x="-401424" y="550124"/>
          <a:ext cx="2676165" cy="18733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b="1" kern="1200" dirty="0" smtClean="0"/>
            <a:t>OBJETIVO ESPECÍFICO</a:t>
          </a:r>
          <a:endParaRPr lang="es-EC" sz="2700" b="1" kern="1200" dirty="0"/>
        </a:p>
      </dsp:txBody>
      <dsp:txXfrm rot="-5400000">
        <a:off x="2" y="1085357"/>
        <a:ext cx="1873315" cy="802850"/>
      </dsp:txXfrm>
    </dsp:sp>
    <dsp:sp modelId="{D603A437-BF64-40D0-A6CF-8CE39E9C384F}">
      <dsp:nvSpPr>
        <dsp:cNvPr id="0" name=""/>
        <dsp:cNvSpPr/>
      </dsp:nvSpPr>
      <dsp:spPr>
        <a:xfrm rot="5400000">
          <a:off x="3433023" y="-1411007"/>
          <a:ext cx="1739507" cy="48589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dirty="0" smtClean="0"/>
            <a:t>Estandarizar los procesos propuestos en la gestión del Área de Salud Bucal en el HGEG</a:t>
          </a:r>
          <a:endParaRPr lang="es-EC" sz="1800" b="1" kern="120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dirty="0" smtClean="0"/>
            <a:t>Realizar el Manual de Procesos de la gestión del Área de Salud Bucal en el HGEG</a:t>
          </a:r>
          <a:endParaRPr lang="es-EC" sz="1800" b="1" kern="1200" dirty="0"/>
        </a:p>
      </dsp:txBody>
      <dsp:txXfrm rot="-5400000">
        <a:off x="1873316" y="233616"/>
        <a:ext cx="4774006" cy="1569675"/>
      </dsp:txXfrm>
    </dsp:sp>
    <dsp:sp modelId="{E04BF147-52A6-40A1-8196-7FAB7DDB2946}">
      <dsp:nvSpPr>
        <dsp:cNvPr id="0" name=""/>
        <dsp:cNvSpPr/>
      </dsp:nvSpPr>
      <dsp:spPr>
        <a:xfrm rot="5400000">
          <a:off x="-401424" y="3625230"/>
          <a:ext cx="2676165" cy="18733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b="1" kern="1200" dirty="0" smtClean="0"/>
            <a:t>OBJETIVO ESPECÍFICO</a:t>
          </a:r>
          <a:endParaRPr lang="es-EC" sz="2700" b="1" kern="1200" dirty="0"/>
        </a:p>
      </dsp:txBody>
      <dsp:txXfrm rot="-5400000">
        <a:off x="2" y="4160463"/>
        <a:ext cx="1873315" cy="802850"/>
      </dsp:txXfrm>
    </dsp:sp>
    <dsp:sp modelId="{1F1E2C70-B211-40B8-ABD5-DE2976C0D816}">
      <dsp:nvSpPr>
        <dsp:cNvPr id="0" name=""/>
        <dsp:cNvSpPr/>
      </dsp:nvSpPr>
      <dsp:spPr>
        <a:xfrm rot="5400000">
          <a:off x="2797076" y="1664098"/>
          <a:ext cx="3011400" cy="48589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dirty="0" smtClean="0"/>
            <a:t>Establecer indicadores de gestión para los procesos estandarizados  del Área de Salud Bucal en el HGEG.</a:t>
          </a:r>
          <a:endParaRPr lang="es-EC" sz="1800" b="1" kern="120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dirty="0" smtClean="0"/>
            <a:t>Realizar el monitoreo y medición de los indicadores de procesos del Área de Salud Bucal en el HGEG</a:t>
          </a:r>
          <a:endParaRPr lang="es-EC" sz="1800" b="1" kern="120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dirty="0" smtClean="0"/>
            <a:t>Recomendar la propuesta de implementación de procesos del Área de Salud Bucal del HGEG</a:t>
          </a:r>
          <a:endParaRPr lang="es-EC" sz="1800" b="1" kern="120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800" b="1" kern="1200" dirty="0"/>
        </a:p>
      </dsp:txBody>
      <dsp:txXfrm rot="-5400000">
        <a:off x="1873315" y="2734863"/>
        <a:ext cx="4711918" cy="27173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6B8E7-7671-452F-BA02-5109ED6B9EBA}">
      <dsp:nvSpPr>
        <dsp:cNvPr id="0" name=""/>
        <dsp:cNvSpPr/>
      </dsp:nvSpPr>
      <dsp:spPr>
        <a:xfrm rot="10800000">
          <a:off x="2349061" y="461864"/>
          <a:ext cx="5746238" cy="7434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849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/>
            <a:t>Entrevista a profesionales</a:t>
          </a:r>
          <a:endParaRPr lang="es-EC" sz="3200" b="1" kern="1200" dirty="0"/>
        </a:p>
      </dsp:txBody>
      <dsp:txXfrm rot="10800000">
        <a:off x="2534928" y="461864"/>
        <a:ext cx="5560371" cy="743468"/>
      </dsp:txXfrm>
    </dsp:sp>
    <dsp:sp modelId="{A8BC55ED-B61C-43BC-9C6D-6F48223CE0CB}">
      <dsp:nvSpPr>
        <dsp:cNvPr id="0" name=""/>
        <dsp:cNvSpPr/>
      </dsp:nvSpPr>
      <dsp:spPr>
        <a:xfrm>
          <a:off x="988925" y="1233"/>
          <a:ext cx="1833742" cy="166496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534B7C-E910-4AE7-BE32-BBF799FDC0DC}">
      <dsp:nvSpPr>
        <dsp:cNvPr id="0" name=""/>
        <dsp:cNvSpPr/>
      </dsp:nvSpPr>
      <dsp:spPr>
        <a:xfrm rot="10800000">
          <a:off x="2330487" y="2304664"/>
          <a:ext cx="5746238" cy="7434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849" tIns="129540" rIns="241808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>
              <a:hlinkClick xmlns:r="http://schemas.openxmlformats.org/officeDocument/2006/relationships" r:id="rId2" action="ppaction://hlinkfile"/>
            </a:rPr>
            <a:t>Encuesta a pacientes</a:t>
          </a:r>
          <a:endParaRPr lang="es-EC" sz="3400" kern="1200" dirty="0"/>
        </a:p>
      </dsp:txBody>
      <dsp:txXfrm rot="10800000">
        <a:off x="2516354" y="2304664"/>
        <a:ext cx="5560371" cy="743468"/>
      </dsp:txXfrm>
    </dsp:sp>
    <dsp:sp modelId="{C93949D9-991C-483C-9E53-DE42973B594D}">
      <dsp:nvSpPr>
        <dsp:cNvPr id="0" name=""/>
        <dsp:cNvSpPr/>
      </dsp:nvSpPr>
      <dsp:spPr>
        <a:xfrm>
          <a:off x="1036402" y="1888132"/>
          <a:ext cx="1643831" cy="162572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B910E5-E051-49AE-ABC4-0B9CF839E422}">
      <dsp:nvSpPr>
        <dsp:cNvPr id="0" name=""/>
        <dsp:cNvSpPr/>
      </dsp:nvSpPr>
      <dsp:spPr>
        <a:xfrm rot="10800000">
          <a:off x="2349895" y="4237353"/>
          <a:ext cx="5746238" cy="7434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849" tIns="129540" rIns="241808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/>
            <a:t>Observación de Campo</a:t>
          </a:r>
          <a:endParaRPr lang="es-EC" sz="3400" kern="1200" dirty="0"/>
        </a:p>
      </dsp:txBody>
      <dsp:txXfrm rot="10800000">
        <a:off x="2535762" y="4237353"/>
        <a:ext cx="5560371" cy="743468"/>
      </dsp:txXfrm>
    </dsp:sp>
    <dsp:sp modelId="{C4EE9863-8C99-4856-A1DC-DC812CB48B3E}">
      <dsp:nvSpPr>
        <dsp:cNvPr id="0" name=""/>
        <dsp:cNvSpPr/>
      </dsp:nvSpPr>
      <dsp:spPr>
        <a:xfrm>
          <a:off x="1011593" y="3735784"/>
          <a:ext cx="1743069" cy="173559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2DED0-8C44-4EC0-AB0F-9B4F8C7856DE}" type="datetimeFigureOut">
              <a:rPr lang="es-EC" smtClean="0"/>
              <a:t>20/09/2012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442FB-6506-4AE5-A0A6-7BCDB9BE311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8277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2BE48-716D-4AEC-84DF-4680D429F69A}" type="datetimeFigureOut">
              <a:rPr lang="es-EC" smtClean="0"/>
              <a:t>20/09/2012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4400F-18A7-4437-917C-A7EF45F4EA1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58803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400F-18A7-4437-917C-A7EF45F4EA15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70691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400F-18A7-4437-917C-A7EF45F4EA15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2119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400F-18A7-4437-917C-A7EF45F4EA15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2119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400F-18A7-4437-917C-A7EF45F4EA15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2119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400F-18A7-4437-917C-A7EF45F4EA15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2119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400F-18A7-4437-917C-A7EF45F4EA15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2119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400F-18A7-4437-917C-A7EF45F4EA15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7154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Muchos tramites provocan malestar en los pacientes, deben</a:t>
            </a:r>
            <a:r>
              <a:rPr lang="es-EC" baseline="0" dirty="0" smtClean="0"/>
              <a:t> solicitar turno en estadística, luego llevar HC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400F-18A7-4437-917C-A7EF45F4EA15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7991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Muchos tramites provocan malestar en los pacientes, deben</a:t>
            </a:r>
            <a:r>
              <a:rPr lang="es-EC" baseline="0" dirty="0" smtClean="0"/>
              <a:t> solicitar turno en estadística, luego llevar HC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400F-18A7-4437-917C-A7EF45F4EA15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7991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Muchos tramites provocan malestar en los pacientes, deben</a:t>
            </a:r>
            <a:r>
              <a:rPr lang="es-EC" baseline="0" dirty="0" smtClean="0"/>
              <a:t> solicitar turno en estadística, luego llevar HC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400F-18A7-4437-917C-A7EF45F4EA15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7991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400F-18A7-4437-917C-A7EF45F4EA15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2119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400F-18A7-4437-917C-A7EF45F4EA15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2119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400F-18A7-4437-917C-A7EF45F4EA15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2119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400F-18A7-4437-917C-A7EF45F4EA15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211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AF28-1DBD-4D56-89C6-4BCC802900C2}" type="datetimeFigureOut">
              <a:rPr lang="es-EC" smtClean="0"/>
              <a:t>20/09/2012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A5EE-1C87-4A6F-9CF7-09C89BD677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73568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AF28-1DBD-4D56-89C6-4BCC802900C2}" type="datetimeFigureOut">
              <a:rPr lang="es-EC" smtClean="0"/>
              <a:t>20/09/2012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A5EE-1C87-4A6F-9CF7-09C89BD677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60326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AF28-1DBD-4D56-89C6-4BCC802900C2}" type="datetimeFigureOut">
              <a:rPr lang="es-EC" smtClean="0"/>
              <a:t>20/09/2012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A5EE-1C87-4A6F-9CF7-09C89BD677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2169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AF28-1DBD-4D56-89C6-4BCC802900C2}" type="datetimeFigureOut">
              <a:rPr lang="es-EC" smtClean="0"/>
              <a:t>20/09/2012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A5EE-1C87-4A6F-9CF7-09C89BD677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4480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AF28-1DBD-4D56-89C6-4BCC802900C2}" type="datetimeFigureOut">
              <a:rPr lang="es-EC" smtClean="0"/>
              <a:t>20/09/2012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A5EE-1C87-4A6F-9CF7-09C89BD677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66836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AF28-1DBD-4D56-89C6-4BCC802900C2}" type="datetimeFigureOut">
              <a:rPr lang="es-EC" smtClean="0"/>
              <a:t>20/09/2012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A5EE-1C87-4A6F-9CF7-09C89BD677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9441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AF28-1DBD-4D56-89C6-4BCC802900C2}" type="datetimeFigureOut">
              <a:rPr lang="es-EC" smtClean="0"/>
              <a:t>20/09/2012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A5EE-1C87-4A6F-9CF7-09C89BD677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3111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AF28-1DBD-4D56-89C6-4BCC802900C2}" type="datetimeFigureOut">
              <a:rPr lang="es-EC" smtClean="0"/>
              <a:t>20/09/2012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A5EE-1C87-4A6F-9CF7-09C89BD677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134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AF28-1DBD-4D56-89C6-4BCC802900C2}" type="datetimeFigureOut">
              <a:rPr lang="es-EC" smtClean="0"/>
              <a:t>20/09/2012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A5EE-1C87-4A6F-9CF7-09C89BD677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758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AF28-1DBD-4D56-89C6-4BCC802900C2}" type="datetimeFigureOut">
              <a:rPr lang="es-EC" smtClean="0"/>
              <a:t>20/09/2012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A5EE-1C87-4A6F-9CF7-09C89BD677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00216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AF28-1DBD-4D56-89C6-4BCC802900C2}" type="datetimeFigureOut">
              <a:rPr lang="es-EC" smtClean="0"/>
              <a:t>20/09/2012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A5EE-1C87-4A6F-9CF7-09C89BD677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562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AF28-1DBD-4D56-89C6-4BCC802900C2}" type="datetimeFigureOut">
              <a:rPr lang="es-EC" smtClean="0"/>
              <a:t>20/09/2012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0A5EE-1C87-4A6F-9CF7-09C89BD677A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648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DEFENSA.%20PRESENTACION/MANUAL%20DE%20PROCESOS-definitivo-08-09'2012/INDICADORES-TABLA%20(2).xlsx" TargetMode="External"/><Relationship Id="rId3" Type="http://schemas.openxmlformats.org/officeDocument/2006/relationships/hyperlink" Target="DEFENSA.%20PRESENTACION/MANUAL%20DE%20PROCESOS-definitivo-08-09'2012/PROCESO.ODONT.%20GENERAL-PROPUESTA-manual.vsd" TargetMode="External"/><Relationship Id="rId7" Type="http://schemas.openxmlformats.org/officeDocument/2006/relationships/hyperlink" Target="DEFENSA.%20PRESENTACION/MANUAL%20DE%20PROCESOS-definitivo-08-09'2012/INDICA.odontolo%20general.xlsx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hyperlink" Target="DEFENSA.%20PRESENTACION/MANUAL%20DE%20PROCESOS-definitivo-08-09'2012/Caracterizacion-%20descripcion%20proceso%20(2).xls" TargetMode="External"/><Relationship Id="rId5" Type="http://schemas.openxmlformats.org/officeDocument/2006/relationships/hyperlink" Target="DEFENSA.%20PRESENTACION/MANUAL%20DE%20PROCESOS-definitivo-08-09'2012/DESCRIPCION%20ACT.%2025-07-2011.xls" TargetMode="External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DEFENSA.%20PRESENTACION/MANUAL%20DE%20PROCESOS-definitivo-08-09'2012/PROCESO.CIRUG&#205;A-PROPUESTA-manual.vsd" TargetMode="External"/><Relationship Id="rId7" Type="http://schemas.openxmlformats.org/officeDocument/2006/relationships/hyperlink" Target="DEFENSA.%20PRESENTACION/MANUAL%20DE%20PROCESOS-definitivo-08-09'2012/INDICA.cirug&#237;a.xlsx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hyperlink" Target="DEFENSA.%20PRESENTACION/MANUAL%20DE%20PROCESOS-definitivo-08-09'2012/DESCRIPCION%20ACT.%2025-07-2011.xls" TargetMode="External"/><Relationship Id="rId5" Type="http://schemas.openxmlformats.org/officeDocument/2006/relationships/hyperlink" Target="DEFENSA.%20PRESENTACION/MANUAL%20DE%20PROCESOS-definitivo-08-09'2012/Caracterizacion-%20descripcion%20proceso%20(2).xls" TargetMode="External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hyperlink" Target="DEFENSA.%20PRESENTACION/MANUAL%20DE%20PROCESOS-definitivo-08-09'2012/INDICA.periodoncia.xlsx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hyperlink" Target="DEFENSA.%20PRESENTACION/MANUAL%20DE%20PROCESOS-definitivo-08-09'2012/PROCESO.PERIODONCIA-PROPUESTA-manual.vsd" TargetMode="External"/><Relationship Id="rId5" Type="http://schemas.openxmlformats.org/officeDocument/2006/relationships/hyperlink" Target="DEFENSA.%20PRESENTACION/MANUAL%20DE%20PROCESOS-definitivo-08-09'2012/DESCRIPCION%20ACT.%2025-07-2011.xls" TargetMode="External"/><Relationship Id="rId4" Type="http://schemas.openxmlformats.org/officeDocument/2006/relationships/hyperlink" Target="DEFENSA.%20PRESENTACION/MANUAL%20DE%20PROCESOS-definitivo-08-09'2012/Caracterizacion-%20descripcion%20proceso%20(2).xl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DEFENSA.%20PRESENTACION/MANUAL%20DE%20PROCESOS-definitivo-08-09'2012/PROCESO.ENDODONCIA-PROPUESTA-manual.vsd" TargetMode="External"/><Relationship Id="rId7" Type="http://schemas.openxmlformats.org/officeDocument/2006/relationships/hyperlink" Target="DEFENSA.%20PRESENTACION/MANUAL%20DE%20PROCESOS-definitivo-08-09'2012/INDICA.endodoncia.xlsx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hyperlink" Target="DEFENSA.%20PRESENTACION/MANUAL%20DE%20PROCESOS-definitivo-08-09'2012/DESCRIPCION%20ACT.%2025-07-2011.xls" TargetMode="External"/><Relationship Id="rId5" Type="http://schemas.openxmlformats.org/officeDocument/2006/relationships/hyperlink" Target="DEFENSA.%20PRESENTACION/MANUAL%20DE%20PROCESOS-definitivo-08-09'2012/Caracterizacion-%20descripcion%20proceso%20(2).xls" TargetMode="External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DEFENSA.%20PRESENTACION/MANUAL%20DE%20PROCESOS-definitivo-08-09'2012/PROCESO.ORTODONCIA-PROPUESTA-manual.vsd" TargetMode="External"/><Relationship Id="rId7" Type="http://schemas.openxmlformats.org/officeDocument/2006/relationships/hyperlink" Target="DEFENSA.%20PRESENTACION/MANUAL%20DE%20PROCESOS-definitivo-08-09'2012/INDICA.ortodoncia.xlsx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hyperlink" Target="DEFENSA.%20PRESENTACION/MANUAL%20DE%20PROCESOS-definitivo-08-09'2012/DESCRIPCION%20ACT.%2025-07-2011.xls" TargetMode="External"/><Relationship Id="rId5" Type="http://schemas.openxmlformats.org/officeDocument/2006/relationships/hyperlink" Target="DEFENSA.%20PRESENTACION/MANUAL%20DE%20PROCESOS-definitivo-08-09'2012/Caracterizacion-%20descripcion%20proceso%20(2).xls" TargetMode="Externa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hyperlink" Target="TESIS-PARA%20CD.%2011-09-2012/ANEXOS-TODOS/ANEXO.No.%207.%20PARA%20VER%20NO.%20APCIENTES%20ATENDIDOS.xlsx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Desktop\fotos todas\fotos-hospitalge-garces\Presentacion HGEG\DSC019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624269" y="5835210"/>
            <a:ext cx="2483768" cy="369332"/>
          </a:xfrm>
          <a:prstGeom prst="rec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chemeClr val="bg1"/>
                </a:solidFill>
              </a:rPr>
              <a:t>DR. BLASCO VILLACÍS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8" name="7 Pergamino horizontal"/>
          <p:cNvSpPr/>
          <p:nvPr/>
        </p:nvSpPr>
        <p:spPr>
          <a:xfrm>
            <a:off x="5364088" y="3503"/>
            <a:ext cx="3168352" cy="83456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TEMA</a:t>
            </a:r>
            <a:endParaRPr lang="es-EC" sz="2400" b="1" dirty="0"/>
          </a:p>
        </p:txBody>
      </p:sp>
      <p:sp>
        <p:nvSpPr>
          <p:cNvPr id="10" name="9 Pergamino vertical"/>
          <p:cNvSpPr/>
          <p:nvPr/>
        </p:nvSpPr>
        <p:spPr>
          <a:xfrm>
            <a:off x="4499992" y="2132856"/>
            <a:ext cx="4644008" cy="345638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b="1" dirty="0" smtClean="0">
                <a:latin typeface="Bookman Old Style" pitchFamily="18" charset="0"/>
              </a:rPr>
              <a:t>EVALUACIÓN DE LA ATENCIÓN EN SALUD DISEÑO, DOCUMENTACIÓN Y MEDICIÓN DE LOS PROCESOS DE SALUD BUCAL DEL HOSPITAL GENERAL ENRIQUE GARCÉS</a:t>
            </a:r>
            <a:endParaRPr lang="es-EC" b="1" dirty="0">
              <a:latin typeface="Bookman Old Style" pitchFamily="18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92696"/>
            <a:ext cx="1769354" cy="151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4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0" y="-8308"/>
            <a:ext cx="3384376" cy="6696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PROCESOS ACTUALES</a:t>
            </a:r>
            <a:endParaRPr lang="es-EC" sz="2400" b="1" dirty="0"/>
          </a:p>
        </p:txBody>
      </p:sp>
      <p:sp>
        <p:nvSpPr>
          <p:cNvPr id="3" name="2 Flecha derecha"/>
          <p:cNvSpPr/>
          <p:nvPr/>
        </p:nvSpPr>
        <p:spPr>
          <a:xfrm>
            <a:off x="0" y="2443386"/>
            <a:ext cx="3384376" cy="1440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ESPACIO FÍSICO INSUFICIENTE  PARA ACTIVIDADES</a:t>
            </a:r>
            <a:endParaRPr lang="es-EC" b="1" dirty="0"/>
          </a:p>
        </p:txBody>
      </p:sp>
      <p:pic>
        <p:nvPicPr>
          <p:cNvPr id="6" name="Picture 3" descr="C:\Users\Blasco\Desktop\fotos-hospitalge-garces\DSC018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292" y="3978368"/>
            <a:ext cx="4893196" cy="276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lasco\Desktop\fotos-hospitalge-garces\DSC018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48680"/>
            <a:ext cx="4935435" cy="335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05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0" y="-8308"/>
            <a:ext cx="3384376" cy="6696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PROCESOS ACTUALES</a:t>
            </a:r>
            <a:endParaRPr lang="es-EC" sz="2400" b="1" dirty="0"/>
          </a:p>
        </p:txBody>
      </p:sp>
      <p:sp>
        <p:nvSpPr>
          <p:cNvPr id="3" name="2 Flecha derecha"/>
          <p:cNvSpPr/>
          <p:nvPr/>
        </p:nvSpPr>
        <p:spPr>
          <a:xfrm>
            <a:off x="0" y="2443386"/>
            <a:ext cx="3384376" cy="1440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ESPACIO FÍSICO INSUFICIENTE  PARA LOS EQUIPOS</a:t>
            </a:r>
            <a:endParaRPr lang="es-EC" b="1" dirty="0"/>
          </a:p>
        </p:txBody>
      </p:sp>
      <p:pic>
        <p:nvPicPr>
          <p:cNvPr id="3074" name="Picture 2" descr="C:\Users\Blasco\Desktop\fotos-hospitalge-garces\DSC018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88" y="1268760"/>
            <a:ext cx="541858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1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0" y="-8308"/>
            <a:ext cx="3384376" cy="6696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PROCESOS ACTUALES</a:t>
            </a:r>
            <a:endParaRPr lang="es-EC" sz="2400" b="1" dirty="0"/>
          </a:p>
        </p:txBody>
      </p:sp>
      <p:sp>
        <p:nvSpPr>
          <p:cNvPr id="6" name="5 Flecha derecha"/>
          <p:cNvSpPr/>
          <p:nvPr/>
        </p:nvSpPr>
        <p:spPr>
          <a:xfrm>
            <a:off x="251520" y="3068960"/>
            <a:ext cx="2678117" cy="1440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UTILIZACIÓN CONSULTORIOS</a:t>
            </a:r>
            <a:endParaRPr lang="es-EC" b="1" dirty="0"/>
          </a:p>
        </p:txBody>
      </p:sp>
      <p:pic>
        <p:nvPicPr>
          <p:cNvPr id="6146" name="Picture 2" descr="F:\fotos pacientes\IMG1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52736"/>
            <a:ext cx="5760640" cy="548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5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0" y="0"/>
            <a:ext cx="3384376" cy="6696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PROCESOS ACTUALES</a:t>
            </a:r>
            <a:endParaRPr lang="es-EC" sz="2400" b="1" dirty="0"/>
          </a:p>
        </p:txBody>
      </p:sp>
      <p:sp>
        <p:nvSpPr>
          <p:cNvPr id="3" name="2 Flecha derecha"/>
          <p:cNvSpPr/>
          <p:nvPr/>
        </p:nvSpPr>
        <p:spPr>
          <a:xfrm>
            <a:off x="467544" y="3263602"/>
            <a:ext cx="3076560" cy="1245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FALTA PROFESIONALES ODONTOPEDIATRÍA</a:t>
            </a:r>
            <a:endParaRPr lang="es-EC" b="1" dirty="0"/>
          </a:p>
        </p:txBody>
      </p:sp>
      <p:pic>
        <p:nvPicPr>
          <p:cNvPr id="7170" name="Picture 2" descr="C:\Users\Bety\Desktop\fotos todas\fotos-hospitalge-garces\fotos hgeg\DSC01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54" y="334821"/>
            <a:ext cx="4673610" cy="319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Blasco\Desktop\fotos-hospitalge-garces\DSC018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54" y="3525916"/>
            <a:ext cx="4673610" cy="32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80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0" y="0"/>
            <a:ext cx="3384376" cy="6696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PROCESOS ACTUALES</a:t>
            </a:r>
            <a:endParaRPr lang="es-EC" sz="2400" b="1" dirty="0"/>
          </a:p>
        </p:txBody>
      </p:sp>
      <p:sp>
        <p:nvSpPr>
          <p:cNvPr id="3" name="2 Flecha derecha"/>
          <p:cNvSpPr/>
          <p:nvPr/>
        </p:nvSpPr>
        <p:spPr>
          <a:xfrm>
            <a:off x="153908" y="3263601"/>
            <a:ext cx="3076560" cy="1245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FALTA PROFESIONALES ODONTOPEDIATRÍA</a:t>
            </a:r>
            <a:endParaRPr lang="es-EC" b="1" dirty="0"/>
          </a:p>
        </p:txBody>
      </p:sp>
      <p:pic>
        <p:nvPicPr>
          <p:cNvPr id="5122" name="Picture 2" descr="C:\Users\Blasco\Desktop\fotos-hospitalge-garces\DSC018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376" y="1124744"/>
            <a:ext cx="507605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83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26649" y="1870048"/>
            <a:ext cx="84906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PROPUESTA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753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lasco\Desktop\DEFENSA. PRESENTACION\MAPA DE PROCESOS DEL - Microsoft Wo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65" y="729000"/>
            <a:ext cx="671318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75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403648" y="83671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/>
              <a:t>	</a:t>
            </a:r>
            <a:r>
              <a:rPr lang="es-EC" sz="2800" b="1" dirty="0" smtClean="0"/>
              <a:t>OBJETIVO DEL MANUAL DE PROCESOS</a:t>
            </a:r>
            <a:endParaRPr lang="es-EC" sz="2800" b="1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051381866"/>
              </p:ext>
            </p:extLst>
          </p:nvPr>
        </p:nvGraphicFramePr>
        <p:xfrm>
          <a:off x="179512" y="1397000"/>
          <a:ext cx="8424936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26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403648" y="83671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/>
              <a:t>	</a:t>
            </a:r>
            <a:r>
              <a:rPr lang="es-EC" sz="2800" b="1" dirty="0" smtClean="0"/>
              <a:t>ALCANCE DEL MANUAL DE PROCESOS</a:t>
            </a:r>
            <a:endParaRPr lang="es-EC" sz="2800" b="1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65769575"/>
              </p:ext>
            </p:extLst>
          </p:nvPr>
        </p:nvGraphicFramePr>
        <p:xfrm>
          <a:off x="179512" y="1349266"/>
          <a:ext cx="8640960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0968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403648" y="339120"/>
            <a:ext cx="698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	</a:t>
            </a:r>
            <a:r>
              <a:rPr lang="es-EC" sz="2800" b="1" dirty="0" smtClean="0"/>
              <a:t>MAPA DE PROCESOS DEL  ÁREA DE SALUD BUCAL DEL HGEG</a:t>
            </a:r>
            <a:endParaRPr lang="es-EC" sz="2800" b="1" dirty="0"/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6480719" cy="51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74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118613591"/>
              </p:ext>
            </p:extLst>
          </p:nvPr>
        </p:nvGraphicFramePr>
        <p:xfrm>
          <a:off x="971600" y="332656"/>
          <a:ext cx="6648400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636913"/>
            <a:ext cx="2926388" cy="268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" y="-1646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907704" y="476672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SUBPROCESO : ODONTOLOGÍA GENERAL (A.4.1)</a:t>
            </a:r>
            <a:endParaRPr lang="es-EC" sz="2400" b="1" dirty="0"/>
          </a:p>
        </p:txBody>
      </p:sp>
      <p:pic>
        <p:nvPicPr>
          <p:cNvPr id="2051" name="Picture 3" descr="C:\Users\Blasco\Desktop\DEFENSA. PRESENTACION\ODONTOLOGÍA GENERAL.gif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22" y="1474118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686536" y="22048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5" action="ppaction://hlinkfile"/>
              </a:rPr>
              <a:t>DESCRIPCIÓN ACTIVIADES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5652120" y="148685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6" action="ppaction://hlinkfile"/>
              </a:rPr>
              <a:t>DESCRIPCION PROCESO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5689934" y="349845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5796136" y="364029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7" action="ppaction://hlinkfile"/>
              </a:rPr>
              <a:t>INDICADORES</a:t>
            </a:r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5689934" y="287500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3" action="ppaction://hlinkfile"/>
              </a:rPr>
              <a:t>FLUJOGRAMAS</a:t>
            </a:r>
            <a:endParaRPr lang="es-EC" dirty="0"/>
          </a:p>
        </p:txBody>
      </p:sp>
      <p:sp>
        <p:nvSpPr>
          <p:cNvPr id="3" name="2 CuadroTexto"/>
          <p:cNvSpPr txBox="1"/>
          <p:nvPr/>
        </p:nvSpPr>
        <p:spPr>
          <a:xfrm>
            <a:off x="5508104" y="4221088"/>
            <a:ext cx="36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8" action="ppaction://hlinkfile"/>
              </a:rPr>
              <a:t>FICHA TÉCNICA DE INDICADORES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9263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38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907704" y="476672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SUBPROCESO : CIRUGÍA MAXILOFACIAL(A.4.2)</a:t>
            </a:r>
            <a:endParaRPr lang="es-EC" sz="2400" b="1" dirty="0"/>
          </a:p>
        </p:txBody>
      </p:sp>
      <p:pic>
        <p:nvPicPr>
          <p:cNvPr id="3076" name="Picture 4" descr="C:\Users\Blasco\Desktop\DEFENSA. PRESENTACION\CIRUGIA.1.gif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1268760"/>
            <a:ext cx="429467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084168" y="126876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5" action="ppaction://hlinkfile"/>
              </a:rPr>
              <a:t>DESCRIPCIÓN</a:t>
            </a:r>
            <a:r>
              <a:rPr lang="es-EC" dirty="0" smtClean="0"/>
              <a:t> PROCESO</a:t>
            </a:r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6084168" y="1846992"/>
            <a:ext cx="290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6" action="ppaction://hlinkfile"/>
              </a:rPr>
              <a:t>DESCRIPCIÓN ACTIVIDADES</a:t>
            </a:r>
            <a:endParaRPr lang="es-EC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312768" y="238953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3" action="ppaction://hlinkfile"/>
              </a:rPr>
              <a:t>FLUJOGRAMA</a:t>
            </a:r>
            <a:endParaRPr lang="es-EC" dirty="0"/>
          </a:p>
        </p:txBody>
      </p:sp>
      <p:sp>
        <p:nvSpPr>
          <p:cNvPr id="12" name="11 CuadroTexto">
            <a:hlinkClick r:id="rId7" action="ppaction://hlinkfile"/>
          </p:cNvPr>
          <p:cNvSpPr txBox="1"/>
          <p:nvPr/>
        </p:nvSpPr>
        <p:spPr>
          <a:xfrm>
            <a:off x="6349417" y="296559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7" action="ppaction://hlinkfile"/>
              </a:rPr>
              <a:t>INDICADORES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022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907704" y="476672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SUBPROCESO : PERIODONCIA(A.4.3)</a:t>
            </a:r>
            <a:endParaRPr lang="es-EC" sz="2400" b="1" dirty="0"/>
          </a:p>
        </p:txBody>
      </p:sp>
      <p:pic>
        <p:nvPicPr>
          <p:cNvPr id="5122" name="Picture 2" descr="C:\Users\Blasco\Desktop\fotos-hospitalge-garces\fotos pacientes\IMG1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5625141" cy="421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236701" y="1412776"/>
            <a:ext cx="2655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4" action="ppaction://hlinkfile"/>
              </a:rPr>
              <a:t>DESCRIPCIÓN</a:t>
            </a:r>
            <a:r>
              <a:rPr lang="es-EC" dirty="0" smtClean="0"/>
              <a:t> PROCESO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6236701" y="2211507"/>
            <a:ext cx="2907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5" action="ppaction://hlinkfile"/>
              </a:rPr>
              <a:t>DESCRIPCIÓN ACTIVIDADES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6448466" y="282384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6" action="ppaction://hlinkfile"/>
              </a:rPr>
              <a:t>FLUJOGRAMA</a:t>
            </a:r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6342567" y="37382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7" action="ppaction://hlinkfile"/>
              </a:rPr>
              <a:t>INDICADORES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6641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1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Blasco\Desktop\DEFENSA. PRESENTACION\ENDODONCIA.gif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1"/>
            <a:ext cx="452938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907704" y="476672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SUBPROCESO : ENDODONCIA(A.4.4)</a:t>
            </a:r>
            <a:endParaRPr lang="es-EC" sz="2400" b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5652120" y="1628801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5" action="ppaction://hlinkfile"/>
              </a:rPr>
              <a:t>DESCRIPCIÓN PROCESO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5770562" y="215425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6" action="ppaction://hlinkfile"/>
              </a:rPr>
              <a:t>DESCRIPCIÓN ACTIVIDADES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5804520" y="278092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3" action="ppaction://hlinkfile"/>
              </a:rPr>
              <a:t>FLUJOGRAMA</a:t>
            </a:r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5933030" y="3388351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7" action="ppaction://hlinkfile"/>
              </a:rPr>
              <a:t>INDICADORES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1381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907704" y="476672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SUBPROCESO : </a:t>
            </a:r>
            <a:r>
              <a:rPr lang="es-EC" sz="2400" b="1" dirty="0" smtClean="0">
                <a:hlinkClick r:id="rId3" action="ppaction://hlinkfile"/>
              </a:rPr>
              <a:t>ORTODONCIA(A.4.5</a:t>
            </a:r>
            <a:r>
              <a:rPr lang="es-EC" sz="2400" b="1" dirty="0" smtClean="0"/>
              <a:t>)</a:t>
            </a:r>
            <a:endParaRPr lang="es-EC" sz="2400" b="1" dirty="0"/>
          </a:p>
        </p:txBody>
      </p:sp>
      <p:pic>
        <p:nvPicPr>
          <p:cNvPr id="6146" name="Picture 2" descr="C:\Users\Blasco\Desktop\fotos-hospitalge-garces\DSC018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8191"/>
            <a:ext cx="5540087" cy="415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173122" y="157819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5" action="ppaction://hlinkfile"/>
              </a:rPr>
              <a:t>DESCRIPCIÓN PROCESO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6007631" y="2116014"/>
            <a:ext cx="2923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6" action="ppaction://hlinkfile"/>
              </a:rPr>
              <a:t>DESCRIPCIÓN ACTIVIDADES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6338614" y="270892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3" action="ppaction://hlinkfile"/>
              </a:rPr>
              <a:t>FLUJOGRAMA</a:t>
            </a:r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6338614" y="340501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7" action="ppaction://hlinkfile"/>
              </a:rPr>
              <a:t>INDICADORES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0655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91301"/>
              </p:ext>
            </p:extLst>
          </p:nvPr>
        </p:nvGraphicFramePr>
        <p:xfrm>
          <a:off x="0" y="908721"/>
          <a:ext cx="9143999" cy="5949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2163"/>
                <a:gridCol w="2381815"/>
                <a:gridCol w="866462"/>
                <a:gridCol w="1277553"/>
                <a:gridCol w="3586006"/>
              </a:tblGrid>
              <a:tr h="289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ORD.</a:t>
                      </a:r>
                      <a:endParaRPr lang="es-EC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DESCRIPCIÓN</a:t>
                      </a:r>
                      <a:endParaRPr lang="es-EC" sz="16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</a:t>
                      </a:r>
                      <a:r>
                        <a:rPr lang="es-ES" sz="1600" baseline="30000">
                          <a:effectLst/>
                        </a:rPr>
                        <a:t>2</a:t>
                      </a:r>
                      <a:endParaRPr lang="es-EC" sz="16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Cm</a:t>
                      </a:r>
                      <a:endParaRPr lang="es-EC" sz="16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OBSERVACIONES</a:t>
                      </a:r>
                      <a:endParaRPr lang="es-EC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</a:tr>
              <a:tr h="869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C" sz="16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Superficie mínima de un consultorio</a:t>
                      </a:r>
                      <a:endParaRPr lang="es-EC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 </a:t>
                      </a:r>
                      <a:endParaRPr lang="es-EC" sz="16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9</a:t>
                      </a:r>
                      <a:endParaRPr lang="es-EC" sz="16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 </a:t>
                      </a:r>
                      <a:endParaRPr lang="es-EC" sz="1600" b="1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</a:rPr>
                        <a:t> </a:t>
                      </a:r>
                      <a:endParaRPr lang="es-EC" sz="1600" b="1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Espacio considerado por cada sillón en un consultorio.</a:t>
                      </a:r>
                      <a:endParaRPr lang="es-EC" sz="16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</a:tr>
              <a:tr h="870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</a:t>
                      </a:r>
                      <a:endParaRPr lang="es-EC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Superficie mínima para entrevista</a:t>
                      </a:r>
                      <a:endParaRPr lang="es-EC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3</a:t>
                      </a:r>
                      <a:endParaRPr lang="es-EC" sz="1600" b="1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</a:rPr>
                        <a:t> </a:t>
                      </a:r>
                      <a:endParaRPr lang="es-EC" sz="1600" b="1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Este espacio físico es necesario para antecedentes personales </a:t>
                      </a:r>
                      <a:endParaRPr lang="es-EC" sz="16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</a:tr>
              <a:tr h="870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3</a:t>
                      </a:r>
                      <a:endParaRPr lang="es-EC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Debe existir </a:t>
                      </a:r>
                      <a:r>
                        <a:rPr lang="es-ES" sz="1600" dirty="0">
                          <a:effectLst/>
                        </a:rPr>
                        <a:t>espacio físico entre cada unidad dental</a:t>
                      </a:r>
                      <a:endParaRPr lang="es-EC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 </a:t>
                      </a:r>
                      <a:endParaRPr lang="es-EC" sz="16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2</a:t>
                      </a:r>
                      <a:endParaRPr lang="es-EC" sz="1600" b="1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</a:rPr>
                        <a:t> </a:t>
                      </a:r>
                      <a:endParaRPr lang="es-EC" sz="1600" b="1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Es necesario contar con espacio físico para cada unidad dental </a:t>
                      </a:r>
                      <a:endParaRPr lang="es-EC" sz="16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</a:tr>
              <a:tr h="870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4</a:t>
                      </a:r>
                      <a:endParaRPr lang="es-EC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Espacio en la cabecera del equipo dental</a:t>
                      </a:r>
                      <a:endParaRPr lang="es-EC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C" sz="16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 </a:t>
                      </a:r>
                      <a:endParaRPr lang="es-EC" sz="1600" b="1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80</a:t>
                      </a:r>
                      <a:endParaRPr lang="es-EC" sz="1600" b="1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Espacio </a:t>
                      </a:r>
                      <a:r>
                        <a:rPr lang="es-ES" sz="1600" dirty="0">
                          <a:effectLst/>
                        </a:rPr>
                        <a:t>necesario para dar movilidad al personal</a:t>
                      </a:r>
                      <a:endParaRPr lang="es-EC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</a:tr>
              <a:tr h="870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</a:t>
                      </a:r>
                      <a:endParaRPr lang="es-EC" sz="16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Espacio lateral de cada uno de los equipos dentales</a:t>
                      </a:r>
                      <a:endParaRPr lang="es-EC" sz="16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1</a:t>
                      </a:r>
                      <a:endParaRPr lang="es-EC" sz="1600" b="1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 </a:t>
                      </a:r>
                      <a:endParaRPr lang="es-EC" sz="1600" b="1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Facilidad para movilización del personal</a:t>
                      </a:r>
                      <a:endParaRPr lang="es-EC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</a:tr>
              <a:tr h="1306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</a:t>
                      </a:r>
                      <a:endParaRPr lang="es-EC" sz="16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Cuando existen dos a mas equipos la distancia mínima es </a:t>
                      </a:r>
                      <a:endParaRPr lang="es-EC" sz="16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2</a:t>
                      </a:r>
                      <a:endParaRPr lang="es-EC" sz="1600" b="1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 </a:t>
                      </a:r>
                      <a:endParaRPr lang="es-EC" sz="1600" b="1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Para permitir la circulación de profesionales y minimizar  la contaminación del aerosol.</a:t>
                      </a:r>
                      <a:endParaRPr lang="es-EC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5" marR="57315" marT="0" marB="0"/>
                </a:tc>
              </a:tr>
            </a:tbl>
          </a:graphicData>
        </a:graphic>
      </p:graphicFrame>
      <p:sp>
        <p:nvSpPr>
          <p:cNvPr id="11" name="10 Rectángulo redondeado"/>
          <p:cNvSpPr/>
          <p:nvPr/>
        </p:nvSpPr>
        <p:spPr>
          <a:xfrm>
            <a:off x="2267744" y="116632"/>
            <a:ext cx="4392488" cy="5040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ESPACIO FÍSICO ADECUADO</a:t>
            </a:r>
            <a:endParaRPr 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111575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 redondeado"/>
          <p:cNvSpPr/>
          <p:nvPr/>
        </p:nvSpPr>
        <p:spPr>
          <a:xfrm>
            <a:off x="2267744" y="116632"/>
            <a:ext cx="4392488" cy="5040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CONCLUSIONES</a:t>
            </a:r>
            <a:endParaRPr lang="es-EC" sz="2400" b="1" dirty="0"/>
          </a:p>
        </p:txBody>
      </p:sp>
      <p:sp>
        <p:nvSpPr>
          <p:cNvPr id="3" name="2 Rectángulo"/>
          <p:cNvSpPr/>
          <p:nvPr/>
        </p:nvSpPr>
        <p:spPr>
          <a:xfrm>
            <a:off x="0" y="620688"/>
            <a:ext cx="91439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  <a:tabLst>
                <a:tab pos="90170" algn="l"/>
                <a:tab pos="8551545" algn="l"/>
              </a:tabLst>
            </a:pP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Departamento de Odontología del HGEG, es administrado empíricamente y no cuenta con direccionamiento estratégico claro y completo,  ni con procesos </a:t>
            </a: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eficientes.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  <a:tabLst>
                <a:tab pos="90170" algn="l"/>
                <a:tab pos="8551545" algn="l"/>
              </a:tabLst>
            </a:pP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No cuenta con un sistema automatizado para citas previas, se lo realiza </a:t>
            </a: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personalmente.</a:t>
            </a:r>
            <a:endParaRPr lang="es-EC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  <a:tabLst>
                <a:tab pos="90170" algn="l"/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No se cuenta con un sistema automatizado para la Historia Clínica 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  <a:tabLst>
                <a:tab pos="90170" algn="l"/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Existe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escaso registro de información importante en </a:t>
            </a: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todas las especialidades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  <a:tabLst>
                <a:tab pos="90170" algn="l"/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Cuenta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con una sola área en el Departamento de Odontología para todas las especialidades: Odontología general, Cirugía maxilofacial, Periodoncia, Endodoncia y Ortodoncia. </a:t>
            </a:r>
            <a:endParaRPr lang="es-EC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343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 redondeado"/>
          <p:cNvSpPr/>
          <p:nvPr/>
        </p:nvSpPr>
        <p:spPr>
          <a:xfrm>
            <a:off x="2269878" y="0"/>
            <a:ext cx="4392488" cy="5040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CONCLUSIONES</a:t>
            </a:r>
            <a:endParaRPr lang="es-EC" sz="2400" b="1" dirty="0"/>
          </a:p>
        </p:txBody>
      </p:sp>
      <p:sp>
        <p:nvSpPr>
          <p:cNvPr id="2" name="1 Rectángulo"/>
          <p:cNvSpPr/>
          <p:nvPr/>
        </p:nvSpPr>
        <p:spPr>
          <a:xfrm>
            <a:off x="24730" y="980728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90170" algn="l"/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7. La atención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a pacientes no se realiza en base a protocolos establecidos y estandarizados sino que cada profesional lo hace basado a sus conocimientos y experiencia adquiridos.</a:t>
            </a:r>
            <a:endParaRPr lang="es-EC" dirty="0">
              <a:latin typeface="Times New Roman"/>
              <a:ea typeface="Times New Roman"/>
            </a:endParaRPr>
          </a:p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8. No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cuenta con servicio de emergencia Odontológico especializado.</a:t>
            </a:r>
            <a:endParaRPr lang="es-EC" dirty="0">
              <a:latin typeface="Times New Roman"/>
              <a:ea typeface="Times New Roman"/>
            </a:endParaRPr>
          </a:p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9. No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cuenta con un servicio especializado de RX. para tratamientos pre y post operatorios en Odontología.</a:t>
            </a:r>
            <a:endParaRPr lang="es-EC" dirty="0">
              <a:latin typeface="Times New Roman"/>
              <a:ea typeface="Times New Roman"/>
            </a:endParaRPr>
          </a:p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10. No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cuenta con un laboratorio protésico, necesario para rehabilitar al paciente en sus funciones de masticación, deglución y estética</a:t>
            </a: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.</a:t>
            </a:r>
            <a:endParaRPr lang="es-EC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721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 redondeado"/>
          <p:cNvSpPr/>
          <p:nvPr/>
        </p:nvSpPr>
        <p:spPr>
          <a:xfrm>
            <a:off x="2269878" y="0"/>
            <a:ext cx="4392488" cy="5040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CONCLUSIONES</a:t>
            </a:r>
            <a:endParaRPr lang="es-EC" sz="2400" b="1" dirty="0"/>
          </a:p>
        </p:txBody>
      </p:sp>
      <p:sp>
        <p:nvSpPr>
          <p:cNvPr id="2" name="1 Rectángulo"/>
          <p:cNvSpPr/>
          <p:nvPr/>
        </p:nvSpPr>
        <p:spPr>
          <a:xfrm>
            <a:off x="24730" y="980728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90170" algn="l"/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7. La atención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a pacientes no se realiza en base a protocolos establecidos y estandarizados sino que cada profesional lo hace basado a sus conocimientos y experiencia adquiridos.</a:t>
            </a:r>
            <a:endParaRPr lang="es-EC" dirty="0">
              <a:latin typeface="Times New Roman"/>
              <a:ea typeface="Times New Roman"/>
            </a:endParaRPr>
          </a:p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8. No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cuenta con servicio de emergencia Odontológico especializado.</a:t>
            </a:r>
            <a:endParaRPr lang="es-EC" dirty="0">
              <a:latin typeface="Times New Roman"/>
              <a:ea typeface="Times New Roman"/>
            </a:endParaRPr>
          </a:p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9. No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cuenta con un servicio especializado de RX. para tratamientos pre y post operatorios en Odontología.</a:t>
            </a:r>
            <a:endParaRPr lang="es-EC" dirty="0">
              <a:latin typeface="Times New Roman"/>
              <a:ea typeface="Times New Roman"/>
            </a:endParaRPr>
          </a:p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10. No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cuenta con un laboratorio protésico, necesario para rehabilitar al paciente en sus funciones de masticación, deglución y estética</a:t>
            </a: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.</a:t>
            </a:r>
            <a:endParaRPr lang="es-EC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71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" y="0"/>
            <a:ext cx="9168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 redondeado"/>
          <p:cNvSpPr/>
          <p:nvPr/>
        </p:nvSpPr>
        <p:spPr>
          <a:xfrm>
            <a:off x="2627784" y="447785"/>
            <a:ext cx="4392488" cy="5040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CONCLUSIONES</a:t>
            </a:r>
            <a:endParaRPr lang="es-EC" sz="2400" b="1" dirty="0"/>
          </a:p>
        </p:txBody>
      </p:sp>
      <p:sp>
        <p:nvSpPr>
          <p:cNvPr id="2" name="1 Rectángulo"/>
          <p:cNvSpPr/>
          <p:nvPr/>
        </p:nvSpPr>
        <p:spPr>
          <a:xfrm>
            <a:off x="174129" y="1196752"/>
            <a:ext cx="8820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450215" algn="l"/>
                <a:tab pos="8551545" algn="l"/>
              </a:tabLst>
            </a:pPr>
            <a:r>
              <a:rPr lang="es-ES" sz="1600" dirty="0" smtClean="0">
                <a:solidFill>
                  <a:srgbClr val="000000"/>
                </a:solidFill>
                <a:latin typeface="Arial"/>
                <a:ea typeface="Times New Roman"/>
              </a:rPr>
              <a:t>11. </a:t>
            </a: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No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cuenta con operatorias dentales </a:t>
            </a: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funcionales.</a:t>
            </a:r>
            <a:endParaRPr lang="es-EC" dirty="0" smtClean="0">
              <a:latin typeface="Times New Roman"/>
              <a:ea typeface="Times New Roman"/>
            </a:endParaRPr>
          </a:p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450215" algn="l"/>
                <a:tab pos="8551545" algn="l"/>
              </a:tabLst>
            </a:pPr>
            <a:r>
              <a:rPr lang="es-EC" dirty="0" smtClean="0">
                <a:solidFill>
                  <a:srgbClr val="000000"/>
                </a:solidFill>
                <a:latin typeface="Times New Roman"/>
                <a:ea typeface="Times New Roman"/>
              </a:rPr>
              <a:t>12. </a:t>
            </a: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No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cuenta con profesionales en el área de Odontopediatría. </a:t>
            </a:r>
            <a:endParaRPr lang="es-EC" dirty="0">
              <a:latin typeface="Times New Roman"/>
              <a:ea typeface="Times New Roman"/>
            </a:endParaRPr>
          </a:p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540385" algn="l"/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13. No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cuenta con suficientes Odontólogos generales que es la mayor demanda en  el área de odontología </a:t>
            </a:r>
            <a:endParaRPr lang="es-EC" dirty="0">
              <a:latin typeface="Times New Roman"/>
              <a:ea typeface="Times New Roman"/>
            </a:endParaRPr>
          </a:p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540385" algn="l"/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14. Existen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exceso de profesionales en el área de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  <a:hlinkClick r:id="rId4" action="ppaction://hlinkfile"/>
              </a:rPr>
              <a:t>Ortodoncia </a:t>
            </a:r>
            <a:endParaRPr lang="es-EC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156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2050" name="Picture 2" descr="C:\Users\Bety\Pictures\PRESENTACION POWERPOINT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</p:pic>
      <p:grpSp>
        <p:nvGrpSpPr>
          <p:cNvPr id="6" name="5 Grupo"/>
          <p:cNvGrpSpPr/>
          <p:nvPr/>
        </p:nvGrpSpPr>
        <p:grpSpPr>
          <a:xfrm>
            <a:off x="0" y="-27157"/>
            <a:ext cx="9144000" cy="5992213"/>
            <a:chOff x="0" y="-27157"/>
            <a:chExt cx="9144000" cy="5992213"/>
          </a:xfrm>
        </p:grpSpPr>
        <p:graphicFrame>
          <p:nvGraphicFramePr>
            <p:cNvPr id="4" name="3 Diagrama"/>
            <p:cNvGraphicFramePr/>
            <p:nvPr>
              <p:extLst>
                <p:ext uri="{D42A27DB-BD31-4B8C-83A1-F6EECF244321}">
                  <p14:modId xmlns:p14="http://schemas.microsoft.com/office/powerpoint/2010/main" val="3565237020"/>
                </p:ext>
              </p:extLst>
            </p:nvPr>
          </p:nvGraphicFramePr>
          <p:xfrm>
            <a:off x="0" y="1052736"/>
            <a:ext cx="9144000" cy="49123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5" name="4 Proceso alternativo"/>
            <p:cNvSpPr/>
            <p:nvPr/>
          </p:nvSpPr>
          <p:spPr>
            <a:xfrm>
              <a:off x="3635896" y="-27157"/>
              <a:ext cx="2477202" cy="864096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2400" b="1" dirty="0" smtClean="0">
                  <a:solidFill>
                    <a:srgbClr val="FF0000"/>
                  </a:solidFill>
                </a:rPr>
                <a:t>OBJETIVOS</a:t>
              </a:r>
            </a:p>
          </p:txBody>
        </p:sp>
        <p:sp>
          <p:nvSpPr>
            <p:cNvPr id="7" name="6 Proceso alternativo"/>
            <p:cNvSpPr/>
            <p:nvPr/>
          </p:nvSpPr>
          <p:spPr>
            <a:xfrm>
              <a:off x="4623238" y="1988840"/>
              <a:ext cx="3240360" cy="432048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2400" b="1" dirty="0" smtClean="0">
                  <a:solidFill>
                    <a:srgbClr val="FF0000"/>
                  </a:solidFill>
                </a:rPr>
                <a:t>GENERAL</a:t>
              </a:r>
              <a:endParaRPr lang="es-EC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98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 redondeado"/>
          <p:cNvSpPr/>
          <p:nvPr/>
        </p:nvSpPr>
        <p:spPr>
          <a:xfrm>
            <a:off x="2267744" y="116632"/>
            <a:ext cx="4392488" cy="5040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RECOMENDACIONES</a:t>
            </a:r>
            <a:endParaRPr lang="es-EC" sz="2400" b="1" dirty="0"/>
          </a:p>
        </p:txBody>
      </p:sp>
      <p:sp>
        <p:nvSpPr>
          <p:cNvPr id="2" name="1 Rectángulo"/>
          <p:cNvSpPr/>
          <p:nvPr/>
        </p:nvSpPr>
        <p:spPr>
          <a:xfrm>
            <a:off x="107504" y="825579"/>
            <a:ext cx="842493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  <a:tabLst>
                <a:tab pos="450215" algn="l"/>
                <a:tab pos="8551545" algn="l"/>
              </a:tabLst>
            </a:pP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Iniciar una administración hospitalaria en base a procesos técnico-administrativos claros y eficientes y estudiarlos frecuentemente para modificarlos o mejorados en función de la satisfacción al paciente, de los cambios en el ambiente interno y/o </a:t>
            </a: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externo.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  <a:tabLst>
                <a:tab pos="450215" algn="l"/>
                <a:tab pos="8551545" algn="l"/>
              </a:tabLst>
            </a:pP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Implementar un sistema automatizado de </a:t>
            </a: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citas.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  <a:tabLst>
                <a:tab pos="450215" algn="l"/>
                <a:tab pos="8551545" algn="l"/>
              </a:tabLst>
            </a:pPr>
            <a:r>
              <a:rPr lang="es-ES" sz="1600" dirty="0" smtClean="0">
                <a:solidFill>
                  <a:srgbClr val="000000"/>
                </a:solidFill>
                <a:latin typeface="Arial"/>
                <a:ea typeface="Calibri"/>
              </a:rPr>
              <a:t>Implementar </a:t>
            </a:r>
            <a:r>
              <a:rPr lang="es-ES" sz="1600" dirty="0">
                <a:solidFill>
                  <a:srgbClr val="000000"/>
                </a:solidFill>
                <a:latin typeface="Arial"/>
                <a:ea typeface="Calibri"/>
              </a:rPr>
              <a:t>un sistema de historias clínicas automatizadas en red, de manera que cada profesional que atiende a un paciente pueda registrar sus servicios y/o medicamentos y suministros brindados al </a:t>
            </a:r>
            <a:r>
              <a:rPr lang="es-ES" sz="1600" dirty="0" smtClean="0">
                <a:solidFill>
                  <a:srgbClr val="000000"/>
                </a:solidFill>
                <a:latin typeface="Arial"/>
                <a:ea typeface="Calibri"/>
              </a:rPr>
              <a:t>paciente.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  <a:tabLst>
                <a:tab pos="450215" algn="l"/>
                <a:tab pos="8551545" algn="l"/>
              </a:tabLst>
            </a:pPr>
            <a:r>
              <a:rPr lang="es-ES" sz="1600" dirty="0">
                <a:solidFill>
                  <a:srgbClr val="000000"/>
                </a:solidFill>
                <a:latin typeface="Arial"/>
                <a:ea typeface="Times New Roman"/>
              </a:rPr>
              <a:t>Incrementar el espacio físico, a fin de dividir por áreas cada uno de los servicios de acuerdo a las especialidades que brinda el </a:t>
            </a:r>
            <a:r>
              <a:rPr lang="es-ES" sz="1600" dirty="0" smtClean="0">
                <a:solidFill>
                  <a:srgbClr val="000000"/>
                </a:solidFill>
                <a:latin typeface="Arial"/>
                <a:ea typeface="Times New Roman"/>
              </a:rPr>
              <a:t>HGEG.</a:t>
            </a:r>
            <a:endParaRPr lang="es-EC" sz="16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  <a:tabLst>
                <a:tab pos="450215" algn="l"/>
                <a:tab pos="8551545" algn="l"/>
              </a:tabLst>
            </a:pPr>
            <a:endParaRPr lang="es-ES" sz="1600" dirty="0" smtClean="0">
              <a:solidFill>
                <a:srgbClr val="000000"/>
              </a:solidFill>
              <a:latin typeface="Arial"/>
              <a:ea typeface="Calibri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9626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 redondeado"/>
          <p:cNvSpPr/>
          <p:nvPr/>
        </p:nvSpPr>
        <p:spPr>
          <a:xfrm>
            <a:off x="2267744" y="116632"/>
            <a:ext cx="4392488" cy="5040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RECOMENDACIONES</a:t>
            </a:r>
            <a:endParaRPr lang="es-EC" sz="2400" b="1" dirty="0"/>
          </a:p>
        </p:txBody>
      </p:sp>
      <p:sp>
        <p:nvSpPr>
          <p:cNvPr id="2" name="1 Rectángulo"/>
          <p:cNvSpPr/>
          <p:nvPr/>
        </p:nvSpPr>
        <p:spPr>
          <a:xfrm>
            <a:off x="179512" y="1268760"/>
            <a:ext cx="8424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5.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Se debe implementar un sistema de emergencia Odontológica las 24 horas </a:t>
            </a: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     del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día a fin de satisfacer la demanda de pacientes para el área de Odontología.</a:t>
            </a:r>
            <a:endParaRPr lang="es-EC" dirty="0">
              <a:latin typeface="Times New Roman"/>
              <a:ea typeface="Times New Roman"/>
            </a:endParaRPr>
          </a:p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450215" algn="l"/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6. Se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debe implementar un departamento de RX y laboratorio dental especializado para el área de Odontología.</a:t>
            </a:r>
            <a:endParaRPr lang="es-EC" dirty="0">
              <a:latin typeface="Times New Roman"/>
              <a:ea typeface="Times New Roman"/>
            </a:endParaRPr>
          </a:p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7. Se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debe incrementar quirófanos para  cirugía general del día.</a:t>
            </a:r>
            <a:endParaRPr lang="es-EC" dirty="0">
              <a:latin typeface="Times New Roman"/>
              <a:ea typeface="Times New Roman"/>
            </a:endParaRPr>
          </a:p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8. Es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necesario incrementar el número de operatorias dentales.</a:t>
            </a:r>
            <a:endParaRPr lang="es-EC" dirty="0">
              <a:latin typeface="Times New Roman"/>
              <a:ea typeface="Times New Roman"/>
            </a:endParaRPr>
          </a:p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9. Gestionar </a:t>
            </a:r>
            <a:r>
              <a:rPr lang="es-ES" dirty="0">
                <a:solidFill>
                  <a:srgbClr val="000000"/>
                </a:solidFill>
                <a:latin typeface="Arial"/>
                <a:ea typeface="Times New Roman"/>
              </a:rPr>
              <a:t>la contratación de profesionales en </a:t>
            </a:r>
            <a:r>
              <a:rPr lang="es-ES" dirty="0" err="1">
                <a:solidFill>
                  <a:srgbClr val="000000"/>
                </a:solidFill>
                <a:latin typeface="Arial"/>
                <a:ea typeface="Times New Roman"/>
              </a:rPr>
              <a:t>Odontopediatria</a:t>
            </a: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.</a:t>
            </a:r>
            <a:endParaRPr lang="es-EC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89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 redondeado"/>
          <p:cNvSpPr/>
          <p:nvPr/>
        </p:nvSpPr>
        <p:spPr>
          <a:xfrm>
            <a:off x="2267744" y="116632"/>
            <a:ext cx="4392488" cy="5040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RECOMENDACIONES</a:t>
            </a:r>
            <a:endParaRPr lang="es-EC" sz="2400" b="1" dirty="0"/>
          </a:p>
        </p:txBody>
      </p:sp>
      <p:sp>
        <p:nvSpPr>
          <p:cNvPr id="2" name="1 Rectángulo"/>
          <p:cNvSpPr/>
          <p:nvPr/>
        </p:nvSpPr>
        <p:spPr>
          <a:xfrm>
            <a:off x="467544" y="1443841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450215" algn="l"/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10.Gestionar la contratación de más  Odontólogos Generales a tiempo completo, debido a que en el año se han realizado  13.390 restauraciones y obturaciones, cifra suficiente para justificar la contratación de más profesionales en Odontología General y </a:t>
            </a:r>
            <a:r>
              <a:rPr lang="es-ES" dirty="0" err="1" smtClean="0">
                <a:solidFill>
                  <a:srgbClr val="000000"/>
                </a:solidFill>
                <a:latin typeface="Arial"/>
                <a:ea typeface="Times New Roman"/>
              </a:rPr>
              <a:t>Odontopediatras</a:t>
            </a: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.</a:t>
            </a:r>
            <a:endParaRPr lang="es-EC" dirty="0" smtClean="0">
              <a:latin typeface="Times New Roman"/>
              <a:ea typeface="Times New Roman"/>
            </a:endParaRPr>
          </a:p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450215" algn="l"/>
                <a:tab pos="8551545" algn="l"/>
              </a:tabLst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Times New Roman"/>
              </a:rPr>
              <a:t>11. De acuerdo al Anexo No. 7 se evidencia el exceso de profesionales en el área de Ortodoncia, mismo que no justifica por la producción del reporte anual.</a:t>
            </a:r>
            <a:endParaRPr lang="es-EC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554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825961" y="2967335"/>
            <a:ext cx="549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MUCHAS GRACIAS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40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ety\Pictures\Imagen1.jpg.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984182141"/>
              </p:ext>
            </p:extLst>
          </p:nvPr>
        </p:nvGraphicFramePr>
        <p:xfrm>
          <a:off x="2123728" y="260648"/>
          <a:ext cx="6732238" cy="6048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062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ety\Pictures\Imagen1.jpg.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018686588"/>
              </p:ext>
            </p:extLst>
          </p:nvPr>
        </p:nvGraphicFramePr>
        <p:xfrm>
          <a:off x="2123728" y="260648"/>
          <a:ext cx="6732238" cy="6048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87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-23374" y="0"/>
            <a:ext cx="3384376" cy="6696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DIAGNÓSTICO</a:t>
            </a:r>
            <a:endParaRPr lang="es-EC" sz="2400" b="1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257443000"/>
              </p:ext>
            </p:extLst>
          </p:nvPr>
        </p:nvGraphicFramePr>
        <p:xfrm>
          <a:off x="251520" y="980728"/>
          <a:ext cx="864096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3842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-23374" y="0"/>
            <a:ext cx="3384376" cy="6696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PROCESOS ACTUALES</a:t>
            </a:r>
            <a:endParaRPr lang="es-EC" sz="2400" b="1" dirty="0"/>
          </a:p>
        </p:txBody>
      </p:sp>
      <p:sp>
        <p:nvSpPr>
          <p:cNvPr id="3" name="2 Flecha derecha"/>
          <p:cNvSpPr/>
          <p:nvPr/>
        </p:nvSpPr>
        <p:spPr>
          <a:xfrm>
            <a:off x="539551" y="4559364"/>
            <a:ext cx="3398197" cy="1605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AGLOMERACIÓN DE PACIENTES PARA ACCEDER A UN TURNO</a:t>
            </a:r>
            <a:endParaRPr lang="es-EC" b="1" dirty="0"/>
          </a:p>
        </p:txBody>
      </p:sp>
      <p:sp>
        <p:nvSpPr>
          <p:cNvPr id="6" name="5 Flecha derecha"/>
          <p:cNvSpPr/>
          <p:nvPr/>
        </p:nvSpPr>
        <p:spPr>
          <a:xfrm>
            <a:off x="539552" y="1988840"/>
            <a:ext cx="3398197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MUCHO TIEMPO ESPERA</a:t>
            </a:r>
            <a:endParaRPr lang="es-EC" b="1" dirty="0"/>
          </a:p>
        </p:txBody>
      </p:sp>
      <p:pic>
        <p:nvPicPr>
          <p:cNvPr id="4" name="Picture 2" descr="C:\Users\Bety\Desktop\fotos todas\fotos-hospitalge-garces\fotos hgeg\DSC018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52736"/>
            <a:ext cx="424847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ety\Desktop\fotos todas\fotos-hospitalge-garces\fotos hgeg\DSC019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356" y="3789040"/>
            <a:ext cx="4457092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39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-23374" y="-27384"/>
            <a:ext cx="3384376" cy="6696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PROCESOS ACTUALES</a:t>
            </a:r>
            <a:endParaRPr lang="es-EC" sz="2400" b="1" dirty="0"/>
          </a:p>
        </p:txBody>
      </p:sp>
      <p:sp>
        <p:nvSpPr>
          <p:cNvPr id="6" name="5 Flecha derecha"/>
          <p:cNvSpPr/>
          <p:nvPr/>
        </p:nvSpPr>
        <p:spPr>
          <a:xfrm>
            <a:off x="492202" y="3176972"/>
            <a:ext cx="3398197" cy="1404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AFLUENCIA DE PACIENTES</a:t>
            </a:r>
            <a:endParaRPr lang="es-EC" sz="2000" b="1" dirty="0"/>
          </a:p>
        </p:txBody>
      </p:sp>
      <p:pic>
        <p:nvPicPr>
          <p:cNvPr id="5124" name="Picture 4" descr="C:\Users\Bety\Desktop\fotos todas\fotos-hospitalge-garces\Presentacion HGEG\DSC018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92027"/>
            <a:ext cx="419505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Blasco\Desktop\fotos-hospitalge-garces\DSC019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3645024"/>
            <a:ext cx="4195051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1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ty\Pictures\Imagen1.jpg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0" y="-8308"/>
            <a:ext cx="3384376" cy="6696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PROCESOS ACTUALES</a:t>
            </a:r>
            <a:endParaRPr lang="es-EC" sz="2400" b="1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97088" y="26892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563888" y="307391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PROFESIONALES DEL ÁREA DE SALUD BUCAL DEL HGEG</a:t>
            </a:r>
            <a:endParaRPr lang="es-EC" sz="2000" b="1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605296"/>
              </p:ext>
            </p:extLst>
          </p:nvPr>
        </p:nvGraphicFramePr>
        <p:xfrm>
          <a:off x="1115617" y="5445224"/>
          <a:ext cx="6984774" cy="841248"/>
        </p:xfrm>
        <a:graphic>
          <a:graphicData uri="http://schemas.openxmlformats.org/drawingml/2006/table">
            <a:tbl>
              <a:tblPr firstRow="1" firstCol="1" bandRow="1"/>
              <a:tblGrid>
                <a:gridCol w="795345"/>
                <a:gridCol w="1560005"/>
                <a:gridCol w="1489510"/>
                <a:gridCol w="1650404"/>
                <a:gridCol w="148951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No.</a:t>
                      </a:r>
                      <a:endParaRPr lang="es-EC" sz="1600" b="1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OPERATORIAS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EQUIPOS DENTALES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COMPRESORES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RX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31849B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</a:tbl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2339752" y="4921333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EQUIPOS Y ESPACIOS</a:t>
            </a:r>
            <a:endParaRPr lang="es-EC" b="1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981410"/>
              </p:ext>
            </p:extLst>
          </p:nvPr>
        </p:nvGraphicFramePr>
        <p:xfrm>
          <a:off x="683569" y="1068387"/>
          <a:ext cx="8136903" cy="38529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0759"/>
                <a:gridCol w="3985784"/>
                <a:gridCol w="864096"/>
                <a:gridCol w="1224136"/>
                <a:gridCol w="1152128"/>
              </a:tblGrid>
              <a:tr h="693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No.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PROFESIONALES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CANT.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TIEMPO COMPLETO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TIEMPO PACIAL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398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ODONTOLÓGO GENERAL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2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1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398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CIRUJANO MAXILOFACIAL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1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336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PERIODONCISTA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336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ENDODONCISTA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336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ORTODONCISTA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398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smtClean="0">
                          <a:effectLst/>
                        </a:rPr>
                        <a:t>PASANTES </a:t>
                      </a:r>
                      <a:r>
                        <a:rPr lang="es-EC" sz="1600" dirty="0">
                          <a:effectLst/>
                        </a:rPr>
                        <a:t>CIRUJANOS MAXILOFACIAL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1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398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PASANTES ORTODONCISTA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5554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ASISTENTES DENTALES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2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08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1274</Words>
  <Application>Microsoft Office PowerPoint</Application>
  <PresentationFormat>Presentación en pantalla (4:3)</PresentationFormat>
  <Paragraphs>224</Paragraphs>
  <Slides>33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Bety</dc:creator>
  <cp:lastModifiedBy>Bety</cp:lastModifiedBy>
  <cp:revision>79</cp:revision>
  <dcterms:created xsi:type="dcterms:W3CDTF">2012-09-05T22:57:53Z</dcterms:created>
  <dcterms:modified xsi:type="dcterms:W3CDTF">2012-09-21T00:51:25Z</dcterms:modified>
</cp:coreProperties>
</file>