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handoutMasterIdLst>
    <p:handoutMasterId r:id="rId46"/>
  </p:handoutMasterIdLst>
  <p:sldIdLst>
    <p:sldId id="273" r:id="rId3"/>
    <p:sldId id="289" r:id="rId4"/>
    <p:sldId id="288" r:id="rId5"/>
    <p:sldId id="287" r:id="rId6"/>
    <p:sldId id="290" r:id="rId7"/>
    <p:sldId id="291" r:id="rId8"/>
    <p:sldId id="294" r:id="rId9"/>
    <p:sldId id="323" r:id="rId10"/>
    <p:sldId id="295" r:id="rId11"/>
    <p:sldId id="300" r:id="rId12"/>
    <p:sldId id="301" r:id="rId13"/>
    <p:sldId id="302" r:id="rId14"/>
    <p:sldId id="303" r:id="rId15"/>
    <p:sldId id="292" r:id="rId16"/>
    <p:sldId id="293" r:id="rId17"/>
    <p:sldId id="299" r:id="rId18"/>
    <p:sldId id="267" r:id="rId19"/>
    <p:sldId id="304" r:id="rId20"/>
    <p:sldId id="305" r:id="rId21"/>
    <p:sldId id="306" r:id="rId22"/>
    <p:sldId id="327" r:id="rId23"/>
    <p:sldId id="328" r:id="rId24"/>
    <p:sldId id="311" r:id="rId25"/>
    <p:sldId id="308" r:id="rId26"/>
    <p:sldId id="307" r:id="rId27"/>
    <p:sldId id="309" r:id="rId28"/>
    <p:sldId id="320" r:id="rId29"/>
    <p:sldId id="329" r:id="rId30"/>
    <p:sldId id="321" r:id="rId31"/>
    <p:sldId id="325" r:id="rId32"/>
    <p:sldId id="326" r:id="rId33"/>
    <p:sldId id="322" r:id="rId34"/>
    <p:sldId id="286" r:id="rId35"/>
    <p:sldId id="269" r:id="rId36"/>
    <p:sldId id="334" r:id="rId37"/>
    <p:sldId id="316" r:id="rId38"/>
    <p:sldId id="312" r:id="rId39"/>
    <p:sldId id="310" r:id="rId40"/>
    <p:sldId id="315" r:id="rId41"/>
    <p:sldId id="314" r:id="rId42"/>
    <p:sldId id="313" r:id="rId43"/>
    <p:sldId id="330" r:id="rId44"/>
    <p:sldId id="331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B793"/>
    <a:srgbClr val="FFAE85"/>
    <a:srgbClr val="E6DFB4"/>
    <a:srgbClr val="FFC50D"/>
    <a:srgbClr val="FFCE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-3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5AB3C-A859-401D-A60A-6F8EE65A6E31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F14EC-198A-4FC9-BF6F-A09B6C0EF2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5903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p:oleObj spid="_x0000_s2056" name="CorelDRAW" r:id="rId3" imgW="9151920" imgH="5621400" progId="">
              <p:embed/>
            </p:oleObj>
          </a:graphicData>
        </a:graphic>
      </p:graphicFrame>
      <p:sp>
        <p:nvSpPr>
          <p:cNvPr id="17432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3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sp>
        <p:nvSpPr>
          <p:cNvPr id="17434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/>
          </a:p>
        </p:txBody>
      </p:sp>
      <p:sp>
        <p:nvSpPr>
          <p:cNvPr id="17435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ED79E-18D8-49D1-8AD6-B35FDCC73A58}" type="datetimeFigureOut">
              <a:rPr lang="es-ES" smtClean="0"/>
              <a:pPr/>
              <a:t>04/07/2012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E3631-D782-4BE5-B79D-ACBFAA7CAD6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4"/>
          <p:cNvSpPr txBox="1"/>
          <p:nvPr/>
        </p:nvSpPr>
        <p:spPr>
          <a:xfrm>
            <a:off x="4286281" y="220784"/>
            <a:ext cx="4357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kern="0" dirty="0">
                <a:solidFill>
                  <a:schemeClr val="tx2"/>
                </a:solidFill>
              </a:rPr>
              <a:t>LABORATORIO ADN </a:t>
            </a:r>
            <a:br>
              <a:rPr lang="es-ES" sz="2000" kern="0" dirty="0">
                <a:solidFill>
                  <a:schemeClr val="tx2"/>
                </a:solidFill>
              </a:rPr>
            </a:br>
            <a:r>
              <a:rPr lang="es-ES" sz="2000" kern="0" dirty="0">
                <a:solidFill>
                  <a:schemeClr val="tx2"/>
                </a:solidFill>
              </a:rPr>
              <a:t>FISCALIA GENERAL DE </a:t>
            </a:r>
            <a:r>
              <a:rPr lang="es-ES" sz="2000" kern="0" dirty="0" smtClean="0">
                <a:solidFill>
                  <a:schemeClr val="tx2"/>
                </a:solidFill>
              </a:rPr>
              <a:t>ESTADO</a:t>
            </a:r>
            <a:endParaRPr lang="es-ES" sz="2000" kern="0" dirty="0">
              <a:solidFill>
                <a:schemeClr val="tx2"/>
              </a:solidFill>
            </a:endParaRPr>
          </a:p>
        </p:txBody>
      </p:sp>
      <p:pic>
        <p:nvPicPr>
          <p:cNvPr id="3" name="Imagen 2" descr="LOGO FISCALIA 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88883"/>
            <a:ext cx="10287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2 Subtítulo"/>
          <p:cNvSpPr txBox="1">
            <a:spLocks/>
          </p:cNvSpPr>
          <p:nvPr/>
        </p:nvSpPr>
        <p:spPr>
          <a:xfrm>
            <a:off x="3000364" y="4929198"/>
            <a:ext cx="3214710" cy="35719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s-ES" sz="1600" b="1" dirty="0" smtClean="0"/>
              <a:t>TATIANA BERMEO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500174"/>
            <a:ext cx="785818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300" dirty="0" smtClean="0">
                <a:latin typeface="Times New Roman"/>
                <a:ea typeface="Times New Roman"/>
              </a:rPr>
              <a:t>DETERMINACIÓN DE PERFILES GENÉTICOS EN POBLACIÓN AFRODESCENDIENTE DEL CHOTA, PROVINCIA DE IMBABURA-ECUADOR, CARACTERIZADOS POR 17 </a:t>
            </a:r>
            <a:r>
              <a:rPr lang="es-ES" sz="2300" dirty="0" err="1" smtClean="0">
                <a:latin typeface="Times New Roman"/>
                <a:ea typeface="Times New Roman"/>
              </a:rPr>
              <a:t>STR´s</a:t>
            </a:r>
            <a:r>
              <a:rPr lang="es-ES" sz="2300" dirty="0" smtClean="0">
                <a:latin typeface="Times New Roman"/>
                <a:ea typeface="Times New Roman"/>
              </a:rPr>
              <a:t>-PCR, A PARTIR DE ADN PURIFICADO Y ALMACENADO TANTO A TEMPERATURA AMBIENTE COMO EN REFRIGERACIÓN</a:t>
            </a:r>
            <a:endParaRPr lang="es-ES" sz="2300" dirty="0">
              <a:latin typeface="Times New Roman"/>
              <a:ea typeface="Times New Roman"/>
            </a:endParaRPr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1785918" y="4000504"/>
            <a:ext cx="5786478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s-ES" sz="2000" b="1" dirty="0" smtClean="0"/>
              <a:t>DEPARTAMENTO DE CIENCIAS DE LA VIDA</a:t>
            </a:r>
          </a:p>
          <a:p>
            <a:pPr lvl="0" algn="ctr">
              <a:defRPr/>
            </a:pPr>
            <a:r>
              <a:rPr lang="es-ES" sz="2000" b="1" dirty="0" smtClean="0"/>
              <a:t>CARRERA DE INGENIERÍA EN BIOTECNOLOGÍA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513" t="27045" r="71950" b="65395"/>
          <a:stretch>
            <a:fillRect/>
          </a:stretch>
        </p:blipFill>
        <p:spPr bwMode="auto">
          <a:xfrm>
            <a:off x="142844" y="4289848"/>
            <a:ext cx="2987824" cy="85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2184" t="55395" r="33560" b="20035"/>
          <a:stretch>
            <a:fillRect/>
          </a:stretch>
        </p:blipFill>
        <p:spPr bwMode="auto">
          <a:xfrm>
            <a:off x="3214678" y="714356"/>
            <a:ext cx="5929322" cy="26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0" y="1159077"/>
            <a:ext cx="435768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2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ADN: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2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Purificado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2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Estable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2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Protegido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2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En buen estado </a:t>
            </a:r>
          </a:p>
          <a:p>
            <a:pPr lvl="0" indent="2286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2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Viable a largo plazo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rot="5400000">
            <a:off x="7322363" y="3250405"/>
            <a:ext cx="1357322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6143636" y="3929066"/>
            <a:ext cx="3000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Polímero encapsula al ADN protegiéndolo de agentes externos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42844" y="123220"/>
          <a:ext cx="8858312" cy="5814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1643074"/>
                <a:gridCol w="1928826"/>
                <a:gridCol w="1957374"/>
                <a:gridCol w="1828840"/>
              </a:tblGrid>
              <a:tr h="756908">
                <a:tc>
                  <a:txBody>
                    <a:bodyPr/>
                    <a:lstStyle/>
                    <a:p>
                      <a:r>
                        <a:rPr lang="es-ES" dirty="0" smtClean="0"/>
                        <a:t>MUESTRA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PRODUCTO COMERCIAL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TIPO DE MUESTRA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TIEMPO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ANÁLISIS</a:t>
                      </a:r>
                      <a:endParaRPr lang="es-ES" dirty="0"/>
                    </a:p>
                  </a:txBody>
                  <a:tcPr/>
                </a:tc>
              </a:tr>
              <a:tr h="895400">
                <a:tc>
                  <a:txBody>
                    <a:bodyPr/>
                    <a:lstStyle/>
                    <a:p>
                      <a:r>
                        <a:rPr lang="es-ES" sz="2400" dirty="0" smtClean="0">
                          <a:solidFill>
                            <a:srgbClr val="FF0000"/>
                          </a:solidFill>
                        </a:rPr>
                        <a:t>ADN PURO</a:t>
                      </a:r>
                      <a:endParaRPr lang="es-E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DNAstable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gDNA</a:t>
                      </a:r>
                      <a:r>
                        <a:rPr lang="es-ES" dirty="0" smtClean="0"/>
                        <a:t>, </a:t>
                      </a:r>
                      <a:r>
                        <a:rPr lang="es-ES" dirty="0" err="1" smtClean="0"/>
                        <a:t>oligos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dirty="0" smtClean="0"/>
                        <a:t>plásmidos, lambdas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3.5 años RT y 26 meses a 60ºC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Microarrays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PCR, </a:t>
                      </a:r>
                      <a:r>
                        <a:rPr lang="es-ES" baseline="0" dirty="0" err="1" smtClean="0"/>
                        <a:t>STR´s</a:t>
                      </a:r>
                      <a:endParaRPr lang="es-ES" dirty="0"/>
                    </a:p>
                  </a:txBody>
                  <a:tcPr/>
                </a:tc>
              </a:tr>
              <a:tr h="895400">
                <a:tc>
                  <a:txBody>
                    <a:bodyPr/>
                    <a:lstStyle/>
                    <a:p>
                      <a:r>
                        <a:rPr lang="es-ES" dirty="0" smtClean="0"/>
                        <a:t>ARN PURO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RNAstable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tRNA</a:t>
                      </a:r>
                      <a:r>
                        <a:rPr lang="es-ES" dirty="0" smtClean="0"/>
                        <a:t>, </a:t>
                      </a:r>
                      <a:r>
                        <a:rPr lang="es-ES" dirty="0" err="1" smtClean="0"/>
                        <a:t>mRNA</a:t>
                      </a:r>
                      <a:r>
                        <a:rPr lang="es-ES" dirty="0" smtClean="0"/>
                        <a:t>, </a:t>
                      </a:r>
                      <a:r>
                        <a:rPr lang="es-ES" dirty="0" err="1" smtClean="0"/>
                        <a:t>miRNA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29 meses a RT y a 50ºC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PCR, expresión génica</a:t>
                      </a:r>
                      <a:endParaRPr lang="es-ES" dirty="0"/>
                    </a:p>
                  </a:txBody>
                  <a:tcPr/>
                </a:tc>
              </a:tr>
              <a:tr h="1164020">
                <a:tc>
                  <a:txBody>
                    <a:bodyPr/>
                    <a:lstStyle/>
                    <a:p>
                      <a:r>
                        <a:rPr lang="es-ES" dirty="0" smtClean="0"/>
                        <a:t>ADN EN SANGRE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QIAsafe</a:t>
                      </a:r>
                      <a:r>
                        <a:rPr lang="es-ES" dirty="0" smtClean="0"/>
                        <a:t> DNA </a:t>
                      </a:r>
                      <a:r>
                        <a:rPr lang="es-ES" dirty="0" err="1" smtClean="0"/>
                        <a:t>Blood</a:t>
                      </a:r>
                      <a:r>
                        <a:rPr lang="es-ES" dirty="0" smtClean="0"/>
                        <a:t>/ </a:t>
                      </a:r>
                      <a:r>
                        <a:rPr lang="es-ES" dirty="0" err="1" smtClean="0"/>
                        <a:t>DNAstable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Blood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Sangre total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14 meses a RT y a 50ºC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qPCR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secuenciación, </a:t>
                      </a:r>
                      <a:r>
                        <a:rPr lang="es-ES" baseline="0" dirty="0" err="1" smtClean="0"/>
                        <a:t>genotipificación</a:t>
                      </a:r>
                      <a:endParaRPr lang="es-ES" dirty="0"/>
                    </a:p>
                  </a:txBody>
                  <a:tcPr/>
                </a:tc>
              </a:tr>
              <a:tr h="1164020">
                <a:tc>
                  <a:txBody>
                    <a:bodyPr/>
                    <a:lstStyle/>
                    <a:p>
                      <a:r>
                        <a:rPr lang="es-ES" dirty="0" smtClean="0"/>
                        <a:t>ADN EN</a:t>
                      </a:r>
                      <a:r>
                        <a:rPr lang="es-ES" baseline="0" dirty="0" smtClean="0"/>
                        <a:t> TEJIDOS Y CÉLULAS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DNAgard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Tissue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Riñón,  bazo, pulmones, cerebro, hígado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Riñón: 6 meses a RT. Otros: 70 días a RT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PCR, secuenciación</a:t>
                      </a:r>
                      <a:endParaRPr lang="es-ES" dirty="0"/>
                    </a:p>
                  </a:txBody>
                  <a:tcPr/>
                </a:tc>
              </a:tr>
              <a:tr h="895400">
                <a:tc>
                  <a:txBody>
                    <a:bodyPr/>
                    <a:lstStyle/>
                    <a:p>
                      <a:r>
                        <a:rPr lang="es-ES" dirty="0" smtClean="0"/>
                        <a:t>BACTERIAS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CloneStable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DH5-</a:t>
                      </a:r>
                      <a:r>
                        <a:rPr lang="el-GR" dirty="0" smtClean="0"/>
                        <a:t>α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20 meses a RT y 6 meses a 50ºC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Transformación, </a:t>
                      </a:r>
                      <a:r>
                        <a:rPr lang="es-ES" dirty="0" err="1" smtClean="0"/>
                        <a:t>transfección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42910" y="1756277"/>
            <a:ext cx="807249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sz="2400" dirty="0" smtClean="0">
                <a:latin typeface="Arial" pitchFamily="34" charset="0"/>
                <a:ea typeface="Times New Roman" pitchFamily="18" charset="0"/>
              </a:rPr>
              <a:t>Las moléculas al ser re-hidratas son compatibles con las siguientes aplicaciones sin afectar sus resultados: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PCR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Secuenciación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Análisis con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STR´s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Amplificación de cualquier lugar del genoma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Análisis de restricción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Transformación y clonación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Tecnologías de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microarrays</a:t>
            </a:r>
            <a:endParaRPr lang="es-ES" sz="2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Vacunas,</a:t>
            </a:r>
            <a:r>
              <a:rPr kumimoji="0" lang="es-E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entre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otras aplicaciones en medicina e industria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21728" y="571480"/>
            <a:ext cx="436484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APLICACIONES</a:t>
            </a:r>
            <a:endParaRPr lang="es-E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9822" t="45945" r="32379" b="20035"/>
          <a:stretch>
            <a:fillRect/>
          </a:stretch>
        </p:blipFill>
        <p:spPr bwMode="auto">
          <a:xfrm>
            <a:off x="467544" y="1472992"/>
            <a:ext cx="3096344" cy="174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779912" y="19225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</a:t>
            </a:r>
            <a:r>
              <a:rPr lang="es-ES" dirty="0" smtClean="0"/>
              <a:t>s.</a:t>
            </a:r>
            <a:endParaRPr lang="es-E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44094" t="55603" r="38778" b="15335"/>
          <a:stretch>
            <a:fillRect/>
          </a:stretch>
        </p:blipFill>
        <p:spPr bwMode="auto">
          <a:xfrm>
            <a:off x="5652120" y="3357562"/>
            <a:ext cx="208823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211960" y="42267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</a:t>
            </a:r>
            <a:r>
              <a:rPr lang="es-ES" dirty="0" smtClean="0"/>
              <a:t>s.</a:t>
            </a:r>
            <a:endParaRPr lang="es-E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 l="29919" t="53780" r="32281" b="11256"/>
          <a:stretch>
            <a:fillRect/>
          </a:stretch>
        </p:blipFill>
        <p:spPr bwMode="auto">
          <a:xfrm>
            <a:off x="4860032" y="1204643"/>
            <a:ext cx="3600400" cy="208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 l="35234" t="54725" r="32282" b="12201"/>
          <a:stretch>
            <a:fillRect/>
          </a:stretch>
        </p:blipFill>
        <p:spPr bwMode="auto">
          <a:xfrm>
            <a:off x="251520" y="3290684"/>
            <a:ext cx="3600400" cy="229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71406" y="214290"/>
            <a:ext cx="40719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 smtClean="0"/>
              <a:t>Optimizando </a:t>
            </a:r>
            <a:r>
              <a:rPr lang="es-ES" sz="2200" dirty="0"/>
              <a:t>espacio, costos y de una forma amigable con el ambiente.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0" y="5768806"/>
            <a:ext cx="61246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300" dirty="0" smtClean="0"/>
              <a:t>Costos y dificultad de envío de muestra reducidos</a:t>
            </a:r>
            <a:endParaRPr lang="es-ES" sz="2300" dirty="0"/>
          </a:p>
        </p:txBody>
      </p:sp>
      <p:sp>
        <p:nvSpPr>
          <p:cNvPr id="10" name="9 Rectángulo"/>
          <p:cNvSpPr/>
          <p:nvPr/>
        </p:nvSpPr>
        <p:spPr>
          <a:xfrm>
            <a:off x="4643438" y="71414"/>
            <a:ext cx="4214842" cy="114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 smtClean="0"/>
              <a:t>Espacios físicos,  consumo de energía eléctrica,  emisiones, daños del equipo</a:t>
            </a:r>
            <a:endParaRPr lang="es-E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3034255"/>
            <a:ext cx="8715404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500" dirty="0" smtClean="0"/>
              <a:t>Determinar perfiles genéticos en población </a:t>
            </a:r>
            <a:r>
              <a:rPr lang="es-ES" sz="2500" dirty="0" err="1" smtClean="0"/>
              <a:t>afrodescendiente</a:t>
            </a:r>
            <a:r>
              <a:rPr lang="es-ES" sz="2500" dirty="0" smtClean="0"/>
              <a:t> del Chota, provincia de Imbabura-Ecuador, caracterizados por 17 </a:t>
            </a:r>
            <a:r>
              <a:rPr lang="es-ES" sz="2500" dirty="0" err="1" smtClean="0"/>
              <a:t>STR´s</a:t>
            </a:r>
            <a:r>
              <a:rPr lang="es-ES" sz="2500" dirty="0" smtClean="0"/>
              <a:t>-PCR, a partir de ADN purificado y almacenado tanto a temperatura ambiente como en refrigeración</a:t>
            </a:r>
            <a:endParaRPr kumimoji="0" lang="es-ES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24919" y="1720982"/>
            <a:ext cx="4203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Objetivo general</a:t>
            </a:r>
            <a:endParaRPr lang="es-E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5720" y="785795"/>
            <a:ext cx="8643998" cy="51706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es-ES" sz="2200" dirty="0" smtClean="0"/>
              <a:t>Extraer y cuantificar ADN de muestras de sangre periférica en EDTA provenientes de individuos de descendencia </a:t>
            </a:r>
            <a:r>
              <a:rPr lang="es-ES" sz="2200" dirty="0" err="1" smtClean="0"/>
              <a:t>afroecuatoriana</a:t>
            </a:r>
            <a:r>
              <a:rPr lang="es-ES" sz="2200" dirty="0" smtClean="0"/>
              <a:t> del Chota-Ecuador. </a:t>
            </a:r>
          </a:p>
          <a:p>
            <a:pPr lvl="0" algn="just">
              <a:buFont typeface="Arial" pitchFamily="34" charset="0"/>
              <a:buChar char="•"/>
            </a:pPr>
            <a:r>
              <a:rPr lang="es-ES" sz="2200" dirty="0" smtClean="0"/>
              <a:t>Realizar los perfiles genéticos de los individuos en estudio usando marcadores </a:t>
            </a:r>
            <a:r>
              <a:rPr lang="es-ES" sz="2200" dirty="0" err="1" smtClean="0"/>
              <a:t>STR´s</a:t>
            </a:r>
            <a:r>
              <a:rPr lang="es-ES" sz="2200" dirty="0" smtClean="0"/>
              <a:t> autosómicos. </a:t>
            </a:r>
          </a:p>
          <a:p>
            <a:pPr lvl="0" algn="just">
              <a:buFont typeface="Arial" pitchFamily="34" charset="0"/>
              <a:buChar char="•"/>
            </a:pPr>
            <a:r>
              <a:rPr lang="es-ES" sz="2200" dirty="0" smtClean="0"/>
              <a:t>Almacenar el ADN extraído por duplicado, la mitad a temperatura ambiente y la otra mitad en </a:t>
            </a:r>
            <a:r>
              <a:rPr lang="es-ES" sz="2200" dirty="0" err="1" smtClean="0"/>
              <a:t>ultracongelación</a:t>
            </a:r>
            <a:r>
              <a:rPr lang="es-ES" sz="2200" dirty="0" smtClean="0"/>
              <a:t> a -80ºC.</a:t>
            </a:r>
          </a:p>
          <a:p>
            <a:pPr lvl="0" algn="just">
              <a:buFont typeface="Arial" pitchFamily="34" charset="0"/>
              <a:buChar char="•"/>
            </a:pPr>
            <a:r>
              <a:rPr lang="es-ES" sz="2200" dirty="0" smtClean="0"/>
              <a:t>Reconstituir las muestras almacenadas al ambiente y comparar la estabilidad del ADN almacenado tanto a temperatura ambiente como en </a:t>
            </a:r>
            <a:r>
              <a:rPr lang="es-ES" sz="2200" dirty="0" err="1" smtClean="0"/>
              <a:t>ultracongelación</a:t>
            </a:r>
            <a:r>
              <a:rPr lang="es-ES" sz="2200" dirty="0" smtClean="0"/>
              <a:t> mediante cuantificación y análisis de perfiles genéticos.</a:t>
            </a:r>
          </a:p>
          <a:p>
            <a:pPr lvl="0" algn="just">
              <a:buFont typeface="Arial" pitchFamily="34" charset="0"/>
              <a:buChar char="•"/>
            </a:pPr>
            <a:r>
              <a:rPr lang="es-ES" sz="2200" dirty="0" smtClean="0"/>
              <a:t>Determinar los </a:t>
            </a:r>
            <a:r>
              <a:rPr lang="es-ES" sz="2200" dirty="0" err="1" smtClean="0"/>
              <a:t>haplogrupos</a:t>
            </a:r>
            <a:r>
              <a:rPr lang="es-ES" sz="2200" dirty="0" smtClean="0"/>
              <a:t> de las muestras en cromosoma Y.</a:t>
            </a:r>
          </a:p>
          <a:p>
            <a:pPr lvl="0" algn="just">
              <a:buFont typeface="Arial" pitchFamily="34" charset="0"/>
              <a:buChar char="•"/>
            </a:pPr>
            <a:r>
              <a:rPr lang="es-ES" sz="2200" dirty="0" smtClean="0"/>
              <a:t>Determinar frecuencias alélicas y comparar los resultados obtenidos en esta población </a:t>
            </a:r>
            <a:r>
              <a:rPr lang="es-ES" sz="2200" dirty="0" err="1" smtClean="0"/>
              <a:t>afroecuatoriana</a:t>
            </a:r>
            <a:r>
              <a:rPr lang="es-ES" sz="2200" dirty="0" smtClean="0"/>
              <a:t> con otras poblaciones.</a:t>
            </a:r>
          </a:p>
          <a:p>
            <a:pPr lvl="0" algn="just"/>
            <a:endParaRPr lang="es-ES" sz="2200" dirty="0"/>
          </a:p>
        </p:txBody>
      </p:sp>
      <p:sp>
        <p:nvSpPr>
          <p:cNvPr id="5" name="4 Rectángulo"/>
          <p:cNvSpPr/>
          <p:nvPr/>
        </p:nvSpPr>
        <p:spPr>
          <a:xfrm>
            <a:off x="329501" y="142852"/>
            <a:ext cx="48140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Objetivos específicos</a:t>
            </a:r>
            <a:endParaRPr lang="es-E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7158" y="1500174"/>
            <a:ext cx="8429684" cy="1200329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PROCEDIMIENTO</a:t>
            </a:r>
            <a:endParaRPr lang="es-ES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493" y="3071810"/>
            <a:ext cx="3428655" cy="256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Imagen"/>
          <p:cNvPicPr/>
          <p:nvPr/>
        </p:nvPicPr>
        <p:blipFill>
          <a:blip r:embed="rId3" cstate="print"/>
          <a:srcRect l="54432" t="13172" r="26947" b="54853"/>
          <a:stretch>
            <a:fillRect/>
          </a:stretch>
        </p:blipFill>
        <p:spPr bwMode="auto">
          <a:xfrm>
            <a:off x="1714480" y="3143248"/>
            <a:ext cx="207170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1290420"/>
            <a:ext cx="142872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Sangre total</a:t>
            </a:r>
            <a:endParaRPr lang="es-ES" sz="2000" dirty="0"/>
          </a:p>
        </p:txBody>
      </p:sp>
      <p:cxnSp>
        <p:nvCxnSpPr>
          <p:cNvPr id="43" name="42 Conector recto"/>
          <p:cNvCxnSpPr/>
          <p:nvPr/>
        </p:nvCxnSpPr>
        <p:spPr>
          <a:xfrm rot="5400000">
            <a:off x="-216626" y="1002388"/>
            <a:ext cx="57606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/>
          <p:cNvSpPr txBox="1"/>
          <p:nvPr/>
        </p:nvSpPr>
        <p:spPr>
          <a:xfrm>
            <a:off x="6929454" y="1500174"/>
            <a:ext cx="1928826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Amplificación</a:t>
            </a:r>
            <a:endParaRPr lang="es-ES" sz="2400" dirty="0"/>
          </a:p>
        </p:txBody>
      </p:sp>
      <p:sp>
        <p:nvSpPr>
          <p:cNvPr id="57" name="56 CuadroTexto"/>
          <p:cNvSpPr txBox="1"/>
          <p:nvPr/>
        </p:nvSpPr>
        <p:spPr>
          <a:xfrm>
            <a:off x="6357918" y="2500306"/>
            <a:ext cx="2786082" cy="47380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Electroforesis capilar</a:t>
            </a:r>
            <a:endParaRPr lang="es-ES" sz="2400" dirty="0"/>
          </a:p>
        </p:txBody>
      </p:sp>
      <p:sp>
        <p:nvSpPr>
          <p:cNvPr id="63" name="62 CuadroTexto"/>
          <p:cNvSpPr txBox="1"/>
          <p:nvPr/>
        </p:nvSpPr>
        <p:spPr>
          <a:xfrm>
            <a:off x="6929454" y="3514579"/>
            <a:ext cx="2071702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Determinación genotipos (</a:t>
            </a:r>
            <a:r>
              <a:rPr lang="es-ES" sz="2400" dirty="0" smtClean="0">
                <a:hlinkClick r:id="rId2" action="ppaction://hlinksldjump"/>
              </a:rPr>
              <a:t>perfiles</a:t>
            </a:r>
            <a:r>
              <a:rPr lang="es-ES" sz="2400" dirty="0" smtClean="0"/>
              <a:t>)</a:t>
            </a:r>
            <a:endParaRPr lang="es-ES" sz="2400" dirty="0"/>
          </a:p>
        </p:txBody>
      </p:sp>
      <p:sp>
        <p:nvSpPr>
          <p:cNvPr id="65" name="64 CuadroTexto"/>
          <p:cNvSpPr txBox="1"/>
          <p:nvPr/>
        </p:nvSpPr>
        <p:spPr>
          <a:xfrm>
            <a:off x="6215074" y="5884151"/>
            <a:ext cx="157163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Análisis estadístico</a:t>
            </a:r>
            <a:r>
              <a:rPr lang="es-ES" sz="2400" dirty="0" smtClean="0"/>
              <a:t>  </a:t>
            </a:r>
            <a:endParaRPr lang="es-ES" sz="2400" dirty="0"/>
          </a:p>
        </p:txBody>
      </p:sp>
      <p:sp>
        <p:nvSpPr>
          <p:cNvPr id="58" name="57 CuadroTexto"/>
          <p:cNvSpPr txBox="1"/>
          <p:nvPr/>
        </p:nvSpPr>
        <p:spPr>
          <a:xfrm>
            <a:off x="1071538" y="3383845"/>
            <a:ext cx="2071702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Impregnación FTA</a:t>
            </a:r>
            <a:endParaRPr lang="es-ES" sz="2400" dirty="0"/>
          </a:p>
        </p:txBody>
      </p:sp>
      <p:cxnSp>
        <p:nvCxnSpPr>
          <p:cNvPr id="75" name="74 Conector recto de flecha"/>
          <p:cNvCxnSpPr/>
          <p:nvPr/>
        </p:nvCxnSpPr>
        <p:spPr>
          <a:xfrm>
            <a:off x="71406" y="712768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 de flecha"/>
          <p:cNvCxnSpPr/>
          <p:nvPr/>
        </p:nvCxnSpPr>
        <p:spPr>
          <a:xfrm>
            <a:off x="4572000" y="785794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/>
          <p:nvPr/>
        </p:nvCxnSpPr>
        <p:spPr>
          <a:xfrm>
            <a:off x="2285984" y="71435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 de flecha"/>
          <p:cNvCxnSpPr/>
          <p:nvPr/>
        </p:nvCxnSpPr>
        <p:spPr>
          <a:xfrm rot="5400000">
            <a:off x="8037537" y="3249611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7143768" y="1069287"/>
            <a:ext cx="2143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err="1" smtClean="0"/>
              <a:t>Power</a:t>
            </a:r>
            <a:r>
              <a:rPr lang="es-ES" sz="2200" dirty="0" smtClean="0"/>
              <a:t> </a:t>
            </a:r>
            <a:r>
              <a:rPr lang="es-ES" sz="2200" dirty="0" err="1" smtClean="0"/>
              <a:t>Plex</a:t>
            </a:r>
            <a:r>
              <a:rPr lang="es-ES" sz="2200" dirty="0" smtClean="0"/>
              <a:t> 18D</a:t>
            </a:r>
            <a:endParaRPr lang="es-ES" sz="2200" dirty="0"/>
          </a:p>
        </p:txBody>
      </p:sp>
      <p:cxnSp>
        <p:nvCxnSpPr>
          <p:cNvPr id="16" name="15 Conector recto de flecha"/>
          <p:cNvCxnSpPr/>
          <p:nvPr/>
        </p:nvCxnSpPr>
        <p:spPr>
          <a:xfrm rot="5400000">
            <a:off x="2019430" y="4519771"/>
            <a:ext cx="532312" cy="7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1785918" y="4824723"/>
            <a:ext cx="1928826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Amplificación</a:t>
            </a:r>
            <a:endParaRPr lang="es-ES" sz="2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857224" y="4824723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Y-</a:t>
            </a:r>
            <a:r>
              <a:rPr lang="es-ES" sz="2400" dirty="0" err="1" smtClean="0"/>
              <a:t>filer</a:t>
            </a:r>
            <a:endParaRPr lang="es-ES" sz="2400" dirty="0"/>
          </a:p>
        </p:txBody>
      </p:sp>
      <p:sp>
        <p:nvSpPr>
          <p:cNvPr id="21" name="20 CuadroTexto"/>
          <p:cNvSpPr txBox="1"/>
          <p:nvPr/>
        </p:nvSpPr>
        <p:spPr>
          <a:xfrm>
            <a:off x="714348" y="5681979"/>
            <a:ext cx="278608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Electroforesis capilar</a:t>
            </a:r>
            <a:endParaRPr lang="es-ES" sz="2400" dirty="0"/>
          </a:p>
        </p:txBody>
      </p:sp>
      <p:cxnSp>
        <p:nvCxnSpPr>
          <p:cNvPr id="22" name="21 Conector recto de flecha"/>
          <p:cNvCxnSpPr/>
          <p:nvPr/>
        </p:nvCxnSpPr>
        <p:spPr>
          <a:xfrm rot="5400000">
            <a:off x="2445379" y="5484183"/>
            <a:ext cx="39559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3786182" y="5955589"/>
            <a:ext cx="2071702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Determinación </a:t>
            </a:r>
            <a:r>
              <a:rPr lang="es-ES" sz="2400" dirty="0" err="1" smtClean="0">
                <a:hlinkClick r:id="rId3" action="ppaction://hlinksldjump"/>
              </a:rPr>
              <a:t>haplotipos</a:t>
            </a:r>
            <a:endParaRPr lang="es-ES" sz="2400" dirty="0"/>
          </a:p>
        </p:txBody>
      </p:sp>
      <p:cxnSp>
        <p:nvCxnSpPr>
          <p:cNvPr id="24" name="23 Conector recto"/>
          <p:cNvCxnSpPr/>
          <p:nvPr/>
        </p:nvCxnSpPr>
        <p:spPr>
          <a:xfrm rot="5400000">
            <a:off x="2678099" y="6392883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2928926" y="6642122"/>
            <a:ext cx="7858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>
            <a:endCxn id="65" idx="0"/>
          </p:cNvCxnSpPr>
          <p:nvPr/>
        </p:nvCxnSpPr>
        <p:spPr>
          <a:xfrm rot="5400000">
            <a:off x="6416259" y="5298723"/>
            <a:ext cx="1170061" cy="79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5857884" y="6284932"/>
            <a:ext cx="357190" cy="158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285752" y="1675688"/>
            <a:ext cx="178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MUESTREO:</a:t>
            </a:r>
          </a:p>
          <a:p>
            <a:r>
              <a:rPr lang="es-ES" dirty="0" smtClean="0"/>
              <a:t>FENOTIPO</a:t>
            </a:r>
          </a:p>
          <a:p>
            <a:r>
              <a:rPr lang="es-ES" dirty="0" smtClean="0"/>
              <a:t>APELLIDOS</a:t>
            </a:r>
          </a:p>
          <a:p>
            <a:r>
              <a:rPr lang="es-ES" dirty="0" smtClean="0"/>
              <a:t>EMPARENTADOS</a:t>
            </a:r>
            <a:endParaRPr lang="es-ES" dirty="0"/>
          </a:p>
        </p:txBody>
      </p:sp>
      <p:sp>
        <p:nvSpPr>
          <p:cNvPr id="28" name="27 CuadroTexto"/>
          <p:cNvSpPr txBox="1"/>
          <p:nvPr/>
        </p:nvSpPr>
        <p:spPr>
          <a:xfrm>
            <a:off x="7143736" y="4714884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POWER STAR</a:t>
            </a:r>
          </a:p>
          <a:p>
            <a:r>
              <a:rPr lang="es-ES" dirty="0" smtClean="0"/>
              <a:t>ARLEQUIN 3.5.1.2</a:t>
            </a:r>
          </a:p>
          <a:p>
            <a:r>
              <a:rPr lang="es-ES" dirty="0" smtClean="0"/>
              <a:t>INFOSTAT 2011e</a:t>
            </a:r>
          </a:p>
          <a:p>
            <a:r>
              <a:rPr lang="es-ES" dirty="0" smtClean="0"/>
              <a:t>INFOGEN/E</a:t>
            </a:r>
            <a:endParaRPr lang="es-ES" dirty="0"/>
          </a:p>
        </p:txBody>
      </p:sp>
      <p:sp>
        <p:nvSpPr>
          <p:cNvPr id="30" name="29 CuadroTexto"/>
          <p:cNvSpPr txBox="1"/>
          <p:nvPr/>
        </p:nvSpPr>
        <p:spPr>
          <a:xfrm>
            <a:off x="2357422" y="4335669"/>
            <a:ext cx="164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EXTRACCIÓN FTA </a:t>
            </a:r>
            <a:endParaRPr lang="es-ES" sz="1600" dirty="0"/>
          </a:p>
        </p:txBody>
      </p:sp>
      <p:cxnSp>
        <p:nvCxnSpPr>
          <p:cNvPr id="31" name="30 Conector recto"/>
          <p:cNvCxnSpPr/>
          <p:nvPr/>
        </p:nvCxnSpPr>
        <p:spPr>
          <a:xfrm rot="5400000">
            <a:off x="-714412" y="2714620"/>
            <a:ext cx="200026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>
            <a:off x="285720" y="3713164"/>
            <a:ext cx="7858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CuadroTexto"/>
          <p:cNvSpPr txBox="1"/>
          <p:nvPr/>
        </p:nvSpPr>
        <p:spPr>
          <a:xfrm>
            <a:off x="500034" y="457122"/>
            <a:ext cx="178595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Extracción ADN</a:t>
            </a:r>
            <a:endParaRPr lang="es-ES" sz="2000" dirty="0"/>
          </a:p>
        </p:txBody>
      </p:sp>
      <p:sp>
        <p:nvSpPr>
          <p:cNvPr id="40" name="39 CuadroTexto"/>
          <p:cNvSpPr txBox="1"/>
          <p:nvPr/>
        </p:nvSpPr>
        <p:spPr>
          <a:xfrm>
            <a:off x="857224" y="5927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Wizard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2" name="41 CuadroTexto"/>
          <p:cNvSpPr txBox="1"/>
          <p:nvPr/>
        </p:nvSpPr>
        <p:spPr>
          <a:xfrm>
            <a:off x="2714612" y="428604"/>
            <a:ext cx="1872208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Cuantificación ADN</a:t>
            </a:r>
            <a:endParaRPr lang="es-ES" sz="2000" dirty="0"/>
          </a:p>
        </p:txBody>
      </p:sp>
      <p:cxnSp>
        <p:nvCxnSpPr>
          <p:cNvPr id="45" name="44 Conector recto de flecha"/>
          <p:cNvCxnSpPr/>
          <p:nvPr/>
        </p:nvCxnSpPr>
        <p:spPr>
          <a:xfrm rot="5400000">
            <a:off x="3001158" y="1499380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CuadroTexto"/>
          <p:cNvSpPr txBox="1"/>
          <p:nvPr/>
        </p:nvSpPr>
        <p:spPr>
          <a:xfrm>
            <a:off x="2428860" y="1824327"/>
            <a:ext cx="2357454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>
                <a:hlinkClick r:id="rId4" action="ppaction://hlinksldjump"/>
              </a:rPr>
              <a:t>Almacenamiento</a:t>
            </a:r>
            <a:endParaRPr lang="es-ES" sz="2400" dirty="0"/>
          </a:p>
        </p:txBody>
      </p:sp>
      <p:cxnSp>
        <p:nvCxnSpPr>
          <p:cNvPr id="51" name="50 Conector recto de flecha"/>
          <p:cNvCxnSpPr/>
          <p:nvPr/>
        </p:nvCxnSpPr>
        <p:spPr>
          <a:xfrm rot="5400000">
            <a:off x="7894661" y="2249479"/>
            <a:ext cx="50006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"/>
          <p:cNvCxnSpPr/>
          <p:nvPr/>
        </p:nvCxnSpPr>
        <p:spPr>
          <a:xfrm>
            <a:off x="6286512" y="855644"/>
            <a:ext cx="71438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 rot="5400000" flipH="1" flipV="1">
            <a:off x="3572662" y="1499380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CuadroTexto"/>
          <p:cNvSpPr txBox="1"/>
          <p:nvPr/>
        </p:nvSpPr>
        <p:spPr>
          <a:xfrm>
            <a:off x="5000628" y="571480"/>
            <a:ext cx="1285884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Dilución </a:t>
            </a:r>
            <a:endParaRPr lang="es-ES" sz="2400" dirty="0"/>
          </a:p>
        </p:txBody>
      </p:sp>
      <p:cxnSp>
        <p:nvCxnSpPr>
          <p:cNvPr id="62" name="61 Conector recto de flecha"/>
          <p:cNvCxnSpPr/>
          <p:nvPr/>
        </p:nvCxnSpPr>
        <p:spPr>
          <a:xfrm rot="5400000">
            <a:off x="6683389" y="1173147"/>
            <a:ext cx="63341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3042" y="928670"/>
            <a:ext cx="6215106" cy="110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RESULTADOS</a:t>
            </a:r>
            <a:endParaRPr lang="es-ES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2 Imagen"/>
          <p:cNvPicPr/>
          <p:nvPr/>
        </p:nvPicPr>
        <p:blipFill>
          <a:blip r:embed="rId2" cstate="print"/>
          <a:srcRect l="54432" t="13172" r="26947" b="54853"/>
          <a:stretch>
            <a:fillRect/>
          </a:stretch>
        </p:blipFill>
        <p:spPr bwMode="auto">
          <a:xfrm>
            <a:off x="857224" y="2571744"/>
            <a:ext cx="328614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5429256" y="3429000"/>
            <a:ext cx="2928958" cy="52322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GENÉTICA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95200" y="1124065"/>
            <a:ext cx="834876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SE DETERMINARON LOS PERFILES GENÉTICOS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27676" y="2552825"/>
            <a:ext cx="8170827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</a:rPr>
              <a:t>SE OBTUVIERON LAS FRECUENCIAS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0" cap="none" spc="0" normalizeH="0" baseline="0" noProof="0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</a:rPr>
              <a:t>ALÉLICAS PARA CADA POBLACIÓN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28596" y="3981585"/>
            <a:ext cx="8053808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Se calcularon parámetros de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interés forense y el equilibrio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de H-W</a:t>
            </a:r>
          </a:p>
        </p:txBody>
      </p:sp>
      <p:sp>
        <p:nvSpPr>
          <p:cNvPr id="5" name="4 Elipse">
            <a:hlinkClick r:id="rId2" action="ppaction://hlinksldjump" highlightClick="1"/>
          </p:cNvPr>
          <p:cNvSpPr/>
          <p:nvPr/>
        </p:nvSpPr>
        <p:spPr>
          <a:xfrm>
            <a:off x="3143240" y="1857364"/>
            <a:ext cx="285752" cy="21431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>
            <a:hlinkClick r:id="rId3" action="ppaction://hlinksldjump"/>
          </p:cNvPr>
          <p:cNvSpPr/>
          <p:nvPr/>
        </p:nvSpPr>
        <p:spPr>
          <a:xfrm>
            <a:off x="8215338" y="3357562"/>
            <a:ext cx="214314" cy="2143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Triángulo isósceles">
            <a:hlinkClick r:id="rId4" action="ppaction://hlinksldjump"/>
          </p:cNvPr>
          <p:cNvSpPr/>
          <p:nvPr/>
        </p:nvSpPr>
        <p:spPr>
          <a:xfrm>
            <a:off x="2571736" y="5214950"/>
            <a:ext cx="214314" cy="285752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357290" y="428604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González, 2006. Hincapié </a:t>
            </a:r>
            <a:r>
              <a:rPr lang="es-EC" sz="1400" i="1" dirty="0" smtClean="0"/>
              <a:t>et al</a:t>
            </a:r>
            <a:r>
              <a:rPr lang="es-EC" sz="1400" dirty="0" smtClean="0"/>
              <a:t>., 2009. Quintero </a:t>
            </a:r>
            <a:r>
              <a:rPr lang="es-EC" sz="1400" i="1" dirty="0" smtClean="0"/>
              <a:t>et al</a:t>
            </a:r>
            <a:r>
              <a:rPr lang="es-EC" sz="1400" dirty="0" smtClean="0"/>
              <a:t>., 2009</a:t>
            </a:r>
            <a:endParaRPr lang="es-EC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2910" y="2882342"/>
            <a:ext cx="8215370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Inferencias sobre historia evolutiva</a:t>
            </a:r>
          </a:p>
          <a:p>
            <a:pPr algn="just"/>
            <a:r>
              <a:rPr lang="es-ES" sz="2400" dirty="0" smtClean="0"/>
              <a:t>Elucidar características propias de las mismas (resistencia o vulnerabilidad a enfermedades)</a:t>
            </a:r>
          </a:p>
          <a:p>
            <a:pPr algn="just"/>
            <a:r>
              <a:rPr lang="es-ES" sz="2400" dirty="0" smtClean="0"/>
              <a:t>Observar composición genética para diferenciarla de otras etnias y estimar distancias genéticas </a:t>
            </a:r>
          </a:p>
          <a:p>
            <a:pPr algn="just"/>
            <a:r>
              <a:rPr lang="es-ES" sz="2400" dirty="0" smtClean="0"/>
              <a:t>Parámetros de interés  forense (identificación de personas y disputas de paternidad)</a:t>
            </a:r>
          </a:p>
          <a:p>
            <a:pPr algn="just"/>
            <a:r>
              <a:rPr lang="es-ES" sz="2400" dirty="0" smtClean="0"/>
              <a:t>Base de datos</a:t>
            </a:r>
            <a:endParaRPr lang="es-ES" sz="2400" dirty="0"/>
          </a:p>
        </p:txBody>
      </p:sp>
      <p:sp>
        <p:nvSpPr>
          <p:cNvPr id="5" name="4 Rectángulo"/>
          <p:cNvSpPr/>
          <p:nvPr/>
        </p:nvSpPr>
        <p:spPr>
          <a:xfrm>
            <a:off x="1928794" y="1214422"/>
            <a:ext cx="5143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/>
              <a:t>Importancia demográfica y sociocultural </a:t>
            </a:r>
          </a:p>
          <a:p>
            <a:r>
              <a:rPr lang="es-ES" sz="2200" dirty="0" smtClean="0"/>
              <a:t>Poblaciones humanas aisladas </a:t>
            </a: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54432" t="13172" r="25274" b="51871"/>
          <a:stretch>
            <a:fillRect/>
          </a:stretch>
        </p:blipFill>
        <p:spPr bwMode="auto">
          <a:xfrm>
            <a:off x="7358082" y="642918"/>
            <a:ext cx="178591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3" cstate="print"/>
          <a:srcRect l="36032" t="4032" r="51197" b="77038"/>
          <a:stretch>
            <a:fillRect/>
          </a:stretch>
        </p:blipFill>
        <p:spPr bwMode="auto">
          <a:xfrm>
            <a:off x="0" y="714356"/>
            <a:ext cx="185735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939968" y="0"/>
            <a:ext cx="70164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POBLACIÓN AFROECUATORIANA</a:t>
            </a:r>
            <a:endParaRPr lang="es-E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428860" y="2071678"/>
            <a:ext cx="34080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¿Para qué?</a:t>
            </a:r>
            <a:endParaRPr lang="es-ES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1214422"/>
            <a:ext cx="91440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s-ES" sz="3400" b="1" kern="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DIVERSIDAD  GENÉTICA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400" b="1" i="0" u="none" strike="noStrike" kern="0" cap="none" spc="0" normalizeH="0" baseline="0" noProof="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</a:rPr>
              <a:t>DISTANCIA  GENÉTICA</a:t>
            </a:r>
            <a:endParaRPr kumimoji="0" lang="es-ES" sz="34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3677197"/>
            <a:ext cx="85010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kern="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SE DETERMINÓ LOS HAPLOGRUPOS</a:t>
            </a:r>
            <a:endParaRPr kumimoji="0" lang="es-ES" sz="40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3 Bisel">
            <a:hlinkClick r:id="rId2" action="ppaction://hlinksldjump"/>
          </p:cNvPr>
          <p:cNvSpPr/>
          <p:nvPr/>
        </p:nvSpPr>
        <p:spPr>
          <a:xfrm>
            <a:off x="6286512" y="4605891"/>
            <a:ext cx="357190" cy="285752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derecha">
            <a:hlinkClick r:id="rId3" action="ppaction://hlinksldjump"/>
          </p:cNvPr>
          <p:cNvSpPr/>
          <p:nvPr/>
        </p:nvSpPr>
        <p:spPr>
          <a:xfrm>
            <a:off x="7286644" y="1714488"/>
            <a:ext cx="285752" cy="214314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POBLACIÓN INDÍGENA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43510"/>
          </a:xfrm>
        </p:spPr>
        <p:txBody>
          <a:bodyPr/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Distribución </a:t>
            </a:r>
            <a:r>
              <a:rPr lang="es-ES" dirty="0" err="1" smtClean="0">
                <a:solidFill>
                  <a:schemeClr val="tx1"/>
                </a:solidFill>
              </a:rPr>
              <a:t>alélica</a:t>
            </a:r>
            <a:r>
              <a:rPr lang="es-ES" dirty="0" smtClean="0">
                <a:solidFill>
                  <a:schemeClr val="tx1"/>
                </a:solidFill>
              </a:rPr>
              <a:t> desde el alelo 6 hasta el 33.2. </a:t>
            </a:r>
          </a:p>
          <a:p>
            <a:pPr algn="just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El sistema más polimórfico fue PENTA E con 13 alelos mientras que los menos polimórficos fueron TH01, vWA, TPOX con 4 alelos.  </a:t>
            </a:r>
          </a:p>
          <a:p>
            <a:pPr algn="just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Más informativo PENTA E (He= 0.86), menos informativo D3S1358 (He=0.54), acorde con los valores de PIC: PENTA E (0.83) contrastando con D3S1358 (0.5). El PD, PE, ITP tienen el mismo comportamiento. </a:t>
            </a:r>
          </a:p>
          <a:p>
            <a:pPr algn="just">
              <a:buNone/>
            </a:pPr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15 marcadores están en equilibrio de HW (p&gt;0.05).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POBLACIÓN MESTIZA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89053"/>
            <a:ext cx="8229600" cy="4525963"/>
          </a:xfrm>
        </p:spPr>
        <p:txBody>
          <a:bodyPr/>
          <a:lstStyle/>
          <a:p>
            <a:pPr algn="just"/>
            <a:r>
              <a:rPr lang="es-ES" dirty="0" smtClean="0">
                <a:solidFill>
                  <a:schemeClr val="tx1"/>
                </a:solidFill>
              </a:rPr>
              <a:t>Distribución </a:t>
            </a:r>
            <a:r>
              <a:rPr lang="es-ES" dirty="0" err="1" smtClean="0">
                <a:solidFill>
                  <a:schemeClr val="tx1"/>
                </a:solidFill>
              </a:rPr>
              <a:t>alélica</a:t>
            </a:r>
            <a:r>
              <a:rPr lang="es-ES" dirty="0" smtClean="0">
                <a:solidFill>
                  <a:schemeClr val="tx1"/>
                </a:solidFill>
              </a:rPr>
              <a:t> desde el alelo 2.2 hasta el 34.2. 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Sistema más polimórfico fue PENTA E con 16 alelos, menos polimórfico fue TH01 con 5 alelos. Varios marcadores presentaron alelos con frecuencias del 0.5%. 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Más informativo PENTA E (He= 0.89), menos informativo D3S1358 (He=0.60). Dicha informatividad se corroboró con los valores de PIC: PENTA E (0.87) contrastando con D3S1358 (0.55). El PD, PE, ITP tienen un comportamiento similar. </a:t>
            </a:r>
          </a:p>
          <a:p>
            <a:pPr algn="just"/>
            <a:r>
              <a:rPr lang="es-ES" dirty="0" smtClean="0">
                <a:solidFill>
                  <a:schemeClr val="tx1"/>
                </a:solidFill>
              </a:rPr>
              <a:t>16 marcadores están en equilibrio de HW (p&gt;0.05).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3437" t="38870" r="27767" b="13750"/>
          <a:stretch>
            <a:fillRect/>
          </a:stretch>
        </p:blipFill>
        <p:spPr bwMode="auto">
          <a:xfrm>
            <a:off x="500034" y="785794"/>
            <a:ext cx="8286808" cy="500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071538" y="5643578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González, 2006. 2.2 0.089 negros y 0.004 mestizos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43042" y="928670"/>
            <a:ext cx="6215106" cy="110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RESULTADOS</a:t>
            </a:r>
            <a:endParaRPr lang="es-ES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786314" y="3620160"/>
            <a:ext cx="4000496" cy="523220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ALMACENAMIENTO</a:t>
            </a:r>
            <a:endParaRPr lang="es-ES" sz="2800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928934"/>
            <a:ext cx="3714776" cy="27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 cstate="print"/>
          <a:srcRect l="42137" t="28984" r="16877" b="21635"/>
          <a:stretch>
            <a:fillRect/>
          </a:stretch>
        </p:blipFill>
        <p:spPr bwMode="auto">
          <a:xfrm>
            <a:off x="142844" y="1000109"/>
            <a:ext cx="6500858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7500958" y="3929066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Análisis varianza: p=0.5620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858016" y="1714488"/>
            <a:ext cx="2285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hlinkClick r:id="rId3" action="ppaction://hlinksldjump"/>
              </a:rPr>
              <a:t>Perfiles legibles e idénticos a los </a:t>
            </a:r>
            <a:r>
              <a:rPr lang="es-ES" sz="2000" b="1" dirty="0" err="1" smtClean="0">
                <a:hlinkClick r:id="rId3" action="ppaction://hlinksldjump"/>
              </a:rPr>
              <a:t>iniciales</a:t>
            </a:r>
            <a:endParaRPr lang="es-ES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715140" y="714356"/>
            <a:ext cx="24288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Lee </a:t>
            </a:r>
            <a:r>
              <a:rPr lang="es-EC" sz="1400" i="1" dirty="0" smtClean="0"/>
              <a:t>et al</a:t>
            </a:r>
            <a:r>
              <a:rPr lang="es-EC" sz="1400" dirty="0" smtClean="0"/>
              <a:t>., 2010 y 2011. </a:t>
            </a:r>
            <a:r>
              <a:rPr lang="es-EC" sz="1400" dirty="0" err="1" smtClean="0"/>
              <a:t>Muller</a:t>
            </a:r>
            <a:r>
              <a:rPr lang="es-EC" sz="1400" dirty="0" smtClean="0"/>
              <a:t> </a:t>
            </a:r>
            <a:r>
              <a:rPr lang="es-EC" sz="1400" i="1" dirty="0" smtClean="0"/>
              <a:t>et al</a:t>
            </a:r>
            <a:r>
              <a:rPr lang="es-EC" sz="1400" dirty="0" smtClean="0"/>
              <a:t>., 2010. Bonnet </a:t>
            </a:r>
            <a:r>
              <a:rPr lang="es-EC" sz="1400" i="1" dirty="0" smtClean="0"/>
              <a:t>et al</a:t>
            </a:r>
            <a:r>
              <a:rPr lang="es-EC" sz="1400" dirty="0" smtClean="0"/>
              <a:t>., 2010 </a:t>
            </a:r>
            <a:endParaRPr lang="es-EC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3750" t="38977" r="17187" b="15966"/>
          <a:stretch>
            <a:fillRect/>
          </a:stretch>
        </p:blipFill>
        <p:spPr bwMode="auto">
          <a:xfrm>
            <a:off x="3071802" y="46828"/>
            <a:ext cx="5786478" cy="331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6875" t="36250" r="4062" b="16250"/>
          <a:stretch>
            <a:fillRect/>
          </a:stretch>
        </p:blipFill>
        <p:spPr bwMode="auto">
          <a:xfrm>
            <a:off x="71405" y="3286125"/>
            <a:ext cx="521121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071538" y="464344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HUMEDAD RELATIVA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6286512" y="4357694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PARÁMETROS DE CONTROL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2876" y="1629955"/>
            <a:ext cx="878684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/>
              <a:t>Este </a:t>
            </a:r>
            <a:r>
              <a:rPr lang="es-ES" dirty="0"/>
              <a:t>estudio representa un nuevo aporte a la caracterización de </a:t>
            </a:r>
            <a:r>
              <a:rPr lang="es-ES" dirty="0" err="1"/>
              <a:t>STR`s</a:t>
            </a:r>
            <a:r>
              <a:rPr lang="es-ES" dirty="0"/>
              <a:t> autosómicos en población </a:t>
            </a:r>
            <a:r>
              <a:rPr lang="es-ES" dirty="0" err="1"/>
              <a:t>afroecuatoriana</a:t>
            </a:r>
            <a:r>
              <a:rPr lang="es-ES" dirty="0"/>
              <a:t> (Valle del Chota), indígenas (</a:t>
            </a:r>
            <a:r>
              <a:rPr lang="es-ES" dirty="0" err="1"/>
              <a:t>Ilumán</a:t>
            </a:r>
            <a:r>
              <a:rPr lang="es-ES" dirty="0"/>
              <a:t>) y mestizos de la provincia de </a:t>
            </a:r>
            <a:r>
              <a:rPr lang="es-ES" dirty="0" smtClean="0"/>
              <a:t>Imbabura</a:t>
            </a:r>
            <a:r>
              <a:rPr lang="es-ES" dirty="0"/>
              <a:t> </a:t>
            </a:r>
            <a:r>
              <a:rPr lang="es-ES" dirty="0" smtClean="0"/>
              <a:t>y es </a:t>
            </a:r>
            <a:r>
              <a:rPr lang="es-ES" dirty="0"/>
              <a:t>el primer informe para las frecuencias de D2S1338 y D19S433 en población Ecuatoriana.</a:t>
            </a:r>
          </a:p>
          <a:p>
            <a:pPr algn="just"/>
            <a:r>
              <a:rPr lang="es-ES" dirty="0"/>
              <a:t> 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Las distribuciones y frecuencias alélicas en población </a:t>
            </a:r>
            <a:r>
              <a:rPr lang="es-ES" dirty="0" err="1"/>
              <a:t>afroecuatoriana</a:t>
            </a:r>
            <a:r>
              <a:rPr lang="es-ES" dirty="0"/>
              <a:t> muestran diferencia en las características genéticas con respecto a otras poblaciones.</a:t>
            </a:r>
          </a:p>
          <a:p>
            <a:pPr algn="just"/>
            <a:r>
              <a:rPr lang="es-ES" dirty="0"/>
              <a:t> 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Los </a:t>
            </a:r>
            <a:r>
              <a:rPr lang="es-ES" dirty="0" err="1"/>
              <a:t>afroecuatorianos</a:t>
            </a:r>
            <a:r>
              <a:rPr lang="es-ES" dirty="0"/>
              <a:t> se encuentran en equilibrio de Hardy-</a:t>
            </a:r>
            <a:r>
              <a:rPr lang="es-ES" dirty="0" err="1"/>
              <a:t>Weinberg</a:t>
            </a:r>
            <a:r>
              <a:rPr lang="es-ES" dirty="0"/>
              <a:t> para los diecisiete </a:t>
            </a:r>
            <a:r>
              <a:rPr lang="es-ES" dirty="0" err="1"/>
              <a:t>STR´s</a:t>
            </a:r>
            <a:r>
              <a:rPr lang="es-ES" dirty="0"/>
              <a:t> autosómicos realizados, los indígenas están en equilibrio para quince marcadores y los mestizos para dieciséis. </a:t>
            </a:r>
            <a:endParaRPr lang="es-ES" dirty="0" smtClean="0"/>
          </a:p>
          <a:p>
            <a:pPr marL="285750" indent="-285750" algn="just"/>
            <a:endParaRPr lang="es-ES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/>
              <a:t>La población </a:t>
            </a:r>
            <a:r>
              <a:rPr lang="es-ES" dirty="0" err="1" smtClean="0"/>
              <a:t>afroecuatoriana</a:t>
            </a:r>
            <a:r>
              <a:rPr lang="es-ES" dirty="0" smtClean="0"/>
              <a:t> presento mayor diversidad genética (0.81), seguido de la población mestiza (0.759) y la población indígena (0.725).</a:t>
            </a:r>
          </a:p>
          <a:p>
            <a:pPr marL="285750" indent="-285750" algn="just"/>
            <a:endParaRPr lang="es-ES" dirty="0"/>
          </a:p>
          <a:p>
            <a:pPr algn="just"/>
            <a:r>
              <a:rPr lang="es-ES" dirty="0"/>
              <a:t> </a:t>
            </a:r>
          </a:p>
          <a:p>
            <a:r>
              <a:rPr lang="es-ES" dirty="0"/>
              <a:t> 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428728" y="357166"/>
            <a:ext cx="614366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CONCLUSIONES</a:t>
            </a:r>
            <a:endParaRPr lang="es-ES" sz="4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332656"/>
            <a:ext cx="8229600" cy="5929354"/>
          </a:xfrm>
        </p:spPr>
        <p:txBody>
          <a:bodyPr/>
          <a:lstStyle/>
          <a:p>
            <a:pPr algn="just"/>
            <a:r>
              <a:rPr lang="es-ES" sz="1800" dirty="0" smtClean="0">
                <a:solidFill>
                  <a:schemeClr val="tx1"/>
                </a:solidFill>
              </a:rPr>
              <a:t>Según </a:t>
            </a:r>
            <a:r>
              <a:rPr lang="es-ES" sz="1800" dirty="0">
                <a:solidFill>
                  <a:schemeClr val="tx1"/>
                </a:solidFill>
              </a:rPr>
              <a:t>las frecuencias alélicas, el equilibrio y parámetros forenses, los sistemas son óptimos y </a:t>
            </a:r>
            <a:r>
              <a:rPr lang="es-ES" sz="1800" dirty="0" smtClean="0">
                <a:solidFill>
                  <a:schemeClr val="tx1"/>
                </a:solidFill>
              </a:rPr>
              <a:t>sirven </a:t>
            </a:r>
            <a:r>
              <a:rPr lang="es-ES" sz="1800" dirty="0">
                <a:solidFill>
                  <a:schemeClr val="tx1"/>
                </a:solidFill>
              </a:rPr>
              <a:t>para formar bases de datos propias de la región y útiles en el análisis probabilístico en la identificación de </a:t>
            </a:r>
            <a:r>
              <a:rPr lang="es-ES" sz="1800" dirty="0" smtClean="0">
                <a:solidFill>
                  <a:schemeClr val="tx1"/>
                </a:solidFill>
              </a:rPr>
              <a:t>individuos; </a:t>
            </a:r>
            <a:r>
              <a:rPr lang="es-ES" sz="1800" dirty="0">
                <a:solidFill>
                  <a:schemeClr val="tx1"/>
                </a:solidFill>
              </a:rPr>
              <a:t>en población indígena y mestiza el uso de los diecisiete marcadores en conjunto son viables para su aplicación utilizando las frecuencias mínimas para los marcadores en desequilibrio.</a:t>
            </a:r>
          </a:p>
          <a:p>
            <a:pPr marL="0" indent="0" algn="just">
              <a:buNone/>
            </a:pPr>
            <a:r>
              <a:rPr lang="es-ES" sz="1800" dirty="0">
                <a:solidFill>
                  <a:schemeClr val="tx1"/>
                </a:solidFill>
              </a:rPr>
              <a:t>   </a:t>
            </a:r>
          </a:p>
          <a:p>
            <a:pPr algn="just"/>
            <a:r>
              <a:rPr lang="es-ES" sz="1800" dirty="0">
                <a:solidFill>
                  <a:schemeClr val="tx1"/>
                </a:solidFill>
              </a:rPr>
              <a:t>La distancia genética entre población indígena y mestiza fue más corta (0.0054) y entre indígenas y </a:t>
            </a:r>
            <a:r>
              <a:rPr lang="es-ES" sz="1800" dirty="0" err="1">
                <a:solidFill>
                  <a:schemeClr val="tx1"/>
                </a:solidFill>
              </a:rPr>
              <a:t>afroecuatorianos</a:t>
            </a:r>
            <a:r>
              <a:rPr lang="es-ES" sz="1800" dirty="0">
                <a:solidFill>
                  <a:schemeClr val="tx1"/>
                </a:solidFill>
              </a:rPr>
              <a:t> se observó la mayor distancia (0.059</a:t>
            </a:r>
            <a:r>
              <a:rPr lang="es-ES" sz="1800" dirty="0" smtClean="0">
                <a:solidFill>
                  <a:schemeClr val="tx1"/>
                </a:solidFill>
              </a:rPr>
              <a:t>).</a:t>
            </a:r>
            <a:r>
              <a:rPr lang="es-ES" sz="1800" dirty="0">
                <a:solidFill>
                  <a:schemeClr val="tx1"/>
                </a:solidFill>
              </a:rPr>
              <a:t> </a:t>
            </a:r>
          </a:p>
          <a:p>
            <a:pPr marL="0" indent="0" algn="just">
              <a:buNone/>
            </a:pPr>
            <a:endParaRPr lang="es-ES" sz="1800" dirty="0">
              <a:solidFill>
                <a:schemeClr val="tx1"/>
              </a:solidFill>
            </a:endParaRPr>
          </a:p>
          <a:p>
            <a:pPr algn="just"/>
            <a:r>
              <a:rPr lang="es-ES" sz="1800" dirty="0">
                <a:solidFill>
                  <a:schemeClr val="tx1"/>
                </a:solidFill>
              </a:rPr>
              <a:t>La incidencia del alelo 2.2 en población </a:t>
            </a:r>
            <a:r>
              <a:rPr lang="es-ES" sz="1800" dirty="0" err="1">
                <a:solidFill>
                  <a:schemeClr val="tx1"/>
                </a:solidFill>
              </a:rPr>
              <a:t>afroecuatoriana</a:t>
            </a:r>
            <a:r>
              <a:rPr lang="es-ES" sz="1800" dirty="0">
                <a:solidFill>
                  <a:schemeClr val="tx1"/>
                </a:solidFill>
              </a:rPr>
              <a:t> fue mayor respecto a otras poblaciones</a:t>
            </a:r>
            <a:r>
              <a:rPr lang="es-ES" sz="1800" dirty="0" smtClean="0">
                <a:solidFill>
                  <a:schemeClr val="tx1"/>
                </a:solidFill>
              </a:rPr>
              <a:t>.</a:t>
            </a:r>
            <a:r>
              <a:rPr lang="es-ES" sz="1800" dirty="0">
                <a:solidFill>
                  <a:schemeClr val="tx1"/>
                </a:solidFill>
              </a:rPr>
              <a:t> </a:t>
            </a:r>
            <a:endParaRPr lang="es-ES" sz="18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es-ES" sz="1800" dirty="0" smtClean="0">
              <a:solidFill>
                <a:schemeClr val="tx1"/>
              </a:solidFill>
            </a:endParaRPr>
          </a:p>
          <a:p>
            <a:pPr algn="just"/>
            <a:r>
              <a:rPr lang="es-ES" sz="1800" dirty="0" smtClean="0">
                <a:solidFill>
                  <a:schemeClr val="tx1"/>
                </a:solidFill>
              </a:rPr>
              <a:t>La población </a:t>
            </a:r>
            <a:r>
              <a:rPr lang="es-ES" sz="1800" dirty="0" err="1" smtClean="0">
                <a:solidFill>
                  <a:schemeClr val="tx1"/>
                </a:solidFill>
              </a:rPr>
              <a:t>afroecuatoriana</a:t>
            </a:r>
            <a:r>
              <a:rPr lang="es-ES" sz="1800" dirty="0" smtClean="0">
                <a:solidFill>
                  <a:schemeClr val="tx1"/>
                </a:solidFill>
              </a:rPr>
              <a:t> se compone de una mezcla 56.63% africana, 28.57% europea, 0.231% amerindia y ~14% otros mientras que la población indígena se compone de una mezcla amerindia 66.45%, 6.3% de origen europeo putativo y otros ~26%.</a:t>
            </a:r>
            <a:endParaRPr lang="es-E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390718"/>
            <a:ext cx="857256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s-ES" sz="2000" dirty="0" smtClean="0"/>
              <a:t>La </a:t>
            </a:r>
            <a:r>
              <a:rPr lang="es-ES" sz="2000" dirty="0"/>
              <a:t>concentración de ADN no varió significativamente luego del almacenamiento a temperatura ambiente y -80ºC y los perfiles genéticos obtenidos posterior al almacenamiento fueron legibles e idénticos a los iniciales</a:t>
            </a:r>
            <a:r>
              <a:rPr lang="es-ES" sz="2000" dirty="0" smtClean="0"/>
              <a:t>.</a:t>
            </a:r>
            <a:r>
              <a:rPr lang="es-ES" sz="2000" dirty="0"/>
              <a:t> </a:t>
            </a:r>
          </a:p>
          <a:p>
            <a:pPr algn="just"/>
            <a:endParaRPr lang="es-ES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es-ES" sz="2000" dirty="0"/>
              <a:t>Las muestras de ADN re-hidratadas fueron usadas directamente sin previa purificación y no presentaron interferencia ni inhibición  en el análisis de </a:t>
            </a:r>
            <a:r>
              <a:rPr lang="es-ES" sz="2000" dirty="0" err="1" smtClean="0"/>
              <a:t>STR´s</a:t>
            </a:r>
            <a:r>
              <a:rPr lang="es-ES" sz="2000" dirty="0" smtClean="0"/>
              <a:t>.</a:t>
            </a:r>
          </a:p>
          <a:p>
            <a:pPr marL="342900" indent="-342900" algn="just"/>
            <a:endParaRPr lang="es-ES" sz="2000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s-ES" sz="2000" dirty="0" smtClean="0"/>
              <a:t>El mejor tratamiento a los tres meses de almacenamiento fue placa 2 (a temperatura ambiente) con una media de 74.50.</a:t>
            </a:r>
          </a:p>
          <a:p>
            <a:pPr marL="342900" indent="-342900" algn="just"/>
            <a:endParaRPr lang="es-ES" sz="2000" dirty="0" smtClean="0"/>
          </a:p>
          <a:p>
            <a:pPr marL="342900" indent="-342900" algn="just">
              <a:buFont typeface="Arial" pitchFamily="34" charset="0"/>
              <a:buChar char="•"/>
            </a:pPr>
            <a:r>
              <a:rPr lang="es-ES" sz="2000" dirty="0" smtClean="0"/>
              <a:t>La capacidad de las placas de </a:t>
            </a:r>
            <a:r>
              <a:rPr lang="es-ES" sz="2000" dirty="0" err="1" smtClean="0"/>
              <a:t>Biomatrica</a:t>
            </a:r>
            <a:r>
              <a:rPr lang="es-ES" sz="2000" dirty="0" smtClean="0"/>
              <a:t> para estabilizar y proteger el ADN de la degradación a temperatura ambiente durante largos periodos de tiempo podría tener un gran impacto en la simplificación y mejora de las condiciones de almacenamiento de las muestras.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ES" sz="2400" dirty="0"/>
          </a:p>
          <a:p>
            <a:pPr algn="just"/>
            <a:r>
              <a:rPr lang="es-ES" sz="2400" dirty="0"/>
              <a:t> </a:t>
            </a:r>
          </a:p>
          <a:p>
            <a:r>
              <a:rPr lang="es-ES" sz="24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30025" t="67318" r="28447" b="14004"/>
          <a:stretch>
            <a:fillRect/>
          </a:stretch>
        </p:blipFill>
        <p:spPr bwMode="auto">
          <a:xfrm>
            <a:off x="285720" y="1728180"/>
            <a:ext cx="8572560" cy="24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57158" y="4429132"/>
            <a:ext cx="8286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700" dirty="0" smtClean="0"/>
              <a:t>Multiplex (amplificación simultánea de varios </a:t>
            </a:r>
            <a:r>
              <a:rPr lang="es-ES" sz="2700" dirty="0" err="1" smtClean="0"/>
              <a:t>loci</a:t>
            </a:r>
            <a:r>
              <a:rPr lang="es-ES" sz="2700" dirty="0" smtClean="0"/>
              <a:t>):</a:t>
            </a:r>
          </a:p>
          <a:p>
            <a:pPr algn="just"/>
            <a:endParaRPr lang="es-ES" sz="2700" dirty="0" smtClean="0"/>
          </a:p>
          <a:p>
            <a:pPr algn="just">
              <a:buFont typeface="Arial" pitchFamily="34" charset="0"/>
              <a:buChar char="•"/>
            </a:pPr>
            <a:r>
              <a:rPr lang="es-ES" sz="2700" dirty="0" smtClean="0"/>
              <a:t> </a:t>
            </a:r>
            <a:r>
              <a:rPr lang="es-ES" sz="2700" dirty="0" err="1" smtClean="0"/>
              <a:t>Autosómicos</a:t>
            </a:r>
            <a:endParaRPr lang="es-ES" sz="2700" dirty="0" smtClean="0"/>
          </a:p>
          <a:p>
            <a:pPr algn="just">
              <a:buFont typeface="Arial" pitchFamily="34" charset="0"/>
              <a:buChar char="•"/>
            </a:pPr>
            <a:r>
              <a:rPr lang="es-ES" sz="2700" dirty="0" smtClean="0"/>
              <a:t> Cromosoma Y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57158" y="428604"/>
            <a:ext cx="235745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STR`s</a:t>
            </a:r>
            <a:endParaRPr lang="es-E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RECOMENDACIONES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algn="just"/>
            <a:r>
              <a:rPr lang="es-ES" sz="2000" dirty="0">
                <a:solidFill>
                  <a:schemeClr val="tx1"/>
                </a:solidFill>
              </a:rPr>
              <a:t>Se recomienda aumentar el tamaño de la muestra en aquellos marcadores que presentaron desequilibrio genético y frecuencias alélicas menores a las mínimas. No obstante se pueden utilizar estas últimas en los cálculos en pruebas de identificación y parentesco.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es-ES" sz="2000" dirty="0">
                <a:solidFill>
                  <a:schemeClr val="tx1"/>
                </a:solidFill>
              </a:rPr>
              <a:t>Sería importante realizar comparaciones entre población </a:t>
            </a:r>
            <a:r>
              <a:rPr lang="es-ES" sz="2000" dirty="0" err="1">
                <a:solidFill>
                  <a:schemeClr val="tx1"/>
                </a:solidFill>
              </a:rPr>
              <a:t>afroecuatoriana</a:t>
            </a:r>
            <a:r>
              <a:rPr lang="es-ES" sz="2000" dirty="0">
                <a:solidFill>
                  <a:schemeClr val="tx1"/>
                </a:solidFill>
              </a:rPr>
              <a:t> del Valle del Chota y de la provincia de Esmeraldas incluyendo también otros marcadores.</a:t>
            </a:r>
          </a:p>
          <a:p>
            <a:pPr marL="0" indent="0" algn="just">
              <a:buNone/>
            </a:pPr>
            <a:r>
              <a:rPr lang="es-ES" sz="2000" dirty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es-ES" sz="2000" dirty="0">
                <a:solidFill>
                  <a:schemeClr val="tx1"/>
                </a:solidFill>
              </a:rPr>
              <a:t>Determinar la incidencia del alelo 2.2 en población ecuatoriana, es decir observar en que población o raza se encuentra mayoritariamente y su posible asociación a alguna enfermedad o resistencia genética.</a:t>
            </a: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" sz="2000" dirty="0">
                <a:solidFill>
                  <a:schemeClr val="tx1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algn="just"/>
            <a:r>
              <a:rPr lang="es-ES" dirty="0">
                <a:solidFill>
                  <a:schemeClr val="tx1"/>
                </a:solidFill>
              </a:rPr>
              <a:t>Educar y asesorar al ente judicial sobre el manejo y las virtudes de utilizar esta herramienta como método </a:t>
            </a:r>
            <a:r>
              <a:rPr lang="es-ES" dirty="0" err="1">
                <a:solidFill>
                  <a:schemeClr val="tx1"/>
                </a:solidFill>
              </a:rPr>
              <a:t>identificatorio</a:t>
            </a:r>
            <a:r>
              <a:rPr lang="es-ES" dirty="0">
                <a:solidFill>
                  <a:schemeClr val="tx1"/>
                </a:solidFill>
              </a:rPr>
              <a:t> constituyéndose un medio casi infalible a la hora de determinar vínculos familiares o la incriminación de una persona en un hecho criminal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dirty="0">
                <a:solidFill>
                  <a:schemeClr val="tx1"/>
                </a:solidFill>
              </a:rPr>
              <a:t>Iniciar ensayos de almacenamiento de ADN procedente de evidencias forenses que tengan concentraciones de ADN mínimas para probar la validez del sistema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r>
              <a:rPr lang="es-ES" dirty="0">
                <a:solidFill>
                  <a:schemeClr val="tx1"/>
                </a:solidFill>
              </a:rPr>
              <a:t> </a:t>
            </a: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dirty="0">
                <a:solidFill>
                  <a:schemeClr val="tx1"/>
                </a:solidFill>
              </a:rPr>
              <a:t>Para bajar el error calculado se recomienda procesar las muestras de poco en poco.</a:t>
            </a: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 </a:t>
            </a:r>
          </a:p>
          <a:p>
            <a:pPr>
              <a:buNone/>
            </a:pPr>
            <a:endParaRPr lang="es-ES" sz="1800" dirty="0">
              <a:solidFill>
                <a:schemeClr val="tx1"/>
              </a:solidFill>
            </a:endParaRPr>
          </a:p>
          <a:p>
            <a:endParaRPr lang="es-ES" dirty="0" smtClean="0">
              <a:solidFill>
                <a:schemeClr val="tx1"/>
              </a:solidFill>
            </a:endParaRP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642910" y="632882"/>
            <a:ext cx="4500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kern="0" dirty="0">
                <a:solidFill>
                  <a:schemeClr val="tx2"/>
                </a:solidFill>
              </a:rPr>
              <a:t>LABORATORIO ADN </a:t>
            </a:r>
            <a:br>
              <a:rPr lang="es-ES" sz="2000" kern="0" dirty="0">
                <a:solidFill>
                  <a:schemeClr val="tx2"/>
                </a:solidFill>
              </a:rPr>
            </a:br>
            <a:r>
              <a:rPr lang="es-ES" sz="2000" kern="0" dirty="0">
                <a:solidFill>
                  <a:schemeClr val="tx2"/>
                </a:solidFill>
              </a:rPr>
              <a:t>FISCALIA GENERAL DE </a:t>
            </a:r>
            <a:r>
              <a:rPr lang="es-ES" sz="2000" kern="0" dirty="0" smtClean="0">
                <a:solidFill>
                  <a:schemeClr val="tx2"/>
                </a:solidFill>
              </a:rPr>
              <a:t>ESTADO</a:t>
            </a:r>
            <a:endParaRPr lang="es-ES" sz="2000" kern="0" dirty="0">
              <a:solidFill>
                <a:schemeClr val="tx2"/>
              </a:solidFill>
            </a:endParaRPr>
          </a:p>
        </p:txBody>
      </p:sp>
      <p:pic>
        <p:nvPicPr>
          <p:cNvPr id="4" name="Imagen 2" descr="LOGO FISCALIA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81671"/>
            <a:ext cx="10287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64806" t="38750" r="14375" b="33829"/>
          <a:stretch>
            <a:fillRect/>
          </a:stretch>
        </p:blipFill>
        <p:spPr bwMode="auto">
          <a:xfrm>
            <a:off x="5868144" y="4588340"/>
            <a:ext cx="1549406" cy="13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971600" y="3657798"/>
            <a:ext cx="3377849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GRACIAS</a:t>
            </a:r>
            <a:endParaRPr lang="es-E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1" t="25504" r="82063" b="55577"/>
          <a:stretch/>
        </p:blipFill>
        <p:spPr bwMode="auto">
          <a:xfrm>
            <a:off x="5477809" y="1268762"/>
            <a:ext cx="2694591" cy="253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rot="5400000">
            <a:off x="1854506" y="1619175"/>
            <a:ext cx="28803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1013780" y="1748371"/>
            <a:ext cx="2000264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rot="5400000">
            <a:off x="716722" y="2045429"/>
            <a:ext cx="599817" cy="57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rot="16200000" flipH="1">
            <a:off x="2710145" y="2044289"/>
            <a:ext cx="599817" cy="79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00034" y="2319875"/>
            <a:ext cx="107157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-80C </a:t>
            </a:r>
            <a:endParaRPr lang="es-ES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140258" y="2348187"/>
            <a:ext cx="2588298" cy="40031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Temperatura ambiente</a:t>
            </a:r>
            <a:endParaRPr lang="es-ES" sz="2000" dirty="0"/>
          </a:p>
        </p:txBody>
      </p:sp>
      <p:cxnSp>
        <p:nvCxnSpPr>
          <p:cNvPr id="14" name="13 Conector recto"/>
          <p:cNvCxnSpPr/>
          <p:nvPr/>
        </p:nvCxnSpPr>
        <p:spPr>
          <a:xfrm>
            <a:off x="1140126" y="3177131"/>
            <a:ext cx="17281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rot="16200000" flipH="1">
            <a:off x="902825" y="2939829"/>
            <a:ext cx="468903" cy="57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rot="5400000">
            <a:off x="2624177" y="2938689"/>
            <a:ext cx="468903" cy="79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1013780" y="1071546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Almacenamiento </a:t>
            </a:r>
            <a:endParaRPr lang="es-ES" sz="20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640192" y="2807799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Tº, HR</a:t>
            </a:r>
            <a:endParaRPr lang="es-ES" sz="20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3014044" y="1962685"/>
            <a:ext cx="200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Placas </a:t>
            </a:r>
            <a:r>
              <a:rPr lang="es-ES" dirty="0" err="1" smtClean="0"/>
              <a:t>DNAstable</a:t>
            </a:r>
            <a:endParaRPr lang="es-ES" dirty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3" y="370697"/>
            <a:ext cx="3929058" cy="265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3" cstate="print"/>
          <a:srcRect t="6249"/>
          <a:stretch>
            <a:fillRect/>
          </a:stretch>
        </p:blipFill>
        <p:spPr bwMode="auto">
          <a:xfrm>
            <a:off x="6643713" y="3000372"/>
            <a:ext cx="157162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 l="58864" t="59189" r="25694" b="29319"/>
          <a:stretch>
            <a:fillRect/>
          </a:stretch>
        </p:blipFill>
        <p:spPr bwMode="auto">
          <a:xfrm>
            <a:off x="4929190" y="4572007"/>
            <a:ext cx="4000528" cy="186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33 Flecha curvada hacia la izquierda"/>
          <p:cNvSpPr/>
          <p:nvPr/>
        </p:nvSpPr>
        <p:spPr>
          <a:xfrm>
            <a:off x="8786842" y="2500306"/>
            <a:ext cx="357158" cy="11430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5" name="34 Flecha curvada hacia la derecha"/>
          <p:cNvSpPr/>
          <p:nvPr/>
        </p:nvSpPr>
        <p:spPr>
          <a:xfrm rot="439757">
            <a:off x="5584919" y="3174393"/>
            <a:ext cx="571504" cy="12997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36" name="35 Conector recto"/>
          <p:cNvCxnSpPr/>
          <p:nvPr/>
        </p:nvCxnSpPr>
        <p:spPr>
          <a:xfrm>
            <a:off x="4728556" y="2498718"/>
            <a:ext cx="428628" cy="158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rot="5400000">
            <a:off x="1407483" y="3821115"/>
            <a:ext cx="1213652" cy="794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Triángulo isósceles">
            <a:hlinkClick r:id="rId5" action="ppaction://hlinksldjump"/>
          </p:cNvPr>
          <p:cNvSpPr/>
          <p:nvPr/>
        </p:nvSpPr>
        <p:spPr>
          <a:xfrm>
            <a:off x="357158" y="6072206"/>
            <a:ext cx="357190" cy="4286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726" t="1857" b="2540"/>
          <a:stretch>
            <a:fillRect/>
          </a:stretch>
        </p:blipFill>
        <p:spPr bwMode="auto">
          <a:xfrm rot="5400000">
            <a:off x="1007270" y="-1534752"/>
            <a:ext cx="7200898" cy="1021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964488" cy="596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/>
          <p:cNvPicPr/>
          <p:nvPr/>
        </p:nvPicPr>
        <p:blipFill rotWithShape="1">
          <a:blip r:embed="rId3" cstate="print"/>
          <a:srcRect t="8713" b="66445"/>
          <a:stretch/>
        </p:blipFill>
        <p:spPr bwMode="auto">
          <a:xfrm>
            <a:off x="184688" y="5188097"/>
            <a:ext cx="8868394" cy="1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Elipse">
            <a:hlinkClick r:id="rId4" action="ppaction://hlinksldjump"/>
          </p:cNvPr>
          <p:cNvSpPr/>
          <p:nvPr/>
        </p:nvSpPr>
        <p:spPr>
          <a:xfrm>
            <a:off x="8143900" y="285728"/>
            <a:ext cx="28578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302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0"/>
          <a:ext cx="9144001" cy="7365981"/>
        </p:xfrm>
        <a:graphic>
          <a:graphicData uri="http://schemas.openxmlformats.org/drawingml/2006/table">
            <a:tbl>
              <a:tblPr/>
              <a:tblGrid>
                <a:gridCol w="413308"/>
                <a:gridCol w="563890"/>
                <a:gridCol w="474180"/>
                <a:gridCol w="490201"/>
                <a:gridCol w="490201"/>
                <a:gridCol w="512629"/>
                <a:gridCol w="490201"/>
                <a:gridCol w="563890"/>
                <a:gridCol w="490201"/>
                <a:gridCol w="563890"/>
                <a:gridCol w="525443"/>
                <a:gridCol w="528647"/>
                <a:gridCol w="448550"/>
                <a:gridCol w="563890"/>
                <a:gridCol w="448550"/>
                <a:gridCol w="448550"/>
                <a:gridCol w="563890"/>
                <a:gridCol w="563890"/>
              </a:tblGrid>
              <a:tr h="145915">
                <a:tc>
                  <a:txBody>
                    <a:bodyPr/>
                    <a:lstStyle/>
                    <a:p>
                      <a:pPr algn="ctr" fontAlgn="b"/>
                      <a:endParaRPr lang="es-E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D3S1358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TH01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D21S11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D18S51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Penta E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D5S818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D13S317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D7S820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D16S539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CSF1PO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Penta D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vWA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D8S1179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TPOX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FGA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D2S1338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D19S433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0,100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0,350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0,210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0,110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0,195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0,145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0,175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0,275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0,295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0,175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0,265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0,385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0,225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0,285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0,100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0,145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0,155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0,125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0,165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0,145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0,180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0,155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0,155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0,200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0,230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0,090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0,060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0,015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91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46,2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0,020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4323" marR="4323" marT="43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4 Rectángulo">
            <a:hlinkClick r:id="rId2" action="ppaction://hlinksldjump"/>
          </p:cNvPr>
          <p:cNvSpPr/>
          <p:nvPr/>
        </p:nvSpPr>
        <p:spPr>
          <a:xfrm>
            <a:off x="0" y="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2" y="785794"/>
          <a:ext cx="9143995" cy="4429155"/>
        </p:xfrm>
        <a:graphic>
          <a:graphicData uri="http://schemas.openxmlformats.org/drawingml/2006/table">
            <a:tbl>
              <a:tblPr/>
              <a:tblGrid>
                <a:gridCol w="413305"/>
                <a:gridCol w="563890"/>
                <a:gridCol w="474180"/>
                <a:gridCol w="490200"/>
                <a:gridCol w="490200"/>
                <a:gridCol w="512629"/>
                <a:gridCol w="490200"/>
                <a:gridCol w="563890"/>
                <a:gridCol w="490200"/>
                <a:gridCol w="563890"/>
                <a:gridCol w="525443"/>
                <a:gridCol w="528648"/>
                <a:gridCol w="448550"/>
                <a:gridCol w="563890"/>
                <a:gridCol w="448550"/>
                <a:gridCol w="448550"/>
                <a:gridCol w="563890"/>
                <a:gridCol w="563890"/>
              </a:tblGrid>
              <a:tr h="434231">
                <a:tc>
                  <a:txBody>
                    <a:bodyPr/>
                    <a:lstStyle/>
                    <a:p>
                      <a:pPr algn="l" fontAlgn="b"/>
                      <a:endParaRPr lang="es-ES" sz="10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D3S1358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TH01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D21S11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D18S51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Penta E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D5S818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D13S317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D7S820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D16S539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CSF1PO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Penta D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vWA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D8S1179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TPOX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FGA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D2S1338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D19S433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DDDC"/>
                    </a:solidFill>
                  </a:tcPr>
                </a:tc>
              </a:tr>
              <a:tr h="434231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ObsHe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0,7300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0,7400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0,8700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0,9100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0,9000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0,7600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0,6600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0,7400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0,7900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0,8000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0,8700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0,7900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0,7200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0,6300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0,9000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0,8600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0,9200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231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ExpHe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0,7124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0,7433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0,8561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0,8817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0,9115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0,7325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0,7464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0,7949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0,7918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0,7939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0,8733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0,8000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0,7829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0,7801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0,8893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0,8619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0,8904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231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0,5968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0,2110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0,9653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0,9764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0,3503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0,2207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0,2937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0,2207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0,4707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0,3482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0,8112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0,8253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0,1237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0,0514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0,7620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0,3302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0,3696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231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PM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0,1368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0,1218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0,0422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0,0336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0,0237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0,1324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0,1078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0,0814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0,0858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0,0810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0,0364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0,0728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0,0786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0,0873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0,0348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0,0406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231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PD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0,8632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0,8782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0,9578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0,9664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0,9763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0,8676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0,8922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0,9186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0,9142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0,9190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0,9636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0,9272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0,9214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0,9127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0,9694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0,9652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0,9594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231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PIC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0,6595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0,6990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0,8352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0,8648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0,8997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0,6870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0,7058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0,7584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0,7547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0,7594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0,8552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0,7676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0,7511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0,7408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0,8743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0,8750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0,8435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231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0,4762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0,4928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0,7346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0,8159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0,7954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0,5270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0,3691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0,4928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0,5806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0,5990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0,7346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0,5806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0,4599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0,3284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0,7954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0,8364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0,7147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4231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ITP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1,8519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1,9231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3,8462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5,5556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5,0000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2,0833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1,4706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1,9231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2,3810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2,5000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3,8462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2,3810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1,7857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1,3514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5,0000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6,2500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3,5714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1076"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  <a:r>
                        <a:rPr lang="es-ES" sz="1050" b="0" i="0" u="none" strike="noStrike" baseline="-25000">
                          <a:solidFill>
                            <a:srgbClr val="000000"/>
                          </a:solidFill>
                          <a:latin typeface="Calibri"/>
                        </a:rPr>
                        <a:t>min</a:t>
                      </a:r>
                      <a:endParaRPr lang="es-ES" sz="105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0,0270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0,0272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0,0315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0,0312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0,0276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0,0258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0,0272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0,0282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0,0284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0,0302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0,0282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0,0268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0,0253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0,0312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0,0320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0,0299</a:t>
                      </a:r>
                    </a:p>
                  </a:txBody>
                  <a:tcPr marL="6421" marR="6421" marT="6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2 Anillo">
            <a:hlinkClick r:id="rId2" action="ppaction://hlinksldjump"/>
          </p:cNvPr>
          <p:cNvSpPr/>
          <p:nvPr/>
        </p:nvSpPr>
        <p:spPr>
          <a:xfrm>
            <a:off x="285720" y="5643578"/>
            <a:ext cx="571504" cy="428604"/>
          </a:xfrm>
          <a:prstGeom prst="don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596" y="0"/>
            <a:ext cx="87154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endParaRPr lang="es-ES" dirty="0" smtClean="0"/>
          </a:p>
          <a:p>
            <a:pPr>
              <a:buFont typeface="Wingdings" pitchFamily="2" charset="2"/>
              <a:buChar char="v"/>
            </a:pPr>
            <a:r>
              <a:rPr lang="es-ES" sz="2400" b="1" dirty="0" smtClean="0"/>
              <a:t>Distancia entre poblaciones</a:t>
            </a:r>
          </a:p>
          <a:p>
            <a:pPr>
              <a:buFont typeface="Wingdings" pitchFamily="2" charset="2"/>
              <a:buChar char="v"/>
            </a:pPr>
            <a:endParaRPr lang="es-ES" sz="2400" dirty="0" smtClean="0"/>
          </a:p>
          <a:p>
            <a:r>
              <a:rPr lang="es-ES" sz="2400" dirty="0" smtClean="0"/>
              <a:t>					Afros	Indígenas	Mestizos</a:t>
            </a:r>
          </a:p>
          <a:p>
            <a:r>
              <a:rPr lang="es-ES" sz="2400" dirty="0" smtClean="0"/>
              <a:t>			   Afros		0</a:t>
            </a:r>
          </a:p>
          <a:p>
            <a:r>
              <a:rPr lang="es-ES" sz="2400" dirty="0" smtClean="0"/>
              <a:t>			Indígenas	0.059	       0</a:t>
            </a:r>
          </a:p>
          <a:p>
            <a:r>
              <a:rPr lang="es-ES" sz="2400" dirty="0" smtClean="0"/>
              <a:t>			Mestizos	0.042	       0.0054	       0</a:t>
            </a:r>
            <a:endParaRPr lang="es-ES" sz="2400" dirty="0"/>
          </a:p>
        </p:txBody>
      </p:sp>
      <p:pic>
        <p:nvPicPr>
          <p:cNvPr id="3" name="2 Imagen"/>
          <p:cNvPicPr/>
          <p:nvPr/>
        </p:nvPicPr>
        <p:blipFill>
          <a:blip r:embed="rId2" cstate="print"/>
          <a:srcRect l="29089" t="19355" r="28967" b="29570"/>
          <a:stretch>
            <a:fillRect/>
          </a:stretch>
        </p:blipFill>
        <p:spPr bwMode="auto">
          <a:xfrm>
            <a:off x="4929190" y="3000372"/>
            <a:ext cx="321471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Flecha derecha">
            <a:hlinkClick r:id="rId3" action="ppaction://hlinksldjump"/>
          </p:cNvPr>
          <p:cNvSpPr/>
          <p:nvPr/>
        </p:nvSpPr>
        <p:spPr>
          <a:xfrm>
            <a:off x="8501090" y="5072074"/>
            <a:ext cx="357190" cy="35719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642910" y="3357562"/>
            <a:ext cx="4214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s-ES" sz="2400" b="1" dirty="0" smtClean="0"/>
              <a:t>Diversidad genética</a:t>
            </a:r>
          </a:p>
          <a:p>
            <a:r>
              <a:rPr lang="es-ES" sz="2400" dirty="0" smtClean="0"/>
              <a:t>			  (He)</a:t>
            </a:r>
            <a:endParaRPr lang="es-ES" sz="2400" dirty="0" smtClean="0"/>
          </a:p>
          <a:p>
            <a:r>
              <a:rPr lang="es-ES" sz="2400" dirty="0" smtClean="0"/>
              <a:t>Afros		</a:t>
            </a:r>
            <a:r>
              <a:rPr lang="es-ES" sz="2400" dirty="0" smtClean="0"/>
              <a:t>0.810	0.799</a:t>
            </a:r>
            <a:endParaRPr lang="es-ES" sz="2400" dirty="0" smtClean="0"/>
          </a:p>
          <a:p>
            <a:r>
              <a:rPr lang="es-ES" sz="2400" dirty="0" smtClean="0"/>
              <a:t>Mestizos	</a:t>
            </a:r>
            <a:r>
              <a:rPr lang="es-ES" sz="2400" dirty="0" smtClean="0"/>
              <a:t>0.759	0.791</a:t>
            </a:r>
            <a:endParaRPr lang="es-ES" sz="2400" dirty="0" smtClean="0"/>
          </a:p>
          <a:p>
            <a:r>
              <a:rPr lang="es-ES" sz="2400" dirty="0" smtClean="0"/>
              <a:t>Indígenas	</a:t>
            </a:r>
            <a:r>
              <a:rPr lang="es-ES" sz="2400" dirty="0" smtClean="0"/>
              <a:t>0.725	0.734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1-05-~1.JPG"/>
          <p:cNvPicPr>
            <a:picLocks noChangeAspect="1"/>
          </p:cNvPicPr>
          <p:nvPr/>
        </p:nvPicPr>
        <p:blipFill>
          <a:blip r:embed="rId2" cstate="print"/>
          <a:srcRect b="32292"/>
          <a:stretch>
            <a:fillRect/>
          </a:stretch>
        </p:blipFill>
        <p:spPr>
          <a:xfrm>
            <a:off x="895753" y="0"/>
            <a:ext cx="70338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5312" t="18750" r="9687" b="7386"/>
          <a:stretch>
            <a:fillRect/>
          </a:stretch>
        </p:blipFill>
        <p:spPr bwMode="auto">
          <a:xfrm>
            <a:off x="1285852" y="1142984"/>
            <a:ext cx="6643734" cy="490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0" y="5429264"/>
            <a:ext cx="3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Tamaño: 80-550pb</a:t>
            </a:r>
          </a:p>
          <a:p>
            <a:r>
              <a:rPr lang="es-ES" sz="2400" b="1" dirty="0" smtClean="0"/>
              <a:t>Heredable </a:t>
            </a:r>
            <a:endParaRPr lang="es-ES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285752" y="214290"/>
            <a:ext cx="86439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Características de los </a:t>
            </a:r>
            <a:r>
              <a:rPr lang="es-ES" sz="48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STRs</a:t>
            </a:r>
            <a:endParaRPr lang="es-ES" sz="4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28088" y="357166"/>
            <a:ext cx="497287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HAPLOGRUPOS</a:t>
            </a:r>
            <a:endParaRPr lang="es-E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7187" t="43483" r="35937" b="20000"/>
          <a:stretch>
            <a:fillRect/>
          </a:stretch>
        </p:blipFill>
        <p:spPr bwMode="auto">
          <a:xfrm>
            <a:off x="1571604" y="1928802"/>
            <a:ext cx="635798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214282" y="5214950"/>
            <a:ext cx="1714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González, 2006. Abe-</a:t>
            </a:r>
            <a:r>
              <a:rPr lang="es-EC" sz="1400" dirty="0" err="1" smtClean="0"/>
              <a:t>Sandes</a:t>
            </a:r>
            <a:r>
              <a:rPr lang="es-EC" sz="1400" dirty="0" smtClean="0"/>
              <a:t> </a:t>
            </a:r>
            <a:r>
              <a:rPr lang="es-EC" sz="1400" i="1" dirty="0" smtClean="0"/>
              <a:t>et al</a:t>
            </a:r>
            <a:r>
              <a:rPr lang="es-EC" sz="1400" dirty="0" smtClean="0"/>
              <a:t>., 2004</a:t>
            </a:r>
            <a:endParaRPr lang="es-EC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28088" y="357166"/>
            <a:ext cx="547293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HAPLOGRUPOS</a:t>
            </a:r>
            <a:endParaRPr lang="es-E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5937" t="41897" r="23750" b="23750"/>
          <a:stretch>
            <a:fillRect/>
          </a:stretch>
        </p:blipFill>
        <p:spPr bwMode="auto">
          <a:xfrm>
            <a:off x="1857356" y="2071678"/>
            <a:ext cx="6072230" cy="388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Bisel">
            <a:hlinkClick r:id="rId3" action="ppaction://hlinksldjump"/>
          </p:cNvPr>
          <p:cNvSpPr/>
          <p:nvPr/>
        </p:nvSpPr>
        <p:spPr>
          <a:xfrm>
            <a:off x="285720" y="5786454"/>
            <a:ext cx="428628" cy="357190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500034" y="4643446"/>
            <a:ext cx="1571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González, 2006. </a:t>
            </a:r>
            <a:r>
              <a:rPr lang="es-EC" sz="1400" dirty="0" err="1" smtClean="0"/>
              <a:t>Bortolini</a:t>
            </a:r>
            <a:r>
              <a:rPr lang="es-EC" sz="1400" dirty="0" smtClean="0"/>
              <a:t> </a:t>
            </a:r>
            <a:r>
              <a:rPr lang="es-EC" sz="1400" i="1" dirty="0" smtClean="0"/>
              <a:t>et al</a:t>
            </a:r>
            <a:r>
              <a:rPr lang="es-EC" sz="1400" dirty="0" smtClean="0"/>
              <a:t>., 2003</a:t>
            </a:r>
            <a:endParaRPr lang="es-EC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 cstate="print"/>
          <a:srcRect r="1610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069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738" y="171450"/>
            <a:ext cx="7248525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riángulo isósceles">
            <a:hlinkClick r:id="rId3" action="ppaction://hlinksldjump"/>
          </p:cNvPr>
          <p:cNvSpPr/>
          <p:nvPr/>
        </p:nvSpPr>
        <p:spPr>
          <a:xfrm>
            <a:off x="251520" y="1556792"/>
            <a:ext cx="288032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52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b="3540"/>
          <a:stretch>
            <a:fillRect/>
          </a:stretch>
        </p:blipFill>
        <p:spPr bwMode="auto">
          <a:xfrm>
            <a:off x="785786" y="738188"/>
            <a:ext cx="7524750" cy="519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2833649" y="5072074"/>
            <a:ext cx="928694" cy="292388"/>
          </a:xfrm>
          <a:prstGeom prst="rect">
            <a:avLst/>
          </a:prstGeom>
          <a:solidFill>
            <a:srgbClr val="FFB79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300" dirty="0" smtClean="0"/>
              <a:t>D16S539</a:t>
            </a:r>
            <a:endParaRPr lang="es-ES" sz="13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976789" y="2643181"/>
            <a:ext cx="928694" cy="292388"/>
          </a:xfrm>
          <a:prstGeom prst="rect">
            <a:avLst/>
          </a:prstGeom>
          <a:solidFill>
            <a:srgbClr val="FFB79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300" dirty="0" smtClean="0"/>
              <a:t>D8S1179</a:t>
            </a:r>
            <a:endParaRPr lang="es-ES" sz="1300" dirty="0"/>
          </a:p>
        </p:txBody>
      </p:sp>
      <p:sp>
        <p:nvSpPr>
          <p:cNvPr id="8" name="7 Rectángulo"/>
          <p:cNvSpPr/>
          <p:nvPr/>
        </p:nvSpPr>
        <p:spPr>
          <a:xfrm>
            <a:off x="862952" y="285728"/>
            <a:ext cx="77571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4400" b="1" dirty="0" smtClean="0">
                <a:solidFill>
                  <a:srgbClr val="FF0000"/>
                </a:solidFill>
              </a:rPr>
              <a:t>Sistema  ® </a:t>
            </a:r>
            <a:r>
              <a:rPr lang="es-ES" sz="4400" b="1" dirty="0" err="1" smtClean="0">
                <a:solidFill>
                  <a:srgbClr val="FF0000"/>
                </a:solidFill>
              </a:rPr>
              <a:t>PowerPlex</a:t>
            </a:r>
            <a:r>
              <a:rPr lang="es-ES" sz="4400" b="1" dirty="0" smtClean="0">
                <a:solidFill>
                  <a:srgbClr val="FF0000"/>
                </a:solidFill>
              </a:rPr>
              <a:t> 18D</a:t>
            </a:r>
            <a:endParaRPr lang="es-E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33065" r="39687" b="15000"/>
          <a:stretch>
            <a:fillRect/>
          </a:stretch>
        </p:blipFill>
        <p:spPr bwMode="auto">
          <a:xfrm>
            <a:off x="1142976" y="714356"/>
            <a:ext cx="730398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00034" y="1000108"/>
            <a:ext cx="821537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 smtClean="0"/>
              <a:t>Obtener e interpretar adecuadamente los perfiles genéticos sirven para dar respuesta al análisis de una evidencia biológica o pruebas de paternidad, para lo que deben basarse en estadísticas poblacionales con el objeto de estimar la fracción de personas dentro de la población que presenten este particular patrón genético.</a:t>
            </a:r>
          </a:p>
          <a:p>
            <a:pPr algn="just">
              <a:defRPr/>
            </a:pPr>
            <a:endParaRPr lang="es-ES" sz="2000" b="1" kern="0" dirty="0" smtClean="0">
              <a:solidFill>
                <a:sysClr val="windowText" lastClr="000000"/>
              </a:solidFill>
            </a:endParaRPr>
          </a:p>
          <a:p>
            <a:pPr algn="just">
              <a:buFont typeface="Wingdings" pitchFamily="2" charset="2"/>
              <a:buChar char="q"/>
              <a:defRPr/>
            </a:pPr>
            <a:r>
              <a:rPr lang="es-ES" sz="2000" b="1" kern="0" dirty="0" smtClean="0">
                <a:solidFill>
                  <a:sysClr val="windowText" lastClr="000000"/>
                </a:solidFill>
              </a:rPr>
              <a:t>Frecuencias </a:t>
            </a:r>
            <a:r>
              <a:rPr lang="es-ES" sz="2000" b="1" kern="0" dirty="0" err="1" smtClean="0">
                <a:solidFill>
                  <a:sysClr val="windowText" lastClr="000000"/>
                </a:solidFill>
              </a:rPr>
              <a:t>alélicas</a:t>
            </a:r>
            <a:r>
              <a:rPr lang="es-ES" sz="2000" b="1" kern="0" dirty="0" smtClean="0">
                <a:solidFill>
                  <a:sysClr val="windowText" lastClr="000000"/>
                </a:solidFill>
              </a:rPr>
              <a:t>: </a:t>
            </a:r>
            <a:r>
              <a:rPr lang="es-ES" sz="2000" dirty="0" smtClean="0"/>
              <a:t>fundamental para la aplicación de cualquier marcador genético en genética forense</a:t>
            </a:r>
            <a:r>
              <a:rPr lang="es-ES" sz="2000" kern="0" dirty="0" smtClean="0">
                <a:solidFill>
                  <a:sysClr val="windowText" lastClr="000000"/>
                </a:solidFill>
              </a:rPr>
              <a:t>.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kumimoji="0" lang="es-ES" sz="2000" b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Heterocigocidad</a:t>
            </a:r>
            <a:r>
              <a:rPr kumimoji="0" lang="es-ES" sz="2000" b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(He):  </a:t>
            </a:r>
            <a:r>
              <a:rPr kumimoji="0" lang="es-ES" sz="20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He</a:t>
            </a:r>
            <a:r>
              <a:rPr kumimoji="0" lang="es-ES" sz="20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s-ES" sz="2000" dirty="0" smtClean="0"/>
              <a:t>polimorfismo y eficacia de cada marcador. Variabilidad genética. </a:t>
            </a:r>
          </a:p>
          <a:p>
            <a:pPr algn="just">
              <a:buFont typeface="Wingdings" pitchFamily="2" charset="2"/>
              <a:buChar char="q"/>
              <a:defRPr/>
            </a:pPr>
            <a:r>
              <a:rPr lang="es-ES" sz="2000" b="1" dirty="0" smtClean="0">
                <a:solidFill>
                  <a:sysClr val="windowText" lastClr="000000"/>
                </a:solidFill>
              </a:rPr>
              <a:t>Contenido de información polimórfica (PIC): </a:t>
            </a:r>
            <a:r>
              <a:rPr lang="es-ES" sz="2000" dirty="0" err="1" smtClean="0">
                <a:solidFill>
                  <a:sysClr val="windowText" lastClr="000000"/>
                </a:solidFill>
              </a:rPr>
              <a:t>informatividad</a:t>
            </a:r>
            <a:r>
              <a:rPr lang="es-ES" sz="2000" dirty="0" smtClean="0">
                <a:solidFill>
                  <a:sysClr val="windowText" lastClr="000000"/>
                </a:solidFill>
              </a:rPr>
              <a:t> de un marcador según el # de alelos y sus frecuencias alélicas, ∞ </a:t>
            </a:r>
            <a:r>
              <a:rPr lang="es-ES" sz="2000" dirty="0" err="1" smtClean="0">
                <a:solidFill>
                  <a:sysClr val="windowText" lastClr="000000"/>
                </a:solidFill>
              </a:rPr>
              <a:t>He.</a:t>
            </a:r>
            <a:endParaRPr lang="es-ES" sz="2000" dirty="0" smtClean="0">
              <a:solidFill>
                <a:sysClr val="windowText" lastClr="000000"/>
              </a:solidFill>
            </a:endParaRPr>
          </a:p>
          <a:p>
            <a:pPr algn="just">
              <a:buFont typeface="Wingdings" pitchFamily="2" charset="2"/>
              <a:buChar char="q"/>
              <a:defRPr/>
            </a:pPr>
            <a:r>
              <a:rPr lang="es-ES" sz="2000" b="1" dirty="0" smtClean="0">
                <a:solidFill>
                  <a:sysClr val="windowText" lastClr="000000"/>
                </a:solidFill>
              </a:rPr>
              <a:t>Poder de discriminación (PD): </a:t>
            </a:r>
            <a:r>
              <a:rPr lang="es-ES" sz="2000" dirty="0" smtClean="0">
                <a:solidFill>
                  <a:sysClr val="windowText" lastClr="000000"/>
                </a:solidFill>
              </a:rPr>
              <a:t>capacidad que tiene un marcador/es  </a:t>
            </a:r>
            <a:r>
              <a:rPr lang="es-ES" sz="2000" dirty="0" err="1" smtClean="0">
                <a:solidFill>
                  <a:sysClr val="windowText" lastClr="000000"/>
                </a:solidFill>
              </a:rPr>
              <a:t>STR`s</a:t>
            </a:r>
            <a:r>
              <a:rPr lang="es-ES" sz="2000" dirty="0" smtClean="0">
                <a:solidFill>
                  <a:sysClr val="windowText" lastClr="000000"/>
                </a:solidFill>
              </a:rPr>
              <a:t> de diferenciar a un hombre tomado al azar de ser genotípicamente idéntico con otra persona, muestra o evidencia forense.</a:t>
            </a:r>
          </a:p>
          <a:p>
            <a:pPr algn="just">
              <a:buFont typeface="Wingdings" pitchFamily="2" charset="2"/>
              <a:buChar char="q"/>
              <a:defRPr/>
            </a:pPr>
            <a:endParaRPr kumimoji="0" lang="es-ES" sz="2000" b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786050" y="428604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25000"/>
                  </a:schemeClr>
                </a:solidFill>
              </a:rPr>
              <a:t>Genética poblacional</a:t>
            </a:r>
            <a:endParaRPr lang="es-ES" sz="24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3851920" y="3501008"/>
            <a:ext cx="0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4427984" y="3501008"/>
            <a:ext cx="0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20" y="500042"/>
            <a:ext cx="8572560" cy="5500726"/>
          </a:xfrm>
        </p:spPr>
        <p:txBody>
          <a:bodyPr/>
          <a:lstStyle/>
          <a:p>
            <a:pPr algn="just">
              <a:buFont typeface="Wingdings" pitchFamily="2" charset="2"/>
              <a:buChar char="q"/>
              <a:defRPr/>
            </a:pPr>
            <a:endParaRPr lang="es-ES" dirty="0" smtClean="0">
              <a:solidFill>
                <a:sysClr val="windowText" lastClr="000000"/>
              </a:solidFill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s-ES" b="1" dirty="0" smtClean="0">
                <a:solidFill>
                  <a:sysClr val="windowText" lastClr="000000"/>
                </a:solidFill>
              </a:rPr>
              <a:t>Probabilidad de exclusión (PE): </a:t>
            </a:r>
            <a:r>
              <a:rPr lang="es-ES" dirty="0" smtClean="0">
                <a:solidFill>
                  <a:sysClr val="windowText" lastClr="000000"/>
                </a:solidFill>
              </a:rPr>
              <a:t>probabilidad,</a:t>
            </a:r>
            <a:r>
              <a:rPr lang="es-ES" b="1" dirty="0" smtClean="0">
                <a:solidFill>
                  <a:sysClr val="windowText" lastClr="000000"/>
                </a:solidFill>
              </a:rPr>
              <a:t> </a:t>
            </a:r>
            <a:r>
              <a:rPr lang="es-ES" dirty="0" smtClean="0">
                <a:solidFill>
                  <a:sysClr val="windowText" lastClr="000000"/>
                </a:solidFill>
              </a:rPr>
              <a:t>exclusión de un sospechoso ó a descartar una supuesta paternidad de un individuo. Validez del sistema.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s-ES" b="1" dirty="0" smtClean="0">
                <a:solidFill>
                  <a:sysClr val="windowText" lastClr="000000"/>
                </a:solidFill>
              </a:rPr>
              <a:t>Probabilidad de match o coincidencia (PM)</a:t>
            </a:r>
            <a:r>
              <a:rPr lang="es-ES" dirty="0" smtClean="0">
                <a:solidFill>
                  <a:sysClr val="windowText" lastClr="000000"/>
                </a:solidFill>
              </a:rPr>
              <a:t>: probabilidad de que dos individuos elegidos al azar tengan idénticos genotipos.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s-ES" b="1" i="1" dirty="0" smtClean="0">
                <a:solidFill>
                  <a:sysClr val="windowText" lastClr="000000"/>
                </a:solidFill>
              </a:rPr>
              <a:t>Índice típico de paternidad (TPI): </a:t>
            </a:r>
            <a:r>
              <a:rPr lang="es-ES" i="1" dirty="0" smtClean="0">
                <a:solidFill>
                  <a:sysClr val="windowText" lastClr="000000"/>
                </a:solidFill>
              </a:rPr>
              <a:t>indica cuántas </a:t>
            </a:r>
            <a:r>
              <a:rPr lang="es-ES" dirty="0" smtClean="0">
                <a:solidFill>
                  <a:sysClr val="windowText" lastClr="000000"/>
                </a:solidFill>
              </a:rPr>
              <a:t>veces es más probable que un supuesto padre comparta material genético con un individuo tomado al azar.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es-ES" b="1" dirty="0" smtClean="0">
                <a:solidFill>
                  <a:sysClr val="windowText" lastClr="000000"/>
                </a:solidFill>
              </a:rPr>
              <a:t>Equilibrio de Hardy – </a:t>
            </a:r>
            <a:r>
              <a:rPr lang="es-ES" b="1" dirty="0" err="1" smtClean="0">
                <a:solidFill>
                  <a:sysClr val="windowText" lastClr="000000"/>
                </a:solidFill>
              </a:rPr>
              <a:t>Weiberg</a:t>
            </a:r>
            <a:r>
              <a:rPr lang="es-ES" b="1" dirty="0" smtClean="0">
                <a:solidFill>
                  <a:sysClr val="windowText" lastClr="000000"/>
                </a:solidFill>
              </a:rPr>
              <a:t> (1908) </a:t>
            </a:r>
            <a:r>
              <a:rPr lang="es-ES" dirty="0" smtClean="0">
                <a:solidFill>
                  <a:sysClr val="windowText" lastClr="000000"/>
                </a:solidFill>
              </a:rPr>
              <a:t>: en una población de gran tamaño y en </a:t>
            </a:r>
            <a:r>
              <a:rPr lang="es-ES" dirty="0" err="1" smtClean="0">
                <a:solidFill>
                  <a:sysClr val="windowText" lastClr="000000"/>
                </a:solidFill>
              </a:rPr>
              <a:t>panximia</a:t>
            </a:r>
            <a:r>
              <a:rPr lang="es-ES" dirty="0" smtClean="0">
                <a:solidFill>
                  <a:sysClr val="windowText" lastClr="000000"/>
                </a:solidFill>
              </a:rPr>
              <a:t>, las frecuencias génicas y genotípicas permanecen constantes de generación en generación.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513" t="27045" r="71950" b="65395"/>
          <a:stretch>
            <a:fillRect/>
          </a:stretch>
        </p:blipFill>
        <p:spPr bwMode="auto">
          <a:xfrm>
            <a:off x="928662" y="4429132"/>
            <a:ext cx="35283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9822" t="55395" r="32379" b="13421"/>
          <a:stretch>
            <a:fillRect/>
          </a:stretch>
        </p:blipFill>
        <p:spPr bwMode="auto">
          <a:xfrm>
            <a:off x="69793" y="1271633"/>
            <a:ext cx="5430901" cy="280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30510" t="55670" r="32872" b="13146"/>
          <a:stretch>
            <a:fillRect/>
          </a:stretch>
        </p:blipFill>
        <p:spPr bwMode="auto">
          <a:xfrm>
            <a:off x="4991476" y="3719116"/>
            <a:ext cx="4152524" cy="221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946304" y="71414"/>
            <a:ext cx="7340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Anhidrobiosis</a:t>
            </a:r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natural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572132" y="1428736"/>
            <a:ext cx="35718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Crío protectores que permiten a los tardígrados sobrevivir en ausencia de agua</a:t>
            </a:r>
          </a:p>
          <a:p>
            <a:pPr algn="just">
              <a:buFont typeface="Arial" pitchFamily="34" charset="0"/>
              <a:buChar char="•"/>
            </a:pPr>
            <a:r>
              <a:rPr lang="es-ES" sz="2000" dirty="0" smtClean="0"/>
              <a:t>Recuperan su actividad metabólica tan pronto como son re-hidratados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</TotalTime>
  <Words>2308</Words>
  <Application>Microsoft Office PowerPoint</Application>
  <PresentationFormat>Presentación en pantalla (4:3)</PresentationFormat>
  <Paragraphs>1252</Paragraphs>
  <Slides>43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6" baseType="lpstr">
      <vt:lpstr>Tema de Office</vt:lpstr>
      <vt:lpstr>Diseño predeterminado</vt:lpstr>
      <vt:lpstr>CorelDRAW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POBLACIÓN INDÍGENA</vt:lpstr>
      <vt:lpstr>POBLACIÓN MESTIZA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RECOMENDACIONES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ALMACENAMIENTO DE ADN A TEMPERATURA AMBIENTE Y ESTUDIO DE PERFILES GENÉTICOS EN POBLACIÓN AFROECUATORIANA PROVENIENTES DEL CHOTA-ECUADOR</dc:title>
  <dc:creator>Taty Bermeo</dc:creator>
  <cp:lastModifiedBy>User</cp:lastModifiedBy>
  <cp:revision>137</cp:revision>
  <dcterms:created xsi:type="dcterms:W3CDTF">2011-05-29T23:32:25Z</dcterms:created>
  <dcterms:modified xsi:type="dcterms:W3CDTF">2012-07-04T14:15:34Z</dcterms:modified>
</cp:coreProperties>
</file>