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936" r:id="rId1"/>
  </p:sldMasterIdLst>
  <p:sldIdLst>
    <p:sldId id="256" r:id="rId2"/>
    <p:sldId id="257" r:id="rId3"/>
    <p:sldId id="263" r:id="rId4"/>
    <p:sldId id="326" r:id="rId5"/>
    <p:sldId id="275" r:id="rId6"/>
    <p:sldId id="276" r:id="rId7"/>
    <p:sldId id="327" r:id="rId8"/>
    <p:sldId id="277" r:id="rId9"/>
    <p:sldId id="328" r:id="rId10"/>
    <p:sldId id="324" r:id="rId11"/>
    <p:sldId id="266" r:id="rId12"/>
    <p:sldId id="267" r:id="rId13"/>
    <p:sldId id="268" r:id="rId14"/>
    <p:sldId id="269" r:id="rId15"/>
    <p:sldId id="270" r:id="rId16"/>
    <p:sldId id="329" r:id="rId17"/>
    <p:sldId id="325" r:id="rId18"/>
    <p:sldId id="280" r:id="rId19"/>
    <p:sldId id="283" r:id="rId20"/>
    <p:sldId id="284" r:id="rId21"/>
    <p:sldId id="286" r:id="rId22"/>
    <p:sldId id="287" r:id="rId23"/>
    <p:sldId id="288" r:id="rId24"/>
    <p:sldId id="292" r:id="rId25"/>
    <p:sldId id="289" r:id="rId26"/>
    <p:sldId id="293" r:id="rId27"/>
    <p:sldId id="300" r:id="rId28"/>
    <p:sldId id="331" r:id="rId29"/>
    <p:sldId id="303" r:id="rId30"/>
    <p:sldId id="304" r:id="rId31"/>
    <p:sldId id="309" r:id="rId32"/>
    <p:sldId id="311" r:id="rId33"/>
    <p:sldId id="319" r:id="rId34"/>
    <p:sldId id="321" r:id="rId35"/>
    <p:sldId id="322" r:id="rId36"/>
    <p:sldId id="330" r:id="rId37"/>
    <p:sldId id="312" r:id="rId38"/>
    <p:sldId id="315" r:id="rId39"/>
    <p:sldId id="323" r:id="rId40"/>
    <p:sldId id="295" r:id="rId41"/>
    <p:sldId id="296" r:id="rId42"/>
    <p:sldId id="297" r:id="rId43"/>
    <p:sldId id="298" r:id="rId44"/>
    <p:sldId id="299" r:id="rId4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4660"/>
  </p:normalViewPr>
  <p:slideViewPr>
    <p:cSldViewPr>
      <p:cViewPr varScale="1">
        <p:scale>
          <a:sx n="68" d="100"/>
          <a:sy n="68" d="100"/>
        </p:scale>
        <p:origin x="-139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4F860E97-692E-429F-BCE4-56491D0C0CA9}" type="datetimeFigureOut">
              <a:rPr lang="es-EC" smtClean="0"/>
              <a:pPr/>
              <a:t>11/07/2012</a:t>
            </a:fld>
            <a:endParaRPr lang="es-EC"/>
          </a:p>
        </p:txBody>
      </p:sp>
      <p:sp>
        <p:nvSpPr>
          <p:cNvPr id="19" name="18 Marcador de pie de página"/>
          <p:cNvSpPr>
            <a:spLocks noGrp="1"/>
          </p:cNvSpPr>
          <p:nvPr>
            <p:ph type="ftr" sz="quarter" idx="11"/>
          </p:nvPr>
        </p:nvSpPr>
        <p:spPr/>
        <p:txBody>
          <a:bodyPr/>
          <a:lstStyle/>
          <a:p>
            <a:endParaRPr lang="es-EC"/>
          </a:p>
        </p:txBody>
      </p:sp>
      <p:sp>
        <p:nvSpPr>
          <p:cNvPr id="27" name="26 Marcador de número de diapositiva"/>
          <p:cNvSpPr>
            <a:spLocks noGrp="1"/>
          </p:cNvSpPr>
          <p:nvPr>
            <p:ph type="sldNum" sz="quarter" idx="12"/>
          </p:nvPr>
        </p:nvSpPr>
        <p:spPr/>
        <p:txBody>
          <a:bodyPr/>
          <a:lstStyle/>
          <a:p>
            <a:fld id="{EADC8249-174C-4945-8470-6F912613B87F}"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F860E97-692E-429F-BCE4-56491D0C0CA9}" type="datetimeFigureOut">
              <a:rPr lang="es-EC" smtClean="0"/>
              <a:pPr/>
              <a:t>11/07/2012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ADC8249-174C-4945-8470-6F912613B87F}"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F860E97-692E-429F-BCE4-56491D0C0CA9}" type="datetimeFigureOut">
              <a:rPr lang="es-EC" smtClean="0"/>
              <a:pPr/>
              <a:t>11/07/2012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ADC8249-174C-4945-8470-6F912613B87F}"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F860E97-692E-429F-BCE4-56491D0C0CA9}" type="datetimeFigureOut">
              <a:rPr lang="es-EC" smtClean="0"/>
              <a:pPr/>
              <a:t>11/07/2012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ADC8249-174C-4945-8470-6F912613B87F}"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4F860E97-692E-429F-BCE4-56491D0C0CA9}" type="datetimeFigureOut">
              <a:rPr lang="es-EC" smtClean="0"/>
              <a:pPr/>
              <a:t>11/07/2012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ADC8249-174C-4945-8470-6F912613B87F}"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4F860E97-692E-429F-BCE4-56491D0C0CA9}" type="datetimeFigureOut">
              <a:rPr lang="es-EC" smtClean="0"/>
              <a:pPr/>
              <a:t>11/07/2012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EADC8249-174C-4945-8470-6F912613B87F}"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4F860E97-692E-429F-BCE4-56491D0C0CA9}" type="datetimeFigureOut">
              <a:rPr lang="es-EC" smtClean="0"/>
              <a:pPr/>
              <a:t>11/07/2012</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EADC8249-174C-4945-8470-6F912613B87F}"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4F860E97-692E-429F-BCE4-56491D0C0CA9}" type="datetimeFigureOut">
              <a:rPr lang="es-EC" smtClean="0"/>
              <a:pPr/>
              <a:t>11/07/2012</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EADC8249-174C-4945-8470-6F912613B87F}"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F860E97-692E-429F-BCE4-56491D0C0CA9}" type="datetimeFigureOut">
              <a:rPr lang="es-EC" smtClean="0"/>
              <a:pPr/>
              <a:t>11/07/2012</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EADC8249-174C-4945-8470-6F912613B87F}"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4F860E97-692E-429F-BCE4-56491D0C0CA9}" type="datetimeFigureOut">
              <a:rPr lang="es-EC" smtClean="0"/>
              <a:pPr/>
              <a:t>11/07/2012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EADC8249-174C-4945-8470-6F912613B87F}"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4F860E97-692E-429F-BCE4-56491D0C0CA9}" type="datetimeFigureOut">
              <a:rPr lang="es-EC" smtClean="0"/>
              <a:pPr/>
              <a:t>11/07/2012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8077200" y="6356350"/>
            <a:ext cx="609600" cy="365125"/>
          </a:xfrm>
        </p:spPr>
        <p:txBody>
          <a:bodyPr/>
          <a:lstStyle/>
          <a:p>
            <a:fld id="{EADC8249-174C-4945-8470-6F912613B87F}" type="slidenum">
              <a:rPr lang="es-EC" smtClean="0"/>
              <a:pPr/>
              <a:t>‹Nº›</a:t>
            </a:fld>
            <a:endParaRPr lang="es-EC"/>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F860E97-692E-429F-BCE4-56491D0C0CA9}" type="datetimeFigureOut">
              <a:rPr lang="es-EC" smtClean="0"/>
              <a:pPr/>
              <a:t>11/07/2012</a:t>
            </a:fld>
            <a:endParaRPr lang="es-EC"/>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ADC8249-174C-4945-8470-6F912613B87F}" type="slidenum">
              <a:rPr lang="es-EC" smtClean="0"/>
              <a:pPr/>
              <a:t>‹Nº›</a:t>
            </a:fld>
            <a:endParaRPr lang="es-EC"/>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 Target="slide12.xml"/><Relationship Id="rId7" Type="http://schemas.openxmlformats.org/officeDocument/2006/relationships/slide" Target="slide16.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13.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37.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0.xml"/><Relationship Id="rId4" Type="http://schemas.openxmlformats.org/officeDocument/2006/relationships/slide" Target="slide8.xml"/></Relationships>
</file>

<file path=ppt/slides/_rels/slide17.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19.xml"/><Relationship Id="rId7" Type="http://schemas.openxmlformats.org/officeDocument/2006/relationships/slide" Target="slide24.xml"/><Relationship Id="rId12" Type="http://schemas.openxmlformats.org/officeDocument/2006/relationships/image" Target="../media/image9.jpeg"/><Relationship Id="rId2"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slide" Target="slide23.xml"/><Relationship Id="rId11" Type="http://schemas.openxmlformats.org/officeDocument/2006/relationships/slide" Target="slide36.xml"/><Relationship Id="rId5" Type="http://schemas.openxmlformats.org/officeDocument/2006/relationships/slide" Target="slide21.xml"/><Relationship Id="rId10" Type="http://schemas.openxmlformats.org/officeDocument/2006/relationships/slide" Target="slide31.xml"/><Relationship Id="rId4" Type="http://schemas.openxmlformats.org/officeDocument/2006/relationships/slide" Target="slide20.xml"/><Relationship Id="rId9" Type="http://schemas.openxmlformats.org/officeDocument/2006/relationships/slide" Target="slide29.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37.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0.xml"/><Relationship Id="rId4" Type="http://schemas.openxmlformats.org/officeDocument/2006/relationships/slide" Target="slide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9.jpeg"/><Relationship Id="rId4" Type="http://schemas.openxmlformats.org/officeDocument/2006/relationships/slide" Target="slide17.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9.jpeg"/><Relationship Id="rId4" Type="http://schemas.openxmlformats.org/officeDocument/2006/relationships/slide" Target="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4.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40.xml"/><Relationship Id="rId1" Type="http://schemas.openxmlformats.org/officeDocument/2006/relationships/slideLayout" Target="../slideLayouts/slideLayout4.xml"/><Relationship Id="rId6" Type="http://schemas.openxmlformats.org/officeDocument/2006/relationships/slide" Target="slide44.xml"/><Relationship Id="rId5" Type="http://schemas.openxmlformats.org/officeDocument/2006/relationships/slide" Target="slide43.xml"/><Relationship Id="rId4" Type="http://schemas.openxmlformats.org/officeDocument/2006/relationships/slide" Target="slide4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3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Ejecutables/Aplicativo%20Windows/Arma%20y%20Gana.exe"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37.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0.xml"/><Relationship Id="rId4" Type="http://schemas.openxmlformats.org/officeDocument/2006/relationships/slide" Target="slide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37.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0.xml"/><Relationship Id="rId4" Type="http://schemas.openxmlformats.org/officeDocument/2006/relationships/slide" Target="slide8.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5.jpeg"/><Relationship Id="rId4" Type="http://schemas.openxmlformats.org/officeDocument/2006/relationships/slide" Target="slide30.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5.jpeg"/><Relationship Id="rId4" Type="http://schemas.openxmlformats.org/officeDocument/2006/relationships/slide" Target="slide30.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7.vml"/><Relationship Id="rId5" Type="http://schemas.openxmlformats.org/officeDocument/2006/relationships/image" Target="../media/image2.jpeg"/><Relationship Id="rId4" Type="http://schemas.openxmlformats.org/officeDocument/2006/relationships/slide" Target="slide30.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8.vml"/><Relationship Id="rId5" Type="http://schemas.openxmlformats.org/officeDocument/2006/relationships/image" Target="../media/image2.jpeg"/><Relationship Id="rId4" Type="http://schemas.openxmlformats.org/officeDocument/2006/relationships/slide" Target="slide30.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9.vml"/><Relationship Id="rId5" Type="http://schemas.openxmlformats.org/officeDocument/2006/relationships/image" Target="../media/image2.jpeg"/><Relationship Id="rId4" Type="http://schemas.openxmlformats.org/officeDocument/2006/relationships/slide" Target="slide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37.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0.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37.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0.xml"/><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2071678"/>
            <a:ext cx="7772400" cy="1470025"/>
          </a:xfrm>
        </p:spPr>
        <p:txBody>
          <a:bodyPr>
            <a:normAutofit fontScale="90000"/>
          </a:bodyPr>
          <a:lstStyle/>
          <a:p>
            <a:r>
              <a:rPr lang="es-ES" sz="2000" b="1" dirty="0" smtClean="0">
                <a:latin typeface="Arial" pitchFamily="34" charset="0"/>
                <a:cs typeface="Arial" pitchFamily="34" charset="0"/>
              </a:rPr>
              <a:t>PROYECTO DE TESIS:</a:t>
            </a:r>
            <a:br>
              <a:rPr lang="es-ES" sz="2000" b="1" dirty="0" smtClean="0">
                <a:latin typeface="Arial" pitchFamily="34" charset="0"/>
                <a:cs typeface="Arial" pitchFamily="34" charset="0"/>
              </a:rPr>
            </a:br>
            <a:r>
              <a:rPr lang="es-ES" sz="2000" b="1" dirty="0" smtClean="0">
                <a:latin typeface="Arial" pitchFamily="34" charset="0"/>
                <a:cs typeface="Arial" pitchFamily="34" charset="0"/>
              </a:rPr>
              <a:t>ANÁLISIS</a:t>
            </a:r>
            <a:r>
              <a:rPr lang="es-ES" sz="2000" b="1" dirty="0">
                <a:latin typeface="Arial" pitchFamily="34" charset="0"/>
                <a:cs typeface="Arial" pitchFamily="34" charset="0"/>
              </a:rPr>
              <a:t>, DISEÑO Y DESARROLLO DE UN JUEGO DIDÁCTICO DE RAZONAMIENTO ABSTRACTO EN 3D, PARA AYUDAR AL DESARROLLO DEL PENSAMIENTO DE NIÑOS ENTRE 4 Y 8 AÑOS, UTILIZANDO UN GAME ENGINE CON C# Y APLICANDO LA METODOLOGÍA OOHDM</a:t>
            </a:r>
            <a:endParaRPr lang="es-EC" sz="2000" b="1" dirty="0">
              <a:latin typeface="Arial" pitchFamily="34" charset="0"/>
              <a:cs typeface="Arial" pitchFamily="34" charset="0"/>
            </a:endParaRPr>
          </a:p>
        </p:txBody>
      </p:sp>
      <p:sp>
        <p:nvSpPr>
          <p:cNvPr id="3" name="2 Subtítulo"/>
          <p:cNvSpPr>
            <a:spLocks noGrp="1"/>
          </p:cNvSpPr>
          <p:nvPr>
            <p:ph type="subTitle" idx="1"/>
          </p:nvPr>
        </p:nvSpPr>
        <p:spPr>
          <a:xfrm>
            <a:off x="1428728" y="4857760"/>
            <a:ext cx="5929354" cy="1752600"/>
          </a:xfrm>
        </p:spPr>
        <p:txBody>
          <a:bodyPr>
            <a:normAutofit/>
          </a:bodyPr>
          <a:lstStyle/>
          <a:p>
            <a:r>
              <a:rPr lang="es-EC" sz="1800" b="1" dirty="0" err="1" smtClean="0">
                <a:latin typeface="Arial" pitchFamily="34" charset="0"/>
                <a:cs typeface="Arial" pitchFamily="34" charset="0"/>
              </a:rPr>
              <a:t>Tesistas</a:t>
            </a:r>
            <a:r>
              <a:rPr lang="es-EC" sz="1800" b="1" dirty="0" smtClean="0">
                <a:latin typeface="Arial" pitchFamily="34" charset="0"/>
                <a:cs typeface="Arial" pitchFamily="34" charset="0"/>
              </a:rPr>
              <a:t>:</a:t>
            </a:r>
          </a:p>
          <a:p>
            <a:r>
              <a:rPr lang="es-EC" sz="1800" b="1" dirty="0" smtClean="0">
                <a:latin typeface="Arial" pitchFamily="34" charset="0"/>
                <a:cs typeface="Arial" pitchFamily="34" charset="0"/>
              </a:rPr>
              <a:t>Sra. Karla </a:t>
            </a:r>
            <a:r>
              <a:rPr lang="es-EC" sz="1800" b="1" dirty="0" err="1" smtClean="0">
                <a:latin typeface="Arial" pitchFamily="34" charset="0"/>
                <a:cs typeface="Arial" pitchFamily="34" charset="0"/>
              </a:rPr>
              <a:t>Albuja</a:t>
            </a:r>
            <a:endParaRPr lang="es-EC" sz="1800" b="1" dirty="0" smtClean="0">
              <a:latin typeface="Arial" pitchFamily="34" charset="0"/>
              <a:cs typeface="Arial" pitchFamily="34" charset="0"/>
            </a:endParaRPr>
          </a:p>
          <a:p>
            <a:r>
              <a:rPr lang="es-EC" sz="1800" b="1" dirty="0" smtClean="0">
                <a:latin typeface="Arial" pitchFamily="34" charset="0"/>
                <a:cs typeface="Arial" pitchFamily="34" charset="0"/>
              </a:rPr>
              <a:t>Sra. Verónica Molina</a:t>
            </a:r>
            <a:endParaRPr lang="es-EC" sz="1800" b="1" dirty="0">
              <a:latin typeface="Arial" pitchFamily="34" charset="0"/>
              <a:cs typeface="Arial" pitchFamily="34" charset="0"/>
            </a:endParaRPr>
          </a:p>
        </p:txBody>
      </p:sp>
      <p:sp>
        <p:nvSpPr>
          <p:cNvPr id="4" name="1 Título"/>
          <p:cNvSpPr txBox="1">
            <a:spLocks/>
          </p:cNvSpPr>
          <p:nvPr/>
        </p:nvSpPr>
        <p:spPr>
          <a:xfrm>
            <a:off x="857224" y="428604"/>
            <a:ext cx="7772400" cy="147002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ESCUELA POLITÉCNICA DEL EJÉRCITO</a:t>
            </a:r>
          </a:p>
          <a:p>
            <a:pPr marL="0" marR="0" lvl="0" indent="0" algn="ctr" defTabSz="914400" rtl="0" eaLnBrk="1" fontAlgn="auto" latinLnBrk="0" hangingPunct="1">
              <a:lnSpc>
                <a:spcPct val="100000"/>
              </a:lnSpc>
              <a:spcBef>
                <a:spcPct val="0"/>
              </a:spcBef>
              <a:spcAft>
                <a:spcPts val="0"/>
              </a:spcAft>
              <a:buClrTx/>
              <a:buSzTx/>
              <a:buFontTx/>
              <a:buNone/>
              <a:tabLst/>
              <a:defRPr/>
            </a:pPr>
            <a:r>
              <a:rPr lang="es-ES" sz="2400" b="1" dirty="0" smtClean="0">
                <a:latin typeface="Arial" pitchFamily="34" charset="0"/>
                <a:ea typeface="+mj-ea"/>
                <a:cs typeface="Arial" pitchFamily="34" charset="0"/>
              </a:rPr>
              <a:t>CARRERA DE INGENIERÍA DE SISTEMAS</a:t>
            </a:r>
            <a:endParaRPr kumimoji="0" lang="es-EC" sz="2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
        <p:nvSpPr>
          <p:cNvPr id="5" name="2 Subtítulo"/>
          <p:cNvSpPr txBox="1">
            <a:spLocks/>
          </p:cNvSpPr>
          <p:nvPr/>
        </p:nvSpPr>
        <p:spPr>
          <a:xfrm>
            <a:off x="2357422" y="3929066"/>
            <a:ext cx="3857652" cy="92869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s-EC" b="1" dirty="0" smtClean="0">
                <a:solidFill>
                  <a:schemeClr val="tx1">
                    <a:tint val="75000"/>
                  </a:schemeClr>
                </a:solidFill>
                <a:latin typeface="Arial" pitchFamily="34" charset="0"/>
                <a:cs typeface="Arial" pitchFamily="34" charset="0"/>
              </a:rPr>
              <a:t>Director: Ing. César </a:t>
            </a:r>
            <a:r>
              <a:rPr lang="es-EC" b="1" dirty="0" err="1" smtClean="0">
                <a:solidFill>
                  <a:schemeClr val="tx1">
                    <a:tint val="75000"/>
                  </a:schemeClr>
                </a:solidFill>
                <a:latin typeface="Arial" pitchFamily="34" charset="0"/>
                <a:cs typeface="Arial" pitchFamily="34" charset="0"/>
              </a:rPr>
              <a:t>Villacís</a:t>
            </a:r>
            <a:endParaRPr lang="es-EC" b="1" dirty="0" smtClean="0">
              <a:solidFill>
                <a:schemeClr val="tx1">
                  <a:tint val="75000"/>
                </a:schemeClr>
              </a:solidFill>
              <a:latin typeface="Arial"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b="1" i="0" u="none" strike="noStrike" kern="1200" cap="none" spc="0" normalizeH="0" baseline="0" noProof="0" dirty="0" smtClean="0">
                <a:ln>
                  <a:noFill/>
                </a:ln>
                <a:solidFill>
                  <a:schemeClr val="tx1">
                    <a:tint val="75000"/>
                  </a:schemeClr>
                </a:solidFill>
                <a:effectLst/>
                <a:uLnTx/>
                <a:uFillTx/>
                <a:latin typeface="Arial" pitchFamily="34" charset="0"/>
                <a:cs typeface="Arial" pitchFamily="34" charset="0"/>
              </a:rPr>
              <a:t>Codirector:</a:t>
            </a:r>
            <a:r>
              <a:rPr kumimoji="0" lang="es-EC" b="1" i="0" u="none" strike="noStrike" kern="1200" cap="none" spc="0" normalizeH="0" noProof="0" dirty="0" smtClean="0">
                <a:ln>
                  <a:noFill/>
                </a:ln>
                <a:solidFill>
                  <a:schemeClr val="tx1">
                    <a:tint val="75000"/>
                  </a:schemeClr>
                </a:solidFill>
                <a:effectLst/>
                <a:uLnTx/>
                <a:uFillTx/>
                <a:latin typeface="Arial" pitchFamily="34" charset="0"/>
                <a:cs typeface="Arial" pitchFamily="34" charset="0"/>
              </a:rPr>
              <a:t> Ing. Germán </a:t>
            </a:r>
            <a:r>
              <a:rPr kumimoji="0" lang="es-EC" b="1" i="0" u="none" strike="noStrike" kern="1200" cap="none" spc="0" normalizeH="0" noProof="0" dirty="0" err="1" smtClean="0">
                <a:ln>
                  <a:noFill/>
                </a:ln>
                <a:solidFill>
                  <a:schemeClr val="tx1">
                    <a:tint val="75000"/>
                  </a:schemeClr>
                </a:solidFill>
                <a:effectLst/>
                <a:uLnTx/>
                <a:uFillTx/>
                <a:latin typeface="Arial" pitchFamily="34" charset="0"/>
                <a:cs typeface="Arial" pitchFamily="34" charset="0"/>
              </a:rPr>
              <a:t>Ñacato</a:t>
            </a:r>
            <a:endParaRPr kumimoji="0" lang="es-EC" b="1" i="0" u="none" strike="noStrike" kern="1200" cap="none" spc="0" normalizeH="0" baseline="0" noProof="0" dirty="0" smtClean="0">
              <a:ln>
                <a:noFill/>
              </a:ln>
              <a:solidFill>
                <a:schemeClr val="tx1">
                  <a:tint val="75000"/>
                </a:schemeClr>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Marco Teórico</a:t>
            </a:r>
            <a:endParaRPr lang="es-EC" b="1" dirty="0"/>
          </a:p>
        </p:txBody>
      </p:sp>
      <p:sp>
        <p:nvSpPr>
          <p:cNvPr id="3" name="2 Marcador de contenido"/>
          <p:cNvSpPr>
            <a:spLocks noGrp="1"/>
          </p:cNvSpPr>
          <p:nvPr>
            <p:ph idx="1"/>
          </p:nvPr>
        </p:nvSpPr>
        <p:spPr/>
        <p:txBody>
          <a:bodyPr>
            <a:normAutofit/>
          </a:bodyPr>
          <a:lstStyle/>
          <a:p>
            <a:r>
              <a:rPr lang="es-EC" dirty="0" smtClean="0">
                <a:hlinkClick r:id="rId2" action="ppaction://hlinksldjump"/>
              </a:rPr>
              <a:t>Juego</a:t>
            </a:r>
            <a:endParaRPr lang="es-EC" dirty="0" smtClean="0"/>
          </a:p>
          <a:p>
            <a:r>
              <a:rPr lang="es-EC" dirty="0" smtClean="0">
                <a:hlinkClick r:id="rId3" action="ppaction://hlinksldjump"/>
              </a:rPr>
              <a:t>Características del juego</a:t>
            </a:r>
            <a:endParaRPr lang="es-EC" dirty="0" smtClean="0"/>
          </a:p>
          <a:p>
            <a:r>
              <a:rPr lang="es-EC" dirty="0" smtClean="0">
                <a:hlinkClick r:id="rId4" action="ppaction://hlinksldjump"/>
              </a:rPr>
              <a:t>Videojuego</a:t>
            </a:r>
            <a:endParaRPr lang="es-EC" dirty="0" smtClean="0"/>
          </a:p>
          <a:p>
            <a:r>
              <a:rPr lang="es-EC" dirty="0" smtClean="0">
                <a:hlinkClick r:id="rId5" action="ppaction://hlinksldjump"/>
              </a:rPr>
              <a:t>Tipos de Videojuegos</a:t>
            </a:r>
            <a:endParaRPr lang="es-EC" dirty="0" smtClean="0"/>
          </a:p>
          <a:p>
            <a:r>
              <a:rPr lang="es-EC" dirty="0" smtClean="0">
                <a:hlinkClick r:id="rId6" action="ppaction://hlinksldjump"/>
              </a:rPr>
              <a:t>Partidarios y detractores de los videojuegos</a:t>
            </a:r>
            <a:endParaRPr lang="es-EC" dirty="0" smtClean="0"/>
          </a:p>
          <a:p>
            <a:endParaRPr lang="es-EC" dirty="0" smtClean="0"/>
          </a:p>
          <a:p>
            <a:endParaRPr lang="es-EC" dirty="0" smtClean="0"/>
          </a:p>
          <a:p>
            <a:endParaRPr lang="es-EC" dirty="0" smtClean="0"/>
          </a:p>
        </p:txBody>
      </p:sp>
      <p:pic>
        <p:nvPicPr>
          <p:cNvPr id="4" name="Picture 2" descr="C:\Users\Cesar\Desktop\MH900436890.JPG">
            <a:hlinkClick r:id="rId7" action="ppaction://hlinksldjump"/>
          </p:cNvPr>
          <p:cNvPicPr>
            <a:picLocks noChangeAspect="1" noChangeArrowheads="1"/>
          </p:cNvPicPr>
          <p:nvPr/>
        </p:nvPicPr>
        <p:blipFill>
          <a:blip r:embed="rId8" cstate="print"/>
          <a:srcRect/>
          <a:stretch>
            <a:fillRect/>
          </a:stretch>
        </p:blipFill>
        <p:spPr bwMode="auto">
          <a:xfrm>
            <a:off x="8501090" y="6418115"/>
            <a:ext cx="642910" cy="43988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28596" y="285728"/>
            <a:ext cx="1571636" cy="714380"/>
          </a:xfrm>
        </p:spPr>
        <p:txBody>
          <a:bodyPr>
            <a:normAutofit/>
          </a:bodyPr>
          <a:lstStyle/>
          <a:p>
            <a:r>
              <a:rPr lang="es-EC" sz="4000" b="1" dirty="0" smtClean="0"/>
              <a:t>Juego</a:t>
            </a:r>
            <a:endParaRPr lang="es-EC" sz="4000" b="1" dirty="0"/>
          </a:p>
        </p:txBody>
      </p:sp>
      <p:sp>
        <p:nvSpPr>
          <p:cNvPr id="4" name="2 Subtítulo"/>
          <p:cNvSpPr txBox="1">
            <a:spLocks/>
          </p:cNvSpPr>
          <p:nvPr/>
        </p:nvSpPr>
        <p:spPr>
          <a:xfrm>
            <a:off x="500034" y="1142984"/>
            <a:ext cx="8001056" cy="1714512"/>
          </a:xfrm>
          <a:prstGeom prst="rect">
            <a:avLst/>
          </a:prstGeom>
        </p:spPr>
        <p:txBody>
          <a:bodyPr vert="horz" lIns="91440" tIns="45720" rIns="91440" bIns="45720" rtlCol="0">
            <a:normAutofit fontScale="77500" lnSpcReduction="20000"/>
          </a:bodyPr>
          <a:lstStyle/>
          <a:p>
            <a:pPr lvl="0" algn="just">
              <a:spcBef>
                <a:spcPct val="20000"/>
              </a:spcBef>
            </a:pPr>
            <a:r>
              <a:rPr lang="es-EC" sz="2800" dirty="0" err="1" smtClean="0"/>
              <a:t>Huizinga</a:t>
            </a:r>
            <a:r>
              <a:rPr lang="es-EC" sz="2800" dirty="0" smtClean="0"/>
              <a:t> </a:t>
            </a:r>
            <a:r>
              <a:rPr lang="es-EC" sz="2800" dirty="0"/>
              <a:t>define el juego como “una acción u ocupación libre, que se desarrolla dentro de unos límites </a:t>
            </a:r>
            <a:r>
              <a:rPr lang="es-EC" sz="2800" dirty="0" smtClean="0"/>
              <a:t>temporales y </a:t>
            </a:r>
            <a:r>
              <a:rPr lang="es-EC" sz="2800" dirty="0"/>
              <a:t>espaciales determinados, según reglas absolutamente obligatorias, aunque libremente aceptadas</a:t>
            </a:r>
            <a:r>
              <a:rPr lang="es-EC" sz="2800" dirty="0" smtClean="0"/>
              <a:t>, acción </a:t>
            </a:r>
            <a:r>
              <a:rPr lang="es-EC" sz="2800" dirty="0"/>
              <a:t>que tiene su fin en sí misma y va acompañada de un sentimiento de tensión y alegría y de la </a:t>
            </a:r>
            <a:r>
              <a:rPr lang="es-EC" sz="2800" dirty="0" smtClean="0"/>
              <a:t>conciencia de </a:t>
            </a:r>
            <a:r>
              <a:rPr lang="es-EC" sz="2800" dirty="0"/>
              <a:t>“ser de otro modo” que en la vida </a:t>
            </a:r>
            <a:r>
              <a:rPr lang="es-EC" sz="2800" dirty="0" smtClean="0"/>
              <a:t>corriente.</a:t>
            </a:r>
            <a:endParaRPr kumimoji="0" lang="es-EC" sz="28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45057" name="Picture 1" descr="C:\Users\Cesar\Desktop\MH900232150.JPG"/>
          <p:cNvPicPr>
            <a:picLocks noChangeAspect="1" noChangeArrowheads="1"/>
          </p:cNvPicPr>
          <p:nvPr/>
        </p:nvPicPr>
        <p:blipFill>
          <a:blip r:embed="rId2" cstate="print"/>
          <a:srcRect/>
          <a:stretch>
            <a:fillRect/>
          </a:stretch>
        </p:blipFill>
        <p:spPr bwMode="auto">
          <a:xfrm>
            <a:off x="3000364" y="3286124"/>
            <a:ext cx="3095625" cy="3095625"/>
          </a:xfrm>
          <a:prstGeom prst="rect">
            <a:avLst/>
          </a:prstGeom>
          <a:noFill/>
        </p:spPr>
      </p:pic>
      <p:pic>
        <p:nvPicPr>
          <p:cNvPr id="5" name="Picture 2" descr="C:\Users\Cesar\Desktop\MH900436890.JPG">
            <a:hlinkClick r:id="rId3" action="ppaction://hlinksldjump"/>
          </p:cNvPr>
          <p:cNvPicPr>
            <a:picLocks noChangeAspect="1" noChangeArrowheads="1"/>
          </p:cNvPicPr>
          <p:nvPr/>
        </p:nvPicPr>
        <p:blipFill>
          <a:blip r:embed="rId4" cstate="print"/>
          <a:srcRect/>
          <a:stretch>
            <a:fillRect/>
          </a:stretch>
        </p:blipFill>
        <p:spPr bwMode="auto">
          <a:xfrm>
            <a:off x="8517579" y="6429396"/>
            <a:ext cx="626421" cy="42860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2143116"/>
            <a:ext cx="8229600" cy="3554419"/>
          </a:xfrm>
        </p:spPr>
        <p:txBody>
          <a:bodyPr>
            <a:normAutofit fontScale="77500" lnSpcReduction="20000"/>
          </a:bodyPr>
          <a:lstStyle/>
          <a:p>
            <a:r>
              <a:rPr lang="es-EC" dirty="0" smtClean="0"/>
              <a:t>El </a:t>
            </a:r>
            <a:r>
              <a:rPr lang="es-EC" dirty="0"/>
              <a:t>juego es una actividad </a:t>
            </a:r>
            <a:r>
              <a:rPr lang="es-EC" dirty="0" smtClean="0"/>
              <a:t>libre.</a:t>
            </a:r>
          </a:p>
          <a:p>
            <a:endParaRPr lang="es-EC" dirty="0" smtClean="0"/>
          </a:p>
          <a:p>
            <a:r>
              <a:rPr lang="es-EC" dirty="0" smtClean="0"/>
              <a:t>El </a:t>
            </a:r>
            <a:r>
              <a:rPr lang="es-EC" dirty="0"/>
              <a:t>juego es una actividad </a:t>
            </a:r>
            <a:r>
              <a:rPr lang="es-EC" dirty="0" smtClean="0"/>
              <a:t>placentera.</a:t>
            </a:r>
          </a:p>
          <a:p>
            <a:endParaRPr lang="es-EC" dirty="0" smtClean="0"/>
          </a:p>
          <a:p>
            <a:r>
              <a:rPr lang="es-EC" dirty="0" smtClean="0"/>
              <a:t>El </a:t>
            </a:r>
            <a:r>
              <a:rPr lang="es-EC" dirty="0"/>
              <a:t>juego es una actividad </a:t>
            </a:r>
            <a:r>
              <a:rPr lang="es-EC" dirty="0" smtClean="0"/>
              <a:t>ficticia.</a:t>
            </a:r>
          </a:p>
          <a:p>
            <a:endParaRPr lang="es-EC" dirty="0" smtClean="0"/>
          </a:p>
          <a:p>
            <a:r>
              <a:rPr lang="es-EC" dirty="0" smtClean="0"/>
              <a:t>El </a:t>
            </a:r>
            <a:r>
              <a:rPr lang="es-EC" dirty="0"/>
              <a:t>juego es una actividad limitada en el tiempo y el </a:t>
            </a:r>
            <a:r>
              <a:rPr lang="es-EC" dirty="0" smtClean="0"/>
              <a:t>espacio.</a:t>
            </a:r>
          </a:p>
          <a:p>
            <a:endParaRPr lang="es-EC" dirty="0" smtClean="0"/>
          </a:p>
          <a:p>
            <a:r>
              <a:rPr lang="es-EC" dirty="0" smtClean="0"/>
              <a:t>El </a:t>
            </a:r>
            <a:r>
              <a:rPr lang="es-EC" dirty="0"/>
              <a:t>juego está regulado por unas reglas o </a:t>
            </a:r>
            <a:r>
              <a:rPr lang="es-EC" dirty="0" smtClean="0"/>
              <a:t>normas.</a:t>
            </a:r>
          </a:p>
          <a:p>
            <a:endParaRPr lang="es-EC" dirty="0" smtClean="0"/>
          </a:p>
          <a:p>
            <a:r>
              <a:rPr lang="es-EC" dirty="0" smtClean="0"/>
              <a:t>El </a:t>
            </a:r>
            <a:r>
              <a:rPr lang="es-EC" dirty="0"/>
              <a:t>juego es una actividad </a:t>
            </a:r>
            <a:r>
              <a:rPr lang="es-EC" dirty="0" smtClean="0"/>
              <a:t>global.</a:t>
            </a:r>
            <a:endParaRPr lang="es-EC" dirty="0"/>
          </a:p>
        </p:txBody>
      </p:sp>
      <p:sp>
        <p:nvSpPr>
          <p:cNvPr id="4" name="1 Título"/>
          <p:cNvSpPr txBox="1">
            <a:spLocks/>
          </p:cNvSpPr>
          <p:nvPr/>
        </p:nvSpPr>
        <p:spPr>
          <a:xfrm>
            <a:off x="214282" y="785794"/>
            <a:ext cx="8229600" cy="857256"/>
          </a:xfrm>
          <a:prstGeom prst="rect">
            <a:avLst/>
          </a:prstGeom>
        </p:spPr>
        <p:txBody>
          <a:bodyPr vert="horz" lIns="91440" tIns="45720" rIns="91440" bIns="45720" rtlCol="0" anchor="ctr">
            <a:norm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s-EC" sz="3600" b="1" i="0" u="none" strike="noStrike" kern="1200" cap="none" spc="0" normalizeH="0" baseline="0" noProof="0" dirty="0" smtClean="0">
                <a:ln>
                  <a:noFill/>
                </a:ln>
                <a:solidFill>
                  <a:schemeClr val="tx1"/>
                </a:solidFill>
                <a:effectLst/>
                <a:uLnTx/>
                <a:uFillTx/>
                <a:latin typeface="+mj-lt"/>
                <a:ea typeface="+mj-ea"/>
                <a:cs typeface="+mj-cs"/>
              </a:rPr>
              <a:t>Características del Juego</a:t>
            </a:r>
          </a:p>
        </p:txBody>
      </p:sp>
      <p:pic>
        <p:nvPicPr>
          <p:cNvPr id="5" name="Picture 2" descr="C:\Users\Cesar\Desktop\MH900436890.JPG">
            <a:hlinkClick r:id="rId2" action="ppaction://hlinksldjump"/>
          </p:cNvPr>
          <p:cNvPicPr>
            <a:picLocks noChangeAspect="1" noChangeArrowheads="1"/>
          </p:cNvPicPr>
          <p:nvPr/>
        </p:nvPicPr>
        <p:blipFill>
          <a:blip r:embed="rId3" cstate="print"/>
          <a:srcRect/>
          <a:stretch>
            <a:fillRect/>
          </a:stretch>
        </p:blipFill>
        <p:spPr bwMode="auto">
          <a:xfrm>
            <a:off x="8413168" y="6357958"/>
            <a:ext cx="730832" cy="50004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57158" y="285728"/>
            <a:ext cx="2714644" cy="714380"/>
          </a:xfrm>
        </p:spPr>
        <p:txBody>
          <a:bodyPr>
            <a:normAutofit fontScale="92500"/>
          </a:bodyPr>
          <a:lstStyle/>
          <a:p>
            <a:r>
              <a:rPr lang="es-EC" sz="4000" b="1" dirty="0" smtClean="0"/>
              <a:t>Videojuego</a:t>
            </a:r>
            <a:endParaRPr lang="es-EC" sz="4000" b="1" dirty="0"/>
          </a:p>
        </p:txBody>
      </p:sp>
      <p:sp>
        <p:nvSpPr>
          <p:cNvPr id="4" name="2 Subtítulo"/>
          <p:cNvSpPr txBox="1">
            <a:spLocks/>
          </p:cNvSpPr>
          <p:nvPr/>
        </p:nvSpPr>
        <p:spPr>
          <a:xfrm>
            <a:off x="785786" y="1142984"/>
            <a:ext cx="8001056" cy="2071702"/>
          </a:xfrm>
          <a:prstGeom prst="rect">
            <a:avLst/>
          </a:prstGeom>
        </p:spPr>
        <p:txBody>
          <a:bodyPr vert="horz" lIns="91440" tIns="45720" rIns="91440" bIns="45720" rtlCol="0">
            <a:normAutofit lnSpcReduction="10000"/>
          </a:bodyPr>
          <a:lstStyle/>
          <a:p>
            <a:pPr lvl="0" algn="just">
              <a:spcBef>
                <a:spcPct val="20000"/>
              </a:spcBef>
            </a:pPr>
            <a:r>
              <a:rPr lang="es-EC" sz="2800" dirty="0" smtClean="0"/>
              <a:t>Un </a:t>
            </a:r>
            <a:r>
              <a:rPr lang="es-EC" sz="2800" b="1" dirty="0" smtClean="0"/>
              <a:t>videojuego</a:t>
            </a:r>
            <a:r>
              <a:rPr lang="es-EC" sz="2800" dirty="0" smtClean="0"/>
              <a:t> es un </a:t>
            </a:r>
            <a:r>
              <a:rPr lang="es-EC" sz="2800" b="1" dirty="0" smtClean="0"/>
              <a:t>dispositivo electrónico (HW + SW)</a:t>
            </a:r>
            <a:r>
              <a:rPr lang="es-EC" sz="2800" dirty="0" smtClean="0"/>
              <a:t> que, a través de ciertos mandos o controles, permite simular </a:t>
            </a:r>
            <a:r>
              <a:rPr lang="es-EC" sz="2800" b="1" dirty="0" smtClean="0"/>
              <a:t>juegos</a:t>
            </a:r>
            <a:r>
              <a:rPr lang="es-EC" sz="2800" dirty="0" smtClean="0"/>
              <a:t> en la </a:t>
            </a:r>
            <a:r>
              <a:rPr lang="es-EC" sz="2800" b="1" dirty="0" smtClean="0"/>
              <a:t>pantalla</a:t>
            </a:r>
            <a:r>
              <a:rPr lang="es-EC" sz="2800" dirty="0" smtClean="0"/>
              <a:t> de un </a:t>
            </a:r>
            <a:r>
              <a:rPr lang="es-EC" sz="2800" b="1" dirty="0" smtClean="0"/>
              <a:t>televisor</a:t>
            </a:r>
            <a:r>
              <a:rPr lang="es-EC" sz="2800" dirty="0" smtClean="0"/>
              <a:t>, una </a:t>
            </a:r>
            <a:r>
              <a:rPr lang="es-EC" sz="2800" b="1" dirty="0" smtClean="0"/>
              <a:t>computadora</a:t>
            </a:r>
            <a:r>
              <a:rPr lang="es-EC" sz="2800" dirty="0" smtClean="0"/>
              <a:t> u otro dispositivo electrónico.</a:t>
            </a:r>
            <a:endParaRPr kumimoji="0" lang="es-EC" sz="28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43009" name="Picture 1" descr="C:\Users\Cesar\Desktop\lego8.jpg"/>
          <p:cNvPicPr>
            <a:picLocks noChangeAspect="1" noChangeArrowheads="1"/>
          </p:cNvPicPr>
          <p:nvPr/>
        </p:nvPicPr>
        <p:blipFill>
          <a:blip r:embed="rId2" cstate="print"/>
          <a:srcRect/>
          <a:stretch>
            <a:fillRect/>
          </a:stretch>
        </p:blipFill>
        <p:spPr bwMode="auto">
          <a:xfrm>
            <a:off x="2357422" y="3500438"/>
            <a:ext cx="5005403" cy="3109158"/>
          </a:xfrm>
          <a:prstGeom prst="rect">
            <a:avLst/>
          </a:prstGeom>
          <a:noFill/>
        </p:spPr>
      </p:pic>
      <p:pic>
        <p:nvPicPr>
          <p:cNvPr id="5" name="Picture 2" descr="C:\Users\Cesar\Desktop\MH900436890.JPG">
            <a:hlinkClick r:id="rId3" action="ppaction://hlinksldjump"/>
          </p:cNvPr>
          <p:cNvPicPr>
            <a:picLocks noChangeAspect="1" noChangeArrowheads="1"/>
          </p:cNvPicPr>
          <p:nvPr/>
        </p:nvPicPr>
        <p:blipFill>
          <a:blip r:embed="rId4" cstate="print"/>
          <a:srcRect/>
          <a:stretch>
            <a:fillRect/>
          </a:stretch>
        </p:blipFill>
        <p:spPr bwMode="auto">
          <a:xfrm>
            <a:off x="8517578" y="6429396"/>
            <a:ext cx="626422" cy="42860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2143116"/>
            <a:ext cx="2500330" cy="4286280"/>
          </a:xfrm>
        </p:spPr>
        <p:txBody>
          <a:bodyPr>
            <a:normAutofit fontScale="85000" lnSpcReduction="10000"/>
          </a:bodyPr>
          <a:lstStyle/>
          <a:p>
            <a:r>
              <a:rPr lang="es-EC" dirty="0" smtClean="0"/>
              <a:t>Aventura</a:t>
            </a:r>
            <a:r>
              <a:rPr lang="es-EC" dirty="0" smtClean="0"/>
              <a:t>.</a:t>
            </a:r>
          </a:p>
          <a:p>
            <a:endParaRPr lang="es-EC" dirty="0" smtClean="0"/>
          </a:p>
          <a:p>
            <a:r>
              <a:rPr lang="es-EC" dirty="0" smtClean="0"/>
              <a:t>Estrategia</a:t>
            </a:r>
            <a:r>
              <a:rPr lang="es-EC" dirty="0" smtClean="0"/>
              <a:t>.</a:t>
            </a:r>
          </a:p>
          <a:p>
            <a:endParaRPr lang="es-EC" dirty="0" smtClean="0"/>
          </a:p>
          <a:p>
            <a:r>
              <a:rPr lang="es-EC" dirty="0" smtClean="0"/>
              <a:t>Juegos </a:t>
            </a:r>
            <a:r>
              <a:rPr lang="es-EC" dirty="0" smtClean="0"/>
              <a:t>de rol.</a:t>
            </a:r>
          </a:p>
          <a:p>
            <a:endParaRPr lang="es-EC" dirty="0" smtClean="0"/>
          </a:p>
          <a:p>
            <a:r>
              <a:rPr lang="es-EC" dirty="0" smtClean="0"/>
              <a:t>Simuladores</a:t>
            </a:r>
            <a:r>
              <a:rPr lang="es-EC" dirty="0" smtClean="0"/>
              <a:t>.</a:t>
            </a:r>
          </a:p>
          <a:p>
            <a:endParaRPr lang="es-EC" dirty="0" smtClean="0">
              <a:solidFill>
                <a:srgbClr val="FFFF00"/>
              </a:solidFill>
            </a:endParaRPr>
          </a:p>
          <a:p>
            <a:r>
              <a:rPr lang="es-EC" dirty="0" smtClean="0">
                <a:solidFill>
                  <a:srgbClr val="FFFF00"/>
                </a:solidFill>
              </a:rPr>
              <a:t>Educativos</a:t>
            </a:r>
            <a:r>
              <a:rPr lang="es-EC" dirty="0" smtClean="0">
                <a:solidFill>
                  <a:srgbClr val="FFFF00"/>
                </a:solidFill>
              </a:rPr>
              <a:t>.</a:t>
            </a:r>
          </a:p>
          <a:p>
            <a:endParaRPr lang="es-EC" dirty="0" smtClean="0"/>
          </a:p>
          <a:p>
            <a:r>
              <a:rPr lang="es-EC" dirty="0" smtClean="0"/>
              <a:t>Juegos </a:t>
            </a:r>
            <a:r>
              <a:rPr lang="es-EC" dirty="0" smtClean="0"/>
              <a:t>de Mesa.</a:t>
            </a:r>
            <a:endParaRPr lang="es-EC" dirty="0"/>
          </a:p>
        </p:txBody>
      </p:sp>
      <p:sp>
        <p:nvSpPr>
          <p:cNvPr id="4" name="1 Título"/>
          <p:cNvSpPr txBox="1">
            <a:spLocks/>
          </p:cNvSpPr>
          <p:nvPr/>
        </p:nvSpPr>
        <p:spPr>
          <a:xfrm>
            <a:off x="214282" y="785794"/>
            <a:ext cx="8229600" cy="857256"/>
          </a:xfrm>
          <a:prstGeom prst="rect">
            <a:avLst/>
          </a:prstGeom>
        </p:spPr>
        <p:txBody>
          <a:bodyPr vert="horz" lIns="91440" tIns="45720" rIns="91440" bIns="45720" rtlCol="0" anchor="ctr">
            <a:normAutofit fontScale="92500"/>
          </a:bodyPr>
          <a:lstStyle/>
          <a:p>
            <a:pPr lvl="0" algn="just">
              <a:spcBef>
                <a:spcPct val="0"/>
              </a:spcBef>
            </a:pPr>
            <a:r>
              <a:rPr kumimoji="0" lang="es-EC" sz="3600" b="1" i="0" u="none" strike="noStrike" kern="1200" cap="none" spc="0" normalizeH="0" baseline="0" noProof="0" dirty="0" smtClean="0">
                <a:ln>
                  <a:noFill/>
                </a:ln>
                <a:solidFill>
                  <a:schemeClr val="tx1"/>
                </a:solidFill>
                <a:effectLst/>
                <a:uLnTx/>
                <a:uFillTx/>
                <a:latin typeface="+mj-lt"/>
                <a:ea typeface="+mj-ea"/>
                <a:cs typeface="+mj-cs"/>
              </a:rPr>
              <a:t>Tipos de Videojuegos </a:t>
            </a:r>
            <a:r>
              <a:rPr lang="es-EC" sz="3600" b="1" dirty="0"/>
              <a:t>(</a:t>
            </a:r>
            <a:r>
              <a:rPr lang="es-EC" sz="3600" b="1" dirty="0" smtClean="0"/>
              <a:t>Martínez et al</a:t>
            </a:r>
            <a:r>
              <a:rPr lang="es-EC" sz="3600" b="1" dirty="0"/>
              <a:t>., 1995)</a:t>
            </a:r>
            <a:endParaRPr kumimoji="0" lang="es-EC" sz="36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5" name="4 Imagen" descr="C:\Users\Cesar\Desktop\Documentos Marzo 2012\Plan de Tesis Aplicativo 3D\Diagramas\imagenes\Game\screen5.png"/>
          <p:cNvPicPr/>
          <p:nvPr/>
        </p:nvPicPr>
        <p:blipFill>
          <a:blip r:embed="rId2" cstate="print"/>
          <a:srcRect/>
          <a:stretch>
            <a:fillRect/>
          </a:stretch>
        </p:blipFill>
        <p:spPr bwMode="auto">
          <a:xfrm>
            <a:off x="3000364" y="2071678"/>
            <a:ext cx="5934711" cy="4070233"/>
          </a:xfrm>
          <a:prstGeom prst="rect">
            <a:avLst/>
          </a:prstGeom>
          <a:noFill/>
          <a:ln w="9525">
            <a:noFill/>
            <a:miter lim="800000"/>
            <a:headEnd/>
            <a:tailEnd/>
          </a:ln>
        </p:spPr>
      </p:pic>
      <p:pic>
        <p:nvPicPr>
          <p:cNvPr id="6" name="Picture 2" descr="C:\Users\Cesar\Desktop\MH900436890.JPG">
            <a:hlinkClick r:id="rId3" action="ppaction://hlinksldjump"/>
          </p:cNvPr>
          <p:cNvPicPr>
            <a:picLocks noChangeAspect="1" noChangeArrowheads="1"/>
          </p:cNvPicPr>
          <p:nvPr/>
        </p:nvPicPr>
        <p:blipFill>
          <a:blip r:embed="rId4" cstate="print"/>
          <a:srcRect/>
          <a:stretch>
            <a:fillRect/>
          </a:stretch>
        </p:blipFill>
        <p:spPr bwMode="auto">
          <a:xfrm>
            <a:off x="8501090" y="6418115"/>
            <a:ext cx="642910" cy="43988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500034" y="2500306"/>
          <a:ext cx="8229600" cy="18542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s-EC" dirty="0" smtClean="0"/>
                        <a:t>A FAVOR</a:t>
                      </a:r>
                      <a:endParaRPr lang="es-EC" dirty="0"/>
                    </a:p>
                  </a:txBody>
                  <a:tcPr/>
                </a:tc>
                <a:tc>
                  <a:txBody>
                    <a:bodyPr/>
                    <a:lstStyle/>
                    <a:p>
                      <a:r>
                        <a:rPr lang="es-EC" dirty="0" smtClean="0"/>
                        <a:t>EN CONTRA</a:t>
                      </a:r>
                      <a:endParaRPr lang="es-EC" dirty="0"/>
                    </a:p>
                  </a:txBody>
                  <a:tcPr/>
                </a:tc>
              </a:tr>
              <a:tr h="370840">
                <a:tc>
                  <a:txBody>
                    <a:bodyPr/>
                    <a:lstStyle/>
                    <a:p>
                      <a:pPr algn="just">
                        <a:lnSpc>
                          <a:spcPct val="150000"/>
                        </a:lnSpc>
                        <a:spcAft>
                          <a:spcPts val="0"/>
                        </a:spcAft>
                      </a:pPr>
                      <a:r>
                        <a:rPr lang="es-EC" sz="1100" b="1" dirty="0">
                          <a:solidFill>
                            <a:srgbClr val="365F91"/>
                          </a:solidFill>
                          <a:latin typeface="Arial"/>
                          <a:ea typeface="Calibri"/>
                          <a:cs typeface="Times New Roman"/>
                        </a:rPr>
                        <a:t>Entretienen</a:t>
                      </a:r>
                      <a:endParaRPr lang="es-EC" sz="1200" dirty="0">
                        <a:solidFill>
                          <a:srgbClr val="365F91"/>
                        </a:solidFill>
                        <a:latin typeface="Times New Roman"/>
                        <a:ea typeface="Times New Roman"/>
                        <a:cs typeface="Times New Roman"/>
                      </a:endParaRPr>
                    </a:p>
                  </a:txBody>
                  <a:tcPr marL="68580" marR="68580" marT="0" marB="0"/>
                </a:tc>
                <a:tc>
                  <a:txBody>
                    <a:bodyPr/>
                    <a:lstStyle/>
                    <a:p>
                      <a:pPr algn="just">
                        <a:lnSpc>
                          <a:spcPct val="150000"/>
                        </a:lnSpc>
                        <a:spcAft>
                          <a:spcPts val="0"/>
                        </a:spcAft>
                      </a:pPr>
                      <a:r>
                        <a:rPr lang="es-EC" sz="1100" b="1" dirty="0">
                          <a:solidFill>
                            <a:srgbClr val="365F91"/>
                          </a:solidFill>
                          <a:latin typeface="Arial"/>
                          <a:ea typeface="Calibri"/>
                          <a:cs typeface="Times New Roman"/>
                        </a:rPr>
                        <a:t>Provocan adicción</a:t>
                      </a:r>
                      <a:endParaRPr lang="es-EC" sz="1200" dirty="0">
                        <a:solidFill>
                          <a:srgbClr val="365F91"/>
                        </a:solidFill>
                        <a:latin typeface="Times New Roman"/>
                        <a:ea typeface="Times New Roman"/>
                        <a:cs typeface="Times New Roman"/>
                      </a:endParaRPr>
                    </a:p>
                  </a:txBody>
                  <a:tcPr marL="68580" marR="68580" marT="0" marB="0"/>
                </a:tc>
              </a:tr>
              <a:tr h="370840">
                <a:tc>
                  <a:txBody>
                    <a:bodyPr/>
                    <a:lstStyle/>
                    <a:p>
                      <a:pPr algn="just">
                        <a:lnSpc>
                          <a:spcPct val="150000"/>
                        </a:lnSpc>
                        <a:spcAft>
                          <a:spcPts val="0"/>
                        </a:spcAft>
                      </a:pPr>
                      <a:r>
                        <a:rPr lang="es-EC" sz="1100" b="1" dirty="0">
                          <a:solidFill>
                            <a:srgbClr val="365F91"/>
                          </a:solidFill>
                          <a:latin typeface="Arial"/>
                          <a:ea typeface="Calibri"/>
                          <a:cs typeface="Times New Roman"/>
                        </a:rPr>
                        <a:t>Estimulan la capacidad de lógica y reflexión</a:t>
                      </a:r>
                      <a:endParaRPr lang="es-EC" sz="1200" dirty="0">
                        <a:solidFill>
                          <a:srgbClr val="365F91"/>
                        </a:solidFill>
                        <a:latin typeface="Times New Roman"/>
                        <a:ea typeface="Times New Roman"/>
                        <a:cs typeface="Times New Roman"/>
                      </a:endParaRPr>
                    </a:p>
                  </a:txBody>
                  <a:tcPr marL="68580" marR="68580" marT="0" marB="0"/>
                </a:tc>
                <a:tc>
                  <a:txBody>
                    <a:bodyPr/>
                    <a:lstStyle/>
                    <a:p>
                      <a:pPr algn="just">
                        <a:lnSpc>
                          <a:spcPct val="150000"/>
                        </a:lnSpc>
                        <a:spcAft>
                          <a:spcPts val="0"/>
                        </a:spcAft>
                      </a:pPr>
                      <a:r>
                        <a:rPr lang="es-EC" sz="1100" b="1" dirty="0">
                          <a:solidFill>
                            <a:srgbClr val="365F91"/>
                          </a:solidFill>
                          <a:latin typeface="Arial"/>
                          <a:ea typeface="Calibri"/>
                          <a:cs typeface="Times New Roman"/>
                        </a:rPr>
                        <a:t>Aíslan socialmente</a:t>
                      </a:r>
                      <a:endParaRPr lang="es-EC" sz="1200" dirty="0">
                        <a:solidFill>
                          <a:srgbClr val="365F91"/>
                        </a:solidFill>
                        <a:latin typeface="Times New Roman"/>
                        <a:ea typeface="Times New Roman"/>
                        <a:cs typeface="Times New Roman"/>
                      </a:endParaRPr>
                    </a:p>
                  </a:txBody>
                  <a:tcPr marL="68580" marR="68580" marT="0" marB="0"/>
                </a:tc>
              </a:tr>
              <a:tr h="370840">
                <a:tc>
                  <a:txBody>
                    <a:bodyPr/>
                    <a:lstStyle/>
                    <a:p>
                      <a:pPr algn="just">
                        <a:lnSpc>
                          <a:spcPct val="150000"/>
                        </a:lnSpc>
                        <a:spcAft>
                          <a:spcPts val="0"/>
                        </a:spcAft>
                      </a:pPr>
                      <a:r>
                        <a:rPr lang="es-EC" sz="1100" b="1" dirty="0">
                          <a:solidFill>
                            <a:srgbClr val="365F91"/>
                          </a:solidFill>
                          <a:latin typeface="Arial"/>
                          <a:ea typeface="Calibri"/>
                          <a:cs typeface="Times New Roman"/>
                        </a:rPr>
                        <a:t>Ayudan a concentrar la atención</a:t>
                      </a:r>
                      <a:endParaRPr lang="es-EC" sz="1200" dirty="0">
                        <a:solidFill>
                          <a:srgbClr val="365F91"/>
                        </a:solidFill>
                        <a:latin typeface="Times New Roman"/>
                        <a:ea typeface="Times New Roman"/>
                        <a:cs typeface="Times New Roman"/>
                      </a:endParaRPr>
                    </a:p>
                  </a:txBody>
                  <a:tcPr marL="68580" marR="68580" marT="0" marB="0"/>
                </a:tc>
                <a:tc>
                  <a:txBody>
                    <a:bodyPr/>
                    <a:lstStyle/>
                    <a:p>
                      <a:pPr algn="just">
                        <a:lnSpc>
                          <a:spcPct val="150000"/>
                        </a:lnSpc>
                        <a:spcAft>
                          <a:spcPts val="0"/>
                        </a:spcAft>
                      </a:pPr>
                      <a:r>
                        <a:rPr lang="es-EC" sz="1100" b="1">
                          <a:solidFill>
                            <a:srgbClr val="365F91"/>
                          </a:solidFill>
                          <a:latin typeface="Arial"/>
                          <a:ea typeface="Calibri"/>
                          <a:cs typeface="Times New Roman"/>
                        </a:rPr>
                        <a:t>Limitan la imaginación</a:t>
                      </a:r>
                      <a:endParaRPr lang="es-EC" sz="1200">
                        <a:solidFill>
                          <a:srgbClr val="365F91"/>
                        </a:solidFill>
                        <a:latin typeface="Times New Roman"/>
                        <a:ea typeface="Times New Roman"/>
                        <a:cs typeface="Times New Roman"/>
                      </a:endParaRPr>
                    </a:p>
                  </a:txBody>
                  <a:tcPr marL="68580" marR="68580" marT="0" marB="0"/>
                </a:tc>
              </a:tr>
              <a:tr h="370840">
                <a:tc>
                  <a:txBody>
                    <a:bodyPr/>
                    <a:lstStyle/>
                    <a:p>
                      <a:pPr algn="just">
                        <a:lnSpc>
                          <a:spcPct val="150000"/>
                        </a:lnSpc>
                        <a:spcAft>
                          <a:spcPts val="0"/>
                        </a:spcAft>
                      </a:pPr>
                      <a:r>
                        <a:rPr lang="es-EC" sz="1100" b="1">
                          <a:solidFill>
                            <a:srgbClr val="365F91"/>
                          </a:solidFill>
                          <a:latin typeface="Arial"/>
                          <a:ea typeface="Calibri"/>
                          <a:cs typeface="Times New Roman"/>
                        </a:rPr>
                        <a:t>Son una introducción a la informática</a:t>
                      </a:r>
                      <a:endParaRPr lang="es-EC" sz="1200">
                        <a:solidFill>
                          <a:srgbClr val="365F91"/>
                        </a:solidFill>
                        <a:latin typeface="Times New Roman"/>
                        <a:ea typeface="Times New Roman"/>
                        <a:cs typeface="Times New Roman"/>
                      </a:endParaRPr>
                    </a:p>
                  </a:txBody>
                  <a:tcPr marL="68580" marR="68580" marT="0" marB="0"/>
                </a:tc>
                <a:tc>
                  <a:txBody>
                    <a:bodyPr/>
                    <a:lstStyle/>
                    <a:p>
                      <a:pPr algn="just">
                        <a:lnSpc>
                          <a:spcPct val="150000"/>
                        </a:lnSpc>
                        <a:spcAft>
                          <a:spcPts val="0"/>
                        </a:spcAft>
                      </a:pPr>
                      <a:r>
                        <a:rPr lang="es-EC" sz="1100" b="1" dirty="0">
                          <a:solidFill>
                            <a:srgbClr val="365F91"/>
                          </a:solidFill>
                          <a:latin typeface="Arial"/>
                          <a:ea typeface="Calibri"/>
                          <a:cs typeface="Times New Roman"/>
                        </a:rPr>
                        <a:t>Restan tiempo a otras actividades</a:t>
                      </a:r>
                      <a:endParaRPr lang="es-EC" sz="1200" dirty="0">
                        <a:solidFill>
                          <a:srgbClr val="365F91"/>
                        </a:solidFill>
                        <a:latin typeface="Times New Roman"/>
                        <a:ea typeface="Times New Roman"/>
                        <a:cs typeface="Times New Roman"/>
                      </a:endParaRPr>
                    </a:p>
                  </a:txBody>
                  <a:tcPr marL="68580" marR="68580" marT="0" marB="0"/>
                </a:tc>
              </a:tr>
            </a:tbl>
          </a:graphicData>
        </a:graphic>
      </p:graphicFrame>
      <p:sp>
        <p:nvSpPr>
          <p:cNvPr id="4" name="1 Título"/>
          <p:cNvSpPr txBox="1">
            <a:spLocks/>
          </p:cNvSpPr>
          <p:nvPr/>
        </p:nvSpPr>
        <p:spPr>
          <a:xfrm>
            <a:off x="214282" y="857232"/>
            <a:ext cx="8229600" cy="857256"/>
          </a:xfrm>
          <a:prstGeom prst="rect">
            <a:avLst/>
          </a:prstGeom>
        </p:spPr>
        <p:txBody>
          <a:bodyPr vert="horz" lIns="91440" tIns="45720" rIns="91440" bIns="45720" rtlCol="0" anchor="ctr">
            <a:normAutofit fontScale="92500"/>
          </a:bodyPr>
          <a:lstStyle/>
          <a:p>
            <a:pPr lvl="0" algn="just">
              <a:spcBef>
                <a:spcPct val="0"/>
              </a:spcBef>
            </a:pPr>
            <a:r>
              <a:rPr lang="es-EC" sz="3600" b="1" dirty="0"/>
              <a:t>La Polémica: Partidarios y Detractores</a:t>
            </a:r>
            <a:endParaRPr kumimoji="0" lang="es-EC" sz="36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6" name="Picture 2" descr="C:\Users\Cesar\Desktop\MH900436890.JPG">
            <a:hlinkClick r:id="rId2" action="ppaction://hlinksldjump"/>
          </p:cNvPr>
          <p:cNvPicPr>
            <a:picLocks noChangeAspect="1" noChangeArrowheads="1"/>
          </p:cNvPicPr>
          <p:nvPr/>
        </p:nvPicPr>
        <p:blipFill>
          <a:blip r:embed="rId3" cstate="print"/>
          <a:srcRect/>
          <a:stretch>
            <a:fillRect/>
          </a:stretch>
        </p:blipFill>
        <p:spPr bwMode="auto">
          <a:xfrm>
            <a:off x="8429652" y="6369237"/>
            <a:ext cx="714348" cy="48876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solidFill>
                  <a:srgbClr val="FFC000"/>
                </a:solidFill>
              </a:rPr>
              <a:t>Agenda</a:t>
            </a:r>
            <a:endParaRPr lang="es-EC" b="1" dirty="0">
              <a:solidFill>
                <a:srgbClr val="FFC000"/>
              </a:solidFill>
            </a:endParaRPr>
          </a:p>
        </p:txBody>
      </p:sp>
      <p:sp>
        <p:nvSpPr>
          <p:cNvPr id="3" name="2 Marcador de contenido"/>
          <p:cNvSpPr>
            <a:spLocks noGrp="1"/>
          </p:cNvSpPr>
          <p:nvPr>
            <p:ph idx="1"/>
          </p:nvPr>
        </p:nvSpPr>
        <p:spPr/>
        <p:txBody>
          <a:bodyPr/>
          <a:lstStyle/>
          <a:p>
            <a:r>
              <a:rPr lang="es-EC" dirty="0" smtClean="0">
                <a:hlinkClick r:id="rId2" action="ppaction://hlinksldjump"/>
              </a:rPr>
              <a:t>Introducción</a:t>
            </a:r>
            <a:endParaRPr lang="es-EC" dirty="0" smtClean="0"/>
          </a:p>
          <a:p>
            <a:r>
              <a:rPr lang="es-EC" dirty="0" smtClean="0">
                <a:hlinkClick r:id="rId3" action="ppaction://hlinksldjump"/>
              </a:rPr>
              <a:t>Objetivos</a:t>
            </a:r>
            <a:endParaRPr lang="es-EC" dirty="0" smtClean="0"/>
          </a:p>
          <a:p>
            <a:r>
              <a:rPr lang="es-EC" dirty="0" smtClean="0">
                <a:hlinkClick r:id="rId4" action="ppaction://hlinksldjump"/>
              </a:rPr>
              <a:t>Alcance</a:t>
            </a:r>
            <a:endParaRPr lang="es-EC" dirty="0" smtClean="0"/>
          </a:p>
          <a:p>
            <a:r>
              <a:rPr lang="es-EC" dirty="0" smtClean="0">
                <a:hlinkClick r:id="rId5" action="ppaction://hlinksldjump"/>
              </a:rPr>
              <a:t>Marco Teórico</a:t>
            </a:r>
            <a:endParaRPr lang="es-EC" dirty="0" smtClean="0"/>
          </a:p>
          <a:p>
            <a:r>
              <a:rPr lang="es-EC" dirty="0" smtClean="0">
                <a:solidFill>
                  <a:srgbClr val="FFFF00"/>
                </a:solidFill>
                <a:hlinkClick r:id="rId6" action="ppaction://hlinksldjump"/>
              </a:rPr>
              <a:t>Marco de Trabajo</a:t>
            </a:r>
            <a:endParaRPr lang="es-EC" dirty="0" smtClean="0">
              <a:solidFill>
                <a:srgbClr val="FFFF00"/>
              </a:solidFill>
            </a:endParaRPr>
          </a:p>
          <a:p>
            <a:r>
              <a:rPr lang="es-EC" dirty="0" smtClean="0">
                <a:hlinkClick r:id="rId7" action="ppaction://hlinksldjump"/>
              </a:rPr>
              <a:t>Conclusiones y Recomendaciones</a:t>
            </a:r>
            <a:endParaRPr lang="es-EC"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p:spPr>
        <p:txBody>
          <a:bodyPr/>
          <a:lstStyle/>
          <a:p>
            <a:r>
              <a:rPr lang="es-EC" b="1" dirty="0" smtClean="0"/>
              <a:t>Marco de Trabajo</a:t>
            </a:r>
            <a:endParaRPr lang="es-EC" b="1" dirty="0"/>
          </a:p>
        </p:txBody>
      </p:sp>
      <p:sp>
        <p:nvSpPr>
          <p:cNvPr id="3" name="2 Marcador de contenido"/>
          <p:cNvSpPr>
            <a:spLocks noGrp="1"/>
          </p:cNvSpPr>
          <p:nvPr>
            <p:ph idx="1"/>
          </p:nvPr>
        </p:nvSpPr>
        <p:spPr>
          <a:xfrm>
            <a:off x="457200" y="1600200"/>
            <a:ext cx="8229600" cy="4757758"/>
          </a:xfrm>
        </p:spPr>
        <p:txBody>
          <a:bodyPr>
            <a:normAutofit/>
          </a:bodyPr>
          <a:lstStyle/>
          <a:p>
            <a:r>
              <a:rPr lang="es-EC" dirty="0" smtClean="0">
                <a:hlinkClick r:id="rId2" action="ppaction://hlinksldjump"/>
              </a:rPr>
              <a:t>Ingeniería de Software</a:t>
            </a:r>
            <a:endParaRPr lang="es-EC" dirty="0" smtClean="0"/>
          </a:p>
          <a:p>
            <a:r>
              <a:rPr lang="es-EC" dirty="0" smtClean="0">
                <a:hlinkClick r:id="rId3" action="ppaction://hlinksldjump"/>
              </a:rPr>
              <a:t>Metodología OOHDM</a:t>
            </a:r>
            <a:endParaRPr lang="es-EC" dirty="0" smtClean="0"/>
          </a:p>
          <a:p>
            <a:r>
              <a:rPr lang="es-EC" dirty="0" smtClean="0">
                <a:hlinkClick r:id="rId4" action="ppaction://hlinksldjump"/>
              </a:rPr>
              <a:t>Especificación </a:t>
            </a:r>
            <a:r>
              <a:rPr lang="es-EC" dirty="0" smtClean="0">
                <a:hlinkClick r:id="rId4" action="ppaction://hlinksldjump"/>
              </a:rPr>
              <a:t>de Requerimientos</a:t>
            </a:r>
            <a:endParaRPr lang="es-EC" dirty="0" smtClean="0"/>
          </a:p>
          <a:p>
            <a:r>
              <a:rPr lang="es-EC" dirty="0" smtClean="0">
                <a:hlinkClick r:id="rId5" action="ppaction://hlinksldjump"/>
              </a:rPr>
              <a:t>Requerimientos Funcionales</a:t>
            </a:r>
            <a:endParaRPr lang="es-EC" dirty="0" smtClean="0"/>
          </a:p>
          <a:p>
            <a:r>
              <a:rPr lang="es-EC" dirty="0" smtClean="0">
                <a:hlinkClick r:id="rId6" action="ppaction://hlinksldjump"/>
              </a:rPr>
              <a:t>Requerimientos No Funcionales</a:t>
            </a:r>
            <a:endParaRPr lang="es-EC" dirty="0" smtClean="0"/>
          </a:p>
          <a:p>
            <a:r>
              <a:rPr lang="es-EC" dirty="0" smtClean="0">
                <a:hlinkClick r:id="rId7" action="ppaction://hlinksldjump"/>
              </a:rPr>
              <a:t>Diseño Conceptual</a:t>
            </a:r>
            <a:endParaRPr lang="es-EC" dirty="0" smtClean="0"/>
          </a:p>
          <a:p>
            <a:r>
              <a:rPr lang="es-EC" dirty="0" smtClean="0">
                <a:hlinkClick r:id="rId8" action="ppaction://hlinksldjump"/>
              </a:rPr>
              <a:t>Diseño </a:t>
            </a:r>
            <a:r>
              <a:rPr lang="es-EC" dirty="0" err="1" smtClean="0">
                <a:hlinkClick r:id="rId8" action="ppaction://hlinksldjump"/>
              </a:rPr>
              <a:t>Navegacional</a:t>
            </a:r>
            <a:endParaRPr lang="es-EC" dirty="0" smtClean="0"/>
          </a:p>
          <a:p>
            <a:r>
              <a:rPr lang="es-EC" dirty="0" smtClean="0">
                <a:hlinkClick r:id="rId9" action="ppaction://hlinksldjump"/>
              </a:rPr>
              <a:t>Diseño de la Interfaz Abstracta</a:t>
            </a:r>
            <a:endParaRPr lang="es-EC" dirty="0" smtClean="0"/>
          </a:p>
          <a:p>
            <a:r>
              <a:rPr lang="es-EC" dirty="0" smtClean="0">
                <a:hlinkClick r:id="rId10" action="ppaction://hlinksldjump"/>
              </a:rPr>
              <a:t>Implementación y Pruebas</a:t>
            </a:r>
            <a:endParaRPr lang="es-EC" dirty="0" smtClean="0"/>
          </a:p>
          <a:p>
            <a:endParaRPr lang="es-EC" dirty="0" smtClean="0"/>
          </a:p>
          <a:p>
            <a:pPr>
              <a:buNone/>
            </a:pPr>
            <a:endParaRPr lang="es-EC" dirty="0" smtClean="0"/>
          </a:p>
          <a:p>
            <a:endParaRPr lang="es-EC" dirty="0" smtClean="0"/>
          </a:p>
          <a:p>
            <a:endParaRPr lang="es-EC" dirty="0" smtClean="0"/>
          </a:p>
          <a:p>
            <a:endParaRPr lang="es-EC" dirty="0" smtClean="0"/>
          </a:p>
        </p:txBody>
      </p:sp>
      <p:pic>
        <p:nvPicPr>
          <p:cNvPr id="4" name="Picture 2" descr="C:\Users\Cesar\Desktop\MH900436890.JPG">
            <a:hlinkClick r:id="rId11" action="ppaction://hlinksldjump"/>
          </p:cNvPr>
          <p:cNvPicPr>
            <a:picLocks noChangeAspect="1" noChangeArrowheads="1"/>
          </p:cNvPicPr>
          <p:nvPr/>
        </p:nvPicPr>
        <p:blipFill>
          <a:blip r:embed="rId12" cstate="print"/>
          <a:srcRect/>
          <a:stretch>
            <a:fillRect/>
          </a:stretch>
        </p:blipFill>
        <p:spPr bwMode="auto">
          <a:xfrm>
            <a:off x="8429652" y="6369237"/>
            <a:ext cx="714348" cy="48876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71472" y="2143116"/>
            <a:ext cx="8001056" cy="928694"/>
          </a:xfrm>
          <a:prstGeom prst="rect">
            <a:avLst/>
          </a:prstGeom>
        </p:spPr>
        <p:txBody>
          <a:bodyPr vert="horz" lIns="91440" tIns="45720" rIns="91440" bIns="45720" rtlCol="0">
            <a:normAutofit fontScale="77500" lnSpcReduction="20000"/>
          </a:bodyPr>
          <a:lstStyle/>
          <a:p>
            <a:pPr lvl="0" algn="just">
              <a:spcBef>
                <a:spcPct val="20000"/>
              </a:spcBef>
            </a:pPr>
            <a:r>
              <a:rPr lang="es-EC" sz="2800" dirty="0" smtClean="0"/>
              <a:t>Es una disciplina que integra al proceso, los métodos y las herramientas para la producción de software la cual debe estar sustentada por la gestión de la calidad.</a:t>
            </a:r>
            <a:endParaRPr kumimoji="0" lang="es-EC" sz="28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1 Título"/>
          <p:cNvSpPr txBox="1">
            <a:spLocks/>
          </p:cNvSpPr>
          <p:nvPr/>
        </p:nvSpPr>
        <p:spPr>
          <a:xfrm>
            <a:off x="214282" y="357166"/>
            <a:ext cx="8229600" cy="857256"/>
          </a:xfrm>
          <a:prstGeom prst="rect">
            <a:avLst/>
          </a:prstGeom>
        </p:spPr>
        <p:txBody>
          <a:bodyPr vert="horz" lIns="91440" tIns="45720" rIns="91440" bIns="45720" rtlCol="0" anchor="ctr">
            <a:normAutofit/>
          </a:bodyPr>
          <a:lstStyle/>
          <a:p>
            <a:pPr lvl="0" algn="ctr">
              <a:spcBef>
                <a:spcPct val="0"/>
              </a:spcBef>
            </a:pPr>
            <a:r>
              <a:rPr lang="es-EC" sz="3600" b="1" dirty="0" smtClean="0"/>
              <a:t>Ingeniería de Software</a:t>
            </a:r>
            <a:endParaRPr kumimoji="0" lang="es-EC" sz="3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4097" name="Group 1"/>
          <p:cNvGrpSpPr>
            <a:grpSpLocks noChangeAspect="1"/>
          </p:cNvGrpSpPr>
          <p:nvPr/>
        </p:nvGrpSpPr>
        <p:grpSpPr bwMode="auto">
          <a:xfrm>
            <a:off x="0" y="3357561"/>
            <a:ext cx="9144000" cy="2071915"/>
            <a:chOff x="1701" y="10121"/>
            <a:chExt cx="9000" cy="2082"/>
          </a:xfrm>
        </p:grpSpPr>
        <p:sp>
          <p:nvSpPr>
            <p:cNvPr id="4102" name="AutoShape 6"/>
            <p:cNvSpPr>
              <a:spLocks noChangeAspect="1" noChangeArrowheads="1" noTextEdit="1"/>
            </p:cNvSpPr>
            <p:nvPr/>
          </p:nvSpPr>
          <p:spPr bwMode="auto">
            <a:xfrm>
              <a:off x="1701" y="10121"/>
              <a:ext cx="9000" cy="2010"/>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4101" name="Oval 5"/>
            <p:cNvSpPr>
              <a:spLocks noChangeArrowheads="1"/>
            </p:cNvSpPr>
            <p:nvPr/>
          </p:nvSpPr>
          <p:spPr bwMode="auto">
            <a:xfrm>
              <a:off x="3864" y="11557"/>
              <a:ext cx="5220" cy="646"/>
            </a:xfrm>
            <a:prstGeom prst="ellipse">
              <a:avLst/>
            </a:prstGeom>
            <a:solidFill>
              <a:srgbClr val="FFCC66">
                <a:alpha val="74001"/>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Un Enfoque de calidad</a:t>
              </a:r>
              <a:endParaRPr kumimoji="0" lang="es-ES" sz="1200" b="0" i="0" u="none" strike="noStrike" cap="none" normalizeH="0" baseline="0" dirty="0" smtClean="0">
                <a:ln>
                  <a:noFill/>
                </a:ln>
                <a:solidFill>
                  <a:srgbClr val="002060"/>
                </a:solidFill>
                <a:effectLst/>
                <a:latin typeface="Arial" pitchFamily="34" charset="0"/>
                <a:cs typeface="Arial" pitchFamily="34" charset="0"/>
              </a:endParaRPr>
            </a:p>
          </p:txBody>
        </p:sp>
        <p:sp>
          <p:nvSpPr>
            <p:cNvPr id="4100" name="Oval 4"/>
            <p:cNvSpPr>
              <a:spLocks noChangeArrowheads="1"/>
            </p:cNvSpPr>
            <p:nvPr/>
          </p:nvSpPr>
          <p:spPr bwMode="auto">
            <a:xfrm>
              <a:off x="4373" y="10982"/>
              <a:ext cx="4320" cy="660"/>
            </a:xfrm>
            <a:prstGeom prst="ellipse">
              <a:avLst/>
            </a:prstGeom>
            <a:solidFill>
              <a:srgbClr val="FFFFCC"/>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Proceso</a:t>
              </a:r>
              <a:endParaRPr kumimoji="0" lang="es-ES" sz="1200" b="0" i="0" u="none" strike="noStrike" cap="none" normalizeH="0" baseline="0" dirty="0" smtClean="0">
                <a:ln>
                  <a:noFill/>
                </a:ln>
                <a:solidFill>
                  <a:srgbClr val="002060"/>
                </a:solidFill>
                <a:effectLst/>
                <a:latin typeface="Arial" pitchFamily="34" charset="0"/>
                <a:cs typeface="Arial" pitchFamily="34" charset="0"/>
              </a:endParaRPr>
            </a:p>
          </p:txBody>
        </p:sp>
        <p:sp>
          <p:nvSpPr>
            <p:cNvPr id="4099" name="Oval 3"/>
            <p:cNvSpPr>
              <a:spLocks noChangeArrowheads="1"/>
            </p:cNvSpPr>
            <p:nvPr/>
          </p:nvSpPr>
          <p:spPr bwMode="auto">
            <a:xfrm>
              <a:off x="4795" y="10552"/>
              <a:ext cx="3420" cy="540"/>
            </a:xfrm>
            <a:prstGeom prst="ellipse">
              <a:avLst/>
            </a:prstGeom>
            <a:solidFill>
              <a:srgbClr val="FFFFCC"/>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Métodos</a:t>
              </a:r>
              <a:endParaRPr kumimoji="0" lang="es-ES" sz="1200" b="0" i="0" u="none" strike="noStrike" cap="none" normalizeH="0" baseline="0" dirty="0" smtClean="0">
                <a:ln>
                  <a:noFill/>
                </a:ln>
                <a:solidFill>
                  <a:srgbClr val="002060"/>
                </a:solidFill>
                <a:effectLst/>
                <a:latin typeface="Arial" pitchFamily="34" charset="0"/>
                <a:cs typeface="Arial" pitchFamily="34" charset="0"/>
              </a:endParaRPr>
            </a:p>
          </p:txBody>
        </p:sp>
        <p:sp>
          <p:nvSpPr>
            <p:cNvPr id="4098" name="Oval 2"/>
            <p:cNvSpPr>
              <a:spLocks noChangeArrowheads="1"/>
            </p:cNvSpPr>
            <p:nvPr/>
          </p:nvSpPr>
          <p:spPr bwMode="auto">
            <a:xfrm>
              <a:off x="5121" y="10121"/>
              <a:ext cx="2700" cy="540"/>
            </a:xfrm>
            <a:prstGeom prst="ellipse">
              <a:avLst/>
            </a:prstGeom>
            <a:solidFill>
              <a:srgbClr val="FFFFCC"/>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Hermientas</a:t>
              </a:r>
              <a:endParaRPr kumimoji="0" lang="es-ES" sz="1200" b="0" i="0" u="none" strike="noStrike" cap="none" normalizeH="0" baseline="0" dirty="0" smtClean="0">
                <a:ln>
                  <a:noFill/>
                </a:ln>
                <a:solidFill>
                  <a:srgbClr val="002060"/>
                </a:solidFill>
                <a:effectLst/>
                <a:latin typeface="Arial" pitchFamily="34" charset="0"/>
                <a:cs typeface="Arial" pitchFamily="34" charset="0"/>
              </a:endParaRPr>
            </a:p>
          </p:txBody>
        </p:sp>
      </p:grpSp>
      <p:sp>
        <p:nvSpPr>
          <p:cNvPr id="4108" name="Rectangle 12"/>
          <p:cNvSpPr>
            <a:spLocks noChangeArrowheads="1"/>
          </p:cNvSpPr>
          <p:nvPr/>
        </p:nvSpPr>
        <p:spPr bwMode="auto">
          <a:xfrm>
            <a:off x="2428860" y="5643578"/>
            <a:ext cx="4921539"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dirty="0" smtClean="0" bmk="_Toc328335394">
                <a:ln>
                  <a:noFill/>
                </a:ln>
                <a:solidFill>
                  <a:schemeClr val="tx1"/>
                </a:solidFill>
                <a:effectLst/>
                <a:latin typeface="Arial" pitchFamily="34" charset="0"/>
                <a:ea typeface="Times New Roman" pitchFamily="18" charset="0"/>
                <a:cs typeface="Arial" pitchFamily="34" charset="0"/>
              </a:rPr>
              <a:t>Estratos de la Ingeniería de Software. (</a:t>
            </a:r>
            <a:r>
              <a:rPr kumimoji="0" lang="es-EC" sz="1600" b="0" i="0" u="none" strike="noStrike" cap="none" normalizeH="0" baseline="0" dirty="0" err="1" smtClean="0" bmk="_Toc328335394">
                <a:ln>
                  <a:noFill/>
                </a:ln>
                <a:solidFill>
                  <a:schemeClr val="tx1"/>
                </a:solidFill>
                <a:effectLst/>
                <a:latin typeface="Arial" pitchFamily="34" charset="0"/>
                <a:ea typeface="Times New Roman" pitchFamily="18" charset="0"/>
                <a:cs typeface="Arial" pitchFamily="34" charset="0"/>
              </a:rPr>
              <a:t>Pressman</a:t>
            </a:r>
            <a:r>
              <a:rPr kumimoji="0" lang="es-EC" sz="1600" b="0" i="0" u="none" strike="noStrike" cap="none" normalizeH="0" baseline="0" dirty="0" smtClean="0" bmk="_Toc328335394">
                <a:ln>
                  <a:noFill/>
                </a:ln>
                <a:solidFill>
                  <a:schemeClr val="tx1"/>
                </a:solidFill>
                <a:effectLst/>
                <a:latin typeface="Arial" pitchFamily="34" charset="0"/>
                <a:ea typeface="Times New Roman" pitchFamily="18" charset="0"/>
                <a:cs typeface="Arial" pitchFamily="34" charset="0"/>
              </a:rPr>
              <a:t>)</a:t>
            </a: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Picture 2" descr="C:\Users\Cesar\Desktop\MH900436890.JPG">
            <a:hlinkClick r:id="rId2" action="ppaction://hlinksldjump"/>
          </p:cNvPr>
          <p:cNvPicPr>
            <a:picLocks noChangeAspect="1" noChangeArrowheads="1"/>
          </p:cNvPicPr>
          <p:nvPr/>
        </p:nvPicPr>
        <p:blipFill>
          <a:blip r:embed="rId3" cstate="print"/>
          <a:srcRect/>
          <a:stretch>
            <a:fillRect/>
          </a:stretch>
        </p:blipFill>
        <p:spPr bwMode="auto">
          <a:xfrm>
            <a:off x="8429652" y="6369237"/>
            <a:ext cx="714348" cy="48876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1"/>
          </p:nvPr>
        </p:nvSpPr>
        <p:spPr>
          <a:xfrm>
            <a:off x="1928794" y="4214818"/>
            <a:ext cx="5572164" cy="2339973"/>
          </a:xfrm>
        </p:spPr>
        <p:txBody>
          <a:bodyPr>
            <a:normAutofit/>
          </a:bodyPr>
          <a:lstStyle/>
          <a:p>
            <a:r>
              <a:rPr lang="es-EC" dirty="0" smtClean="0"/>
              <a:t>Diseño Conceptual</a:t>
            </a:r>
          </a:p>
          <a:p>
            <a:r>
              <a:rPr lang="es-EC" dirty="0" smtClean="0"/>
              <a:t>Diseño </a:t>
            </a:r>
            <a:r>
              <a:rPr lang="es-EC" dirty="0" err="1" smtClean="0"/>
              <a:t>Navegacional</a:t>
            </a:r>
            <a:endParaRPr lang="es-EC" dirty="0" smtClean="0"/>
          </a:p>
          <a:p>
            <a:r>
              <a:rPr lang="es-EC" dirty="0" smtClean="0"/>
              <a:t>Diseño Abstracto de la </a:t>
            </a:r>
            <a:r>
              <a:rPr lang="es-EC" dirty="0" err="1" smtClean="0"/>
              <a:t>Interfase</a:t>
            </a:r>
            <a:endParaRPr lang="es-EC" dirty="0" smtClean="0"/>
          </a:p>
          <a:p>
            <a:r>
              <a:rPr lang="es-EC" dirty="0" smtClean="0"/>
              <a:t>Implementación</a:t>
            </a:r>
          </a:p>
          <a:p>
            <a:endParaRPr lang="es-EC" dirty="0" smtClean="0"/>
          </a:p>
          <a:p>
            <a:endParaRPr lang="es-EC" dirty="0"/>
          </a:p>
        </p:txBody>
      </p:sp>
      <p:sp>
        <p:nvSpPr>
          <p:cNvPr id="6" name="2 Subtítulo"/>
          <p:cNvSpPr txBox="1">
            <a:spLocks/>
          </p:cNvSpPr>
          <p:nvPr/>
        </p:nvSpPr>
        <p:spPr>
          <a:xfrm>
            <a:off x="571472" y="1714488"/>
            <a:ext cx="8001056" cy="2500330"/>
          </a:xfrm>
          <a:prstGeom prst="rect">
            <a:avLst/>
          </a:prstGeom>
        </p:spPr>
        <p:txBody>
          <a:bodyPr vert="horz" lIns="91440" tIns="45720" rIns="91440" bIns="45720" rtlCol="0">
            <a:normAutofit/>
          </a:bodyPr>
          <a:lstStyle/>
          <a:p>
            <a:pPr lvl="0" algn="just">
              <a:spcBef>
                <a:spcPct val="20000"/>
              </a:spcBef>
            </a:pPr>
            <a:r>
              <a:rPr lang="es-EC" sz="2800" dirty="0" smtClean="0"/>
              <a:t>Para el desarrollo de esta Aplicación Multimedia se adoptará la Metodología de Diseño de Hipermedia Orientado a Objetos (OOHDM</a:t>
            </a:r>
            <a:r>
              <a:rPr lang="es-EC" sz="2800" dirty="0" smtClean="0"/>
              <a:t>). </a:t>
            </a:r>
            <a:r>
              <a:rPr lang="es-EC" sz="2800" dirty="0" smtClean="0"/>
              <a:t>Esta metodología básicamente consta de cuatro etapas y además se considera la Especificación de Requerimientos:</a:t>
            </a:r>
            <a:endParaRPr kumimoji="0" lang="es-EC" sz="28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7" name="1 Título"/>
          <p:cNvSpPr txBox="1">
            <a:spLocks/>
          </p:cNvSpPr>
          <p:nvPr/>
        </p:nvSpPr>
        <p:spPr>
          <a:xfrm>
            <a:off x="214282" y="500042"/>
            <a:ext cx="8229600" cy="857256"/>
          </a:xfrm>
          <a:prstGeom prst="rect">
            <a:avLst/>
          </a:prstGeom>
        </p:spPr>
        <p:txBody>
          <a:bodyPr vert="horz" lIns="91440" tIns="45720" rIns="91440" bIns="45720" rtlCol="0" anchor="ctr">
            <a:normAutofit/>
          </a:bodyPr>
          <a:lstStyle/>
          <a:p>
            <a:pPr lvl="0" algn="ctr">
              <a:spcBef>
                <a:spcPct val="0"/>
              </a:spcBef>
            </a:pPr>
            <a:r>
              <a:rPr lang="es-EC" sz="3600" b="1" dirty="0" smtClean="0"/>
              <a:t>Metodología OOHDM</a:t>
            </a:r>
            <a:endParaRPr kumimoji="0" lang="es-EC" sz="36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5" name="Picture 2" descr="C:\Users\Cesar\Desktop\MH900436890.JPG">
            <a:hlinkClick r:id="rId2" action="ppaction://hlinksldjump"/>
          </p:cNvPr>
          <p:cNvPicPr>
            <a:picLocks noChangeAspect="1" noChangeArrowheads="1"/>
          </p:cNvPicPr>
          <p:nvPr/>
        </p:nvPicPr>
        <p:blipFill>
          <a:blip r:embed="rId3" cstate="print"/>
          <a:srcRect/>
          <a:stretch>
            <a:fillRect/>
          </a:stretch>
        </p:blipFill>
        <p:spPr bwMode="auto">
          <a:xfrm>
            <a:off x="8429652" y="6369237"/>
            <a:ext cx="714348" cy="48876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solidFill>
                  <a:srgbClr val="FFC000"/>
                </a:solidFill>
              </a:rPr>
              <a:t>Agenda</a:t>
            </a:r>
            <a:endParaRPr lang="es-EC" b="1" dirty="0">
              <a:solidFill>
                <a:srgbClr val="FFC000"/>
              </a:solidFill>
            </a:endParaRPr>
          </a:p>
        </p:txBody>
      </p:sp>
      <p:sp>
        <p:nvSpPr>
          <p:cNvPr id="3" name="2 Marcador de contenido"/>
          <p:cNvSpPr>
            <a:spLocks noGrp="1"/>
          </p:cNvSpPr>
          <p:nvPr>
            <p:ph idx="1"/>
          </p:nvPr>
        </p:nvSpPr>
        <p:spPr/>
        <p:txBody>
          <a:bodyPr/>
          <a:lstStyle/>
          <a:p>
            <a:r>
              <a:rPr lang="es-EC" dirty="0" smtClean="0">
                <a:solidFill>
                  <a:srgbClr val="FFFF00"/>
                </a:solidFill>
                <a:hlinkClick r:id="rId2" action="ppaction://hlinksldjump"/>
              </a:rPr>
              <a:t>Introducción</a:t>
            </a:r>
            <a:endParaRPr lang="es-EC" dirty="0" smtClean="0">
              <a:solidFill>
                <a:srgbClr val="FFFF00"/>
              </a:solidFill>
            </a:endParaRPr>
          </a:p>
          <a:p>
            <a:r>
              <a:rPr lang="es-EC" dirty="0" smtClean="0">
                <a:hlinkClick r:id="rId3" action="ppaction://hlinksldjump"/>
              </a:rPr>
              <a:t>Objetivos</a:t>
            </a:r>
            <a:endParaRPr lang="es-EC" dirty="0" smtClean="0"/>
          </a:p>
          <a:p>
            <a:r>
              <a:rPr lang="es-EC" dirty="0" smtClean="0">
                <a:hlinkClick r:id="rId4" action="ppaction://hlinksldjump"/>
              </a:rPr>
              <a:t>Alcance</a:t>
            </a:r>
            <a:endParaRPr lang="es-EC" dirty="0" smtClean="0"/>
          </a:p>
          <a:p>
            <a:r>
              <a:rPr lang="es-EC" dirty="0" smtClean="0">
                <a:hlinkClick r:id="rId5" action="ppaction://hlinksldjump"/>
              </a:rPr>
              <a:t>Marco Teórico</a:t>
            </a:r>
            <a:endParaRPr lang="es-EC" dirty="0" smtClean="0"/>
          </a:p>
          <a:p>
            <a:r>
              <a:rPr lang="es-EC" dirty="0" smtClean="0">
                <a:hlinkClick r:id="rId6" action="ppaction://hlinksldjump"/>
              </a:rPr>
              <a:t>Marco de Trabajo</a:t>
            </a:r>
            <a:endParaRPr lang="es-EC" dirty="0" smtClean="0"/>
          </a:p>
          <a:p>
            <a:r>
              <a:rPr lang="es-EC" dirty="0" smtClean="0">
                <a:hlinkClick r:id="rId7" action="ppaction://hlinksldjump"/>
              </a:rPr>
              <a:t>Conclusiones y Recomendaciones</a:t>
            </a:r>
            <a:endParaRPr lang="es-EC"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1"/>
          </p:nvPr>
        </p:nvSpPr>
        <p:spPr>
          <a:xfrm>
            <a:off x="1928794" y="4786323"/>
            <a:ext cx="5572164" cy="1428759"/>
          </a:xfrm>
        </p:spPr>
        <p:txBody>
          <a:bodyPr>
            <a:normAutofit/>
          </a:bodyPr>
          <a:lstStyle/>
          <a:p>
            <a:r>
              <a:rPr lang="es-EC" dirty="0" smtClean="0"/>
              <a:t>Requerimientos Funcionales</a:t>
            </a:r>
          </a:p>
          <a:p>
            <a:r>
              <a:rPr lang="es-EC" dirty="0" smtClean="0"/>
              <a:t>Requerimientos No Funcionales</a:t>
            </a:r>
          </a:p>
          <a:p>
            <a:endParaRPr lang="es-EC" dirty="0" smtClean="0"/>
          </a:p>
          <a:p>
            <a:endParaRPr lang="es-EC" dirty="0"/>
          </a:p>
        </p:txBody>
      </p:sp>
      <p:sp>
        <p:nvSpPr>
          <p:cNvPr id="6" name="2 Subtítulo"/>
          <p:cNvSpPr txBox="1">
            <a:spLocks/>
          </p:cNvSpPr>
          <p:nvPr/>
        </p:nvSpPr>
        <p:spPr>
          <a:xfrm>
            <a:off x="642910" y="2071678"/>
            <a:ext cx="8001056" cy="2500330"/>
          </a:xfrm>
          <a:prstGeom prst="rect">
            <a:avLst/>
          </a:prstGeom>
        </p:spPr>
        <p:txBody>
          <a:bodyPr vert="horz" lIns="91440" tIns="45720" rIns="91440" bIns="45720" rtlCol="0">
            <a:normAutofit/>
          </a:bodyPr>
          <a:lstStyle/>
          <a:p>
            <a:pPr lvl="0" algn="just">
              <a:spcBef>
                <a:spcPct val="20000"/>
              </a:spcBef>
            </a:pPr>
            <a:r>
              <a:rPr lang="es-MX" sz="2800" dirty="0" smtClean="0"/>
              <a:t>El propósito del presente apartado es definir los requerimientos que debe tener el Juego Didáctico de Razonamiento Abstracto en 3D (JDRA3D). Con la especificación de requerimientos se formalizará las funcionalidades de la aplicación junto al cliente.</a:t>
            </a:r>
            <a:endParaRPr kumimoji="0" lang="es-EC" sz="28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8" name="1 Título"/>
          <p:cNvSpPr txBox="1">
            <a:spLocks/>
          </p:cNvSpPr>
          <p:nvPr/>
        </p:nvSpPr>
        <p:spPr>
          <a:xfrm>
            <a:off x="142844" y="785794"/>
            <a:ext cx="8229600" cy="857256"/>
          </a:xfrm>
          <a:prstGeom prst="rect">
            <a:avLst/>
          </a:prstGeom>
        </p:spPr>
        <p:txBody>
          <a:bodyPr vert="horz" lIns="91440" tIns="45720" rIns="91440" bIns="45720" rtlCol="0" anchor="ctr">
            <a:normAutofit/>
          </a:bodyPr>
          <a:lstStyle/>
          <a:p>
            <a:pPr lvl="0" algn="ctr">
              <a:spcBef>
                <a:spcPct val="0"/>
              </a:spcBef>
            </a:pPr>
            <a:r>
              <a:rPr lang="es-EC" sz="3600" b="1" dirty="0" smtClean="0"/>
              <a:t>Especificación de Requerimientos</a:t>
            </a:r>
            <a:endParaRPr lang="es-EC" sz="3600" dirty="0" smtClean="0"/>
          </a:p>
        </p:txBody>
      </p:sp>
      <p:pic>
        <p:nvPicPr>
          <p:cNvPr id="5" name="Picture 2" descr="C:\Users\Cesar\Desktop\MH900436890.JPG">
            <a:hlinkClick r:id="rId2" action="ppaction://hlinksldjump"/>
          </p:cNvPr>
          <p:cNvPicPr>
            <a:picLocks noChangeAspect="1" noChangeArrowheads="1"/>
          </p:cNvPicPr>
          <p:nvPr/>
        </p:nvPicPr>
        <p:blipFill>
          <a:blip r:embed="rId3" cstate="print"/>
          <a:srcRect/>
          <a:stretch>
            <a:fillRect/>
          </a:stretch>
        </p:blipFill>
        <p:spPr bwMode="auto">
          <a:xfrm>
            <a:off x="8429652" y="6369237"/>
            <a:ext cx="714348" cy="48876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1143000"/>
          </a:xfrm>
        </p:spPr>
        <p:txBody>
          <a:bodyPr/>
          <a:lstStyle/>
          <a:p>
            <a:r>
              <a:rPr lang="es-EC" b="1" dirty="0" smtClean="0"/>
              <a:t>Requerimientos Funcionales</a:t>
            </a:r>
            <a:endParaRPr lang="es-EC" dirty="0"/>
          </a:p>
        </p:txBody>
      </p:sp>
      <p:sp>
        <p:nvSpPr>
          <p:cNvPr id="4" name="3 Marcador de contenido"/>
          <p:cNvSpPr>
            <a:spLocks noGrp="1"/>
          </p:cNvSpPr>
          <p:nvPr>
            <p:ph sz="half" idx="1"/>
          </p:nvPr>
        </p:nvSpPr>
        <p:spPr>
          <a:xfrm>
            <a:off x="4714876" y="2643182"/>
            <a:ext cx="4038600" cy="3811583"/>
          </a:xfrm>
        </p:spPr>
        <p:txBody>
          <a:bodyPr>
            <a:normAutofit/>
          </a:bodyPr>
          <a:lstStyle/>
          <a:p>
            <a:pPr lvl="0"/>
            <a:r>
              <a:rPr lang="es-ES" dirty="0" smtClean="0"/>
              <a:t>Configurar el videojuego</a:t>
            </a:r>
            <a:endParaRPr lang="es-EC" dirty="0" smtClean="0"/>
          </a:p>
          <a:p>
            <a:pPr lvl="0"/>
            <a:r>
              <a:rPr lang="es-ES" dirty="0" smtClean="0"/>
              <a:t>Resolver los retos del videojuego</a:t>
            </a:r>
            <a:endParaRPr lang="es-EC" dirty="0" smtClean="0"/>
          </a:p>
          <a:p>
            <a:pPr lvl="0"/>
            <a:r>
              <a:rPr lang="es-ES" dirty="0" smtClean="0"/>
              <a:t>Visualizar los puntajes del videojuego</a:t>
            </a:r>
            <a:endParaRPr lang="es-EC" dirty="0" smtClean="0"/>
          </a:p>
          <a:p>
            <a:endParaRPr lang="es-EC" b="1" i="1" dirty="0"/>
          </a:p>
        </p:txBody>
      </p:sp>
      <p:sp>
        <p:nvSpPr>
          <p:cNvPr id="5" name="1 Título"/>
          <p:cNvSpPr txBox="1">
            <a:spLocks/>
          </p:cNvSpPr>
          <p:nvPr/>
        </p:nvSpPr>
        <p:spPr>
          <a:xfrm>
            <a:off x="142844" y="1000108"/>
            <a:ext cx="8229600" cy="857256"/>
          </a:xfrm>
          <a:prstGeom prst="rect">
            <a:avLst/>
          </a:prstGeom>
        </p:spPr>
        <p:txBody>
          <a:bodyPr vert="horz" lIns="91440" tIns="45720" rIns="91440" bIns="45720" rtlCol="0" anchor="ctr">
            <a:normAutofit/>
          </a:bodyPr>
          <a:lstStyle/>
          <a:p>
            <a:pPr lvl="0" algn="just">
              <a:spcBef>
                <a:spcPct val="0"/>
              </a:spcBef>
            </a:pPr>
            <a:r>
              <a:rPr lang="es-EC" sz="3600" b="1" dirty="0" smtClean="0"/>
              <a:t>Identificación de Roles y Tareas</a:t>
            </a:r>
            <a:endParaRPr lang="es-EC" sz="3600" dirty="0" smtClean="0"/>
          </a:p>
        </p:txBody>
      </p:sp>
      <p:sp>
        <p:nvSpPr>
          <p:cNvPr id="6" name="5 CuadroTexto"/>
          <p:cNvSpPr txBox="1"/>
          <p:nvPr/>
        </p:nvSpPr>
        <p:spPr>
          <a:xfrm>
            <a:off x="4643438" y="1928802"/>
            <a:ext cx="4143404" cy="523220"/>
          </a:xfrm>
          <a:prstGeom prst="rect">
            <a:avLst/>
          </a:prstGeom>
          <a:noFill/>
        </p:spPr>
        <p:txBody>
          <a:bodyPr wrap="square" rtlCol="0">
            <a:spAutoFit/>
          </a:bodyPr>
          <a:lstStyle/>
          <a:p>
            <a:r>
              <a:rPr lang="es-EC" sz="2800" b="1" i="1" dirty="0" smtClean="0"/>
              <a:t>Tareas (Jugador)</a:t>
            </a:r>
            <a:endParaRPr lang="es-EC" sz="2800" b="1" i="1"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4817" name="Object 1"/>
          <p:cNvGraphicFramePr>
            <a:graphicFrameLocks noChangeAspect="1"/>
          </p:cNvGraphicFramePr>
          <p:nvPr/>
        </p:nvGraphicFramePr>
        <p:xfrm>
          <a:off x="1714480" y="2643182"/>
          <a:ext cx="1500198" cy="3214711"/>
        </p:xfrm>
        <a:graphic>
          <a:graphicData uri="http://schemas.openxmlformats.org/presentationml/2006/ole">
            <p:oleObj spid="_x0000_s34817" name="Visio" r:id="rId3" imgW="874749" imgH="2152785" progId="Visio.Drawing.11">
              <p:embed/>
            </p:oleObj>
          </a:graphicData>
        </a:graphic>
      </p:graphicFrame>
      <p:sp>
        <p:nvSpPr>
          <p:cNvPr id="9" name="Rectangle 12"/>
          <p:cNvSpPr>
            <a:spLocks noChangeArrowheads="1"/>
          </p:cNvSpPr>
          <p:nvPr/>
        </p:nvSpPr>
        <p:spPr bwMode="auto">
          <a:xfrm>
            <a:off x="1643042" y="6000768"/>
            <a:ext cx="1627497"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spcBef>
                <a:spcPct val="0"/>
              </a:spcBef>
              <a:spcAft>
                <a:spcPct val="0"/>
              </a:spcAft>
            </a:pPr>
            <a:r>
              <a:rPr lang="es-ES" sz="1600" dirty="0" smtClean="0"/>
              <a:t>Actores - JDRA3D</a:t>
            </a: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CuadroTexto"/>
          <p:cNvSpPr txBox="1"/>
          <p:nvPr/>
        </p:nvSpPr>
        <p:spPr>
          <a:xfrm>
            <a:off x="785786" y="1928802"/>
            <a:ext cx="3643338" cy="523220"/>
          </a:xfrm>
          <a:prstGeom prst="rect">
            <a:avLst/>
          </a:prstGeom>
          <a:noFill/>
        </p:spPr>
        <p:txBody>
          <a:bodyPr wrap="square" rtlCol="0">
            <a:spAutoFit/>
          </a:bodyPr>
          <a:lstStyle/>
          <a:p>
            <a:pPr lvl="0"/>
            <a:r>
              <a:rPr lang="es-EC" sz="2800" b="1" i="1" dirty="0" smtClean="0"/>
              <a:t>Roles (Jugador)</a:t>
            </a:r>
            <a:endParaRPr lang="es-EC" sz="28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1143000"/>
          </a:xfrm>
        </p:spPr>
        <p:txBody>
          <a:bodyPr/>
          <a:lstStyle/>
          <a:p>
            <a:r>
              <a:rPr lang="es-EC" b="1" dirty="0" smtClean="0"/>
              <a:t>Requerimientos Funcionales</a:t>
            </a:r>
            <a:endParaRPr lang="es-EC" dirty="0"/>
          </a:p>
        </p:txBody>
      </p:sp>
      <p:sp>
        <p:nvSpPr>
          <p:cNvPr id="4" name="3 Marcador de contenido"/>
          <p:cNvSpPr>
            <a:spLocks noGrp="1"/>
          </p:cNvSpPr>
          <p:nvPr>
            <p:ph sz="half" idx="1"/>
          </p:nvPr>
        </p:nvSpPr>
        <p:spPr>
          <a:xfrm>
            <a:off x="500034" y="2143116"/>
            <a:ext cx="3071834" cy="3811583"/>
          </a:xfrm>
        </p:spPr>
        <p:txBody>
          <a:bodyPr>
            <a:normAutofit/>
          </a:bodyPr>
          <a:lstStyle/>
          <a:p>
            <a:pPr lvl="0"/>
            <a:r>
              <a:rPr lang="es-EC" dirty="0" smtClean="0"/>
              <a:t>Configurar el videojuego.</a:t>
            </a:r>
          </a:p>
          <a:p>
            <a:pPr lvl="0"/>
            <a:r>
              <a:rPr lang="es-EC" dirty="0" smtClean="0"/>
              <a:t>Resolver los retos del videojuego.</a:t>
            </a:r>
          </a:p>
          <a:p>
            <a:pPr lvl="0"/>
            <a:r>
              <a:rPr lang="es-EC" dirty="0" smtClean="0"/>
              <a:t>Visualizar los puntajes del videojuego.</a:t>
            </a:r>
            <a:endParaRPr lang="es-EC" dirty="0"/>
          </a:p>
        </p:txBody>
      </p:sp>
      <p:sp>
        <p:nvSpPr>
          <p:cNvPr id="5" name="1 Título"/>
          <p:cNvSpPr txBox="1">
            <a:spLocks/>
          </p:cNvSpPr>
          <p:nvPr/>
        </p:nvSpPr>
        <p:spPr>
          <a:xfrm>
            <a:off x="142844" y="1000108"/>
            <a:ext cx="8229600" cy="857256"/>
          </a:xfrm>
          <a:prstGeom prst="rect">
            <a:avLst/>
          </a:prstGeom>
        </p:spPr>
        <p:txBody>
          <a:bodyPr vert="horz" lIns="91440" tIns="45720" rIns="91440" bIns="45720" rtlCol="0" anchor="ctr">
            <a:normAutofit/>
          </a:bodyPr>
          <a:lstStyle/>
          <a:p>
            <a:pPr lvl="0" algn="just">
              <a:spcBef>
                <a:spcPct val="0"/>
              </a:spcBef>
            </a:pPr>
            <a:r>
              <a:rPr lang="es-EC" sz="3600" b="1" dirty="0" smtClean="0"/>
              <a:t>Especificación de Escenarios</a:t>
            </a:r>
            <a:endParaRPr lang="es-EC" sz="3600" dirty="0" smtClean="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89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8915" name="Object 3"/>
          <p:cNvGraphicFramePr>
            <a:graphicFrameLocks noChangeAspect="1"/>
          </p:cNvGraphicFramePr>
          <p:nvPr/>
        </p:nvGraphicFramePr>
        <p:xfrm>
          <a:off x="3857620" y="2071678"/>
          <a:ext cx="4772767" cy="3357586"/>
        </p:xfrm>
        <a:graphic>
          <a:graphicData uri="http://schemas.openxmlformats.org/presentationml/2006/ole">
            <p:oleObj spid="_x0000_s38915" name="Visio" r:id="rId3" imgW="3277274" imgH="2304915" progId="Visio.Drawing.11">
              <p:embed/>
            </p:oleObj>
          </a:graphicData>
        </a:graphic>
      </p:graphicFrame>
      <p:sp>
        <p:nvSpPr>
          <p:cNvPr id="12" name="11 Rectángulo"/>
          <p:cNvSpPr/>
          <p:nvPr/>
        </p:nvSpPr>
        <p:spPr>
          <a:xfrm>
            <a:off x="4286248" y="5715016"/>
            <a:ext cx="3929090" cy="369332"/>
          </a:xfrm>
          <a:prstGeom prst="rect">
            <a:avLst/>
          </a:prstGeom>
        </p:spPr>
        <p:txBody>
          <a:bodyPr wrap="square">
            <a:spAutoFit/>
          </a:bodyPr>
          <a:lstStyle/>
          <a:p>
            <a:r>
              <a:rPr lang="es-ES" dirty="0" smtClean="0"/>
              <a:t>Caso de Uso para Jugador del JDRA3D.</a:t>
            </a:r>
            <a:endParaRPr lang="es-EC" dirty="0"/>
          </a:p>
        </p:txBody>
      </p:sp>
      <p:pic>
        <p:nvPicPr>
          <p:cNvPr id="9" name="Picture 2" descr="C:\Users\Cesar\Desktop\MH900436890.JPG">
            <a:hlinkClick r:id="rId4" action="ppaction://hlinksldjump"/>
          </p:cNvPr>
          <p:cNvPicPr>
            <a:picLocks noChangeAspect="1" noChangeArrowheads="1"/>
          </p:cNvPicPr>
          <p:nvPr/>
        </p:nvPicPr>
        <p:blipFill>
          <a:blip r:embed="rId5" cstate="print"/>
          <a:srcRect/>
          <a:stretch>
            <a:fillRect/>
          </a:stretch>
        </p:blipFill>
        <p:spPr bwMode="auto">
          <a:xfrm>
            <a:off x="8429652" y="6369237"/>
            <a:ext cx="714348" cy="48876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12"/>
            <a:ext cx="8229600" cy="1143000"/>
          </a:xfrm>
        </p:spPr>
        <p:txBody>
          <a:bodyPr>
            <a:normAutofit fontScale="90000"/>
          </a:bodyPr>
          <a:lstStyle/>
          <a:p>
            <a:r>
              <a:rPr lang="es-EC" b="1" dirty="0" smtClean="0"/>
              <a:t>Requerimientos No Funcionales</a:t>
            </a:r>
            <a:endParaRPr lang="es-EC" dirty="0"/>
          </a:p>
        </p:txBody>
      </p:sp>
      <p:sp>
        <p:nvSpPr>
          <p:cNvPr id="4" name="3 Marcador de contenido"/>
          <p:cNvSpPr>
            <a:spLocks noGrp="1"/>
          </p:cNvSpPr>
          <p:nvPr>
            <p:ph sz="half" idx="1"/>
          </p:nvPr>
        </p:nvSpPr>
        <p:spPr>
          <a:xfrm>
            <a:off x="500034" y="2143116"/>
            <a:ext cx="8001056" cy="4214842"/>
          </a:xfrm>
        </p:spPr>
        <p:txBody>
          <a:bodyPr>
            <a:normAutofit/>
          </a:bodyPr>
          <a:lstStyle/>
          <a:p>
            <a:pPr lvl="0" algn="just"/>
            <a:r>
              <a:rPr lang="es-EC" dirty="0" smtClean="0"/>
              <a:t>El sistema debe poseer un solo perfil de usuario con el rol definido que es el del jugador, que garantice el acceso al juego, de tal manera que un jugador no registrado no tendrá acceso a todos los datos u operaciones disponibles.</a:t>
            </a:r>
          </a:p>
          <a:p>
            <a:pPr algn="just">
              <a:buNone/>
            </a:pPr>
            <a:endParaRPr lang="es-EC" dirty="0" smtClean="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89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6" name="Picture 2" descr="C:\Users\Cesar\Desktop\MH900436890.JPG">
            <a:hlinkClick r:id="rId2" action="ppaction://hlinksldjump"/>
          </p:cNvPr>
          <p:cNvPicPr>
            <a:picLocks noChangeAspect="1" noChangeArrowheads="1"/>
          </p:cNvPicPr>
          <p:nvPr/>
        </p:nvPicPr>
        <p:blipFill>
          <a:blip r:embed="rId3" cstate="print"/>
          <a:srcRect/>
          <a:stretch>
            <a:fillRect/>
          </a:stretch>
        </p:blipFill>
        <p:spPr bwMode="auto">
          <a:xfrm>
            <a:off x="8429652" y="6369237"/>
            <a:ext cx="714348" cy="48876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500034" y="2214554"/>
            <a:ext cx="8229600" cy="192882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6000" b="1" i="0" u="none" strike="noStrike" kern="1200" cap="none" spc="0" normalizeH="0" baseline="0" noProof="0" dirty="0" smtClean="0">
                <a:ln>
                  <a:noFill/>
                </a:ln>
                <a:solidFill>
                  <a:schemeClr val="tx1"/>
                </a:solidFill>
                <a:effectLst/>
                <a:uLnTx/>
                <a:uFillTx/>
                <a:latin typeface="+mj-lt"/>
                <a:ea typeface="+mj-ea"/>
                <a:cs typeface="+mj-cs"/>
              </a:rPr>
              <a:t>Diseño Conceptual</a:t>
            </a:r>
            <a:endParaRPr kumimoji="0" lang="es-EC" sz="6000" b="1" i="0" u="none" strike="noStrike" kern="1200" cap="none" spc="0" normalizeH="0" baseline="0" noProof="0" dirty="0">
              <a:ln>
                <a:noFill/>
              </a:ln>
              <a:solidFill>
                <a:schemeClr val="tx1"/>
              </a:solidFill>
              <a:effectLst/>
              <a:uLnTx/>
              <a:uFillTx/>
              <a:latin typeface="+mj-lt"/>
              <a:ea typeface="+mj-ea"/>
              <a:cs typeface="+mj-cs"/>
            </a:endParaRPr>
          </a:p>
        </p:txBody>
      </p:sp>
      <p:sp>
        <p:nvSpPr>
          <p:cNvPr id="686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 name="3 CuadroTexto"/>
          <p:cNvSpPr txBox="1"/>
          <p:nvPr/>
        </p:nvSpPr>
        <p:spPr>
          <a:xfrm>
            <a:off x="1259632" y="980728"/>
            <a:ext cx="7056784" cy="769441"/>
          </a:xfrm>
          <a:prstGeom prst="rect">
            <a:avLst/>
          </a:prstGeom>
          <a:noFill/>
        </p:spPr>
        <p:txBody>
          <a:bodyPr wrap="square" rtlCol="0">
            <a:spAutoFit/>
          </a:bodyPr>
          <a:lstStyle/>
          <a:p>
            <a:r>
              <a:rPr lang="es-EC" sz="4400" b="1" dirty="0" smtClean="0"/>
              <a:t>METODOLOGIA OOHDM</a:t>
            </a:r>
            <a:endParaRPr lang="es-EC" sz="44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285720" y="214290"/>
            <a:ext cx="8229600" cy="857256"/>
          </a:xfrm>
          <a:prstGeom prst="rect">
            <a:avLst/>
          </a:prstGeom>
        </p:spPr>
        <p:txBody>
          <a:bodyPr vert="horz" lIns="91440" tIns="45720" rIns="91440" bIns="45720" rtlCol="0" anchor="ctr">
            <a:normAutofit/>
          </a:bodyPr>
          <a:lstStyle/>
          <a:p>
            <a:pPr lvl="0" algn="just">
              <a:spcBef>
                <a:spcPct val="0"/>
              </a:spcBef>
            </a:pPr>
            <a:endParaRPr kumimoji="0" lang="es-EC" sz="3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86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8609" name="Object 1"/>
          <p:cNvGraphicFramePr>
            <a:graphicFrameLocks noChangeAspect="1"/>
          </p:cNvGraphicFramePr>
          <p:nvPr/>
        </p:nvGraphicFramePr>
        <p:xfrm>
          <a:off x="3143240" y="2916792"/>
          <a:ext cx="2214578" cy="3027525"/>
        </p:xfrm>
        <a:graphic>
          <a:graphicData uri="http://schemas.openxmlformats.org/presentationml/2006/ole">
            <p:oleObj spid="_x0000_s68609" name="Visio" r:id="rId3" imgW="1075971" imgH="1469417" progId="Visio.Drawing.11">
              <p:embed/>
            </p:oleObj>
          </a:graphicData>
        </a:graphic>
      </p:graphicFrame>
      <p:sp>
        <p:nvSpPr>
          <p:cNvPr id="10" name="9 Rectángulo"/>
          <p:cNvSpPr/>
          <p:nvPr/>
        </p:nvSpPr>
        <p:spPr>
          <a:xfrm>
            <a:off x="2714612" y="6060064"/>
            <a:ext cx="2831544" cy="369332"/>
          </a:xfrm>
          <a:prstGeom prst="rect">
            <a:avLst/>
          </a:prstGeom>
        </p:spPr>
        <p:txBody>
          <a:bodyPr wrap="none">
            <a:spAutoFit/>
          </a:bodyPr>
          <a:lstStyle/>
          <a:p>
            <a:r>
              <a:rPr lang="es-ES" dirty="0" smtClean="0"/>
              <a:t>Archivos Planos del JDRA3D.</a:t>
            </a:r>
            <a:endParaRPr lang="es-EC" dirty="0"/>
          </a:p>
        </p:txBody>
      </p:sp>
      <p:sp>
        <p:nvSpPr>
          <p:cNvPr id="6" name="1 Título"/>
          <p:cNvSpPr txBox="1">
            <a:spLocks/>
          </p:cNvSpPr>
          <p:nvPr/>
        </p:nvSpPr>
        <p:spPr>
          <a:xfrm>
            <a:off x="285720" y="1000108"/>
            <a:ext cx="8229600" cy="1143000"/>
          </a:xfrm>
          <a:prstGeom prst="rect">
            <a:avLst/>
          </a:prstGeom>
        </p:spPr>
        <p:txBody>
          <a:bodyPr vert="horz" lIns="91440" tIns="45720" rIns="91440" bIns="45720" rtlCol="0" anchor="ctr">
            <a:normAutofit/>
          </a:bodyPr>
          <a:lstStyle/>
          <a:p>
            <a:pPr lvl="0" algn="just">
              <a:spcBef>
                <a:spcPct val="0"/>
              </a:spcBef>
            </a:pPr>
            <a:r>
              <a:rPr lang="es-EC" sz="3600" b="1" dirty="0" smtClean="0"/>
              <a:t>Diagrama </a:t>
            </a:r>
            <a:r>
              <a:rPr lang="es-EC" sz="3600" b="1" dirty="0" smtClean="0"/>
              <a:t>de Clases</a:t>
            </a:r>
            <a:endParaRPr lang="es-EC" sz="3600" dirty="0" smtClean="0"/>
          </a:p>
        </p:txBody>
      </p:sp>
      <p:pic>
        <p:nvPicPr>
          <p:cNvPr id="7" name="Picture 2" descr="C:\Users\Cesar\Desktop\MH900436890.JPG">
            <a:hlinkClick r:id="rId4" action="ppaction://hlinksldjump"/>
          </p:cNvPr>
          <p:cNvPicPr>
            <a:picLocks noChangeAspect="1" noChangeArrowheads="1"/>
          </p:cNvPicPr>
          <p:nvPr/>
        </p:nvPicPr>
        <p:blipFill>
          <a:blip r:embed="rId5" cstate="print"/>
          <a:srcRect/>
          <a:stretch>
            <a:fillRect/>
          </a:stretch>
        </p:blipFill>
        <p:spPr bwMode="auto">
          <a:xfrm>
            <a:off x="8429652" y="6369237"/>
            <a:ext cx="714348" cy="488763"/>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500034" y="2214554"/>
            <a:ext cx="8229600" cy="192882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6000" b="1" i="0" u="none" strike="noStrike" kern="1200" cap="none" spc="0" normalizeH="0" baseline="0" noProof="0" dirty="0" smtClean="0">
                <a:ln>
                  <a:noFill/>
                </a:ln>
                <a:solidFill>
                  <a:schemeClr val="tx1"/>
                </a:solidFill>
                <a:effectLst/>
                <a:uLnTx/>
                <a:uFillTx/>
                <a:latin typeface="+mj-lt"/>
                <a:ea typeface="+mj-ea"/>
                <a:cs typeface="+mj-cs"/>
              </a:rPr>
              <a:t>Diseño </a:t>
            </a:r>
            <a:r>
              <a:rPr kumimoji="0" lang="es-EC" sz="6000" b="1" i="0" u="none" strike="noStrike" kern="1200" cap="none" spc="0" normalizeH="0" baseline="0" noProof="0" dirty="0" err="1" smtClean="0">
                <a:ln>
                  <a:noFill/>
                </a:ln>
                <a:solidFill>
                  <a:schemeClr val="tx1"/>
                </a:solidFill>
                <a:effectLst/>
                <a:uLnTx/>
                <a:uFillTx/>
                <a:latin typeface="+mj-lt"/>
                <a:ea typeface="+mj-ea"/>
                <a:cs typeface="+mj-cs"/>
              </a:rPr>
              <a:t>Navegacional</a:t>
            </a:r>
            <a:endParaRPr kumimoji="0" lang="es-EC" sz="6000" b="1" i="0" u="none" strike="noStrike" kern="1200" cap="none" spc="0" normalizeH="0" baseline="0" noProof="0" dirty="0">
              <a:ln>
                <a:noFill/>
              </a:ln>
              <a:solidFill>
                <a:schemeClr val="tx1"/>
              </a:solidFill>
              <a:effectLst/>
              <a:uLnTx/>
              <a:uFillTx/>
              <a:latin typeface="+mj-lt"/>
              <a:ea typeface="+mj-ea"/>
              <a:cs typeface="+mj-cs"/>
            </a:endParaRPr>
          </a:p>
        </p:txBody>
      </p:sp>
      <p:sp>
        <p:nvSpPr>
          <p:cNvPr id="686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285720" y="214290"/>
            <a:ext cx="8229600" cy="857256"/>
          </a:xfrm>
          <a:prstGeom prst="rect">
            <a:avLst/>
          </a:prstGeom>
        </p:spPr>
        <p:txBody>
          <a:bodyPr vert="horz" lIns="91440" tIns="45720" rIns="91440" bIns="45720" rtlCol="0" anchor="ctr">
            <a:normAutofit/>
          </a:bodyPr>
          <a:lstStyle/>
          <a:p>
            <a:pPr lvl="0" algn="just">
              <a:spcBef>
                <a:spcPct val="0"/>
              </a:spcBef>
            </a:pPr>
            <a:r>
              <a:rPr lang="es-EC" sz="3600" b="1" dirty="0" smtClean="0"/>
              <a:t>A) Modelos de Clases </a:t>
            </a:r>
            <a:r>
              <a:rPr lang="es-EC" sz="3600" b="1" dirty="0" err="1" smtClean="0"/>
              <a:t>Navegacionales</a:t>
            </a:r>
            <a:endParaRPr kumimoji="0" lang="es-EC" sz="3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86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1921" name="Object 1"/>
          <p:cNvGraphicFramePr>
            <a:graphicFrameLocks noChangeAspect="1"/>
          </p:cNvGraphicFramePr>
          <p:nvPr/>
        </p:nvGraphicFramePr>
        <p:xfrm>
          <a:off x="214282" y="2000240"/>
          <a:ext cx="8668046" cy="3071834"/>
        </p:xfrm>
        <a:graphic>
          <a:graphicData uri="http://schemas.openxmlformats.org/presentationml/2006/ole">
            <p:oleObj spid="_x0000_s81921" name="Visio" r:id="rId3" imgW="5437308" imgH="1920672" progId="Visio.Drawing.11">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4" name="3 Marcador de contenido"/>
          <p:cNvSpPr>
            <a:spLocks noGrp="1"/>
          </p:cNvSpPr>
          <p:nvPr>
            <p:ph sz="half" idx="2"/>
          </p:nvPr>
        </p:nvSpPr>
        <p:spPr/>
        <p:txBody>
          <a:bodyPr/>
          <a:lstStyle/>
          <a:p>
            <a:endParaRPr lang="es-EC"/>
          </a:p>
        </p:txBody>
      </p:sp>
      <p:sp>
        <p:nvSpPr>
          <p:cNvPr id="6" name="5 Marcador de contenido"/>
          <p:cNvSpPr>
            <a:spLocks noGrp="1"/>
          </p:cNvSpPr>
          <p:nvPr>
            <p:ph sz="half" idx="1"/>
          </p:nvPr>
        </p:nvSpPr>
        <p:spPr/>
        <p:txBody>
          <a:bodyPr/>
          <a:lstStyle/>
          <a:p>
            <a:endParaRPr lang="es-EC"/>
          </a:p>
        </p:txBody>
      </p:sp>
      <p:pic>
        <p:nvPicPr>
          <p:cNvPr id="101379" name="Picture 3"/>
          <p:cNvPicPr>
            <a:picLocks noChangeAspect="1" noChangeArrowheads="1"/>
          </p:cNvPicPr>
          <p:nvPr/>
        </p:nvPicPr>
        <p:blipFill>
          <a:blip r:embed="rId2" cstate="print"/>
          <a:srcRect/>
          <a:stretch>
            <a:fillRect/>
          </a:stretch>
        </p:blipFill>
        <p:spPr bwMode="auto">
          <a:xfrm>
            <a:off x="251520" y="980728"/>
            <a:ext cx="8604448" cy="56246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500034" y="2214554"/>
            <a:ext cx="8229600" cy="192882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6000" b="1" i="0" u="none" strike="noStrike" kern="1200" cap="none" spc="0" normalizeH="0" baseline="0" noProof="0" dirty="0" smtClean="0">
                <a:ln>
                  <a:noFill/>
                </a:ln>
                <a:solidFill>
                  <a:schemeClr val="tx1"/>
                </a:solidFill>
                <a:effectLst/>
                <a:uLnTx/>
                <a:uFillTx/>
                <a:latin typeface="+mj-lt"/>
                <a:ea typeface="+mj-ea"/>
                <a:cs typeface="+mj-cs"/>
              </a:rPr>
              <a:t>Diseño de la Interfaz Abstracta</a:t>
            </a:r>
            <a:endParaRPr kumimoji="0" lang="es-EC" sz="6000" b="1" i="0" u="none" strike="noStrike" kern="1200" cap="none" spc="0" normalizeH="0" baseline="0" noProof="0" dirty="0">
              <a:ln>
                <a:noFill/>
              </a:ln>
              <a:solidFill>
                <a:schemeClr val="tx1"/>
              </a:solidFill>
              <a:effectLst/>
              <a:uLnTx/>
              <a:uFillTx/>
              <a:latin typeface="+mj-lt"/>
              <a:ea typeface="+mj-ea"/>
              <a:cs typeface="+mj-cs"/>
            </a:endParaRPr>
          </a:p>
        </p:txBody>
      </p:sp>
      <p:sp>
        <p:nvSpPr>
          <p:cNvPr id="686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Introducción</a:t>
            </a:r>
            <a:endParaRPr lang="es-EC" b="1" dirty="0"/>
          </a:p>
        </p:txBody>
      </p:sp>
      <p:sp>
        <p:nvSpPr>
          <p:cNvPr id="6" name="5 CuadroTexto"/>
          <p:cNvSpPr txBox="1"/>
          <p:nvPr/>
        </p:nvSpPr>
        <p:spPr>
          <a:xfrm>
            <a:off x="2857488" y="3214686"/>
            <a:ext cx="3000396" cy="646331"/>
          </a:xfrm>
          <a:prstGeom prst="rect">
            <a:avLst/>
          </a:prstGeom>
          <a:noFill/>
        </p:spPr>
        <p:txBody>
          <a:bodyPr wrap="square" rtlCol="0">
            <a:spAutoFit/>
          </a:bodyPr>
          <a:lstStyle/>
          <a:p>
            <a:pPr algn="ctr"/>
            <a:r>
              <a:rPr lang="es-EC" b="1" dirty="0" smtClean="0"/>
              <a:t>Usuarios y Tecnologías Emergentes</a:t>
            </a:r>
            <a:endParaRPr lang="es-EC" b="1" dirty="0"/>
          </a:p>
        </p:txBody>
      </p:sp>
      <p:sp>
        <p:nvSpPr>
          <p:cNvPr id="7" name="6 CuadroTexto"/>
          <p:cNvSpPr txBox="1"/>
          <p:nvPr/>
        </p:nvSpPr>
        <p:spPr>
          <a:xfrm>
            <a:off x="428596" y="2571744"/>
            <a:ext cx="2071702" cy="646331"/>
          </a:xfrm>
          <a:prstGeom prst="rect">
            <a:avLst/>
          </a:prstGeom>
          <a:noFill/>
        </p:spPr>
        <p:txBody>
          <a:bodyPr wrap="square" rtlCol="0">
            <a:spAutoFit/>
          </a:bodyPr>
          <a:lstStyle/>
          <a:p>
            <a:pPr algn="ctr"/>
            <a:r>
              <a:rPr lang="es-EC" b="1" dirty="0" smtClean="0"/>
              <a:t>Internet y Redes Sociales</a:t>
            </a:r>
          </a:p>
        </p:txBody>
      </p:sp>
      <p:sp>
        <p:nvSpPr>
          <p:cNvPr id="8" name="7 CuadroTexto"/>
          <p:cNvSpPr txBox="1"/>
          <p:nvPr/>
        </p:nvSpPr>
        <p:spPr>
          <a:xfrm>
            <a:off x="3357554" y="1571612"/>
            <a:ext cx="2071702" cy="369332"/>
          </a:xfrm>
          <a:prstGeom prst="rect">
            <a:avLst/>
          </a:prstGeom>
          <a:noFill/>
        </p:spPr>
        <p:txBody>
          <a:bodyPr wrap="square" rtlCol="0">
            <a:spAutoFit/>
          </a:bodyPr>
          <a:lstStyle/>
          <a:p>
            <a:pPr algn="ctr"/>
            <a:r>
              <a:rPr lang="es-EC" b="1" dirty="0" smtClean="0"/>
              <a:t>Multimedia</a:t>
            </a:r>
          </a:p>
        </p:txBody>
      </p:sp>
      <p:sp>
        <p:nvSpPr>
          <p:cNvPr id="9" name="8 CuadroTexto"/>
          <p:cNvSpPr txBox="1"/>
          <p:nvPr/>
        </p:nvSpPr>
        <p:spPr>
          <a:xfrm>
            <a:off x="6500826" y="2500306"/>
            <a:ext cx="2071702" cy="369332"/>
          </a:xfrm>
          <a:prstGeom prst="rect">
            <a:avLst/>
          </a:prstGeom>
          <a:noFill/>
        </p:spPr>
        <p:txBody>
          <a:bodyPr wrap="square" rtlCol="0">
            <a:spAutoFit/>
          </a:bodyPr>
          <a:lstStyle/>
          <a:p>
            <a:pPr algn="ctr"/>
            <a:r>
              <a:rPr lang="es-EC" b="1" dirty="0" smtClean="0"/>
              <a:t>Realidad Virtual</a:t>
            </a:r>
          </a:p>
        </p:txBody>
      </p:sp>
      <p:sp>
        <p:nvSpPr>
          <p:cNvPr id="10" name="9 CuadroTexto"/>
          <p:cNvSpPr txBox="1"/>
          <p:nvPr/>
        </p:nvSpPr>
        <p:spPr>
          <a:xfrm>
            <a:off x="500034" y="4000504"/>
            <a:ext cx="2071702" cy="369332"/>
          </a:xfrm>
          <a:prstGeom prst="rect">
            <a:avLst/>
          </a:prstGeom>
          <a:noFill/>
        </p:spPr>
        <p:txBody>
          <a:bodyPr wrap="square" rtlCol="0">
            <a:spAutoFit/>
          </a:bodyPr>
          <a:lstStyle/>
          <a:p>
            <a:pPr algn="ctr"/>
            <a:r>
              <a:rPr lang="es-EC" b="1" dirty="0" smtClean="0"/>
              <a:t>Video Conferencia</a:t>
            </a:r>
          </a:p>
        </p:txBody>
      </p:sp>
      <p:sp>
        <p:nvSpPr>
          <p:cNvPr id="11" name="10 CuadroTexto"/>
          <p:cNvSpPr txBox="1"/>
          <p:nvPr/>
        </p:nvSpPr>
        <p:spPr>
          <a:xfrm>
            <a:off x="1643042" y="5357826"/>
            <a:ext cx="2071702" cy="369332"/>
          </a:xfrm>
          <a:prstGeom prst="rect">
            <a:avLst/>
          </a:prstGeom>
          <a:noFill/>
        </p:spPr>
        <p:txBody>
          <a:bodyPr wrap="square" rtlCol="0">
            <a:spAutoFit/>
          </a:bodyPr>
          <a:lstStyle/>
          <a:p>
            <a:pPr algn="ctr"/>
            <a:r>
              <a:rPr lang="es-EC" b="1" dirty="0" smtClean="0"/>
              <a:t>Videojuegos</a:t>
            </a:r>
          </a:p>
        </p:txBody>
      </p:sp>
      <p:sp>
        <p:nvSpPr>
          <p:cNvPr id="12" name="11 CuadroTexto"/>
          <p:cNvSpPr txBox="1"/>
          <p:nvPr/>
        </p:nvSpPr>
        <p:spPr>
          <a:xfrm>
            <a:off x="6500826" y="4071942"/>
            <a:ext cx="2071702" cy="646331"/>
          </a:xfrm>
          <a:prstGeom prst="rect">
            <a:avLst/>
          </a:prstGeom>
          <a:noFill/>
        </p:spPr>
        <p:txBody>
          <a:bodyPr wrap="square" rtlCol="0">
            <a:spAutoFit/>
          </a:bodyPr>
          <a:lstStyle/>
          <a:p>
            <a:pPr algn="ctr"/>
            <a:r>
              <a:rPr lang="es-EC" b="1" dirty="0" smtClean="0"/>
              <a:t>Dispositivos Móviles</a:t>
            </a:r>
          </a:p>
        </p:txBody>
      </p:sp>
      <p:sp>
        <p:nvSpPr>
          <p:cNvPr id="13" name="12 CuadroTexto"/>
          <p:cNvSpPr txBox="1"/>
          <p:nvPr/>
        </p:nvSpPr>
        <p:spPr>
          <a:xfrm>
            <a:off x="4857752" y="5286388"/>
            <a:ext cx="2071702" cy="369332"/>
          </a:xfrm>
          <a:prstGeom prst="rect">
            <a:avLst/>
          </a:prstGeom>
          <a:noFill/>
        </p:spPr>
        <p:txBody>
          <a:bodyPr wrap="square" rtlCol="0">
            <a:spAutoFit/>
          </a:bodyPr>
          <a:lstStyle/>
          <a:p>
            <a:pPr algn="ctr"/>
            <a:r>
              <a:rPr lang="es-EC" b="1" dirty="0" smtClean="0"/>
              <a:t>Aulas Virtuales</a:t>
            </a:r>
          </a:p>
        </p:txBody>
      </p:sp>
      <p:sp>
        <p:nvSpPr>
          <p:cNvPr id="18" name="17 Flecha abajo"/>
          <p:cNvSpPr/>
          <p:nvPr/>
        </p:nvSpPr>
        <p:spPr>
          <a:xfrm rot="7080196">
            <a:off x="2485100" y="2826131"/>
            <a:ext cx="1071570"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18 Flecha abajo"/>
          <p:cNvSpPr/>
          <p:nvPr/>
        </p:nvSpPr>
        <p:spPr>
          <a:xfrm rot="13761209">
            <a:off x="5118023" y="2799672"/>
            <a:ext cx="1071570"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19 Flecha abajo"/>
          <p:cNvSpPr/>
          <p:nvPr/>
        </p:nvSpPr>
        <p:spPr>
          <a:xfrm rot="10800000">
            <a:off x="3857620" y="2143116"/>
            <a:ext cx="1071570"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20 Flecha abajo"/>
          <p:cNvSpPr/>
          <p:nvPr/>
        </p:nvSpPr>
        <p:spPr>
          <a:xfrm rot="4501872">
            <a:off x="2383806" y="3983508"/>
            <a:ext cx="1071570"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21 Flecha abajo"/>
          <p:cNvSpPr/>
          <p:nvPr/>
        </p:nvSpPr>
        <p:spPr>
          <a:xfrm rot="17673391">
            <a:off x="5317529" y="3904265"/>
            <a:ext cx="1071570"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22 Flecha abajo"/>
          <p:cNvSpPr/>
          <p:nvPr/>
        </p:nvSpPr>
        <p:spPr>
          <a:xfrm rot="1145660">
            <a:off x="3160499" y="4882291"/>
            <a:ext cx="1071570"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23 Flecha abajo"/>
          <p:cNvSpPr/>
          <p:nvPr/>
        </p:nvSpPr>
        <p:spPr>
          <a:xfrm rot="19943064">
            <a:off x="4587971" y="4823150"/>
            <a:ext cx="1071570"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5" name="Picture 2" descr="C:\Users\Cesar\Desktop\MH900436890.JPG">
            <a:hlinkClick r:id="rId2" action="ppaction://hlinksldjump"/>
          </p:cNvPr>
          <p:cNvPicPr>
            <a:picLocks noChangeAspect="1" noChangeArrowheads="1"/>
          </p:cNvPicPr>
          <p:nvPr/>
        </p:nvPicPr>
        <p:blipFill>
          <a:blip r:embed="rId3" cstate="print"/>
          <a:srcRect/>
          <a:stretch>
            <a:fillRect/>
          </a:stretch>
        </p:blipFill>
        <p:spPr bwMode="auto">
          <a:xfrm>
            <a:off x="8501090" y="6418115"/>
            <a:ext cx="642910" cy="43988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285720" y="214290"/>
            <a:ext cx="8229600" cy="857256"/>
          </a:xfrm>
          <a:prstGeom prst="rect">
            <a:avLst/>
          </a:prstGeom>
        </p:spPr>
        <p:txBody>
          <a:bodyPr vert="horz" lIns="91440" tIns="45720" rIns="91440" bIns="45720" rtlCol="0" anchor="ctr">
            <a:normAutofit/>
          </a:bodyPr>
          <a:lstStyle/>
          <a:p>
            <a:pPr lvl="0" algn="just">
              <a:spcBef>
                <a:spcPct val="0"/>
              </a:spcBef>
            </a:pPr>
            <a:r>
              <a:rPr lang="es-EC" sz="3600" b="1" dirty="0" smtClean="0"/>
              <a:t>A) Vista de Datos Abstractos</a:t>
            </a:r>
            <a:endParaRPr kumimoji="0" lang="es-EC" sz="3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86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 name="3 Marcador de contenido"/>
          <p:cNvSpPr>
            <a:spLocks noGrp="1"/>
          </p:cNvSpPr>
          <p:nvPr>
            <p:ph sz="half" idx="1"/>
          </p:nvPr>
        </p:nvSpPr>
        <p:spPr>
          <a:xfrm>
            <a:off x="500034" y="1785926"/>
            <a:ext cx="7215238" cy="3811583"/>
          </a:xfrm>
        </p:spPr>
        <p:txBody>
          <a:bodyPr>
            <a:normAutofit/>
          </a:bodyPr>
          <a:lstStyle/>
          <a:p>
            <a:pPr lvl="0"/>
            <a:r>
              <a:rPr lang="es-EC" dirty="0" smtClean="0">
                <a:hlinkClick r:id="rId2" action="ppaction://hlinksldjump"/>
              </a:rPr>
              <a:t>Nodo Formulario del Menú Principal</a:t>
            </a:r>
            <a:endParaRPr lang="es-EC" dirty="0" smtClean="0"/>
          </a:p>
          <a:p>
            <a:r>
              <a:rPr lang="es-EC" dirty="0" smtClean="0">
                <a:hlinkClick r:id="rId3" action="ppaction://hlinksldjump"/>
              </a:rPr>
              <a:t>Nodo del Formulario Cómo Jugar</a:t>
            </a:r>
            <a:endParaRPr lang="es-EC" dirty="0" smtClean="0"/>
          </a:p>
          <a:p>
            <a:r>
              <a:rPr lang="es-EC" dirty="0" smtClean="0">
                <a:hlinkClick r:id="rId4" action="ppaction://hlinksldjump"/>
              </a:rPr>
              <a:t>Nodo del Formulario para Empezar el Juego</a:t>
            </a:r>
            <a:endParaRPr lang="es-EC" dirty="0" smtClean="0"/>
          </a:p>
          <a:p>
            <a:r>
              <a:rPr lang="es-EC" dirty="0" smtClean="0">
                <a:hlinkClick r:id="rId5" action="ppaction://hlinksldjump"/>
              </a:rPr>
              <a:t>Nodo de Navegación y Entorno del Juego</a:t>
            </a:r>
            <a:endParaRPr lang="es-EC" dirty="0" smtClean="0"/>
          </a:p>
          <a:p>
            <a:r>
              <a:rPr lang="es-EC" dirty="0" smtClean="0">
                <a:hlinkClick r:id="rId6" action="ppaction://hlinksldjump"/>
              </a:rPr>
              <a:t>Nodo de Puntajes del Juego</a:t>
            </a:r>
            <a:endParaRPr lang="es-EC" dirty="0" smtClean="0"/>
          </a:p>
          <a:p>
            <a:pPr lvl="0"/>
            <a:endParaRPr lang="es-EC" dirty="0" smtClean="0"/>
          </a:p>
          <a:p>
            <a:pPr lvl="0"/>
            <a:endParaRPr lang="es-EC"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500034" y="2214554"/>
            <a:ext cx="8229600" cy="192882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6000" b="1" i="0" u="none" strike="noStrike" kern="1200" cap="none" spc="0" normalizeH="0" baseline="0" noProof="0" dirty="0" smtClean="0">
                <a:ln>
                  <a:noFill/>
                </a:ln>
                <a:solidFill>
                  <a:schemeClr val="tx1"/>
                </a:solidFill>
                <a:effectLst/>
                <a:uLnTx/>
                <a:uFillTx/>
                <a:latin typeface="+mj-lt"/>
                <a:ea typeface="+mj-ea"/>
                <a:cs typeface="+mj-cs"/>
              </a:rPr>
              <a:t>Implementación y Pruebas</a:t>
            </a:r>
            <a:endParaRPr kumimoji="0" lang="es-EC" sz="6000" b="1" i="0" u="none" strike="noStrike" kern="1200" cap="none" spc="0" normalizeH="0" baseline="0" noProof="0" dirty="0">
              <a:ln>
                <a:noFill/>
              </a:ln>
              <a:solidFill>
                <a:schemeClr val="tx1"/>
              </a:solidFill>
              <a:effectLst/>
              <a:uLnTx/>
              <a:uFillTx/>
              <a:latin typeface="+mj-lt"/>
              <a:ea typeface="+mj-ea"/>
              <a:cs typeface="+mj-cs"/>
            </a:endParaRPr>
          </a:p>
        </p:txBody>
      </p:sp>
      <p:sp>
        <p:nvSpPr>
          <p:cNvPr id="686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1"/>
          </p:nvPr>
        </p:nvSpPr>
        <p:spPr>
          <a:xfrm>
            <a:off x="785786" y="2000240"/>
            <a:ext cx="6786610" cy="4500594"/>
          </a:xfrm>
        </p:spPr>
        <p:txBody>
          <a:bodyPr>
            <a:normAutofit/>
          </a:bodyPr>
          <a:lstStyle/>
          <a:p>
            <a:r>
              <a:rPr lang="es-EC" dirty="0" smtClean="0"/>
              <a:t>Sistema Operativo Windows 7.</a:t>
            </a:r>
          </a:p>
          <a:p>
            <a:r>
              <a:rPr lang="es-EC" dirty="0" smtClean="0"/>
              <a:t>Lenguaje de Programación C# .NET.</a:t>
            </a:r>
          </a:p>
          <a:p>
            <a:r>
              <a:rPr lang="es-EC" dirty="0" smtClean="0"/>
              <a:t>Motor de Juegos </a:t>
            </a:r>
            <a:r>
              <a:rPr lang="es-EC" dirty="0" err="1" smtClean="0"/>
              <a:t>Unity</a:t>
            </a:r>
            <a:r>
              <a:rPr lang="es-EC" dirty="0" smtClean="0"/>
              <a:t>.</a:t>
            </a:r>
          </a:p>
          <a:p>
            <a:r>
              <a:rPr lang="es-EC" dirty="0" smtClean="0"/>
              <a:t>Software de Modelado y Animación 3D Maya.</a:t>
            </a:r>
          </a:p>
          <a:p>
            <a:r>
              <a:rPr lang="es-EC" dirty="0" smtClean="0"/>
              <a:t>XML para el Manejo de Archivos Planos.</a:t>
            </a:r>
          </a:p>
          <a:p>
            <a:endParaRPr lang="es-EC" dirty="0" smtClean="0"/>
          </a:p>
          <a:p>
            <a:endParaRPr lang="es-EC" dirty="0" smtClean="0"/>
          </a:p>
          <a:p>
            <a:endParaRPr lang="es-EC" dirty="0" smtClean="0"/>
          </a:p>
          <a:p>
            <a:endParaRPr lang="es-EC" dirty="0"/>
          </a:p>
        </p:txBody>
      </p:sp>
      <p:sp>
        <p:nvSpPr>
          <p:cNvPr id="8" name="1 Título"/>
          <p:cNvSpPr txBox="1">
            <a:spLocks/>
          </p:cNvSpPr>
          <p:nvPr/>
        </p:nvSpPr>
        <p:spPr>
          <a:xfrm>
            <a:off x="0" y="214290"/>
            <a:ext cx="8229600" cy="857256"/>
          </a:xfrm>
          <a:prstGeom prst="rect">
            <a:avLst/>
          </a:prstGeom>
        </p:spPr>
        <p:txBody>
          <a:bodyPr vert="horz" lIns="91440" tIns="45720" rIns="91440" bIns="45720" rtlCol="0" anchor="ctr">
            <a:normAutofit/>
          </a:bodyPr>
          <a:lstStyle/>
          <a:p>
            <a:pPr lvl="0" algn="ctr">
              <a:spcBef>
                <a:spcPct val="0"/>
              </a:spcBef>
            </a:pPr>
            <a:r>
              <a:rPr lang="es-EC" sz="4400" b="1" dirty="0" smtClean="0"/>
              <a:t>Herramientas</a:t>
            </a:r>
            <a:endParaRPr lang="es-EC" sz="4400" dirty="0" smtClean="0"/>
          </a:p>
        </p:txBody>
      </p:sp>
      <p:pic>
        <p:nvPicPr>
          <p:cNvPr id="9" name="8 Imagen"/>
          <p:cNvPicPr/>
          <p:nvPr/>
        </p:nvPicPr>
        <p:blipFill>
          <a:blip r:embed="rId2" cstate="print"/>
          <a:srcRect/>
          <a:stretch>
            <a:fillRect/>
          </a:stretch>
        </p:blipFill>
        <p:spPr bwMode="auto">
          <a:xfrm>
            <a:off x="7715272" y="285728"/>
            <a:ext cx="1190625" cy="9918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1043608" y="404664"/>
            <a:ext cx="6858048" cy="1143000"/>
          </a:xfrm>
          <a:prstGeom prst="rect">
            <a:avLst/>
          </a:prstGeom>
        </p:spPr>
        <p:txBody>
          <a:bodyPr vert="horz" lIns="91440" tIns="45720" rIns="91440" bIns="45720" rtlCol="0" anchor="ctr">
            <a:noAutofit/>
          </a:bodyPr>
          <a:lstStyle/>
          <a:p>
            <a:pPr>
              <a:spcBef>
                <a:spcPct val="0"/>
              </a:spcBef>
              <a:defRPr/>
            </a:pPr>
            <a:r>
              <a:rPr lang="es-ES" sz="3600" b="1" dirty="0" smtClean="0"/>
              <a:t>Construcción del Videojuego</a:t>
            </a:r>
            <a:endParaRPr lang="es-EC" sz="3600" dirty="0" smtClean="0"/>
          </a:p>
        </p:txBody>
      </p:sp>
      <p:sp>
        <p:nvSpPr>
          <p:cNvPr id="9" name="1 Título"/>
          <p:cNvSpPr txBox="1">
            <a:spLocks/>
          </p:cNvSpPr>
          <p:nvPr/>
        </p:nvSpPr>
        <p:spPr>
          <a:xfrm>
            <a:off x="467544" y="1484784"/>
            <a:ext cx="8229600" cy="857256"/>
          </a:xfrm>
          <a:prstGeom prst="rect">
            <a:avLst/>
          </a:prstGeom>
        </p:spPr>
        <p:txBody>
          <a:bodyPr vert="horz" lIns="91440" tIns="45720" rIns="91440" bIns="45720" rtlCol="0" anchor="ctr">
            <a:normAutofit/>
          </a:bodyPr>
          <a:lstStyle/>
          <a:p>
            <a:pPr algn="just">
              <a:spcBef>
                <a:spcPct val="0"/>
              </a:spcBef>
            </a:pPr>
            <a:r>
              <a:rPr lang="es-EC" sz="3600" b="1" dirty="0" smtClean="0"/>
              <a:t>Creación del Modelo 3D en Maya</a:t>
            </a:r>
            <a:endParaRPr kumimoji="0" lang="es-EC" sz="3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3 Marcador de contenido"/>
          <p:cNvSpPr>
            <a:spLocks noGrp="1"/>
          </p:cNvSpPr>
          <p:nvPr>
            <p:ph sz="half" idx="1"/>
          </p:nvPr>
        </p:nvSpPr>
        <p:spPr>
          <a:xfrm>
            <a:off x="1835696" y="3789040"/>
            <a:ext cx="5572164" cy="2339973"/>
          </a:xfrm>
        </p:spPr>
        <p:txBody>
          <a:bodyPr>
            <a:normAutofit fontScale="92500" lnSpcReduction="20000"/>
          </a:bodyPr>
          <a:lstStyle/>
          <a:p>
            <a:pPr lvl="0"/>
            <a:r>
              <a:rPr lang="es-EC" dirty="0" smtClean="0"/>
              <a:t>El cuarto del juego.</a:t>
            </a:r>
          </a:p>
          <a:p>
            <a:pPr lvl="0"/>
            <a:r>
              <a:rPr lang="es-EC" dirty="0" smtClean="0"/>
              <a:t>La mesa para el juego.</a:t>
            </a:r>
          </a:p>
          <a:p>
            <a:pPr lvl="0"/>
            <a:r>
              <a:rPr lang="es-EC" dirty="0" smtClean="0"/>
              <a:t>La palanca para el juego.</a:t>
            </a:r>
          </a:p>
          <a:p>
            <a:pPr lvl="0"/>
            <a:r>
              <a:rPr lang="es-EC" dirty="0" smtClean="0"/>
              <a:t>Las figuras geométricas de las fichas del juego.</a:t>
            </a:r>
          </a:p>
          <a:p>
            <a:pPr lvl="0"/>
            <a:r>
              <a:rPr lang="es-EC" dirty="0" smtClean="0"/>
              <a:t>La torre de fichas del juego.</a:t>
            </a:r>
          </a:p>
          <a:p>
            <a:endParaRPr lang="es-EC" dirty="0"/>
          </a:p>
        </p:txBody>
      </p:sp>
      <p:sp>
        <p:nvSpPr>
          <p:cNvPr id="7" name="2 Subtítulo"/>
          <p:cNvSpPr txBox="1">
            <a:spLocks/>
          </p:cNvSpPr>
          <p:nvPr/>
        </p:nvSpPr>
        <p:spPr>
          <a:xfrm>
            <a:off x="539552" y="2636912"/>
            <a:ext cx="8001056" cy="2500330"/>
          </a:xfrm>
          <a:prstGeom prst="rect">
            <a:avLst/>
          </a:prstGeom>
        </p:spPr>
        <p:txBody>
          <a:bodyPr vert="horz" lIns="91440" tIns="45720" rIns="91440" bIns="45720" rtlCol="0">
            <a:normAutofit/>
          </a:bodyPr>
          <a:lstStyle/>
          <a:p>
            <a:r>
              <a:rPr lang="es-ES" sz="2800" dirty="0" smtClean="0"/>
              <a:t>Maya de Autodesk se utilizó para la creación de los gráficos y objetos, edición de materiales en 3D :</a:t>
            </a:r>
            <a:endParaRPr lang="es-EC"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1214414" y="142852"/>
            <a:ext cx="6858048" cy="1143000"/>
          </a:xfrm>
          <a:prstGeom prst="rect">
            <a:avLst/>
          </a:prstGeom>
        </p:spPr>
        <p:txBody>
          <a:bodyPr vert="horz" lIns="91440" tIns="45720" rIns="91440" bIns="45720" rtlCol="0" anchor="ctr">
            <a:normAutofit/>
          </a:bodyPr>
          <a:lstStyle/>
          <a:p>
            <a:pPr>
              <a:spcBef>
                <a:spcPct val="0"/>
              </a:spcBef>
              <a:defRPr/>
            </a:pPr>
            <a:r>
              <a:rPr lang="es-ES" sz="4400" b="1" dirty="0" smtClean="0"/>
              <a:t>Pruebas de la Aplicación</a:t>
            </a:r>
            <a:endParaRPr lang="es-EC" sz="4400" dirty="0" smtClean="0"/>
          </a:p>
        </p:txBody>
      </p:sp>
      <p:sp>
        <p:nvSpPr>
          <p:cNvPr id="5" name="3 Marcador de contenido"/>
          <p:cNvSpPr>
            <a:spLocks noGrp="1"/>
          </p:cNvSpPr>
          <p:nvPr>
            <p:ph sz="half" idx="1"/>
          </p:nvPr>
        </p:nvSpPr>
        <p:spPr>
          <a:xfrm>
            <a:off x="1571604" y="1714488"/>
            <a:ext cx="6929486" cy="4143404"/>
          </a:xfrm>
        </p:spPr>
        <p:txBody>
          <a:bodyPr>
            <a:normAutofit/>
          </a:bodyPr>
          <a:lstStyle/>
          <a:p>
            <a:pPr lvl="0"/>
            <a:r>
              <a:rPr lang="es-ES" b="1" dirty="0" smtClean="0"/>
              <a:t>Prueba de Contenido</a:t>
            </a:r>
          </a:p>
          <a:p>
            <a:pPr lvl="0"/>
            <a:r>
              <a:rPr lang="es-ES" b="1" dirty="0" smtClean="0"/>
              <a:t>Prueba de Interfaz de Usuario</a:t>
            </a:r>
          </a:p>
          <a:p>
            <a:r>
              <a:rPr lang="es-EC" b="1" dirty="0" smtClean="0"/>
              <a:t>Prueba de Navegación</a:t>
            </a:r>
            <a:endParaRPr lang="es-EC" dirty="0" smtClean="0"/>
          </a:p>
          <a:p>
            <a:r>
              <a:rPr lang="es-EC" b="1" dirty="0" smtClean="0"/>
              <a:t>Prueba de Componentes</a:t>
            </a:r>
            <a:endParaRPr lang="es-EC" dirty="0" smtClean="0"/>
          </a:p>
          <a:p>
            <a:r>
              <a:rPr lang="es-ES" b="1" dirty="0" smtClean="0"/>
              <a:t>Prueba de Configuración</a:t>
            </a:r>
            <a:endParaRPr lang="es-EC" dirty="0" smtClean="0"/>
          </a:p>
          <a:p>
            <a:pPr>
              <a:buNone/>
            </a:pPr>
            <a:endParaRPr lang="es-EC" dirty="0"/>
          </a:p>
        </p:txBody>
      </p:sp>
      <p:pic>
        <p:nvPicPr>
          <p:cNvPr id="4" name="Picture 2" descr="C:\Users\Cesar\Desktop\MH900436890.JPG">
            <a:hlinkClick r:id="rId2" action="ppaction://hlinksldjump"/>
          </p:cNvPr>
          <p:cNvPicPr>
            <a:picLocks noChangeAspect="1" noChangeArrowheads="1"/>
          </p:cNvPicPr>
          <p:nvPr/>
        </p:nvPicPr>
        <p:blipFill>
          <a:blip r:embed="rId3" cstate="print"/>
          <a:srcRect/>
          <a:stretch>
            <a:fillRect/>
          </a:stretch>
        </p:blipFill>
        <p:spPr bwMode="auto">
          <a:xfrm>
            <a:off x="8429652" y="6369237"/>
            <a:ext cx="714348" cy="488763"/>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500034" y="2214554"/>
            <a:ext cx="8229600" cy="1928826"/>
          </a:xfrm>
          <a:prstGeom prst="rect">
            <a:avLst/>
          </a:prstGeom>
        </p:spPr>
        <p:txBody>
          <a:bodyPr vert="horz" lIns="91440" tIns="45720" rIns="91440" bIns="45720" rtlCol="0" anchor="ctr">
            <a:normAutofit/>
          </a:bodyPr>
          <a:lstStyle/>
          <a:p>
            <a:pPr lvl="0" algn="ctr">
              <a:spcBef>
                <a:spcPct val="0"/>
              </a:spcBef>
              <a:defRPr/>
            </a:pPr>
            <a:r>
              <a:rPr kumimoji="0" lang="es-EC" sz="6000" b="1" i="0" u="none" strike="noStrike" kern="1200" cap="none" spc="0" normalizeH="0" baseline="0" noProof="0" dirty="0" smtClean="0">
                <a:ln>
                  <a:noFill/>
                </a:ln>
                <a:solidFill>
                  <a:schemeClr val="tx1"/>
                </a:solidFill>
                <a:effectLst/>
                <a:uLnTx/>
                <a:uFillTx/>
                <a:latin typeface="+mj-lt"/>
                <a:ea typeface="+mj-ea"/>
                <a:cs typeface="+mj-cs"/>
              </a:rPr>
              <a:t>Funcionamiento del Sistema </a:t>
            </a:r>
            <a:r>
              <a:rPr lang="es-EC" sz="6000" dirty="0" smtClean="0"/>
              <a:t>JDRA3D</a:t>
            </a:r>
            <a:endParaRPr kumimoji="0" lang="es-EC" sz="6000" b="1" i="0" u="none" strike="noStrike" kern="1200" cap="none" spc="0" normalizeH="0" baseline="0" noProof="0" dirty="0">
              <a:ln>
                <a:noFill/>
              </a:ln>
              <a:solidFill>
                <a:schemeClr val="tx1"/>
              </a:solidFill>
              <a:effectLst/>
              <a:uLnTx/>
              <a:uFillTx/>
              <a:latin typeface="+mj-lt"/>
              <a:ea typeface="+mj-ea"/>
              <a:cs typeface="+mj-cs"/>
            </a:endParaRPr>
          </a:p>
        </p:txBody>
      </p:sp>
      <p:sp>
        <p:nvSpPr>
          <p:cNvPr id="686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4" name="3 Imagen">
            <a:hlinkClick r:id="rId2" action="ppaction://hlinkfile"/>
          </p:cNvPr>
          <p:cNvPicPr/>
          <p:nvPr/>
        </p:nvPicPr>
        <p:blipFill>
          <a:blip r:embed="rId3" cstate="print"/>
          <a:srcRect/>
          <a:stretch>
            <a:fillRect/>
          </a:stretch>
        </p:blipFill>
        <p:spPr bwMode="auto">
          <a:xfrm>
            <a:off x="3923928" y="4725144"/>
            <a:ext cx="1190625" cy="9918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solidFill>
                  <a:srgbClr val="FFC000"/>
                </a:solidFill>
              </a:rPr>
              <a:t>Agenda</a:t>
            </a:r>
            <a:endParaRPr lang="es-EC" b="1" dirty="0">
              <a:solidFill>
                <a:srgbClr val="FFC000"/>
              </a:solidFill>
            </a:endParaRPr>
          </a:p>
        </p:txBody>
      </p:sp>
      <p:sp>
        <p:nvSpPr>
          <p:cNvPr id="3" name="2 Marcador de contenido"/>
          <p:cNvSpPr>
            <a:spLocks noGrp="1"/>
          </p:cNvSpPr>
          <p:nvPr>
            <p:ph idx="1"/>
          </p:nvPr>
        </p:nvSpPr>
        <p:spPr/>
        <p:txBody>
          <a:bodyPr/>
          <a:lstStyle/>
          <a:p>
            <a:r>
              <a:rPr lang="es-EC" dirty="0" smtClean="0">
                <a:hlinkClick r:id="rId2" action="ppaction://hlinksldjump"/>
              </a:rPr>
              <a:t>Introducción</a:t>
            </a:r>
            <a:endParaRPr lang="es-EC" dirty="0" smtClean="0"/>
          </a:p>
          <a:p>
            <a:r>
              <a:rPr lang="es-EC" dirty="0" smtClean="0">
                <a:hlinkClick r:id="rId3" action="ppaction://hlinksldjump"/>
              </a:rPr>
              <a:t>Objetivos</a:t>
            </a:r>
            <a:endParaRPr lang="es-EC" dirty="0" smtClean="0"/>
          </a:p>
          <a:p>
            <a:r>
              <a:rPr lang="es-EC" dirty="0" smtClean="0">
                <a:hlinkClick r:id="rId4" action="ppaction://hlinksldjump"/>
              </a:rPr>
              <a:t>Alcance</a:t>
            </a:r>
            <a:endParaRPr lang="es-EC" dirty="0" smtClean="0"/>
          </a:p>
          <a:p>
            <a:r>
              <a:rPr lang="es-EC" dirty="0" smtClean="0">
                <a:hlinkClick r:id="rId5" action="ppaction://hlinksldjump"/>
              </a:rPr>
              <a:t>Marco Teórico</a:t>
            </a:r>
            <a:endParaRPr lang="es-EC" dirty="0" smtClean="0"/>
          </a:p>
          <a:p>
            <a:r>
              <a:rPr lang="es-EC" dirty="0" smtClean="0">
                <a:hlinkClick r:id="rId6" action="ppaction://hlinksldjump"/>
              </a:rPr>
              <a:t>Marco de Trabajo</a:t>
            </a:r>
            <a:endParaRPr lang="es-EC" dirty="0" smtClean="0"/>
          </a:p>
          <a:p>
            <a:r>
              <a:rPr lang="es-EC" dirty="0" smtClean="0">
                <a:solidFill>
                  <a:srgbClr val="FFFF00"/>
                </a:solidFill>
                <a:hlinkClick r:id="rId7" action="ppaction://hlinksldjump"/>
              </a:rPr>
              <a:t>Conclusiones y Recomendaciones</a:t>
            </a:r>
            <a:endParaRPr lang="es-EC" dirty="0">
              <a:solidFill>
                <a:srgbClr val="FFFF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1"/>
          </p:nvPr>
        </p:nvSpPr>
        <p:spPr>
          <a:xfrm>
            <a:off x="785786" y="1214422"/>
            <a:ext cx="6786610" cy="5286412"/>
          </a:xfrm>
        </p:spPr>
        <p:txBody>
          <a:bodyPr>
            <a:normAutofit fontScale="92500" lnSpcReduction="20000"/>
          </a:bodyPr>
          <a:lstStyle/>
          <a:p>
            <a:pPr algn="just"/>
            <a:endParaRPr lang="es-EC" dirty="0" smtClean="0"/>
          </a:p>
          <a:p>
            <a:pPr lvl="0" algn="just"/>
            <a:r>
              <a:rPr lang="es-EC" dirty="0" smtClean="0"/>
              <a:t>Las pruebas de contenido, función, estructura, facilidad de uso, navegabilidad, y desempeño; ayudaron a detectar y corregir los errores antes de la puesta en producción del aplicativo en 3D.</a:t>
            </a:r>
          </a:p>
          <a:p>
            <a:pPr algn="just"/>
            <a:endParaRPr lang="es-EC" dirty="0" smtClean="0"/>
          </a:p>
          <a:p>
            <a:pPr lvl="0" algn="just"/>
            <a:r>
              <a:rPr lang="es-EC" dirty="0" smtClean="0"/>
              <a:t>Al final del presente trabajo se puede apreciar que la correcta utilización del </a:t>
            </a:r>
            <a:r>
              <a:rPr lang="es-EC" dirty="0" err="1" smtClean="0"/>
              <a:t>Game</a:t>
            </a:r>
            <a:r>
              <a:rPr lang="es-EC" dirty="0" smtClean="0"/>
              <a:t> </a:t>
            </a:r>
            <a:r>
              <a:rPr lang="es-EC" dirty="0" err="1" smtClean="0"/>
              <a:t>Engine</a:t>
            </a:r>
            <a:r>
              <a:rPr lang="es-EC" dirty="0" smtClean="0"/>
              <a:t> (</a:t>
            </a:r>
            <a:r>
              <a:rPr lang="es-EC" dirty="0" err="1" smtClean="0"/>
              <a:t>Unity</a:t>
            </a:r>
            <a:r>
              <a:rPr lang="es-EC" dirty="0" smtClean="0"/>
              <a:t>), fue posible crear un videojuego con excelentes características de funcionalidad, navegabilidad, desempeño y compatibilidad.</a:t>
            </a:r>
          </a:p>
          <a:p>
            <a:pPr lvl="0" algn="just"/>
            <a:endParaRPr lang="es-EC" dirty="0" smtClean="0"/>
          </a:p>
          <a:p>
            <a:pPr algn="just"/>
            <a:r>
              <a:rPr lang="es-ES" dirty="0" smtClean="0"/>
              <a:t>Realizar un adecuado diseño en el motor de juegos (</a:t>
            </a:r>
            <a:r>
              <a:rPr lang="es-ES" dirty="0" err="1" smtClean="0"/>
              <a:t>game</a:t>
            </a:r>
            <a:r>
              <a:rPr lang="es-ES" dirty="0" smtClean="0"/>
              <a:t> </a:t>
            </a:r>
            <a:r>
              <a:rPr lang="es-ES" dirty="0" err="1" smtClean="0"/>
              <a:t>engine</a:t>
            </a:r>
            <a:r>
              <a:rPr lang="es-ES" dirty="0" smtClean="0"/>
              <a:t>) </a:t>
            </a:r>
            <a:r>
              <a:rPr lang="es-ES" dirty="0" err="1" smtClean="0"/>
              <a:t>Unity</a:t>
            </a:r>
            <a:r>
              <a:rPr lang="es-ES" dirty="0" smtClean="0"/>
              <a:t>, ya que existe una gran variedad de módulos para implementar nuevas funcionalidades a los juegos en 3D.</a:t>
            </a:r>
            <a:endParaRPr lang="es-EC" dirty="0" smtClean="0"/>
          </a:p>
          <a:p>
            <a:endParaRPr lang="es-EC" dirty="0" smtClean="0"/>
          </a:p>
          <a:p>
            <a:endParaRPr lang="es-EC" dirty="0" smtClean="0"/>
          </a:p>
          <a:p>
            <a:endParaRPr lang="es-EC" dirty="0" smtClean="0"/>
          </a:p>
          <a:p>
            <a:endParaRPr lang="es-EC" dirty="0" smtClean="0"/>
          </a:p>
          <a:p>
            <a:endParaRPr lang="es-EC" dirty="0"/>
          </a:p>
        </p:txBody>
      </p:sp>
      <p:sp>
        <p:nvSpPr>
          <p:cNvPr id="8" name="1 Título"/>
          <p:cNvSpPr txBox="1">
            <a:spLocks/>
          </p:cNvSpPr>
          <p:nvPr/>
        </p:nvSpPr>
        <p:spPr>
          <a:xfrm>
            <a:off x="0" y="214290"/>
            <a:ext cx="8229600" cy="857256"/>
          </a:xfrm>
          <a:prstGeom prst="rect">
            <a:avLst/>
          </a:prstGeom>
        </p:spPr>
        <p:txBody>
          <a:bodyPr vert="horz" lIns="91440" tIns="45720" rIns="91440" bIns="45720" rtlCol="0" anchor="ctr">
            <a:normAutofit/>
          </a:bodyPr>
          <a:lstStyle/>
          <a:p>
            <a:pPr lvl="0" algn="ctr">
              <a:spcBef>
                <a:spcPct val="0"/>
              </a:spcBef>
            </a:pPr>
            <a:r>
              <a:rPr lang="es-EC" sz="4400" b="1" dirty="0" smtClean="0"/>
              <a:t>Conclusiones</a:t>
            </a:r>
            <a:endParaRPr lang="es-EC" sz="44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1"/>
          </p:nvPr>
        </p:nvSpPr>
        <p:spPr>
          <a:xfrm>
            <a:off x="785786" y="1214422"/>
            <a:ext cx="6786610" cy="5286412"/>
          </a:xfrm>
        </p:spPr>
        <p:txBody>
          <a:bodyPr>
            <a:normAutofit fontScale="92500" lnSpcReduction="10000"/>
          </a:bodyPr>
          <a:lstStyle/>
          <a:p>
            <a:pPr algn="just"/>
            <a:endParaRPr lang="es-EC" dirty="0" smtClean="0"/>
          </a:p>
          <a:p>
            <a:pPr lvl="0" algn="just"/>
            <a:r>
              <a:rPr lang="es-ES" dirty="0" smtClean="0"/>
              <a:t>En todo proyecto Desktop o Web se debería definir una fase de pruebas que podría ser integrada con el desarrollo del proyecto o como un documento separado para controlar la calidad del producto desde sus inicios de creación.</a:t>
            </a:r>
          </a:p>
          <a:p>
            <a:pPr lvl="0" algn="just"/>
            <a:endParaRPr lang="es-ES" dirty="0" smtClean="0"/>
          </a:p>
          <a:p>
            <a:pPr algn="just"/>
            <a:r>
              <a:rPr lang="es-ES" dirty="0" smtClean="0"/>
              <a:t>Que se formen grupos de trabajo de al menos dos personas o de pares para que uno de ellos se centre al diseño y modelado en 3D, mientras que el otro se dedique al proceso de programación para acortar los tiempos de desarrollo e implementación de los videojuegos. </a:t>
            </a:r>
            <a:endParaRPr lang="es-EC" dirty="0" smtClean="0"/>
          </a:p>
          <a:p>
            <a:pPr lvl="0" algn="just"/>
            <a:endParaRPr lang="es-EC" dirty="0" smtClean="0"/>
          </a:p>
          <a:p>
            <a:endParaRPr lang="es-EC" dirty="0" smtClean="0"/>
          </a:p>
          <a:p>
            <a:endParaRPr lang="es-EC" dirty="0" smtClean="0"/>
          </a:p>
          <a:p>
            <a:endParaRPr lang="es-EC" dirty="0" smtClean="0"/>
          </a:p>
          <a:p>
            <a:endParaRPr lang="es-EC" dirty="0" smtClean="0"/>
          </a:p>
          <a:p>
            <a:endParaRPr lang="es-EC" dirty="0"/>
          </a:p>
        </p:txBody>
      </p:sp>
      <p:sp>
        <p:nvSpPr>
          <p:cNvPr id="8" name="1 Título"/>
          <p:cNvSpPr txBox="1">
            <a:spLocks/>
          </p:cNvSpPr>
          <p:nvPr/>
        </p:nvSpPr>
        <p:spPr>
          <a:xfrm>
            <a:off x="0" y="214290"/>
            <a:ext cx="8229600" cy="857256"/>
          </a:xfrm>
          <a:prstGeom prst="rect">
            <a:avLst/>
          </a:prstGeom>
        </p:spPr>
        <p:txBody>
          <a:bodyPr vert="horz" lIns="91440" tIns="45720" rIns="91440" bIns="45720" rtlCol="0" anchor="ctr">
            <a:normAutofit/>
          </a:bodyPr>
          <a:lstStyle/>
          <a:p>
            <a:pPr lvl="0" algn="ctr">
              <a:spcBef>
                <a:spcPct val="0"/>
              </a:spcBef>
            </a:pPr>
            <a:r>
              <a:rPr lang="es-EC" sz="4400" b="1" dirty="0" smtClean="0"/>
              <a:t>Recomendaciones</a:t>
            </a:r>
            <a:endParaRPr lang="es-EC" sz="44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500034" y="2214554"/>
            <a:ext cx="8229600" cy="1928826"/>
          </a:xfrm>
          <a:prstGeom prst="rect">
            <a:avLst/>
          </a:prstGeom>
        </p:spPr>
        <p:txBody>
          <a:bodyPr vert="horz" lIns="91440" tIns="45720" rIns="91440" bIns="45720" rtlCol="0" anchor="ctr">
            <a:normAutofit/>
          </a:bodyPr>
          <a:lstStyle/>
          <a:p>
            <a:pPr lvl="0" algn="ctr">
              <a:spcBef>
                <a:spcPct val="0"/>
              </a:spcBef>
              <a:defRPr/>
            </a:pPr>
            <a:r>
              <a:rPr kumimoji="0" lang="es-EC" sz="6000" b="1" i="0" u="none" strike="noStrike" kern="1200" cap="none" spc="0" normalizeH="0" baseline="0" noProof="0" dirty="0" smtClean="0">
                <a:ln>
                  <a:noFill/>
                </a:ln>
                <a:solidFill>
                  <a:schemeClr val="tx1"/>
                </a:solidFill>
                <a:effectLst/>
                <a:uLnTx/>
                <a:uFillTx/>
                <a:latin typeface="+mj-lt"/>
                <a:ea typeface="+mj-ea"/>
                <a:cs typeface="+mj-cs"/>
              </a:rPr>
              <a:t>FIN</a:t>
            </a:r>
            <a:r>
              <a:rPr kumimoji="0" lang="es-EC" sz="6000" b="1" i="0" u="none" strike="noStrike" kern="1200" cap="none" spc="0" normalizeH="0" noProof="0" dirty="0" smtClean="0">
                <a:ln>
                  <a:noFill/>
                </a:ln>
                <a:solidFill>
                  <a:schemeClr val="tx1"/>
                </a:solidFill>
                <a:effectLst/>
                <a:uLnTx/>
                <a:uFillTx/>
                <a:latin typeface="+mj-lt"/>
                <a:ea typeface="+mj-ea"/>
                <a:cs typeface="+mj-cs"/>
              </a:rPr>
              <a:t> DE LA PRESENTACIÓN</a:t>
            </a:r>
          </a:p>
        </p:txBody>
      </p:sp>
      <p:sp>
        <p:nvSpPr>
          <p:cNvPr id="686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solidFill>
                  <a:srgbClr val="FFC000"/>
                </a:solidFill>
              </a:rPr>
              <a:t>Agenda</a:t>
            </a:r>
            <a:endParaRPr lang="es-EC" b="1" dirty="0">
              <a:solidFill>
                <a:srgbClr val="FFC000"/>
              </a:solidFill>
            </a:endParaRPr>
          </a:p>
        </p:txBody>
      </p:sp>
      <p:sp>
        <p:nvSpPr>
          <p:cNvPr id="3" name="2 Marcador de contenido"/>
          <p:cNvSpPr>
            <a:spLocks noGrp="1"/>
          </p:cNvSpPr>
          <p:nvPr>
            <p:ph idx="1"/>
          </p:nvPr>
        </p:nvSpPr>
        <p:spPr/>
        <p:txBody>
          <a:bodyPr/>
          <a:lstStyle/>
          <a:p>
            <a:r>
              <a:rPr lang="es-EC" dirty="0" smtClean="0">
                <a:hlinkClick r:id="rId2" action="ppaction://hlinksldjump"/>
              </a:rPr>
              <a:t>Introducción</a:t>
            </a:r>
            <a:endParaRPr lang="es-EC" dirty="0" smtClean="0"/>
          </a:p>
          <a:p>
            <a:r>
              <a:rPr lang="es-EC" dirty="0" smtClean="0">
                <a:solidFill>
                  <a:srgbClr val="FFFF00"/>
                </a:solidFill>
                <a:hlinkClick r:id="rId3" action="ppaction://hlinksldjump"/>
              </a:rPr>
              <a:t>Objetivos</a:t>
            </a:r>
            <a:endParaRPr lang="es-EC" dirty="0" smtClean="0">
              <a:solidFill>
                <a:srgbClr val="FFFF00"/>
              </a:solidFill>
            </a:endParaRPr>
          </a:p>
          <a:p>
            <a:r>
              <a:rPr lang="es-EC" dirty="0" smtClean="0">
                <a:hlinkClick r:id="rId4" action="ppaction://hlinksldjump"/>
              </a:rPr>
              <a:t>Alcance</a:t>
            </a:r>
            <a:endParaRPr lang="es-EC" dirty="0" smtClean="0"/>
          </a:p>
          <a:p>
            <a:r>
              <a:rPr lang="es-EC" dirty="0" smtClean="0">
                <a:hlinkClick r:id="rId5" action="ppaction://hlinksldjump"/>
              </a:rPr>
              <a:t>Marco Teórico</a:t>
            </a:r>
            <a:endParaRPr lang="es-EC" dirty="0" smtClean="0"/>
          </a:p>
          <a:p>
            <a:r>
              <a:rPr lang="es-EC" dirty="0" smtClean="0">
                <a:hlinkClick r:id="rId6" action="ppaction://hlinksldjump"/>
              </a:rPr>
              <a:t>Marco de Trabajo</a:t>
            </a:r>
            <a:endParaRPr lang="es-EC" dirty="0" smtClean="0"/>
          </a:p>
          <a:p>
            <a:r>
              <a:rPr lang="es-EC" dirty="0" smtClean="0">
                <a:hlinkClick r:id="rId7" action="ppaction://hlinksldjump"/>
              </a:rPr>
              <a:t>Conclusiones y Recomendaciones</a:t>
            </a:r>
            <a:endParaRPr lang="es-EC"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285720" y="428604"/>
            <a:ext cx="8501122" cy="642942"/>
          </a:xfrm>
          <a:prstGeom prst="rect">
            <a:avLst/>
          </a:prstGeom>
        </p:spPr>
        <p:txBody>
          <a:bodyPr vert="horz" lIns="91440" tIns="45720" rIns="91440" bIns="45720" rtlCol="0" anchor="ctr">
            <a:normAutofit/>
          </a:bodyPr>
          <a:lstStyle/>
          <a:p>
            <a:pPr algn="just">
              <a:spcBef>
                <a:spcPct val="0"/>
              </a:spcBef>
            </a:pPr>
            <a:r>
              <a:rPr lang="es-EC" sz="3600" dirty="0" smtClean="0"/>
              <a:t>Página del Formulario del Menú Principal</a:t>
            </a:r>
            <a:endParaRPr kumimoji="0" lang="es-EC" sz="3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86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98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9873" name="Object 1"/>
          <p:cNvGraphicFramePr>
            <a:graphicFrameLocks noChangeAspect="1"/>
          </p:cNvGraphicFramePr>
          <p:nvPr/>
        </p:nvGraphicFramePr>
        <p:xfrm>
          <a:off x="785786" y="1857364"/>
          <a:ext cx="7239592" cy="3500462"/>
        </p:xfrm>
        <a:graphic>
          <a:graphicData uri="http://schemas.openxmlformats.org/presentationml/2006/ole">
            <p:oleObj spid="_x0000_s79873" name="Visio" r:id="rId3" imgW="3466898" imgH="1666943" progId="Visio.Drawing.11">
              <p:embed/>
            </p:oleObj>
          </a:graphicData>
        </a:graphic>
      </p:graphicFrame>
      <p:pic>
        <p:nvPicPr>
          <p:cNvPr id="2" name="Picture 2" descr="C:\Users\Cesar\Desktop\MH900436890.JPG">
            <a:hlinkClick r:id="rId4" action="ppaction://hlinksldjump"/>
          </p:cNvPr>
          <p:cNvPicPr>
            <a:picLocks noChangeAspect="1" noChangeArrowheads="1"/>
          </p:cNvPicPr>
          <p:nvPr/>
        </p:nvPicPr>
        <p:blipFill>
          <a:blip r:embed="rId5" cstate="print"/>
          <a:srcRect/>
          <a:stretch>
            <a:fillRect/>
          </a:stretch>
        </p:blipFill>
        <p:spPr bwMode="auto">
          <a:xfrm>
            <a:off x="8517576" y="6429396"/>
            <a:ext cx="626423" cy="428604"/>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285720" y="428604"/>
            <a:ext cx="8501122" cy="642942"/>
          </a:xfrm>
          <a:prstGeom prst="rect">
            <a:avLst/>
          </a:prstGeom>
        </p:spPr>
        <p:txBody>
          <a:bodyPr vert="horz" lIns="91440" tIns="45720" rIns="91440" bIns="45720" rtlCol="0" anchor="ctr">
            <a:normAutofit fontScale="92500"/>
          </a:bodyPr>
          <a:lstStyle/>
          <a:p>
            <a:pPr lvl="0"/>
            <a:r>
              <a:rPr lang="es-EC" sz="3600" dirty="0" smtClean="0"/>
              <a:t>Página del Formulario del Manual del Juego</a:t>
            </a:r>
          </a:p>
        </p:txBody>
      </p:sp>
      <p:sp>
        <p:nvSpPr>
          <p:cNvPr id="686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88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8849" name="Object 1"/>
          <p:cNvGraphicFramePr>
            <a:graphicFrameLocks noChangeAspect="1"/>
          </p:cNvGraphicFramePr>
          <p:nvPr/>
        </p:nvGraphicFramePr>
        <p:xfrm>
          <a:off x="714348" y="1643050"/>
          <a:ext cx="7537227" cy="2857520"/>
        </p:xfrm>
        <a:graphic>
          <a:graphicData uri="http://schemas.openxmlformats.org/presentationml/2006/ole">
            <p:oleObj spid="_x0000_s78849" name="Visio" r:id="rId3" imgW="3466898" imgH="1306749" progId="Visio.Drawing.11">
              <p:embed/>
            </p:oleObj>
          </a:graphicData>
        </a:graphic>
      </p:graphicFrame>
      <p:pic>
        <p:nvPicPr>
          <p:cNvPr id="7" name="Picture 2" descr="C:\Users\Cesar\Desktop\MH900436890.JPG">
            <a:hlinkClick r:id="rId4" action="ppaction://hlinksldjump"/>
          </p:cNvPr>
          <p:cNvPicPr>
            <a:picLocks noChangeAspect="1" noChangeArrowheads="1"/>
          </p:cNvPicPr>
          <p:nvPr/>
        </p:nvPicPr>
        <p:blipFill>
          <a:blip r:embed="rId5" cstate="print"/>
          <a:srcRect/>
          <a:stretch>
            <a:fillRect/>
          </a:stretch>
        </p:blipFill>
        <p:spPr bwMode="auto">
          <a:xfrm>
            <a:off x="8517576" y="6429396"/>
            <a:ext cx="626423" cy="428604"/>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285720" y="428604"/>
            <a:ext cx="8501122" cy="642942"/>
          </a:xfrm>
          <a:prstGeom prst="rect">
            <a:avLst/>
          </a:prstGeom>
        </p:spPr>
        <p:txBody>
          <a:bodyPr vert="horz" lIns="91440" tIns="45720" rIns="91440" bIns="45720" rtlCol="0" anchor="ctr">
            <a:normAutofit fontScale="77500" lnSpcReduction="20000"/>
          </a:bodyPr>
          <a:lstStyle/>
          <a:p>
            <a:pPr lvl="0"/>
            <a:r>
              <a:rPr lang="es-EC" sz="3600" dirty="0" smtClean="0"/>
              <a:t>Página del Formulario de Configuración del Juego</a:t>
            </a:r>
          </a:p>
        </p:txBody>
      </p:sp>
      <p:sp>
        <p:nvSpPr>
          <p:cNvPr id="686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78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7825" name="Object 1"/>
          <p:cNvGraphicFramePr>
            <a:graphicFrameLocks noChangeAspect="1"/>
          </p:cNvGraphicFramePr>
          <p:nvPr/>
        </p:nvGraphicFramePr>
        <p:xfrm>
          <a:off x="785786" y="1571612"/>
          <a:ext cx="7047659" cy="4143404"/>
        </p:xfrm>
        <a:graphic>
          <a:graphicData uri="http://schemas.openxmlformats.org/presentationml/2006/ole">
            <p:oleObj spid="_x0000_s77825" name="Visio" r:id="rId3" imgW="3466898" imgH="2035783" progId="Visio.Drawing.11">
              <p:embed/>
            </p:oleObj>
          </a:graphicData>
        </a:graphic>
      </p:graphicFrame>
      <p:pic>
        <p:nvPicPr>
          <p:cNvPr id="7" name="Picture 2" descr="C:\Users\Cesar\Desktop\MH900436890.JPG">
            <a:hlinkClick r:id="rId4" action="ppaction://hlinksldjump"/>
          </p:cNvPr>
          <p:cNvPicPr>
            <a:picLocks noChangeAspect="1" noChangeArrowheads="1"/>
          </p:cNvPicPr>
          <p:nvPr/>
        </p:nvPicPr>
        <p:blipFill>
          <a:blip r:embed="rId5" cstate="print"/>
          <a:srcRect/>
          <a:stretch>
            <a:fillRect/>
          </a:stretch>
        </p:blipFill>
        <p:spPr bwMode="auto">
          <a:xfrm>
            <a:off x="8501090" y="6418116"/>
            <a:ext cx="642910" cy="439884"/>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285720" y="428604"/>
            <a:ext cx="8501122" cy="1000132"/>
          </a:xfrm>
          <a:prstGeom prst="rect">
            <a:avLst/>
          </a:prstGeom>
        </p:spPr>
        <p:txBody>
          <a:bodyPr vert="horz" lIns="91440" tIns="45720" rIns="91440" bIns="45720" rtlCol="0" anchor="ctr">
            <a:normAutofit fontScale="92500" lnSpcReduction="10000"/>
          </a:bodyPr>
          <a:lstStyle/>
          <a:p>
            <a:pPr lvl="0"/>
            <a:r>
              <a:rPr lang="es-EC" sz="3200" dirty="0" smtClean="0"/>
              <a:t>Página del Formulario de Navegación y Entorno del Juego</a:t>
            </a:r>
          </a:p>
        </p:txBody>
      </p:sp>
      <p:sp>
        <p:nvSpPr>
          <p:cNvPr id="686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68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6801" name="Object 1"/>
          <p:cNvGraphicFramePr>
            <a:graphicFrameLocks noChangeAspect="1"/>
          </p:cNvGraphicFramePr>
          <p:nvPr/>
        </p:nvGraphicFramePr>
        <p:xfrm>
          <a:off x="642910" y="2000240"/>
          <a:ext cx="7715304" cy="4323962"/>
        </p:xfrm>
        <a:graphic>
          <a:graphicData uri="http://schemas.openxmlformats.org/presentationml/2006/ole">
            <p:oleObj spid="_x0000_s76801" name="Visio" r:id="rId3" imgW="3466898" imgH="1936885" progId="Visio.Drawing.11">
              <p:embed/>
            </p:oleObj>
          </a:graphicData>
        </a:graphic>
      </p:graphicFrame>
      <p:pic>
        <p:nvPicPr>
          <p:cNvPr id="6" name="Picture 2" descr="C:\Users\Cesar\Desktop\MH900436890.JPG">
            <a:hlinkClick r:id="rId4" action="ppaction://hlinksldjump"/>
          </p:cNvPr>
          <p:cNvPicPr>
            <a:picLocks noChangeAspect="1" noChangeArrowheads="1"/>
          </p:cNvPicPr>
          <p:nvPr/>
        </p:nvPicPr>
        <p:blipFill>
          <a:blip r:embed="rId5" cstate="print"/>
          <a:srcRect/>
          <a:stretch>
            <a:fillRect/>
          </a:stretch>
        </p:blipFill>
        <p:spPr bwMode="auto">
          <a:xfrm>
            <a:off x="8501090" y="6418114"/>
            <a:ext cx="642910" cy="439885"/>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285720" y="357166"/>
            <a:ext cx="8501122" cy="785818"/>
          </a:xfrm>
          <a:prstGeom prst="rect">
            <a:avLst/>
          </a:prstGeom>
        </p:spPr>
        <p:txBody>
          <a:bodyPr vert="horz" lIns="91440" tIns="45720" rIns="91440" bIns="45720" rtlCol="0" anchor="ctr">
            <a:normAutofit/>
          </a:bodyPr>
          <a:lstStyle/>
          <a:p>
            <a:r>
              <a:rPr lang="es-EC" sz="2800" dirty="0" smtClean="0"/>
              <a:t>Página del Formulario de los Puntajes del Juego</a:t>
            </a:r>
            <a:endParaRPr lang="es-EC" sz="2800" dirty="0"/>
          </a:p>
        </p:txBody>
      </p:sp>
      <p:sp>
        <p:nvSpPr>
          <p:cNvPr id="686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57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5777" name="Object 1"/>
          <p:cNvGraphicFramePr>
            <a:graphicFrameLocks noChangeAspect="1"/>
          </p:cNvGraphicFramePr>
          <p:nvPr/>
        </p:nvGraphicFramePr>
        <p:xfrm>
          <a:off x="785786" y="1500174"/>
          <a:ext cx="7446992" cy="4357718"/>
        </p:xfrm>
        <a:graphic>
          <a:graphicData uri="http://schemas.openxmlformats.org/presentationml/2006/ole">
            <p:oleObj spid="_x0000_s75777" name="Visio" r:id="rId3" imgW="3466898" imgH="2026866" progId="Visio.Drawing.11">
              <p:embed/>
            </p:oleObj>
          </a:graphicData>
        </a:graphic>
      </p:graphicFrame>
      <p:pic>
        <p:nvPicPr>
          <p:cNvPr id="6" name="Picture 2" descr="C:\Users\Cesar\Desktop\MH900436890.JPG">
            <a:hlinkClick r:id="rId4" action="ppaction://hlinksldjump"/>
          </p:cNvPr>
          <p:cNvPicPr>
            <a:picLocks noChangeAspect="1" noChangeArrowheads="1"/>
          </p:cNvPicPr>
          <p:nvPr/>
        </p:nvPicPr>
        <p:blipFill>
          <a:blip r:embed="rId5" cstate="print"/>
          <a:srcRect/>
          <a:stretch>
            <a:fillRect/>
          </a:stretch>
        </p:blipFill>
        <p:spPr bwMode="auto">
          <a:xfrm>
            <a:off x="8501090" y="6418114"/>
            <a:ext cx="642910" cy="43988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071546"/>
            <a:ext cx="8229600" cy="1143000"/>
          </a:xfrm>
        </p:spPr>
        <p:txBody>
          <a:bodyPr>
            <a:normAutofit/>
          </a:bodyPr>
          <a:lstStyle/>
          <a:p>
            <a:pPr algn="l"/>
            <a:r>
              <a:rPr lang="es-EC" sz="4000" b="1" dirty="0" smtClean="0"/>
              <a:t>Objetivo General</a:t>
            </a:r>
            <a:endParaRPr lang="es-EC" sz="4000" b="1" dirty="0"/>
          </a:p>
        </p:txBody>
      </p:sp>
      <p:sp>
        <p:nvSpPr>
          <p:cNvPr id="3" name="2 Marcador de contenido"/>
          <p:cNvSpPr>
            <a:spLocks noGrp="1"/>
          </p:cNvSpPr>
          <p:nvPr>
            <p:ph idx="1"/>
          </p:nvPr>
        </p:nvSpPr>
        <p:spPr>
          <a:xfrm>
            <a:off x="457200" y="2714620"/>
            <a:ext cx="8229600" cy="3411543"/>
          </a:xfrm>
        </p:spPr>
        <p:txBody>
          <a:bodyPr/>
          <a:lstStyle/>
          <a:p>
            <a:pPr algn="just"/>
            <a:r>
              <a:rPr lang="es-EC" dirty="0" smtClean="0"/>
              <a:t>Analizar, diseñar y desarrollar un juego didáctico de razonamiento abstracto en 3D, para ayudar al desarrollo del pensamiento de niños entre 4 y 8 años, utilizando un </a:t>
            </a:r>
            <a:r>
              <a:rPr lang="es-EC" dirty="0" err="1" smtClean="0"/>
              <a:t>Game</a:t>
            </a:r>
            <a:r>
              <a:rPr lang="es-EC" dirty="0" smtClean="0"/>
              <a:t> </a:t>
            </a:r>
            <a:r>
              <a:rPr lang="es-EC" dirty="0" err="1" smtClean="0"/>
              <a:t>Engine</a:t>
            </a:r>
            <a:r>
              <a:rPr lang="es-EC" dirty="0" smtClean="0"/>
              <a:t> con C# y aplicando la Metodología OOHDM.</a:t>
            </a:r>
          </a:p>
          <a:p>
            <a:endParaRPr lang="es-EC" dirty="0"/>
          </a:p>
        </p:txBody>
      </p:sp>
      <p:sp>
        <p:nvSpPr>
          <p:cNvPr id="4" name="1 Título"/>
          <p:cNvSpPr txBox="1">
            <a:spLocks/>
          </p:cNvSpPr>
          <p:nvPr/>
        </p:nvSpPr>
        <p:spPr>
          <a:xfrm>
            <a:off x="652434" y="-2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4400" b="1" i="0" u="none" strike="noStrike" kern="1200" cap="none" spc="0" normalizeH="0" baseline="0" noProof="0" dirty="0" smtClean="0">
                <a:ln>
                  <a:noFill/>
                </a:ln>
                <a:effectLst/>
                <a:uLnTx/>
                <a:uFillTx/>
                <a:latin typeface="+mj-lt"/>
                <a:ea typeface="+mj-ea"/>
                <a:cs typeface="+mj-cs"/>
              </a:rPr>
              <a:t>Objetivos</a:t>
            </a:r>
            <a:endParaRPr kumimoji="0" lang="es-EC" sz="4400" b="1" i="0" u="none" strike="noStrike" kern="120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071554"/>
            <a:ext cx="8229600" cy="1143000"/>
          </a:xfrm>
        </p:spPr>
        <p:txBody>
          <a:bodyPr>
            <a:normAutofit/>
          </a:bodyPr>
          <a:lstStyle/>
          <a:p>
            <a:pPr algn="l"/>
            <a:r>
              <a:rPr lang="es-EC" sz="4000" b="1" dirty="0" smtClean="0"/>
              <a:t>Objetivos Específicos</a:t>
            </a:r>
            <a:endParaRPr lang="es-EC" sz="4000" b="1" dirty="0"/>
          </a:p>
        </p:txBody>
      </p:sp>
      <p:sp>
        <p:nvSpPr>
          <p:cNvPr id="3" name="2 Marcador de contenido"/>
          <p:cNvSpPr>
            <a:spLocks noGrp="1"/>
          </p:cNvSpPr>
          <p:nvPr>
            <p:ph idx="1"/>
          </p:nvPr>
        </p:nvSpPr>
        <p:spPr>
          <a:xfrm>
            <a:off x="457200" y="2643182"/>
            <a:ext cx="8229600" cy="3857652"/>
          </a:xfrm>
        </p:spPr>
        <p:txBody>
          <a:bodyPr>
            <a:normAutofit fontScale="92500"/>
          </a:bodyPr>
          <a:lstStyle/>
          <a:p>
            <a:pPr lvl="0" algn="just"/>
            <a:r>
              <a:rPr lang="es-ES" dirty="0" smtClean="0"/>
              <a:t>Revisar y documentar los conceptos teóricos acerca de aplicativos de software 3D, juegos didácticos y motores de juegos.</a:t>
            </a:r>
            <a:endParaRPr lang="es-EC" dirty="0" smtClean="0"/>
          </a:p>
          <a:p>
            <a:pPr lvl="0" algn="just"/>
            <a:endParaRPr lang="es-ES" dirty="0" smtClean="0"/>
          </a:p>
          <a:p>
            <a:pPr lvl="0" algn="just"/>
            <a:r>
              <a:rPr lang="es-ES" dirty="0" smtClean="0"/>
              <a:t>Realizar </a:t>
            </a:r>
            <a:r>
              <a:rPr lang="es-ES" dirty="0" smtClean="0"/>
              <a:t>el diseño y el desarrollo arquitectónico del modelo 3D de la aplicación con una herramienta de diseño 3D.</a:t>
            </a:r>
            <a:endParaRPr lang="es-EC" dirty="0" smtClean="0"/>
          </a:p>
          <a:p>
            <a:pPr lvl="0" algn="just"/>
            <a:endParaRPr lang="es-ES" dirty="0" smtClean="0"/>
          </a:p>
          <a:p>
            <a:pPr lvl="0" algn="just"/>
            <a:r>
              <a:rPr lang="es-ES" dirty="0" smtClean="0"/>
              <a:t>Utilizar </a:t>
            </a:r>
            <a:r>
              <a:rPr lang="es-ES" dirty="0" smtClean="0"/>
              <a:t>herramientas tecnológicas de diseño 3D y programación para construir aplicaciones 3D.</a:t>
            </a:r>
            <a:endParaRPr lang="es-EC" dirty="0" smtClean="0"/>
          </a:p>
          <a:p>
            <a:endParaRPr lang="es-EC" dirty="0"/>
          </a:p>
        </p:txBody>
      </p:sp>
      <p:sp>
        <p:nvSpPr>
          <p:cNvPr id="4" name="1 Título"/>
          <p:cNvSpPr txBox="1">
            <a:spLocks/>
          </p:cNvSpPr>
          <p:nvPr/>
        </p:nvSpPr>
        <p:spPr>
          <a:xfrm>
            <a:off x="652434" y="-2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4400" b="1" i="0" u="none" strike="noStrike" kern="1200" cap="none" spc="0" normalizeH="0" baseline="0" noProof="0" dirty="0" smtClean="0">
                <a:ln>
                  <a:noFill/>
                </a:ln>
                <a:effectLst/>
                <a:uLnTx/>
                <a:uFillTx/>
                <a:latin typeface="+mj-lt"/>
                <a:ea typeface="+mj-ea"/>
                <a:cs typeface="+mj-cs"/>
              </a:rPr>
              <a:t>Objetivos</a:t>
            </a:r>
            <a:endParaRPr kumimoji="0" lang="es-EC" sz="4400" b="1" i="0" u="none" strike="noStrike" kern="1200" cap="none" spc="0" normalizeH="0" baseline="0" noProof="0" dirty="0">
              <a:ln>
                <a:noFill/>
              </a:ln>
              <a:effectLst/>
              <a:uLnTx/>
              <a:uFillTx/>
              <a:latin typeface="+mj-lt"/>
              <a:ea typeface="+mj-ea"/>
              <a:cs typeface="+mj-cs"/>
            </a:endParaRPr>
          </a:p>
        </p:txBody>
      </p:sp>
      <p:pic>
        <p:nvPicPr>
          <p:cNvPr id="5" name="Picture 2" descr="C:\Users\Cesar\Desktop\MH900436890.JPG">
            <a:hlinkClick r:id="rId2" action="ppaction://hlinksldjump"/>
          </p:cNvPr>
          <p:cNvPicPr>
            <a:picLocks noChangeAspect="1" noChangeArrowheads="1"/>
          </p:cNvPicPr>
          <p:nvPr/>
        </p:nvPicPr>
        <p:blipFill>
          <a:blip r:embed="rId3" cstate="print"/>
          <a:srcRect/>
          <a:stretch>
            <a:fillRect/>
          </a:stretch>
        </p:blipFill>
        <p:spPr bwMode="auto">
          <a:xfrm>
            <a:off x="8572528" y="6466994"/>
            <a:ext cx="571472" cy="39100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solidFill>
                  <a:srgbClr val="FFC000"/>
                </a:solidFill>
              </a:rPr>
              <a:t>Agenda</a:t>
            </a:r>
            <a:endParaRPr lang="es-EC" b="1" dirty="0">
              <a:solidFill>
                <a:srgbClr val="FFC000"/>
              </a:solidFill>
            </a:endParaRPr>
          </a:p>
        </p:txBody>
      </p:sp>
      <p:sp>
        <p:nvSpPr>
          <p:cNvPr id="3" name="2 Marcador de contenido"/>
          <p:cNvSpPr>
            <a:spLocks noGrp="1"/>
          </p:cNvSpPr>
          <p:nvPr>
            <p:ph idx="1"/>
          </p:nvPr>
        </p:nvSpPr>
        <p:spPr/>
        <p:txBody>
          <a:bodyPr/>
          <a:lstStyle/>
          <a:p>
            <a:r>
              <a:rPr lang="es-EC" dirty="0" smtClean="0">
                <a:hlinkClick r:id="rId2" action="ppaction://hlinksldjump"/>
              </a:rPr>
              <a:t>Introducción</a:t>
            </a:r>
            <a:endParaRPr lang="es-EC" dirty="0" smtClean="0"/>
          </a:p>
          <a:p>
            <a:r>
              <a:rPr lang="es-EC" dirty="0" smtClean="0">
                <a:hlinkClick r:id="rId3" action="ppaction://hlinksldjump"/>
              </a:rPr>
              <a:t>Objetivos</a:t>
            </a:r>
            <a:endParaRPr lang="es-EC" dirty="0" smtClean="0"/>
          </a:p>
          <a:p>
            <a:r>
              <a:rPr lang="es-EC" dirty="0" smtClean="0">
                <a:solidFill>
                  <a:srgbClr val="FFFF00"/>
                </a:solidFill>
                <a:hlinkClick r:id="rId4" action="ppaction://hlinksldjump"/>
              </a:rPr>
              <a:t>Alcance</a:t>
            </a:r>
            <a:endParaRPr lang="es-EC" dirty="0" smtClean="0">
              <a:solidFill>
                <a:srgbClr val="FFFF00"/>
              </a:solidFill>
            </a:endParaRPr>
          </a:p>
          <a:p>
            <a:r>
              <a:rPr lang="es-EC" dirty="0" smtClean="0">
                <a:hlinkClick r:id="rId5" action="ppaction://hlinksldjump"/>
              </a:rPr>
              <a:t>Marco Teórico</a:t>
            </a:r>
            <a:endParaRPr lang="es-EC" dirty="0" smtClean="0"/>
          </a:p>
          <a:p>
            <a:r>
              <a:rPr lang="es-EC" dirty="0" smtClean="0">
                <a:hlinkClick r:id="rId6" action="ppaction://hlinksldjump"/>
              </a:rPr>
              <a:t>Marco de Trabajo</a:t>
            </a:r>
            <a:endParaRPr lang="es-EC" dirty="0" smtClean="0"/>
          </a:p>
          <a:p>
            <a:r>
              <a:rPr lang="es-EC" dirty="0" smtClean="0">
                <a:hlinkClick r:id="rId7" action="ppaction://hlinksldjump"/>
              </a:rPr>
              <a:t>Conclusiones y Recomendaciones</a:t>
            </a:r>
            <a:endParaRPr lang="es-EC"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857364"/>
            <a:ext cx="8229600" cy="3857652"/>
          </a:xfrm>
        </p:spPr>
        <p:txBody>
          <a:bodyPr>
            <a:normAutofit fontScale="92500" lnSpcReduction="10000"/>
          </a:bodyPr>
          <a:lstStyle/>
          <a:p>
            <a:pPr lvl="0" algn="just"/>
            <a:r>
              <a:rPr lang="es-EC" dirty="0" smtClean="0"/>
              <a:t>El juego didáctico desarrollado se orienta en el proceso de enseñanza – aprendizaje del razonamiento abstracto de niños entre 4 y 8 años.</a:t>
            </a:r>
          </a:p>
          <a:p>
            <a:pPr lvl="0" algn="just"/>
            <a:endParaRPr lang="es-EC" dirty="0" smtClean="0"/>
          </a:p>
          <a:p>
            <a:pPr lvl="0" algn="just"/>
            <a:r>
              <a:rPr lang="es-EC" dirty="0" smtClean="0"/>
              <a:t>El juego didáctico de razonamiento abstracto será un juego con figuras geométricas en 3D y con tres niveles de dificultad (básico, intermedio y avanzado). </a:t>
            </a:r>
          </a:p>
          <a:p>
            <a:pPr algn="just"/>
            <a:endParaRPr lang="es-EC" dirty="0" smtClean="0"/>
          </a:p>
          <a:p>
            <a:pPr algn="just"/>
            <a:r>
              <a:rPr lang="es-EC" dirty="0" smtClean="0"/>
              <a:t>Junto </a:t>
            </a:r>
            <a:r>
              <a:rPr lang="es-EC" dirty="0" smtClean="0"/>
              <a:t>al aplicativo de software se entregará un manual de usuario que permitirá entender el manejo del mismo.</a:t>
            </a:r>
          </a:p>
          <a:p>
            <a:pPr lvl="0"/>
            <a:endParaRPr lang="es-EC" dirty="0"/>
          </a:p>
        </p:txBody>
      </p:sp>
      <p:sp>
        <p:nvSpPr>
          <p:cNvPr id="4" name="1 Título"/>
          <p:cNvSpPr txBox="1">
            <a:spLocks/>
          </p:cNvSpPr>
          <p:nvPr/>
        </p:nvSpPr>
        <p:spPr>
          <a:xfrm>
            <a:off x="652434" y="7142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4400" b="1" i="0" u="none" strike="noStrike" kern="1200" cap="none" spc="0" normalizeH="0" baseline="0" noProof="0" dirty="0" smtClean="0">
                <a:ln>
                  <a:noFill/>
                </a:ln>
                <a:effectLst/>
                <a:uLnTx/>
                <a:uFillTx/>
                <a:latin typeface="+mj-lt"/>
                <a:ea typeface="+mj-ea"/>
                <a:cs typeface="+mj-cs"/>
              </a:rPr>
              <a:t>Alcance</a:t>
            </a:r>
            <a:endParaRPr kumimoji="0" lang="es-EC" sz="4400" b="1" i="0" u="none" strike="noStrike" kern="1200" cap="none" spc="0" normalizeH="0" baseline="0" noProof="0" dirty="0">
              <a:ln>
                <a:noFill/>
              </a:ln>
              <a:effectLst/>
              <a:uLnTx/>
              <a:uFillTx/>
              <a:latin typeface="+mj-lt"/>
              <a:ea typeface="+mj-ea"/>
              <a:cs typeface="+mj-cs"/>
            </a:endParaRPr>
          </a:p>
        </p:txBody>
      </p:sp>
      <p:pic>
        <p:nvPicPr>
          <p:cNvPr id="5" name="Picture 2" descr="C:\Users\Cesar\Desktop\MH900436890.JPG">
            <a:hlinkClick r:id="rId2" action="ppaction://hlinksldjump"/>
          </p:cNvPr>
          <p:cNvPicPr>
            <a:picLocks noChangeAspect="1" noChangeArrowheads="1"/>
          </p:cNvPicPr>
          <p:nvPr/>
        </p:nvPicPr>
        <p:blipFill>
          <a:blip r:embed="rId3" cstate="print"/>
          <a:srcRect/>
          <a:stretch>
            <a:fillRect/>
          </a:stretch>
        </p:blipFill>
        <p:spPr bwMode="auto">
          <a:xfrm>
            <a:off x="8501090" y="6418115"/>
            <a:ext cx="642910" cy="43988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solidFill>
                  <a:srgbClr val="FFC000"/>
                </a:solidFill>
              </a:rPr>
              <a:t>Agenda</a:t>
            </a:r>
            <a:endParaRPr lang="es-EC" b="1" dirty="0">
              <a:solidFill>
                <a:srgbClr val="FFC000"/>
              </a:solidFill>
            </a:endParaRPr>
          </a:p>
        </p:txBody>
      </p:sp>
      <p:sp>
        <p:nvSpPr>
          <p:cNvPr id="3" name="2 Marcador de contenido"/>
          <p:cNvSpPr>
            <a:spLocks noGrp="1"/>
          </p:cNvSpPr>
          <p:nvPr>
            <p:ph idx="1"/>
          </p:nvPr>
        </p:nvSpPr>
        <p:spPr/>
        <p:txBody>
          <a:bodyPr/>
          <a:lstStyle/>
          <a:p>
            <a:r>
              <a:rPr lang="es-EC" dirty="0" smtClean="0">
                <a:hlinkClick r:id="rId2" action="ppaction://hlinksldjump"/>
              </a:rPr>
              <a:t>Introducción</a:t>
            </a:r>
            <a:endParaRPr lang="es-EC" dirty="0" smtClean="0"/>
          </a:p>
          <a:p>
            <a:r>
              <a:rPr lang="es-EC" dirty="0" smtClean="0">
                <a:hlinkClick r:id="rId3" action="ppaction://hlinksldjump"/>
              </a:rPr>
              <a:t>Objetivos</a:t>
            </a:r>
            <a:endParaRPr lang="es-EC" dirty="0" smtClean="0"/>
          </a:p>
          <a:p>
            <a:r>
              <a:rPr lang="es-EC" dirty="0" smtClean="0">
                <a:hlinkClick r:id="rId4" action="ppaction://hlinksldjump"/>
              </a:rPr>
              <a:t>Alcance</a:t>
            </a:r>
            <a:endParaRPr lang="es-EC" dirty="0" smtClean="0"/>
          </a:p>
          <a:p>
            <a:r>
              <a:rPr lang="es-EC" dirty="0" smtClean="0">
                <a:solidFill>
                  <a:srgbClr val="FFFF00"/>
                </a:solidFill>
                <a:hlinkClick r:id="rId5" action="ppaction://hlinksldjump"/>
              </a:rPr>
              <a:t>Marco Teórico</a:t>
            </a:r>
            <a:endParaRPr lang="es-EC" dirty="0" smtClean="0">
              <a:solidFill>
                <a:srgbClr val="FFFF00"/>
              </a:solidFill>
            </a:endParaRPr>
          </a:p>
          <a:p>
            <a:r>
              <a:rPr lang="es-EC" dirty="0" smtClean="0">
                <a:hlinkClick r:id="rId6" action="ppaction://hlinksldjump"/>
              </a:rPr>
              <a:t>Marco de Trabajo</a:t>
            </a:r>
            <a:endParaRPr lang="es-EC" dirty="0" smtClean="0"/>
          </a:p>
          <a:p>
            <a:r>
              <a:rPr lang="es-EC" dirty="0" smtClean="0">
                <a:hlinkClick r:id="rId7" action="ppaction://hlinksldjump"/>
              </a:rPr>
              <a:t>Conclusiones y Recomendaciones</a:t>
            </a:r>
            <a:endParaRPr lang="es-EC"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1491</TotalTime>
  <Words>1245</Words>
  <Application>Microsoft Office PowerPoint</Application>
  <PresentationFormat>Presentación en pantalla (4:3)</PresentationFormat>
  <Paragraphs>229</Paragraphs>
  <Slides>44</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44</vt:i4>
      </vt:variant>
    </vt:vector>
  </HeadingPairs>
  <TitlesOfParts>
    <vt:vector size="46" baseType="lpstr">
      <vt:lpstr>Flujo</vt:lpstr>
      <vt:lpstr>Visio</vt:lpstr>
      <vt:lpstr>PROYECTO DE TESIS: ANÁLISIS, DISEÑO Y DESARROLLO DE UN JUEGO DIDÁCTICO DE RAZONAMIENTO ABSTRACTO EN 3D, PARA AYUDAR AL DESARROLLO DEL PENSAMIENTO DE NIÑOS ENTRE 4 Y 8 AÑOS, UTILIZANDO UN GAME ENGINE CON C# Y APLICANDO LA METODOLOGÍA OOHDM</vt:lpstr>
      <vt:lpstr>Agenda</vt:lpstr>
      <vt:lpstr>Introducción</vt:lpstr>
      <vt:lpstr>Agenda</vt:lpstr>
      <vt:lpstr>Objetivo General</vt:lpstr>
      <vt:lpstr>Objetivos Específicos</vt:lpstr>
      <vt:lpstr>Agenda</vt:lpstr>
      <vt:lpstr>Diapositiva 8</vt:lpstr>
      <vt:lpstr>Agenda</vt:lpstr>
      <vt:lpstr>Marco Teórico</vt:lpstr>
      <vt:lpstr>Diapositiva 11</vt:lpstr>
      <vt:lpstr>Diapositiva 12</vt:lpstr>
      <vt:lpstr>Diapositiva 13</vt:lpstr>
      <vt:lpstr>Diapositiva 14</vt:lpstr>
      <vt:lpstr>Diapositiva 15</vt:lpstr>
      <vt:lpstr>Agenda</vt:lpstr>
      <vt:lpstr>Marco de Trabajo</vt:lpstr>
      <vt:lpstr>Diapositiva 18</vt:lpstr>
      <vt:lpstr>Diapositiva 19</vt:lpstr>
      <vt:lpstr>Diapositiva 20</vt:lpstr>
      <vt:lpstr>Requerimientos Funcionales</vt:lpstr>
      <vt:lpstr>Requerimientos Funcionales</vt:lpstr>
      <vt:lpstr>Requerimientos No Funcionales</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Agenda</vt:lpstr>
      <vt:lpstr>Diapositiva 37</vt:lpstr>
      <vt:lpstr>Diapositiva 38</vt:lpstr>
      <vt:lpstr>Diapositiva 39</vt:lpstr>
      <vt:lpstr>Diapositiva 40</vt:lpstr>
      <vt:lpstr>Diapositiva 41</vt:lpstr>
      <vt:lpstr>Diapositiva 42</vt:lpstr>
      <vt:lpstr>Diapositiva 43</vt:lpstr>
      <vt:lpstr>Diapositiva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Cesar</dc:creator>
  <cp:lastModifiedBy>HPVeronica</cp:lastModifiedBy>
  <cp:revision>132</cp:revision>
  <dcterms:created xsi:type="dcterms:W3CDTF">2012-06-27T20:24:52Z</dcterms:created>
  <dcterms:modified xsi:type="dcterms:W3CDTF">2012-07-12T00:38:17Z</dcterms:modified>
</cp:coreProperties>
</file>