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charts/chart3.xml" ContentType="application/vnd.openxmlformats-officedocument.drawingml.chart+xml"/>
  <Override PartName="/ppt/charts/chart5.xml" ContentType="application/vnd.openxmlformats-officedocument.drawingml.chart+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charts/chart1.xml" ContentType="application/vnd.openxmlformats-officedocument.drawingml.chart+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290" r:id="rId4"/>
    <p:sldId id="260" r:id="rId5"/>
    <p:sldId id="258" r:id="rId6"/>
    <p:sldId id="259" r:id="rId7"/>
    <p:sldId id="261" r:id="rId8"/>
    <p:sldId id="262" r:id="rId9"/>
    <p:sldId id="264" r:id="rId10"/>
    <p:sldId id="268" r:id="rId11"/>
    <p:sldId id="276" r:id="rId12"/>
    <p:sldId id="289" r:id="rId13"/>
    <p:sldId id="266" r:id="rId14"/>
    <p:sldId id="291" r:id="rId15"/>
    <p:sldId id="292" r:id="rId16"/>
    <p:sldId id="294" r:id="rId17"/>
    <p:sldId id="295" r:id="rId18"/>
    <p:sldId id="296" r:id="rId19"/>
    <p:sldId id="307" r:id="rId20"/>
    <p:sldId id="299" r:id="rId21"/>
    <p:sldId id="267" r:id="rId22"/>
    <p:sldId id="269" r:id="rId23"/>
    <p:sldId id="270" r:id="rId24"/>
    <p:sldId id="293"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73" r:id="rId38"/>
    <p:sldId id="297" r:id="rId39"/>
    <p:sldId id="271" r:id="rId40"/>
    <p:sldId id="272" r:id="rId41"/>
    <p:sldId id="274" r:id="rId42"/>
    <p:sldId id="300" r:id="rId43"/>
    <p:sldId id="301" r:id="rId44"/>
    <p:sldId id="302" r:id="rId45"/>
    <p:sldId id="303" r:id="rId46"/>
    <p:sldId id="304" r:id="rId47"/>
    <p:sldId id="305" r:id="rId48"/>
    <p:sldId id="310" r:id="rId49"/>
    <p:sldId id="308" r:id="rId5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10B9"/>
    <a:srgbClr val="21CFE7"/>
    <a:srgbClr val="281EF6"/>
    <a:srgbClr val="CC63CF"/>
    <a:srgbClr val="10FC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086"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esktop\MI%20TESIS\observac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uario\Desktop\MI%20TESIS\observac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uario\AppData\Local\Microsoft\Windows\Temporary%20Internet%20Files\Content.IE5\IRKECUTG\noe%5b1%5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o\Desktop\MI%20TESIS\tesi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o\Desktop\MI%20TESIS\tesi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o\Desktop\MI%20TESIS\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C"/>
  <c:style val="39"/>
  <c:chart>
    <c:view3D>
      <c:rAngAx val="1"/>
    </c:view3D>
    <c:plotArea>
      <c:layout/>
      <c:bar3DChart>
        <c:barDir val="col"/>
        <c:grouping val="clustered"/>
        <c:ser>
          <c:idx val="0"/>
          <c:order val="0"/>
          <c:dPt>
            <c:idx val="0"/>
            <c:spPr>
              <a:solidFill>
                <a:srgbClr val="7030A0"/>
              </a:solidFill>
            </c:spPr>
          </c:dPt>
          <c:dPt>
            <c:idx val="2"/>
            <c:spPr>
              <a:solidFill>
                <a:srgbClr val="92D050"/>
              </a:solidFill>
            </c:spPr>
          </c:dPt>
          <c:dPt>
            <c:idx val="3"/>
            <c:spPr>
              <a:solidFill>
                <a:srgbClr val="FF3399"/>
              </a:solidFill>
            </c:spPr>
          </c:dPt>
          <c:dLbls>
            <c:showVal val="1"/>
          </c:dLbls>
          <c:cat>
            <c:strRef>
              <c:f>Hoja1!$G$3:$J$3</c:f>
              <c:strCache>
                <c:ptCount val="4"/>
                <c:pt idx="0">
                  <c:v>Nada</c:v>
                </c:pt>
                <c:pt idx="1">
                  <c:v>Solo un poco</c:v>
                </c:pt>
                <c:pt idx="2">
                  <c:v>Algo</c:v>
                </c:pt>
                <c:pt idx="3">
                  <c:v>Mucho</c:v>
                </c:pt>
              </c:strCache>
            </c:strRef>
          </c:cat>
          <c:val>
            <c:numRef>
              <c:f>Hoja1!$G$5:$J$5</c:f>
              <c:numCache>
                <c:formatCode>0%</c:formatCode>
                <c:ptCount val="4"/>
                <c:pt idx="0">
                  <c:v>0.47000000000000008</c:v>
                </c:pt>
                <c:pt idx="1">
                  <c:v>0.15000000000000024</c:v>
                </c:pt>
                <c:pt idx="2">
                  <c:v>0.2</c:v>
                </c:pt>
                <c:pt idx="3">
                  <c:v>0.18000000000000024</c:v>
                </c:pt>
              </c:numCache>
            </c:numRef>
          </c:val>
        </c:ser>
        <c:dLbls>
          <c:showVal val="1"/>
        </c:dLbls>
        <c:shape val="cone"/>
        <c:axId val="50389760"/>
        <c:axId val="50391296"/>
        <c:axId val="0"/>
      </c:bar3DChart>
      <c:catAx>
        <c:axId val="50389760"/>
        <c:scaling>
          <c:orientation val="minMax"/>
        </c:scaling>
        <c:axPos val="b"/>
        <c:tickLblPos val="nextTo"/>
        <c:crossAx val="50391296"/>
        <c:crosses val="autoZero"/>
        <c:auto val="1"/>
        <c:lblAlgn val="ctr"/>
        <c:lblOffset val="100"/>
      </c:catAx>
      <c:valAx>
        <c:axId val="50391296"/>
        <c:scaling>
          <c:orientation val="minMax"/>
        </c:scaling>
        <c:delete val="1"/>
        <c:axPos val="l"/>
        <c:majorGridlines/>
        <c:numFmt formatCode="0%" sourceLinked="1"/>
        <c:tickLblPos val="nextTo"/>
        <c:crossAx val="50389760"/>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style val="39"/>
  <c:chart>
    <c:view3D>
      <c:rAngAx val="1"/>
    </c:view3D>
    <c:plotArea>
      <c:layout/>
      <c:bar3DChart>
        <c:barDir val="col"/>
        <c:grouping val="clustered"/>
        <c:ser>
          <c:idx val="0"/>
          <c:order val="0"/>
          <c:dPt>
            <c:idx val="0"/>
            <c:spPr>
              <a:solidFill>
                <a:srgbClr val="7030A0"/>
              </a:solidFill>
            </c:spPr>
          </c:dPt>
          <c:dPt>
            <c:idx val="2"/>
            <c:spPr>
              <a:solidFill>
                <a:srgbClr val="92D050"/>
              </a:solidFill>
            </c:spPr>
          </c:dPt>
          <c:dPt>
            <c:idx val="3"/>
            <c:spPr>
              <a:solidFill>
                <a:srgbClr val="FF3399"/>
              </a:solidFill>
            </c:spPr>
          </c:dPt>
          <c:dLbls>
            <c:showVal val="1"/>
          </c:dLbls>
          <c:cat>
            <c:strRef>
              <c:f>Hoja1!$Q$3:$T$3</c:f>
              <c:strCache>
                <c:ptCount val="4"/>
                <c:pt idx="0">
                  <c:v>Nada</c:v>
                </c:pt>
                <c:pt idx="1">
                  <c:v>Solo un poco</c:v>
                </c:pt>
                <c:pt idx="2">
                  <c:v>Algo</c:v>
                </c:pt>
                <c:pt idx="3">
                  <c:v>Mucho</c:v>
                </c:pt>
              </c:strCache>
            </c:strRef>
          </c:cat>
          <c:val>
            <c:numRef>
              <c:f>Hoja1!$Q$5:$T$5</c:f>
              <c:numCache>
                <c:formatCode>0%</c:formatCode>
                <c:ptCount val="4"/>
                <c:pt idx="0">
                  <c:v>0</c:v>
                </c:pt>
                <c:pt idx="1">
                  <c:v>0.29000000000000031</c:v>
                </c:pt>
                <c:pt idx="2">
                  <c:v>0.38000000000000306</c:v>
                </c:pt>
                <c:pt idx="3">
                  <c:v>0.33000000000000346</c:v>
                </c:pt>
              </c:numCache>
            </c:numRef>
          </c:val>
        </c:ser>
        <c:dLbls>
          <c:showVal val="1"/>
        </c:dLbls>
        <c:shape val="cone"/>
        <c:axId val="50659712"/>
        <c:axId val="50661248"/>
        <c:axId val="0"/>
      </c:bar3DChart>
      <c:catAx>
        <c:axId val="50659712"/>
        <c:scaling>
          <c:orientation val="minMax"/>
        </c:scaling>
        <c:axPos val="b"/>
        <c:tickLblPos val="nextTo"/>
        <c:crossAx val="50661248"/>
        <c:crosses val="autoZero"/>
        <c:auto val="1"/>
        <c:lblAlgn val="ctr"/>
        <c:lblOffset val="100"/>
      </c:catAx>
      <c:valAx>
        <c:axId val="50661248"/>
        <c:scaling>
          <c:orientation val="minMax"/>
        </c:scaling>
        <c:delete val="1"/>
        <c:axPos val="l"/>
        <c:majorGridlines/>
        <c:numFmt formatCode="0%" sourceLinked="1"/>
        <c:tickLblPos val="nextTo"/>
        <c:crossAx val="50659712"/>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C"/>
  <c:style val="39"/>
  <c:chart>
    <c:view3D>
      <c:rAngAx val="1"/>
    </c:view3D>
    <c:plotArea>
      <c:layout/>
      <c:bar3DChart>
        <c:barDir val="col"/>
        <c:grouping val="clustered"/>
        <c:ser>
          <c:idx val="0"/>
          <c:order val="0"/>
          <c:dPt>
            <c:idx val="0"/>
            <c:spPr>
              <a:solidFill>
                <a:srgbClr val="7030A0"/>
              </a:solidFill>
            </c:spPr>
          </c:dPt>
          <c:dPt>
            <c:idx val="2"/>
            <c:spPr>
              <a:solidFill>
                <a:srgbClr val="92D050"/>
              </a:solidFill>
            </c:spPr>
          </c:dPt>
          <c:dLbls>
            <c:showVal val="1"/>
          </c:dLbls>
          <c:cat>
            <c:strRef>
              <c:f>Hoja3!$L$2:$O$2</c:f>
              <c:strCache>
                <c:ptCount val="4"/>
                <c:pt idx="0">
                  <c:v>Nada</c:v>
                </c:pt>
                <c:pt idx="1">
                  <c:v>Solo un poco</c:v>
                </c:pt>
                <c:pt idx="2">
                  <c:v>Algo</c:v>
                </c:pt>
                <c:pt idx="3">
                  <c:v>Mucho</c:v>
                </c:pt>
              </c:strCache>
            </c:strRef>
          </c:cat>
          <c:val>
            <c:numRef>
              <c:f>Hoja3!$L$4:$O$4</c:f>
              <c:numCache>
                <c:formatCode>0%</c:formatCode>
                <c:ptCount val="4"/>
                <c:pt idx="0">
                  <c:v>0.54</c:v>
                </c:pt>
                <c:pt idx="1">
                  <c:v>0.28000000000000008</c:v>
                </c:pt>
                <c:pt idx="2">
                  <c:v>0.18000000000000024</c:v>
                </c:pt>
                <c:pt idx="3">
                  <c:v>0</c:v>
                </c:pt>
              </c:numCache>
            </c:numRef>
          </c:val>
        </c:ser>
        <c:dLbls>
          <c:showVal val="1"/>
        </c:dLbls>
        <c:shape val="cone"/>
        <c:axId val="53623808"/>
        <c:axId val="53633792"/>
        <c:axId val="0"/>
      </c:bar3DChart>
      <c:catAx>
        <c:axId val="53623808"/>
        <c:scaling>
          <c:orientation val="minMax"/>
        </c:scaling>
        <c:axPos val="b"/>
        <c:tickLblPos val="nextTo"/>
        <c:crossAx val="53633792"/>
        <c:crosses val="autoZero"/>
        <c:auto val="1"/>
        <c:lblAlgn val="ctr"/>
        <c:lblOffset val="100"/>
      </c:catAx>
      <c:valAx>
        <c:axId val="53633792"/>
        <c:scaling>
          <c:orientation val="minMax"/>
        </c:scaling>
        <c:delete val="1"/>
        <c:axPos val="l"/>
        <c:majorGridlines/>
        <c:numFmt formatCode="0%" sourceLinked="1"/>
        <c:tickLblPos val="nextTo"/>
        <c:crossAx val="53623808"/>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C"/>
  <c:style val="39"/>
  <c:chart>
    <c:view3D>
      <c:rAngAx val="1"/>
    </c:view3D>
    <c:plotArea>
      <c:layout/>
      <c:bar3DChart>
        <c:barDir val="col"/>
        <c:grouping val="clustered"/>
        <c:ser>
          <c:idx val="0"/>
          <c:order val="0"/>
          <c:dPt>
            <c:idx val="0"/>
            <c:spPr>
              <a:solidFill>
                <a:srgbClr val="7030A0"/>
              </a:solidFill>
            </c:spPr>
          </c:dPt>
          <c:dPt>
            <c:idx val="2"/>
            <c:spPr>
              <a:solidFill>
                <a:srgbClr val="92D050"/>
              </a:solidFill>
            </c:spPr>
          </c:dPt>
          <c:dPt>
            <c:idx val="3"/>
            <c:spPr>
              <a:solidFill>
                <a:srgbClr val="FF3399"/>
              </a:solidFill>
            </c:spPr>
          </c:dPt>
          <c:dLbls>
            <c:showVal val="1"/>
          </c:dLbls>
          <c:cat>
            <c:strRef>
              <c:f>Hoja5!$V$2:$Y$2</c:f>
              <c:strCache>
                <c:ptCount val="4"/>
                <c:pt idx="0">
                  <c:v>Nada</c:v>
                </c:pt>
                <c:pt idx="1">
                  <c:v>Solo un poco</c:v>
                </c:pt>
                <c:pt idx="2">
                  <c:v>Algo</c:v>
                </c:pt>
                <c:pt idx="3">
                  <c:v>Mucho</c:v>
                </c:pt>
              </c:strCache>
            </c:strRef>
          </c:cat>
          <c:val>
            <c:numRef>
              <c:f>Hoja5!$V$4:$Y$4</c:f>
              <c:numCache>
                <c:formatCode>0%</c:formatCode>
                <c:ptCount val="4"/>
                <c:pt idx="0">
                  <c:v>0.24000000000000021</c:v>
                </c:pt>
                <c:pt idx="1">
                  <c:v>0.36000000000000032</c:v>
                </c:pt>
                <c:pt idx="2">
                  <c:v>0.25</c:v>
                </c:pt>
                <c:pt idx="3">
                  <c:v>0.15000000000000024</c:v>
                </c:pt>
              </c:numCache>
            </c:numRef>
          </c:val>
        </c:ser>
        <c:dLbls>
          <c:showVal val="1"/>
        </c:dLbls>
        <c:shape val="cone"/>
        <c:axId val="53586176"/>
        <c:axId val="53596160"/>
        <c:axId val="0"/>
      </c:bar3DChart>
      <c:catAx>
        <c:axId val="53586176"/>
        <c:scaling>
          <c:orientation val="minMax"/>
        </c:scaling>
        <c:axPos val="b"/>
        <c:tickLblPos val="nextTo"/>
        <c:crossAx val="53596160"/>
        <c:crosses val="autoZero"/>
        <c:auto val="1"/>
        <c:lblAlgn val="ctr"/>
        <c:lblOffset val="100"/>
      </c:catAx>
      <c:valAx>
        <c:axId val="53596160"/>
        <c:scaling>
          <c:orientation val="minMax"/>
        </c:scaling>
        <c:delete val="1"/>
        <c:axPos val="l"/>
        <c:majorGridlines/>
        <c:numFmt formatCode="0%" sourceLinked="1"/>
        <c:tickLblPos val="nextTo"/>
        <c:crossAx val="53586176"/>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C"/>
  <c:style val="46"/>
  <c:chart>
    <c:autoTitleDeleted val="1"/>
    <c:plotArea>
      <c:layout>
        <c:manualLayout>
          <c:layoutTarget val="inner"/>
          <c:xMode val="edge"/>
          <c:yMode val="edge"/>
          <c:x val="0.11773806960217963"/>
          <c:y val="9.8901709886960273E-2"/>
          <c:w val="0.85019123278437603"/>
          <c:h val="0.7519140788654527"/>
        </c:manualLayout>
      </c:layout>
      <c:barChart>
        <c:barDir val="col"/>
        <c:grouping val="clustered"/>
        <c:ser>
          <c:idx val="0"/>
          <c:order val="0"/>
          <c:dPt>
            <c:idx val="1"/>
            <c:spPr>
              <a:solidFill>
                <a:srgbClr val="00B050"/>
              </a:solidFill>
            </c:spPr>
          </c:dPt>
          <c:dLbls>
            <c:dLblPos val="inEnd"/>
            <c:showVal val="1"/>
          </c:dLbls>
          <c:cat>
            <c:strRef>
              <c:f>Hoja1!$J$3:$J$6</c:f>
              <c:strCache>
                <c:ptCount val="4"/>
                <c:pt idx="0">
                  <c:v>siempre </c:v>
                </c:pt>
                <c:pt idx="1">
                  <c:v>casi siempre</c:v>
                </c:pt>
                <c:pt idx="2">
                  <c:v>ocasional</c:v>
                </c:pt>
                <c:pt idx="3">
                  <c:v>nunca</c:v>
                </c:pt>
              </c:strCache>
            </c:strRef>
          </c:cat>
          <c:val>
            <c:numRef>
              <c:f>Hoja1!$L$3:$L$6</c:f>
              <c:numCache>
                <c:formatCode>0%</c:formatCode>
                <c:ptCount val="4"/>
                <c:pt idx="0">
                  <c:v>0.60000000000000064</c:v>
                </c:pt>
                <c:pt idx="1">
                  <c:v>0.4</c:v>
                </c:pt>
                <c:pt idx="2">
                  <c:v>0</c:v>
                </c:pt>
                <c:pt idx="3">
                  <c:v>0</c:v>
                </c:pt>
              </c:numCache>
            </c:numRef>
          </c:val>
        </c:ser>
        <c:dLbls>
          <c:showVal val="1"/>
        </c:dLbls>
        <c:gapWidth val="75"/>
        <c:overlap val="40"/>
        <c:axId val="53798784"/>
        <c:axId val="53800320"/>
      </c:barChart>
      <c:catAx>
        <c:axId val="53798784"/>
        <c:scaling>
          <c:orientation val="minMax"/>
        </c:scaling>
        <c:axPos val="b"/>
        <c:majorTickMark val="none"/>
        <c:tickLblPos val="nextTo"/>
        <c:crossAx val="53800320"/>
        <c:crosses val="autoZero"/>
        <c:auto val="1"/>
        <c:lblAlgn val="ctr"/>
        <c:lblOffset val="100"/>
      </c:catAx>
      <c:valAx>
        <c:axId val="53800320"/>
        <c:scaling>
          <c:orientation val="minMax"/>
        </c:scaling>
        <c:axPos val="l"/>
        <c:majorGridlines/>
        <c:numFmt formatCode="0%" sourceLinked="1"/>
        <c:majorTickMark val="none"/>
        <c:tickLblPos val="nextTo"/>
        <c:crossAx val="53798784"/>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C"/>
  <c:style val="46"/>
  <c:chart>
    <c:plotArea>
      <c:layout>
        <c:manualLayout>
          <c:layoutTarget val="inner"/>
          <c:xMode val="edge"/>
          <c:yMode val="edge"/>
          <c:x val="0.12047626262626272"/>
          <c:y val="0.12488652049846152"/>
          <c:w val="0.85021295889529158"/>
          <c:h val="0.69878595764013995"/>
        </c:manualLayout>
      </c:layout>
      <c:barChart>
        <c:barDir val="col"/>
        <c:grouping val="clustered"/>
        <c:ser>
          <c:idx val="0"/>
          <c:order val="0"/>
          <c:dPt>
            <c:idx val="1"/>
            <c:spPr>
              <a:solidFill>
                <a:srgbClr val="00B0F0"/>
              </a:solidFill>
            </c:spPr>
          </c:dPt>
          <c:dPt>
            <c:idx val="2"/>
            <c:spPr>
              <a:solidFill>
                <a:srgbClr val="00B050"/>
              </a:solidFill>
            </c:spPr>
          </c:dPt>
          <c:dLbls>
            <c:dLblPos val="ctr"/>
            <c:showVal val="1"/>
          </c:dLbls>
          <c:cat>
            <c:strRef>
              <c:f>Hoja2!$N$3:$N$6</c:f>
              <c:strCache>
                <c:ptCount val="4"/>
                <c:pt idx="0">
                  <c:v>siempre </c:v>
                </c:pt>
                <c:pt idx="1">
                  <c:v>casi siempre</c:v>
                </c:pt>
                <c:pt idx="2">
                  <c:v>ocasional</c:v>
                </c:pt>
                <c:pt idx="3">
                  <c:v>nunca</c:v>
                </c:pt>
              </c:strCache>
            </c:strRef>
          </c:cat>
          <c:val>
            <c:numRef>
              <c:f>Hoja2!$P$3:$P$6</c:f>
              <c:numCache>
                <c:formatCode>0%</c:formatCode>
                <c:ptCount val="4"/>
                <c:pt idx="0">
                  <c:v>0.60000000000000064</c:v>
                </c:pt>
                <c:pt idx="1">
                  <c:v>0.2</c:v>
                </c:pt>
                <c:pt idx="2">
                  <c:v>0.2</c:v>
                </c:pt>
                <c:pt idx="3">
                  <c:v>0</c:v>
                </c:pt>
              </c:numCache>
            </c:numRef>
          </c:val>
        </c:ser>
        <c:dLbls>
          <c:showVal val="1"/>
        </c:dLbls>
        <c:axId val="55120256"/>
        <c:axId val="55121792"/>
      </c:barChart>
      <c:catAx>
        <c:axId val="55120256"/>
        <c:scaling>
          <c:orientation val="minMax"/>
        </c:scaling>
        <c:axPos val="b"/>
        <c:tickLblPos val="nextTo"/>
        <c:crossAx val="55121792"/>
        <c:crosses val="autoZero"/>
        <c:auto val="1"/>
        <c:lblAlgn val="ctr"/>
        <c:lblOffset val="100"/>
      </c:catAx>
      <c:valAx>
        <c:axId val="55121792"/>
        <c:scaling>
          <c:orientation val="minMax"/>
        </c:scaling>
        <c:axPos val="l"/>
        <c:majorGridlines/>
        <c:numFmt formatCode="0%" sourceLinked="1"/>
        <c:tickLblPos val="nextTo"/>
        <c:crossAx val="55120256"/>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C"/>
  <c:style val="46"/>
  <c:chart>
    <c:plotArea>
      <c:layout>
        <c:manualLayout>
          <c:layoutTarget val="inner"/>
          <c:xMode val="edge"/>
          <c:yMode val="edge"/>
          <c:x val="0.13673611111111228"/>
          <c:y val="0.15124224821336901"/>
          <c:w val="0.80865275833661254"/>
          <c:h val="0.67243029982759062"/>
        </c:manualLayout>
      </c:layout>
      <c:barChart>
        <c:barDir val="col"/>
        <c:grouping val="clustered"/>
        <c:ser>
          <c:idx val="0"/>
          <c:order val="0"/>
          <c:dLbls>
            <c:dLblPos val="ctr"/>
            <c:showVal val="1"/>
          </c:dLbls>
          <c:cat>
            <c:strRef>
              <c:f>Hoja2!$J$15:$J$18</c:f>
              <c:strCache>
                <c:ptCount val="4"/>
                <c:pt idx="0">
                  <c:v>siempre </c:v>
                </c:pt>
                <c:pt idx="1">
                  <c:v>casi siempre</c:v>
                </c:pt>
                <c:pt idx="2">
                  <c:v>ocasional</c:v>
                </c:pt>
                <c:pt idx="3">
                  <c:v>nunca</c:v>
                </c:pt>
              </c:strCache>
            </c:strRef>
          </c:cat>
          <c:val>
            <c:numRef>
              <c:f>Hoja2!$L$15:$L$18</c:f>
              <c:numCache>
                <c:formatCode>0%</c:formatCode>
                <c:ptCount val="4"/>
                <c:pt idx="0">
                  <c:v>1</c:v>
                </c:pt>
                <c:pt idx="1">
                  <c:v>0</c:v>
                </c:pt>
                <c:pt idx="2">
                  <c:v>0</c:v>
                </c:pt>
                <c:pt idx="3">
                  <c:v>0</c:v>
                </c:pt>
              </c:numCache>
            </c:numRef>
          </c:val>
        </c:ser>
        <c:dLbls>
          <c:showVal val="1"/>
        </c:dLbls>
        <c:axId val="50272128"/>
        <c:axId val="50273664"/>
      </c:barChart>
      <c:catAx>
        <c:axId val="50272128"/>
        <c:scaling>
          <c:orientation val="minMax"/>
        </c:scaling>
        <c:axPos val="b"/>
        <c:tickLblPos val="nextTo"/>
        <c:crossAx val="50273664"/>
        <c:crosses val="autoZero"/>
        <c:auto val="1"/>
        <c:lblAlgn val="ctr"/>
        <c:lblOffset val="100"/>
      </c:catAx>
      <c:valAx>
        <c:axId val="50273664"/>
        <c:scaling>
          <c:orientation val="minMax"/>
        </c:scaling>
        <c:axPos val="l"/>
        <c:majorGridlines/>
        <c:numFmt formatCode="0%" sourceLinked="1"/>
        <c:tickLblPos val="nextTo"/>
        <c:crossAx val="50272128"/>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EC"/>
  <c:style val="46"/>
  <c:chart>
    <c:plotArea>
      <c:layout>
        <c:manualLayout>
          <c:layoutTarget val="inner"/>
          <c:xMode val="edge"/>
          <c:yMode val="edge"/>
          <c:x val="0.12047626262626272"/>
          <c:y val="0.10748040162160009"/>
          <c:w val="0.85322924243692899"/>
          <c:h val="0.71619225562906363"/>
        </c:manualLayout>
      </c:layout>
      <c:barChart>
        <c:barDir val="col"/>
        <c:grouping val="clustered"/>
        <c:ser>
          <c:idx val="0"/>
          <c:order val="0"/>
          <c:dPt>
            <c:idx val="2"/>
            <c:spPr>
              <a:solidFill>
                <a:srgbClr val="00B0F0"/>
              </a:solidFill>
            </c:spPr>
          </c:dPt>
          <c:dLbls>
            <c:dLblPos val="ctr"/>
            <c:showVal val="1"/>
          </c:dLbls>
          <c:cat>
            <c:strRef>
              <c:f>Hoja3!$J$3:$J$6</c:f>
              <c:strCache>
                <c:ptCount val="4"/>
                <c:pt idx="0">
                  <c:v>siempre </c:v>
                </c:pt>
                <c:pt idx="1">
                  <c:v>casi siempre</c:v>
                </c:pt>
                <c:pt idx="2">
                  <c:v>ocasional</c:v>
                </c:pt>
                <c:pt idx="3">
                  <c:v>nunca</c:v>
                </c:pt>
              </c:strCache>
            </c:strRef>
          </c:cat>
          <c:val>
            <c:numRef>
              <c:f>Hoja3!$L$3:$L$6</c:f>
              <c:numCache>
                <c:formatCode>0%</c:formatCode>
                <c:ptCount val="4"/>
                <c:pt idx="0">
                  <c:v>0</c:v>
                </c:pt>
                <c:pt idx="1">
                  <c:v>0</c:v>
                </c:pt>
                <c:pt idx="2">
                  <c:v>0.2</c:v>
                </c:pt>
                <c:pt idx="3">
                  <c:v>0.8</c:v>
                </c:pt>
              </c:numCache>
            </c:numRef>
          </c:val>
        </c:ser>
        <c:dLbls>
          <c:showVal val="1"/>
        </c:dLbls>
        <c:axId val="55414784"/>
        <c:axId val="55416320"/>
      </c:barChart>
      <c:catAx>
        <c:axId val="55414784"/>
        <c:scaling>
          <c:orientation val="minMax"/>
        </c:scaling>
        <c:axPos val="b"/>
        <c:tickLblPos val="nextTo"/>
        <c:crossAx val="55416320"/>
        <c:crosses val="autoZero"/>
        <c:auto val="1"/>
        <c:lblAlgn val="ctr"/>
        <c:lblOffset val="100"/>
      </c:catAx>
      <c:valAx>
        <c:axId val="55416320"/>
        <c:scaling>
          <c:orientation val="minMax"/>
        </c:scaling>
        <c:axPos val="l"/>
        <c:majorGridlines/>
        <c:numFmt formatCode="0%" sourceLinked="1"/>
        <c:tickLblPos val="nextTo"/>
        <c:crossAx val="55414784"/>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AE9D49-7618-4314-AD7D-098D45488A36}"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C"/>
        </a:p>
      </dgm:t>
    </dgm:pt>
    <dgm:pt modelId="{0900A141-2EB0-467F-9660-25AC6842125C}">
      <dgm:prSet phldrT="[Texto]"/>
      <dgm:spPr/>
      <dgm:t>
        <a:bodyPr/>
        <a:lstStyle/>
        <a:p>
          <a:r>
            <a:rPr lang="es-ES" dirty="0" smtClean="0">
              <a:solidFill>
                <a:schemeClr val="tx1"/>
              </a:solidFill>
            </a:rPr>
            <a:t>¿Qué actividades se realizan para potencializar el desarrollo cognitivo en los niños y niñas de los centros infantiles del Buen Vivir?</a:t>
          </a:r>
          <a:endParaRPr lang="es-EC" dirty="0">
            <a:solidFill>
              <a:schemeClr val="tx1"/>
            </a:solidFill>
          </a:endParaRPr>
        </a:p>
      </dgm:t>
    </dgm:pt>
    <dgm:pt modelId="{7EBA79BE-4A72-4502-8A75-B14C2F485995}" type="parTrans" cxnId="{78535FAF-E0CE-4178-8AAD-A93FF5751D0C}">
      <dgm:prSet/>
      <dgm:spPr/>
      <dgm:t>
        <a:bodyPr/>
        <a:lstStyle/>
        <a:p>
          <a:endParaRPr lang="es-EC"/>
        </a:p>
      </dgm:t>
    </dgm:pt>
    <dgm:pt modelId="{2F3AEB01-4642-469B-A51D-F6DCD4298494}" type="sibTrans" cxnId="{78535FAF-E0CE-4178-8AAD-A93FF5751D0C}">
      <dgm:prSet/>
      <dgm:spPr/>
      <dgm:t>
        <a:bodyPr/>
        <a:lstStyle/>
        <a:p>
          <a:endParaRPr lang="es-EC"/>
        </a:p>
      </dgm:t>
    </dgm:pt>
    <dgm:pt modelId="{5E3A6D76-3B88-4050-95CC-F6638EF2CE8C}">
      <dgm:prSet phldrT="[Texto]"/>
      <dgm:spPr/>
      <dgm:t>
        <a:bodyPr/>
        <a:lstStyle/>
        <a:p>
          <a:r>
            <a:rPr lang="es-ES" dirty="0" smtClean="0">
              <a:solidFill>
                <a:schemeClr val="tx1"/>
              </a:solidFill>
            </a:rPr>
            <a:t>¿Cómo incide la aplicación de las técnicas grafo plásticas en el desarrollo cognitivo de los niños y niñas?</a:t>
          </a:r>
          <a:endParaRPr lang="es-EC" dirty="0">
            <a:solidFill>
              <a:schemeClr val="tx1"/>
            </a:solidFill>
          </a:endParaRPr>
        </a:p>
      </dgm:t>
    </dgm:pt>
    <dgm:pt modelId="{2B5E30AC-0488-437B-A635-B05F0457BDC7}" type="parTrans" cxnId="{4EB5C2BC-EE0E-4EE6-A517-E3D9C8D3E7B8}">
      <dgm:prSet/>
      <dgm:spPr/>
      <dgm:t>
        <a:bodyPr/>
        <a:lstStyle/>
        <a:p>
          <a:endParaRPr lang="es-EC"/>
        </a:p>
      </dgm:t>
    </dgm:pt>
    <dgm:pt modelId="{4A7FAD5E-0254-471B-8E59-17BF2200EE26}" type="sibTrans" cxnId="{4EB5C2BC-EE0E-4EE6-A517-E3D9C8D3E7B8}">
      <dgm:prSet/>
      <dgm:spPr/>
      <dgm:t>
        <a:bodyPr/>
        <a:lstStyle/>
        <a:p>
          <a:endParaRPr lang="es-EC"/>
        </a:p>
      </dgm:t>
    </dgm:pt>
    <dgm:pt modelId="{EA033DCE-5812-40BD-AFF3-88F721B53066}">
      <dgm:prSet phldrT="[Texto]"/>
      <dgm:spPr/>
      <dgm:t>
        <a:bodyPr/>
        <a:lstStyle/>
        <a:p>
          <a:r>
            <a:rPr lang="es-ES" dirty="0" smtClean="0">
              <a:solidFill>
                <a:schemeClr val="tx1"/>
              </a:solidFill>
            </a:rPr>
            <a:t>¿De qué manera una guía de trabajo sobre técnicas grafo plásticas contribuiría a los centros infantiles del Buen Vivir?</a:t>
          </a:r>
          <a:endParaRPr lang="es-EC" dirty="0">
            <a:solidFill>
              <a:schemeClr val="tx1"/>
            </a:solidFill>
          </a:endParaRPr>
        </a:p>
      </dgm:t>
    </dgm:pt>
    <dgm:pt modelId="{DB290811-E998-4DEA-B59A-5698BA6A2007}" type="parTrans" cxnId="{9CAEB63E-B1A1-40A9-929A-D8F0B1EEAA2F}">
      <dgm:prSet/>
      <dgm:spPr/>
      <dgm:t>
        <a:bodyPr/>
        <a:lstStyle/>
        <a:p>
          <a:endParaRPr lang="es-EC"/>
        </a:p>
      </dgm:t>
    </dgm:pt>
    <dgm:pt modelId="{472E968F-A474-47BE-A2E0-CB6AE3648691}" type="sibTrans" cxnId="{9CAEB63E-B1A1-40A9-929A-D8F0B1EEAA2F}">
      <dgm:prSet/>
      <dgm:spPr/>
      <dgm:t>
        <a:bodyPr/>
        <a:lstStyle/>
        <a:p>
          <a:endParaRPr lang="es-EC"/>
        </a:p>
      </dgm:t>
    </dgm:pt>
    <dgm:pt modelId="{1ABC5AB5-6B3E-4D1F-97D7-8567481723DF}">
      <dgm:prSet/>
      <dgm:spPr/>
      <dgm:t>
        <a:bodyPr/>
        <a:lstStyle/>
        <a:p>
          <a:r>
            <a:rPr lang="es-ES" dirty="0" smtClean="0">
              <a:solidFill>
                <a:schemeClr val="tx1"/>
              </a:solidFill>
            </a:rPr>
            <a:t>¿Poseen los centros infantiles del Buen Vivir  el material necesario para las actividades plásticas?</a:t>
          </a:r>
          <a:endParaRPr lang="es-EC" dirty="0">
            <a:solidFill>
              <a:schemeClr val="tx1"/>
            </a:solidFill>
          </a:endParaRPr>
        </a:p>
      </dgm:t>
    </dgm:pt>
    <dgm:pt modelId="{F9964854-50B9-4B0D-A630-4B95A444E9B6}" type="parTrans" cxnId="{FD73673B-8BD7-4C34-A963-9A49D82067AE}">
      <dgm:prSet/>
      <dgm:spPr/>
      <dgm:t>
        <a:bodyPr/>
        <a:lstStyle/>
        <a:p>
          <a:endParaRPr lang="es-EC"/>
        </a:p>
      </dgm:t>
    </dgm:pt>
    <dgm:pt modelId="{89669FAD-0105-4DF0-92C8-C144D6CB71F6}" type="sibTrans" cxnId="{FD73673B-8BD7-4C34-A963-9A49D82067AE}">
      <dgm:prSet/>
      <dgm:spPr/>
      <dgm:t>
        <a:bodyPr/>
        <a:lstStyle/>
        <a:p>
          <a:endParaRPr lang="es-EC"/>
        </a:p>
      </dgm:t>
    </dgm:pt>
    <dgm:pt modelId="{3AD72452-DC5F-4509-9645-C27EF7855FCA}">
      <dgm:prSet/>
      <dgm:spPr/>
      <dgm:t>
        <a:bodyPr/>
        <a:lstStyle/>
        <a:p>
          <a:r>
            <a:rPr lang="es-EC" dirty="0" smtClean="0">
              <a:solidFill>
                <a:schemeClr val="tx1"/>
              </a:solidFill>
            </a:rPr>
            <a:t>¿Qué grado de conocimiento tienen las madres comunitarias (promotoras) sobre las técnicas grafo plásticas?</a:t>
          </a:r>
          <a:endParaRPr lang="es-EC" dirty="0">
            <a:solidFill>
              <a:schemeClr val="tx1"/>
            </a:solidFill>
          </a:endParaRPr>
        </a:p>
      </dgm:t>
    </dgm:pt>
    <dgm:pt modelId="{1AEE3D60-F182-4638-8044-E2F2FA69C779}" type="parTrans" cxnId="{43A05A3E-7469-4560-A356-CD5EE2074504}">
      <dgm:prSet/>
      <dgm:spPr/>
      <dgm:t>
        <a:bodyPr/>
        <a:lstStyle/>
        <a:p>
          <a:endParaRPr lang="es-EC"/>
        </a:p>
      </dgm:t>
    </dgm:pt>
    <dgm:pt modelId="{A6341FCE-DD85-4262-93D2-CBDAC03673CF}" type="sibTrans" cxnId="{43A05A3E-7469-4560-A356-CD5EE2074504}">
      <dgm:prSet/>
      <dgm:spPr/>
      <dgm:t>
        <a:bodyPr/>
        <a:lstStyle/>
        <a:p>
          <a:endParaRPr lang="es-EC"/>
        </a:p>
      </dgm:t>
    </dgm:pt>
    <dgm:pt modelId="{0F85B85D-7532-4A8D-BB1B-982C72EC6077}" type="pres">
      <dgm:prSet presAssocID="{69AE9D49-7618-4314-AD7D-098D45488A36}" presName="outerComposite" presStyleCnt="0">
        <dgm:presLayoutVars>
          <dgm:chMax val="5"/>
          <dgm:dir/>
          <dgm:resizeHandles val="exact"/>
        </dgm:presLayoutVars>
      </dgm:prSet>
      <dgm:spPr/>
      <dgm:t>
        <a:bodyPr/>
        <a:lstStyle/>
        <a:p>
          <a:endParaRPr lang="es-EC"/>
        </a:p>
      </dgm:t>
    </dgm:pt>
    <dgm:pt modelId="{BB83F296-B880-4B59-B638-3665D049E553}" type="pres">
      <dgm:prSet presAssocID="{69AE9D49-7618-4314-AD7D-098D45488A36}" presName="dummyMaxCanvas" presStyleCnt="0">
        <dgm:presLayoutVars/>
      </dgm:prSet>
      <dgm:spPr/>
    </dgm:pt>
    <dgm:pt modelId="{CED3A791-CB85-4DCC-88E5-713C2336520C}" type="pres">
      <dgm:prSet presAssocID="{69AE9D49-7618-4314-AD7D-098D45488A36}" presName="FiveNodes_1" presStyleLbl="node1" presStyleIdx="0" presStyleCnt="5">
        <dgm:presLayoutVars>
          <dgm:bulletEnabled val="1"/>
        </dgm:presLayoutVars>
      </dgm:prSet>
      <dgm:spPr/>
      <dgm:t>
        <a:bodyPr/>
        <a:lstStyle/>
        <a:p>
          <a:endParaRPr lang="es-EC"/>
        </a:p>
      </dgm:t>
    </dgm:pt>
    <dgm:pt modelId="{FBDA6657-E422-452B-AECE-BDDF389F4195}" type="pres">
      <dgm:prSet presAssocID="{69AE9D49-7618-4314-AD7D-098D45488A36}" presName="FiveNodes_2" presStyleLbl="node1" presStyleIdx="1" presStyleCnt="5">
        <dgm:presLayoutVars>
          <dgm:bulletEnabled val="1"/>
        </dgm:presLayoutVars>
      </dgm:prSet>
      <dgm:spPr/>
      <dgm:t>
        <a:bodyPr/>
        <a:lstStyle/>
        <a:p>
          <a:endParaRPr lang="es-EC"/>
        </a:p>
      </dgm:t>
    </dgm:pt>
    <dgm:pt modelId="{55652651-E33A-4086-96EE-BE54F67A20DF}" type="pres">
      <dgm:prSet presAssocID="{69AE9D49-7618-4314-AD7D-098D45488A36}" presName="FiveNodes_3" presStyleLbl="node1" presStyleIdx="2" presStyleCnt="5">
        <dgm:presLayoutVars>
          <dgm:bulletEnabled val="1"/>
        </dgm:presLayoutVars>
      </dgm:prSet>
      <dgm:spPr/>
      <dgm:t>
        <a:bodyPr/>
        <a:lstStyle/>
        <a:p>
          <a:endParaRPr lang="es-EC"/>
        </a:p>
      </dgm:t>
    </dgm:pt>
    <dgm:pt modelId="{B16896B6-B52B-42BD-9C6E-35C37340270C}" type="pres">
      <dgm:prSet presAssocID="{69AE9D49-7618-4314-AD7D-098D45488A36}" presName="FiveNodes_4" presStyleLbl="node1" presStyleIdx="3" presStyleCnt="5">
        <dgm:presLayoutVars>
          <dgm:bulletEnabled val="1"/>
        </dgm:presLayoutVars>
      </dgm:prSet>
      <dgm:spPr/>
      <dgm:t>
        <a:bodyPr/>
        <a:lstStyle/>
        <a:p>
          <a:endParaRPr lang="es-EC"/>
        </a:p>
      </dgm:t>
    </dgm:pt>
    <dgm:pt modelId="{B50F4794-CC6E-43D9-85F2-DDADFE86DEF3}" type="pres">
      <dgm:prSet presAssocID="{69AE9D49-7618-4314-AD7D-098D45488A36}" presName="FiveNodes_5" presStyleLbl="node1" presStyleIdx="4" presStyleCnt="5">
        <dgm:presLayoutVars>
          <dgm:bulletEnabled val="1"/>
        </dgm:presLayoutVars>
      </dgm:prSet>
      <dgm:spPr/>
      <dgm:t>
        <a:bodyPr/>
        <a:lstStyle/>
        <a:p>
          <a:endParaRPr lang="es-EC"/>
        </a:p>
      </dgm:t>
    </dgm:pt>
    <dgm:pt modelId="{4CF08753-1557-4AC7-B47D-343094BC14C7}" type="pres">
      <dgm:prSet presAssocID="{69AE9D49-7618-4314-AD7D-098D45488A36}" presName="FiveConn_1-2" presStyleLbl="fgAccFollowNode1" presStyleIdx="0" presStyleCnt="4">
        <dgm:presLayoutVars>
          <dgm:bulletEnabled val="1"/>
        </dgm:presLayoutVars>
      </dgm:prSet>
      <dgm:spPr/>
      <dgm:t>
        <a:bodyPr/>
        <a:lstStyle/>
        <a:p>
          <a:endParaRPr lang="es-EC"/>
        </a:p>
      </dgm:t>
    </dgm:pt>
    <dgm:pt modelId="{951937E6-562D-4310-875A-DD1203707D9F}" type="pres">
      <dgm:prSet presAssocID="{69AE9D49-7618-4314-AD7D-098D45488A36}" presName="FiveConn_2-3" presStyleLbl="fgAccFollowNode1" presStyleIdx="1" presStyleCnt="4">
        <dgm:presLayoutVars>
          <dgm:bulletEnabled val="1"/>
        </dgm:presLayoutVars>
      </dgm:prSet>
      <dgm:spPr/>
      <dgm:t>
        <a:bodyPr/>
        <a:lstStyle/>
        <a:p>
          <a:endParaRPr lang="es-EC"/>
        </a:p>
      </dgm:t>
    </dgm:pt>
    <dgm:pt modelId="{D9B0FDC4-D0BE-4224-9976-16FE0C42FA07}" type="pres">
      <dgm:prSet presAssocID="{69AE9D49-7618-4314-AD7D-098D45488A36}" presName="FiveConn_3-4" presStyleLbl="fgAccFollowNode1" presStyleIdx="2" presStyleCnt="4">
        <dgm:presLayoutVars>
          <dgm:bulletEnabled val="1"/>
        </dgm:presLayoutVars>
      </dgm:prSet>
      <dgm:spPr/>
      <dgm:t>
        <a:bodyPr/>
        <a:lstStyle/>
        <a:p>
          <a:endParaRPr lang="es-EC"/>
        </a:p>
      </dgm:t>
    </dgm:pt>
    <dgm:pt modelId="{7126D5F2-5D0E-470E-8095-F070DFD20F4E}" type="pres">
      <dgm:prSet presAssocID="{69AE9D49-7618-4314-AD7D-098D45488A36}" presName="FiveConn_4-5" presStyleLbl="fgAccFollowNode1" presStyleIdx="3" presStyleCnt="4">
        <dgm:presLayoutVars>
          <dgm:bulletEnabled val="1"/>
        </dgm:presLayoutVars>
      </dgm:prSet>
      <dgm:spPr/>
      <dgm:t>
        <a:bodyPr/>
        <a:lstStyle/>
        <a:p>
          <a:endParaRPr lang="es-EC"/>
        </a:p>
      </dgm:t>
    </dgm:pt>
    <dgm:pt modelId="{9595C893-D73E-4A08-8CCE-3F51ECB4EEAB}" type="pres">
      <dgm:prSet presAssocID="{69AE9D49-7618-4314-AD7D-098D45488A36}" presName="FiveNodes_1_text" presStyleLbl="node1" presStyleIdx="4" presStyleCnt="5">
        <dgm:presLayoutVars>
          <dgm:bulletEnabled val="1"/>
        </dgm:presLayoutVars>
      </dgm:prSet>
      <dgm:spPr/>
      <dgm:t>
        <a:bodyPr/>
        <a:lstStyle/>
        <a:p>
          <a:endParaRPr lang="es-EC"/>
        </a:p>
      </dgm:t>
    </dgm:pt>
    <dgm:pt modelId="{35382B9B-5133-4ECA-BC00-472A7372F9E6}" type="pres">
      <dgm:prSet presAssocID="{69AE9D49-7618-4314-AD7D-098D45488A36}" presName="FiveNodes_2_text" presStyleLbl="node1" presStyleIdx="4" presStyleCnt="5">
        <dgm:presLayoutVars>
          <dgm:bulletEnabled val="1"/>
        </dgm:presLayoutVars>
      </dgm:prSet>
      <dgm:spPr/>
      <dgm:t>
        <a:bodyPr/>
        <a:lstStyle/>
        <a:p>
          <a:endParaRPr lang="es-EC"/>
        </a:p>
      </dgm:t>
    </dgm:pt>
    <dgm:pt modelId="{DA415374-714F-480E-BD8A-5CE8BE78BE44}" type="pres">
      <dgm:prSet presAssocID="{69AE9D49-7618-4314-AD7D-098D45488A36}" presName="FiveNodes_3_text" presStyleLbl="node1" presStyleIdx="4" presStyleCnt="5">
        <dgm:presLayoutVars>
          <dgm:bulletEnabled val="1"/>
        </dgm:presLayoutVars>
      </dgm:prSet>
      <dgm:spPr/>
      <dgm:t>
        <a:bodyPr/>
        <a:lstStyle/>
        <a:p>
          <a:endParaRPr lang="es-EC"/>
        </a:p>
      </dgm:t>
    </dgm:pt>
    <dgm:pt modelId="{D400A7DD-4DA7-4C3F-BA57-10AA718541FB}" type="pres">
      <dgm:prSet presAssocID="{69AE9D49-7618-4314-AD7D-098D45488A36}" presName="FiveNodes_4_text" presStyleLbl="node1" presStyleIdx="4" presStyleCnt="5">
        <dgm:presLayoutVars>
          <dgm:bulletEnabled val="1"/>
        </dgm:presLayoutVars>
      </dgm:prSet>
      <dgm:spPr/>
      <dgm:t>
        <a:bodyPr/>
        <a:lstStyle/>
        <a:p>
          <a:endParaRPr lang="es-EC"/>
        </a:p>
      </dgm:t>
    </dgm:pt>
    <dgm:pt modelId="{7B300B8C-F14B-456C-8CD6-FACCCD7B677F}" type="pres">
      <dgm:prSet presAssocID="{69AE9D49-7618-4314-AD7D-098D45488A36}" presName="FiveNodes_5_text" presStyleLbl="node1" presStyleIdx="4" presStyleCnt="5">
        <dgm:presLayoutVars>
          <dgm:bulletEnabled val="1"/>
        </dgm:presLayoutVars>
      </dgm:prSet>
      <dgm:spPr/>
      <dgm:t>
        <a:bodyPr/>
        <a:lstStyle/>
        <a:p>
          <a:endParaRPr lang="es-EC"/>
        </a:p>
      </dgm:t>
    </dgm:pt>
  </dgm:ptLst>
  <dgm:cxnLst>
    <dgm:cxn modelId="{B3983A89-875C-4DF1-A4CA-BCCFE6BF83F1}" type="presOf" srcId="{EA033DCE-5812-40BD-AFF3-88F721B53066}" destId="{B50F4794-CC6E-43D9-85F2-DDADFE86DEF3}" srcOrd="0" destOrd="0" presId="urn:microsoft.com/office/officeart/2005/8/layout/vProcess5"/>
    <dgm:cxn modelId="{D9064E99-E3F7-478E-85C8-43A8525CCC75}" type="presOf" srcId="{3AD72452-DC5F-4509-9645-C27EF7855FCA}" destId="{CED3A791-CB85-4DCC-88E5-713C2336520C}" srcOrd="0" destOrd="0" presId="urn:microsoft.com/office/officeart/2005/8/layout/vProcess5"/>
    <dgm:cxn modelId="{C8C22EC1-4563-4E5A-9FF6-DB550BB58935}" type="presOf" srcId="{89669FAD-0105-4DF0-92C8-C144D6CB71F6}" destId="{951937E6-562D-4310-875A-DD1203707D9F}" srcOrd="0" destOrd="0" presId="urn:microsoft.com/office/officeart/2005/8/layout/vProcess5"/>
    <dgm:cxn modelId="{58CAD039-AE56-4594-8372-1F66E88DC2FC}" type="presOf" srcId="{2F3AEB01-4642-469B-A51D-F6DCD4298494}" destId="{D9B0FDC4-D0BE-4224-9976-16FE0C42FA07}" srcOrd="0" destOrd="0" presId="urn:microsoft.com/office/officeart/2005/8/layout/vProcess5"/>
    <dgm:cxn modelId="{EFF36302-5A86-43D2-BA47-9A16BD350187}" type="presOf" srcId="{5E3A6D76-3B88-4050-95CC-F6638EF2CE8C}" destId="{B16896B6-B52B-42BD-9C6E-35C37340270C}" srcOrd="0" destOrd="0" presId="urn:microsoft.com/office/officeart/2005/8/layout/vProcess5"/>
    <dgm:cxn modelId="{9CAEB63E-B1A1-40A9-929A-D8F0B1EEAA2F}" srcId="{69AE9D49-7618-4314-AD7D-098D45488A36}" destId="{EA033DCE-5812-40BD-AFF3-88F721B53066}" srcOrd="4" destOrd="0" parTransId="{DB290811-E998-4DEA-B59A-5698BA6A2007}" sibTransId="{472E968F-A474-47BE-A2E0-CB6AE3648691}"/>
    <dgm:cxn modelId="{D97A0C7F-740F-48EC-99A6-E4112B1FCFF8}" type="presOf" srcId="{69AE9D49-7618-4314-AD7D-098D45488A36}" destId="{0F85B85D-7532-4A8D-BB1B-982C72EC6077}" srcOrd="0" destOrd="0" presId="urn:microsoft.com/office/officeart/2005/8/layout/vProcess5"/>
    <dgm:cxn modelId="{B1B42907-0F95-418D-9E52-35C6018DADB5}" type="presOf" srcId="{A6341FCE-DD85-4262-93D2-CBDAC03673CF}" destId="{4CF08753-1557-4AC7-B47D-343094BC14C7}" srcOrd="0" destOrd="0" presId="urn:microsoft.com/office/officeart/2005/8/layout/vProcess5"/>
    <dgm:cxn modelId="{3C306B97-C4AF-4604-A262-86C70DD5F173}" type="presOf" srcId="{0900A141-2EB0-467F-9660-25AC6842125C}" destId="{DA415374-714F-480E-BD8A-5CE8BE78BE44}" srcOrd="1" destOrd="0" presId="urn:microsoft.com/office/officeart/2005/8/layout/vProcess5"/>
    <dgm:cxn modelId="{C122CF1C-D8AD-4365-A91B-5F349B842A18}" type="presOf" srcId="{5E3A6D76-3B88-4050-95CC-F6638EF2CE8C}" destId="{D400A7DD-4DA7-4C3F-BA57-10AA718541FB}" srcOrd="1" destOrd="0" presId="urn:microsoft.com/office/officeart/2005/8/layout/vProcess5"/>
    <dgm:cxn modelId="{C882B6A5-F708-476C-A5C6-6C50CD99F796}" type="presOf" srcId="{1ABC5AB5-6B3E-4D1F-97D7-8567481723DF}" destId="{35382B9B-5133-4ECA-BC00-472A7372F9E6}" srcOrd="1" destOrd="0" presId="urn:microsoft.com/office/officeart/2005/8/layout/vProcess5"/>
    <dgm:cxn modelId="{64503634-3B63-4DEB-99D4-484DA62BEB0D}" type="presOf" srcId="{1ABC5AB5-6B3E-4D1F-97D7-8567481723DF}" destId="{FBDA6657-E422-452B-AECE-BDDF389F4195}" srcOrd="0" destOrd="0" presId="urn:microsoft.com/office/officeart/2005/8/layout/vProcess5"/>
    <dgm:cxn modelId="{865A4179-5697-48FD-AEEE-D6517A8AF31E}" type="presOf" srcId="{3AD72452-DC5F-4509-9645-C27EF7855FCA}" destId="{9595C893-D73E-4A08-8CCE-3F51ECB4EEAB}" srcOrd="1" destOrd="0" presId="urn:microsoft.com/office/officeart/2005/8/layout/vProcess5"/>
    <dgm:cxn modelId="{78535FAF-E0CE-4178-8AAD-A93FF5751D0C}" srcId="{69AE9D49-7618-4314-AD7D-098D45488A36}" destId="{0900A141-2EB0-467F-9660-25AC6842125C}" srcOrd="2" destOrd="0" parTransId="{7EBA79BE-4A72-4502-8A75-B14C2F485995}" sibTransId="{2F3AEB01-4642-469B-A51D-F6DCD4298494}"/>
    <dgm:cxn modelId="{FD73673B-8BD7-4C34-A963-9A49D82067AE}" srcId="{69AE9D49-7618-4314-AD7D-098D45488A36}" destId="{1ABC5AB5-6B3E-4D1F-97D7-8567481723DF}" srcOrd="1" destOrd="0" parTransId="{F9964854-50B9-4B0D-A630-4B95A444E9B6}" sibTransId="{89669FAD-0105-4DF0-92C8-C144D6CB71F6}"/>
    <dgm:cxn modelId="{4EB5C2BC-EE0E-4EE6-A517-E3D9C8D3E7B8}" srcId="{69AE9D49-7618-4314-AD7D-098D45488A36}" destId="{5E3A6D76-3B88-4050-95CC-F6638EF2CE8C}" srcOrd="3" destOrd="0" parTransId="{2B5E30AC-0488-437B-A635-B05F0457BDC7}" sibTransId="{4A7FAD5E-0254-471B-8E59-17BF2200EE26}"/>
    <dgm:cxn modelId="{43A05A3E-7469-4560-A356-CD5EE2074504}" srcId="{69AE9D49-7618-4314-AD7D-098D45488A36}" destId="{3AD72452-DC5F-4509-9645-C27EF7855FCA}" srcOrd="0" destOrd="0" parTransId="{1AEE3D60-F182-4638-8044-E2F2FA69C779}" sibTransId="{A6341FCE-DD85-4262-93D2-CBDAC03673CF}"/>
    <dgm:cxn modelId="{EA58BEBC-861C-4C1F-A207-ED987FB636E1}" type="presOf" srcId="{0900A141-2EB0-467F-9660-25AC6842125C}" destId="{55652651-E33A-4086-96EE-BE54F67A20DF}" srcOrd="0" destOrd="0" presId="urn:microsoft.com/office/officeart/2005/8/layout/vProcess5"/>
    <dgm:cxn modelId="{811A69BA-19A6-4939-857F-20D9C03A3208}" type="presOf" srcId="{EA033DCE-5812-40BD-AFF3-88F721B53066}" destId="{7B300B8C-F14B-456C-8CD6-FACCCD7B677F}" srcOrd="1" destOrd="0" presId="urn:microsoft.com/office/officeart/2005/8/layout/vProcess5"/>
    <dgm:cxn modelId="{1236092A-8FD9-4B03-BBED-697EE68CA896}" type="presOf" srcId="{4A7FAD5E-0254-471B-8E59-17BF2200EE26}" destId="{7126D5F2-5D0E-470E-8095-F070DFD20F4E}" srcOrd="0" destOrd="0" presId="urn:microsoft.com/office/officeart/2005/8/layout/vProcess5"/>
    <dgm:cxn modelId="{B69AFAED-9281-4F38-8B3A-4765E6B3C516}" type="presParOf" srcId="{0F85B85D-7532-4A8D-BB1B-982C72EC6077}" destId="{BB83F296-B880-4B59-B638-3665D049E553}" srcOrd="0" destOrd="0" presId="urn:microsoft.com/office/officeart/2005/8/layout/vProcess5"/>
    <dgm:cxn modelId="{078DB22B-AA11-4E10-9232-C90533564516}" type="presParOf" srcId="{0F85B85D-7532-4A8D-BB1B-982C72EC6077}" destId="{CED3A791-CB85-4DCC-88E5-713C2336520C}" srcOrd="1" destOrd="0" presId="urn:microsoft.com/office/officeart/2005/8/layout/vProcess5"/>
    <dgm:cxn modelId="{39430B45-0608-4548-8CCB-D7FEE6A38D8D}" type="presParOf" srcId="{0F85B85D-7532-4A8D-BB1B-982C72EC6077}" destId="{FBDA6657-E422-452B-AECE-BDDF389F4195}" srcOrd="2" destOrd="0" presId="urn:microsoft.com/office/officeart/2005/8/layout/vProcess5"/>
    <dgm:cxn modelId="{047A4E27-EDEF-441D-95D9-9539E59EA7E9}" type="presParOf" srcId="{0F85B85D-7532-4A8D-BB1B-982C72EC6077}" destId="{55652651-E33A-4086-96EE-BE54F67A20DF}" srcOrd="3" destOrd="0" presId="urn:microsoft.com/office/officeart/2005/8/layout/vProcess5"/>
    <dgm:cxn modelId="{21B04986-D32E-45A0-AED7-C951BC506D0F}" type="presParOf" srcId="{0F85B85D-7532-4A8D-BB1B-982C72EC6077}" destId="{B16896B6-B52B-42BD-9C6E-35C37340270C}" srcOrd="4" destOrd="0" presId="urn:microsoft.com/office/officeart/2005/8/layout/vProcess5"/>
    <dgm:cxn modelId="{85D63918-2C0A-424B-8938-54576493815A}" type="presParOf" srcId="{0F85B85D-7532-4A8D-BB1B-982C72EC6077}" destId="{B50F4794-CC6E-43D9-85F2-DDADFE86DEF3}" srcOrd="5" destOrd="0" presId="urn:microsoft.com/office/officeart/2005/8/layout/vProcess5"/>
    <dgm:cxn modelId="{06AB25EC-1662-4C1C-9489-C72B376FCC7E}" type="presParOf" srcId="{0F85B85D-7532-4A8D-BB1B-982C72EC6077}" destId="{4CF08753-1557-4AC7-B47D-343094BC14C7}" srcOrd="6" destOrd="0" presId="urn:microsoft.com/office/officeart/2005/8/layout/vProcess5"/>
    <dgm:cxn modelId="{B3F52902-131E-4B99-8BE8-6B634F114CDA}" type="presParOf" srcId="{0F85B85D-7532-4A8D-BB1B-982C72EC6077}" destId="{951937E6-562D-4310-875A-DD1203707D9F}" srcOrd="7" destOrd="0" presId="urn:microsoft.com/office/officeart/2005/8/layout/vProcess5"/>
    <dgm:cxn modelId="{EEB628CE-D370-4BE9-9CD0-A62ABE762F97}" type="presParOf" srcId="{0F85B85D-7532-4A8D-BB1B-982C72EC6077}" destId="{D9B0FDC4-D0BE-4224-9976-16FE0C42FA07}" srcOrd="8" destOrd="0" presId="urn:microsoft.com/office/officeart/2005/8/layout/vProcess5"/>
    <dgm:cxn modelId="{99D9B74A-54CE-4D73-8405-B1CB4A6B1A8C}" type="presParOf" srcId="{0F85B85D-7532-4A8D-BB1B-982C72EC6077}" destId="{7126D5F2-5D0E-470E-8095-F070DFD20F4E}" srcOrd="9" destOrd="0" presId="urn:microsoft.com/office/officeart/2005/8/layout/vProcess5"/>
    <dgm:cxn modelId="{EE33E636-AEC6-48C1-97F6-7D09B3C80220}" type="presParOf" srcId="{0F85B85D-7532-4A8D-BB1B-982C72EC6077}" destId="{9595C893-D73E-4A08-8CCE-3F51ECB4EEAB}" srcOrd="10" destOrd="0" presId="urn:microsoft.com/office/officeart/2005/8/layout/vProcess5"/>
    <dgm:cxn modelId="{42880C7E-B643-43E4-AD78-8E1FBD991AE1}" type="presParOf" srcId="{0F85B85D-7532-4A8D-BB1B-982C72EC6077}" destId="{35382B9B-5133-4ECA-BC00-472A7372F9E6}" srcOrd="11" destOrd="0" presId="urn:microsoft.com/office/officeart/2005/8/layout/vProcess5"/>
    <dgm:cxn modelId="{91CF28B7-2F2A-4D28-A5D2-E1109C7EB8BE}" type="presParOf" srcId="{0F85B85D-7532-4A8D-BB1B-982C72EC6077}" destId="{DA415374-714F-480E-BD8A-5CE8BE78BE44}" srcOrd="12" destOrd="0" presId="urn:microsoft.com/office/officeart/2005/8/layout/vProcess5"/>
    <dgm:cxn modelId="{685F6007-197C-4A5E-9803-14BAADE4E9FE}" type="presParOf" srcId="{0F85B85D-7532-4A8D-BB1B-982C72EC6077}" destId="{D400A7DD-4DA7-4C3F-BA57-10AA718541FB}" srcOrd="13" destOrd="0" presId="urn:microsoft.com/office/officeart/2005/8/layout/vProcess5"/>
    <dgm:cxn modelId="{70C8C383-22FC-41F1-BCCE-F7CCDD3A15A9}" type="presParOf" srcId="{0F85B85D-7532-4A8D-BB1B-982C72EC6077}" destId="{7B300B8C-F14B-456C-8CD6-FACCCD7B677F}"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F20B6-1C37-4D9B-84AC-F785B054FCF4}" type="doc">
      <dgm:prSet loTypeId="urn:microsoft.com/office/officeart/2005/8/layout/process1" loCatId="process" qsTypeId="urn:microsoft.com/office/officeart/2005/8/quickstyle/simple1" qsCatId="simple" csTypeId="urn:microsoft.com/office/officeart/2005/8/colors/colorful5" csCatId="colorful" phldr="1"/>
      <dgm:spPr/>
    </dgm:pt>
    <dgm:pt modelId="{5642658E-03FB-4938-94C3-D1E0D1B9E54E}">
      <dgm:prSet phldrT="[Texto]" custT="1"/>
      <dgm:spPr/>
      <dgm:t>
        <a:bodyPr/>
        <a:lstStyle/>
        <a:p>
          <a:r>
            <a:rPr lang="es-ES" sz="1800" dirty="0" smtClean="0"/>
            <a:t>“Es la acción de dirigir o dirigirse”</a:t>
          </a:r>
          <a:endParaRPr lang="es-EC" sz="1800" dirty="0"/>
        </a:p>
      </dgm:t>
    </dgm:pt>
    <dgm:pt modelId="{6F92B610-9BB7-4CC3-A432-25B1941D7FE1}" type="parTrans" cxnId="{ADC0532E-84EF-43CD-9F00-2482A67AB556}">
      <dgm:prSet/>
      <dgm:spPr/>
      <dgm:t>
        <a:bodyPr/>
        <a:lstStyle/>
        <a:p>
          <a:endParaRPr lang="es-EC"/>
        </a:p>
      </dgm:t>
    </dgm:pt>
    <dgm:pt modelId="{E27F58FB-7C77-41E2-86B2-A6B2A303F3B1}" type="sibTrans" cxnId="{ADC0532E-84EF-43CD-9F00-2482A67AB556}">
      <dgm:prSet/>
      <dgm:spPr/>
      <dgm:t>
        <a:bodyPr/>
        <a:lstStyle/>
        <a:p>
          <a:endParaRPr lang="es-EC"/>
        </a:p>
      </dgm:t>
    </dgm:pt>
    <dgm:pt modelId="{C2B59900-A05D-4DC8-B0C1-186DE280A0F1}">
      <dgm:prSet phldrT="[Texto]" custT="1"/>
      <dgm:spPr/>
      <dgm:t>
        <a:bodyPr/>
        <a:lstStyle/>
        <a:p>
          <a:r>
            <a:rPr lang="es-ES" sz="1800" dirty="0" smtClean="0"/>
            <a:t>Ayuda al trabajo de la pre escritura</a:t>
          </a:r>
          <a:endParaRPr lang="es-EC" sz="1800" dirty="0"/>
        </a:p>
      </dgm:t>
    </dgm:pt>
    <dgm:pt modelId="{E3CBFE21-4BFA-4F63-9F2F-34EB27AA3999}" type="parTrans" cxnId="{C8D9AD16-885D-4002-8FD5-6D514E2A463E}">
      <dgm:prSet/>
      <dgm:spPr/>
      <dgm:t>
        <a:bodyPr/>
        <a:lstStyle/>
        <a:p>
          <a:endParaRPr lang="es-EC"/>
        </a:p>
      </dgm:t>
    </dgm:pt>
    <dgm:pt modelId="{79ABEDBF-FBD7-4306-B481-A2DCFD19B5C6}" type="sibTrans" cxnId="{C8D9AD16-885D-4002-8FD5-6D514E2A463E}">
      <dgm:prSet/>
      <dgm:spPr/>
      <dgm:t>
        <a:bodyPr/>
        <a:lstStyle/>
        <a:p>
          <a:endParaRPr lang="es-EC"/>
        </a:p>
      </dgm:t>
    </dgm:pt>
    <dgm:pt modelId="{E33407B5-A30D-47BF-8881-8F5BA8196EDF}">
      <dgm:prSet/>
      <dgm:spPr/>
      <dgm:t>
        <a:bodyPr/>
        <a:lstStyle/>
        <a:p>
          <a:r>
            <a:rPr lang="es-ES" dirty="0" smtClean="0"/>
            <a:t>Permite avanzar en su discriminación, percepción</a:t>
          </a:r>
          <a:endParaRPr lang="es-EC" dirty="0"/>
        </a:p>
      </dgm:t>
    </dgm:pt>
    <dgm:pt modelId="{0AB92949-A38F-47AB-9513-D7CAB92949F1}" type="parTrans" cxnId="{0160580D-CF19-4E59-BC4D-09F54400BE3D}">
      <dgm:prSet/>
      <dgm:spPr/>
      <dgm:t>
        <a:bodyPr/>
        <a:lstStyle/>
        <a:p>
          <a:endParaRPr lang="es-EC"/>
        </a:p>
      </dgm:t>
    </dgm:pt>
    <dgm:pt modelId="{EEFB1819-0A4A-4421-8B3C-A8D7E21DA503}" type="sibTrans" cxnId="{0160580D-CF19-4E59-BC4D-09F54400BE3D}">
      <dgm:prSet/>
      <dgm:spPr/>
      <dgm:t>
        <a:bodyPr/>
        <a:lstStyle/>
        <a:p>
          <a:endParaRPr lang="es-EC"/>
        </a:p>
      </dgm:t>
    </dgm:pt>
    <dgm:pt modelId="{C6638610-1C35-4D84-B9B1-075E43A03F77}" type="pres">
      <dgm:prSet presAssocID="{F09F20B6-1C37-4D9B-84AC-F785B054FCF4}" presName="Name0" presStyleCnt="0">
        <dgm:presLayoutVars>
          <dgm:dir/>
          <dgm:resizeHandles val="exact"/>
        </dgm:presLayoutVars>
      </dgm:prSet>
      <dgm:spPr/>
    </dgm:pt>
    <dgm:pt modelId="{4DAE7F3A-4D3E-4192-8149-B85F229BEF3A}" type="pres">
      <dgm:prSet presAssocID="{5642658E-03FB-4938-94C3-D1E0D1B9E54E}" presName="node" presStyleLbl="node1" presStyleIdx="0" presStyleCnt="3" custLinFactNeighborX="14027" custLinFactNeighborY="1476">
        <dgm:presLayoutVars>
          <dgm:bulletEnabled val="1"/>
        </dgm:presLayoutVars>
      </dgm:prSet>
      <dgm:spPr/>
      <dgm:t>
        <a:bodyPr/>
        <a:lstStyle/>
        <a:p>
          <a:endParaRPr lang="es-EC"/>
        </a:p>
      </dgm:t>
    </dgm:pt>
    <dgm:pt modelId="{5B145CA3-6E5E-44AD-BB38-1576B58FCC7E}" type="pres">
      <dgm:prSet presAssocID="{E27F58FB-7C77-41E2-86B2-A6B2A303F3B1}" presName="sibTrans" presStyleLbl="sibTrans2D1" presStyleIdx="0" presStyleCnt="2"/>
      <dgm:spPr/>
      <dgm:t>
        <a:bodyPr/>
        <a:lstStyle/>
        <a:p>
          <a:endParaRPr lang="es-EC"/>
        </a:p>
      </dgm:t>
    </dgm:pt>
    <dgm:pt modelId="{FAD4EF60-E525-4536-9F2A-5B9A7D92C405}" type="pres">
      <dgm:prSet presAssocID="{E27F58FB-7C77-41E2-86B2-A6B2A303F3B1}" presName="connectorText" presStyleLbl="sibTrans2D1" presStyleIdx="0" presStyleCnt="2"/>
      <dgm:spPr/>
      <dgm:t>
        <a:bodyPr/>
        <a:lstStyle/>
        <a:p>
          <a:endParaRPr lang="es-EC"/>
        </a:p>
      </dgm:t>
    </dgm:pt>
    <dgm:pt modelId="{08E0F859-A039-4FA2-A193-10F578997722}" type="pres">
      <dgm:prSet presAssocID="{E33407B5-A30D-47BF-8881-8F5BA8196EDF}" presName="node" presStyleLbl="node1" presStyleIdx="1" presStyleCnt="3">
        <dgm:presLayoutVars>
          <dgm:bulletEnabled val="1"/>
        </dgm:presLayoutVars>
      </dgm:prSet>
      <dgm:spPr/>
      <dgm:t>
        <a:bodyPr/>
        <a:lstStyle/>
        <a:p>
          <a:endParaRPr lang="es-EC"/>
        </a:p>
      </dgm:t>
    </dgm:pt>
    <dgm:pt modelId="{58DF17C5-7820-4724-A568-A625349F3801}" type="pres">
      <dgm:prSet presAssocID="{EEFB1819-0A4A-4421-8B3C-A8D7E21DA503}" presName="sibTrans" presStyleLbl="sibTrans2D1" presStyleIdx="1" presStyleCnt="2"/>
      <dgm:spPr/>
      <dgm:t>
        <a:bodyPr/>
        <a:lstStyle/>
        <a:p>
          <a:endParaRPr lang="es-EC"/>
        </a:p>
      </dgm:t>
    </dgm:pt>
    <dgm:pt modelId="{80092D01-B1F4-45A3-92D7-C649EA4FD1A6}" type="pres">
      <dgm:prSet presAssocID="{EEFB1819-0A4A-4421-8B3C-A8D7E21DA503}" presName="connectorText" presStyleLbl="sibTrans2D1" presStyleIdx="1" presStyleCnt="2"/>
      <dgm:spPr/>
      <dgm:t>
        <a:bodyPr/>
        <a:lstStyle/>
        <a:p>
          <a:endParaRPr lang="es-EC"/>
        </a:p>
      </dgm:t>
    </dgm:pt>
    <dgm:pt modelId="{F53FE657-51D4-4C47-AFD0-8274ECF2A8B6}" type="pres">
      <dgm:prSet presAssocID="{C2B59900-A05D-4DC8-B0C1-186DE280A0F1}" presName="node" presStyleLbl="node1" presStyleIdx="2" presStyleCnt="3">
        <dgm:presLayoutVars>
          <dgm:bulletEnabled val="1"/>
        </dgm:presLayoutVars>
      </dgm:prSet>
      <dgm:spPr/>
      <dgm:t>
        <a:bodyPr/>
        <a:lstStyle/>
        <a:p>
          <a:endParaRPr lang="es-EC"/>
        </a:p>
      </dgm:t>
    </dgm:pt>
  </dgm:ptLst>
  <dgm:cxnLst>
    <dgm:cxn modelId="{ADC0532E-84EF-43CD-9F00-2482A67AB556}" srcId="{F09F20B6-1C37-4D9B-84AC-F785B054FCF4}" destId="{5642658E-03FB-4938-94C3-D1E0D1B9E54E}" srcOrd="0" destOrd="0" parTransId="{6F92B610-9BB7-4CC3-A432-25B1941D7FE1}" sibTransId="{E27F58FB-7C77-41E2-86B2-A6B2A303F3B1}"/>
    <dgm:cxn modelId="{775262DE-1E41-485D-BDEA-29936C77EE43}" type="presOf" srcId="{5642658E-03FB-4938-94C3-D1E0D1B9E54E}" destId="{4DAE7F3A-4D3E-4192-8149-B85F229BEF3A}" srcOrd="0" destOrd="0" presId="urn:microsoft.com/office/officeart/2005/8/layout/process1"/>
    <dgm:cxn modelId="{C8D9AD16-885D-4002-8FD5-6D514E2A463E}" srcId="{F09F20B6-1C37-4D9B-84AC-F785B054FCF4}" destId="{C2B59900-A05D-4DC8-B0C1-186DE280A0F1}" srcOrd="2" destOrd="0" parTransId="{E3CBFE21-4BFA-4F63-9F2F-34EB27AA3999}" sibTransId="{79ABEDBF-FBD7-4306-B481-A2DCFD19B5C6}"/>
    <dgm:cxn modelId="{67BE1F5B-48F6-4A1E-B87A-6AE0F37D3E9D}" type="presOf" srcId="{EEFB1819-0A4A-4421-8B3C-A8D7E21DA503}" destId="{58DF17C5-7820-4724-A568-A625349F3801}" srcOrd="0" destOrd="0" presId="urn:microsoft.com/office/officeart/2005/8/layout/process1"/>
    <dgm:cxn modelId="{8E4AF372-9164-4C5E-96D7-14249CD5DC7C}" type="presOf" srcId="{E33407B5-A30D-47BF-8881-8F5BA8196EDF}" destId="{08E0F859-A039-4FA2-A193-10F578997722}" srcOrd="0" destOrd="0" presId="urn:microsoft.com/office/officeart/2005/8/layout/process1"/>
    <dgm:cxn modelId="{25DCF867-8965-4869-8B2C-7DFF2B004C72}" type="presOf" srcId="{EEFB1819-0A4A-4421-8B3C-A8D7E21DA503}" destId="{80092D01-B1F4-45A3-92D7-C649EA4FD1A6}" srcOrd="1" destOrd="0" presId="urn:microsoft.com/office/officeart/2005/8/layout/process1"/>
    <dgm:cxn modelId="{7BBEBFCC-D25C-4289-B8A1-57B8852A58C6}" type="presOf" srcId="{E27F58FB-7C77-41E2-86B2-A6B2A303F3B1}" destId="{5B145CA3-6E5E-44AD-BB38-1576B58FCC7E}" srcOrd="0" destOrd="0" presId="urn:microsoft.com/office/officeart/2005/8/layout/process1"/>
    <dgm:cxn modelId="{7B0C0C87-0E17-4506-BC92-5E616F64EB9E}" type="presOf" srcId="{C2B59900-A05D-4DC8-B0C1-186DE280A0F1}" destId="{F53FE657-51D4-4C47-AFD0-8274ECF2A8B6}" srcOrd="0" destOrd="0" presId="urn:microsoft.com/office/officeart/2005/8/layout/process1"/>
    <dgm:cxn modelId="{BB0955C7-DAB4-4062-8784-A1DA82C5A24F}" type="presOf" srcId="{F09F20B6-1C37-4D9B-84AC-F785B054FCF4}" destId="{C6638610-1C35-4D84-B9B1-075E43A03F77}" srcOrd="0" destOrd="0" presId="urn:microsoft.com/office/officeart/2005/8/layout/process1"/>
    <dgm:cxn modelId="{0160580D-CF19-4E59-BC4D-09F54400BE3D}" srcId="{F09F20B6-1C37-4D9B-84AC-F785B054FCF4}" destId="{E33407B5-A30D-47BF-8881-8F5BA8196EDF}" srcOrd="1" destOrd="0" parTransId="{0AB92949-A38F-47AB-9513-D7CAB92949F1}" sibTransId="{EEFB1819-0A4A-4421-8B3C-A8D7E21DA503}"/>
    <dgm:cxn modelId="{02CCAB65-36C4-421E-8391-C817A46F9826}" type="presOf" srcId="{E27F58FB-7C77-41E2-86B2-A6B2A303F3B1}" destId="{FAD4EF60-E525-4536-9F2A-5B9A7D92C405}" srcOrd="1" destOrd="0" presId="urn:microsoft.com/office/officeart/2005/8/layout/process1"/>
    <dgm:cxn modelId="{4006D845-334E-4201-8994-9A50B7A867BD}" type="presParOf" srcId="{C6638610-1C35-4D84-B9B1-075E43A03F77}" destId="{4DAE7F3A-4D3E-4192-8149-B85F229BEF3A}" srcOrd="0" destOrd="0" presId="urn:microsoft.com/office/officeart/2005/8/layout/process1"/>
    <dgm:cxn modelId="{EA05BEC0-0FD7-4293-9766-365A18555A9D}" type="presParOf" srcId="{C6638610-1C35-4D84-B9B1-075E43A03F77}" destId="{5B145CA3-6E5E-44AD-BB38-1576B58FCC7E}" srcOrd="1" destOrd="0" presId="urn:microsoft.com/office/officeart/2005/8/layout/process1"/>
    <dgm:cxn modelId="{5B3F7933-55B4-4A3B-903A-0383BF6E2D7F}" type="presParOf" srcId="{5B145CA3-6E5E-44AD-BB38-1576B58FCC7E}" destId="{FAD4EF60-E525-4536-9F2A-5B9A7D92C405}" srcOrd="0" destOrd="0" presId="urn:microsoft.com/office/officeart/2005/8/layout/process1"/>
    <dgm:cxn modelId="{C00E0AB1-58C3-4013-B5A1-1076B0BD63FE}" type="presParOf" srcId="{C6638610-1C35-4D84-B9B1-075E43A03F77}" destId="{08E0F859-A039-4FA2-A193-10F578997722}" srcOrd="2" destOrd="0" presId="urn:microsoft.com/office/officeart/2005/8/layout/process1"/>
    <dgm:cxn modelId="{3E630344-980D-4D07-A8C0-D9A74F27A07C}" type="presParOf" srcId="{C6638610-1C35-4D84-B9B1-075E43A03F77}" destId="{58DF17C5-7820-4724-A568-A625349F3801}" srcOrd="3" destOrd="0" presId="urn:microsoft.com/office/officeart/2005/8/layout/process1"/>
    <dgm:cxn modelId="{11D35603-3A40-4D31-8589-03A8AB002B29}" type="presParOf" srcId="{58DF17C5-7820-4724-A568-A625349F3801}" destId="{80092D01-B1F4-45A3-92D7-C649EA4FD1A6}" srcOrd="0" destOrd="0" presId="urn:microsoft.com/office/officeart/2005/8/layout/process1"/>
    <dgm:cxn modelId="{60ED116F-358F-4020-BCBD-BF39FFE2EFBA}" type="presParOf" srcId="{C6638610-1C35-4D84-B9B1-075E43A03F77}" destId="{F53FE657-51D4-4C47-AFD0-8274ECF2A8B6}"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F0383A-ABA8-49D3-A5C3-E39010352CD3}" type="doc">
      <dgm:prSet loTypeId="urn:microsoft.com/office/officeart/2005/8/layout/process2" loCatId="process" qsTypeId="urn:microsoft.com/office/officeart/2005/8/quickstyle/simple5" qsCatId="simple" csTypeId="urn:microsoft.com/office/officeart/2005/8/colors/colorful4" csCatId="colorful" phldr="1"/>
      <dgm:spPr/>
    </dgm:pt>
    <dgm:pt modelId="{DB1B2716-988D-4935-A7DB-032187D401CB}">
      <dgm:prSet phldrT="[Texto]" custT="1"/>
      <dgm:spPr/>
      <dgm:t>
        <a:bodyPr/>
        <a:lstStyle/>
        <a:p>
          <a:r>
            <a:rPr lang="es-EC" sz="2000" dirty="0" smtClean="0"/>
            <a:t>Es establecer lo parecido entre dos entidades autónomas</a:t>
          </a:r>
          <a:endParaRPr lang="es-EC" sz="2000" dirty="0"/>
        </a:p>
      </dgm:t>
    </dgm:pt>
    <dgm:pt modelId="{B9575C4C-789C-4460-968C-B81A8771E972}" type="parTrans" cxnId="{08ED1F50-0235-4BB8-B5E0-D4D3562948F2}">
      <dgm:prSet/>
      <dgm:spPr/>
      <dgm:t>
        <a:bodyPr/>
        <a:lstStyle/>
        <a:p>
          <a:endParaRPr lang="es-EC"/>
        </a:p>
      </dgm:t>
    </dgm:pt>
    <dgm:pt modelId="{F811539B-0B97-4977-BE5E-E5310AD7A0D2}" type="sibTrans" cxnId="{08ED1F50-0235-4BB8-B5E0-D4D3562948F2}">
      <dgm:prSet/>
      <dgm:spPr/>
      <dgm:t>
        <a:bodyPr/>
        <a:lstStyle/>
        <a:p>
          <a:endParaRPr lang="es-EC"/>
        </a:p>
      </dgm:t>
    </dgm:pt>
    <dgm:pt modelId="{54E506B4-1B6E-4345-9A25-D7C5D64EBE50}">
      <dgm:prSet phldrT="[Texto]"/>
      <dgm:spPr/>
      <dgm:t>
        <a:bodyPr/>
        <a:lstStyle/>
        <a:p>
          <a:r>
            <a:rPr lang="es-EC" dirty="0" smtClean="0"/>
            <a:t>Desarrolla la memoria, percepción, concentración, atención.</a:t>
          </a:r>
          <a:endParaRPr lang="es-EC" dirty="0"/>
        </a:p>
      </dgm:t>
    </dgm:pt>
    <dgm:pt modelId="{841A2328-A18E-4F89-A8E6-D15B22030D82}" type="parTrans" cxnId="{A47E1F72-8258-4B2B-BCA2-D8C1937C8F98}">
      <dgm:prSet/>
      <dgm:spPr/>
      <dgm:t>
        <a:bodyPr/>
        <a:lstStyle/>
        <a:p>
          <a:endParaRPr lang="es-EC"/>
        </a:p>
      </dgm:t>
    </dgm:pt>
    <dgm:pt modelId="{3E5CA694-9C85-4C6E-90C5-DBDA5B4E9B69}" type="sibTrans" cxnId="{A47E1F72-8258-4B2B-BCA2-D8C1937C8F98}">
      <dgm:prSet/>
      <dgm:spPr/>
      <dgm:t>
        <a:bodyPr/>
        <a:lstStyle/>
        <a:p>
          <a:endParaRPr lang="es-EC"/>
        </a:p>
      </dgm:t>
    </dgm:pt>
    <dgm:pt modelId="{72BDF8A2-7032-4623-A25D-30C701B5C499}">
      <dgm:prSet phldrT="[Texto]" custT="1"/>
      <dgm:spPr/>
      <dgm:t>
        <a:bodyPr/>
        <a:lstStyle/>
        <a:p>
          <a:r>
            <a:rPr lang="es-EC" sz="2000" dirty="0" smtClean="0"/>
            <a:t>Clases de semejanzas en cuanto al color, tamaño, dirección, textura, líneas</a:t>
          </a:r>
          <a:r>
            <a:rPr lang="es-EC" sz="1800" dirty="0" smtClean="0"/>
            <a:t>.</a:t>
          </a:r>
          <a:endParaRPr lang="es-EC" sz="1800" dirty="0"/>
        </a:p>
      </dgm:t>
    </dgm:pt>
    <dgm:pt modelId="{929489A7-D5DA-4468-AA54-0FBD09AE8608}" type="parTrans" cxnId="{0FD69EAC-A64F-4DAC-92D3-2686B1124840}">
      <dgm:prSet/>
      <dgm:spPr/>
      <dgm:t>
        <a:bodyPr/>
        <a:lstStyle/>
        <a:p>
          <a:endParaRPr lang="es-EC"/>
        </a:p>
      </dgm:t>
    </dgm:pt>
    <dgm:pt modelId="{9D8C13EB-B1ED-4014-BF81-AAB9FC5AEEBF}" type="sibTrans" cxnId="{0FD69EAC-A64F-4DAC-92D3-2686B1124840}">
      <dgm:prSet/>
      <dgm:spPr/>
      <dgm:t>
        <a:bodyPr/>
        <a:lstStyle/>
        <a:p>
          <a:endParaRPr lang="es-EC"/>
        </a:p>
      </dgm:t>
    </dgm:pt>
    <dgm:pt modelId="{C528AA0A-5FF7-4A77-95BF-E2F8B9342111}" type="pres">
      <dgm:prSet presAssocID="{7EF0383A-ABA8-49D3-A5C3-E39010352CD3}" presName="linearFlow" presStyleCnt="0">
        <dgm:presLayoutVars>
          <dgm:resizeHandles val="exact"/>
        </dgm:presLayoutVars>
      </dgm:prSet>
      <dgm:spPr/>
    </dgm:pt>
    <dgm:pt modelId="{5CF24133-29A8-4774-9EC6-7BA875176AE2}" type="pres">
      <dgm:prSet presAssocID="{DB1B2716-988D-4935-A7DB-032187D401CB}" presName="node" presStyleLbl="node1" presStyleIdx="0" presStyleCnt="3">
        <dgm:presLayoutVars>
          <dgm:bulletEnabled val="1"/>
        </dgm:presLayoutVars>
      </dgm:prSet>
      <dgm:spPr/>
      <dgm:t>
        <a:bodyPr/>
        <a:lstStyle/>
        <a:p>
          <a:endParaRPr lang="es-EC"/>
        </a:p>
      </dgm:t>
    </dgm:pt>
    <dgm:pt modelId="{DC094183-88C7-43AA-A34B-7D037F7A4FD1}" type="pres">
      <dgm:prSet presAssocID="{F811539B-0B97-4977-BE5E-E5310AD7A0D2}" presName="sibTrans" presStyleLbl="sibTrans2D1" presStyleIdx="0" presStyleCnt="2"/>
      <dgm:spPr/>
      <dgm:t>
        <a:bodyPr/>
        <a:lstStyle/>
        <a:p>
          <a:endParaRPr lang="es-EC"/>
        </a:p>
      </dgm:t>
    </dgm:pt>
    <dgm:pt modelId="{819F410B-DAA0-44B7-A4DE-BB797658620E}" type="pres">
      <dgm:prSet presAssocID="{F811539B-0B97-4977-BE5E-E5310AD7A0D2}" presName="connectorText" presStyleLbl="sibTrans2D1" presStyleIdx="0" presStyleCnt="2"/>
      <dgm:spPr/>
      <dgm:t>
        <a:bodyPr/>
        <a:lstStyle/>
        <a:p>
          <a:endParaRPr lang="es-EC"/>
        </a:p>
      </dgm:t>
    </dgm:pt>
    <dgm:pt modelId="{B77F120D-DE45-423A-88A7-A94439FBD706}" type="pres">
      <dgm:prSet presAssocID="{54E506B4-1B6E-4345-9A25-D7C5D64EBE50}" presName="node" presStyleLbl="node1" presStyleIdx="1" presStyleCnt="3">
        <dgm:presLayoutVars>
          <dgm:bulletEnabled val="1"/>
        </dgm:presLayoutVars>
      </dgm:prSet>
      <dgm:spPr/>
      <dgm:t>
        <a:bodyPr/>
        <a:lstStyle/>
        <a:p>
          <a:endParaRPr lang="es-EC"/>
        </a:p>
      </dgm:t>
    </dgm:pt>
    <dgm:pt modelId="{94AC14F4-45D2-4694-832D-6E8988F299D0}" type="pres">
      <dgm:prSet presAssocID="{3E5CA694-9C85-4C6E-90C5-DBDA5B4E9B69}" presName="sibTrans" presStyleLbl="sibTrans2D1" presStyleIdx="1" presStyleCnt="2"/>
      <dgm:spPr/>
      <dgm:t>
        <a:bodyPr/>
        <a:lstStyle/>
        <a:p>
          <a:endParaRPr lang="es-EC"/>
        </a:p>
      </dgm:t>
    </dgm:pt>
    <dgm:pt modelId="{66BF41E1-5225-47D6-919C-7DC78DB96C04}" type="pres">
      <dgm:prSet presAssocID="{3E5CA694-9C85-4C6E-90C5-DBDA5B4E9B69}" presName="connectorText" presStyleLbl="sibTrans2D1" presStyleIdx="1" presStyleCnt="2"/>
      <dgm:spPr/>
      <dgm:t>
        <a:bodyPr/>
        <a:lstStyle/>
        <a:p>
          <a:endParaRPr lang="es-EC"/>
        </a:p>
      </dgm:t>
    </dgm:pt>
    <dgm:pt modelId="{A11C72EF-360E-4D03-A63F-E51A48D8E971}" type="pres">
      <dgm:prSet presAssocID="{72BDF8A2-7032-4623-A25D-30C701B5C499}" presName="node" presStyleLbl="node1" presStyleIdx="2" presStyleCnt="3">
        <dgm:presLayoutVars>
          <dgm:bulletEnabled val="1"/>
        </dgm:presLayoutVars>
      </dgm:prSet>
      <dgm:spPr/>
      <dgm:t>
        <a:bodyPr/>
        <a:lstStyle/>
        <a:p>
          <a:endParaRPr lang="es-EC"/>
        </a:p>
      </dgm:t>
    </dgm:pt>
  </dgm:ptLst>
  <dgm:cxnLst>
    <dgm:cxn modelId="{42B4807C-D0E6-40D6-BEEA-B040ED01A1DE}" type="presOf" srcId="{3E5CA694-9C85-4C6E-90C5-DBDA5B4E9B69}" destId="{94AC14F4-45D2-4694-832D-6E8988F299D0}" srcOrd="0" destOrd="0" presId="urn:microsoft.com/office/officeart/2005/8/layout/process2"/>
    <dgm:cxn modelId="{82935BA2-1892-4BDA-8226-B39E0B60E68C}" type="presOf" srcId="{54E506B4-1B6E-4345-9A25-D7C5D64EBE50}" destId="{B77F120D-DE45-423A-88A7-A94439FBD706}" srcOrd="0" destOrd="0" presId="urn:microsoft.com/office/officeart/2005/8/layout/process2"/>
    <dgm:cxn modelId="{C43FA7DF-37AE-4C04-982F-2E698009FA94}" type="presOf" srcId="{F811539B-0B97-4977-BE5E-E5310AD7A0D2}" destId="{819F410B-DAA0-44B7-A4DE-BB797658620E}" srcOrd="1" destOrd="0" presId="urn:microsoft.com/office/officeart/2005/8/layout/process2"/>
    <dgm:cxn modelId="{0BAE3A58-F2C5-4DA3-86FC-454570DCF83B}" type="presOf" srcId="{7EF0383A-ABA8-49D3-A5C3-E39010352CD3}" destId="{C528AA0A-5FF7-4A77-95BF-E2F8B9342111}" srcOrd="0" destOrd="0" presId="urn:microsoft.com/office/officeart/2005/8/layout/process2"/>
    <dgm:cxn modelId="{0FD69EAC-A64F-4DAC-92D3-2686B1124840}" srcId="{7EF0383A-ABA8-49D3-A5C3-E39010352CD3}" destId="{72BDF8A2-7032-4623-A25D-30C701B5C499}" srcOrd="2" destOrd="0" parTransId="{929489A7-D5DA-4468-AA54-0FBD09AE8608}" sibTransId="{9D8C13EB-B1ED-4014-BF81-AAB9FC5AEEBF}"/>
    <dgm:cxn modelId="{CBA4A456-EC5B-4FB4-A76A-10D246E3A535}" type="presOf" srcId="{DB1B2716-988D-4935-A7DB-032187D401CB}" destId="{5CF24133-29A8-4774-9EC6-7BA875176AE2}" srcOrd="0" destOrd="0" presId="urn:microsoft.com/office/officeart/2005/8/layout/process2"/>
    <dgm:cxn modelId="{08ED1F50-0235-4BB8-B5E0-D4D3562948F2}" srcId="{7EF0383A-ABA8-49D3-A5C3-E39010352CD3}" destId="{DB1B2716-988D-4935-A7DB-032187D401CB}" srcOrd="0" destOrd="0" parTransId="{B9575C4C-789C-4460-968C-B81A8771E972}" sibTransId="{F811539B-0B97-4977-BE5E-E5310AD7A0D2}"/>
    <dgm:cxn modelId="{C5E30F83-20CC-42F8-B2B7-718615A27AB1}" type="presOf" srcId="{F811539B-0B97-4977-BE5E-E5310AD7A0D2}" destId="{DC094183-88C7-43AA-A34B-7D037F7A4FD1}" srcOrd="0" destOrd="0" presId="urn:microsoft.com/office/officeart/2005/8/layout/process2"/>
    <dgm:cxn modelId="{FBC8C8E0-E453-4E92-9168-2BF7FCEC0CFA}" type="presOf" srcId="{3E5CA694-9C85-4C6E-90C5-DBDA5B4E9B69}" destId="{66BF41E1-5225-47D6-919C-7DC78DB96C04}" srcOrd="1" destOrd="0" presId="urn:microsoft.com/office/officeart/2005/8/layout/process2"/>
    <dgm:cxn modelId="{A47E1F72-8258-4B2B-BCA2-D8C1937C8F98}" srcId="{7EF0383A-ABA8-49D3-A5C3-E39010352CD3}" destId="{54E506B4-1B6E-4345-9A25-D7C5D64EBE50}" srcOrd="1" destOrd="0" parTransId="{841A2328-A18E-4F89-A8E6-D15B22030D82}" sibTransId="{3E5CA694-9C85-4C6E-90C5-DBDA5B4E9B69}"/>
    <dgm:cxn modelId="{921B2DFF-3815-47C7-99C5-5EA90C1D9DB3}" type="presOf" srcId="{72BDF8A2-7032-4623-A25D-30C701B5C499}" destId="{A11C72EF-360E-4D03-A63F-E51A48D8E971}" srcOrd="0" destOrd="0" presId="urn:microsoft.com/office/officeart/2005/8/layout/process2"/>
    <dgm:cxn modelId="{DC279595-1C23-49FD-8645-F5E9F9DE2C63}" type="presParOf" srcId="{C528AA0A-5FF7-4A77-95BF-E2F8B9342111}" destId="{5CF24133-29A8-4774-9EC6-7BA875176AE2}" srcOrd="0" destOrd="0" presId="urn:microsoft.com/office/officeart/2005/8/layout/process2"/>
    <dgm:cxn modelId="{484A8339-9CEF-45E1-BA65-0D5745DCA1D9}" type="presParOf" srcId="{C528AA0A-5FF7-4A77-95BF-E2F8B9342111}" destId="{DC094183-88C7-43AA-A34B-7D037F7A4FD1}" srcOrd="1" destOrd="0" presId="urn:microsoft.com/office/officeart/2005/8/layout/process2"/>
    <dgm:cxn modelId="{4A009516-D6E8-4AD6-B81D-C30E91F47371}" type="presParOf" srcId="{DC094183-88C7-43AA-A34B-7D037F7A4FD1}" destId="{819F410B-DAA0-44B7-A4DE-BB797658620E}" srcOrd="0" destOrd="0" presId="urn:microsoft.com/office/officeart/2005/8/layout/process2"/>
    <dgm:cxn modelId="{629B5E31-77DD-4F76-B9DE-E9C86C3E6CC3}" type="presParOf" srcId="{C528AA0A-5FF7-4A77-95BF-E2F8B9342111}" destId="{B77F120D-DE45-423A-88A7-A94439FBD706}" srcOrd="2" destOrd="0" presId="urn:microsoft.com/office/officeart/2005/8/layout/process2"/>
    <dgm:cxn modelId="{D64C4D86-0CEE-4A78-A120-852871B97BBD}" type="presParOf" srcId="{C528AA0A-5FF7-4A77-95BF-E2F8B9342111}" destId="{94AC14F4-45D2-4694-832D-6E8988F299D0}" srcOrd="3" destOrd="0" presId="urn:microsoft.com/office/officeart/2005/8/layout/process2"/>
    <dgm:cxn modelId="{13ACF930-2BAE-401B-B505-3404FDE62C98}" type="presParOf" srcId="{94AC14F4-45D2-4694-832D-6E8988F299D0}" destId="{66BF41E1-5225-47D6-919C-7DC78DB96C04}" srcOrd="0" destOrd="0" presId="urn:microsoft.com/office/officeart/2005/8/layout/process2"/>
    <dgm:cxn modelId="{D511ED70-1450-496D-962B-E1419E17EC7B}" type="presParOf" srcId="{C528AA0A-5FF7-4A77-95BF-E2F8B9342111}" destId="{A11C72EF-360E-4D03-A63F-E51A48D8E971}"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843581-2736-47B9-BEDD-4BCBA5E0C777}" type="doc">
      <dgm:prSet loTypeId="urn:microsoft.com/office/officeart/2005/8/layout/radial4" loCatId="relationship" qsTypeId="urn:microsoft.com/office/officeart/2005/8/quickstyle/3d2" qsCatId="3D" csTypeId="urn:microsoft.com/office/officeart/2005/8/colors/colorful5" csCatId="colorful" phldr="1"/>
      <dgm:spPr/>
      <dgm:t>
        <a:bodyPr/>
        <a:lstStyle/>
        <a:p>
          <a:endParaRPr lang="es-EC"/>
        </a:p>
      </dgm:t>
    </dgm:pt>
    <dgm:pt modelId="{F41DAF24-7A4D-46D4-903F-623CF2FABAF0}">
      <dgm:prSet phldrT="[Texto]"/>
      <dgm:spPr/>
      <dgm:t>
        <a:bodyPr/>
        <a:lstStyle/>
        <a:p>
          <a:r>
            <a:rPr lang="es-EC" smtClean="0">
              <a:latin typeface="Comic Sans MS" pitchFamily="66" charset="0"/>
            </a:rPr>
            <a:t>Figura-fondo</a:t>
          </a:r>
          <a:endParaRPr lang="es-EC" dirty="0"/>
        </a:p>
      </dgm:t>
    </dgm:pt>
    <dgm:pt modelId="{6816206C-6BD3-47F7-B1A6-DDE1BC3D9F79}" type="parTrans" cxnId="{272BC960-AA62-4033-96D7-7ABC916C9B0A}">
      <dgm:prSet/>
      <dgm:spPr/>
      <dgm:t>
        <a:bodyPr/>
        <a:lstStyle/>
        <a:p>
          <a:endParaRPr lang="es-EC"/>
        </a:p>
      </dgm:t>
    </dgm:pt>
    <dgm:pt modelId="{37E2C543-0FD4-437F-837E-52938CAE64AC}" type="sibTrans" cxnId="{272BC960-AA62-4033-96D7-7ABC916C9B0A}">
      <dgm:prSet/>
      <dgm:spPr/>
      <dgm:t>
        <a:bodyPr/>
        <a:lstStyle/>
        <a:p>
          <a:endParaRPr lang="es-EC"/>
        </a:p>
      </dgm:t>
    </dgm:pt>
    <dgm:pt modelId="{AC017491-2DED-4C9B-8D8C-7E38BD0959F7}">
      <dgm:prSet phldrT="[Texto]"/>
      <dgm:spPr/>
      <dgm:t>
        <a:bodyPr/>
        <a:lstStyle/>
        <a:p>
          <a:r>
            <a:rPr lang="es-EC" dirty="0" smtClean="0"/>
            <a:t>La figura es el campo de menor tamaño</a:t>
          </a:r>
          <a:endParaRPr lang="es-EC" dirty="0"/>
        </a:p>
      </dgm:t>
    </dgm:pt>
    <dgm:pt modelId="{D348C32D-AD88-4CFE-B397-2D7EAF2568A5}" type="parTrans" cxnId="{E1850353-259C-4DB1-9218-97F1DFB27C7A}">
      <dgm:prSet/>
      <dgm:spPr/>
      <dgm:t>
        <a:bodyPr/>
        <a:lstStyle/>
        <a:p>
          <a:endParaRPr lang="es-EC"/>
        </a:p>
      </dgm:t>
    </dgm:pt>
    <dgm:pt modelId="{7FE359BF-13A7-45F7-84D3-9B283BE53F4D}" type="sibTrans" cxnId="{E1850353-259C-4DB1-9218-97F1DFB27C7A}">
      <dgm:prSet/>
      <dgm:spPr/>
      <dgm:t>
        <a:bodyPr/>
        <a:lstStyle/>
        <a:p>
          <a:endParaRPr lang="es-EC"/>
        </a:p>
      </dgm:t>
    </dgm:pt>
    <dgm:pt modelId="{0047992B-7C0C-42C9-BDFA-4BD50A9D6FEA}">
      <dgm:prSet phldrT="[Texto]"/>
      <dgm:spPr/>
      <dgm:t>
        <a:bodyPr/>
        <a:lstStyle/>
        <a:p>
          <a:r>
            <a:rPr lang="es-EC" dirty="0" smtClean="0"/>
            <a:t>El fondo tiene la impresión que pasa por detrás de la figura</a:t>
          </a:r>
          <a:endParaRPr lang="es-EC" dirty="0"/>
        </a:p>
      </dgm:t>
    </dgm:pt>
    <dgm:pt modelId="{7ADD2B50-5264-4530-A95E-F75FF6390A74}" type="parTrans" cxnId="{B66F3090-C864-4487-8EA8-9AE8E8F5B2F2}">
      <dgm:prSet/>
      <dgm:spPr/>
      <dgm:t>
        <a:bodyPr/>
        <a:lstStyle/>
        <a:p>
          <a:endParaRPr lang="es-EC"/>
        </a:p>
      </dgm:t>
    </dgm:pt>
    <dgm:pt modelId="{88EF73F1-1CC1-4D87-9ED8-8F3BE212842D}" type="sibTrans" cxnId="{B66F3090-C864-4487-8EA8-9AE8E8F5B2F2}">
      <dgm:prSet/>
      <dgm:spPr/>
      <dgm:t>
        <a:bodyPr/>
        <a:lstStyle/>
        <a:p>
          <a:endParaRPr lang="es-EC"/>
        </a:p>
      </dgm:t>
    </dgm:pt>
    <dgm:pt modelId="{3F67EE2A-1EE0-4608-B7EA-53FFCF4085F3}">
      <dgm:prSet phldrT="[Texto]"/>
      <dgm:spPr/>
      <dgm:t>
        <a:bodyPr/>
        <a:lstStyle/>
        <a:p>
          <a:r>
            <a:rPr lang="es-EC" dirty="0" smtClean="0"/>
            <a:t>Desarrolla concentración, atención, observación.</a:t>
          </a:r>
          <a:endParaRPr lang="es-EC" dirty="0"/>
        </a:p>
      </dgm:t>
    </dgm:pt>
    <dgm:pt modelId="{BF5ED358-E122-455D-822F-275B7ECCC256}" type="parTrans" cxnId="{C2056D16-AD33-40D8-80D1-4841BA7C34CA}">
      <dgm:prSet/>
      <dgm:spPr/>
      <dgm:t>
        <a:bodyPr/>
        <a:lstStyle/>
        <a:p>
          <a:endParaRPr lang="es-EC"/>
        </a:p>
      </dgm:t>
    </dgm:pt>
    <dgm:pt modelId="{B43E223F-D54C-4145-A6D7-49560AA55479}" type="sibTrans" cxnId="{C2056D16-AD33-40D8-80D1-4841BA7C34CA}">
      <dgm:prSet/>
      <dgm:spPr/>
      <dgm:t>
        <a:bodyPr/>
        <a:lstStyle/>
        <a:p>
          <a:endParaRPr lang="es-EC"/>
        </a:p>
      </dgm:t>
    </dgm:pt>
    <dgm:pt modelId="{9726BB95-ABFD-4115-A74A-679050AF8AE5}" type="pres">
      <dgm:prSet presAssocID="{2B843581-2736-47B9-BEDD-4BCBA5E0C777}" presName="cycle" presStyleCnt="0">
        <dgm:presLayoutVars>
          <dgm:chMax val="1"/>
          <dgm:dir/>
          <dgm:animLvl val="ctr"/>
          <dgm:resizeHandles val="exact"/>
        </dgm:presLayoutVars>
      </dgm:prSet>
      <dgm:spPr/>
      <dgm:t>
        <a:bodyPr/>
        <a:lstStyle/>
        <a:p>
          <a:endParaRPr lang="es-EC"/>
        </a:p>
      </dgm:t>
    </dgm:pt>
    <dgm:pt modelId="{9AC4A3E4-7DB2-4B83-9FA4-9E658CA9AB02}" type="pres">
      <dgm:prSet presAssocID="{F41DAF24-7A4D-46D4-903F-623CF2FABAF0}" presName="centerShape" presStyleLbl="node0" presStyleIdx="0" presStyleCnt="1" custLinFactNeighborX="-727" custLinFactNeighborY="-2062"/>
      <dgm:spPr/>
      <dgm:t>
        <a:bodyPr/>
        <a:lstStyle/>
        <a:p>
          <a:endParaRPr lang="es-EC"/>
        </a:p>
      </dgm:t>
    </dgm:pt>
    <dgm:pt modelId="{3304B9E2-3F23-4662-A68B-C5C79F188C81}" type="pres">
      <dgm:prSet presAssocID="{D348C32D-AD88-4CFE-B397-2D7EAF2568A5}" presName="parTrans" presStyleLbl="bgSibTrans2D1" presStyleIdx="0" presStyleCnt="3"/>
      <dgm:spPr/>
      <dgm:t>
        <a:bodyPr/>
        <a:lstStyle/>
        <a:p>
          <a:endParaRPr lang="es-EC"/>
        </a:p>
      </dgm:t>
    </dgm:pt>
    <dgm:pt modelId="{141B6887-D2B5-428B-81ED-B2631C15DF10}" type="pres">
      <dgm:prSet presAssocID="{AC017491-2DED-4C9B-8D8C-7E38BD0959F7}" presName="node" presStyleLbl="node1" presStyleIdx="0" presStyleCnt="3">
        <dgm:presLayoutVars>
          <dgm:bulletEnabled val="1"/>
        </dgm:presLayoutVars>
      </dgm:prSet>
      <dgm:spPr/>
      <dgm:t>
        <a:bodyPr/>
        <a:lstStyle/>
        <a:p>
          <a:endParaRPr lang="es-EC"/>
        </a:p>
      </dgm:t>
    </dgm:pt>
    <dgm:pt modelId="{CA2D44A6-3F92-4AA7-8071-2295EB62A4FE}" type="pres">
      <dgm:prSet presAssocID="{7ADD2B50-5264-4530-A95E-F75FF6390A74}" presName="parTrans" presStyleLbl="bgSibTrans2D1" presStyleIdx="1" presStyleCnt="3"/>
      <dgm:spPr/>
      <dgm:t>
        <a:bodyPr/>
        <a:lstStyle/>
        <a:p>
          <a:endParaRPr lang="es-EC"/>
        </a:p>
      </dgm:t>
    </dgm:pt>
    <dgm:pt modelId="{5DFF57D0-6F7B-47A2-99E0-1DD3808926D1}" type="pres">
      <dgm:prSet presAssocID="{0047992B-7C0C-42C9-BDFA-4BD50A9D6FEA}" presName="node" presStyleLbl="node1" presStyleIdx="1" presStyleCnt="3">
        <dgm:presLayoutVars>
          <dgm:bulletEnabled val="1"/>
        </dgm:presLayoutVars>
      </dgm:prSet>
      <dgm:spPr/>
      <dgm:t>
        <a:bodyPr/>
        <a:lstStyle/>
        <a:p>
          <a:endParaRPr lang="es-EC"/>
        </a:p>
      </dgm:t>
    </dgm:pt>
    <dgm:pt modelId="{622A3D02-A00B-4159-A25F-AB6BD7274872}" type="pres">
      <dgm:prSet presAssocID="{BF5ED358-E122-455D-822F-275B7ECCC256}" presName="parTrans" presStyleLbl="bgSibTrans2D1" presStyleIdx="2" presStyleCnt="3"/>
      <dgm:spPr/>
      <dgm:t>
        <a:bodyPr/>
        <a:lstStyle/>
        <a:p>
          <a:endParaRPr lang="es-EC"/>
        </a:p>
      </dgm:t>
    </dgm:pt>
    <dgm:pt modelId="{675F7ECD-49C2-4DD1-A527-26987D3B175A}" type="pres">
      <dgm:prSet presAssocID="{3F67EE2A-1EE0-4608-B7EA-53FFCF4085F3}" presName="node" presStyleLbl="node1" presStyleIdx="2" presStyleCnt="3">
        <dgm:presLayoutVars>
          <dgm:bulletEnabled val="1"/>
        </dgm:presLayoutVars>
      </dgm:prSet>
      <dgm:spPr/>
      <dgm:t>
        <a:bodyPr/>
        <a:lstStyle/>
        <a:p>
          <a:endParaRPr lang="es-EC"/>
        </a:p>
      </dgm:t>
    </dgm:pt>
  </dgm:ptLst>
  <dgm:cxnLst>
    <dgm:cxn modelId="{272BC960-AA62-4033-96D7-7ABC916C9B0A}" srcId="{2B843581-2736-47B9-BEDD-4BCBA5E0C777}" destId="{F41DAF24-7A4D-46D4-903F-623CF2FABAF0}" srcOrd="0" destOrd="0" parTransId="{6816206C-6BD3-47F7-B1A6-DDE1BC3D9F79}" sibTransId="{37E2C543-0FD4-437F-837E-52938CAE64AC}"/>
    <dgm:cxn modelId="{E1850353-259C-4DB1-9218-97F1DFB27C7A}" srcId="{F41DAF24-7A4D-46D4-903F-623CF2FABAF0}" destId="{AC017491-2DED-4C9B-8D8C-7E38BD0959F7}" srcOrd="0" destOrd="0" parTransId="{D348C32D-AD88-4CFE-B397-2D7EAF2568A5}" sibTransId="{7FE359BF-13A7-45F7-84D3-9B283BE53F4D}"/>
    <dgm:cxn modelId="{BE1023D8-C845-4366-BE84-BD8EA959BB8D}" type="presOf" srcId="{D348C32D-AD88-4CFE-B397-2D7EAF2568A5}" destId="{3304B9E2-3F23-4662-A68B-C5C79F188C81}" srcOrd="0" destOrd="0" presId="urn:microsoft.com/office/officeart/2005/8/layout/radial4"/>
    <dgm:cxn modelId="{A9D42530-A4CD-45AA-837B-51A3A66E1AC3}" type="presOf" srcId="{3F67EE2A-1EE0-4608-B7EA-53FFCF4085F3}" destId="{675F7ECD-49C2-4DD1-A527-26987D3B175A}" srcOrd="0" destOrd="0" presId="urn:microsoft.com/office/officeart/2005/8/layout/radial4"/>
    <dgm:cxn modelId="{726979DC-2D86-40B0-AB12-ACB9BE568041}" type="presOf" srcId="{2B843581-2736-47B9-BEDD-4BCBA5E0C777}" destId="{9726BB95-ABFD-4115-A74A-679050AF8AE5}" srcOrd="0" destOrd="0" presId="urn:microsoft.com/office/officeart/2005/8/layout/radial4"/>
    <dgm:cxn modelId="{3B420623-9F5B-46ED-9F51-6380A8E8E5CA}" type="presOf" srcId="{0047992B-7C0C-42C9-BDFA-4BD50A9D6FEA}" destId="{5DFF57D0-6F7B-47A2-99E0-1DD3808926D1}" srcOrd="0" destOrd="0" presId="urn:microsoft.com/office/officeart/2005/8/layout/radial4"/>
    <dgm:cxn modelId="{609D3691-C130-49C7-AC73-F0A2EC4811F6}" type="presOf" srcId="{7ADD2B50-5264-4530-A95E-F75FF6390A74}" destId="{CA2D44A6-3F92-4AA7-8071-2295EB62A4FE}" srcOrd="0" destOrd="0" presId="urn:microsoft.com/office/officeart/2005/8/layout/radial4"/>
    <dgm:cxn modelId="{B66F3090-C864-4487-8EA8-9AE8E8F5B2F2}" srcId="{F41DAF24-7A4D-46D4-903F-623CF2FABAF0}" destId="{0047992B-7C0C-42C9-BDFA-4BD50A9D6FEA}" srcOrd="1" destOrd="0" parTransId="{7ADD2B50-5264-4530-A95E-F75FF6390A74}" sibTransId="{88EF73F1-1CC1-4D87-9ED8-8F3BE212842D}"/>
    <dgm:cxn modelId="{9CE294B6-6CFC-44BF-B5E3-44A99DC43F7B}" type="presOf" srcId="{F41DAF24-7A4D-46D4-903F-623CF2FABAF0}" destId="{9AC4A3E4-7DB2-4B83-9FA4-9E658CA9AB02}" srcOrd="0" destOrd="0" presId="urn:microsoft.com/office/officeart/2005/8/layout/radial4"/>
    <dgm:cxn modelId="{3B86FCD6-BD53-4717-A94F-A5CFE91BDB15}" type="presOf" srcId="{AC017491-2DED-4C9B-8D8C-7E38BD0959F7}" destId="{141B6887-D2B5-428B-81ED-B2631C15DF10}" srcOrd="0" destOrd="0" presId="urn:microsoft.com/office/officeart/2005/8/layout/radial4"/>
    <dgm:cxn modelId="{C2056D16-AD33-40D8-80D1-4841BA7C34CA}" srcId="{F41DAF24-7A4D-46D4-903F-623CF2FABAF0}" destId="{3F67EE2A-1EE0-4608-B7EA-53FFCF4085F3}" srcOrd="2" destOrd="0" parTransId="{BF5ED358-E122-455D-822F-275B7ECCC256}" sibTransId="{B43E223F-D54C-4145-A6D7-49560AA55479}"/>
    <dgm:cxn modelId="{7232FCF5-2E7E-4BA7-8A7C-741BDFCF2462}" type="presOf" srcId="{BF5ED358-E122-455D-822F-275B7ECCC256}" destId="{622A3D02-A00B-4159-A25F-AB6BD7274872}" srcOrd="0" destOrd="0" presId="urn:microsoft.com/office/officeart/2005/8/layout/radial4"/>
    <dgm:cxn modelId="{E6341E63-4F22-4FE2-A6A0-3545A9291FFE}" type="presParOf" srcId="{9726BB95-ABFD-4115-A74A-679050AF8AE5}" destId="{9AC4A3E4-7DB2-4B83-9FA4-9E658CA9AB02}" srcOrd="0" destOrd="0" presId="urn:microsoft.com/office/officeart/2005/8/layout/radial4"/>
    <dgm:cxn modelId="{FAFD9D5D-7C18-46E1-B053-A0CBE800D153}" type="presParOf" srcId="{9726BB95-ABFD-4115-A74A-679050AF8AE5}" destId="{3304B9E2-3F23-4662-A68B-C5C79F188C81}" srcOrd="1" destOrd="0" presId="urn:microsoft.com/office/officeart/2005/8/layout/radial4"/>
    <dgm:cxn modelId="{01FC6813-C7AA-4D71-BB09-62F057DD2673}" type="presParOf" srcId="{9726BB95-ABFD-4115-A74A-679050AF8AE5}" destId="{141B6887-D2B5-428B-81ED-B2631C15DF10}" srcOrd="2" destOrd="0" presId="urn:microsoft.com/office/officeart/2005/8/layout/radial4"/>
    <dgm:cxn modelId="{9F297F3D-C706-4DFF-B2F9-77F0E5361FDD}" type="presParOf" srcId="{9726BB95-ABFD-4115-A74A-679050AF8AE5}" destId="{CA2D44A6-3F92-4AA7-8071-2295EB62A4FE}" srcOrd="3" destOrd="0" presId="urn:microsoft.com/office/officeart/2005/8/layout/radial4"/>
    <dgm:cxn modelId="{7884AAD4-07AB-4B2E-8C60-CD4F3CD4CF92}" type="presParOf" srcId="{9726BB95-ABFD-4115-A74A-679050AF8AE5}" destId="{5DFF57D0-6F7B-47A2-99E0-1DD3808926D1}" srcOrd="4" destOrd="0" presId="urn:microsoft.com/office/officeart/2005/8/layout/radial4"/>
    <dgm:cxn modelId="{AE00F991-83F0-49BF-A6C9-A06B0A2E18CC}" type="presParOf" srcId="{9726BB95-ABFD-4115-A74A-679050AF8AE5}" destId="{622A3D02-A00B-4159-A25F-AB6BD7274872}" srcOrd="5" destOrd="0" presId="urn:microsoft.com/office/officeart/2005/8/layout/radial4"/>
    <dgm:cxn modelId="{84434F5B-33E2-49D7-8DAB-49245E7FD772}" type="presParOf" srcId="{9726BB95-ABFD-4115-A74A-679050AF8AE5}" destId="{675F7ECD-49C2-4DD1-A527-26987D3B175A}"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246352-0DDC-4D75-B880-1347044D9B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D22C3E63-340F-4BE8-A363-A0374BF92057}">
      <dgm:prSet phldrT="[Texto]" custT="1"/>
      <dgm:spPr>
        <a:solidFill>
          <a:srgbClr val="10FC48"/>
        </a:solidFill>
      </dgm:spPr>
      <dgm:t>
        <a:bodyPr/>
        <a:lstStyle/>
        <a:p>
          <a:pPr algn="ctr"/>
          <a:r>
            <a:rPr lang="es-EC" sz="2400" dirty="0" smtClean="0">
              <a:latin typeface="Comic Sans MS" pitchFamily="66" charset="0"/>
            </a:rPr>
            <a:t>Proviene del griego dáctilos, que significa dedos.</a:t>
          </a:r>
          <a:endParaRPr lang="es-EC" sz="2400" dirty="0">
            <a:latin typeface="Comic Sans MS" pitchFamily="66" charset="0"/>
          </a:endParaRPr>
        </a:p>
      </dgm:t>
    </dgm:pt>
    <dgm:pt modelId="{6A961ACF-4078-4586-A5A8-5B32793EE6DA}" type="parTrans" cxnId="{07F1FEE4-524B-4EDE-835F-F8295DCE92A9}">
      <dgm:prSet/>
      <dgm:spPr/>
      <dgm:t>
        <a:bodyPr/>
        <a:lstStyle/>
        <a:p>
          <a:pPr algn="ctr"/>
          <a:endParaRPr lang="es-EC"/>
        </a:p>
      </dgm:t>
    </dgm:pt>
    <dgm:pt modelId="{535947B1-712A-4798-8F3B-3B8EED7D85DE}" type="sibTrans" cxnId="{07F1FEE4-524B-4EDE-835F-F8295DCE92A9}">
      <dgm:prSet/>
      <dgm:spPr/>
      <dgm:t>
        <a:bodyPr/>
        <a:lstStyle/>
        <a:p>
          <a:pPr algn="ctr"/>
          <a:endParaRPr lang="es-EC"/>
        </a:p>
      </dgm:t>
    </dgm:pt>
    <dgm:pt modelId="{7CE390B0-FCBC-4719-BFAE-61FF508CE7CB}">
      <dgm:prSet phldrT="[Texto]" custT="1"/>
      <dgm:spPr>
        <a:solidFill>
          <a:srgbClr val="FC10B9"/>
        </a:solidFill>
      </dgm:spPr>
      <dgm:t>
        <a:bodyPr/>
        <a:lstStyle/>
        <a:p>
          <a:pPr algn="ctr"/>
          <a:r>
            <a:rPr lang="es-EC" sz="2400" dirty="0" smtClean="0">
              <a:latin typeface="Comic Sans MS" pitchFamily="66" charset="0"/>
            </a:rPr>
            <a:t>Permite al niño se familiarice con su cuerpo.</a:t>
          </a:r>
          <a:endParaRPr lang="es-EC" sz="2400" dirty="0">
            <a:latin typeface="Comic Sans MS" pitchFamily="66" charset="0"/>
          </a:endParaRPr>
        </a:p>
      </dgm:t>
    </dgm:pt>
    <dgm:pt modelId="{A18FA07A-295B-4C7F-83E7-AC61CA747C5D}" type="parTrans" cxnId="{B60709CA-5BD2-4A24-A1F1-5FAFD40C5862}">
      <dgm:prSet/>
      <dgm:spPr/>
      <dgm:t>
        <a:bodyPr/>
        <a:lstStyle/>
        <a:p>
          <a:pPr algn="ctr"/>
          <a:endParaRPr lang="es-EC"/>
        </a:p>
      </dgm:t>
    </dgm:pt>
    <dgm:pt modelId="{F2FD34AB-AE62-485B-80C8-A54C07C6A931}" type="sibTrans" cxnId="{B60709CA-5BD2-4A24-A1F1-5FAFD40C5862}">
      <dgm:prSet/>
      <dgm:spPr/>
      <dgm:t>
        <a:bodyPr/>
        <a:lstStyle/>
        <a:p>
          <a:pPr algn="ctr"/>
          <a:endParaRPr lang="es-EC"/>
        </a:p>
      </dgm:t>
    </dgm:pt>
    <dgm:pt modelId="{F5D6BD88-EE0D-479C-B103-57CB2D4D80DB}">
      <dgm:prSet phldrT="[Texto]" custT="1"/>
      <dgm:spPr>
        <a:solidFill>
          <a:srgbClr val="281EF6"/>
        </a:solidFill>
      </dgm:spPr>
      <dgm:t>
        <a:bodyPr/>
        <a:lstStyle/>
        <a:p>
          <a:pPr algn="ctr"/>
          <a:r>
            <a:rPr lang="es-EC" sz="2800" dirty="0" smtClean="0">
              <a:latin typeface="Comic Sans MS" pitchFamily="66" charset="0"/>
            </a:rPr>
            <a:t>Consta de tres etapas.</a:t>
          </a:r>
          <a:endParaRPr lang="es-EC" sz="2800" dirty="0">
            <a:latin typeface="Comic Sans MS" pitchFamily="66" charset="0"/>
          </a:endParaRPr>
        </a:p>
      </dgm:t>
    </dgm:pt>
    <dgm:pt modelId="{4C190ED9-A458-423C-BF1F-9E6002AFE598}" type="parTrans" cxnId="{AA255E0F-1CA3-4F31-B0FD-B6A85C57DD07}">
      <dgm:prSet/>
      <dgm:spPr/>
      <dgm:t>
        <a:bodyPr/>
        <a:lstStyle/>
        <a:p>
          <a:pPr algn="ctr"/>
          <a:endParaRPr lang="es-EC"/>
        </a:p>
      </dgm:t>
    </dgm:pt>
    <dgm:pt modelId="{BB8E4592-0034-4586-8BF4-0B8657812627}" type="sibTrans" cxnId="{AA255E0F-1CA3-4F31-B0FD-B6A85C57DD07}">
      <dgm:prSet/>
      <dgm:spPr/>
      <dgm:t>
        <a:bodyPr/>
        <a:lstStyle/>
        <a:p>
          <a:pPr algn="ctr"/>
          <a:endParaRPr lang="es-EC"/>
        </a:p>
      </dgm:t>
    </dgm:pt>
    <dgm:pt modelId="{C7F212D1-EF26-42D8-8ACB-7959809F37BD}" type="pres">
      <dgm:prSet presAssocID="{E5246352-0DDC-4D75-B880-1347044D9BE5}" presName="linear" presStyleCnt="0">
        <dgm:presLayoutVars>
          <dgm:dir/>
          <dgm:animLvl val="lvl"/>
          <dgm:resizeHandles val="exact"/>
        </dgm:presLayoutVars>
      </dgm:prSet>
      <dgm:spPr/>
      <dgm:t>
        <a:bodyPr/>
        <a:lstStyle/>
        <a:p>
          <a:endParaRPr lang="es-EC"/>
        </a:p>
      </dgm:t>
    </dgm:pt>
    <dgm:pt modelId="{D4C7098B-DF9C-4403-BED8-F930A8518CBC}" type="pres">
      <dgm:prSet presAssocID="{D22C3E63-340F-4BE8-A363-A0374BF92057}" presName="parentLin" presStyleCnt="0"/>
      <dgm:spPr/>
    </dgm:pt>
    <dgm:pt modelId="{B61B6422-BE4D-40F0-A36D-03A98BFAD51D}" type="pres">
      <dgm:prSet presAssocID="{D22C3E63-340F-4BE8-A363-A0374BF92057}" presName="parentLeftMargin" presStyleLbl="node1" presStyleIdx="0" presStyleCnt="3"/>
      <dgm:spPr/>
      <dgm:t>
        <a:bodyPr/>
        <a:lstStyle/>
        <a:p>
          <a:endParaRPr lang="es-EC"/>
        </a:p>
      </dgm:t>
    </dgm:pt>
    <dgm:pt modelId="{C94A77C4-BDC7-4EBC-87B7-2C5C8FCB465D}" type="pres">
      <dgm:prSet presAssocID="{D22C3E63-340F-4BE8-A363-A0374BF92057}" presName="parentText" presStyleLbl="node1" presStyleIdx="0" presStyleCnt="3" custScaleX="137499">
        <dgm:presLayoutVars>
          <dgm:chMax val="0"/>
          <dgm:bulletEnabled val="1"/>
        </dgm:presLayoutVars>
      </dgm:prSet>
      <dgm:spPr/>
      <dgm:t>
        <a:bodyPr/>
        <a:lstStyle/>
        <a:p>
          <a:endParaRPr lang="es-EC"/>
        </a:p>
      </dgm:t>
    </dgm:pt>
    <dgm:pt modelId="{6AE69921-33D6-48D0-916C-C678A836C6B5}" type="pres">
      <dgm:prSet presAssocID="{D22C3E63-340F-4BE8-A363-A0374BF92057}" presName="negativeSpace" presStyleCnt="0"/>
      <dgm:spPr/>
    </dgm:pt>
    <dgm:pt modelId="{EA02B423-BD29-4448-AF98-B55786DE4748}" type="pres">
      <dgm:prSet presAssocID="{D22C3E63-340F-4BE8-A363-A0374BF92057}" presName="childText" presStyleLbl="conFgAcc1" presStyleIdx="0" presStyleCnt="3">
        <dgm:presLayoutVars>
          <dgm:bulletEnabled val="1"/>
        </dgm:presLayoutVars>
      </dgm:prSet>
      <dgm:spPr/>
    </dgm:pt>
    <dgm:pt modelId="{4F4B860F-C00C-44A9-995F-F59F2FC08993}" type="pres">
      <dgm:prSet presAssocID="{535947B1-712A-4798-8F3B-3B8EED7D85DE}" presName="spaceBetweenRectangles" presStyleCnt="0"/>
      <dgm:spPr/>
    </dgm:pt>
    <dgm:pt modelId="{9A915726-F990-430E-83B7-5F853C8A5656}" type="pres">
      <dgm:prSet presAssocID="{7CE390B0-FCBC-4719-BFAE-61FF508CE7CB}" presName="parentLin" presStyleCnt="0"/>
      <dgm:spPr/>
    </dgm:pt>
    <dgm:pt modelId="{7CB8221C-E78D-40CB-A0B8-27125FDE512B}" type="pres">
      <dgm:prSet presAssocID="{7CE390B0-FCBC-4719-BFAE-61FF508CE7CB}" presName="parentLeftMargin" presStyleLbl="node1" presStyleIdx="0" presStyleCnt="3"/>
      <dgm:spPr/>
      <dgm:t>
        <a:bodyPr/>
        <a:lstStyle/>
        <a:p>
          <a:endParaRPr lang="es-EC"/>
        </a:p>
      </dgm:t>
    </dgm:pt>
    <dgm:pt modelId="{9784010D-AECF-409A-BFF7-514A0051464B}" type="pres">
      <dgm:prSet presAssocID="{7CE390B0-FCBC-4719-BFAE-61FF508CE7CB}" presName="parentText" presStyleLbl="node1" presStyleIdx="1" presStyleCnt="3" custScaleX="142857">
        <dgm:presLayoutVars>
          <dgm:chMax val="0"/>
          <dgm:bulletEnabled val="1"/>
        </dgm:presLayoutVars>
      </dgm:prSet>
      <dgm:spPr/>
      <dgm:t>
        <a:bodyPr/>
        <a:lstStyle/>
        <a:p>
          <a:endParaRPr lang="es-EC"/>
        </a:p>
      </dgm:t>
    </dgm:pt>
    <dgm:pt modelId="{EF4C234A-1370-4C26-818C-0264838A2045}" type="pres">
      <dgm:prSet presAssocID="{7CE390B0-FCBC-4719-BFAE-61FF508CE7CB}" presName="negativeSpace" presStyleCnt="0"/>
      <dgm:spPr/>
    </dgm:pt>
    <dgm:pt modelId="{98BDCB48-F7FE-4122-8719-CC7A34048EBE}" type="pres">
      <dgm:prSet presAssocID="{7CE390B0-FCBC-4719-BFAE-61FF508CE7CB}" presName="childText" presStyleLbl="conFgAcc1" presStyleIdx="1" presStyleCnt="3">
        <dgm:presLayoutVars>
          <dgm:bulletEnabled val="1"/>
        </dgm:presLayoutVars>
      </dgm:prSet>
      <dgm:spPr/>
    </dgm:pt>
    <dgm:pt modelId="{C930FFFF-DB02-4EF0-9C13-7D6480343774}" type="pres">
      <dgm:prSet presAssocID="{F2FD34AB-AE62-485B-80C8-A54C07C6A931}" presName="spaceBetweenRectangles" presStyleCnt="0"/>
      <dgm:spPr/>
    </dgm:pt>
    <dgm:pt modelId="{1A04D167-95CE-4AF0-BEF8-93F825F1FF73}" type="pres">
      <dgm:prSet presAssocID="{F5D6BD88-EE0D-479C-B103-57CB2D4D80DB}" presName="parentLin" presStyleCnt="0"/>
      <dgm:spPr/>
    </dgm:pt>
    <dgm:pt modelId="{761B9C8E-6E9E-4E88-9CFA-D977CFA93C67}" type="pres">
      <dgm:prSet presAssocID="{F5D6BD88-EE0D-479C-B103-57CB2D4D80DB}" presName="parentLeftMargin" presStyleLbl="node1" presStyleIdx="1" presStyleCnt="3"/>
      <dgm:spPr/>
      <dgm:t>
        <a:bodyPr/>
        <a:lstStyle/>
        <a:p>
          <a:endParaRPr lang="es-EC"/>
        </a:p>
      </dgm:t>
    </dgm:pt>
    <dgm:pt modelId="{97634E42-9E9F-46DD-99AD-7D95194D4AF4}" type="pres">
      <dgm:prSet presAssocID="{F5D6BD88-EE0D-479C-B103-57CB2D4D80DB}" presName="parentText" presStyleLbl="node1" presStyleIdx="2" presStyleCnt="3" custScaleX="142857">
        <dgm:presLayoutVars>
          <dgm:chMax val="0"/>
          <dgm:bulletEnabled val="1"/>
        </dgm:presLayoutVars>
      </dgm:prSet>
      <dgm:spPr/>
      <dgm:t>
        <a:bodyPr/>
        <a:lstStyle/>
        <a:p>
          <a:endParaRPr lang="es-EC"/>
        </a:p>
      </dgm:t>
    </dgm:pt>
    <dgm:pt modelId="{B700FC58-0BBB-41C6-B0B5-87AB8EBBEC03}" type="pres">
      <dgm:prSet presAssocID="{F5D6BD88-EE0D-479C-B103-57CB2D4D80DB}" presName="negativeSpace" presStyleCnt="0"/>
      <dgm:spPr/>
    </dgm:pt>
    <dgm:pt modelId="{8988C63F-640A-4263-A3C8-BEA3A3425226}" type="pres">
      <dgm:prSet presAssocID="{F5D6BD88-EE0D-479C-B103-57CB2D4D80DB}" presName="childText" presStyleLbl="conFgAcc1" presStyleIdx="2" presStyleCnt="3">
        <dgm:presLayoutVars>
          <dgm:bulletEnabled val="1"/>
        </dgm:presLayoutVars>
      </dgm:prSet>
      <dgm:spPr/>
    </dgm:pt>
  </dgm:ptLst>
  <dgm:cxnLst>
    <dgm:cxn modelId="{B60709CA-5BD2-4A24-A1F1-5FAFD40C5862}" srcId="{E5246352-0DDC-4D75-B880-1347044D9BE5}" destId="{7CE390B0-FCBC-4719-BFAE-61FF508CE7CB}" srcOrd="1" destOrd="0" parTransId="{A18FA07A-295B-4C7F-83E7-AC61CA747C5D}" sibTransId="{F2FD34AB-AE62-485B-80C8-A54C07C6A931}"/>
    <dgm:cxn modelId="{C57C1431-D41A-46F3-899B-F84D96FEF960}" type="presOf" srcId="{7CE390B0-FCBC-4719-BFAE-61FF508CE7CB}" destId="{7CB8221C-E78D-40CB-A0B8-27125FDE512B}" srcOrd="0" destOrd="0" presId="urn:microsoft.com/office/officeart/2005/8/layout/list1"/>
    <dgm:cxn modelId="{C710013A-BDA7-4B34-816C-65ACAC2B801A}" type="presOf" srcId="{F5D6BD88-EE0D-479C-B103-57CB2D4D80DB}" destId="{761B9C8E-6E9E-4E88-9CFA-D977CFA93C67}" srcOrd="0" destOrd="0" presId="urn:microsoft.com/office/officeart/2005/8/layout/list1"/>
    <dgm:cxn modelId="{07F1FEE4-524B-4EDE-835F-F8295DCE92A9}" srcId="{E5246352-0DDC-4D75-B880-1347044D9BE5}" destId="{D22C3E63-340F-4BE8-A363-A0374BF92057}" srcOrd="0" destOrd="0" parTransId="{6A961ACF-4078-4586-A5A8-5B32793EE6DA}" sibTransId="{535947B1-712A-4798-8F3B-3B8EED7D85DE}"/>
    <dgm:cxn modelId="{75EE9C85-87E8-4987-A0AF-C5C70FD869DB}" type="presOf" srcId="{E5246352-0DDC-4D75-B880-1347044D9BE5}" destId="{C7F212D1-EF26-42D8-8ACB-7959809F37BD}" srcOrd="0" destOrd="0" presId="urn:microsoft.com/office/officeart/2005/8/layout/list1"/>
    <dgm:cxn modelId="{FD6FFC1F-EC2A-4542-A85C-D2000245116A}" type="presOf" srcId="{D22C3E63-340F-4BE8-A363-A0374BF92057}" destId="{B61B6422-BE4D-40F0-A36D-03A98BFAD51D}" srcOrd="0" destOrd="0" presId="urn:microsoft.com/office/officeart/2005/8/layout/list1"/>
    <dgm:cxn modelId="{02308DA6-7AD1-4446-BFE7-6EDDC1BDABCC}" type="presOf" srcId="{D22C3E63-340F-4BE8-A363-A0374BF92057}" destId="{C94A77C4-BDC7-4EBC-87B7-2C5C8FCB465D}" srcOrd="1" destOrd="0" presId="urn:microsoft.com/office/officeart/2005/8/layout/list1"/>
    <dgm:cxn modelId="{7B25C19B-8018-4521-8C49-37B977D86069}" type="presOf" srcId="{F5D6BD88-EE0D-479C-B103-57CB2D4D80DB}" destId="{97634E42-9E9F-46DD-99AD-7D95194D4AF4}" srcOrd="1" destOrd="0" presId="urn:microsoft.com/office/officeart/2005/8/layout/list1"/>
    <dgm:cxn modelId="{BF9D6ECB-308F-43C1-8358-E56017F8EE22}" type="presOf" srcId="{7CE390B0-FCBC-4719-BFAE-61FF508CE7CB}" destId="{9784010D-AECF-409A-BFF7-514A0051464B}" srcOrd="1" destOrd="0" presId="urn:microsoft.com/office/officeart/2005/8/layout/list1"/>
    <dgm:cxn modelId="{AA255E0F-1CA3-4F31-B0FD-B6A85C57DD07}" srcId="{E5246352-0DDC-4D75-B880-1347044D9BE5}" destId="{F5D6BD88-EE0D-479C-B103-57CB2D4D80DB}" srcOrd="2" destOrd="0" parTransId="{4C190ED9-A458-423C-BF1F-9E6002AFE598}" sibTransId="{BB8E4592-0034-4586-8BF4-0B8657812627}"/>
    <dgm:cxn modelId="{C84C1C36-622D-4FC0-96EF-B745188CFA95}" type="presParOf" srcId="{C7F212D1-EF26-42D8-8ACB-7959809F37BD}" destId="{D4C7098B-DF9C-4403-BED8-F930A8518CBC}" srcOrd="0" destOrd="0" presId="urn:microsoft.com/office/officeart/2005/8/layout/list1"/>
    <dgm:cxn modelId="{C15A0E66-7230-4DCB-AD12-8F4907E9A379}" type="presParOf" srcId="{D4C7098B-DF9C-4403-BED8-F930A8518CBC}" destId="{B61B6422-BE4D-40F0-A36D-03A98BFAD51D}" srcOrd="0" destOrd="0" presId="urn:microsoft.com/office/officeart/2005/8/layout/list1"/>
    <dgm:cxn modelId="{B5D4440E-67DA-45A2-B0A8-42292BB49634}" type="presParOf" srcId="{D4C7098B-DF9C-4403-BED8-F930A8518CBC}" destId="{C94A77C4-BDC7-4EBC-87B7-2C5C8FCB465D}" srcOrd="1" destOrd="0" presId="urn:microsoft.com/office/officeart/2005/8/layout/list1"/>
    <dgm:cxn modelId="{B11D5518-0F19-41FE-B4AB-C08EEBFEFA45}" type="presParOf" srcId="{C7F212D1-EF26-42D8-8ACB-7959809F37BD}" destId="{6AE69921-33D6-48D0-916C-C678A836C6B5}" srcOrd="1" destOrd="0" presId="urn:microsoft.com/office/officeart/2005/8/layout/list1"/>
    <dgm:cxn modelId="{BC1058F3-4481-49C0-BDE7-2CD7EA0CDBF4}" type="presParOf" srcId="{C7F212D1-EF26-42D8-8ACB-7959809F37BD}" destId="{EA02B423-BD29-4448-AF98-B55786DE4748}" srcOrd="2" destOrd="0" presId="urn:microsoft.com/office/officeart/2005/8/layout/list1"/>
    <dgm:cxn modelId="{61C3A08B-7755-411E-A143-20CB61EC9D38}" type="presParOf" srcId="{C7F212D1-EF26-42D8-8ACB-7959809F37BD}" destId="{4F4B860F-C00C-44A9-995F-F59F2FC08993}" srcOrd="3" destOrd="0" presId="urn:microsoft.com/office/officeart/2005/8/layout/list1"/>
    <dgm:cxn modelId="{149EBDAF-D47F-4D5C-BA8D-1F4AEAA30D87}" type="presParOf" srcId="{C7F212D1-EF26-42D8-8ACB-7959809F37BD}" destId="{9A915726-F990-430E-83B7-5F853C8A5656}" srcOrd="4" destOrd="0" presId="urn:microsoft.com/office/officeart/2005/8/layout/list1"/>
    <dgm:cxn modelId="{18978F06-B795-4A2A-996A-5F14C78DFB78}" type="presParOf" srcId="{9A915726-F990-430E-83B7-5F853C8A5656}" destId="{7CB8221C-E78D-40CB-A0B8-27125FDE512B}" srcOrd="0" destOrd="0" presId="urn:microsoft.com/office/officeart/2005/8/layout/list1"/>
    <dgm:cxn modelId="{CB0193A7-35FB-4783-BDBF-9557A06754EA}" type="presParOf" srcId="{9A915726-F990-430E-83B7-5F853C8A5656}" destId="{9784010D-AECF-409A-BFF7-514A0051464B}" srcOrd="1" destOrd="0" presId="urn:microsoft.com/office/officeart/2005/8/layout/list1"/>
    <dgm:cxn modelId="{D79E5CB9-4470-4F89-8F0C-1E7A003B91D1}" type="presParOf" srcId="{C7F212D1-EF26-42D8-8ACB-7959809F37BD}" destId="{EF4C234A-1370-4C26-818C-0264838A2045}" srcOrd="5" destOrd="0" presId="urn:microsoft.com/office/officeart/2005/8/layout/list1"/>
    <dgm:cxn modelId="{4166DB26-C235-4F3B-8981-0999351C0B0A}" type="presParOf" srcId="{C7F212D1-EF26-42D8-8ACB-7959809F37BD}" destId="{98BDCB48-F7FE-4122-8719-CC7A34048EBE}" srcOrd="6" destOrd="0" presId="urn:microsoft.com/office/officeart/2005/8/layout/list1"/>
    <dgm:cxn modelId="{BA02EDD6-D008-44A4-A996-372005643E77}" type="presParOf" srcId="{C7F212D1-EF26-42D8-8ACB-7959809F37BD}" destId="{C930FFFF-DB02-4EF0-9C13-7D6480343774}" srcOrd="7" destOrd="0" presId="urn:microsoft.com/office/officeart/2005/8/layout/list1"/>
    <dgm:cxn modelId="{210FABEB-6DCC-44F9-8746-CEC5D904ADEA}" type="presParOf" srcId="{C7F212D1-EF26-42D8-8ACB-7959809F37BD}" destId="{1A04D167-95CE-4AF0-BEF8-93F825F1FF73}" srcOrd="8" destOrd="0" presId="urn:microsoft.com/office/officeart/2005/8/layout/list1"/>
    <dgm:cxn modelId="{8E2C562B-8843-4B0C-ABDE-2BB016F85942}" type="presParOf" srcId="{1A04D167-95CE-4AF0-BEF8-93F825F1FF73}" destId="{761B9C8E-6E9E-4E88-9CFA-D977CFA93C67}" srcOrd="0" destOrd="0" presId="urn:microsoft.com/office/officeart/2005/8/layout/list1"/>
    <dgm:cxn modelId="{D76C3747-8F2E-432D-B6AD-F8239FF70F9A}" type="presParOf" srcId="{1A04D167-95CE-4AF0-BEF8-93F825F1FF73}" destId="{97634E42-9E9F-46DD-99AD-7D95194D4AF4}" srcOrd="1" destOrd="0" presId="urn:microsoft.com/office/officeart/2005/8/layout/list1"/>
    <dgm:cxn modelId="{5D395414-248D-4D79-8CED-F5F645963A87}" type="presParOf" srcId="{C7F212D1-EF26-42D8-8ACB-7959809F37BD}" destId="{B700FC58-0BBB-41C6-B0B5-87AB8EBBEC03}" srcOrd="9" destOrd="0" presId="urn:microsoft.com/office/officeart/2005/8/layout/list1"/>
    <dgm:cxn modelId="{DA2343E7-D482-4D05-BC13-E75457A35EFC}" type="presParOf" srcId="{C7F212D1-EF26-42D8-8ACB-7959809F37BD}" destId="{8988C63F-640A-4263-A3C8-BEA3A3425226}"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921315-2111-42B8-A9F7-6BCFDEE27DD5}" type="doc">
      <dgm:prSet loTypeId="urn:microsoft.com/office/officeart/2005/8/layout/venn1" loCatId="relationship" qsTypeId="urn:microsoft.com/office/officeart/2005/8/quickstyle/3d2" qsCatId="3D" csTypeId="urn:microsoft.com/office/officeart/2005/8/colors/colorful5" csCatId="colorful" phldr="1"/>
      <dgm:spPr/>
    </dgm:pt>
    <dgm:pt modelId="{92C0B0A1-9264-4A28-A016-61CF7D264508}">
      <dgm:prSet phldrT="[Texto]"/>
      <dgm:spPr/>
      <dgm:t>
        <a:bodyPr/>
        <a:lstStyle/>
        <a:p>
          <a:r>
            <a:rPr lang="es-EC" dirty="0" smtClean="0"/>
            <a:t>TIPO DE INVESTIGACIÓN</a:t>
          </a:r>
        </a:p>
        <a:p>
          <a:r>
            <a:rPr lang="es-EC" dirty="0" smtClean="0"/>
            <a:t>* Descriptiva</a:t>
          </a:r>
          <a:endParaRPr lang="es-EC" dirty="0"/>
        </a:p>
      </dgm:t>
    </dgm:pt>
    <dgm:pt modelId="{C2430C44-449F-403B-ACC0-1B72D719FA2E}" type="parTrans" cxnId="{43BA555B-ABC6-46FC-9620-16824166E602}">
      <dgm:prSet/>
      <dgm:spPr/>
      <dgm:t>
        <a:bodyPr/>
        <a:lstStyle/>
        <a:p>
          <a:endParaRPr lang="es-EC"/>
        </a:p>
      </dgm:t>
    </dgm:pt>
    <dgm:pt modelId="{9D09EDA3-C8DB-4435-AB18-FDA120979068}" type="sibTrans" cxnId="{43BA555B-ABC6-46FC-9620-16824166E602}">
      <dgm:prSet/>
      <dgm:spPr/>
      <dgm:t>
        <a:bodyPr/>
        <a:lstStyle/>
        <a:p>
          <a:endParaRPr lang="es-EC"/>
        </a:p>
      </dgm:t>
    </dgm:pt>
    <dgm:pt modelId="{64680BF0-0F04-4507-A3D5-C867A4C0E9ED}">
      <dgm:prSet phldrT="[Texto]"/>
      <dgm:spPr/>
      <dgm:t>
        <a:bodyPr/>
        <a:lstStyle/>
        <a:p>
          <a:r>
            <a:rPr lang="es-EC" dirty="0" smtClean="0"/>
            <a:t>MÉTODO</a:t>
          </a:r>
        </a:p>
        <a:p>
          <a:r>
            <a:rPr lang="es-EC" dirty="0" smtClean="0"/>
            <a:t>*Analítico - Sintético</a:t>
          </a:r>
          <a:endParaRPr lang="es-EC" dirty="0"/>
        </a:p>
      </dgm:t>
    </dgm:pt>
    <dgm:pt modelId="{24B681B5-5CAB-46FA-9E02-D2D554321E13}" type="parTrans" cxnId="{20149466-7C62-4222-9C45-28114960E8F7}">
      <dgm:prSet/>
      <dgm:spPr/>
      <dgm:t>
        <a:bodyPr/>
        <a:lstStyle/>
        <a:p>
          <a:endParaRPr lang="es-EC"/>
        </a:p>
      </dgm:t>
    </dgm:pt>
    <dgm:pt modelId="{6DB94EF7-5832-40CE-A826-72E89B63FED3}" type="sibTrans" cxnId="{20149466-7C62-4222-9C45-28114960E8F7}">
      <dgm:prSet/>
      <dgm:spPr/>
      <dgm:t>
        <a:bodyPr/>
        <a:lstStyle/>
        <a:p>
          <a:endParaRPr lang="es-EC"/>
        </a:p>
      </dgm:t>
    </dgm:pt>
    <dgm:pt modelId="{CF43B2F2-190A-4EA3-A1CD-9F3F713A154A}">
      <dgm:prSet phldrT="[Texto]"/>
      <dgm:spPr/>
      <dgm:t>
        <a:bodyPr/>
        <a:lstStyle/>
        <a:p>
          <a:r>
            <a:rPr lang="es-EC" dirty="0" smtClean="0"/>
            <a:t>MODALIDAD DE LA INVESTIGACIÓN</a:t>
          </a:r>
        </a:p>
        <a:p>
          <a:r>
            <a:rPr lang="es-EC" dirty="0" smtClean="0"/>
            <a:t>* Campo</a:t>
          </a:r>
          <a:endParaRPr lang="es-EC" dirty="0"/>
        </a:p>
      </dgm:t>
    </dgm:pt>
    <dgm:pt modelId="{E7077547-3FC3-4B3F-ACD3-B1BC256DD939}" type="parTrans" cxnId="{354C538C-6AA7-4311-B1F6-CCEF20124917}">
      <dgm:prSet/>
      <dgm:spPr/>
      <dgm:t>
        <a:bodyPr/>
        <a:lstStyle/>
        <a:p>
          <a:endParaRPr lang="es-EC"/>
        </a:p>
      </dgm:t>
    </dgm:pt>
    <dgm:pt modelId="{057D905C-B35B-40EF-AFDC-DE930F37C3EA}" type="sibTrans" cxnId="{354C538C-6AA7-4311-B1F6-CCEF20124917}">
      <dgm:prSet/>
      <dgm:spPr/>
      <dgm:t>
        <a:bodyPr/>
        <a:lstStyle/>
        <a:p>
          <a:endParaRPr lang="es-EC"/>
        </a:p>
      </dgm:t>
    </dgm:pt>
    <dgm:pt modelId="{867146EB-AE5A-4128-90EF-2E9FF5515546}" type="pres">
      <dgm:prSet presAssocID="{DC921315-2111-42B8-A9F7-6BCFDEE27DD5}" presName="compositeShape" presStyleCnt="0">
        <dgm:presLayoutVars>
          <dgm:chMax val="7"/>
          <dgm:dir/>
          <dgm:resizeHandles val="exact"/>
        </dgm:presLayoutVars>
      </dgm:prSet>
      <dgm:spPr/>
    </dgm:pt>
    <dgm:pt modelId="{AF24CE9D-3274-4889-989A-2B94768E9D88}" type="pres">
      <dgm:prSet presAssocID="{92C0B0A1-9264-4A28-A016-61CF7D264508}" presName="circ1" presStyleLbl="vennNode1" presStyleIdx="0" presStyleCnt="3"/>
      <dgm:spPr/>
      <dgm:t>
        <a:bodyPr/>
        <a:lstStyle/>
        <a:p>
          <a:endParaRPr lang="es-EC"/>
        </a:p>
      </dgm:t>
    </dgm:pt>
    <dgm:pt modelId="{34CE6E18-EB87-4F50-8F28-F3AD93315893}" type="pres">
      <dgm:prSet presAssocID="{92C0B0A1-9264-4A28-A016-61CF7D264508}" presName="circ1Tx" presStyleLbl="revTx" presStyleIdx="0" presStyleCnt="0">
        <dgm:presLayoutVars>
          <dgm:chMax val="0"/>
          <dgm:chPref val="0"/>
          <dgm:bulletEnabled val="1"/>
        </dgm:presLayoutVars>
      </dgm:prSet>
      <dgm:spPr/>
      <dgm:t>
        <a:bodyPr/>
        <a:lstStyle/>
        <a:p>
          <a:endParaRPr lang="es-EC"/>
        </a:p>
      </dgm:t>
    </dgm:pt>
    <dgm:pt modelId="{5B3E51A0-50B6-42D5-83AB-CE122D36B582}" type="pres">
      <dgm:prSet presAssocID="{64680BF0-0F04-4507-A3D5-C867A4C0E9ED}" presName="circ2" presStyleLbl="vennNode1" presStyleIdx="1" presStyleCnt="3"/>
      <dgm:spPr/>
      <dgm:t>
        <a:bodyPr/>
        <a:lstStyle/>
        <a:p>
          <a:endParaRPr lang="es-EC"/>
        </a:p>
      </dgm:t>
    </dgm:pt>
    <dgm:pt modelId="{F06DEFC3-2AD6-48C7-8CE7-B1AE96A82E3C}" type="pres">
      <dgm:prSet presAssocID="{64680BF0-0F04-4507-A3D5-C867A4C0E9ED}" presName="circ2Tx" presStyleLbl="revTx" presStyleIdx="0" presStyleCnt="0">
        <dgm:presLayoutVars>
          <dgm:chMax val="0"/>
          <dgm:chPref val="0"/>
          <dgm:bulletEnabled val="1"/>
        </dgm:presLayoutVars>
      </dgm:prSet>
      <dgm:spPr/>
      <dgm:t>
        <a:bodyPr/>
        <a:lstStyle/>
        <a:p>
          <a:endParaRPr lang="es-EC"/>
        </a:p>
      </dgm:t>
    </dgm:pt>
    <dgm:pt modelId="{A5BBBF16-9569-441D-B755-05A0DBBA0F22}" type="pres">
      <dgm:prSet presAssocID="{CF43B2F2-190A-4EA3-A1CD-9F3F713A154A}" presName="circ3" presStyleLbl="vennNode1" presStyleIdx="2" presStyleCnt="3"/>
      <dgm:spPr/>
      <dgm:t>
        <a:bodyPr/>
        <a:lstStyle/>
        <a:p>
          <a:endParaRPr lang="es-EC"/>
        </a:p>
      </dgm:t>
    </dgm:pt>
    <dgm:pt modelId="{4ED04D1C-A393-4E4F-978C-23BB927072F0}" type="pres">
      <dgm:prSet presAssocID="{CF43B2F2-190A-4EA3-A1CD-9F3F713A154A}" presName="circ3Tx" presStyleLbl="revTx" presStyleIdx="0" presStyleCnt="0">
        <dgm:presLayoutVars>
          <dgm:chMax val="0"/>
          <dgm:chPref val="0"/>
          <dgm:bulletEnabled val="1"/>
        </dgm:presLayoutVars>
      </dgm:prSet>
      <dgm:spPr/>
      <dgm:t>
        <a:bodyPr/>
        <a:lstStyle/>
        <a:p>
          <a:endParaRPr lang="es-EC"/>
        </a:p>
      </dgm:t>
    </dgm:pt>
  </dgm:ptLst>
  <dgm:cxnLst>
    <dgm:cxn modelId="{20149466-7C62-4222-9C45-28114960E8F7}" srcId="{DC921315-2111-42B8-A9F7-6BCFDEE27DD5}" destId="{64680BF0-0F04-4507-A3D5-C867A4C0E9ED}" srcOrd="1" destOrd="0" parTransId="{24B681B5-5CAB-46FA-9E02-D2D554321E13}" sibTransId="{6DB94EF7-5832-40CE-A826-72E89B63FED3}"/>
    <dgm:cxn modelId="{820E54D2-83BC-4167-B632-0D833686B613}" type="presOf" srcId="{CF43B2F2-190A-4EA3-A1CD-9F3F713A154A}" destId="{A5BBBF16-9569-441D-B755-05A0DBBA0F22}" srcOrd="0" destOrd="0" presId="urn:microsoft.com/office/officeart/2005/8/layout/venn1"/>
    <dgm:cxn modelId="{FF4728B4-B9D1-424C-9734-857BFA728CD1}" type="presOf" srcId="{92C0B0A1-9264-4A28-A016-61CF7D264508}" destId="{34CE6E18-EB87-4F50-8F28-F3AD93315893}" srcOrd="1" destOrd="0" presId="urn:microsoft.com/office/officeart/2005/8/layout/venn1"/>
    <dgm:cxn modelId="{8F750CE6-913F-41F8-B3D5-248C77413A5B}" type="presOf" srcId="{92C0B0A1-9264-4A28-A016-61CF7D264508}" destId="{AF24CE9D-3274-4889-989A-2B94768E9D88}" srcOrd="0" destOrd="0" presId="urn:microsoft.com/office/officeart/2005/8/layout/venn1"/>
    <dgm:cxn modelId="{0C1C419B-74B6-4A3D-A0E8-F2D34FB4C582}" type="presOf" srcId="{CF43B2F2-190A-4EA3-A1CD-9F3F713A154A}" destId="{4ED04D1C-A393-4E4F-978C-23BB927072F0}" srcOrd="1" destOrd="0" presId="urn:microsoft.com/office/officeart/2005/8/layout/venn1"/>
    <dgm:cxn modelId="{AB4BC132-6D86-45ED-993E-A0C9134AA592}" type="presOf" srcId="{64680BF0-0F04-4507-A3D5-C867A4C0E9ED}" destId="{5B3E51A0-50B6-42D5-83AB-CE122D36B582}" srcOrd="0" destOrd="0" presId="urn:microsoft.com/office/officeart/2005/8/layout/venn1"/>
    <dgm:cxn modelId="{43BA555B-ABC6-46FC-9620-16824166E602}" srcId="{DC921315-2111-42B8-A9F7-6BCFDEE27DD5}" destId="{92C0B0A1-9264-4A28-A016-61CF7D264508}" srcOrd="0" destOrd="0" parTransId="{C2430C44-449F-403B-ACC0-1B72D719FA2E}" sibTransId="{9D09EDA3-C8DB-4435-AB18-FDA120979068}"/>
    <dgm:cxn modelId="{033B7374-3F9A-46F8-B259-CC62B8D4AD53}" type="presOf" srcId="{DC921315-2111-42B8-A9F7-6BCFDEE27DD5}" destId="{867146EB-AE5A-4128-90EF-2E9FF5515546}" srcOrd="0" destOrd="0" presId="urn:microsoft.com/office/officeart/2005/8/layout/venn1"/>
    <dgm:cxn modelId="{25DE4355-5B41-4ED0-BAC4-C649F19F65CD}" type="presOf" srcId="{64680BF0-0F04-4507-A3D5-C867A4C0E9ED}" destId="{F06DEFC3-2AD6-48C7-8CE7-B1AE96A82E3C}" srcOrd="1" destOrd="0" presId="urn:microsoft.com/office/officeart/2005/8/layout/venn1"/>
    <dgm:cxn modelId="{354C538C-6AA7-4311-B1F6-CCEF20124917}" srcId="{DC921315-2111-42B8-A9F7-6BCFDEE27DD5}" destId="{CF43B2F2-190A-4EA3-A1CD-9F3F713A154A}" srcOrd="2" destOrd="0" parTransId="{E7077547-3FC3-4B3F-ACD3-B1BC256DD939}" sibTransId="{057D905C-B35B-40EF-AFDC-DE930F37C3EA}"/>
    <dgm:cxn modelId="{AC771973-6155-417D-B5E3-4496F21B2D79}" type="presParOf" srcId="{867146EB-AE5A-4128-90EF-2E9FF5515546}" destId="{AF24CE9D-3274-4889-989A-2B94768E9D88}" srcOrd="0" destOrd="0" presId="urn:microsoft.com/office/officeart/2005/8/layout/venn1"/>
    <dgm:cxn modelId="{23B3B472-43A8-40F0-AFC9-E08386932388}" type="presParOf" srcId="{867146EB-AE5A-4128-90EF-2E9FF5515546}" destId="{34CE6E18-EB87-4F50-8F28-F3AD93315893}" srcOrd="1" destOrd="0" presId="urn:microsoft.com/office/officeart/2005/8/layout/venn1"/>
    <dgm:cxn modelId="{34E10EBC-5DF4-4BE6-A131-46B386CFB230}" type="presParOf" srcId="{867146EB-AE5A-4128-90EF-2E9FF5515546}" destId="{5B3E51A0-50B6-42D5-83AB-CE122D36B582}" srcOrd="2" destOrd="0" presId="urn:microsoft.com/office/officeart/2005/8/layout/venn1"/>
    <dgm:cxn modelId="{64BC1CC8-0266-4215-A736-16D2BE27B5AF}" type="presParOf" srcId="{867146EB-AE5A-4128-90EF-2E9FF5515546}" destId="{F06DEFC3-2AD6-48C7-8CE7-B1AE96A82E3C}" srcOrd="3" destOrd="0" presId="urn:microsoft.com/office/officeart/2005/8/layout/venn1"/>
    <dgm:cxn modelId="{4D8283F2-E602-49D5-A202-EEF89FFF9A97}" type="presParOf" srcId="{867146EB-AE5A-4128-90EF-2E9FF5515546}" destId="{A5BBBF16-9569-441D-B755-05A0DBBA0F22}" srcOrd="4" destOrd="0" presId="urn:microsoft.com/office/officeart/2005/8/layout/venn1"/>
    <dgm:cxn modelId="{B7B5AEB5-98BB-4854-ABD8-1B0358FA0D2A}" type="presParOf" srcId="{867146EB-AE5A-4128-90EF-2E9FF5515546}" destId="{4ED04D1C-A393-4E4F-978C-23BB927072F0}"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6E7C4B-1373-44EB-97D7-79D2B347C44C}" type="doc">
      <dgm:prSet loTypeId="urn:microsoft.com/office/officeart/2005/8/layout/lProcess3" loCatId="process" qsTypeId="urn:microsoft.com/office/officeart/2005/8/quickstyle/3d2" qsCatId="3D" csTypeId="urn:microsoft.com/office/officeart/2005/8/colors/colorful3" csCatId="colorful" phldr="1"/>
      <dgm:spPr/>
      <dgm:t>
        <a:bodyPr/>
        <a:lstStyle/>
        <a:p>
          <a:endParaRPr lang="es-EC"/>
        </a:p>
      </dgm:t>
    </dgm:pt>
    <dgm:pt modelId="{58FCEC58-50A0-43C9-8F7D-6E572E52D218}">
      <dgm:prSet phldrT="[Texto]"/>
      <dgm:spPr/>
      <dgm:t>
        <a:bodyPr/>
        <a:lstStyle/>
        <a:p>
          <a:r>
            <a:rPr lang="es-EC" dirty="0" smtClean="0">
              <a:latin typeface="Comic Sans MS" pitchFamily="66" charset="0"/>
            </a:rPr>
            <a:t>Técnicas</a:t>
          </a:r>
          <a:endParaRPr lang="es-EC" dirty="0">
            <a:latin typeface="Comic Sans MS" pitchFamily="66" charset="0"/>
          </a:endParaRPr>
        </a:p>
      </dgm:t>
    </dgm:pt>
    <dgm:pt modelId="{155738DE-91E8-4DB7-9326-EDE02ACE88C1}" type="parTrans" cxnId="{F48BE552-A403-4A7C-81F0-909608660FC0}">
      <dgm:prSet/>
      <dgm:spPr/>
      <dgm:t>
        <a:bodyPr/>
        <a:lstStyle/>
        <a:p>
          <a:endParaRPr lang="es-EC"/>
        </a:p>
      </dgm:t>
    </dgm:pt>
    <dgm:pt modelId="{8B0AAB90-EE35-4438-BDD1-069AA62BB7F8}" type="sibTrans" cxnId="{F48BE552-A403-4A7C-81F0-909608660FC0}">
      <dgm:prSet/>
      <dgm:spPr/>
      <dgm:t>
        <a:bodyPr/>
        <a:lstStyle/>
        <a:p>
          <a:endParaRPr lang="es-EC"/>
        </a:p>
      </dgm:t>
    </dgm:pt>
    <dgm:pt modelId="{2E89094F-2161-4727-B806-3435662AAFDB}">
      <dgm:prSet phldrT="[Texto]" custT="1"/>
      <dgm:spPr/>
      <dgm:t>
        <a:bodyPr/>
        <a:lstStyle/>
        <a:p>
          <a:r>
            <a:rPr lang="es-EC" sz="1800" dirty="0" smtClean="0"/>
            <a:t>*Encuesta y entrevista a las  promotoras y autoridades</a:t>
          </a:r>
          <a:endParaRPr lang="en-US" sz="1800" dirty="0" smtClean="0"/>
        </a:p>
        <a:p>
          <a:r>
            <a:rPr lang="es-EC" sz="1800" dirty="0" smtClean="0"/>
            <a:t>*Observación a los niños/as </a:t>
          </a:r>
          <a:endParaRPr lang="es-EC" sz="1800" dirty="0"/>
        </a:p>
      </dgm:t>
    </dgm:pt>
    <dgm:pt modelId="{9A99B168-A899-47E7-8A16-C788BA9AF34F}" type="parTrans" cxnId="{87BE7F53-A141-47F3-BF75-D8FD6B743298}">
      <dgm:prSet/>
      <dgm:spPr/>
      <dgm:t>
        <a:bodyPr/>
        <a:lstStyle/>
        <a:p>
          <a:endParaRPr lang="es-EC"/>
        </a:p>
      </dgm:t>
    </dgm:pt>
    <dgm:pt modelId="{89BE462A-9130-45FA-B734-14437C23C079}" type="sibTrans" cxnId="{87BE7F53-A141-47F3-BF75-D8FD6B743298}">
      <dgm:prSet/>
      <dgm:spPr/>
      <dgm:t>
        <a:bodyPr/>
        <a:lstStyle/>
        <a:p>
          <a:endParaRPr lang="es-EC"/>
        </a:p>
      </dgm:t>
    </dgm:pt>
    <dgm:pt modelId="{FCF6AFE5-3727-4E3F-9637-D7C49188DFE1}">
      <dgm:prSet phldrT="[Texto]"/>
      <dgm:spPr/>
      <dgm:t>
        <a:bodyPr/>
        <a:lstStyle/>
        <a:p>
          <a:r>
            <a:rPr lang="es-EC" dirty="0" smtClean="0">
              <a:latin typeface="Comic Sans MS" pitchFamily="66" charset="0"/>
            </a:rPr>
            <a:t>Instrumentos</a:t>
          </a:r>
          <a:endParaRPr lang="es-EC" dirty="0">
            <a:latin typeface="Comic Sans MS" pitchFamily="66" charset="0"/>
          </a:endParaRPr>
        </a:p>
      </dgm:t>
    </dgm:pt>
    <dgm:pt modelId="{D0DB86A3-F3F0-4543-821E-4AC130DF6755}" type="parTrans" cxnId="{8C5B17F7-47AB-4399-9D9C-DF001D537434}">
      <dgm:prSet/>
      <dgm:spPr/>
      <dgm:t>
        <a:bodyPr/>
        <a:lstStyle/>
        <a:p>
          <a:endParaRPr lang="es-EC"/>
        </a:p>
      </dgm:t>
    </dgm:pt>
    <dgm:pt modelId="{0DF7C618-9875-45C9-9959-CC27F2C956A4}" type="sibTrans" cxnId="{8C5B17F7-47AB-4399-9D9C-DF001D537434}">
      <dgm:prSet/>
      <dgm:spPr/>
      <dgm:t>
        <a:bodyPr/>
        <a:lstStyle/>
        <a:p>
          <a:endParaRPr lang="es-EC"/>
        </a:p>
      </dgm:t>
    </dgm:pt>
    <dgm:pt modelId="{3A4A6993-2285-4D1B-9117-73A6EE85EC90}">
      <dgm:prSet phldrT="[Texto]" custT="1"/>
      <dgm:spPr/>
      <dgm:t>
        <a:bodyPr/>
        <a:lstStyle/>
        <a:p>
          <a:r>
            <a:rPr lang="es-EC" sz="2400" dirty="0" smtClean="0"/>
            <a:t>*Cuestionario </a:t>
          </a:r>
          <a:endParaRPr lang="en-US" sz="2400" dirty="0" smtClean="0"/>
        </a:p>
        <a:p>
          <a:r>
            <a:rPr lang="es-EC" sz="2400" dirty="0" smtClean="0"/>
            <a:t>*Guía de Observación</a:t>
          </a:r>
          <a:endParaRPr lang="es-EC" sz="2400" dirty="0"/>
        </a:p>
      </dgm:t>
    </dgm:pt>
    <dgm:pt modelId="{06DABDDD-FC84-45A0-B9A3-813C1BB16D70}" type="parTrans" cxnId="{728ABB74-2017-48EF-96BE-4BE135B0BB90}">
      <dgm:prSet/>
      <dgm:spPr/>
      <dgm:t>
        <a:bodyPr/>
        <a:lstStyle/>
        <a:p>
          <a:endParaRPr lang="es-EC"/>
        </a:p>
      </dgm:t>
    </dgm:pt>
    <dgm:pt modelId="{9359EEC9-508D-4C2B-BE4A-E47032026504}" type="sibTrans" cxnId="{728ABB74-2017-48EF-96BE-4BE135B0BB90}">
      <dgm:prSet/>
      <dgm:spPr/>
      <dgm:t>
        <a:bodyPr/>
        <a:lstStyle/>
        <a:p>
          <a:endParaRPr lang="es-EC"/>
        </a:p>
      </dgm:t>
    </dgm:pt>
    <dgm:pt modelId="{1EBD3F94-0377-4413-8BDF-D35999E36D9E}" type="pres">
      <dgm:prSet presAssocID="{CD6E7C4B-1373-44EB-97D7-79D2B347C44C}" presName="Name0" presStyleCnt="0">
        <dgm:presLayoutVars>
          <dgm:chPref val="3"/>
          <dgm:dir/>
          <dgm:animLvl val="lvl"/>
          <dgm:resizeHandles/>
        </dgm:presLayoutVars>
      </dgm:prSet>
      <dgm:spPr/>
      <dgm:t>
        <a:bodyPr/>
        <a:lstStyle/>
        <a:p>
          <a:endParaRPr lang="es-EC"/>
        </a:p>
      </dgm:t>
    </dgm:pt>
    <dgm:pt modelId="{E26F8B7A-4D63-410A-A299-06E527115C63}" type="pres">
      <dgm:prSet presAssocID="{58FCEC58-50A0-43C9-8F7D-6E572E52D218}" presName="horFlow" presStyleCnt="0"/>
      <dgm:spPr/>
      <dgm:t>
        <a:bodyPr/>
        <a:lstStyle/>
        <a:p>
          <a:endParaRPr lang="es-EC"/>
        </a:p>
      </dgm:t>
    </dgm:pt>
    <dgm:pt modelId="{1632B3BF-1424-454A-B88D-5E9D35F744D0}" type="pres">
      <dgm:prSet presAssocID="{58FCEC58-50A0-43C9-8F7D-6E572E52D218}" presName="bigChev" presStyleLbl="node1" presStyleIdx="0" presStyleCnt="2"/>
      <dgm:spPr/>
      <dgm:t>
        <a:bodyPr/>
        <a:lstStyle/>
        <a:p>
          <a:endParaRPr lang="es-EC"/>
        </a:p>
      </dgm:t>
    </dgm:pt>
    <dgm:pt modelId="{9A06C183-91DD-4927-BDF6-08C101751F94}" type="pres">
      <dgm:prSet presAssocID="{9A99B168-A899-47E7-8A16-C788BA9AF34F}" presName="parTrans" presStyleCnt="0"/>
      <dgm:spPr/>
      <dgm:t>
        <a:bodyPr/>
        <a:lstStyle/>
        <a:p>
          <a:endParaRPr lang="es-EC"/>
        </a:p>
      </dgm:t>
    </dgm:pt>
    <dgm:pt modelId="{A2A32B83-5F1A-4A30-AE6A-1A14B78D99F3}" type="pres">
      <dgm:prSet presAssocID="{2E89094F-2161-4727-B806-3435662AAFDB}" presName="node" presStyleLbl="alignAccFollowNode1" presStyleIdx="0" presStyleCnt="2">
        <dgm:presLayoutVars>
          <dgm:bulletEnabled val="1"/>
        </dgm:presLayoutVars>
      </dgm:prSet>
      <dgm:spPr/>
      <dgm:t>
        <a:bodyPr/>
        <a:lstStyle/>
        <a:p>
          <a:endParaRPr lang="es-EC"/>
        </a:p>
      </dgm:t>
    </dgm:pt>
    <dgm:pt modelId="{086CCC3B-94FA-46A3-9543-DFE774AD087C}" type="pres">
      <dgm:prSet presAssocID="{58FCEC58-50A0-43C9-8F7D-6E572E52D218}" presName="vSp" presStyleCnt="0"/>
      <dgm:spPr/>
      <dgm:t>
        <a:bodyPr/>
        <a:lstStyle/>
        <a:p>
          <a:endParaRPr lang="es-EC"/>
        </a:p>
      </dgm:t>
    </dgm:pt>
    <dgm:pt modelId="{559B8CC6-E18E-41B9-87D9-742AA4E70ED3}" type="pres">
      <dgm:prSet presAssocID="{FCF6AFE5-3727-4E3F-9637-D7C49188DFE1}" presName="horFlow" presStyleCnt="0"/>
      <dgm:spPr/>
      <dgm:t>
        <a:bodyPr/>
        <a:lstStyle/>
        <a:p>
          <a:endParaRPr lang="es-EC"/>
        </a:p>
      </dgm:t>
    </dgm:pt>
    <dgm:pt modelId="{A714F363-8842-4638-B21E-154A93068A61}" type="pres">
      <dgm:prSet presAssocID="{FCF6AFE5-3727-4E3F-9637-D7C49188DFE1}" presName="bigChev" presStyleLbl="node1" presStyleIdx="1" presStyleCnt="2"/>
      <dgm:spPr/>
      <dgm:t>
        <a:bodyPr/>
        <a:lstStyle/>
        <a:p>
          <a:endParaRPr lang="es-EC"/>
        </a:p>
      </dgm:t>
    </dgm:pt>
    <dgm:pt modelId="{5A4A1BDE-7C75-4BEB-B1D4-FD2D32311E70}" type="pres">
      <dgm:prSet presAssocID="{06DABDDD-FC84-45A0-B9A3-813C1BB16D70}" presName="parTrans" presStyleCnt="0"/>
      <dgm:spPr/>
      <dgm:t>
        <a:bodyPr/>
        <a:lstStyle/>
        <a:p>
          <a:endParaRPr lang="es-EC"/>
        </a:p>
      </dgm:t>
    </dgm:pt>
    <dgm:pt modelId="{ADA86395-4890-4DB5-A427-AA52A9EF5A6D}" type="pres">
      <dgm:prSet presAssocID="{3A4A6993-2285-4D1B-9117-73A6EE85EC90}" presName="node" presStyleLbl="alignAccFollowNode1" presStyleIdx="1" presStyleCnt="2">
        <dgm:presLayoutVars>
          <dgm:bulletEnabled val="1"/>
        </dgm:presLayoutVars>
      </dgm:prSet>
      <dgm:spPr/>
      <dgm:t>
        <a:bodyPr/>
        <a:lstStyle/>
        <a:p>
          <a:endParaRPr lang="es-EC"/>
        </a:p>
      </dgm:t>
    </dgm:pt>
  </dgm:ptLst>
  <dgm:cxnLst>
    <dgm:cxn modelId="{87BE7F53-A141-47F3-BF75-D8FD6B743298}" srcId="{58FCEC58-50A0-43C9-8F7D-6E572E52D218}" destId="{2E89094F-2161-4727-B806-3435662AAFDB}" srcOrd="0" destOrd="0" parTransId="{9A99B168-A899-47E7-8A16-C788BA9AF34F}" sibTransId="{89BE462A-9130-45FA-B734-14437C23C079}"/>
    <dgm:cxn modelId="{2EC3A19D-FBB0-4D2D-8B49-24C6DDB01ABE}" type="presOf" srcId="{3A4A6993-2285-4D1B-9117-73A6EE85EC90}" destId="{ADA86395-4890-4DB5-A427-AA52A9EF5A6D}" srcOrd="0" destOrd="0" presId="urn:microsoft.com/office/officeart/2005/8/layout/lProcess3"/>
    <dgm:cxn modelId="{728ABB74-2017-48EF-96BE-4BE135B0BB90}" srcId="{FCF6AFE5-3727-4E3F-9637-D7C49188DFE1}" destId="{3A4A6993-2285-4D1B-9117-73A6EE85EC90}" srcOrd="0" destOrd="0" parTransId="{06DABDDD-FC84-45A0-B9A3-813C1BB16D70}" sibTransId="{9359EEC9-508D-4C2B-BE4A-E47032026504}"/>
    <dgm:cxn modelId="{F48BE552-A403-4A7C-81F0-909608660FC0}" srcId="{CD6E7C4B-1373-44EB-97D7-79D2B347C44C}" destId="{58FCEC58-50A0-43C9-8F7D-6E572E52D218}" srcOrd="0" destOrd="0" parTransId="{155738DE-91E8-4DB7-9326-EDE02ACE88C1}" sibTransId="{8B0AAB90-EE35-4438-BDD1-069AA62BB7F8}"/>
    <dgm:cxn modelId="{65BE836A-8440-47D1-B1B3-D658DFCE2511}" type="presOf" srcId="{CD6E7C4B-1373-44EB-97D7-79D2B347C44C}" destId="{1EBD3F94-0377-4413-8BDF-D35999E36D9E}" srcOrd="0" destOrd="0" presId="urn:microsoft.com/office/officeart/2005/8/layout/lProcess3"/>
    <dgm:cxn modelId="{90C70AAB-5BCA-4F6E-95B4-36E7C0CC832D}" type="presOf" srcId="{FCF6AFE5-3727-4E3F-9637-D7C49188DFE1}" destId="{A714F363-8842-4638-B21E-154A93068A61}" srcOrd="0" destOrd="0" presId="urn:microsoft.com/office/officeart/2005/8/layout/lProcess3"/>
    <dgm:cxn modelId="{8C5B17F7-47AB-4399-9D9C-DF001D537434}" srcId="{CD6E7C4B-1373-44EB-97D7-79D2B347C44C}" destId="{FCF6AFE5-3727-4E3F-9637-D7C49188DFE1}" srcOrd="1" destOrd="0" parTransId="{D0DB86A3-F3F0-4543-821E-4AC130DF6755}" sibTransId="{0DF7C618-9875-45C9-9959-CC27F2C956A4}"/>
    <dgm:cxn modelId="{153C6BDD-1CC0-4E4A-B6A7-7ADD67E61303}" type="presOf" srcId="{2E89094F-2161-4727-B806-3435662AAFDB}" destId="{A2A32B83-5F1A-4A30-AE6A-1A14B78D99F3}" srcOrd="0" destOrd="0" presId="urn:microsoft.com/office/officeart/2005/8/layout/lProcess3"/>
    <dgm:cxn modelId="{B48EE5E8-961E-4F42-A2D5-D57B651ED4F3}" type="presOf" srcId="{58FCEC58-50A0-43C9-8F7D-6E572E52D218}" destId="{1632B3BF-1424-454A-B88D-5E9D35F744D0}" srcOrd="0" destOrd="0" presId="urn:microsoft.com/office/officeart/2005/8/layout/lProcess3"/>
    <dgm:cxn modelId="{EF4EB3B7-F2F6-4DCA-B6A0-1BD1AF3ADB44}" type="presParOf" srcId="{1EBD3F94-0377-4413-8BDF-D35999E36D9E}" destId="{E26F8B7A-4D63-410A-A299-06E527115C63}" srcOrd="0" destOrd="0" presId="urn:microsoft.com/office/officeart/2005/8/layout/lProcess3"/>
    <dgm:cxn modelId="{30B8FC62-E9A6-4343-92C5-EE5567B90E79}" type="presParOf" srcId="{E26F8B7A-4D63-410A-A299-06E527115C63}" destId="{1632B3BF-1424-454A-B88D-5E9D35F744D0}" srcOrd="0" destOrd="0" presId="urn:microsoft.com/office/officeart/2005/8/layout/lProcess3"/>
    <dgm:cxn modelId="{0EF0C212-2981-4405-9E96-D326269BBACE}" type="presParOf" srcId="{E26F8B7A-4D63-410A-A299-06E527115C63}" destId="{9A06C183-91DD-4927-BDF6-08C101751F94}" srcOrd="1" destOrd="0" presId="urn:microsoft.com/office/officeart/2005/8/layout/lProcess3"/>
    <dgm:cxn modelId="{56A73F18-691B-4A3E-957A-D3B9F7E512DF}" type="presParOf" srcId="{E26F8B7A-4D63-410A-A299-06E527115C63}" destId="{A2A32B83-5F1A-4A30-AE6A-1A14B78D99F3}" srcOrd="2" destOrd="0" presId="urn:microsoft.com/office/officeart/2005/8/layout/lProcess3"/>
    <dgm:cxn modelId="{B3497EB4-F361-4542-A2F9-40157FBED368}" type="presParOf" srcId="{1EBD3F94-0377-4413-8BDF-D35999E36D9E}" destId="{086CCC3B-94FA-46A3-9543-DFE774AD087C}" srcOrd="1" destOrd="0" presId="urn:microsoft.com/office/officeart/2005/8/layout/lProcess3"/>
    <dgm:cxn modelId="{53449F6C-EACB-4285-AB49-29125D9F52F6}" type="presParOf" srcId="{1EBD3F94-0377-4413-8BDF-D35999E36D9E}" destId="{559B8CC6-E18E-41B9-87D9-742AA4E70ED3}" srcOrd="2" destOrd="0" presId="urn:microsoft.com/office/officeart/2005/8/layout/lProcess3"/>
    <dgm:cxn modelId="{2B8B213D-3590-42B1-A6A8-D85DD7948632}" type="presParOf" srcId="{559B8CC6-E18E-41B9-87D9-742AA4E70ED3}" destId="{A714F363-8842-4638-B21E-154A93068A61}" srcOrd="0" destOrd="0" presId="urn:microsoft.com/office/officeart/2005/8/layout/lProcess3"/>
    <dgm:cxn modelId="{F07600BD-6A8C-49ED-B32E-D23C1B96F741}" type="presParOf" srcId="{559B8CC6-E18E-41B9-87D9-742AA4E70ED3}" destId="{5A4A1BDE-7C75-4BEB-B1D4-FD2D32311E70}" srcOrd="1" destOrd="0" presId="urn:microsoft.com/office/officeart/2005/8/layout/lProcess3"/>
    <dgm:cxn modelId="{CE9C4DA2-20A2-49B5-8F39-84612A38A9AA}" type="presParOf" srcId="{559B8CC6-E18E-41B9-87D9-742AA4E70ED3}" destId="{ADA86395-4890-4DB5-A427-AA52A9EF5A6D}"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3A791-CB85-4DCC-88E5-713C2336520C}">
      <dsp:nvSpPr>
        <dsp:cNvPr id="0" name=""/>
        <dsp:cNvSpPr/>
      </dsp:nvSpPr>
      <dsp:spPr>
        <a:xfrm>
          <a:off x="0" y="0"/>
          <a:ext cx="6050798" cy="93154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solidFill>
                <a:schemeClr val="tx1"/>
              </a:solidFill>
            </a:rPr>
            <a:t>¿Qué grado de conocimiento tienen las madres comunitarias (promotoras) sobre las técnicas grafo plásticas?</a:t>
          </a:r>
          <a:endParaRPr lang="es-EC" sz="1700" kern="1200" dirty="0">
            <a:solidFill>
              <a:schemeClr val="tx1"/>
            </a:solidFill>
          </a:endParaRPr>
        </a:p>
      </dsp:txBody>
      <dsp:txXfrm>
        <a:off x="27284" y="27284"/>
        <a:ext cx="4936593" cy="876980"/>
      </dsp:txXfrm>
    </dsp:sp>
    <dsp:sp modelId="{FBDA6657-E422-452B-AECE-BDDF389F4195}">
      <dsp:nvSpPr>
        <dsp:cNvPr id="0" name=""/>
        <dsp:cNvSpPr/>
      </dsp:nvSpPr>
      <dsp:spPr>
        <a:xfrm>
          <a:off x="451845" y="1060930"/>
          <a:ext cx="6050798" cy="931548"/>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rPr>
            <a:t>¿Poseen los centros infantiles del Buen Vivir  el material necesario para las actividades plásticas?</a:t>
          </a:r>
          <a:endParaRPr lang="es-EC" sz="1700" kern="1200" dirty="0">
            <a:solidFill>
              <a:schemeClr val="tx1"/>
            </a:solidFill>
          </a:endParaRPr>
        </a:p>
      </dsp:txBody>
      <dsp:txXfrm>
        <a:off x="479129" y="1088214"/>
        <a:ext cx="4938878" cy="876980"/>
      </dsp:txXfrm>
    </dsp:sp>
    <dsp:sp modelId="{55652651-E33A-4086-96EE-BE54F67A20DF}">
      <dsp:nvSpPr>
        <dsp:cNvPr id="0" name=""/>
        <dsp:cNvSpPr/>
      </dsp:nvSpPr>
      <dsp:spPr>
        <a:xfrm>
          <a:off x="903690" y="2121861"/>
          <a:ext cx="6050798" cy="931548"/>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rPr>
            <a:t>¿Qué actividades se realizan para potencializar el desarrollo cognitivo en los niños y niñas de los centros infantiles del Buen Vivir?</a:t>
          </a:r>
          <a:endParaRPr lang="es-EC" sz="1700" kern="1200" dirty="0">
            <a:solidFill>
              <a:schemeClr val="tx1"/>
            </a:solidFill>
          </a:endParaRPr>
        </a:p>
      </dsp:txBody>
      <dsp:txXfrm>
        <a:off x="930974" y="2149145"/>
        <a:ext cx="4938878" cy="876980"/>
      </dsp:txXfrm>
    </dsp:sp>
    <dsp:sp modelId="{B16896B6-B52B-42BD-9C6E-35C37340270C}">
      <dsp:nvSpPr>
        <dsp:cNvPr id="0" name=""/>
        <dsp:cNvSpPr/>
      </dsp:nvSpPr>
      <dsp:spPr>
        <a:xfrm>
          <a:off x="1355536" y="3182792"/>
          <a:ext cx="6050798" cy="931548"/>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rPr>
            <a:t>¿Cómo incide la aplicación de las técnicas grafo plásticas en el desarrollo cognitivo de los niños y niñas?</a:t>
          </a:r>
          <a:endParaRPr lang="es-EC" sz="1700" kern="1200" dirty="0">
            <a:solidFill>
              <a:schemeClr val="tx1"/>
            </a:solidFill>
          </a:endParaRPr>
        </a:p>
      </dsp:txBody>
      <dsp:txXfrm>
        <a:off x="1382820" y="3210076"/>
        <a:ext cx="4938878" cy="876980"/>
      </dsp:txXfrm>
    </dsp:sp>
    <dsp:sp modelId="{B50F4794-CC6E-43D9-85F2-DDADFE86DEF3}">
      <dsp:nvSpPr>
        <dsp:cNvPr id="0" name=""/>
        <dsp:cNvSpPr/>
      </dsp:nvSpPr>
      <dsp:spPr>
        <a:xfrm>
          <a:off x="1807381" y="4243723"/>
          <a:ext cx="6050798" cy="931548"/>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rPr>
            <a:t>¿De qué manera una guía de trabajo sobre técnicas grafo plásticas contribuiría a los centros infantiles del Buen Vivir?</a:t>
          </a:r>
          <a:endParaRPr lang="es-EC" sz="1700" kern="1200" dirty="0">
            <a:solidFill>
              <a:schemeClr val="tx1"/>
            </a:solidFill>
          </a:endParaRPr>
        </a:p>
      </dsp:txBody>
      <dsp:txXfrm>
        <a:off x="1834665" y="4271007"/>
        <a:ext cx="4938878" cy="876980"/>
      </dsp:txXfrm>
    </dsp:sp>
    <dsp:sp modelId="{4CF08753-1557-4AC7-B47D-343094BC14C7}">
      <dsp:nvSpPr>
        <dsp:cNvPr id="0" name=""/>
        <dsp:cNvSpPr/>
      </dsp:nvSpPr>
      <dsp:spPr>
        <a:xfrm>
          <a:off x="5445291" y="680548"/>
          <a:ext cx="605506" cy="60550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5581530" y="680548"/>
        <a:ext cx="333028" cy="455643"/>
      </dsp:txXfrm>
    </dsp:sp>
    <dsp:sp modelId="{951937E6-562D-4310-875A-DD1203707D9F}">
      <dsp:nvSpPr>
        <dsp:cNvPr id="0" name=""/>
        <dsp:cNvSpPr/>
      </dsp:nvSpPr>
      <dsp:spPr>
        <a:xfrm>
          <a:off x="5897137" y="1741479"/>
          <a:ext cx="605506" cy="605506"/>
        </a:xfrm>
        <a:prstGeom prst="downArrow">
          <a:avLst>
            <a:gd name="adj1" fmla="val 55000"/>
            <a:gd name="adj2" fmla="val 45000"/>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6033376" y="1741479"/>
        <a:ext cx="333028" cy="455643"/>
      </dsp:txXfrm>
    </dsp:sp>
    <dsp:sp modelId="{D9B0FDC4-D0BE-4224-9976-16FE0C42FA07}">
      <dsp:nvSpPr>
        <dsp:cNvPr id="0" name=""/>
        <dsp:cNvSpPr/>
      </dsp:nvSpPr>
      <dsp:spPr>
        <a:xfrm>
          <a:off x="6348982" y="2786883"/>
          <a:ext cx="605506" cy="605506"/>
        </a:xfrm>
        <a:prstGeom prst="downArrow">
          <a:avLst>
            <a:gd name="adj1" fmla="val 55000"/>
            <a:gd name="adj2" fmla="val 45000"/>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6485221" y="2786883"/>
        <a:ext cx="333028" cy="455643"/>
      </dsp:txXfrm>
    </dsp:sp>
    <dsp:sp modelId="{7126D5F2-5D0E-470E-8095-F070DFD20F4E}">
      <dsp:nvSpPr>
        <dsp:cNvPr id="0" name=""/>
        <dsp:cNvSpPr/>
      </dsp:nvSpPr>
      <dsp:spPr>
        <a:xfrm>
          <a:off x="6800827" y="3858165"/>
          <a:ext cx="605506" cy="605506"/>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6937066" y="3858165"/>
        <a:ext cx="333028" cy="455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E7F3A-4D3E-4192-8149-B85F229BEF3A}">
      <dsp:nvSpPr>
        <dsp:cNvPr id="0" name=""/>
        <dsp:cNvSpPr/>
      </dsp:nvSpPr>
      <dsp:spPr>
        <a:xfrm>
          <a:off x="113060" y="1323265"/>
          <a:ext cx="1901653" cy="124796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“Es la acción de dirigir o dirigirse”</a:t>
          </a:r>
          <a:endParaRPr lang="es-EC" sz="1800" kern="1200" dirty="0"/>
        </a:p>
      </dsp:txBody>
      <dsp:txXfrm>
        <a:off x="149612" y="1359817"/>
        <a:ext cx="1828549" cy="1174856"/>
      </dsp:txXfrm>
    </dsp:sp>
    <dsp:sp modelId="{5B145CA3-6E5E-44AD-BB38-1576B58FCC7E}">
      <dsp:nvSpPr>
        <dsp:cNvPr id="0" name=""/>
        <dsp:cNvSpPr/>
      </dsp:nvSpPr>
      <dsp:spPr>
        <a:xfrm rot="21575222">
          <a:off x="2178200" y="1702160"/>
          <a:ext cx="346609" cy="47161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178201" y="1796857"/>
        <a:ext cx="242626" cy="282966"/>
      </dsp:txXfrm>
    </dsp:sp>
    <dsp:sp modelId="{08E0F859-A039-4FA2-A193-10F578997722}">
      <dsp:nvSpPr>
        <dsp:cNvPr id="0" name=""/>
        <dsp:cNvSpPr/>
      </dsp:nvSpPr>
      <dsp:spPr>
        <a:xfrm>
          <a:off x="2668677" y="1304845"/>
          <a:ext cx="1901653" cy="124796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Permite avanzar en su discriminación, percepción</a:t>
          </a:r>
          <a:endParaRPr lang="es-EC" sz="1800" kern="1200" dirty="0"/>
        </a:p>
      </dsp:txBody>
      <dsp:txXfrm>
        <a:off x="2705229" y="1341397"/>
        <a:ext cx="1828549" cy="1174856"/>
      </dsp:txXfrm>
    </dsp:sp>
    <dsp:sp modelId="{58DF17C5-7820-4724-A568-A625349F3801}">
      <dsp:nvSpPr>
        <dsp:cNvPr id="0" name=""/>
        <dsp:cNvSpPr/>
      </dsp:nvSpPr>
      <dsp:spPr>
        <a:xfrm>
          <a:off x="4760496" y="1693020"/>
          <a:ext cx="403150" cy="471610"/>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4760496" y="1787342"/>
        <a:ext cx="282205" cy="282966"/>
      </dsp:txXfrm>
    </dsp:sp>
    <dsp:sp modelId="{F53FE657-51D4-4C47-AFD0-8274ECF2A8B6}">
      <dsp:nvSpPr>
        <dsp:cNvPr id="0" name=""/>
        <dsp:cNvSpPr/>
      </dsp:nvSpPr>
      <dsp:spPr>
        <a:xfrm>
          <a:off x="5330992" y="1304845"/>
          <a:ext cx="1901653" cy="124796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Ayuda al trabajo de la pre escritura</a:t>
          </a:r>
          <a:endParaRPr lang="es-EC" sz="1800" kern="1200" dirty="0"/>
        </a:p>
      </dsp:txBody>
      <dsp:txXfrm>
        <a:off x="5367544" y="1341397"/>
        <a:ext cx="1828549" cy="1174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24133-29A8-4774-9EC6-7BA875176AE2}">
      <dsp:nvSpPr>
        <dsp:cNvPr id="0" name=""/>
        <dsp:cNvSpPr/>
      </dsp:nvSpPr>
      <dsp:spPr>
        <a:xfrm>
          <a:off x="1949141" y="0"/>
          <a:ext cx="2816889" cy="116086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Es establecer lo parecido entre dos entidades autónomas</a:t>
          </a:r>
          <a:endParaRPr lang="es-EC" sz="2000" kern="1200" dirty="0"/>
        </a:p>
      </dsp:txBody>
      <dsp:txXfrm>
        <a:off x="1983142" y="34001"/>
        <a:ext cx="2748887" cy="1092865"/>
      </dsp:txXfrm>
    </dsp:sp>
    <dsp:sp modelId="{DC094183-88C7-43AA-A34B-7D037F7A4FD1}">
      <dsp:nvSpPr>
        <dsp:cNvPr id="0" name=""/>
        <dsp:cNvSpPr/>
      </dsp:nvSpPr>
      <dsp:spPr>
        <a:xfrm rot="5400000">
          <a:off x="3139923" y="1189889"/>
          <a:ext cx="435325" cy="522390"/>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3200869" y="1233422"/>
        <a:ext cx="313434" cy="304728"/>
      </dsp:txXfrm>
    </dsp:sp>
    <dsp:sp modelId="{B77F120D-DE45-423A-88A7-A94439FBD706}">
      <dsp:nvSpPr>
        <dsp:cNvPr id="0" name=""/>
        <dsp:cNvSpPr/>
      </dsp:nvSpPr>
      <dsp:spPr>
        <a:xfrm>
          <a:off x="1949141" y="1741301"/>
          <a:ext cx="2816889" cy="1160867"/>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Desarrolla la memoria, percepción, concentración, atención.</a:t>
          </a:r>
          <a:endParaRPr lang="es-EC" sz="1800" kern="1200" dirty="0"/>
        </a:p>
      </dsp:txBody>
      <dsp:txXfrm>
        <a:off x="1983142" y="1775302"/>
        <a:ext cx="2748887" cy="1092865"/>
      </dsp:txXfrm>
    </dsp:sp>
    <dsp:sp modelId="{94AC14F4-45D2-4694-832D-6E8988F299D0}">
      <dsp:nvSpPr>
        <dsp:cNvPr id="0" name=""/>
        <dsp:cNvSpPr/>
      </dsp:nvSpPr>
      <dsp:spPr>
        <a:xfrm rot="5400000">
          <a:off x="3139923" y="2931190"/>
          <a:ext cx="435325" cy="522390"/>
        </a:xfrm>
        <a:prstGeom prst="righ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3200869" y="2974723"/>
        <a:ext cx="313434" cy="304728"/>
      </dsp:txXfrm>
    </dsp:sp>
    <dsp:sp modelId="{A11C72EF-360E-4D03-A63F-E51A48D8E971}">
      <dsp:nvSpPr>
        <dsp:cNvPr id="0" name=""/>
        <dsp:cNvSpPr/>
      </dsp:nvSpPr>
      <dsp:spPr>
        <a:xfrm>
          <a:off x="1949141" y="3482602"/>
          <a:ext cx="2816889" cy="1160867"/>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Clases de semejanzas en cuanto al color, tamaño, dirección, textura, líneas</a:t>
          </a:r>
          <a:r>
            <a:rPr lang="es-EC" sz="1800" kern="1200" dirty="0" smtClean="0"/>
            <a:t>.</a:t>
          </a:r>
          <a:endParaRPr lang="es-EC" sz="1800" kern="1200" dirty="0"/>
        </a:p>
      </dsp:txBody>
      <dsp:txXfrm>
        <a:off x="1983142" y="3516603"/>
        <a:ext cx="2748887" cy="10928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4A3E4-7DB2-4B83-9FA4-9E658CA9AB02}">
      <dsp:nvSpPr>
        <dsp:cNvPr id="0" name=""/>
        <dsp:cNvSpPr/>
      </dsp:nvSpPr>
      <dsp:spPr>
        <a:xfrm>
          <a:off x="2119297" y="2174900"/>
          <a:ext cx="1784985" cy="178498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smtClean="0">
              <a:latin typeface="Comic Sans MS" pitchFamily="66" charset="0"/>
            </a:rPr>
            <a:t>Figura-fondo</a:t>
          </a:r>
          <a:endParaRPr lang="es-EC" sz="2800" kern="1200" dirty="0"/>
        </a:p>
      </dsp:txBody>
      <dsp:txXfrm>
        <a:off x="2380702" y="2436305"/>
        <a:ext cx="1262175" cy="1262175"/>
      </dsp:txXfrm>
    </dsp:sp>
    <dsp:sp modelId="{3304B9E2-3F23-4662-A68B-C5C79F188C81}">
      <dsp:nvSpPr>
        <dsp:cNvPr id="0" name=""/>
        <dsp:cNvSpPr/>
      </dsp:nvSpPr>
      <dsp:spPr>
        <a:xfrm rot="12809332">
          <a:off x="889536" y="1881026"/>
          <a:ext cx="1427104" cy="508720"/>
        </a:xfrm>
        <a:prstGeom prst="lef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41B6887-D2B5-428B-81ED-B2631C15DF10}">
      <dsp:nvSpPr>
        <dsp:cNvPr id="0" name=""/>
        <dsp:cNvSpPr/>
      </dsp:nvSpPr>
      <dsp:spPr>
        <a:xfrm>
          <a:off x="160123" y="1063372"/>
          <a:ext cx="1695735" cy="135658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kern="1200" dirty="0" smtClean="0"/>
            <a:t>La figura es el campo de menor tamaño</a:t>
          </a:r>
          <a:endParaRPr lang="es-EC" sz="1800" kern="1200" dirty="0"/>
        </a:p>
      </dsp:txBody>
      <dsp:txXfrm>
        <a:off x="199856" y="1103105"/>
        <a:ext cx="1616269" cy="1277122"/>
      </dsp:txXfrm>
    </dsp:sp>
    <dsp:sp modelId="{CA2D44A6-3F92-4AA7-8071-2295EB62A4FE}">
      <dsp:nvSpPr>
        <dsp:cNvPr id="0" name=""/>
        <dsp:cNvSpPr/>
      </dsp:nvSpPr>
      <dsp:spPr>
        <a:xfrm rot="16252131">
          <a:off x="2330676" y="1131873"/>
          <a:ext cx="1413218" cy="508720"/>
        </a:xfrm>
        <a:prstGeom prst="leftArrow">
          <a:avLst>
            <a:gd name="adj1" fmla="val 60000"/>
            <a:gd name="adj2" fmla="val 5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FF57D0-6F7B-47A2-99E0-1DD3808926D1}">
      <dsp:nvSpPr>
        <dsp:cNvPr id="0" name=""/>
        <dsp:cNvSpPr/>
      </dsp:nvSpPr>
      <dsp:spPr>
        <a:xfrm>
          <a:off x="2200132" y="1411"/>
          <a:ext cx="1695735" cy="1356588"/>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kern="1200" dirty="0" smtClean="0"/>
            <a:t>El fondo tiene la impresión que pasa por detrás de la figura</a:t>
          </a:r>
          <a:endParaRPr lang="es-EC" sz="1800" kern="1200" dirty="0"/>
        </a:p>
      </dsp:txBody>
      <dsp:txXfrm>
        <a:off x="2239865" y="41144"/>
        <a:ext cx="1616269" cy="1277122"/>
      </dsp:txXfrm>
    </dsp:sp>
    <dsp:sp modelId="{622A3D02-A00B-4159-A25F-AB6BD7274872}">
      <dsp:nvSpPr>
        <dsp:cNvPr id="0" name=""/>
        <dsp:cNvSpPr/>
      </dsp:nvSpPr>
      <dsp:spPr>
        <a:xfrm rot="19646436">
          <a:off x="3720176" y="1886762"/>
          <a:ext cx="1484487" cy="508720"/>
        </a:xfrm>
        <a:prstGeom prst="leftArrow">
          <a:avLst>
            <a:gd name="adj1" fmla="val 60000"/>
            <a:gd name="adj2" fmla="val 5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75F7ECD-49C2-4DD1-A527-26987D3B175A}">
      <dsp:nvSpPr>
        <dsp:cNvPr id="0" name=""/>
        <dsp:cNvSpPr/>
      </dsp:nvSpPr>
      <dsp:spPr>
        <a:xfrm>
          <a:off x="4240140" y="1063372"/>
          <a:ext cx="1695735" cy="1356588"/>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kern="1200" dirty="0" smtClean="0"/>
            <a:t>Desarrolla concentración, atención, observación.</a:t>
          </a:r>
          <a:endParaRPr lang="es-EC" sz="1800" kern="1200" dirty="0"/>
        </a:p>
      </dsp:txBody>
      <dsp:txXfrm>
        <a:off x="4279873" y="1103105"/>
        <a:ext cx="1616269" cy="1277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2B423-BD29-4448-AF98-B55786DE4748}">
      <dsp:nvSpPr>
        <dsp:cNvPr id="0" name=""/>
        <dsp:cNvSpPr/>
      </dsp:nvSpPr>
      <dsp:spPr>
        <a:xfrm>
          <a:off x="0" y="54326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4A77C4-BDC7-4EBC-87B7-2C5C8FCB465D}">
      <dsp:nvSpPr>
        <dsp:cNvPr id="0" name=""/>
        <dsp:cNvSpPr/>
      </dsp:nvSpPr>
      <dsp:spPr>
        <a:xfrm>
          <a:off x="406256" y="41421"/>
          <a:ext cx="7820373" cy="1003680"/>
        </a:xfrm>
        <a:prstGeom prst="roundRect">
          <a:avLst/>
        </a:prstGeom>
        <a:solidFill>
          <a:srgbClr val="10FC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a:lnSpc>
              <a:spcPct val="90000"/>
            </a:lnSpc>
            <a:spcBef>
              <a:spcPct val="0"/>
            </a:spcBef>
            <a:spcAft>
              <a:spcPct val="35000"/>
            </a:spcAft>
          </a:pPr>
          <a:r>
            <a:rPr lang="es-EC" sz="2400" kern="1200" dirty="0" smtClean="0">
              <a:latin typeface="Comic Sans MS" pitchFamily="66" charset="0"/>
            </a:rPr>
            <a:t>Proviene del griego dáctilos, que significa dedos.</a:t>
          </a:r>
          <a:endParaRPr lang="es-EC" sz="2400" kern="1200" dirty="0">
            <a:latin typeface="Comic Sans MS" pitchFamily="66" charset="0"/>
          </a:endParaRPr>
        </a:p>
      </dsp:txBody>
      <dsp:txXfrm>
        <a:off x="455252" y="90417"/>
        <a:ext cx="7722381" cy="905688"/>
      </dsp:txXfrm>
    </dsp:sp>
    <dsp:sp modelId="{98BDCB48-F7FE-4122-8719-CC7A34048EBE}">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4010D-AECF-409A-BFF7-514A0051464B}">
      <dsp:nvSpPr>
        <dsp:cNvPr id="0" name=""/>
        <dsp:cNvSpPr/>
      </dsp:nvSpPr>
      <dsp:spPr>
        <a:xfrm>
          <a:off x="391790" y="1583661"/>
          <a:ext cx="7835792" cy="1003680"/>
        </a:xfrm>
        <a:prstGeom prst="roundRect">
          <a:avLst/>
        </a:prstGeom>
        <a:solidFill>
          <a:srgbClr val="FC10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a:lnSpc>
              <a:spcPct val="90000"/>
            </a:lnSpc>
            <a:spcBef>
              <a:spcPct val="0"/>
            </a:spcBef>
            <a:spcAft>
              <a:spcPct val="35000"/>
            </a:spcAft>
          </a:pPr>
          <a:r>
            <a:rPr lang="es-EC" sz="2400" kern="1200" dirty="0" smtClean="0">
              <a:latin typeface="Comic Sans MS" pitchFamily="66" charset="0"/>
            </a:rPr>
            <a:t>Permite al niño se familiarice con su cuerpo.</a:t>
          </a:r>
          <a:endParaRPr lang="es-EC" sz="2400" kern="1200" dirty="0">
            <a:latin typeface="Comic Sans MS" pitchFamily="66" charset="0"/>
          </a:endParaRPr>
        </a:p>
      </dsp:txBody>
      <dsp:txXfrm>
        <a:off x="440786" y="1632657"/>
        <a:ext cx="7737800" cy="905688"/>
      </dsp:txXfrm>
    </dsp:sp>
    <dsp:sp modelId="{8988C63F-640A-4263-A3C8-BEA3A3425226}">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634E42-9E9F-46DD-99AD-7D95194D4AF4}">
      <dsp:nvSpPr>
        <dsp:cNvPr id="0" name=""/>
        <dsp:cNvSpPr/>
      </dsp:nvSpPr>
      <dsp:spPr>
        <a:xfrm>
          <a:off x="391790" y="3125901"/>
          <a:ext cx="7835792" cy="1003680"/>
        </a:xfrm>
        <a:prstGeom prst="roundRect">
          <a:avLst/>
        </a:prstGeom>
        <a:solidFill>
          <a:srgbClr val="281EF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244600">
            <a:lnSpc>
              <a:spcPct val="90000"/>
            </a:lnSpc>
            <a:spcBef>
              <a:spcPct val="0"/>
            </a:spcBef>
            <a:spcAft>
              <a:spcPct val="35000"/>
            </a:spcAft>
          </a:pPr>
          <a:r>
            <a:rPr lang="es-EC" sz="2800" kern="1200" dirty="0" smtClean="0">
              <a:latin typeface="Comic Sans MS" pitchFamily="66" charset="0"/>
            </a:rPr>
            <a:t>Consta de tres etapas.</a:t>
          </a:r>
          <a:endParaRPr lang="es-EC" sz="2800" kern="1200" dirty="0">
            <a:latin typeface="Comic Sans MS" pitchFamily="66" charset="0"/>
          </a:endParaRPr>
        </a:p>
      </dsp:txBody>
      <dsp:txXfrm>
        <a:off x="440786" y="3174897"/>
        <a:ext cx="7737800" cy="905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4CE9D-3274-4889-989A-2B94768E9D88}">
      <dsp:nvSpPr>
        <dsp:cNvPr id="0" name=""/>
        <dsp:cNvSpPr/>
      </dsp:nvSpPr>
      <dsp:spPr>
        <a:xfrm>
          <a:off x="2250296" y="71437"/>
          <a:ext cx="3429024" cy="3429024"/>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s-EC" sz="2500" kern="1200" dirty="0" smtClean="0"/>
            <a:t>TIPO DE INVESTIGACIÓN</a:t>
          </a:r>
        </a:p>
        <a:p>
          <a:pPr lvl="0" algn="ctr" defTabSz="1111250">
            <a:lnSpc>
              <a:spcPct val="90000"/>
            </a:lnSpc>
            <a:spcBef>
              <a:spcPct val="0"/>
            </a:spcBef>
            <a:spcAft>
              <a:spcPct val="35000"/>
            </a:spcAft>
          </a:pPr>
          <a:r>
            <a:rPr lang="es-EC" sz="2500" kern="1200" dirty="0" smtClean="0"/>
            <a:t>* Descriptiva</a:t>
          </a:r>
          <a:endParaRPr lang="es-EC" sz="2500" kern="1200" dirty="0"/>
        </a:p>
      </dsp:txBody>
      <dsp:txXfrm>
        <a:off x="2707500" y="671517"/>
        <a:ext cx="2514617" cy="1543060"/>
      </dsp:txXfrm>
    </dsp:sp>
    <dsp:sp modelId="{5B3E51A0-50B6-42D5-83AB-CE122D36B582}">
      <dsp:nvSpPr>
        <dsp:cNvPr id="0" name=""/>
        <dsp:cNvSpPr/>
      </dsp:nvSpPr>
      <dsp:spPr>
        <a:xfrm>
          <a:off x="3487603" y="2214577"/>
          <a:ext cx="3429024" cy="3429024"/>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s-EC" sz="2500" kern="1200" dirty="0" smtClean="0"/>
            <a:t>MÉTODO</a:t>
          </a:r>
        </a:p>
        <a:p>
          <a:pPr lvl="0" algn="ctr" defTabSz="1111250">
            <a:lnSpc>
              <a:spcPct val="90000"/>
            </a:lnSpc>
            <a:spcBef>
              <a:spcPct val="0"/>
            </a:spcBef>
            <a:spcAft>
              <a:spcPct val="35000"/>
            </a:spcAft>
          </a:pPr>
          <a:r>
            <a:rPr lang="es-EC" sz="2500" kern="1200" dirty="0" smtClean="0"/>
            <a:t>*Analítico - Sintético</a:t>
          </a:r>
          <a:endParaRPr lang="es-EC" sz="2500" kern="1200" dirty="0"/>
        </a:p>
      </dsp:txBody>
      <dsp:txXfrm>
        <a:off x="4536313" y="3100409"/>
        <a:ext cx="2057414" cy="1885963"/>
      </dsp:txXfrm>
    </dsp:sp>
    <dsp:sp modelId="{A5BBBF16-9569-441D-B755-05A0DBBA0F22}">
      <dsp:nvSpPr>
        <dsp:cNvPr id="0" name=""/>
        <dsp:cNvSpPr/>
      </dsp:nvSpPr>
      <dsp:spPr>
        <a:xfrm>
          <a:off x="1012990" y="2214577"/>
          <a:ext cx="3429024" cy="3429024"/>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s-EC" sz="2500" kern="1200" dirty="0" smtClean="0"/>
            <a:t>MODALIDAD DE LA INVESTIGACIÓN</a:t>
          </a:r>
        </a:p>
        <a:p>
          <a:pPr lvl="0" algn="ctr" defTabSz="1111250">
            <a:lnSpc>
              <a:spcPct val="90000"/>
            </a:lnSpc>
            <a:spcBef>
              <a:spcPct val="0"/>
            </a:spcBef>
            <a:spcAft>
              <a:spcPct val="35000"/>
            </a:spcAft>
          </a:pPr>
          <a:r>
            <a:rPr lang="es-EC" sz="2500" kern="1200" dirty="0" smtClean="0"/>
            <a:t>* Campo</a:t>
          </a:r>
          <a:endParaRPr lang="es-EC" sz="2500" kern="1200" dirty="0"/>
        </a:p>
      </dsp:txBody>
      <dsp:txXfrm>
        <a:off x="1335890" y="3100409"/>
        <a:ext cx="2057414" cy="18859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2B3BF-1424-454A-B88D-5E9D35F744D0}">
      <dsp:nvSpPr>
        <dsp:cNvPr id="0" name=""/>
        <dsp:cNvSpPr/>
      </dsp:nvSpPr>
      <dsp:spPr>
        <a:xfrm>
          <a:off x="2260" y="987642"/>
          <a:ext cx="4535754" cy="1814301"/>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s-EC" sz="3300" kern="1200" dirty="0" smtClean="0">
              <a:latin typeface="Comic Sans MS" pitchFamily="66" charset="0"/>
            </a:rPr>
            <a:t>Técnicas</a:t>
          </a:r>
          <a:endParaRPr lang="es-EC" sz="3300" kern="1200" dirty="0">
            <a:latin typeface="Comic Sans MS" pitchFamily="66" charset="0"/>
          </a:endParaRPr>
        </a:p>
      </dsp:txBody>
      <dsp:txXfrm>
        <a:off x="909411" y="987642"/>
        <a:ext cx="2721453" cy="1814301"/>
      </dsp:txXfrm>
    </dsp:sp>
    <dsp:sp modelId="{A2A32B83-5F1A-4A30-AE6A-1A14B78D99F3}">
      <dsp:nvSpPr>
        <dsp:cNvPr id="0" name=""/>
        <dsp:cNvSpPr/>
      </dsp:nvSpPr>
      <dsp:spPr>
        <a:xfrm>
          <a:off x="3948367" y="1141858"/>
          <a:ext cx="3764676" cy="1505870"/>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smtClean="0"/>
            <a:t>*Encuesta y entrevista a las  promotoras y autoridades</a:t>
          </a:r>
          <a:endParaRPr lang="en-US" sz="1800" kern="1200" dirty="0" smtClean="0"/>
        </a:p>
        <a:p>
          <a:pPr lvl="0" algn="ctr" defTabSz="800100">
            <a:lnSpc>
              <a:spcPct val="90000"/>
            </a:lnSpc>
            <a:spcBef>
              <a:spcPct val="0"/>
            </a:spcBef>
            <a:spcAft>
              <a:spcPct val="35000"/>
            </a:spcAft>
          </a:pPr>
          <a:r>
            <a:rPr lang="es-EC" sz="1800" kern="1200" dirty="0" smtClean="0"/>
            <a:t>*Observación a los niños/as </a:t>
          </a:r>
          <a:endParaRPr lang="es-EC" sz="1800" kern="1200" dirty="0"/>
        </a:p>
      </dsp:txBody>
      <dsp:txXfrm>
        <a:off x="4701302" y="1141858"/>
        <a:ext cx="2258806" cy="1505870"/>
      </dsp:txXfrm>
    </dsp:sp>
    <dsp:sp modelId="{A714F363-8842-4638-B21E-154A93068A61}">
      <dsp:nvSpPr>
        <dsp:cNvPr id="0" name=""/>
        <dsp:cNvSpPr/>
      </dsp:nvSpPr>
      <dsp:spPr>
        <a:xfrm>
          <a:off x="2260" y="3055947"/>
          <a:ext cx="4535754" cy="1814301"/>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s-EC" sz="3300" kern="1200" dirty="0" smtClean="0">
              <a:latin typeface="Comic Sans MS" pitchFamily="66" charset="0"/>
            </a:rPr>
            <a:t>Instrumentos</a:t>
          </a:r>
          <a:endParaRPr lang="es-EC" sz="3300" kern="1200" dirty="0">
            <a:latin typeface="Comic Sans MS" pitchFamily="66" charset="0"/>
          </a:endParaRPr>
        </a:p>
      </dsp:txBody>
      <dsp:txXfrm>
        <a:off x="909411" y="3055947"/>
        <a:ext cx="2721453" cy="1814301"/>
      </dsp:txXfrm>
    </dsp:sp>
    <dsp:sp modelId="{ADA86395-4890-4DB5-A427-AA52A9EF5A6D}">
      <dsp:nvSpPr>
        <dsp:cNvPr id="0" name=""/>
        <dsp:cNvSpPr/>
      </dsp:nvSpPr>
      <dsp:spPr>
        <a:xfrm>
          <a:off x="3948367" y="3210162"/>
          <a:ext cx="3764676" cy="1505870"/>
        </a:xfrm>
        <a:prstGeom prst="chevron">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C" sz="2400" kern="1200" dirty="0" smtClean="0"/>
            <a:t>*Cuestionario </a:t>
          </a:r>
          <a:endParaRPr lang="en-US" sz="2400" kern="1200" dirty="0" smtClean="0"/>
        </a:p>
        <a:p>
          <a:pPr lvl="0" algn="ctr" defTabSz="1066800">
            <a:lnSpc>
              <a:spcPct val="90000"/>
            </a:lnSpc>
            <a:spcBef>
              <a:spcPct val="0"/>
            </a:spcBef>
            <a:spcAft>
              <a:spcPct val="35000"/>
            </a:spcAft>
          </a:pPr>
          <a:r>
            <a:rPr lang="es-EC" sz="2400" kern="1200" dirty="0" smtClean="0"/>
            <a:t>*Guía de Observación</a:t>
          </a:r>
          <a:endParaRPr lang="es-EC" sz="2400" kern="1200" dirty="0"/>
        </a:p>
      </dsp:txBody>
      <dsp:txXfrm>
        <a:off x="4701302" y="3210162"/>
        <a:ext cx="2258806" cy="150587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5F43ED6E-5C16-4E32-B1B2-5A0C8B4B480E}" type="datetimeFigureOut">
              <a:rPr lang="es-EC" smtClean="0"/>
              <a:pPr/>
              <a:t>29/08/2012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EDCEA37-75C1-4901-A84D-EE49E1ECC8DC}"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F43ED6E-5C16-4E32-B1B2-5A0C8B4B480E}" type="datetimeFigureOut">
              <a:rPr lang="es-EC" smtClean="0"/>
              <a:pPr/>
              <a:t>29/08/2012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EDCEA37-75C1-4901-A84D-EE49E1ECC8DC}"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F43ED6E-5C16-4E32-B1B2-5A0C8B4B480E}" type="datetimeFigureOut">
              <a:rPr lang="es-EC" smtClean="0"/>
              <a:pPr/>
              <a:t>29/08/2012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EDCEA37-75C1-4901-A84D-EE49E1ECC8DC}"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F43ED6E-5C16-4E32-B1B2-5A0C8B4B480E}" type="datetimeFigureOut">
              <a:rPr lang="es-EC" smtClean="0"/>
              <a:pPr/>
              <a:t>29/08/2012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EDCEA37-75C1-4901-A84D-EE49E1ECC8DC}"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43ED6E-5C16-4E32-B1B2-5A0C8B4B480E}" type="datetimeFigureOut">
              <a:rPr lang="es-EC" smtClean="0"/>
              <a:pPr/>
              <a:t>29/08/2012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EDCEA37-75C1-4901-A84D-EE49E1ECC8DC}"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5F43ED6E-5C16-4E32-B1B2-5A0C8B4B480E}" type="datetimeFigureOut">
              <a:rPr lang="es-EC" smtClean="0"/>
              <a:pPr/>
              <a:t>29/08/2012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EDCEA37-75C1-4901-A84D-EE49E1ECC8DC}"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5F43ED6E-5C16-4E32-B1B2-5A0C8B4B480E}" type="datetimeFigureOut">
              <a:rPr lang="es-EC" smtClean="0"/>
              <a:pPr/>
              <a:t>29/08/2012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0EDCEA37-75C1-4901-A84D-EE49E1ECC8DC}"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5F43ED6E-5C16-4E32-B1B2-5A0C8B4B480E}" type="datetimeFigureOut">
              <a:rPr lang="es-EC" smtClean="0"/>
              <a:pPr/>
              <a:t>29/08/2012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0EDCEA37-75C1-4901-A84D-EE49E1ECC8DC}"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43ED6E-5C16-4E32-B1B2-5A0C8B4B480E}" type="datetimeFigureOut">
              <a:rPr lang="es-EC" smtClean="0"/>
              <a:pPr/>
              <a:t>29/08/2012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0EDCEA37-75C1-4901-A84D-EE49E1ECC8DC}"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43ED6E-5C16-4E32-B1B2-5A0C8B4B480E}" type="datetimeFigureOut">
              <a:rPr lang="es-EC" smtClean="0"/>
              <a:pPr/>
              <a:t>29/08/2012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EDCEA37-75C1-4901-A84D-EE49E1ECC8DC}"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43ED6E-5C16-4E32-B1B2-5A0C8B4B480E}" type="datetimeFigureOut">
              <a:rPr lang="es-EC" smtClean="0"/>
              <a:pPr/>
              <a:t>29/08/2012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EDCEA37-75C1-4901-A84D-EE49E1ECC8DC}"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3ED6E-5C16-4E32-B1B2-5A0C8B4B480E}" type="datetimeFigureOut">
              <a:rPr lang="es-EC" smtClean="0"/>
              <a:pPr/>
              <a:t>29/08/2012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CEA37-75C1-4901-A84D-EE49E1ECC8DC}"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slide" Target="slide9.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slide" Target="slide1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Layout" Target="../diagrams/layout4.xml"/><Relationship Id="rId7" Type="http://schemas.openxmlformats.org/officeDocument/2006/relationships/slide" Target="slide13.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psaz.org/adams/staff/twwashburn/learningresources/literacyresources/writingtools/files/correct_crayon_grip_-_spanish.pdf"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28.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3.xml"/><Relationship Id="rId4" Type="http://schemas.openxmlformats.org/officeDocument/2006/relationships/slide" Target="slide3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35.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0" name="Picture 16"/>
          <p:cNvPicPr>
            <a:picLocks noChangeAspect="1" noChangeArrowheads="1"/>
          </p:cNvPicPr>
          <p:nvPr/>
        </p:nvPicPr>
        <p:blipFill>
          <a:blip r:embed="rId2"/>
          <a:srcRect/>
          <a:stretch>
            <a:fillRect/>
          </a:stretch>
        </p:blipFill>
        <p:spPr bwMode="auto">
          <a:xfrm>
            <a:off x="0" y="1"/>
            <a:ext cx="9144000" cy="6857999"/>
          </a:xfrm>
          <a:prstGeom prst="rect">
            <a:avLst/>
          </a:prstGeom>
          <a:noFill/>
          <a:ln w="9525">
            <a:noFill/>
            <a:miter lim="800000"/>
            <a:headEnd/>
            <a:tailEnd/>
          </a:ln>
          <a:effectLst/>
        </p:spPr>
      </p:pic>
      <p:sp>
        <p:nvSpPr>
          <p:cNvPr id="2" name="1 Título"/>
          <p:cNvSpPr>
            <a:spLocks noGrp="1"/>
          </p:cNvSpPr>
          <p:nvPr>
            <p:ph type="ctrTitle"/>
          </p:nvPr>
        </p:nvSpPr>
        <p:spPr>
          <a:xfrm>
            <a:off x="714348" y="2857496"/>
            <a:ext cx="7429552" cy="1470025"/>
          </a:xfrm>
        </p:spPr>
        <p:txBody>
          <a:bodyPr>
            <a:normAutofit/>
          </a:bodyPr>
          <a:lstStyle/>
          <a:p>
            <a:pPr algn="just"/>
            <a:r>
              <a:rPr lang="es-EC" sz="1800" b="1" dirty="0">
                <a:solidFill>
                  <a:schemeClr val="accent6">
                    <a:lumMod val="75000"/>
                  </a:schemeClr>
                </a:solidFill>
                <a:latin typeface="Arial" pitchFamily="34" charset="0"/>
                <a:cs typeface="Arial" pitchFamily="34" charset="0"/>
              </a:rPr>
              <a:t>ANALISIS DE LAS TÉCNICAS GRAFOPLASTICAS Y SU INCIDENCIA EN EL DESARROLLO COGNITIVO DE NIÑOS Y NIÑAS DE 4-5 AÑOS DE LOS CENTROS INFANTILES DEL “BUEN VIVIR”  DE LA PARROQUIA DE AMAGUAÑA. PROPUESTA ALTERNATIVA.</a:t>
            </a:r>
            <a:r>
              <a:rPr lang="es-EC" sz="1800" dirty="0"/>
              <a:t/>
            </a:r>
            <a:br>
              <a:rPr lang="es-EC" sz="1800" dirty="0"/>
            </a:br>
            <a:endParaRPr lang="es-EC" sz="1800" dirty="0"/>
          </a:p>
        </p:txBody>
      </p:sp>
      <p:sp>
        <p:nvSpPr>
          <p:cNvPr id="3" name="2 Subtítulo"/>
          <p:cNvSpPr>
            <a:spLocks noGrp="1"/>
          </p:cNvSpPr>
          <p:nvPr>
            <p:ph type="subTitle" idx="1"/>
          </p:nvPr>
        </p:nvSpPr>
        <p:spPr>
          <a:xfrm>
            <a:off x="1643042" y="4429132"/>
            <a:ext cx="5929354" cy="642942"/>
          </a:xfrm>
        </p:spPr>
        <p:txBody>
          <a:bodyPr>
            <a:normAutofit/>
          </a:bodyPr>
          <a:lstStyle/>
          <a:p>
            <a:r>
              <a:rPr lang="es-EC" sz="2000" b="1" dirty="0" smtClean="0">
                <a:solidFill>
                  <a:srgbClr val="00B050"/>
                </a:solidFill>
                <a:latin typeface="Comic Sans MS" pitchFamily="66" charset="0"/>
              </a:rPr>
              <a:t>Autoras</a:t>
            </a:r>
            <a:r>
              <a:rPr lang="es-EC" sz="2400" b="1" dirty="0" smtClean="0">
                <a:solidFill>
                  <a:srgbClr val="00B050"/>
                </a:solidFill>
                <a:latin typeface="Comic Sans MS" pitchFamily="66" charset="0"/>
              </a:rPr>
              <a:t>:</a:t>
            </a:r>
            <a:r>
              <a:rPr lang="es-EC" b="1" dirty="0" smtClean="0">
                <a:solidFill>
                  <a:srgbClr val="00B050"/>
                </a:solidFill>
              </a:rPr>
              <a:t> </a:t>
            </a:r>
            <a:r>
              <a:rPr lang="es-EC" sz="1800" b="1" dirty="0" smtClean="0">
                <a:solidFill>
                  <a:schemeClr val="accent1">
                    <a:lumMod val="75000"/>
                  </a:schemeClr>
                </a:solidFill>
                <a:latin typeface="Times New Roman" pitchFamily="18" charset="0"/>
                <a:cs typeface="Times New Roman" pitchFamily="18" charset="0"/>
              </a:rPr>
              <a:t>Karina Caiza ; Noemí Caizaluisa</a:t>
            </a:r>
          </a:p>
          <a:p>
            <a:endParaRPr lang="es-EC" dirty="0"/>
          </a:p>
        </p:txBody>
      </p:sp>
      <p:pic>
        <p:nvPicPr>
          <p:cNvPr id="11276" name="Picture 12" descr="http://www.espe.edu.ec/portal/files/logos/logo_espe.jpg"/>
          <p:cNvPicPr>
            <a:picLocks noChangeAspect="1" noChangeArrowheads="1"/>
          </p:cNvPicPr>
          <p:nvPr/>
        </p:nvPicPr>
        <p:blipFill>
          <a:blip r:embed="rId3" cstate="print"/>
          <a:srcRect/>
          <a:stretch>
            <a:fillRect/>
          </a:stretch>
        </p:blipFill>
        <p:spPr bwMode="auto">
          <a:xfrm>
            <a:off x="2000232" y="785795"/>
            <a:ext cx="5000660" cy="928693"/>
          </a:xfrm>
          <a:prstGeom prst="rect">
            <a:avLst/>
          </a:prstGeom>
          <a:noFill/>
        </p:spPr>
      </p:pic>
      <p:sp>
        <p:nvSpPr>
          <p:cNvPr id="18" name="17 Rectángulo redondeado"/>
          <p:cNvSpPr/>
          <p:nvPr/>
        </p:nvSpPr>
        <p:spPr>
          <a:xfrm>
            <a:off x="714348" y="4786322"/>
            <a:ext cx="3857652" cy="12144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2 Subtítulo"/>
          <p:cNvSpPr txBox="1">
            <a:spLocks/>
          </p:cNvSpPr>
          <p:nvPr/>
        </p:nvSpPr>
        <p:spPr>
          <a:xfrm>
            <a:off x="857224" y="5286388"/>
            <a:ext cx="4500594" cy="85725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C" sz="2000" b="1" dirty="0" smtClean="0">
                <a:solidFill>
                  <a:schemeClr val="accent2">
                    <a:lumMod val="75000"/>
                  </a:schemeClr>
                </a:solidFill>
                <a:latin typeface="Comic Sans MS" pitchFamily="66" charset="0"/>
              </a:rPr>
              <a:t>Directora</a:t>
            </a:r>
            <a:r>
              <a:rPr kumimoji="0" lang="es-EC" sz="2000" b="1" i="0" u="none" strike="noStrike" kern="1200" cap="none" spc="0" normalizeH="0" baseline="0" noProof="0" dirty="0" smtClean="0">
                <a:ln>
                  <a:noFill/>
                </a:ln>
                <a:solidFill>
                  <a:schemeClr val="accent2">
                    <a:lumMod val="75000"/>
                  </a:schemeClr>
                </a:solidFill>
                <a:effectLst/>
                <a:uLnTx/>
                <a:uFillTx/>
                <a:latin typeface="Comic Sans MS" pitchFamily="66" charset="0"/>
                <a:ea typeface="+mn-ea"/>
                <a:cs typeface="+mn-cs"/>
              </a:rPr>
              <a:t>:</a:t>
            </a:r>
            <a:r>
              <a:rPr kumimoji="0" lang="es-EC" sz="2000" b="1" i="0" u="none" strike="noStrike" kern="1200" cap="none" spc="0" normalizeH="0" baseline="0" noProof="0" dirty="0" smtClean="0">
                <a:ln>
                  <a:noFill/>
                </a:ln>
                <a:solidFill>
                  <a:schemeClr val="accent2">
                    <a:lumMod val="75000"/>
                  </a:schemeClr>
                </a:solidFill>
                <a:effectLst/>
                <a:uLnTx/>
                <a:uFillTx/>
                <a:latin typeface="+mn-lt"/>
                <a:ea typeface="+mn-ea"/>
                <a:cs typeface="+mn-cs"/>
              </a:rPr>
              <a:t> </a:t>
            </a:r>
            <a:r>
              <a:rPr kumimoji="0" lang="es-EC" sz="1600" b="1" i="0" u="none" strike="noStrike" kern="1200" cap="none" spc="0" normalizeH="0" baseline="0" noProof="0" dirty="0" err="1" smtClean="0">
                <a:ln>
                  <a:noFill/>
                </a:ln>
                <a:solidFill>
                  <a:schemeClr val="accent1">
                    <a:lumMod val="75000"/>
                  </a:schemeClr>
                </a:solidFill>
                <a:effectLst/>
                <a:uLnTx/>
                <a:uFillTx/>
                <a:latin typeface="Times New Roman" pitchFamily="18" charset="0"/>
                <a:cs typeface="Times New Roman" pitchFamily="18" charset="0"/>
              </a:rPr>
              <a:t>Msc.</a:t>
            </a:r>
            <a:r>
              <a:rPr kumimoji="0" lang="es-EC" sz="1600" b="1" i="0" u="none" strike="noStrike" kern="1200" cap="none" spc="0" normalizeH="0" noProof="0" dirty="0" smtClean="0">
                <a:ln>
                  <a:noFill/>
                </a:ln>
                <a:solidFill>
                  <a:schemeClr val="accent1">
                    <a:lumMod val="75000"/>
                  </a:schemeClr>
                </a:solidFill>
                <a:effectLst/>
                <a:uLnTx/>
                <a:uFillTx/>
                <a:latin typeface="Times New Roman" pitchFamily="18" charset="0"/>
                <a:cs typeface="Times New Roman" pitchFamily="18" charset="0"/>
              </a:rPr>
              <a:t> Mónica Solís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C" sz="2000" b="1" baseline="0" dirty="0" smtClean="0">
                <a:solidFill>
                  <a:schemeClr val="accent2">
                    <a:lumMod val="75000"/>
                  </a:schemeClr>
                </a:solidFill>
                <a:latin typeface="Comic Sans MS" pitchFamily="66" charset="0"/>
              </a:rPr>
              <a:t>Codirectora</a:t>
            </a:r>
            <a:r>
              <a:rPr lang="es-EC" sz="2000" b="1" baseline="0" dirty="0" smtClean="0">
                <a:solidFill>
                  <a:schemeClr val="accent2">
                    <a:lumMod val="75000"/>
                  </a:schemeClr>
                </a:solidFill>
              </a:rPr>
              <a:t>:</a:t>
            </a:r>
            <a:r>
              <a:rPr lang="es-EC" sz="2000" b="1" dirty="0" smtClean="0">
                <a:solidFill>
                  <a:schemeClr val="accent2">
                    <a:lumMod val="75000"/>
                  </a:schemeClr>
                </a:solidFill>
              </a:rPr>
              <a:t> </a:t>
            </a:r>
            <a:r>
              <a:rPr lang="es-EC" sz="1600" b="1" dirty="0" err="1" smtClean="0">
                <a:solidFill>
                  <a:schemeClr val="accent1">
                    <a:lumMod val="75000"/>
                  </a:schemeClr>
                </a:solidFill>
                <a:latin typeface="Times New Roman" pitchFamily="18" charset="0"/>
                <a:cs typeface="Times New Roman" pitchFamily="18" charset="0"/>
              </a:rPr>
              <a:t>Msc</a:t>
            </a:r>
            <a:r>
              <a:rPr lang="es-EC" sz="1600" b="1" dirty="0" smtClean="0">
                <a:solidFill>
                  <a:schemeClr val="accent1">
                    <a:lumMod val="75000"/>
                  </a:schemeClr>
                </a:solidFill>
                <a:latin typeface="Times New Roman" pitchFamily="18" charset="0"/>
                <a:cs typeface="Times New Roman" pitchFamily="18" charset="0"/>
              </a:rPr>
              <a:t> Ruth Ríos</a:t>
            </a:r>
            <a:endParaRPr kumimoji="0" lang="es-EC" sz="16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0" name="1 Título"/>
          <p:cNvSpPr txBox="1">
            <a:spLocks/>
          </p:cNvSpPr>
          <p:nvPr/>
        </p:nvSpPr>
        <p:spPr>
          <a:xfrm>
            <a:off x="857224" y="2000241"/>
            <a:ext cx="7429552" cy="85725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800" b="1" i="0" u="none" strike="noStrike" kern="1200" cap="none" spc="0" normalizeH="0" baseline="0" noProof="0" dirty="0" smtClean="0">
                <a:ln>
                  <a:noFill/>
                </a:ln>
                <a:effectLst/>
                <a:uLnTx/>
                <a:uFillTx/>
                <a:latin typeface="Comic Sans MS" pitchFamily="66" charset="0"/>
                <a:ea typeface="+mj-ea"/>
                <a:cs typeface="Arial" pitchFamily="34" charset="0"/>
              </a:rPr>
              <a:t>DEPARTAMENTO DE  CIENCIAS HUMANAS Y SOCIALES</a:t>
            </a:r>
          </a:p>
          <a:p>
            <a:pPr marL="0" marR="0" lvl="0" indent="0" algn="ctr" defTabSz="914400" rtl="0" eaLnBrk="1" fontAlgn="auto" latinLnBrk="0" hangingPunct="1">
              <a:lnSpc>
                <a:spcPct val="100000"/>
              </a:lnSpc>
              <a:spcBef>
                <a:spcPct val="0"/>
              </a:spcBef>
              <a:spcAft>
                <a:spcPts val="0"/>
              </a:spcAft>
              <a:buClrTx/>
              <a:buSzTx/>
              <a:buFontTx/>
              <a:buNone/>
              <a:tabLst/>
              <a:defRPr/>
            </a:pPr>
            <a:r>
              <a:rPr lang="es-EC" b="1" dirty="0" smtClean="0">
                <a:latin typeface="Comic Sans MS" pitchFamily="66" charset="0"/>
                <a:ea typeface="+mj-ea"/>
                <a:cs typeface="Arial" pitchFamily="34" charset="0"/>
              </a:rPr>
              <a:t>CARRERA DE EDUCACIÓN INFANTIL</a:t>
            </a:r>
            <a:r>
              <a:rPr kumimoji="0" lang="es-EC" sz="1800" b="0" i="0" u="none" strike="noStrike" kern="1200" cap="none" spc="0" normalizeH="0" baseline="0" noProof="0" dirty="0" smtClean="0">
                <a:ln>
                  <a:noFill/>
                </a:ln>
                <a:solidFill>
                  <a:schemeClr val="tx1"/>
                </a:solidFill>
                <a:effectLst/>
                <a:uLnTx/>
                <a:uFillTx/>
                <a:latin typeface="+mj-lt"/>
                <a:ea typeface="+mj-ea"/>
                <a:cs typeface="+mj-cs"/>
              </a:rPr>
              <a:t/>
            </a:r>
            <a:br>
              <a:rPr kumimoji="0" lang="es-EC" sz="1800" b="0" i="0" u="none" strike="noStrike" kern="1200" cap="none" spc="0" normalizeH="0" baseline="0" noProof="0" dirty="0" smtClean="0">
                <a:ln>
                  <a:noFill/>
                </a:ln>
                <a:solidFill>
                  <a:schemeClr val="tx1"/>
                </a:solidFill>
                <a:effectLst/>
                <a:uLnTx/>
                <a:uFillTx/>
                <a:latin typeface="+mj-lt"/>
                <a:ea typeface="+mj-ea"/>
                <a:cs typeface="+mj-cs"/>
              </a:rPr>
            </a:br>
            <a:endParaRPr kumimoji="0" lang="es-EC" sz="1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blinds(horizontal)">
                                      <p:cBhvr>
                                        <p:cTn id="7" dur="500"/>
                                        <p:tgtEl>
                                          <p:spTgt spid="1127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edge">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FF0000"/>
                </a:solidFill>
                <a:latin typeface="Comic Sans MS" pitchFamily="66" charset="0"/>
              </a:rPr>
              <a:t>Línea</a:t>
            </a:r>
            <a:endParaRPr lang="es-EC" dirty="0">
              <a:solidFill>
                <a:srgbClr val="FF0000"/>
              </a:solidFill>
              <a:latin typeface="Comic Sans MS" pitchFamily="66" charset="0"/>
            </a:endParaRPr>
          </a:p>
        </p:txBody>
      </p:sp>
      <p:sp>
        <p:nvSpPr>
          <p:cNvPr id="4" name="3 Rectángulo redondeado"/>
          <p:cNvSpPr/>
          <p:nvPr/>
        </p:nvSpPr>
        <p:spPr>
          <a:xfrm>
            <a:off x="214282" y="1285860"/>
            <a:ext cx="4071966" cy="47863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buBlip>
                <a:blip r:embed="rId2"/>
              </a:buBlip>
            </a:pPr>
            <a:r>
              <a:rPr lang="es-ES" sz="2400" dirty="0" smtClean="0"/>
              <a:t>Es uno de los elementos de expresión .</a:t>
            </a:r>
          </a:p>
          <a:p>
            <a:pPr>
              <a:buBlip>
                <a:blip r:embed="rId2"/>
              </a:buBlip>
            </a:pPr>
            <a:r>
              <a:rPr lang="es-ES" sz="2400" dirty="0" smtClean="0"/>
              <a:t>Evoluciona en la representación grafica de forma paralela al desarrollo cognitivo y motor del niño.</a:t>
            </a:r>
          </a:p>
          <a:p>
            <a:pPr>
              <a:buBlip>
                <a:blip r:embed="rId2"/>
              </a:buBlip>
            </a:pPr>
            <a:r>
              <a:rPr lang="es-ES" sz="2400" dirty="0" smtClean="0"/>
              <a:t> Desarrolla destrezas motoras, mediante los ejercicios direccionales y los lineales</a:t>
            </a:r>
            <a:endParaRPr lang="es-EC" sz="2400" dirty="0"/>
          </a:p>
        </p:txBody>
      </p:sp>
      <p:pic>
        <p:nvPicPr>
          <p:cNvPr id="1052" name="Picture 28"/>
          <p:cNvPicPr>
            <a:picLocks noChangeAspect="1" noChangeArrowheads="1"/>
          </p:cNvPicPr>
          <p:nvPr/>
        </p:nvPicPr>
        <p:blipFill>
          <a:blip r:embed="rId3"/>
          <a:srcRect/>
          <a:stretch>
            <a:fillRect/>
          </a:stretch>
        </p:blipFill>
        <p:spPr bwMode="auto">
          <a:xfrm>
            <a:off x="4386293" y="1285860"/>
            <a:ext cx="4543425" cy="4857784"/>
          </a:xfrm>
          <a:prstGeom prst="rect">
            <a:avLst/>
          </a:prstGeom>
          <a:noFill/>
          <a:ln w="9525">
            <a:noFill/>
            <a:miter lim="800000"/>
            <a:headEnd/>
            <a:tailEnd/>
          </a:ln>
          <a:effectLst/>
        </p:spPr>
      </p:pic>
      <p:sp>
        <p:nvSpPr>
          <p:cNvPr id="36" name="35 Rectángulo"/>
          <p:cNvSpPr/>
          <p:nvPr/>
        </p:nvSpPr>
        <p:spPr>
          <a:xfrm>
            <a:off x="4357718" y="6152397"/>
            <a:ext cx="4857752" cy="276999"/>
          </a:xfrm>
          <a:prstGeom prst="rect">
            <a:avLst/>
          </a:prstGeom>
        </p:spPr>
        <p:txBody>
          <a:bodyPr wrap="square">
            <a:spAutoFit/>
          </a:bodyPr>
          <a:lstStyle/>
          <a:p>
            <a:r>
              <a:rPr lang="es-ES" sz="1200" b="1" dirty="0" smtClean="0"/>
              <a:t>Fuente: http://www.rena.edu.ve/primeraetapa/Estetica/lalinea1.html</a:t>
            </a:r>
            <a:endParaRPr lang="es-EC" sz="1200" dirty="0"/>
          </a:p>
        </p:txBody>
      </p:sp>
      <p:sp>
        <p:nvSpPr>
          <p:cNvPr id="3" name="2 Sol">
            <a:hlinkClick r:id="rId4" action="ppaction://hlinksldjump"/>
          </p:cNvPr>
          <p:cNvSpPr/>
          <p:nvPr/>
        </p:nvSpPr>
        <p:spPr>
          <a:xfrm>
            <a:off x="683568" y="476672"/>
            <a:ext cx="576064" cy="50405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052"/>
                                        </p:tgtEl>
                                        <p:attrNameLst>
                                          <p:attrName>style.visibility</p:attrName>
                                        </p:attrNameLst>
                                      </p:cBhvr>
                                      <p:to>
                                        <p:strVal val="visible"/>
                                      </p:to>
                                    </p:set>
                                    <p:animEffect transition="in" filter="fade">
                                      <p:cBhvr>
                                        <p:cTn id="17" dur="800" decel="100000"/>
                                        <p:tgtEl>
                                          <p:spTgt spid="1052"/>
                                        </p:tgtEl>
                                      </p:cBhvr>
                                    </p:animEffect>
                                    <p:anim calcmode="lin" valueType="num">
                                      <p:cBhvr>
                                        <p:cTn id="18" dur="800" decel="100000" fill="hold"/>
                                        <p:tgtEl>
                                          <p:spTgt spid="1052"/>
                                        </p:tgtEl>
                                        <p:attrNameLst>
                                          <p:attrName>style.rotation</p:attrName>
                                        </p:attrNameLst>
                                      </p:cBhvr>
                                      <p:tavLst>
                                        <p:tav tm="0">
                                          <p:val>
                                            <p:fltVal val="-90"/>
                                          </p:val>
                                        </p:tav>
                                        <p:tav tm="100000">
                                          <p:val>
                                            <p:fltVal val="0"/>
                                          </p:val>
                                        </p:tav>
                                      </p:tavLst>
                                    </p:anim>
                                    <p:anim calcmode="lin" valueType="num">
                                      <p:cBhvr>
                                        <p:cTn id="19" dur="800" decel="100000" fill="hold"/>
                                        <p:tgtEl>
                                          <p:spTgt spid="1052"/>
                                        </p:tgtEl>
                                        <p:attrNameLst>
                                          <p:attrName>ppt_x</p:attrName>
                                        </p:attrNameLst>
                                      </p:cBhvr>
                                      <p:tavLst>
                                        <p:tav tm="0">
                                          <p:val>
                                            <p:strVal val="#ppt_x+0.4"/>
                                          </p:val>
                                        </p:tav>
                                        <p:tav tm="100000">
                                          <p:val>
                                            <p:strVal val="#ppt_x-0.05"/>
                                          </p:val>
                                        </p:tav>
                                      </p:tavLst>
                                    </p:anim>
                                    <p:anim calcmode="lin" valueType="num">
                                      <p:cBhvr>
                                        <p:cTn id="20" dur="800" decel="100000" fill="hold"/>
                                        <p:tgtEl>
                                          <p:spTgt spid="105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5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5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ox(in)">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FF0000"/>
                </a:solidFill>
                <a:latin typeface="Comic Sans MS" pitchFamily="66" charset="0"/>
              </a:rPr>
              <a:t>Dirección</a:t>
            </a:r>
            <a:endParaRPr lang="es-EC" dirty="0">
              <a:solidFill>
                <a:srgbClr val="FF0000"/>
              </a:solidFill>
              <a:latin typeface="Comic Sans MS" pitchFamily="66" charset="0"/>
            </a:endParaRPr>
          </a:p>
        </p:txBody>
      </p:sp>
      <p:pic>
        <p:nvPicPr>
          <p:cNvPr id="4" name="3 Imagen"/>
          <p:cNvPicPr/>
          <p:nvPr/>
        </p:nvPicPr>
        <p:blipFill>
          <a:blip r:embed="rId2" cstate="print"/>
          <a:srcRect/>
          <a:stretch>
            <a:fillRect/>
          </a:stretch>
        </p:blipFill>
        <p:spPr bwMode="auto">
          <a:xfrm>
            <a:off x="3071802" y="3429000"/>
            <a:ext cx="3571900" cy="2643206"/>
          </a:xfrm>
          <a:prstGeom prst="rect">
            <a:avLst/>
          </a:prstGeom>
          <a:noFill/>
          <a:ln w="9525">
            <a:noFill/>
            <a:miter lim="800000"/>
            <a:headEnd/>
            <a:tailEnd/>
          </a:ln>
        </p:spPr>
      </p:pic>
      <p:graphicFrame>
        <p:nvGraphicFramePr>
          <p:cNvPr id="6" name="5 Diagrama"/>
          <p:cNvGraphicFramePr/>
          <p:nvPr/>
        </p:nvGraphicFramePr>
        <p:xfrm>
          <a:off x="1190644" y="285728"/>
          <a:ext cx="7239008"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Sol">
            <a:hlinkClick r:id="rId7" action="ppaction://hlinksldjump"/>
          </p:cNvPr>
          <p:cNvSpPr/>
          <p:nvPr/>
        </p:nvSpPr>
        <p:spPr>
          <a:xfrm>
            <a:off x="683568" y="476672"/>
            <a:ext cx="576064" cy="50405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FF0000"/>
                </a:solidFill>
                <a:latin typeface="Comic Sans MS" pitchFamily="66" charset="0"/>
              </a:rPr>
              <a:t>Simetría </a:t>
            </a:r>
            <a:endParaRPr lang="es-EC" dirty="0">
              <a:solidFill>
                <a:srgbClr val="FF0000"/>
              </a:solidFill>
              <a:latin typeface="Comic Sans MS" pitchFamily="66" charset="0"/>
            </a:endParaRPr>
          </a:p>
        </p:txBody>
      </p:sp>
      <p:sp>
        <p:nvSpPr>
          <p:cNvPr id="4" name="3 Pergamino vertical"/>
          <p:cNvSpPr/>
          <p:nvPr/>
        </p:nvSpPr>
        <p:spPr>
          <a:xfrm>
            <a:off x="714348" y="1857364"/>
            <a:ext cx="3786214" cy="3643338"/>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000" dirty="0" smtClean="0"/>
              <a:t>E</a:t>
            </a:r>
            <a:r>
              <a:rPr lang="es-ES" sz="2400" dirty="0" smtClean="0"/>
              <a:t>s cuando la composición puede ser dividida en dos partes iguales separadas (imaginariamente)</a:t>
            </a:r>
            <a:endParaRPr lang="es-EC" sz="2400" dirty="0"/>
          </a:p>
        </p:txBody>
      </p:sp>
      <p:pic>
        <p:nvPicPr>
          <p:cNvPr id="5" name="4 Imagen"/>
          <p:cNvPicPr/>
          <p:nvPr/>
        </p:nvPicPr>
        <p:blipFill>
          <a:blip r:embed="rId2"/>
          <a:srcRect/>
          <a:stretch>
            <a:fillRect/>
          </a:stretch>
        </p:blipFill>
        <p:spPr bwMode="auto">
          <a:xfrm>
            <a:off x="5214942" y="2500306"/>
            <a:ext cx="3531235" cy="2616835"/>
          </a:xfrm>
          <a:prstGeom prst="rect">
            <a:avLst/>
          </a:prstGeom>
          <a:noFill/>
          <a:ln w="9525">
            <a:noFill/>
            <a:miter lim="800000"/>
            <a:headEnd/>
            <a:tailEnd/>
          </a:ln>
        </p:spPr>
      </p:pic>
      <p:sp>
        <p:nvSpPr>
          <p:cNvPr id="6" name="5 Sol">
            <a:hlinkClick r:id="rId3" action="ppaction://hlinksldjump"/>
          </p:cNvPr>
          <p:cNvSpPr/>
          <p:nvPr/>
        </p:nvSpPr>
        <p:spPr>
          <a:xfrm>
            <a:off x="683568" y="476672"/>
            <a:ext cx="576064" cy="50405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brir llave"/>
          <p:cNvSpPr/>
          <p:nvPr/>
        </p:nvSpPr>
        <p:spPr>
          <a:xfrm>
            <a:off x="1928794" y="285728"/>
            <a:ext cx="785818" cy="6286544"/>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
        <p:nvSpPr>
          <p:cNvPr id="7" name="6 Abrir llave"/>
          <p:cNvSpPr/>
          <p:nvPr/>
        </p:nvSpPr>
        <p:spPr>
          <a:xfrm>
            <a:off x="3929058" y="214290"/>
            <a:ext cx="714380" cy="1928826"/>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dirty="0"/>
          </a:p>
        </p:txBody>
      </p:sp>
      <p:sp>
        <p:nvSpPr>
          <p:cNvPr id="8" name="7 Abrir llave"/>
          <p:cNvSpPr/>
          <p:nvPr/>
        </p:nvSpPr>
        <p:spPr>
          <a:xfrm>
            <a:off x="4071934" y="2285992"/>
            <a:ext cx="642942" cy="4286280"/>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dirty="0"/>
          </a:p>
        </p:txBody>
      </p:sp>
      <p:sp>
        <p:nvSpPr>
          <p:cNvPr id="10" name="9 Abrir llave"/>
          <p:cNvSpPr/>
          <p:nvPr/>
        </p:nvSpPr>
        <p:spPr>
          <a:xfrm>
            <a:off x="5857884" y="6072206"/>
            <a:ext cx="357190" cy="714380"/>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dirty="0"/>
          </a:p>
        </p:txBody>
      </p:sp>
      <p:sp>
        <p:nvSpPr>
          <p:cNvPr id="12" name="11 Rectángulo redondeado"/>
          <p:cNvSpPr/>
          <p:nvPr/>
        </p:nvSpPr>
        <p:spPr>
          <a:xfrm>
            <a:off x="785786" y="142876"/>
            <a:ext cx="928694" cy="6572272"/>
          </a:xfrm>
          <a:prstGeom prst="roundRect">
            <a:avLst/>
          </a:prstGeom>
          <a:ln/>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C" sz="1400" b="1" dirty="0" smtClean="0">
                <a:solidFill>
                  <a:schemeClr val="tx1"/>
                </a:solidFill>
              </a:rPr>
              <a:t>EXPRESIÓN PLÁSTICA EN LA EDUCACIÓN INICIAL</a:t>
            </a:r>
            <a:endParaRPr lang="es-EC" sz="1400" b="1" dirty="0">
              <a:solidFill>
                <a:schemeClr val="tx1"/>
              </a:solidFill>
            </a:endParaRPr>
          </a:p>
        </p:txBody>
      </p:sp>
      <p:sp>
        <p:nvSpPr>
          <p:cNvPr id="15" name="14 Rectángulo redondeado"/>
          <p:cNvSpPr/>
          <p:nvPr/>
        </p:nvSpPr>
        <p:spPr>
          <a:xfrm>
            <a:off x="2571736" y="928670"/>
            <a:ext cx="1643074" cy="5000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LEYES</a:t>
            </a:r>
            <a:endParaRPr lang="es-EC" b="1" dirty="0">
              <a:solidFill>
                <a:schemeClr val="tx1"/>
              </a:solidFill>
            </a:endParaRPr>
          </a:p>
        </p:txBody>
      </p:sp>
      <p:sp>
        <p:nvSpPr>
          <p:cNvPr id="16" name="15 Rectángulo redondeado"/>
          <p:cNvSpPr/>
          <p:nvPr/>
        </p:nvSpPr>
        <p:spPr>
          <a:xfrm>
            <a:off x="2571736" y="4214818"/>
            <a:ext cx="1643074" cy="5000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TÉCNICAS</a:t>
            </a:r>
            <a:endParaRPr lang="es-EC" b="1" dirty="0">
              <a:solidFill>
                <a:schemeClr val="tx1"/>
              </a:solidFill>
            </a:endParaRPr>
          </a:p>
        </p:txBody>
      </p:sp>
      <p:sp>
        <p:nvSpPr>
          <p:cNvPr id="20" name="19 Rectángulo redondeado"/>
          <p:cNvSpPr/>
          <p:nvPr/>
        </p:nvSpPr>
        <p:spPr>
          <a:xfrm>
            <a:off x="4357686" y="71414"/>
            <a:ext cx="1857388" cy="22145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solidFill>
                  <a:srgbClr val="FF0000"/>
                </a:solidFill>
                <a:hlinkClick r:id="rId2" action="ppaction://hlinksldjump"/>
              </a:rPr>
              <a:t>Semejanza</a:t>
            </a:r>
            <a:endParaRPr lang="es-EC" sz="2000" dirty="0" smtClean="0">
              <a:solidFill>
                <a:srgbClr val="FF0000"/>
              </a:solidFill>
            </a:endParaRPr>
          </a:p>
          <a:p>
            <a:r>
              <a:rPr lang="es-EC" sz="2000" dirty="0" smtClean="0">
                <a:solidFill>
                  <a:schemeClr val="tx1"/>
                </a:solidFill>
              </a:rPr>
              <a:t>Proximidad</a:t>
            </a:r>
          </a:p>
          <a:p>
            <a:r>
              <a:rPr lang="es-EC" sz="2000" dirty="0" smtClean="0">
                <a:solidFill>
                  <a:schemeClr val="tx1"/>
                </a:solidFill>
              </a:rPr>
              <a:t>Continuidad</a:t>
            </a:r>
          </a:p>
          <a:p>
            <a:r>
              <a:rPr lang="es-EC" sz="2000" dirty="0" smtClean="0">
                <a:solidFill>
                  <a:schemeClr val="tx1"/>
                </a:solidFill>
              </a:rPr>
              <a:t>Cierre</a:t>
            </a:r>
          </a:p>
          <a:p>
            <a:r>
              <a:rPr lang="es-EC" sz="2000" dirty="0" smtClean="0">
                <a:solidFill>
                  <a:srgbClr val="FF0000"/>
                </a:solidFill>
                <a:hlinkClick r:id="rId3" action="ppaction://hlinksldjump"/>
              </a:rPr>
              <a:t>Figura-fondo</a:t>
            </a:r>
            <a:endParaRPr lang="es-EC" sz="2000" dirty="0" smtClean="0">
              <a:solidFill>
                <a:srgbClr val="FF0000"/>
              </a:solidFill>
            </a:endParaRPr>
          </a:p>
          <a:p>
            <a:r>
              <a:rPr lang="es-EC" sz="2000" dirty="0" smtClean="0">
                <a:solidFill>
                  <a:schemeClr val="tx1"/>
                </a:solidFill>
              </a:rPr>
              <a:t>Forma total</a:t>
            </a:r>
            <a:endParaRPr lang="es-EC" sz="2000" dirty="0">
              <a:solidFill>
                <a:schemeClr val="tx1"/>
              </a:solidFill>
            </a:endParaRPr>
          </a:p>
        </p:txBody>
      </p:sp>
      <p:sp>
        <p:nvSpPr>
          <p:cNvPr id="21" name="20 Rectángulo redondeado"/>
          <p:cNvSpPr/>
          <p:nvPr/>
        </p:nvSpPr>
        <p:spPr>
          <a:xfrm>
            <a:off x="4572000" y="2357454"/>
            <a:ext cx="2714644" cy="43576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solidFill>
                  <a:schemeClr val="tx1"/>
                </a:solidFill>
              </a:rPr>
              <a:t>Rasgado y pegado</a:t>
            </a:r>
          </a:p>
          <a:p>
            <a:r>
              <a:rPr lang="es-EC" sz="2000" dirty="0" smtClean="0">
                <a:solidFill>
                  <a:schemeClr val="accent6"/>
                </a:solidFill>
                <a:hlinkClick r:id="rId4" action="ppaction://hlinksldjump"/>
              </a:rPr>
              <a:t>Dactilopintura</a:t>
            </a:r>
            <a:endParaRPr lang="es-EC" sz="2000" dirty="0" smtClean="0">
              <a:solidFill>
                <a:schemeClr val="accent6"/>
              </a:solidFill>
            </a:endParaRPr>
          </a:p>
          <a:p>
            <a:r>
              <a:rPr lang="es-EC" sz="2000" dirty="0" smtClean="0">
                <a:solidFill>
                  <a:schemeClr val="tx1"/>
                </a:solidFill>
              </a:rPr>
              <a:t>Trozado y pegado</a:t>
            </a:r>
          </a:p>
          <a:p>
            <a:r>
              <a:rPr lang="es-EC" sz="2000" dirty="0" smtClean="0">
                <a:solidFill>
                  <a:schemeClr val="tx1"/>
                </a:solidFill>
              </a:rPr>
              <a:t>Arrugado</a:t>
            </a:r>
          </a:p>
          <a:p>
            <a:r>
              <a:rPr lang="es-EC" sz="2000" dirty="0" smtClean="0">
                <a:solidFill>
                  <a:schemeClr val="accent6"/>
                </a:solidFill>
                <a:hlinkClick r:id="rId5" action="ppaction://hlinksldjump"/>
              </a:rPr>
              <a:t>Recortado y pegado</a:t>
            </a:r>
            <a:endParaRPr lang="es-EC" sz="2000" dirty="0" smtClean="0">
              <a:solidFill>
                <a:schemeClr val="accent6"/>
              </a:solidFill>
            </a:endParaRPr>
          </a:p>
          <a:p>
            <a:r>
              <a:rPr lang="es-EC" sz="2000" dirty="0" smtClean="0">
                <a:solidFill>
                  <a:schemeClr val="tx1"/>
                </a:solidFill>
              </a:rPr>
              <a:t>Punzado</a:t>
            </a:r>
          </a:p>
          <a:p>
            <a:r>
              <a:rPr lang="es-EC" sz="2000" dirty="0" smtClean="0">
                <a:solidFill>
                  <a:schemeClr val="tx1"/>
                </a:solidFill>
              </a:rPr>
              <a:t>Relleno</a:t>
            </a:r>
          </a:p>
          <a:p>
            <a:r>
              <a:rPr lang="es-EC" sz="2000" dirty="0" smtClean="0">
                <a:solidFill>
                  <a:schemeClr val="tx1"/>
                </a:solidFill>
              </a:rPr>
              <a:t>Pintura</a:t>
            </a:r>
          </a:p>
          <a:p>
            <a:r>
              <a:rPr lang="es-EC" sz="2000" dirty="0" smtClean="0">
                <a:solidFill>
                  <a:schemeClr val="tx1"/>
                </a:solidFill>
              </a:rPr>
              <a:t>Modelado</a:t>
            </a:r>
          </a:p>
          <a:p>
            <a:r>
              <a:rPr lang="es-EC" sz="2000" dirty="0" smtClean="0">
                <a:solidFill>
                  <a:schemeClr val="tx1"/>
                </a:solidFill>
              </a:rPr>
              <a:t>Armado </a:t>
            </a:r>
          </a:p>
          <a:p>
            <a:r>
              <a:rPr lang="es-EC" sz="2000" dirty="0" smtClean="0">
                <a:solidFill>
                  <a:schemeClr val="tx1"/>
                </a:solidFill>
              </a:rPr>
              <a:t>Enhebrado</a:t>
            </a:r>
          </a:p>
          <a:p>
            <a:r>
              <a:rPr lang="es-EC" sz="2000" dirty="0" smtClean="0">
                <a:solidFill>
                  <a:schemeClr val="tx1"/>
                </a:solidFill>
              </a:rPr>
              <a:t>Rompecabezas</a:t>
            </a:r>
          </a:p>
          <a:p>
            <a:r>
              <a:rPr lang="es-EC" sz="2000" dirty="0" smtClean="0">
                <a:solidFill>
                  <a:schemeClr val="accent6"/>
                </a:solidFill>
                <a:hlinkClick r:id="rId6" action="ppaction://hlinksldjump"/>
              </a:rPr>
              <a:t>Coloreado</a:t>
            </a:r>
            <a:endParaRPr lang="es-EC" sz="2000" dirty="0" smtClean="0">
              <a:solidFill>
                <a:schemeClr val="accent6"/>
              </a:solidFill>
            </a:endParaRPr>
          </a:p>
          <a:p>
            <a:r>
              <a:rPr lang="es-EC" sz="2000" dirty="0" smtClean="0">
                <a:solidFill>
                  <a:schemeClr val="tx1"/>
                </a:solidFill>
              </a:rPr>
              <a:t>Dibujo</a:t>
            </a:r>
          </a:p>
          <a:p>
            <a:endParaRPr lang="es-EC" dirty="0"/>
          </a:p>
        </p:txBody>
      </p:sp>
      <p:sp>
        <p:nvSpPr>
          <p:cNvPr id="22" name="21 Rectángulo redondeado"/>
          <p:cNvSpPr/>
          <p:nvPr/>
        </p:nvSpPr>
        <p:spPr>
          <a:xfrm>
            <a:off x="5857884" y="6072206"/>
            <a:ext cx="2857488" cy="6429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Etapa del garabateo</a:t>
            </a:r>
          </a:p>
          <a:p>
            <a:pPr algn="ctr"/>
            <a:r>
              <a:rPr lang="es-EC" dirty="0" smtClean="0">
                <a:solidFill>
                  <a:schemeClr val="tx1"/>
                </a:solidFill>
              </a:rPr>
              <a:t> Etapa pre esquemática</a:t>
            </a:r>
            <a:endParaRPr lang="es-EC"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amond(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heckerboard(across)">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edge">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amond(in)">
                                      <p:cBhvr>
                                        <p:cTn id="42" dur="2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edge">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2" grpId="0" animBg="1"/>
      <p:bldP spid="15" grpId="0"/>
      <p:bldP spid="16"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FF0000"/>
                </a:solidFill>
                <a:latin typeface="Comic Sans MS" pitchFamily="66" charset="0"/>
              </a:rPr>
              <a:t>Semejanza</a:t>
            </a:r>
            <a:endParaRPr lang="es-EC" dirty="0">
              <a:solidFill>
                <a:srgbClr val="FF0000"/>
              </a:solidFill>
              <a:latin typeface="Comic Sans MS" pitchFamily="66" charset="0"/>
            </a:endParaRPr>
          </a:p>
        </p:txBody>
      </p:sp>
      <p:graphicFrame>
        <p:nvGraphicFramePr>
          <p:cNvPr id="4" name="3 Diagrama"/>
          <p:cNvGraphicFramePr/>
          <p:nvPr/>
        </p:nvGraphicFramePr>
        <p:xfrm>
          <a:off x="-642974" y="1428736"/>
          <a:ext cx="6715172"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6" cstate="print"/>
          <a:srcRect/>
          <a:stretch>
            <a:fillRect/>
          </a:stretch>
        </p:blipFill>
        <p:spPr bwMode="auto">
          <a:xfrm>
            <a:off x="5286380" y="1500174"/>
            <a:ext cx="3214710" cy="4143404"/>
          </a:xfrm>
          <a:prstGeom prst="rect">
            <a:avLst/>
          </a:prstGeom>
          <a:noFill/>
          <a:ln w="9525">
            <a:noFill/>
            <a:miter lim="800000"/>
            <a:headEnd/>
            <a:tailEnd/>
          </a:ln>
        </p:spPr>
      </p:pic>
      <p:sp>
        <p:nvSpPr>
          <p:cNvPr id="3" name="2 Nube">
            <a:hlinkClick r:id="rId7" action="ppaction://hlinksldjump"/>
          </p:cNvPr>
          <p:cNvSpPr/>
          <p:nvPr/>
        </p:nvSpPr>
        <p:spPr>
          <a:xfrm>
            <a:off x="611560" y="476672"/>
            <a:ext cx="1152128" cy="57606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428596" y="4286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a:blip r:embed="rId6"/>
          <a:srcRect/>
          <a:stretch>
            <a:fillRect/>
          </a:stretch>
        </p:blipFill>
        <p:spPr bwMode="auto">
          <a:xfrm>
            <a:off x="5000628" y="3429000"/>
            <a:ext cx="3531235" cy="3027045"/>
          </a:xfrm>
          <a:prstGeom prst="rect">
            <a:avLst/>
          </a:prstGeom>
          <a:noFill/>
          <a:ln w="9525">
            <a:noFill/>
            <a:miter lim="800000"/>
            <a:headEnd/>
            <a:tailEnd/>
          </a:ln>
        </p:spPr>
      </p:pic>
      <p:sp>
        <p:nvSpPr>
          <p:cNvPr id="5" name="4 Nube">
            <a:hlinkClick r:id="rId7" action="ppaction://hlinksldjump"/>
          </p:cNvPr>
          <p:cNvSpPr/>
          <p:nvPr/>
        </p:nvSpPr>
        <p:spPr>
          <a:xfrm>
            <a:off x="7500559" y="476672"/>
            <a:ext cx="1152128" cy="57606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solidFill>
                  <a:srgbClr val="FF0000"/>
                </a:solidFill>
                <a:latin typeface="Comic Sans MS" pitchFamily="66" charset="0"/>
              </a:rPr>
              <a:t>DACTILOPINTURA</a:t>
            </a:r>
            <a:r>
              <a:rPr lang="es-EC" dirty="0"/>
              <a:t/>
            </a:r>
            <a:br>
              <a:rPr lang="es-EC"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538668159"/>
              </p:ext>
            </p:extLst>
          </p:nvPr>
        </p:nvGraphicFramePr>
        <p:xfrm>
          <a:off x="539552" y="9807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0563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Llamada de flecha a la derecha"/>
          <p:cNvSpPr/>
          <p:nvPr/>
        </p:nvSpPr>
        <p:spPr>
          <a:xfrm>
            <a:off x="1187624" y="857232"/>
            <a:ext cx="4968552" cy="5236064"/>
          </a:xfrm>
          <a:prstGeom prst="rightArrowCallout">
            <a:avLst/>
          </a:prstGeom>
          <a:solidFill>
            <a:srgbClr val="10FC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b="1" dirty="0" smtClean="0">
                <a:solidFill>
                  <a:schemeClr val="tx1"/>
                </a:solidFill>
                <a:latin typeface="Comic Sans MS" pitchFamily="66" charset="0"/>
              </a:rPr>
              <a:t>PROCESO:</a:t>
            </a:r>
          </a:p>
          <a:p>
            <a:pPr marL="285750" lvl="0" indent="-285750">
              <a:buFont typeface="Arial" pitchFamily="34" charset="0"/>
              <a:buChar char="•"/>
            </a:pPr>
            <a:r>
              <a:rPr lang="es-ES" sz="1700" dirty="0">
                <a:solidFill>
                  <a:schemeClr val="tx1"/>
                </a:solidFill>
                <a:latin typeface="Comic Sans MS" pitchFamily="66" charset="0"/>
              </a:rPr>
              <a:t>Mojar toda la mano en Tempera</a:t>
            </a:r>
            <a:endParaRPr lang="es-EC" sz="1700" dirty="0">
              <a:solidFill>
                <a:schemeClr val="tx1"/>
              </a:solidFill>
              <a:latin typeface="Comic Sans MS" pitchFamily="66" charset="0"/>
            </a:endParaRPr>
          </a:p>
          <a:p>
            <a:pPr marL="285750" lvl="0" indent="-285750">
              <a:buFont typeface="Arial" pitchFamily="34" charset="0"/>
              <a:buChar char="•"/>
            </a:pPr>
            <a:r>
              <a:rPr lang="es-ES" sz="1700" dirty="0">
                <a:solidFill>
                  <a:schemeClr val="tx1"/>
                </a:solidFill>
                <a:latin typeface="Comic Sans MS" pitchFamily="66" charset="0"/>
              </a:rPr>
              <a:t>Estampar toda la mano del niño mojada en tempera en hojas de papel.</a:t>
            </a:r>
            <a:endParaRPr lang="es-EC" sz="1700" dirty="0">
              <a:solidFill>
                <a:schemeClr val="tx1"/>
              </a:solidFill>
              <a:latin typeface="Comic Sans MS" pitchFamily="66" charset="0"/>
            </a:endParaRPr>
          </a:p>
          <a:p>
            <a:pPr marL="285750" lvl="0" indent="-285750">
              <a:buFont typeface="Arial" pitchFamily="34" charset="0"/>
              <a:buChar char="•"/>
            </a:pPr>
            <a:r>
              <a:rPr lang="es-ES" sz="1700" dirty="0">
                <a:solidFill>
                  <a:schemeClr val="tx1"/>
                </a:solidFill>
                <a:latin typeface="Comic Sans MS" pitchFamily="66" charset="0"/>
              </a:rPr>
              <a:t>Estampar las huellas digitales, estampar el dedo meñique, índice.</a:t>
            </a:r>
            <a:endParaRPr lang="es-EC" sz="1700" dirty="0">
              <a:solidFill>
                <a:schemeClr val="tx1"/>
              </a:solidFill>
              <a:latin typeface="Comic Sans MS" pitchFamily="66" charset="0"/>
            </a:endParaRPr>
          </a:p>
          <a:p>
            <a:pPr marL="285750" lvl="0" indent="-285750">
              <a:buFont typeface="Arial" pitchFamily="34" charset="0"/>
              <a:buChar char="•"/>
            </a:pPr>
            <a:r>
              <a:rPr lang="es-ES" sz="1700" dirty="0">
                <a:solidFill>
                  <a:schemeClr val="tx1"/>
                </a:solidFill>
                <a:latin typeface="Comic Sans MS" pitchFamily="66" charset="0"/>
              </a:rPr>
              <a:t>Estampar rodando el pulgar.</a:t>
            </a:r>
            <a:endParaRPr lang="es-EC" sz="1700" dirty="0">
              <a:solidFill>
                <a:schemeClr val="tx1"/>
              </a:solidFill>
              <a:latin typeface="Comic Sans MS" pitchFamily="66" charset="0"/>
            </a:endParaRPr>
          </a:p>
          <a:p>
            <a:pPr marL="285750" lvl="0" indent="-285750">
              <a:buFont typeface="Arial" pitchFamily="34" charset="0"/>
              <a:buChar char="•"/>
            </a:pPr>
            <a:r>
              <a:rPr lang="es-ES" sz="1700" dirty="0">
                <a:solidFill>
                  <a:schemeClr val="tx1"/>
                </a:solidFill>
                <a:latin typeface="Comic Sans MS" pitchFamily="66" charset="0"/>
              </a:rPr>
              <a:t>Estampar el puño.</a:t>
            </a:r>
            <a:endParaRPr lang="es-EC" sz="1700" dirty="0">
              <a:solidFill>
                <a:schemeClr val="tx1"/>
              </a:solidFill>
              <a:latin typeface="Comic Sans MS" pitchFamily="66" charset="0"/>
            </a:endParaRPr>
          </a:p>
          <a:p>
            <a:pPr marL="285750" lvl="0" indent="-285750">
              <a:buFont typeface="Arial" pitchFamily="34" charset="0"/>
              <a:buChar char="•"/>
            </a:pPr>
            <a:r>
              <a:rPr lang="es-ES" sz="1700" dirty="0">
                <a:solidFill>
                  <a:schemeClr val="tx1"/>
                </a:solidFill>
                <a:latin typeface="Comic Sans MS" pitchFamily="66" charset="0"/>
              </a:rPr>
              <a:t>Estampar el lado de la mano.</a:t>
            </a:r>
            <a:endParaRPr lang="es-EC" sz="1700" dirty="0">
              <a:solidFill>
                <a:schemeClr val="tx1"/>
              </a:solidFill>
              <a:latin typeface="Comic Sans MS" pitchFamily="66" charset="0"/>
            </a:endParaRPr>
          </a:p>
          <a:p>
            <a:pPr marL="285750" lvl="0" indent="-285750">
              <a:buFont typeface="Arial" pitchFamily="34" charset="0"/>
              <a:buChar char="•"/>
            </a:pPr>
            <a:r>
              <a:rPr lang="es-ES" sz="1700" dirty="0">
                <a:solidFill>
                  <a:schemeClr val="tx1"/>
                </a:solidFill>
                <a:latin typeface="Comic Sans MS" pitchFamily="66" charset="0"/>
              </a:rPr>
              <a:t>Hacer un dibujo dactilar en una hoja blanca, como árboles, animales, pintar el arco iris.</a:t>
            </a:r>
            <a:endParaRPr lang="es-EC" sz="1700" dirty="0">
              <a:solidFill>
                <a:schemeClr val="tx1"/>
              </a:solidFill>
              <a:latin typeface="Comic Sans MS" pitchFamily="66" charset="0"/>
            </a:endParaRPr>
          </a:p>
          <a:p>
            <a:pPr algn="ctr"/>
            <a:endParaRPr lang="es-EC" dirty="0"/>
          </a:p>
        </p:txBody>
      </p:sp>
      <p:pic>
        <p:nvPicPr>
          <p:cNvPr id="5" name="4 Imagen"/>
          <p:cNvPicPr/>
          <p:nvPr/>
        </p:nvPicPr>
        <p:blipFill>
          <a:blip r:embed="rId2" cstate="print"/>
          <a:srcRect/>
          <a:stretch>
            <a:fillRect/>
          </a:stretch>
        </p:blipFill>
        <p:spPr bwMode="auto">
          <a:xfrm>
            <a:off x="6444208" y="2420888"/>
            <a:ext cx="2112645" cy="2520280"/>
          </a:xfrm>
          <a:prstGeom prst="rect">
            <a:avLst/>
          </a:prstGeom>
          <a:noFill/>
          <a:ln w="9525">
            <a:noFill/>
            <a:miter lim="800000"/>
            <a:headEnd/>
            <a:tailEnd/>
          </a:ln>
        </p:spPr>
      </p:pic>
      <p:pic>
        <p:nvPicPr>
          <p:cNvPr id="4099"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964884" y="5984141"/>
            <a:ext cx="1183938" cy="873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descr="Construyendo sueños..."/>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1344944" cy="98560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Sol"/>
          <p:cNvSpPr/>
          <p:nvPr/>
        </p:nvSpPr>
        <p:spPr>
          <a:xfrm>
            <a:off x="7643834" y="492804"/>
            <a:ext cx="1176638" cy="77595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7865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100" b="1" dirty="0">
                <a:solidFill>
                  <a:srgbClr val="FF0000"/>
                </a:solidFill>
                <a:latin typeface="Comic Sans MS" pitchFamily="66" charset="0"/>
              </a:rPr>
              <a:t>RECORTADO Y PEGADO</a:t>
            </a:r>
            <a:r>
              <a:rPr lang="es-EC" dirty="0"/>
              <a:t/>
            </a:r>
            <a:br>
              <a:rPr lang="es-EC" dirty="0"/>
            </a:br>
            <a:endParaRPr lang="es-EC" dirty="0"/>
          </a:p>
        </p:txBody>
      </p:sp>
      <p:sp>
        <p:nvSpPr>
          <p:cNvPr id="4" name="3 Cinta perforada"/>
          <p:cNvSpPr/>
          <p:nvPr/>
        </p:nvSpPr>
        <p:spPr>
          <a:xfrm>
            <a:off x="1013892" y="764704"/>
            <a:ext cx="7344816" cy="1296144"/>
          </a:xfrm>
          <a:prstGeom prst="flowChartPunchedTape">
            <a:avLst/>
          </a:prstGeom>
          <a:solidFill>
            <a:srgbClr val="21CF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Comic Sans MS" pitchFamily="66" charset="0"/>
              </a:rPr>
              <a:t>E</a:t>
            </a:r>
            <a:r>
              <a:rPr lang="es-ES" dirty="0" smtClean="0">
                <a:latin typeface="Comic Sans MS" pitchFamily="66" charset="0"/>
              </a:rPr>
              <a:t>s </a:t>
            </a:r>
            <a:r>
              <a:rPr lang="es-ES" dirty="0">
                <a:latin typeface="Comic Sans MS" pitchFamily="66" charset="0"/>
              </a:rPr>
              <a:t>cortar con tijeras, pedazos de papeles, cartulinas, telas, hilos, lanas, figuras,  etc. y pegarlos sobre una superficie determinada.</a:t>
            </a:r>
            <a:endParaRPr lang="es-EC" dirty="0">
              <a:latin typeface="Comic Sans MS" pitchFamily="66" charset="0"/>
            </a:endParaRPr>
          </a:p>
        </p:txBody>
      </p:sp>
      <p:sp>
        <p:nvSpPr>
          <p:cNvPr id="5" name="4 Cinta perforada"/>
          <p:cNvSpPr/>
          <p:nvPr/>
        </p:nvSpPr>
        <p:spPr>
          <a:xfrm>
            <a:off x="1037134" y="2060848"/>
            <a:ext cx="7344816" cy="1296144"/>
          </a:xfrm>
          <a:prstGeom prst="flowChartPunchedTape">
            <a:avLst/>
          </a:prstGeom>
          <a:solidFill>
            <a:srgbClr val="21CF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Comic Sans MS" pitchFamily="66" charset="0"/>
              </a:rPr>
              <a:t>Esto se logra cuando el niño haya alcanzado un grado de madurez </a:t>
            </a:r>
            <a:r>
              <a:rPr lang="es-ES" dirty="0" smtClean="0">
                <a:latin typeface="Comic Sans MS" pitchFamily="66" charset="0"/>
              </a:rPr>
              <a:t>motriz</a:t>
            </a:r>
            <a:r>
              <a:rPr lang="es-ES" dirty="0" smtClean="0"/>
              <a:t>.</a:t>
            </a:r>
            <a:endParaRPr lang="es-EC" dirty="0"/>
          </a:p>
        </p:txBody>
      </p:sp>
      <p:sp>
        <p:nvSpPr>
          <p:cNvPr id="6" name="5 Cinta perforada"/>
          <p:cNvSpPr/>
          <p:nvPr/>
        </p:nvSpPr>
        <p:spPr>
          <a:xfrm>
            <a:off x="251520" y="3500438"/>
            <a:ext cx="4752528" cy="3240930"/>
          </a:xfrm>
          <a:prstGeom prst="flowChartPunchedTape">
            <a:avLst/>
          </a:prstGeom>
          <a:solidFill>
            <a:srgbClr val="CC6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p>
          <a:p>
            <a:pPr algn="ctr"/>
            <a:endParaRPr lang="es-EC" dirty="0"/>
          </a:p>
          <a:p>
            <a:pPr algn="ctr"/>
            <a:r>
              <a:rPr lang="es-EC" sz="1200" dirty="0" smtClean="0">
                <a:latin typeface="Comic Sans MS" pitchFamily="66" charset="0"/>
              </a:rPr>
              <a:t>PROCESO:</a:t>
            </a:r>
          </a:p>
          <a:p>
            <a:pPr marL="285750" lvl="0" indent="-285750" fontAlgn="base">
              <a:buFont typeface="Arial" pitchFamily="34" charset="0"/>
              <a:buChar char="•"/>
            </a:pPr>
            <a:r>
              <a:rPr lang="es-ES" sz="1200" dirty="0">
                <a:latin typeface="Comic Sans MS" pitchFamily="66" charset="0"/>
              </a:rPr>
              <a:t>Recortar tiras de papel rectas y onduladas., formar figuras geométricas con las mismas y pegarlas en una hoja</a:t>
            </a:r>
            <a:endParaRPr lang="es-EC" sz="1200" dirty="0">
              <a:latin typeface="Comic Sans MS" pitchFamily="66" charset="0"/>
            </a:endParaRPr>
          </a:p>
          <a:p>
            <a:pPr marL="285750" lvl="0" indent="-285750" fontAlgn="base">
              <a:buFont typeface="Arial" pitchFamily="34" charset="0"/>
              <a:buChar char="•"/>
            </a:pPr>
            <a:r>
              <a:rPr lang="es-ES" sz="1200" dirty="0" smtClean="0">
                <a:latin typeface="Comic Sans MS" pitchFamily="66" charset="0"/>
              </a:rPr>
              <a:t>Recortar </a:t>
            </a:r>
            <a:r>
              <a:rPr lang="es-ES" sz="1200" dirty="0">
                <a:latin typeface="Comic Sans MS" pitchFamily="66" charset="0"/>
              </a:rPr>
              <a:t>figuras geométricas enteras de revistas y pegarlas.</a:t>
            </a:r>
            <a:endParaRPr lang="es-EC" sz="1200" dirty="0">
              <a:latin typeface="Comic Sans MS" pitchFamily="66" charset="0"/>
            </a:endParaRPr>
          </a:p>
          <a:p>
            <a:pPr marL="285750" lvl="0" indent="-285750" fontAlgn="base">
              <a:buFont typeface="Arial" pitchFamily="34" charset="0"/>
              <a:buChar char="•"/>
            </a:pPr>
            <a:r>
              <a:rPr lang="es-ES" sz="1200" dirty="0">
                <a:latin typeface="Comic Sans MS" pitchFamily="66" charset="0"/>
              </a:rPr>
              <a:t>Recortar figuras impresas</a:t>
            </a:r>
            <a:endParaRPr lang="es-EC" sz="1200" dirty="0">
              <a:latin typeface="Comic Sans MS" pitchFamily="66" charset="0"/>
            </a:endParaRPr>
          </a:p>
          <a:p>
            <a:pPr marL="285750" lvl="0" indent="-285750" fontAlgn="base">
              <a:buFont typeface="Arial" pitchFamily="34" charset="0"/>
              <a:buChar char="•"/>
            </a:pPr>
            <a:r>
              <a:rPr lang="es-ES" sz="1200" dirty="0">
                <a:latin typeface="Comic Sans MS" pitchFamily="66" charset="0"/>
              </a:rPr>
              <a:t>Recortar formas naturales tomadas de revistas.</a:t>
            </a:r>
            <a:endParaRPr lang="es-EC" sz="1200" dirty="0">
              <a:latin typeface="Comic Sans MS" pitchFamily="66" charset="0"/>
            </a:endParaRPr>
          </a:p>
          <a:p>
            <a:pPr marL="285750" lvl="0" indent="-285750" fontAlgn="base">
              <a:buFont typeface="Arial" pitchFamily="34" charset="0"/>
              <a:buChar char="•"/>
            </a:pPr>
            <a:r>
              <a:rPr lang="es-ES" sz="1200" dirty="0">
                <a:latin typeface="Comic Sans MS" pitchFamily="66" charset="0"/>
              </a:rPr>
              <a:t>Recortar dibujos coloreados.</a:t>
            </a:r>
            <a:endParaRPr lang="es-EC" sz="1200" dirty="0">
              <a:latin typeface="Comic Sans MS" pitchFamily="66" charset="0"/>
            </a:endParaRPr>
          </a:p>
          <a:p>
            <a:pPr marL="285750" lvl="0" indent="-285750" fontAlgn="base">
              <a:buFont typeface="Arial" pitchFamily="34" charset="0"/>
              <a:buChar char="•"/>
            </a:pPr>
            <a:r>
              <a:rPr lang="es-ES" sz="1200" dirty="0">
                <a:latin typeface="Comic Sans MS" pitchFamily="66" charset="0"/>
              </a:rPr>
              <a:t>Componer y descomponer una figura, hacer una composición combinando formas naturales tomadas de revistas.</a:t>
            </a:r>
            <a:endParaRPr lang="es-EC" sz="1200" dirty="0">
              <a:latin typeface="Comic Sans MS" pitchFamily="66" charset="0"/>
            </a:endParaRPr>
          </a:p>
          <a:p>
            <a:r>
              <a:rPr lang="es-EC" dirty="0"/>
              <a:t> </a:t>
            </a:r>
          </a:p>
          <a:p>
            <a:pPr algn="ctr"/>
            <a:endParaRPr lang="es-EC" dirty="0"/>
          </a:p>
        </p:txBody>
      </p:sp>
      <p:pic>
        <p:nvPicPr>
          <p:cNvPr id="7" name="6 Imagen"/>
          <p:cNvPicPr/>
          <p:nvPr/>
        </p:nvPicPr>
        <p:blipFill>
          <a:blip r:embed="rId2" cstate="print"/>
          <a:srcRect/>
          <a:stretch>
            <a:fillRect/>
          </a:stretch>
        </p:blipFill>
        <p:spPr bwMode="auto">
          <a:xfrm>
            <a:off x="5408880" y="4170657"/>
            <a:ext cx="2973070" cy="1757045"/>
          </a:xfrm>
          <a:prstGeom prst="rect">
            <a:avLst/>
          </a:prstGeom>
          <a:noFill/>
          <a:ln w="9525">
            <a:noFill/>
            <a:miter lim="800000"/>
            <a:headEnd/>
            <a:tailEnd/>
          </a:ln>
        </p:spPr>
      </p:pic>
      <p:sp>
        <p:nvSpPr>
          <p:cNvPr id="3" name="2 Rayo">
            <a:hlinkClick r:id="rId3" action="ppaction://hlinksldjump"/>
          </p:cNvPr>
          <p:cNvSpPr/>
          <p:nvPr/>
        </p:nvSpPr>
        <p:spPr>
          <a:xfrm>
            <a:off x="251520" y="188640"/>
            <a:ext cx="785614" cy="864096"/>
          </a:xfrm>
          <a:prstGeom prst="lightningBolt">
            <a:avLst/>
          </a:prstGeom>
          <a:solidFill>
            <a:srgbClr val="FC10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41027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800" decel="100000"/>
                                        <p:tgtEl>
                                          <p:spTgt spid="6"/>
                                        </p:tgtEl>
                                      </p:cBhvr>
                                    </p:animEffect>
                                    <p:anim calcmode="lin" valueType="num">
                                      <p:cBhvr>
                                        <p:cTn id="23" dur="800" decel="100000" fill="hold"/>
                                        <p:tgtEl>
                                          <p:spTgt spid="6"/>
                                        </p:tgtEl>
                                        <p:attrNameLst>
                                          <p:attrName>style.rotation</p:attrName>
                                        </p:attrNameLst>
                                      </p:cBhvr>
                                      <p:tavLst>
                                        <p:tav tm="0">
                                          <p:val>
                                            <p:fltVal val="-90"/>
                                          </p:val>
                                        </p:tav>
                                        <p:tav tm="100000">
                                          <p:val>
                                            <p:fltVal val="0"/>
                                          </p:val>
                                        </p:tav>
                                      </p:tavLst>
                                    </p:anim>
                                    <p:anim calcmode="lin" valueType="num">
                                      <p:cBhvr>
                                        <p:cTn id="24" dur="800" decel="100000" fill="hold"/>
                                        <p:tgtEl>
                                          <p:spTgt spid="6"/>
                                        </p:tgtEl>
                                        <p:attrNameLst>
                                          <p:attrName>ppt_x</p:attrName>
                                        </p:attrNameLst>
                                      </p:cBhvr>
                                      <p:tavLst>
                                        <p:tav tm="0">
                                          <p:val>
                                            <p:strVal val="#ppt_x+0.4"/>
                                          </p:val>
                                        </p:tav>
                                        <p:tav tm="100000">
                                          <p:val>
                                            <p:strVal val="#ppt_x-0.05"/>
                                          </p:val>
                                        </p:tav>
                                      </p:tavLst>
                                    </p:anim>
                                    <p:anim calcmode="lin" valueType="num">
                                      <p:cBhvr>
                                        <p:cTn id="25" dur="800" decel="100000" fill="hold"/>
                                        <p:tgtEl>
                                          <p:spTgt spid="6"/>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 </a:t>
            </a:r>
            <a:r>
              <a:rPr lang="es-ES" b="1" dirty="0" smtClean="0"/>
              <a:t/>
            </a:r>
            <a:br>
              <a:rPr lang="es-ES" b="1" dirty="0" smtClean="0"/>
            </a:br>
            <a:r>
              <a:rPr lang="es-ES" b="1" dirty="0" smtClean="0">
                <a:solidFill>
                  <a:srgbClr val="FF0000"/>
                </a:solidFill>
                <a:latin typeface="Comic Sans MS" pitchFamily="66" charset="0"/>
              </a:rPr>
              <a:t>COLOREADO</a:t>
            </a:r>
            <a:r>
              <a:rPr lang="es-EC" dirty="0">
                <a:solidFill>
                  <a:srgbClr val="FF0000"/>
                </a:solidFill>
                <a:latin typeface="Comic Sans MS" pitchFamily="66" charset="0"/>
              </a:rPr>
              <a:t/>
            </a:r>
            <a:br>
              <a:rPr lang="es-EC" dirty="0">
                <a:solidFill>
                  <a:srgbClr val="FF0000"/>
                </a:solidFill>
                <a:latin typeface="Comic Sans MS" pitchFamily="66" charset="0"/>
              </a:rPr>
            </a:br>
            <a:r>
              <a:rPr lang="es-EC" dirty="0">
                <a:solidFill>
                  <a:srgbClr val="FF0000"/>
                </a:solidFill>
                <a:latin typeface="Comic Sans MS" pitchFamily="66" charset="0"/>
              </a:rPr>
              <a:t> </a:t>
            </a:r>
            <a:br>
              <a:rPr lang="es-EC" dirty="0">
                <a:solidFill>
                  <a:srgbClr val="FF0000"/>
                </a:solidFill>
                <a:latin typeface="Comic Sans MS" pitchFamily="66" charset="0"/>
              </a:rPr>
            </a:br>
            <a:endParaRPr lang="es-EC" dirty="0">
              <a:solidFill>
                <a:srgbClr val="FF0000"/>
              </a:solidFill>
              <a:latin typeface="Comic Sans MS" pitchFamily="66" charset="0"/>
            </a:endParaRPr>
          </a:p>
        </p:txBody>
      </p:sp>
      <p:sp>
        <p:nvSpPr>
          <p:cNvPr id="5" name="4 Proceso predefinido"/>
          <p:cNvSpPr/>
          <p:nvPr/>
        </p:nvSpPr>
        <p:spPr>
          <a:xfrm>
            <a:off x="611560" y="1184970"/>
            <a:ext cx="7560840" cy="1152128"/>
          </a:xfrm>
          <a:prstGeom prst="flowChartPredefinedProcess">
            <a:avLst/>
          </a:prstGeom>
          <a:solidFill>
            <a:srgbClr val="281E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Brinda los  beneficios </a:t>
            </a:r>
            <a:r>
              <a:rPr lang="es-ES" dirty="0"/>
              <a:t>para desarrollar la correcta coordinación, el agarre y la </a:t>
            </a:r>
            <a:r>
              <a:rPr lang="es-ES" dirty="0" smtClean="0"/>
              <a:t>fuerza del lápiz.</a:t>
            </a:r>
            <a:endParaRPr lang="es-EC" dirty="0"/>
          </a:p>
        </p:txBody>
      </p:sp>
      <p:sp>
        <p:nvSpPr>
          <p:cNvPr id="6" name="5 Proceso predefinido"/>
          <p:cNvSpPr/>
          <p:nvPr/>
        </p:nvSpPr>
        <p:spPr>
          <a:xfrm>
            <a:off x="611560" y="2489498"/>
            <a:ext cx="7560840" cy="1152128"/>
          </a:xfrm>
          <a:prstGeom prst="flowChartPredefinedProcess">
            <a:avLst/>
          </a:prstGeom>
          <a:solidFill>
            <a:srgbClr val="281E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Pasos para el coloreado: Atención-Control-Postura-Uso de las manos.</a:t>
            </a:r>
            <a:endParaRPr lang="es-EC" dirty="0"/>
          </a:p>
        </p:txBody>
      </p:sp>
      <p:pic>
        <p:nvPicPr>
          <p:cNvPr id="7" name="6 Imagen"/>
          <p:cNvPicPr/>
          <p:nvPr/>
        </p:nvPicPr>
        <p:blipFill>
          <a:blip r:embed="rId2"/>
          <a:srcRect l="16122" t="39130" r="13222" b="16232"/>
          <a:stretch>
            <a:fillRect/>
          </a:stretch>
        </p:blipFill>
        <p:spPr bwMode="auto">
          <a:xfrm>
            <a:off x="2513394" y="4199389"/>
            <a:ext cx="3973195" cy="1482090"/>
          </a:xfrm>
          <a:prstGeom prst="rect">
            <a:avLst/>
          </a:prstGeom>
          <a:noFill/>
          <a:ln w="9525">
            <a:noFill/>
            <a:miter lim="800000"/>
            <a:headEnd/>
            <a:tailEnd/>
          </a:ln>
        </p:spPr>
      </p:pic>
      <p:sp>
        <p:nvSpPr>
          <p:cNvPr id="8" name="7 Rectángulo"/>
          <p:cNvSpPr/>
          <p:nvPr/>
        </p:nvSpPr>
        <p:spPr>
          <a:xfrm>
            <a:off x="1043608" y="5681479"/>
            <a:ext cx="6912768" cy="215444"/>
          </a:xfrm>
          <a:prstGeom prst="rect">
            <a:avLst/>
          </a:prstGeom>
        </p:spPr>
        <p:txBody>
          <a:bodyPr wrap="square">
            <a:spAutoFit/>
          </a:bodyPr>
          <a:lstStyle/>
          <a:p>
            <a:pPr algn="ctr"/>
            <a:r>
              <a:rPr lang="es-ES" sz="800" b="1" dirty="0"/>
              <a:t>Fuente: </a:t>
            </a:r>
            <a:r>
              <a:rPr lang="es-ES" sz="800" b="1" dirty="0">
                <a:hlinkClick r:id="rId3"/>
              </a:rPr>
              <a:t>http://www.mpsaz.org/adams/staff/twwashburn/learningresources/literacyresources/writingtools/files/correct_crayon_grip_-_spanish.pdf</a:t>
            </a:r>
            <a:endParaRPr lang="es-EC" sz="800" dirty="0"/>
          </a:p>
        </p:txBody>
      </p:sp>
      <p:sp>
        <p:nvSpPr>
          <p:cNvPr id="9" name="8 Cara sonriente">
            <a:hlinkClick r:id="rId4" action="ppaction://hlinksldjump"/>
          </p:cNvPr>
          <p:cNvSpPr/>
          <p:nvPr/>
        </p:nvSpPr>
        <p:spPr>
          <a:xfrm>
            <a:off x="8172400" y="5373216"/>
            <a:ext cx="864096" cy="108012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68028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edg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500166" y="1285860"/>
            <a:ext cx="6786610" cy="3500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800" dirty="0" smtClean="0">
                <a:latin typeface="Comic Sans MS" pitchFamily="66" charset="0"/>
              </a:rPr>
              <a:t>El niño, guiado por un maestro interior trabaja infatigablemente con alegría para construir al hombre. Nosotros educadores, sólo podemos ayudar... Así daremos testimonio del nacimiento del hombre nuevo</a:t>
            </a:r>
          </a:p>
          <a:p>
            <a:pPr algn="ctr"/>
            <a:endParaRPr lang="es-EC" dirty="0" smtClean="0"/>
          </a:p>
          <a:p>
            <a:pPr algn="ctr"/>
            <a:r>
              <a:rPr lang="es-EC" dirty="0" smtClean="0"/>
              <a:t>María Montessori</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357290" y="3500438"/>
            <a:ext cx="6572296"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s-EC" sz="2000" dirty="0" smtClean="0"/>
              <a:t>Características de la creatividad</a:t>
            </a:r>
          </a:p>
          <a:p>
            <a:pPr>
              <a:buFont typeface="Wingdings" pitchFamily="2" charset="2"/>
              <a:buChar char="ü"/>
            </a:pPr>
            <a:r>
              <a:rPr lang="es-EC" sz="2000" dirty="0" smtClean="0"/>
              <a:t>La expresión en todas sus manifestaciones</a:t>
            </a:r>
          </a:p>
          <a:p>
            <a:pPr>
              <a:buFont typeface="Wingdings" pitchFamily="2" charset="2"/>
              <a:buChar char="ü"/>
            </a:pPr>
            <a:r>
              <a:rPr lang="es-EC" sz="2000" dirty="0" smtClean="0"/>
              <a:t>Proceso creativo</a:t>
            </a:r>
          </a:p>
          <a:p>
            <a:pPr>
              <a:buFont typeface="Wingdings" pitchFamily="2" charset="2"/>
              <a:buChar char="ü"/>
            </a:pPr>
            <a:r>
              <a:rPr lang="es-EC" sz="2000" dirty="0" smtClean="0"/>
              <a:t>Recursos materiales en la creatividad</a:t>
            </a:r>
          </a:p>
          <a:p>
            <a:pPr>
              <a:buFont typeface="Wingdings" pitchFamily="2" charset="2"/>
              <a:buChar char="ü"/>
            </a:pPr>
            <a:r>
              <a:rPr lang="es-EC" sz="2000" dirty="0" smtClean="0"/>
              <a:t>Rol del maestro</a:t>
            </a:r>
          </a:p>
          <a:p>
            <a:pPr>
              <a:buFont typeface="Wingdings" pitchFamily="2" charset="2"/>
              <a:buChar char="ü"/>
            </a:pPr>
            <a:r>
              <a:rPr lang="es-EC" sz="2000" dirty="0" smtClean="0"/>
              <a:t>La creatividad en la educación inicial</a:t>
            </a:r>
          </a:p>
        </p:txBody>
      </p:sp>
      <p:sp>
        <p:nvSpPr>
          <p:cNvPr id="10" name="9 Llamada de flecha hacia abajo"/>
          <p:cNvSpPr/>
          <p:nvPr/>
        </p:nvSpPr>
        <p:spPr>
          <a:xfrm>
            <a:off x="2071670" y="928670"/>
            <a:ext cx="5500726" cy="1143008"/>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lvl="1" algn="ctr"/>
            <a:r>
              <a:rPr lang="es-EC" b="1" dirty="0" smtClean="0">
                <a:latin typeface="Comic Sans MS" pitchFamily="66" charset="0"/>
              </a:rPr>
              <a:t>FUNDAMENTACIÓN CIENTIFICA</a:t>
            </a:r>
            <a:endParaRPr lang="es-EC" b="1" dirty="0">
              <a:latin typeface="Comic Sans MS" pitchFamily="66" charset="0"/>
            </a:endParaRPr>
          </a:p>
        </p:txBody>
      </p:sp>
      <p:sp>
        <p:nvSpPr>
          <p:cNvPr id="11" name="10 Rectángulo redondeado"/>
          <p:cNvSpPr/>
          <p:nvPr/>
        </p:nvSpPr>
        <p:spPr>
          <a:xfrm>
            <a:off x="2071670" y="2357430"/>
            <a:ext cx="5214974"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LA CREATIVIDAD</a:t>
            </a:r>
            <a:endParaRPr lang="es-EC" dirty="0"/>
          </a:p>
        </p:txBody>
      </p:sp>
    </p:spTree>
    <p:extLst>
      <p:ext uri="{BB962C8B-B14F-4D97-AF65-F5344CB8AC3E}">
        <p14:creationId xmlns:p14="http://schemas.microsoft.com/office/powerpoint/2010/main" xmlns="" val="111236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800" decel="100000"/>
                                        <p:tgtEl>
                                          <p:spTgt spid="9"/>
                                        </p:tgtEl>
                                      </p:cBhvr>
                                    </p:animEffect>
                                    <p:anim calcmode="lin" valueType="num">
                                      <p:cBhvr>
                                        <p:cTn id="18" dur="800" decel="100000" fill="hold"/>
                                        <p:tgtEl>
                                          <p:spTgt spid="9"/>
                                        </p:tgtEl>
                                        <p:attrNameLst>
                                          <p:attrName>style.rotation</p:attrName>
                                        </p:attrNameLst>
                                      </p:cBhvr>
                                      <p:tavLst>
                                        <p:tav tm="0">
                                          <p:val>
                                            <p:fltVal val="-90"/>
                                          </p:val>
                                        </p:tav>
                                        <p:tav tm="100000">
                                          <p:val>
                                            <p:fltVal val="0"/>
                                          </p:val>
                                        </p:tav>
                                      </p:tavLst>
                                    </p:anim>
                                    <p:anim calcmode="lin" valueType="num">
                                      <p:cBhvr>
                                        <p:cTn id="19" dur="800" decel="100000" fill="hold"/>
                                        <p:tgtEl>
                                          <p:spTgt spid="9"/>
                                        </p:tgtEl>
                                        <p:attrNameLst>
                                          <p:attrName>ppt_x</p:attrName>
                                        </p:attrNameLst>
                                      </p:cBhvr>
                                      <p:tavLst>
                                        <p:tav tm="0">
                                          <p:val>
                                            <p:strVal val="#ppt_x+0.4"/>
                                          </p:val>
                                        </p:tav>
                                        <p:tav tm="100000">
                                          <p:val>
                                            <p:strVal val="#ppt_x-0.05"/>
                                          </p:val>
                                        </p:tav>
                                      </p:tavLst>
                                    </p:anim>
                                    <p:anim calcmode="lin" valueType="num">
                                      <p:cBhvr>
                                        <p:cTn id="20" dur="800" decel="100000" fill="hold"/>
                                        <p:tgtEl>
                                          <p:spTgt spid="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p:cNvPicPr>
            <a:picLocks noChangeAspect="1" noChangeArrowheads="1"/>
          </p:cNvPicPr>
          <p:nvPr/>
        </p:nvPicPr>
        <p:blipFill>
          <a:blip r:embed="rId2"/>
          <a:srcRect l="7528" t="103" r="2132"/>
          <a:stretch>
            <a:fillRect/>
          </a:stretch>
        </p:blipFill>
        <p:spPr bwMode="auto">
          <a:xfrm>
            <a:off x="0" y="-1"/>
            <a:ext cx="9144000" cy="6858001"/>
          </a:xfrm>
          <a:prstGeom prst="rect">
            <a:avLst/>
          </a:prstGeom>
          <a:noFill/>
          <a:ln w="9525">
            <a:noFill/>
            <a:miter lim="800000"/>
            <a:headEnd/>
            <a:tailEnd/>
          </a:ln>
          <a:effectLst/>
        </p:spPr>
      </p:pic>
      <p:sp>
        <p:nvSpPr>
          <p:cNvPr id="5" name="4 Rectángulo redondeado"/>
          <p:cNvSpPr/>
          <p:nvPr/>
        </p:nvSpPr>
        <p:spPr>
          <a:xfrm>
            <a:off x="2786050" y="1428736"/>
            <a:ext cx="3929090" cy="9286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3200" dirty="0" smtClean="0">
                <a:latin typeface="Comic Sans MS" pitchFamily="66" charset="0"/>
              </a:rPr>
              <a:t>CAPÍTULO III</a:t>
            </a:r>
            <a:endParaRPr lang="es-EC" sz="3200" dirty="0">
              <a:latin typeface="Comic Sans MS" pitchFamily="66" charset="0"/>
            </a:endParaRPr>
          </a:p>
        </p:txBody>
      </p:sp>
      <p:sp>
        <p:nvSpPr>
          <p:cNvPr id="6" name="5 Rectángulo redondeado"/>
          <p:cNvSpPr/>
          <p:nvPr/>
        </p:nvSpPr>
        <p:spPr>
          <a:xfrm>
            <a:off x="1928794" y="2857496"/>
            <a:ext cx="5214974" cy="25717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800" b="1" dirty="0" smtClean="0"/>
              <a:t>DISEÑO METODOLOGICO</a:t>
            </a:r>
          </a:p>
          <a:p>
            <a:endParaRPr lang="es-EC"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785786" y="428604"/>
          <a:ext cx="7929618"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785786" y="428604"/>
          <a:ext cx="7715304"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1143000"/>
          </a:xfrm>
        </p:spPr>
        <p:txBody>
          <a:bodyPr>
            <a:normAutofit fontScale="90000"/>
          </a:bodyPr>
          <a:lstStyle/>
          <a:p>
            <a:r>
              <a:rPr lang="es-EC" sz="3100" dirty="0" smtClean="0">
                <a:latin typeface="Comic Sans MS" pitchFamily="66" charset="0"/>
              </a:rPr>
              <a:t>ANÁLISIS E INTERPRETACIÓN DE DATOS DE LOS INSTRUMENTOS DE INVESTIGACIÓN</a:t>
            </a:r>
            <a:r>
              <a:rPr lang="es-EC" dirty="0" smtClean="0"/>
              <a:t/>
            </a:r>
            <a:br>
              <a:rPr lang="es-EC" dirty="0" smtClean="0"/>
            </a:br>
            <a:endParaRPr lang="es-EC" dirty="0"/>
          </a:p>
        </p:txBody>
      </p:sp>
      <p:sp>
        <p:nvSpPr>
          <p:cNvPr id="3" name="2 Marcador de contenido"/>
          <p:cNvSpPr>
            <a:spLocks noGrp="1"/>
          </p:cNvSpPr>
          <p:nvPr>
            <p:ph idx="1"/>
          </p:nvPr>
        </p:nvSpPr>
        <p:spPr>
          <a:xfrm>
            <a:off x="827584" y="2492896"/>
            <a:ext cx="7859216" cy="3633267"/>
          </a:xfrm>
        </p:spPr>
        <p:txBody>
          <a:bodyPr>
            <a:normAutofit fontScale="85000" lnSpcReduction="20000"/>
          </a:bodyPr>
          <a:lstStyle/>
          <a:p>
            <a:pPr marL="0" indent="0">
              <a:buNone/>
            </a:pPr>
            <a:r>
              <a:rPr lang="es-EC" sz="2800" dirty="0" smtClean="0">
                <a:latin typeface="Comic Sans MS" pitchFamily="66" charset="0"/>
              </a:rPr>
              <a:t>Fichas de Observación:</a:t>
            </a:r>
          </a:p>
          <a:p>
            <a:pPr marL="0" indent="0">
              <a:buNone/>
            </a:pPr>
            <a:endParaRPr lang="es-EC" sz="2800" dirty="0" smtClean="0">
              <a:latin typeface="Comic Sans MS" pitchFamily="66" charset="0"/>
            </a:endParaRPr>
          </a:p>
          <a:p>
            <a:r>
              <a:rPr lang="es-EC" sz="2800" dirty="0" smtClean="0">
                <a:latin typeface="Comic Sans MS" pitchFamily="66" charset="0"/>
                <a:hlinkClick r:id="rId2" action="ppaction://hlinksldjump"/>
              </a:rPr>
              <a:t>Tabla N° 2. Espacio físico</a:t>
            </a:r>
            <a:endParaRPr lang="es-EC" sz="2800" dirty="0" smtClean="0">
              <a:latin typeface="Comic Sans MS" pitchFamily="66" charset="0"/>
            </a:endParaRPr>
          </a:p>
          <a:p>
            <a:endParaRPr lang="es-EC" sz="2800" dirty="0" smtClean="0">
              <a:latin typeface="Comic Sans MS" pitchFamily="66" charset="0"/>
            </a:endParaRPr>
          </a:p>
          <a:p>
            <a:r>
              <a:rPr lang="es-EC" sz="2800" dirty="0" smtClean="0">
                <a:latin typeface="Comic Sans MS" pitchFamily="66" charset="0"/>
                <a:hlinkClick r:id="rId3" action="ppaction://hlinksldjump"/>
              </a:rPr>
              <a:t>Tabla N° 4. Utilización de la Pinza Motora</a:t>
            </a:r>
            <a:endParaRPr lang="es-EC" sz="2800" dirty="0" smtClean="0">
              <a:latin typeface="Comic Sans MS" pitchFamily="66" charset="0"/>
            </a:endParaRPr>
          </a:p>
          <a:p>
            <a:endParaRPr lang="es-EC" sz="2800" dirty="0" smtClean="0">
              <a:latin typeface="Comic Sans MS" pitchFamily="66" charset="0"/>
            </a:endParaRPr>
          </a:p>
          <a:p>
            <a:r>
              <a:rPr lang="es-EC" sz="2800" dirty="0" smtClean="0">
                <a:latin typeface="Comic Sans MS" pitchFamily="66" charset="0"/>
                <a:hlinkClick r:id="rId4" action="ppaction://hlinksldjump"/>
              </a:rPr>
              <a:t>Tabla N° 13. Desarrollo de Técnicas Grafo plásticas</a:t>
            </a:r>
            <a:endParaRPr lang="es-EC" sz="2800" dirty="0" smtClean="0">
              <a:latin typeface="Comic Sans MS" pitchFamily="66" charset="0"/>
            </a:endParaRPr>
          </a:p>
          <a:p>
            <a:endParaRPr lang="es-EC" sz="2800" dirty="0" smtClean="0">
              <a:latin typeface="Comic Sans MS" pitchFamily="66" charset="0"/>
            </a:endParaRPr>
          </a:p>
          <a:p>
            <a:r>
              <a:rPr lang="es-EC" sz="2800" dirty="0" smtClean="0">
                <a:latin typeface="Comic Sans MS" pitchFamily="66" charset="0"/>
                <a:hlinkClick r:id="rId5" action="ppaction://hlinksldjump"/>
              </a:rPr>
              <a:t>Tabla N° 23. Creatividad</a:t>
            </a:r>
            <a:endParaRPr lang="es-EC" sz="2800" dirty="0" smtClean="0">
              <a:latin typeface="Comic Sans MS" pitchFamily="66" charset="0"/>
            </a:endParaRPr>
          </a:p>
          <a:p>
            <a:endParaRPr lang="es-EC" dirty="0" smtClean="0"/>
          </a:p>
          <a:p>
            <a:endParaRPr lang="es-EC" dirty="0" smtClean="0"/>
          </a:p>
          <a:p>
            <a:endParaRPr lang="es-EC" dirty="0"/>
          </a:p>
        </p:txBody>
      </p:sp>
      <p:sp>
        <p:nvSpPr>
          <p:cNvPr id="4" name="3 Rectángulo redondeado"/>
          <p:cNvSpPr/>
          <p:nvPr/>
        </p:nvSpPr>
        <p:spPr>
          <a:xfrm>
            <a:off x="899592" y="1772816"/>
            <a:ext cx="2376264" cy="72008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Comic Sans MS" pitchFamily="66" charset="0"/>
              </a:rPr>
              <a:t>I</a:t>
            </a:r>
            <a:r>
              <a:rPr lang="es-EC" b="1" dirty="0" smtClean="0">
                <a:solidFill>
                  <a:schemeClr val="tx1"/>
                </a:solidFill>
                <a:latin typeface="Comic Sans MS" pitchFamily="66" charset="0"/>
              </a:rPr>
              <a:t>NDICE</a:t>
            </a:r>
            <a:endParaRPr lang="es-EC" b="1" dirty="0">
              <a:solidFill>
                <a:schemeClr val="tx1"/>
              </a:solidFill>
              <a:latin typeface="Comic Sans MS" pitchFamily="66" charset="0"/>
            </a:endParaRPr>
          </a:p>
        </p:txBody>
      </p:sp>
      <p:sp>
        <p:nvSpPr>
          <p:cNvPr id="6" name="5 Cara sonriente">
            <a:hlinkClick r:id="rId6" action="ppaction://hlinksldjump"/>
          </p:cNvPr>
          <p:cNvSpPr/>
          <p:nvPr/>
        </p:nvSpPr>
        <p:spPr>
          <a:xfrm>
            <a:off x="7956376" y="5949280"/>
            <a:ext cx="792088" cy="79208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564222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xmlns="" val="3978137900"/>
              </p:ext>
            </p:extLst>
          </p:nvPr>
        </p:nvGraphicFramePr>
        <p:xfrm>
          <a:off x="685849" y="142852"/>
          <a:ext cx="7529489" cy="1963978"/>
        </p:xfrm>
        <a:graphic>
          <a:graphicData uri="http://schemas.openxmlformats.org/drawingml/2006/table">
            <a:tbl>
              <a:tblPr firstRow="1" firstCol="1" bandRow="1">
                <a:tableStyleId>{85BE263C-DBD7-4A20-BB59-AAB30ACAA65A}</a:tableStyleId>
              </a:tblPr>
              <a:tblGrid>
                <a:gridCol w="2928956"/>
                <a:gridCol w="1071570"/>
                <a:gridCol w="1285884"/>
                <a:gridCol w="1120945"/>
                <a:gridCol w="1122134"/>
              </a:tblGrid>
              <a:tr h="281482">
                <a:tc>
                  <a:txBody>
                    <a:bodyPr/>
                    <a:lstStyle/>
                    <a:p>
                      <a:pPr marL="457200" algn="ctr">
                        <a:lnSpc>
                          <a:spcPct val="115000"/>
                        </a:lnSpc>
                        <a:spcAft>
                          <a:spcPts val="0"/>
                        </a:spcAft>
                      </a:pPr>
                      <a:r>
                        <a:rPr lang="es-EC" sz="1600" dirty="0">
                          <a:effectLst/>
                        </a:rPr>
                        <a:t> </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457200" algn="ctr">
                        <a:lnSpc>
                          <a:spcPct val="115000"/>
                        </a:lnSpc>
                        <a:spcAft>
                          <a:spcPts val="1000"/>
                        </a:spcAft>
                      </a:pPr>
                      <a:r>
                        <a:rPr lang="es-EC" sz="1600" dirty="0">
                          <a:effectLst/>
                        </a:rPr>
                        <a:t>Resultados</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81482">
                <a:tc>
                  <a:txBody>
                    <a:bodyPr/>
                    <a:lstStyle/>
                    <a:p>
                      <a:pPr marL="457200" algn="ctr">
                        <a:lnSpc>
                          <a:spcPct val="115000"/>
                        </a:lnSpc>
                        <a:spcAft>
                          <a:spcPts val="0"/>
                        </a:spcAft>
                      </a:pPr>
                      <a:r>
                        <a:rPr lang="es-EC" sz="1600" dirty="0">
                          <a:effectLst/>
                        </a:rPr>
                        <a:t>Aspecto observado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Nada</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Solo un poco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Algo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750" algn="ctr">
                        <a:lnSpc>
                          <a:spcPct val="115000"/>
                        </a:lnSpc>
                        <a:spcAft>
                          <a:spcPts val="1000"/>
                        </a:spcAft>
                      </a:pPr>
                      <a:r>
                        <a:rPr lang="es-EC" sz="1600" dirty="0">
                          <a:effectLst/>
                        </a:rPr>
                        <a:t>Mucho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4644">
                <a:tc>
                  <a:txBody>
                    <a:bodyPr/>
                    <a:lstStyle/>
                    <a:p>
                      <a:pPr marL="457200">
                        <a:lnSpc>
                          <a:spcPct val="115000"/>
                        </a:lnSpc>
                        <a:spcAft>
                          <a:spcPts val="0"/>
                        </a:spcAft>
                      </a:pPr>
                      <a:r>
                        <a:rPr lang="es-EC" sz="1600" dirty="0">
                          <a:effectLst/>
                        </a:rPr>
                        <a:t>2-Existe un espacio determinado para los materiales de expresión   plástica</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 </a:t>
                      </a:r>
                    </a:p>
                    <a:p>
                      <a:pPr marL="457200" algn="ctr">
                        <a:lnSpc>
                          <a:spcPct val="115000"/>
                        </a:lnSpc>
                        <a:spcAft>
                          <a:spcPts val="0"/>
                        </a:spcAft>
                      </a:pPr>
                      <a:r>
                        <a:rPr lang="es-EC" sz="1600" dirty="0">
                          <a:effectLst/>
                        </a:rPr>
                        <a:t>26</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 </a:t>
                      </a:r>
                    </a:p>
                    <a:p>
                      <a:pPr marL="457200" algn="ctr">
                        <a:lnSpc>
                          <a:spcPct val="115000"/>
                        </a:lnSpc>
                        <a:spcAft>
                          <a:spcPts val="0"/>
                        </a:spcAft>
                      </a:pPr>
                      <a:r>
                        <a:rPr lang="es-EC" sz="1600" dirty="0">
                          <a:effectLst/>
                        </a:rPr>
                        <a:t>8</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 </a:t>
                      </a:r>
                    </a:p>
                    <a:p>
                      <a:pPr marL="457200" algn="ctr">
                        <a:lnSpc>
                          <a:spcPct val="115000"/>
                        </a:lnSpc>
                        <a:spcAft>
                          <a:spcPts val="0"/>
                        </a:spcAft>
                      </a:pPr>
                      <a:r>
                        <a:rPr lang="es-EC" sz="1600" dirty="0">
                          <a:effectLst/>
                        </a:rPr>
                        <a:t>11</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 </a:t>
                      </a:r>
                    </a:p>
                    <a:p>
                      <a:pPr marL="457200" algn="ctr">
                        <a:lnSpc>
                          <a:spcPct val="115000"/>
                        </a:lnSpc>
                        <a:spcAft>
                          <a:spcPts val="1000"/>
                        </a:spcAft>
                      </a:pPr>
                      <a:r>
                        <a:rPr lang="es-EC" sz="1600" dirty="0">
                          <a:effectLst/>
                        </a:rPr>
                        <a:t>10</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5 Gráfico"/>
          <p:cNvGraphicFramePr>
            <a:graphicFrameLocks/>
          </p:cNvGraphicFramePr>
          <p:nvPr>
            <p:extLst>
              <p:ext uri="{D42A27DB-BD31-4B8C-83A1-F6EECF244321}">
                <p14:modId xmlns:p14="http://schemas.microsoft.com/office/powerpoint/2010/main" xmlns="" val="1646387357"/>
              </p:ext>
            </p:extLst>
          </p:nvPr>
        </p:nvGraphicFramePr>
        <p:xfrm>
          <a:off x="899592" y="2348880"/>
          <a:ext cx="3957320" cy="2515235"/>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5292080" y="2276872"/>
            <a:ext cx="3384376" cy="4124206"/>
          </a:xfrm>
          <a:prstGeom prst="rect">
            <a:avLst/>
          </a:prstGeom>
          <a:noFill/>
        </p:spPr>
        <p:txBody>
          <a:bodyPr wrap="square" rtlCol="0">
            <a:spAutoFit/>
          </a:bodyPr>
          <a:lstStyle/>
          <a:p>
            <a:r>
              <a:rPr lang="es-EC" b="1" dirty="0"/>
              <a:t>Análisis e interpretación de la información:</a:t>
            </a:r>
            <a:endParaRPr lang="es-EC" dirty="0"/>
          </a:p>
          <a:p>
            <a:r>
              <a:rPr lang="es-EC" b="1" dirty="0"/>
              <a:t> </a:t>
            </a:r>
            <a:endParaRPr lang="es-EC" dirty="0"/>
          </a:p>
          <a:p>
            <a:pPr algn="just"/>
            <a:r>
              <a:rPr lang="es-EC" sz="1600" dirty="0"/>
              <a:t>El 47% de los centros infantiles no cuentan con un espacio determinado para los materiales de expresión plástica, el 15 % solo un poco, el 20% algo y el 18% mucho, lo que indica que dentro del aula no cuenta con un adecuado ambiente de aprendizaje, es decir,  no tienen un rincón de arte destinado para los diferentes materiales, cabe señalar que los centros infantiles tienen escases de materiales.</a:t>
            </a:r>
          </a:p>
          <a:p>
            <a:pPr algn="just"/>
            <a:endParaRPr lang="es-EC" sz="1600" dirty="0"/>
          </a:p>
        </p:txBody>
      </p:sp>
      <p:sp>
        <p:nvSpPr>
          <p:cNvPr id="8" name="7 CuadroTexto"/>
          <p:cNvSpPr txBox="1"/>
          <p:nvPr/>
        </p:nvSpPr>
        <p:spPr>
          <a:xfrm>
            <a:off x="899592" y="5013176"/>
            <a:ext cx="2808312" cy="923330"/>
          </a:xfrm>
          <a:prstGeom prst="rect">
            <a:avLst/>
          </a:prstGeom>
          <a:noFill/>
        </p:spPr>
        <p:txBody>
          <a:bodyPr wrap="square" rtlCol="0">
            <a:spAutoFit/>
          </a:bodyPr>
          <a:lstStyle/>
          <a:p>
            <a:r>
              <a:rPr lang="es-EC" dirty="0" smtClean="0"/>
              <a:t>Tabla N° 2</a:t>
            </a:r>
          </a:p>
          <a:p>
            <a:r>
              <a:rPr lang="es-EC" dirty="0" smtClean="0"/>
              <a:t>Elaborado por: Karina Caiza y Noemí Caizaluisa</a:t>
            </a:r>
            <a:endParaRPr lang="es-EC" dirty="0"/>
          </a:p>
        </p:txBody>
      </p:sp>
      <p:sp>
        <p:nvSpPr>
          <p:cNvPr id="2" name="1 Flecha izquierda">
            <a:hlinkClick r:id="rId3" action="ppaction://hlinksldjump"/>
          </p:cNvPr>
          <p:cNvSpPr/>
          <p:nvPr/>
        </p:nvSpPr>
        <p:spPr>
          <a:xfrm>
            <a:off x="899592" y="6165304"/>
            <a:ext cx="1080120" cy="43204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09476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3946367839"/>
              </p:ext>
            </p:extLst>
          </p:nvPr>
        </p:nvGraphicFramePr>
        <p:xfrm>
          <a:off x="1014539" y="214290"/>
          <a:ext cx="7200799" cy="1685925"/>
        </p:xfrm>
        <a:graphic>
          <a:graphicData uri="http://schemas.openxmlformats.org/drawingml/2006/table">
            <a:tbl>
              <a:tblPr firstRow="1" firstCol="1" bandRow="1">
                <a:tableStyleId>{85BE263C-DBD7-4A20-BB59-AAB30ACAA65A}</a:tableStyleId>
              </a:tblPr>
              <a:tblGrid>
                <a:gridCol w="2356721"/>
                <a:gridCol w="1060875"/>
                <a:gridCol w="1649179"/>
                <a:gridCol w="1060875"/>
                <a:gridCol w="1073149"/>
              </a:tblGrid>
              <a:tr h="283845">
                <a:tc>
                  <a:txBody>
                    <a:bodyPr/>
                    <a:lstStyle/>
                    <a:p>
                      <a:pPr marL="457200" algn="ctr">
                        <a:lnSpc>
                          <a:spcPct val="115000"/>
                        </a:lnSpc>
                        <a:spcAft>
                          <a:spcPts val="0"/>
                        </a:spcAft>
                      </a:pPr>
                      <a:r>
                        <a:rPr lang="es-EC" sz="1600" dirty="0">
                          <a:effectLst/>
                        </a:rPr>
                        <a:t> </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457200" algn="ctr">
                        <a:lnSpc>
                          <a:spcPct val="115000"/>
                        </a:lnSpc>
                        <a:spcAft>
                          <a:spcPts val="1000"/>
                        </a:spcAft>
                      </a:pPr>
                      <a:r>
                        <a:rPr lang="es-EC" sz="1600" dirty="0">
                          <a:effectLst/>
                        </a:rPr>
                        <a:t>Resultados</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83845">
                <a:tc>
                  <a:txBody>
                    <a:bodyPr/>
                    <a:lstStyle/>
                    <a:p>
                      <a:pPr marL="457200" algn="ctr">
                        <a:lnSpc>
                          <a:spcPct val="115000"/>
                        </a:lnSpc>
                        <a:spcAft>
                          <a:spcPts val="0"/>
                        </a:spcAft>
                      </a:pPr>
                      <a:r>
                        <a:rPr lang="es-EC" sz="1600" dirty="0">
                          <a:effectLst/>
                        </a:rPr>
                        <a:t>Aspecto observado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Nada</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Solo un poco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Algo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750" algn="ctr">
                        <a:lnSpc>
                          <a:spcPct val="115000"/>
                        </a:lnSpc>
                        <a:spcAft>
                          <a:spcPts val="1000"/>
                        </a:spcAft>
                      </a:pPr>
                      <a:r>
                        <a:rPr lang="es-EC" sz="1600" dirty="0">
                          <a:effectLst/>
                        </a:rPr>
                        <a:t>Mucho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190">
                <a:tc>
                  <a:txBody>
                    <a:bodyPr/>
                    <a:lstStyle/>
                    <a:p>
                      <a:pPr marL="457200">
                        <a:lnSpc>
                          <a:spcPct val="115000"/>
                        </a:lnSpc>
                        <a:spcAft>
                          <a:spcPts val="0"/>
                        </a:spcAft>
                      </a:pPr>
                      <a:r>
                        <a:rPr lang="es-EC" sz="1600" dirty="0">
                          <a:effectLst/>
                        </a:rPr>
                        <a:t>4-Utiliza la pinza motora para sujetar lápices</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0</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16</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21</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1000"/>
                        </a:spcAft>
                      </a:pPr>
                      <a:r>
                        <a:rPr lang="es-EC" sz="1600" dirty="0">
                          <a:effectLst/>
                        </a:rPr>
                        <a:t>18</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4 Gráfico"/>
          <p:cNvGraphicFramePr>
            <a:graphicFrameLocks/>
          </p:cNvGraphicFramePr>
          <p:nvPr>
            <p:extLst>
              <p:ext uri="{D42A27DB-BD31-4B8C-83A1-F6EECF244321}">
                <p14:modId xmlns:p14="http://schemas.microsoft.com/office/powerpoint/2010/main" xmlns="" val="3564634542"/>
              </p:ext>
            </p:extLst>
          </p:nvPr>
        </p:nvGraphicFramePr>
        <p:xfrm>
          <a:off x="899592" y="2204864"/>
          <a:ext cx="4457700" cy="2642235"/>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5617418" y="1988840"/>
            <a:ext cx="2664296" cy="4647426"/>
          </a:xfrm>
          <a:prstGeom prst="rect">
            <a:avLst/>
          </a:prstGeom>
          <a:noFill/>
        </p:spPr>
        <p:txBody>
          <a:bodyPr wrap="square" rtlCol="0">
            <a:spAutoFit/>
          </a:bodyPr>
          <a:lstStyle/>
          <a:p>
            <a:r>
              <a:rPr lang="es-EC" b="1" dirty="0"/>
              <a:t>Análisis e interpretación de la información:</a:t>
            </a:r>
            <a:endParaRPr lang="es-EC" dirty="0"/>
          </a:p>
          <a:p>
            <a:r>
              <a:rPr lang="es-EC" b="1" dirty="0"/>
              <a:t> </a:t>
            </a:r>
            <a:endParaRPr lang="es-EC" dirty="0"/>
          </a:p>
          <a:p>
            <a:pPr algn="just"/>
            <a:r>
              <a:rPr lang="es-EC" sz="1600" dirty="0"/>
              <a:t>El 29 % de los niños observados utilizan la pinza motora para sujetar lápices solo un poco, el 38% algo y el 33% mucho, esto nos permite determinar que los niños  de 4-5 años de edad todavía no tienen un buen desarrollo en las habilidades motoras finas, lo que evidencia que los niños aún no tienen domino del pulgar y el índice en los lados y el dedo medio por debajo, haciendo el agarre trípode.</a:t>
            </a:r>
          </a:p>
          <a:p>
            <a:endParaRPr lang="es-EC" dirty="0"/>
          </a:p>
        </p:txBody>
      </p:sp>
      <p:sp>
        <p:nvSpPr>
          <p:cNvPr id="7" name="6 Rectángulo"/>
          <p:cNvSpPr/>
          <p:nvPr/>
        </p:nvSpPr>
        <p:spPr>
          <a:xfrm>
            <a:off x="899592" y="5013176"/>
            <a:ext cx="4572000" cy="646331"/>
          </a:xfrm>
          <a:prstGeom prst="rect">
            <a:avLst/>
          </a:prstGeom>
        </p:spPr>
        <p:txBody>
          <a:bodyPr>
            <a:spAutoFit/>
          </a:bodyPr>
          <a:lstStyle/>
          <a:p>
            <a:r>
              <a:rPr lang="es-EC" dirty="0" smtClean="0"/>
              <a:t>Tabla N° 4</a:t>
            </a:r>
          </a:p>
          <a:p>
            <a:r>
              <a:rPr lang="es-EC" dirty="0" smtClean="0"/>
              <a:t>Elaborado por: Karina Caiza y Noemí Caizaluisa</a:t>
            </a:r>
            <a:endParaRPr lang="es-EC" dirty="0"/>
          </a:p>
        </p:txBody>
      </p:sp>
      <p:sp>
        <p:nvSpPr>
          <p:cNvPr id="8" name="7 Flecha izquierda">
            <a:hlinkClick r:id="rId3" action="ppaction://hlinksldjump"/>
          </p:cNvPr>
          <p:cNvSpPr/>
          <p:nvPr/>
        </p:nvSpPr>
        <p:spPr>
          <a:xfrm>
            <a:off x="899592" y="6165304"/>
            <a:ext cx="1080120" cy="43204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692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1826705388"/>
              </p:ext>
            </p:extLst>
          </p:nvPr>
        </p:nvGraphicFramePr>
        <p:xfrm>
          <a:off x="725936" y="285728"/>
          <a:ext cx="7560840" cy="1825569"/>
        </p:xfrm>
        <a:graphic>
          <a:graphicData uri="http://schemas.openxmlformats.org/drawingml/2006/table">
            <a:tbl>
              <a:tblPr firstRow="1" firstCol="1" bandRow="1">
                <a:tableStyleId>{21E4AEA4-8DFA-4A89-87EB-49C32662AFE0}</a:tableStyleId>
              </a:tblPr>
              <a:tblGrid>
                <a:gridCol w="2474507"/>
                <a:gridCol w="1114028"/>
                <a:gridCol w="1731518"/>
                <a:gridCol w="1114028"/>
                <a:gridCol w="1126759"/>
              </a:tblGrid>
              <a:tr h="379420">
                <a:tc>
                  <a:txBody>
                    <a:bodyPr/>
                    <a:lstStyle/>
                    <a:p>
                      <a:pPr marL="457200" algn="ctr">
                        <a:lnSpc>
                          <a:spcPct val="115000"/>
                        </a:lnSpc>
                        <a:spcAft>
                          <a:spcPts val="0"/>
                        </a:spcAft>
                      </a:pPr>
                      <a:r>
                        <a:rPr lang="es-EC" sz="1600" dirty="0">
                          <a:effectLst/>
                        </a:rPr>
                        <a:t> </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457200" algn="ctr">
                        <a:lnSpc>
                          <a:spcPct val="115000"/>
                        </a:lnSpc>
                        <a:spcAft>
                          <a:spcPts val="1000"/>
                        </a:spcAft>
                      </a:pPr>
                      <a:r>
                        <a:rPr lang="es-EC" sz="1600" dirty="0">
                          <a:effectLst/>
                        </a:rPr>
                        <a:t>Resultados</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324485">
                <a:tc>
                  <a:txBody>
                    <a:bodyPr/>
                    <a:lstStyle/>
                    <a:p>
                      <a:pPr marL="457200" algn="ctr">
                        <a:lnSpc>
                          <a:spcPct val="115000"/>
                        </a:lnSpc>
                        <a:spcAft>
                          <a:spcPts val="0"/>
                        </a:spcAft>
                      </a:pPr>
                      <a:r>
                        <a:rPr lang="es-EC" sz="1600" dirty="0">
                          <a:effectLst/>
                        </a:rPr>
                        <a:t>Aspecto observado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Nada</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Solo un poco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Algo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750" algn="ctr">
                        <a:lnSpc>
                          <a:spcPct val="115000"/>
                        </a:lnSpc>
                        <a:spcAft>
                          <a:spcPts val="1000"/>
                        </a:spcAft>
                      </a:pPr>
                      <a:r>
                        <a:rPr lang="es-EC" sz="1600" dirty="0">
                          <a:effectLst/>
                        </a:rPr>
                        <a:t>Mucho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765">
                <a:tc>
                  <a:txBody>
                    <a:bodyPr/>
                    <a:lstStyle/>
                    <a:p>
                      <a:pPr marL="457200">
                        <a:lnSpc>
                          <a:spcPct val="115000"/>
                        </a:lnSpc>
                        <a:spcAft>
                          <a:spcPts val="0"/>
                        </a:spcAft>
                      </a:pPr>
                      <a:r>
                        <a:rPr lang="es-EC" sz="1600" dirty="0">
                          <a:effectLst/>
                        </a:rPr>
                        <a:t>13-Durante la clase el niño desarrollo alguna técnica grafo plástica</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 </a:t>
                      </a:r>
                    </a:p>
                    <a:p>
                      <a:pPr marL="457200" algn="ctr">
                        <a:lnSpc>
                          <a:spcPct val="115000"/>
                        </a:lnSpc>
                        <a:spcAft>
                          <a:spcPts val="0"/>
                        </a:spcAft>
                      </a:pPr>
                      <a:r>
                        <a:rPr lang="es-EC" sz="1600" dirty="0">
                          <a:effectLst/>
                        </a:rPr>
                        <a:t>30</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 </a:t>
                      </a:r>
                    </a:p>
                    <a:p>
                      <a:pPr marL="457200" algn="ctr">
                        <a:lnSpc>
                          <a:spcPct val="115000"/>
                        </a:lnSpc>
                        <a:spcAft>
                          <a:spcPts val="0"/>
                        </a:spcAft>
                      </a:pPr>
                      <a:r>
                        <a:rPr lang="es-EC" sz="1600" dirty="0">
                          <a:effectLst/>
                        </a:rPr>
                        <a:t>15</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 </a:t>
                      </a:r>
                    </a:p>
                    <a:p>
                      <a:pPr marL="457200" algn="ctr">
                        <a:lnSpc>
                          <a:spcPct val="115000"/>
                        </a:lnSpc>
                        <a:spcAft>
                          <a:spcPts val="0"/>
                        </a:spcAft>
                      </a:pPr>
                      <a:r>
                        <a:rPr lang="es-EC" sz="1600" dirty="0">
                          <a:effectLst/>
                        </a:rPr>
                        <a:t>10</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 </a:t>
                      </a:r>
                    </a:p>
                    <a:p>
                      <a:pPr marL="457200" algn="ctr">
                        <a:lnSpc>
                          <a:spcPct val="115000"/>
                        </a:lnSpc>
                        <a:spcAft>
                          <a:spcPts val="1000"/>
                        </a:spcAft>
                      </a:pPr>
                      <a:r>
                        <a:rPr lang="es-EC" sz="1600" dirty="0">
                          <a:effectLst/>
                        </a:rPr>
                        <a:t>0</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4 Gráfico"/>
          <p:cNvGraphicFramePr>
            <a:graphicFrameLocks/>
          </p:cNvGraphicFramePr>
          <p:nvPr>
            <p:extLst>
              <p:ext uri="{D42A27DB-BD31-4B8C-83A1-F6EECF244321}">
                <p14:modId xmlns:p14="http://schemas.microsoft.com/office/powerpoint/2010/main" xmlns="" val="283863210"/>
              </p:ext>
            </p:extLst>
          </p:nvPr>
        </p:nvGraphicFramePr>
        <p:xfrm>
          <a:off x="539552" y="2348880"/>
          <a:ext cx="4330700" cy="3178175"/>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4998059" y="2418147"/>
            <a:ext cx="3312368" cy="3785652"/>
          </a:xfrm>
          <a:prstGeom prst="rect">
            <a:avLst/>
          </a:prstGeom>
          <a:noFill/>
        </p:spPr>
        <p:txBody>
          <a:bodyPr wrap="square" rtlCol="0">
            <a:spAutoFit/>
          </a:bodyPr>
          <a:lstStyle/>
          <a:p>
            <a:pPr algn="just"/>
            <a:r>
              <a:rPr lang="es-ES" sz="1600" b="1" dirty="0"/>
              <a:t>Análisis e interpretación de la información:</a:t>
            </a:r>
            <a:endParaRPr lang="es-EC" sz="1600" dirty="0"/>
          </a:p>
          <a:p>
            <a:pPr algn="just"/>
            <a:r>
              <a:rPr lang="es-ES" sz="1600" b="1" dirty="0"/>
              <a:t> </a:t>
            </a:r>
            <a:endParaRPr lang="es-EC" sz="1600" dirty="0"/>
          </a:p>
          <a:p>
            <a:pPr algn="just"/>
            <a:r>
              <a:rPr lang="es-ES" sz="1600" dirty="0"/>
              <a:t>El 54% de los niños observados no desarrollan nada las técnicas grafo plásticas durante la clase, el 28% solo un poco y el 18% algo, lo que determina que los niños no utilizan las técnicas grafo plásticas como medio de aprendizaje, por la razón de no contar con el material necesario, conjuntamente las promotoras se enfocan en el desarrollo motor grueso y en la búsqueda de su independencia.</a:t>
            </a:r>
            <a:endParaRPr lang="es-EC" sz="1600" dirty="0"/>
          </a:p>
        </p:txBody>
      </p:sp>
      <p:sp>
        <p:nvSpPr>
          <p:cNvPr id="7" name="6 Rectángulo"/>
          <p:cNvSpPr/>
          <p:nvPr/>
        </p:nvSpPr>
        <p:spPr>
          <a:xfrm>
            <a:off x="436221" y="5659507"/>
            <a:ext cx="4572000" cy="646331"/>
          </a:xfrm>
          <a:prstGeom prst="rect">
            <a:avLst/>
          </a:prstGeom>
        </p:spPr>
        <p:txBody>
          <a:bodyPr>
            <a:spAutoFit/>
          </a:bodyPr>
          <a:lstStyle/>
          <a:p>
            <a:r>
              <a:rPr lang="es-EC" dirty="0" smtClean="0"/>
              <a:t>Tabla N° 13</a:t>
            </a:r>
          </a:p>
          <a:p>
            <a:r>
              <a:rPr lang="es-EC" dirty="0" smtClean="0"/>
              <a:t>Elaborado por: Karina Caiza y Noemí Caizaluisa</a:t>
            </a:r>
            <a:endParaRPr lang="es-EC" dirty="0"/>
          </a:p>
        </p:txBody>
      </p:sp>
      <p:sp>
        <p:nvSpPr>
          <p:cNvPr id="8" name="7 Flecha izquierda">
            <a:hlinkClick r:id="rId3" action="ppaction://hlinksldjump"/>
          </p:cNvPr>
          <p:cNvSpPr/>
          <p:nvPr/>
        </p:nvSpPr>
        <p:spPr>
          <a:xfrm>
            <a:off x="7596336" y="6306126"/>
            <a:ext cx="1080120" cy="43204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0721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2167547401"/>
              </p:ext>
            </p:extLst>
          </p:nvPr>
        </p:nvGraphicFramePr>
        <p:xfrm>
          <a:off x="725936" y="298090"/>
          <a:ext cx="7560840" cy="1147156"/>
        </p:xfrm>
        <a:graphic>
          <a:graphicData uri="http://schemas.openxmlformats.org/drawingml/2006/table">
            <a:tbl>
              <a:tblPr firstRow="1" firstCol="1" bandRow="1">
                <a:tableStyleId>{21E4AEA4-8DFA-4A89-87EB-49C32662AFE0}</a:tableStyleId>
              </a:tblPr>
              <a:tblGrid>
                <a:gridCol w="2474599"/>
                <a:gridCol w="1113788"/>
                <a:gridCol w="1731783"/>
                <a:gridCol w="1113788"/>
                <a:gridCol w="1126882"/>
              </a:tblGrid>
              <a:tr h="293162">
                <a:tc>
                  <a:txBody>
                    <a:bodyPr/>
                    <a:lstStyle/>
                    <a:p>
                      <a:pPr marL="457200" algn="ctr">
                        <a:lnSpc>
                          <a:spcPct val="115000"/>
                        </a:lnSpc>
                        <a:spcAft>
                          <a:spcPts val="0"/>
                        </a:spcAft>
                      </a:pPr>
                      <a:r>
                        <a:rPr lang="es-EC" sz="1600" dirty="0">
                          <a:effectLst/>
                        </a:rPr>
                        <a:t> </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457200" algn="ctr">
                        <a:lnSpc>
                          <a:spcPct val="115000"/>
                        </a:lnSpc>
                        <a:spcAft>
                          <a:spcPts val="1000"/>
                        </a:spcAft>
                      </a:pPr>
                      <a:r>
                        <a:rPr lang="es-EC" sz="1600" dirty="0">
                          <a:effectLst/>
                        </a:rPr>
                        <a:t>Resultados</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93162">
                <a:tc>
                  <a:txBody>
                    <a:bodyPr/>
                    <a:lstStyle/>
                    <a:p>
                      <a:pPr marL="457200" algn="ctr">
                        <a:lnSpc>
                          <a:spcPct val="115000"/>
                        </a:lnSpc>
                        <a:spcAft>
                          <a:spcPts val="0"/>
                        </a:spcAft>
                      </a:pPr>
                      <a:r>
                        <a:rPr lang="es-EC" sz="1600" dirty="0">
                          <a:effectLst/>
                        </a:rPr>
                        <a:t>Aspecto observado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Nada</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Solo un poco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Algo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750" algn="ctr">
                        <a:lnSpc>
                          <a:spcPct val="115000"/>
                        </a:lnSpc>
                        <a:spcAft>
                          <a:spcPts val="1000"/>
                        </a:spcAft>
                      </a:pPr>
                      <a:r>
                        <a:rPr lang="es-EC" sz="1600" dirty="0">
                          <a:effectLst/>
                        </a:rPr>
                        <a:t>Mucho</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162">
                <a:tc>
                  <a:txBody>
                    <a:bodyPr/>
                    <a:lstStyle/>
                    <a:p>
                      <a:pPr marL="457200">
                        <a:lnSpc>
                          <a:spcPct val="115000"/>
                        </a:lnSpc>
                        <a:spcAft>
                          <a:spcPts val="0"/>
                        </a:spcAft>
                      </a:pPr>
                      <a:r>
                        <a:rPr lang="es-EC" sz="1600" dirty="0">
                          <a:effectLst/>
                        </a:rPr>
                        <a:t>23-Es detallista en sus trabajos</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13</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20</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s-EC" sz="1600" dirty="0">
                          <a:effectLst/>
                        </a:rPr>
                        <a:t>14</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1000"/>
                        </a:spcAft>
                      </a:pPr>
                      <a:r>
                        <a:rPr lang="es-EC" sz="1600" dirty="0">
                          <a:effectLst/>
                        </a:rPr>
                        <a:t>8</a:t>
                      </a:r>
                      <a:endParaRPr lang="es-EC"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4 Gráfico"/>
          <p:cNvGraphicFramePr>
            <a:graphicFrameLocks/>
          </p:cNvGraphicFramePr>
          <p:nvPr>
            <p:extLst>
              <p:ext uri="{D42A27DB-BD31-4B8C-83A1-F6EECF244321}">
                <p14:modId xmlns:p14="http://schemas.microsoft.com/office/powerpoint/2010/main" xmlns="" val="3113068048"/>
              </p:ext>
            </p:extLst>
          </p:nvPr>
        </p:nvGraphicFramePr>
        <p:xfrm>
          <a:off x="571472" y="1785926"/>
          <a:ext cx="4646930" cy="3158662"/>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5724128" y="1556792"/>
            <a:ext cx="2952328" cy="4247317"/>
          </a:xfrm>
          <a:prstGeom prst="rect">
            <a:avLst/>
          </a:prstGeom>
          <a:noFill/>
        </p:spPr>
        <p:txBody>
          <a:bodyPr wrap="square" rtlCol="0">
            <a:spAutoFit/>
          </a:bodyPr>
          <a:lstStyle/>
          <a:p>
            <a:pPr algn="just"/>
            <a:r>
              <a:rPr lang="es-EC" b="1" dirty="0"/>
              <a:t>Análisis e interpretación de la información:</a:t>
            </a:r>
            <a:endParaRPr lang="es-EC" dirty="0"/>
          </a:p>
          <a:p>
            <a:pPr algn="just"/>
            <a:r>
              <a:rPr lang="es-ES" dirty="0"/>
              <a:t>El 24% de los niños observados no son nada detallistas en sus trabajos, el 36% solo un poco, el 25% algo y el 15% mucho, lo que determina que los niños no se fijan en los detalles más pequeños,  su visión y ejecución es más superficial al no contar con los recursos necesarios para una mejor elaboración de trabajos.</a:t>
            </a:r>
            <a:endParaRPr lang="es-EC" dirty="0"/>
          </a:p>
          <a:p>
            <a:pPr algn="just"/>
            <a:endParaRPr lang="es-EC" dirty="0"/>
          </a:p>
        </p:txBody>
      </p:sp>
      <p:sp>
        <p:nvSpPr>
          <p:cNvPr id="7" name="6 Rectángulo"/>
          <p:cNvSpPr/>
          <p:nvPr/>
        </p:nvSpPr>
        <p:spPr>
          <a:xfrm>
            <a:off x="579365" y="5157778"/>
            <a:ext cx="4572000" cy="646331"/>
          </a:xfrm>
          <a:prstGeom prst="rect">
            <a:avLst/>
          </a:prstGeom>
        </p:spPr>
        <p:txBody>
          <a:bodyPr>
            <a:spAutoFit/>
          </a:bodyPr>
          <a:lstStyle/>
          <a:p>
            <a:r>
              <a:rPr lang="es-EC" dirty="0" smtClean="0"/>
              <a:t>Tabla N° </a:t>
            </a:r>
            <a:r>
              <a:rPr lang="es-EC" dirty="0"/>
              <a:t>2</a:t>
            </a:r>
            <a:r>
              <a:rPr lang="es-EC" dirty="0" smtClean="0"/>
              <a:t>3</a:t>
            </a:r>
          </a:p>
          <a:p>
            <a:r>
              <a:rPr lang="es-EC" dirty="0" smtClean="0"/>
              <a:t>Elaborado por: Karina Caiza y Noemí Caizaluisa</a:t>
            </a:r>
            <a:endParaRPr lang="es-EC" dirty="0"/>
          </a:p>
        </p:txBody>
      </p:sp>
      <p:sp>
        <p:nvSpPr>
          <p:cNvPr id="8" name="7 Flecha izquierda">
            <a:hlinkClick r:id="rId3" action="ppaction://hlinksldjump"/>
          </p:cNvPr>
          <p:cNvSpPr/>
          <p:nvPr/>
        </p:nvSpPr>
        <p:spPr>
          <a:xfrm>
            <a:off x="755576" y="6059052"/>
            <a:ext cx="1080120" cy="43204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16587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dirty="0">
                <a:latin typeface="Comic Sans MS" pitchFamily="66" charset="0"/>
              </a:rPr>
              <a:t>ANÁLISIS E INTERPRETACIÓN DE DATOS DE LOS INSTRUMENTOS DE INVESTIGACIÓN</a:t>
            </a:r>
            <a:endParaRPr lang="es-EC" sz="2800" dirty="0"/>
          </a:p>
        </p:txBody>
      </p:sp>
      <p:sp>
        <p:nvSpPr>
          <p:cNvPr id="3" name="2 Marcador de contenido"/>
          <p:cNvSpPr>
            <a:spLocks noGrp="1"/>
          </p:cNvSpPr>
          <p:nvPr>
            <p:ph idx="1"/>
          </p:nvPr>
        </p:nvSpPr>
        <p:spPr>
          <a:xfrm>
            <a:off x="457200" y="2132856"/>
            <a:ext cx="8229600" cy="3993307"/>
          </a:xfrm>
        </p:spPr>
        <p:txBody>
          <a:bodyPr>
            <a:normAutofit fontScale="85000" lnSpcReduction="20000"/>
          </a:bodyPr>
          <a:lstStyle/>
          <a:p>
            <a:pPr marL="0" indent="0" algn="just">
              <a:buNone/>
            </a:pPr>
            <a:endParaRPr lang="es-EC" sz="3000" dirty="0" smtClean="0">
              <a:latin typeface="Comic Sans MS" pitchFamily="66" charset="0"/>
            </a:endParaRPr>
          </a:p>
          <a:p>
            <a:pPr marL="0" indent="0" algn="just">
              <a:buNone/>
            </a:pPr>
            <a:r>
              <a:rPr lang="es-EC" sz="3000" dirty="0" smtClean="0">
                <a:latin typeface="Comic Sans MS" pitchFamily="66" charset="0"/>
              </a:rPr>
              <a:t>Encuesta</a:t>
            </a:r>
          </a:p>
          <a:p>
            <a:pPr marL="0" indent="0" algn="just">
              <a:buNone/>
            </a:pPr>
            <a:endParaRPr lang="es-EC" sz="3000" dirty="0" smtClean="0">
              <a:latin typeface="Comic Sans MS" pitchFamily="66" charset="0"/>
            </a:endParaRPr>
          </a:p>
          <a:p>
            <a:pPr algn="just"/>
            <a:r>
              <a:rPr lang="es-EC" sz="3000" dirty="0" smtClean="0">
                <a:latin typeface="Comic Sans MS" pitchFamily="66" charset="0"/>
                <a:hlinkClick r:id="rId2" action="ppaction://hlinksldjump"/>
              </a:rPr>
              <a:t>Tabla N° 3.  Expresan conocimientos a través de sus dibujos.</a:t>
            </a:r>
            <a:endParaRPr lang="es-EC" sz="3000" dirty="0" smtClean="0">
              <a:latin typeface="Comic Sans MS" pitchFamily="66" charset="0"/>
            </a:endParaRPr>
          </a:p>
          <a:p>
            <a:pPr algn="just"/>
            <a:r>
              <a:rPr lang="es-EC" sz="3000" dirty="0" smtClean="0">
                <a:latin typeface="Comic Sans MS" pitchFamily="66" charset="0"/>
                <a:hlinkClick r:id="rId3" action="ppaction://hlinksldjump"/>
              </a:rPr>
              <a:t>Tabla  N° 13. Actividades de forma y textura logran coordinación óculo-manual.</a:t>
            </a:r>
            <a:endParaRPr lang="es-EC" sz="3000" dirty="0" smtClean="0">
              <a:latin typeface="Comic Sans MS" pitchFamily="66" charset="0"/>
            </a:endParaRPr>
          </a:p>
          <a:p>
            <a:pPr algn="just"/>
            <a:r>
              <a:rPr lang="es-EC" sz="3000" dirty="0" smtClean="0">
                <a:latin typeface="Comic Sans MS" pitchFamily="66" charset="0"/>
                <a:hlinkClick r:id="rId4" action="ppaction://hlinksldjump"/>
              </a:rPr>
              <a:t>Tabla N° 16. Desarrollo de inteligencia a través de experiencias</a:t>
            </a:r>
            <a:endParaRPr lang="es-EC" sz="3000" dirty="0" smtClean="0">
              <a:latin typeface="Comic Sans MS" pitchFamily="66" charset="0"/>
            </a:endParaRPr>
          </a:p>
          <a:p>
            <a:pPr algn="just"/>
            <a:r>
              <a:rPr lang="es-EC" sz="3000" dirty="0" smtClean="0">
                <a:latin typeface="Comic Sans MS" pitchFamily="66" charset="0"/>
                <a:hlinkClick r:id="rId5" action="ppaction://hlinksldjump"/>
              </a:rPr>
              <a:t>Tabla N° 20. Brindan capacitaciones al personal.</a:t>
            </a:r>
            <a:endParaRPr lang="es-EC" sz="3000" dirty="0" smtClean="0">
              <a:latin typeface="Comic Sans MS" pitchFamily="66" charset="0"/>
            </a:endParaRPr>
          </a:p>
          <a:p>
            <a:endParaRPr lang="es-EC" dirty="0" smtClean="0"/>
          </a:p>
          <a:p>
            <a:endParaRPr lang="es-EC" dirty="0" smtClean="0"/>
          </a:p>
          <a:p>
            <a:endParaRPr lang="es-EC" dirty="0" smtClean="0"/>
          </a:p>
          <a:p>
            <a:endParaRPr lang="es-EC" dirty="0"/>
          </a:p>
        </p:txBody>
      </p:sp>
      <p:sp>
        <p:nvSpPr>
          <p:cNvPr id="5" name="4 Rectángulo redondeado"/>
          <p:cNvSpPr/>
          <p:nvPr/>
        </p:nvSpPr>
        <p:spPr>
          <a:xfrm>
            <a:off x="503970" y="1547714"/>
            <a:ext cx="2376264" cy="72008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Comic Sans MS" pitchFamily="66" charset="0"/>
              </a:rPr>
              <a:t>I</a:t>
            </a:r>
            <a:r>
              <a:rPr lang="es-EC" b="1" dirty="0" smtClean="0">
                <a:solidFill>
                  <a:schemeClr val="tx1"/>
                </a:solidFill>
                <a:latin typeface="Comic Sans MS" pitchFamily="66" charset="0"/>
              </a:rPr>
              <a:t>NDICE</a:t>
            </a:r>
            <a:endParaRPr lang="es-EC" b="1" dirty="0">
              <a:solidFill>
                <a:schemeClr val="tx1"/>
              </a:solidFill>
              <a:latin typeface="Comic Sans MS" pitchFamily="66" charset="0"/>
            </a:endParaRPr>
          </a:p>
        </p:txBody>
      </p:sp>
      <p:sp>
        <p:nvSpPr>
          <p:cNvPr id="6" name="5 Cara sonriente">
            <a:hlinkClick r:id="rId6" action="ppaction://hlinksldjump"/>
          </p:cNvPr>
          <p:cNvSpPr/>
          <p:nvPr/>
        </p:nvSpPr>
        <p:spPr>
          <a:xfrm>
            <a:off x="8244408" y="6237312"/>
            <a:ext cx="648072" cy="43204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493507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2214546" y="428604"/>
            <a:ext cx="5200463" cy="1446550"/>
          </a:xfrm>
          <a:prstGeom prst="rect">
            <a:avLst/>
          </a:prstGeom>
        </p:spPr>
        <p:txBody>
          <a:bodyPr wrap="none">
            <a:spAutoFit/>
          </a:bodyPr>
          <a:lstStyle/>
          <a:p>
            <a:r>
              <a:rPr lang="es-EC" sz="4400" dirty="0" smtClean="0">
                <a:solidFill>
                  <a:schemeClr val="accent6">
                    <a:lumMod val="75000"/>
                  </a:schemeClr>
                </a:solidFill>
                <a:latin typeface="Comic Sans MS" pitchFamily="66" charset="0"/>
              </a:rPr>
              <a:t>PROBLEMA DE LA </a:t>
            </a:r>
          </a:p>
          <a:p>
            <a:r>
              <a:rPr lang="es-EC" sz="4400" dirty="0" smtClean="0">
                <a:solidFill>
                  <a:schemeClr val="accent6">
                    <a:lumMod val="75000"/>
                  </a:schemeClr>
                </a:solidFill>
                <a:latin typeface="Comic Sans MS" pitchFamily="66" charset="0"/>
              </a:rPr>
              <a:t>INVESTIGACIÓN</a:t>
            </a:r>
            <a:endParaRPr lang="es-EC" sz="4400" dirty="0"/>
          </a:p>
        </p:txBody>
      </p:sp>
      <p:sp>
        <p:nvSpPr>
          <p:cNvPr id="7" name="6 Rectángulo"/>
          <p:cNvSpPr/>
          <p:nvPr/>
        </p:nvSpPr>
        <p:spPr>
          <a:xfrm>
            <a:off x="571472" y="1928802"/>
            <a:ext cx="8215370" cy="3108543"/>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s-ES" sz="2800" dirty="0" smtClean="0"/>
              <a:t>Las técnicas grafo plásticas, como parte de la expresión plástica, es parte de la formación integral del niño, sin embargo la falta de preparación de las madres comunitarias sobre esta temática, ocasiona que no  se utilice  y realice actividades plásticas que permita el desarrollo cognitivo del niño, siendo uno de los aspectos más importantes de la educación inicial .</a:t>
            </a:r>
            <a:endParaRPr lang="es-EC" sz="2800" dirty="0"/>
          </a:p>
        </p:txBody>
      </p:sp>
      <p:pic>
        <p:nvPicPr>
          <p:cNvPr id="8" name="Picture 5"/>
          <p:cNvPicPr>
            <a:picLocks noChangeAspect="1" noChangeArrowheads="1"/>
          </p:cNvPicPr>
          <p:nvPr/>
        </p:nvPicPr>
        <p:blipFill>
          <a:blip r:embed="rId2"/>
          <a:srcRect/>
          <a:stretch>
            <a:fillRect/>
          </a:stretch>
        </p:blipFill>
        <p:spPr bwMode="auto">
          <a:xfrm>
            <a:off x="0" y="5772150"/>
            <a:ext cx="2305050" cy="1085850"/>
          </a:xfrm>
          <a:prstGeom prst="rect">
            <a:avLst/>
          </a:prstGeom>
          <a:noFill/>
          <a:ln w="9525">
            <a:noFill/>
            <a:miter lim="800000"/>
            <a:headEnd/>
            <a:tailEnd/>
          </a:ln>
          <a:effectLst/>
        </p:spPr>
      </p:pic>
      <p:pic>
        <p:nvPicPr>
          <p:cNvPr id="9" name="Picture 5"/>
          <p:cNvPicPr>
            <a:picLocks noChangeAspect="1" noChangeArrowheads="1"/>
          </p:cNvPicPr>
          <p:nvPr/>
        </p:nvPicPr>
        <p:blipFill>
          <a:blip r:embed="rId2"/>
          <a:srcRect/>
          <a:stretch>
            <a:fillRect/>
          </a:stretch>
        </p:blipFill>
        <p:spPr bwMode="auto">
          <a:xfrm>
            <a:off x="2214546" y="5772150"/>
            <a:ext cx="2305050" cy="1085850"/>
          </a:xfrm>
          <a:prstGeom prst="rect">
            <a:avLst/>
          </a:prstGeom>
          <a:noFill/>
          <a:ln w="9525">
            <a:noFill/>
            <a:miter lim="800000"/>
            <a:headEnd/>
            <a:tailEnd/>
          </a:ln>
          <a:effectLst/>
        </p:spPr>
      </p:pic>
      <p:pic>
        <p:nvPicPr>
          <p:cNvPr id="10" name="Picture 5"/>
          <p:cNvPicPr>
            <a:picLocks noChangeAspect="1" noChangeArrowheads="1"/>
          </p:cNvPicPr>
          <p:nvPr/>
        </p:nvPicPr>
        <p:blipFill>
          <a:blip r:embed="rId2"/>
          <a:srcRect/>
          <a:stretch>
            <a:fillRect/>
          </a:stretch>
        </p:blipFill>
        <p:spPr bwMode="auto">
          <a:xfrm>
            <a:off x="4429124" y="5786454"/>
            <a:ext cx="2305050" cy="1085850"/>
          </a:xfrm>
          <a:prstGeom prst="rect">
            <a:avLst/>
          </a:prstGeom>
          <a:noFill/>
          <a:ln w="9525">
            <a:noFill/>
            <a:miter lim="800000"/>
            <a:headEnd/>
            <a:tailEnd/>
          </a:ln>
          <a:effectLst/>
        </p:spPr>
      </p:pic>
      <p:pic>
        <p:nvPicPr>
          <p:cNvPr id="11" name="Picture 3" descr="http://www.didacticosjml.com.mx/media/products/T-72025.jpg"/>
          <p:cNvPicPr>
            <a:picLocks noChangeAspect="1" noChangeArrowheads="1"/>
          </p:cNvPicPr>
          <p:nvPr/>
        </p:nvPicPr>
        <p:blipFill>
          <a:blip r:embed="rId3" cstate="print"/>
          <a:srcRect/>
          <a:stretch>
            <a:fillRect/>
          </a:stretch>
        </p:blipFill>
        <p:spPr bwMode="auto">
          <a:xfrm>
            <a:off x="7500958" y="5191135"/>
            <a:ext cx="1323672" cy="1666865"/>
          </a:xfrm>
          <a:prstGeom prst="rect">
            <a:avLst/>
          </a:prstGeom>
          <a:noFill/>
        </p:spPr>
      </p:pic>
      <p:sp>
        <p:nvSpPr>
          <p:cNvPr id="12" name="11 Forma libre"/>
          <p:cNvSpPr/>
          <p:nvPr/>
        </p:nvSpPr>
        <p:spPr>
          <a:xfrm>
            <a:off x="6580578" y="6143644"/>
            <a:ext cx="1063256" cy="235365"/>
          </a:xfrm>
          <a:custGeom>
            <a:avLst/>
            <a:gdLst>
              <a:gd name="connsiteX0" fmla="*/ 0 w 1063256"/>
              <a:gd name="connsiteY0" fmla="*/ 171570 h 235365"/>
              <a:gd name="connsiteX1" fmla="*/ 85060 w 1063256"/>
              <a:gd name="connsiteY1" fmla="*/ 22714 h 235365"/>
              <a:gd name="connsiteX2" fmla="*/ 127591 w 1063256"/>
              <a:gd name="connsiteY2" fmla="*/ 65244 h 235365"/>
              <a:gd name="connsiteX3" fmla="*/ 212651 w 1063256"/>
              <a:gd name="connsiteY3" fmla="*/ 150305 h 235365"/>
              <a:gd name="connsiteX4" fmla="*/ 255181 w 1063256"/>
              <a:gd name="connsiteY4" fmla="*/ 107774 h 235365"/>
              <a:gd name="connsiteX5" fmla="*/ 276446 w 1063256"/>
              <a:gd name="connsiteY5" fmla="*/ 43979 h 235365"/>
              <a:gd name="connsiteX6" fmla="*/ 425302 w 1063256"/>
              <a:gd name="connsiteY6" fmla="*/ 43979 h 235365"/>
              <a:gd name="connsiteX7" fmla="*/ 446567 w 1063256"/>
              <a:gd name="connsiteY7" fmla="*/ 107774 h 235365"/>
              <a:gd name="connsiteX8" fmla="*/ 552893 w 1063256"/>
              <a:gd name="connsiteY8" fmla="*/ 192835 h 235365"/>
              <a:gd name="connsiteX9" fmla="*/ 680484 w 1063256"/>
              <a:gd name="connsiteY9" fmla="*/ 22714 h 235365"/>
              <a:gd name="connsiteX10" fmla="*/ 808074 w 1063256"/>
              <a:gd name="connsiteY10" fmla="*/ 43979 h 235365"/>
              <a:gd name="connsiteX11" fmla="*/ 850605 w 1063256"/>
              <a:gd name="connsiteY11" fmla="*/ 86509 h 235365"/>
              <a:gd name="connsiteX12" fmla="*/ 893135 w 1063256"/>
              <a:gd name="connsiteY12" fmla="*/ 214100 h 235365"/>
              <a:gd name="connsiteX13" fmla="*/ 956930 w 1063256"/>
              <a:gd name="connsiteY13" fmla="*/ 235365 h 235365"/>
              <a:gd name="connsiteX14" fmla="*/ 1020725 w 1063256"/>
              <a:gd name="connsiteY14" fmla="*/ 214100 h 235365"/>
              <a:gd name="connsiteX15" fmla="*/ 1063256 w 1063256"/>
              <a:gd name="connsiteY15" fmla="*/ 171570 h 23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3256" h="235365">
                <a:moveTo>
                  <a:pt x="0" y="171570"/>
                </a:moveTo>
                <a:cubicBezTo>
                  <a:pt x="8577" y="128684"/>
                  <a:pt x="3707" y="22714"/>
                  <a:pt x="85060" y="22714"/>
                </a:cubicBezTo>
                <a:cubicBezTo>
                  <a:pt x="105109" y="22714"/>
                  <a:pt x="113414" y="51067"/>
                  <a:pt x="127591" y="65244"/>
                </a:cubicBezTo>
                <a:cubicBezTo>
                  <a:pt x="141767" y="107773"/>
                  <a:pt x="141768" y="164482"/>
                  <a:pt x="212651" y="150305"/>
                </a:cubicBezTo>
                <a:cubicBezTo>
                  <a:pt x="232311" y="146373"/>
                  <a:pt x="241004" y="121951"/>
                  <a:pt x="255181" y="107774"/>
                </a:cubicBezTo>
                <a:cubicBezTo>
                  <a:pt x="262269" y="86509"/>
                  <a:pt x="258943" y="57982"/>
                  <a:pt x="276446" y="43979"/>
                </a:cubicBezTo>
                <a:cubicBezTo>
                  <a:pt x="331420" y="0"/>
                  <a:pt x="373534" y="26723"/>
                  <a:pt x="425302" y="43979"/>
                </a:cubicBezTo>
                <a:cubicBezTo>
                  <a:pt x="432390" y="65244"/>
                  <a:pt x="435034" y="88553"/>
                  <a:pt x="446567" y="107774"/>
                </a:cubicBezTo>
                <a:cubicBezTo>
                  <a:pt x="466768" y="141442"/>
                  <a:pt x="523917" y="173518"/>
                  <a:pt x="552893" y="192835"/>
                </a:cubicBezTo>
                <a:cubicBezTo>
                  <a:pt x="649074" y="48562"/>
                  <a:pt x="601809" y="101387"/>
                  <a:pt x="680484" y="22714"/>
                </a:cubicBezTo>
                <a:cubicBezTo>
                  <a:pt x="723014" y="29802"/>
                  <a:pt x="767703" y="28840"/>
                  <a:pt x="808074" y="43979"/>
                </a:cubicBezTo>
                <a:cubicBezTo>
                  <a:pt x="826847" y="51019"/>
                  <a:pt x="841639" y="68577"/>
                  <a:pt x="850605" y="86509"/>
                </a:cubicBezTo>
                <a:cubicBezTo>
                  <a:pt x="870654" y="126607"/>
                  <a:pt x="850605" y="199923"/>
                  <a:pt x="893135" y="214100"/>
                </a:cubicBezTo>
                <a:lnTo>
                  <a:pt x="956930" y="235365"/>
                </a:lnTo>
                <a:cubicBezTo>
                  <a:pt x="978195" y="228277"/>
                  <a:pt x="1001504" y="225632"/>
                  <a:pt x="1020725" y="214100"/>
                </a:cubicBezTo>
                <a:cubicBezTo>
                  <a:pt x="1037917" y="203785"/>
                  <a:pt x="1063256" y="171570"/>
                  <a:pt x="1063256" y="171570"/>
                </a:cubicBezTo>
              </a:path>
            </a:pathLst>
          </a:custGeom>
          <a:ln w="57150">
            <a:prstDash val="sysDot"/>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normAutofit fontScale="90000"/>
          </a:bodyPr>
          <a:lstStyle/>
          <a:p>
            <a:pPr lvl="0"/>
            <a:r>
              <a:rPr lang="es-ES" sz="3100" b="1" dirty="0">
                <a:solidFill>
                  <a:schemeClr val="accent2">
                    <a:lumMod val="75000"/>
                  </a:schemeClr>
                </a:solidFill>
              </a:rPr>
              <a:t>¿Cree usted que los niños a través de sus dibujos expresan algún conocimiento?</a:t>
            </a:r>
            <a:r>
              <a:rPr lang="es-EC" dirty="0"/>
              <a:t/>
            </a:r>
            <a:br>
              <a:rPr lang="es-EC" dirty="0"/>
            </a:b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xmlns="" val="3665650177"/>
              </p:ext>
            </p:extLst>
          </p:nvPr>
        </p:nvGraphicFramePr>
        <p:xfrm>
          <a:off x="539552" y="1700808"/>
          <a:ext cx="3888432" cy="1728190"/>
        </p:xfrm>
        <a:graphic>
          <a:graphicData uri="http://schemas.openxmlformats.org/drawingml/2006/table">
            <a:tbl>
              <a:tblPr firstRow="1" firstCol="1" bandRow="1">
                <a:tableStyleId>{10A1B5D5-9B99-4C35-A422-299274C87663}</a:tableStyleId>
              </a:tblPr>
              <a:tblGrid>
                <a:gridCol w="1451625"/>
                <a:gridCol w="1217138"/>
                <a:gridCol w="1219669"/>
              </a:tblGrid>
              <a:tr h="345638">
                <a:tc>
                  <a:txBody>
                    <a:bodyPr/>
                    <a:lstStyle/>
                    <a:p>
                      <a:pPr algn="ctr">
                        <a:spcAft>
                          <a:spcPts val="0"/>
                        </a:spcAft>
                      </a:pPr>
                      <a:r>
                        <a:rPr lang="es-ES" sz="1600" dirty="0">
                          <a:effectLst/>
                        </a:rPr>
                        <a:t>Variable</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Frecuencia</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Porcentaje</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38">
                <a:tc>
                  <a:txBody>
                    <a:bodyPr/>
                    <a:lstStyle/>
                    <a:p>
                      <a:pPr>
                        <a:spcAft>
                          <a:spcPts val="0"/>
                        </a:spcAft>
                      </a:pPr>
                      <a:r>
                        <a:rPr lang="es-ES" sz="1600" dirty="0">
                          <a:effectLst/>
                        </a:rPr>
                        <a:t>siempre </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3</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60%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38">
                <a:tc>
                  <a:txBody>
                    <a:bodyPr/>
                    <a:lstStyle/>
                    <a:p>
                      <a:pPr>
                        <a:spcAft>
                          <a:spcPts val="0"/>
                        </a:spcAft>
                      </a:pPr>
                      <a:r>
                        <a:rPr lang="es-ES" sz="1600" dirty="0">
                          <a:effectLst/>
                        </a:rPr>
                        <a:t>casi siempre</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2</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40%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38">
                <a:tc>
                  <a:txBody>
                    <a:bodyPr/>
                    <a:lstStyle/>
                    <a:p>
                      <a:pPr>
                        <a:spcAft>
                          <a:spcPts val="0"/>
                        </a:spcAft>
                      </a:pPr>
                      <a:r>
                        <a:rPr lang="es-ES" sz="1600" dirty="0">
                          <a:effectLst/>
                        </a:rPr>
                        <a:t>ocasional</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38">
                <a:tc>
                  <a:txBody>
                    <a:bodyPr/>
                    <a:lstStyle/>
                    <a:p>
                      <a:pPr>
                        <a:spcAft>
                          <a:spcPts val="0"/>
                        </a:spcAft>
                      </a:pPr>
                      <a:r>
                        <a:rPr lang="es-ES" sz="1600" dirty="0">
                          <a:effectLst/>
                        </a:rPr>
                        <a:t>nunca</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4 Gráfico"/>
          <p:cNvGraphicFramePr>
            <a:graphicFrameLocks/>
          </p:cNvGraphicFramePr>
          <p:nvPr>
            <p:extLst>
              <p:ext uri="{D42A27DB-BD31-4B8C-83A1-F6EECF244321}">
                <p14:modId xmlns:p14="http://schemas.microsoft.com/office/powerpoint/2010/main" xmlns="" val="25094743"/>
              </p:ext>
            </p:extLst>
          </p:nvPr>
        </p:nvGraphicFramePr>
        <p:xfrm>
          <a:off x="4644008" y="1700808"/>
          <a:ext cx="4288155" cy="2553970"/>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539552" y="3501008"/>
            <a:ext cx="3960440" cy="2893100"/>
          </a:xfrm>
          <a:prstGeom prst="rect">
            <a:avLst/>
          </a:prstGeom>
          <a:noFill/>
        </p:spPr>
        <p:txBody>
          <a:bodyPr wrap="square" rtlCol="0">
            <a:spAutoFit/>
          </a:bodyPr>
          <a:lstStyle/>
          <a:p>
            <a:r>
              <a:rPr lang="es-ES" b="1" dirty="0"/>
              <a:t>Análisis e interpretación de la información:</a:t>
            </a:r>
            <a:endParaRPr lang="es-EC" dirty="0"/>
          </a:p>
          <a:p>
            <a:r>
              <a:rPr lang="es-ES" b="1" dirty="0"/>
              <a:t> </a:t>
            </a:r>
            <a:endParaRPr lang="es-EC" dirty="0"/>
          </a:p>
          <a:p>
            <a:pPr algn="just"/>
            <a:r>
              <a:rPr lang="es-ES" sz="1600" b="1" dirty="0"/>
              <a:t> </a:t>
            </a:r>
            <a:r>
              <a:rPr lang="es-ES" sz="1600" dirty="0" smtClean="0"/>
              <a:t>El </a:t>
            </a:r>
            <a:r>
              <a:rPr lang="es-ES" sz="1600" dirty="0"/>
              <a:t>60% de las promotoras encuestadas  responde  que siempre el niño representa algún conocimiento a través de sus dibujos, ya que él simboliza a través de sus garabatos  sus experiencias, aprendizajes que él vivencia día tras día  en su etapa escolar y el otro  40%   casi siempre.</a:t>
            </a:r>
            <a:endParaRPr lang="es-EC" sz="1600" dirty="0"/>
          </a:p>
          <a:p>
            <a:endParaRPr lang="es-EC" sz="1600" dirty="0"/>
          </a:p>
        </p:txBody>
      </p:sp>
      <p:sp>
        <p:nvSpPr>
          <p:cNvPr id="7" name="6 Rectángulo"/>
          <p:cNvSpPr/>
          <p:nvPr/>
        </p:nvSpPr>
        <p:spPr>
          <a:xfrm>
            <a:off x="4499992" y="4624392"/>
            <a:ext cx="4572000" cy="646331"/>
          </a:xfrm>
          <a:prstGeom prst="rect">
            <a:avLst/>
          </a:prstGeom>
        </p:spPr>
        <p:txBody>
          <a:bodyPr>
            <a:spAutoFit/>
          </a:bodyPr>
          <a:lstStyle/>
          <a:p>
            <a:r>
              <a:rPr lang="es-EC" dirty="0" smtClean="0"/>
              <a:t>Tabla N° 3 Encuesta</a:t>
            </a:r>
          </a:p>
          <a:p>
            <a:r>
              <a:rPr lang="es-EC" dirty="0" smtClean="0"/>
              <a:t>Elaborado por: Karina Caiza y Noemí Caizaluisa</a:t>
            </a:r>
            <a:endParaRPr lang="es-EC" dirty="0"/>
          </a:p>
        </p:txBody>
      </p:sp>
      <p:sp>
        <p:nvSpPr>
          <p:cNvPr id="3" name="2 Flecha izquierda">
            <a:hlinkClick r:id="rId3" action="ppaction://hlinksldjump"/>
          </p:cNvPr>
          <p:cNvSpPr/>
          <p:nvPr/>
        </p:nvSpPr>
        <p:spPr>
          <a:xfrm>
            <a:off x="7308304" y="5949280"/>
            <a:ext cx="1152128" cy="444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66045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908720"/>
            <a:ext cx="8229600" cy="1143000"/>
          </a:xfrm>
        </p:spPr>
        <p:txBody>
          <a:bodyPr>
            <a:normAutofit fontScale="90000"/>
          </a:bodyPr>
          <a:lstStyle/>
          <a:p>
            <a:r>
              <a:rPr lang="es-ES" sz="3100" b="1" dirty="0">
                <a:solidFill>
                  <a:schemeClr val="accent2">
                    <a:lumMod val="75000"/>
                  </a:schemeClr>
                </a:solidFill>
              </a:rPr>
              <a:t>¿Al realizar actividades de forma y texturas, logramos una coordinación óculo - manual?</a:t>
            </a:r>
            <a:r>
              <a:rPr lang="es-EC" dirty="0"/>
              <a:t/>
            </a:r>
            <a:br>
              <a:rPr lang="es-EC" dirty="0"/>
            </a:br>
            <a:r>
              <a:rPr lang="es-EC" dirty="0"/>
              <a:t/>
            </a:r>
            <a:br>
              <a:rPr lang="es-EC" dirty="0"/>
            </a:b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xmlns="" val="3988270274"/>
              </p:ext>
            </p:extLst>
          </p:nvPr>
        </p:nvGraphicFramePr>
        <p:xfrm>
          <a:off x="611560" y="1628800"/>
          <a:ext cx="3816425" cy="1800200"/>
        </p:xfrm>
        <a:graphic>
          <a:graphicData uri="http://schemas.openxmlformats.org/drawingml/2006/table">
            <a:tbl>
              <a:tblPr firstRow="1" firstCol="1" bandRow="1">
                <a:tableStyleId>{10A1B5D5-9B99-4C35-A422-299274C87663}</a:tableStyleId>
              </a:tblPr>
              <a:tblGrid>
                <a:gridCol w="1541218"/>
                <a:gridCol w="1136422"/>
                <a:gridCol w="1138785"/>
              </a:tblGrid>
              <a:tr h="360040">
                <a:tc>
                  <a:txBody>
                    <a:bodyPr/>
                    <a:lstStyle/>
                    <a:p>
                      <a:pPr algn="ctr">
                        <a:spcAft>
                          <a:spcPts val="0"/>
                        </a:spcAft>
                      </a:pPr>
                      <a:r>
                        <a:rPr lang="es-ES" sz="1600" dirty="0">
                          <a:effectLst/>
                        </a:rPr>
                        <a:t>Variable</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Frecuencia</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Porcentaje</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spcAft>
                          <a:spcPts val="0"/>
                        </a:spcAft>
                      </a:pPr>
                      <a:r>
                        <a:rPr lang="es-ES" sz="1600" dirty="0">
                          <a:effectLst/>
                        </a:rPr>
                        <a:t>siempre </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3</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60%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spcAft>
                          <a:spcPts val="0"/>
                        </a:spcAft>
                      </a:pPr>
                      <a:r>
                        <a:rPr lang="es-ES" sz="1600" dirty="0">
                          <a:effectLst/>
                        </a:rPr>
                        <a:t>casi siempre</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1</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20%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spcAft>
                          <a:spcPts val="0"/>
                        </a:spcAft>
                      </a:pPr>
                      <a:r>
                        <a:rPr lang="es-ES" sz="1600" dirty="0">
                          <a:effectLst/>
                        </a:rPr>
                        <a:t>ocasional</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1</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20%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spcAft>
                          <a:spcPts val="0"/>
                        </a:spcAft>
                      </a:pPr>
                      <a:r>
                        <a:rPr lang="es-ES" sz="1600" dirty="0">
                          <a:effectLst/>
                        </a:rPr>
                        <a:t>nunca</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5 Gráfico"/>
          <p:cNvGraphicFramePr>
            <a:graphicFrameLocks/>
          </p:cNvGraphicFramePr>
          <p:nvPr>
            <p:extLst>
              <p:ext uri="{D42A27DB-BD31-4B8C-83A1-F6EECF244321}">
                <p14:modId xmlns:p14="http://schemas.microsoft.com/office/powerpoint/2010/main" xmlns="" val="2341546876"/>
              </p:ext>
            </p:extLst>
          </p:nvPr>
        </p:nvGraphicFramePr>
        <p:xfrm>
          <a:off x="4572000" y="1628800"/>
          <a:ext cx="4256405" cy="2522220"/>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683568" y="3573016"/>
            <a:ext cx="3744416" cy="2862322"/>
          </a:xfrm>
          <a:prstGeom prst="rect">
            <a:avLst/>
          </a:prstGeom>
          <a:noFill/>
        </p:spPr>
        <p:txBody>
          <a:bodyPr wrap="square" rtlCol="0">
            <a:spAutoFit/>
          </a:bodyPr>
          <a:lstStyle/>
          <a:p>
            <a:pPr algn="just"/>
            <a:r>
              <a:rPr lang="es-ES" b="1" dirty="0"/>
              <a:t>Análisis e Interpretación</a:t>
            </a:r>
            <a:endParaRPr lang="es-EC" dirty="0"/>
          </a:p>
          <a:p>
            <a:pPr algn="just"/>
            <a:r>
              <a:rPr lang="es-ES" b="1" dirty="0"/>
              <a:t> </a:t>
            </a:r>
            <a:endParaRPr lang="es-EC" dirty="0"/>
          </a:p>
          <a:p>
            <a:pPr algn="just"/>
            <a:r>
              <a:rPr lang="es-ES" dirty="0"/>
              <a:t>El 60% de las promotoras encuestadas responde que siempre, el 20% casi siempre y el otro 20% ocasional, se puede determinar que se  desconoce por completo que lo que desarrolla las actividades de forma y textura es la discriminación visual y táctil.</a:t>
            </a:r>
            <a:endParaRPr lang="es-EC" dirty="0"/>
          </a:p>
          <a:p>
            <a:endParaRPr lang="es-EC" dirty="0"/>
          </a:p>
        </p:txBody>
      </p:sp>
      <p:sp>
        <p:nvSpPr>
          <p:cNvPr id="8" name="7 Rectángulo"/>
          <p:cNvSpPr/>
          <p:nvPr/>
        </p:nvSpPr>
        <p:spPr>
          <a:xfrm>
            <a:off x="4499992" y="4624392"/>
            <a:ext cx="4572000" cy="646331"/>
          </a:xfrm>
          <a:prstGeom prst="rect">
            <a:avLst/>
          </a:prstGeom>
        </p:spPr>
        <p:txBody>
          <a:bodyPr>
            <a:spAutoFit/>
          </a:bodyPr>
          <a:lstStyle/>
          <a:p>
            <a:r>
              <a:rPr lang="es-EC" dirty="0" smtClean="0"/>
              <a:t>Tabla N° 13 Encuesta</a:t>
            </a:r>
          </a:p>
          <a:p>
            <a:r>
              <a:rPr lang="es-EC" dirty="0" smtClean="0"/>
              <a:t>Elaborado por: Karina Caiza y Noemí Caizaluisa</a:t>
            </a:r>
            <a:endParaRPr lang="es-EC" dirty="0"/>
          </a:p>
        </p:txBody>
      </p:sp>
      <p:sp>
        <p:nvSpPr>
          <p:cNvPr id="9" name="8 Flecha izquierda">
            <a:hlinkClick r:id="rId3" action="ppaction://hlinksldjump"/>
          </p:cNvPr>
          <p:cNvSpPr/>
          <p:nvPr/>
        </p:nvSpPr>
        <p:spPr>
          <a:xfrm>
            <a:off x="7308304" y="5949280"/>
            <a:ext cx="1152128" cy="444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2928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ou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normAutofit fontScale="90000"/>
          </a:bodyPr>
          <a:lstStyle/>
          <a:p>
            <a:pPr lvl="0"/>
            <a:r>
              <a:rPr lang="es-ES" sz="3100" b="1" dirty="0">
                <a:solidFill>
                  <a:schemeClr val="accent2">
                    <a:lumMod val="75000"/>
                  </a:schemeClr>
                </a:solidFill>
              </a:rPr>
              <a:t>¿Es importante en la edad de 4-5 años brindar al niño una variedad de experiencias para desarrollar su inteligencia?</a:t>
            </a:r>
            <a:r>
              <a:rPr lang="es-EC" dirty="0"/>
              <a:t/>
            </a:r>
            <a:br>
              <a:rPr lang="es-EC" dirty="0"/>
            </a:b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xmlns="" val="3610103879"/>
              </p:ext>
            </p:extLst>
          </p:nvPr>
        </p:nvGraphicFramePr>
        <p:xfrm>
          <a:off x="611560" y="1844824"/>
          <a:ext cx="3816424" cy="1440160"/>
        </p:xfrm>
        <a:graphic>
          <a:graphicData uri="http://schemas.openxmlformats.org/drawingml/2006/table">
            <a:tbl>
              <a:tblPr firstRow="1" firstCol="1" bandRow="1">
                <a:tableStyleId>{10A1B5D5-9B99-4C35-A422-299274C87663}</a:tableStyleId>
              </a:tblPr>
              <a:tblGrid>
                <a:gridCol w="1530842"/>
                <a:gridCol w="1141604"/>
                <a:gridCol w="1143978"/>
              </a:tblGrid>
              <a:tr h="288032">
                <a:tc>
                  <a:txBody>
                    <a:bodyPr/>
                    <a:lstStyle/>
                    <a:p>
                      <a:pPr algn="ctr">
                        <a:spcAft>
                          <a:spcPts val="0"/>
                        </a:spcAft>
                      </a:pPr>
                      <a:r>
                        <a:rPr lang="es-ES" sz="1600" dirty="0">
                          <a:effectLst/>
                        </a:rPr>
                        <a:t>Variable</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Frecuencia</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Porcentaje</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pPr>
                        <a:spcAft>
                          <a:spcPts val="0"/>
                        </a:spcAft>
                      </a:pPr>
                      <a:r>
                        <a:rPr lang="es-ES" sz="1600" dirty="0">
                          <a:effectLst/>
                        </a:rPr>
                        <a:t>siempre </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5</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100%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pPr>
                        <a:spcAft>
                          <a:spcPts val="0"/>
                        </a:spcAft>
                      </a:pPr>
                      <a:r>
                        <a:rPr lang="es-ES" sz="1600" dirty="0">
                          <a:effectLst/>
                        </a:rPr>
                        <a:t>casi siempre</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pPr>
                        <a:spcAft>
                          <a:spcPts val="0"/>
                        </a:spcAft>
                      </a:pPr>
                      <a:r>
                        <a:rPr lang="es-ES" sz="1600" dirty="0">
                          <a:effectLst/>
                        </a:rPr>
                        <a:t>ocasional</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pPr>
                        <a:spcAft>
                          <a:spcPts val="0"/>
                        </a:spcAft>
                      </a:pPr>
                      <a:r>
                        <a:rPr lang="es-ES" sz="1600" dirty="0">
                          <a:effectLst/>
                        </a:rPr>
                        <a:t>nunca</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4 Gráfico"/>
          <p:cNvGraphicFramePr>
            <a:graphicFrameLocks/>
          </p:cNvGraphicFramePr>
          <p:nvPr>
            <p:extLst>
              <p:ext uri="{D42A27DB-BD31-4B8C-83A1-F6EECF244321}">
                <p14:modId xmlns:p14="http://schemas.microsoft.com/office/powerpoint/2010/main" xmlns="" val="107033030"/>
              </p:ext>
            </p:extLst>
          </p:nvPr>
        </p:nvGraphicFramePr>
        <p:xfrm>
          <a:off x="4788024" y="1844824"/>
          <a:ext cx="3941445" cy="2522220"/>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683568" y="3356992"/>
            <a:ext cx="3744416" cy="3293209"/>
          </a:xfrm>
          <a:prstGeom prst="rect">
            <a:avLst/>
          </a:prstGeom>
          <a:noFill/>
        </p:spPr>
        <p:txBody>
          <a:bodyPr wrap="square" rtlCol="0">
            <a:spAutoFit/>
          </a:bodyPr>
          <a:lstStyle/>
          <a:p>
            <a:r>
              <a:rPr lang="es-ES" b="1" dirty="0"/>
              <a:t>Análisis e Interpretación</a:t>
            </a:r>
            <a:endParaRPr lang="es-EC" dirty="0"/>
          </a:p>
          <a:p>
            <a:r>
              <a:rPr lang="es-ES" b="1" dirty="0"/>
              <a:t> </a:t>
            </a:r>
            <a:endParaRPr lang="es-EC" dirty="0"/>
          </a:p>
          <a:p>
            <a:pPr algn="just"/>
            <a:r>
              <a:rPr lang="es-ES" sz="1400" dirty="0"/>
              <a:t>El 100%responde que siempre los  niños de 4-5 años deben contar con una variedad de experiencias que les proporciona el ambiente  para desarrollar su inteligencia, lo que nos permite determinar que las promotoras consideran importante brindar a los niños y niñas una cantidad de experiencias para enriquecer su aprendizaje, debido a que los niños perciben a través de sus sentidos y las nuevas experiencias las adaptan  a las que ya saben logrando   adquirir  un nuevo aprendizaje.</a:t>
            </a:r>
            <a:endParaRPr lang="es-EC" sz="1400" dirty="0"/>
          </a:p>
          <a:p>
            <a:pPr algn="just"/>
            <a:endParaRPr lang="es-EC" dirty="0"/>
          </a:p>
        </p:txBody>
      </p:sp>
      <p:sp>
        <p:nvSpPr>
          <p:cNvPr id="7" name="6 Rectángulo"/>
          <p:cNvSpPr/>
          <p:nvPr/>
        </p:nvSpPr>
        <p:spPr>
          <a:xfrm>
            <a:off x="4499992" y="4624392"/>
            <a:ext cx="4572000" cy="646331"/>
          </a:xfrm>
          <a:prstGeom prst="rect">
            <a:avLst/>
          </a:prstGeom>
        </p:spPr>
        <p:txBody>
          <a:bodyPr>
            <a:spAutoFit/>
          </a:bodyPr>
          <a:lstStyle/>
          <a:p>
            <a:r>
              <a:rPr lang="es-EC" dirty="0" smtClean="0"/>
              <a:t>Tabla N° 16 Encuesta</a:t>
            </a:r>
          </a:p>
          <a:p>
            <a:r>
              <a:rPr lang="es-EC" dirty="0" smtClean="0"/>
              <a:t>Elaborado por: Karina Caiza y Noemí Caizaluisa</a:t>
            </a:r>
            <a:endParaRPr lang="es-EC" dirty="0"/>
          </a:p>
        </p:txBody>
      </p:sp>
      <p:sp>
        <p:nvSpPr>
          <p:cNvPr id="8" name="7 Flecha izquierda">
            <a:hlinkClick r:id="rId3" action="ppaction://hlinksldjump"/>
          </p:cNvPr>
          <p:cNvSpPr/>
          <p:nvPr/>
        </p:nvSpPr>
        <p:spPr>
          <a:xfrm>
            <a:off x="7308304" y="5949280"/>
            <a:ext cx="1152128" cy="444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04535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ou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fontScale="90000"/>
          </a:bodyPr>
          <a:lstStyle/>
          <a:p>
            <a:pPr lvl="0"/>
            <a:r>
              <a:rPr lang="es-ES" sz="3100" b="1" dirty="0">
                <a:solidFill>
                  <a:schemeClr val="accent2">
                    <a:lumMod val="75000"/>
                  </a:schemeClr>
                </a:solidFill>
              </a:rPr>
              <a:t>¿Brindan capacitaciones al personal del centro infantil sobre las técnicas grafo plásticas?</a:t>
            </a:r>
            <a:r>
              <a:rPr lang="es-EC" dirty="0"/>
              <a:t/>
            </a:r>
            <a:br>
              <a:rPr lang="es-EC" dirty="0"/>
            </a:b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xmlns="" val="2435183473"/>
              </p:ext>
            </p:extLst>
          </p:nvPr>
        </p:nvGraphicFramePr>
        <p:xfrm>
          <a:off x="611560" y="1988840"/>
          <a:ext cx="3744416" cy="1656185"/>
        </p:xfrm>
        <a:graphic>
          <a:graphicData uri="http://schemas.openxmlformats.org/drawingml/2006/table">
            <a:tbl>
              <a:tblPr firstRow="1" firstCol="1" bandRow="1">
                <a:tableStyleId>{10A1B5D5-9B99-4C35-A422-299274C87663}</a:tableStyleId>
              </a:tblPr>
              <a:tblGrid>
                <a:gridCol w="1501958"/>
                <a:gridCol w="1120065"/>
                <a:gridCol w="1122393"/>
              </a:tblGrid>
              <a:tr h="331237">
                <a:tc>
                  <a:txBody>
                    <a:bodyPr/>
                    <a:lstStyle/>
                    <a:p>
                      <a:pPr algn="ctr">
                        <a:spcAft>
                          <a:spcPts val="0"/>
                        </a:spcAft>
                      </a:pPr>
                      <a:r>
                        <a:rPr lang="es-ES" sz="1600" dirty="0">
                          <a:effectLst/>
                        </a:rPr>
                        <a:t>Variable</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Frecuencia</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Porcentaje</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1237">
                <a:tc>
                  <a:txBody>
                    <a:bodyPr/>
                    <a:lstStyle/>
                    <a:p>
                      <a:pPr>
                        <a:spcAft>
                          <a:spcPts val="0"/>
                        </a:spcAft>
                      </a:pPr>
                      <a:r>
                        <a:rPr lang="es-ES" sz="1600" dirty="0">
                          <a:effectLst/>
                        </a:rPr>
                        <a:t>siempre </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1237">
                <a:tc>
                  <a:txBody>
                    <a:bodyPr/>
                    <a:lstStyle/>
                    <a:p>
                      <a:pPr>
                        <a:spcAft>
                          <a:spcPts val="0"/>
                        </a:spcAft>
                      </a:pPr>
                      <a:r>
                        <a:rPr lang="es-ES" sz="1600" dirty="0">
                          <a:effectLst/>
                        </a:rPr>
                        <a:t>casi siempre</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1237">
                <a:tc>
                  <a:txBody>
                    <a:bodyPr/>
                    <a:lstStyle/>
                    <a:p>
                      <a:pPr>
                        <a:spcAft>
                          <a:spcPts val="0"/>
                        </a:spcAft>
                      </a:pPr>
                      <a:r>
                        <a:rPr lang="es-ES" sz="1600" dirty="0">
                          <a:effectLst/>
                        </a:rPr>
                        <a:t>ocasional</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1</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20%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1237">
                <a:tc>
                  <a:txBody>
                    <a:bodyPr/>
                    <a:lstStyle/>
                    <a:p>
                      <a:pPr>
                        <a:spcAft>
                          <a:spcPts val="0"/>
                        </a:spcAft>
                      </a:pPr>
                      <a:r>
                        <a:rPr lang="es-ES" sz="1600" dirty="0">
                          <a:effectLst/>
                        </a:rPr>
                        <a:t>nunca</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4</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80%</a:t>
                      </a:r>
                      <a:endParaRPr lang="es-EC" sz="1600" dirty="0">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4 Gráfico"/>
          <p:cNvGraphicFramePr>
            <a:graphicFrameLocks/>
          </p:cNvGraphicFramePr>
          <p:nvPr>
            <p:extLst>
              <p:ext uri="{D42A27DB-BD31-4B8C-83A1-F6EECF244321}">
                <p14:modId xmlns:p14="http://schemas.microsoft.com/office/powerpoint/2010/main" xmlns="" val="1003034096"/>
              </p:ext>
            </p:extLst>
          </p:nvPr>
        </p:nvGraphicFramePr>
        <p:xfrm>
          <a:off x="4499992" y="1844824"/>
          <a:ext cx="4130675" cy="2869565"/>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611560" y="3808235"/>
            <a:ext cx="3816424" cy="3139321"/>
          </a:xfrm>
          <a:prstGeom prst="rect">
            <a:avLst/>
          </a:prstGeom>
          <a:noFill/>
        </p:spPr>
        <p:txBody>
          <a:bodyPr wrap="square" rtlCol="0">
            <a:spAutoFit/>
          </a:bodyPr>
          <a:lstStyle/>
          <a:p>
            <a:r>
              <a:rPr lang="es-ES" b="1" dirty="0"/>
              <a:t>Análisis e Interpretación</a:t>
            </a:r>
            <a:endParaRPr lang="es-EC" dirty="0"/>
          </a:p>
          <a:p>
            <a:pPr algn="just"/>
            <a:r>
              <a:rPr lang="es-ES" b="1" dirty="0"/>
              <a:t> </a:t>
            </a:r>
            <a:endParaRPr lang="es-EC" dirty="0"/>
          </a:p>
          <a:p>
            <a:pPr algn="just"/>
            <a:r>
              <a:rPr lang="es-ES" dirty="0"/>
              <a:t>El 80% de las promotoras responde que nunca brindan capacitaciones y el 20% ocasionalmente, se concluye que  a pesar de los esfuerzos del estado (MIES) no se cumplen algunos objetivos, dejando vulnerable a la educación inicial de estos centros infantiles.</a:t>
            </a:r>
            <a:endParaRPr lang="es-EC" dirty="0"/>
          </a:p>
          <a:p>
            <a:endParaRPr lang="es-EC" dirty="0"/>
          </a:p>
        </p:txBody>
      </p:sp>
      <p:sp>
        <p:nvSpPr>
          <p:cNvPr id="7" name="6 Rectángulo"/>
          <p:cNvSpPr/>
          <p:nvPr/>
        </p:nvSpPr>
        <p:spPr>
          <a:xfrm>
            <a:off x="4499992" y="4947557"/>
            <a:ext cx="4572000" cy="646331"/>
          </a:xfrm>
          <a:prstGeom prst="rect">
            <a:avLst/>
          </a:prstGeom>
        </p:spPr>
        <p:txBody>
          <a:bodyPr>
            <a:spAutoFit/>
          </a:bodyPr>
          <a:lstStyle/>
          <a:p>
            <a:r>
              <a:rPr lang="es-EC" dirty="0" smtClean="0"/>
              <a:t>Tabla N° 20 Encuesta</a:t>
            </a:r>
          </a:p>
          <a:p>
            <a:r>
              <a:rPr lang="es-EC" dirty="0" smtClean="0"/>
              <a:t>Elaborado por: Karina Caiza y Noemí Caizaluisa</a:t>
            </a:r>
            <a:endParaRPr lang="es-EC" dirty="0"/>
          </a:p>
        </p:txBody>
      </p:sp>
      <p:sp>
        <p:nvSpPr>
          <p:cNvPr id="8" name="7 Flecha izquierda">
            <a:hlinkClick r:id="rId3" action="ppaction://hlinksldjump"/>
          </p:cNvPr>
          <p:cNvSpPr/>
          <p:nvPr/>
        </p:nvSpPr>
        <p:spPr>
          <a:xfrm>
            <a:off x="7308304" y="5949280"/>
            <a:ext cx="1152128" cy="444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84056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dirty="0">
                <a:latin typeface="Comic Sans MS" pitchFamily="66" charset="0"/>
              </a:rPr>
              <a:t>ANÁLISIS E INTERPRETACIÓN DE DATOS DE LOS INSTRUMENTOS DE INVESTIGACIÓN</a:t>
            </a:r>
            <a:endParaRPr lang="es-EC" sz="2800" dirty="0"/>
          </a:p>
        </p:txBody>
      </p:sp>
      <p:sp>
        <p:nvSpPr>
          <p:cNvPr id="3" name="2 Marcador de contenido"/>
          <p:cNvSpPr>
            <a:spLocks noGrp="1"/>
          </p:cNvSpPr>
          <p:nvPr>
            <p:ph idx="1"/>
          </p:nvPr>
        </p:nvSpPr>
        <p:spPr>
          <a:xfrm>
            <a:off x="457200" y="1988840"/>
            <a:ext cx="8229600" cy="4137323"/>
          </a:xfrm>
        </p:spPr>
        <p:txBody>
          <a:bodyPr/>
          <a:lstStyle/>
          <a:p>
            <a:pPr marL="0" indent="0">
              <a:buNone/>
            </a:pPr>
            <a:endParaRPr lang="es-EC" dirty="0" smtClean="0">
              <a:latin typeface="Comic Sans MS" pitchFamily="66" charset="0"/>
            </a:endParaRPr>
          </a:p>
          <a:p>
            <a:pPr marL="0" indent="0">
              <a:buNone/>
            </a:pPr>
            <a:r>
              <a:rPr lang="es-EC" dirty="0" smtClean="0">
                <a:latin typeface="Comic Sans MS" pitchFamily="66" charset="0"/>
              </a:rPr>
              <a:t>Entrevista</a:t>
            </a:r>
          </a:p>
          <a:p>
            <a:pPr marL="0" indent="0">
              <a:buNone/>
            </a:pPr>
            <a:endParaRPr lang="es-EC" dirty="0" smtClean="0">
              <a:latin typeface="Comic Sans MS" pitchFamily="66" charset="0"/>
            </a:endParaRPr>
          </a:p>
          <a:p>
            <a:r>
              <a:rPr lang="es-EC" dirty="0" smtClean="0">
                <a:latin typeface="Comic Sans MS" pitchFamily="66" charset="0"/>
                <a:hlinkClick r:id="rId2" action="ppaction://hlinksldjump"/>
              </a:rPr>
              <a:t>Pregunta N° 1</a:t>
            </a:r>
            <a:endParaRPr lang="es-EC" dirty="0" smtClean="0">
              <a:latin typeface="Comic Sans MS" pitchFamily="66" charset="0"/>
            </a:endParaRPr>
          </a:p>
          <a:p>
            <a:pPr marL="0" indent="0">
              <a:buNone/>
            </a:pPr>
            <a:endParaRPr lang="es-EC" dirty="0" smtClean="0">
              <a:latin typeface="Comic Sans MS" pitchFamily="66" charset="0"/>
            </a:endParaRPr>
          </a:p>
          <a:p>
            <a:r>
              <a:rPr lang="es-EC" dirty="0" smtClean="0">
                <a:latin typeface="Comic Sans MS" pitchFamily="66" charset="0"/>
                <a:hlinkClick r:id="rId3" action="ppaction://hlinksldjump"/>
              </a:rPr>
              <a:t>Pregunta N° 2</a:t>
            </a:r>
            <a:endParaRPr lang="es-EC" dirty="0" smtClean="0">
              <a:latin typeface="Comic Sans MS" pitchFamily="66" charset="0"/>
            </a:endParaRPr>
          </a:p>
          <a:p>
            <a:pPr marL="0" indent="0">
              <a:buNone/>
            </a:pPr>
            <a:endParaRPr lang="es-EC" dirty="0" smtClean="0"/>
          </a:p>
          <a:p>
            <a:endParaRPr lang="es-EC" dirty="0"/>
          </a:p>
        </p:txBody>
      </p:sp>
      <p:sp>
        <p:nvSpPr>
          <p:cNvPr id="4" name="3 Rectángulo redondeado"/>
          <p:cNvSpPr/>
          <p:nvPr/>
        </p:nvSpPr>
        <p:spPr>
          <a:xfrm>
            <a:off x="500622" y="1438078"/>
            <a:ext cx="2376264" cy="72008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Comic Sans MS" pitchFamily="66" charset="0"/>
              </a:rPr>
              <a:t>I</a:t>
            </a:r>
            <a:r>
              <a:rPr lang="es-EC" b="1" dirty="0" smtClean="0">
                <a:solidFill>
                  <a:schemeClr val="tx1"/>
                </a:solidFill>
                <a:latin typeface="Comic Sans MS" pitchFamily="66" charset="0"/>
              </a:rPr>
              <a:t>NDICE</a:t>
            </a:r>
            <a:endParaRPr lang="es-EC" b="1" dirty="0">
              <a:solidFill>
                <a:schemeClr val="tx1"/>
              </a:solidFill>
              <a:latin typeface="Comic Sans MS" pitchFamily="66" charset="0"/>
            </a:endParaRPr>
          </a:p>
        </p:txBody>
      </p:sp>
      <p:sp>
        <p:nvSpPr>
          <p:cNvPr id="5" name="4 Cara sonriente">
            <a:hlinkClick r:id="rId4" action="ppaction://hlinksldjump"/>
          </p:cNvPr>
          <p:cNvSpPr/>
          <p:nvPr/>
        </p:nvSpPr>
        <p:spPr>
          <a:xfrm>
            <a:off x="4427984" y="4239158"/>
            <a:ext cx="1008112" cy="93610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813013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rmAutofit fontScale="90000"/>
          </a:bodyPr>
          <a:lstStyle/>
          <a:p>
            <a:pPr lvl="0"/>
            <a:r>
              <a:rPr lang="es-EC" sz="3100" b="1" dirty="0">
                <a:solidFill>
                  <a:srgbClr val="FF0000"/>
                </a:solidFill>
              </a:rPr>
              <a:t>¿Se motiva a los niños con actividades que les ayude a desarrollar la imaginación y creatividad?</a:t>
            </a:r>
            <a:r>
              <a:rPr lang="es-EC" dirty="0"/>
              <a:t/>
            </a:r>
            <a:br>
              <a:rPr lang="es-EC" dirty="0"/>
            </a:br>
            <a:endParaRPr lang="es-EC" dirty="0"/>
          </a:p>
        </p:txBody>
      </p:sp>
      <p:sp>
        <p:nvSpPr>
          <p:cNvPr id="3" name="2 Marcador de contenido"/>
          <p:cNvSpPr>
            <a:spLocks noGrp="1"/>
          </p:cNvSpPr>
          <p:nvPr>
            <p:ph idx="1"/>
          </p:nvPr>
        </p:nvSpPr>
        <p:spPr/>
        <p:txBody>
          <a:bodyPr>
            <a:normAutofit fontScale="77500" lnSpcReduction="20000"/>
          </a:bodyPr>
          <a:lstStyle/>
          <a:p>
            <a:pPr marL="0" lvl="0" indent="0" algn="just">
              <a:buNone/>
            </a:pPr>
            <a:r>
              <a:rPr lang="es-EC" b="1" i="1" dirty="0"/>
              <a:t>Coordinadora Pedagógica de la Vaquería</a:t>
            </a:r>
            <a:r>
              <a:rPr lang="es-EC" b="1" i="1" dirty="0" smtClean="0"/>
              <a:t>: </a:t>
            </a:r>
            <a:r>
              <a:rPr lang="es-EC" b="1" dirty="0" smtClean="0"/>
              <a:t>“</a:t>
            </a:r>
            <a:r>
              <a:rPr lang="es-EC" dirty="0"/>
              <a:t>Yo como parvularia conozco que se debe hacer mientras que las promotoras(madres comunitarias) no, les falta iniciativa, están en un proceso de </a:t>
            </a:r>
            <a:r>
              <a:rPr lang="es-EC" dirty="0" smtClean="0"/>
              <a:t>cambio”</a:t>
            </a:r>
          </a:p>
          <a:p>
            <a:pPr marL="0" lvl="0" indent="0" algn="just">
              <a:buNone/>
            </a:pPr>
            <a:r>
              <a:rPr lang="es-EC" b="1" dirty="0" smtClean="0"/>
              <a:t>ANÁLISIS</a:t>
            </a:r>
            <a:r>
              <a:rPr lang="es-EC" b="1" dirty="0"/>
              <a:t>:</a:t>
            </a:r>
            <a:endParaRPr lang="es-EC" dirty="0"/>
          </a:p>
          <a:p>
            <a:pPr marL="0" indent="0" algn="just">
              <a:buNone/>
            </a:pPr>
            <a:r>
              <a:rPr lang="es-EC" dirty="0"/>
              <a:t>El personal encargado de la formación de los niños y niñas, desconocen como fomentar la imaginación y creatividad, ya que opinan que solo al momento de jugar y escuchar historias los niños se imaginan, pero la realidad no es así,  cada actividad, cuentos permite al niño descubrir y dejar volar su imaginación, con lo cual mediante las técnicas grafo plásticas los niños crean nuevas cosas y plasman sus emociones.</a:t>
            </a:r>
          </a:p>
          <a:p>
            <a:endParaRPr lang="es-EC" dirty="0"/>
          </a:p>
        </p:txBody>
      </p:sp>
      <p:sp>
        <p:nvSpPr>
          <p:cNvPr id="4" name="3 Flecha izquierda">
            <a:hlinkClick r:id="rId2" action="ppaction://hlinksldjump"/>
          </p:cNvPr>
          <p:cNvSpPr/>
          <p:nvPr/>
        </p:nvSpPr>
        <p:spPr>
          <a:xfrm>
            <a:off x="7596336" y="5805264"/>
            <a:ext cx="1152128"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5122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8229600" cy="1143000"/>
          </a:xfrm>
        </p:spPr>
        <p:txBody>
          <a:bodyPr>
            <a:normAutofit fontScale="90000"/>
          </a:bodyPr>
          <a:lstStyle/>
          <a:p>
            <a:pPr lvl="0"/>
            <a:r>
              <a:rPr lang="es-EC" sz="3100" b="1" dirty="0">
                <a:solidFill>
                  <a:srgbClr val="FF0000"/>
                </a:solidFill>
              </a:rPr>
              <a:t>¿Cree necesario participar en una capacitación de técnicas grafo plásticas con la finalidad de fortalecer el desarrollo cognitivo de los niños y niñas de 4-5 años?</a:t>
            </a:r>
            <a:r>
              <a:rPr lang="es-EC" dirty="0"/>
              <a:t/>
            </a:r>
            <a:br>
              <a:rPr lang="es-EC" dirty="0"/>
            </a:br>
            <a:endParaRPr lang="es-EC" dirty="0"/>
          </a:p>
        </p:txBody>
      </p:sp>
      <p:sp>
        <p:nvSpPr>
          <p:cNvPr id="3" name="2 Marcador de contenido"/>
          <p:cNvSpPr>
            <a:spLocks noGrp="1"/>
          </p:cNvSpPr>
          <p:nvPr>
            <p:ph idx="1"/>
          </p:nvPr>
        </p:nvSpPr>
        <p:spPr/>
        <p:txBody>
          <a:bodyPr>
            <a:normAutofit fontScale="85000" lnSpcReduction="20000"/>
          </a:bodyPr>
          <a:lstStyle/>
          <a:p>
            <a:pPr marL="0" lvl="0" indent="0" algn="just">
              <a:buNone/>
            </a:pPr>
            <a:endParaRPr lang="es-EC" b="1" i="1" dirty="0" smtClean="0"/>
          </a:p>
          <a:p>
            <a:pPr marL="0" lvl="0" indent="0" algn="just">
              <a:buNone/>
            </a:pPr>
            <a:r>
              <a:rPr lang="es-EC" b="1" i="1" dirty="0" smtClean="0"/>
              <a:t>Coordinadora </a:t>
            </a:r>
            <a:r>
              <a:rPr lang="es-EC" b="1" i="1" dirty="0"/>
              <a:t>General de los </a:t>
            </a:r>
            <a:r>
              <a:rPr lang="es-EC" b="1" i="1" dirty="0" err="1"/>
              <a:t>CIBV:“</a:t>
            </a:r>
            <a:r>
              <a:rPr lang="es-EC" dirty="0" err="1"/>
              <a:t>Sí</a:t>
            </a:r>
            <a:r>
              <a:rPr lang="es-EC" dirty="0"/>
              <a:t>, porque sería de mucha ayuda en nuestra formación y además lograríamos fortalecer el desarrollo del niño”</a:t>
            </a:r>
          </a:p>
          <a:p>
            <a:pPr marL="0" indent="0" algn="just">
              <a:buNone/>
            </a:pPr>
            <a:r>
              <a:rPr lang="es-EC" b="1" dirty="0"/>
              <a:t>ANÁLISIS:</a:t>
            </a:r>
            <a:endParaRPr lang="es-EC" dirty="0"/>
          </a:p>
          <a:p>
            <a:pPr marL="0" indent="0" algn="just">
              <a:buNone/>
            </a:pPr>
            <a:r>
              <a:rPr lang="es-EC" dirty="0"/>
              <a:t>Están de acuerdo en la necesidad de capacitarse sobre técnicas grafo plásticas porque les ayudara a fortalecer el desarrollo cognitivo de los niños y niñas. Se encuentran  dispuestas a participar  ya que enriquecerá mucho a su formación,  lo cual beneficia al desarrollo integral del niño.</a:t>
            </a:r>
          </a:p>
          <a:p>
            <a:pPr marL="0" indent="0">
              <a:buNone/>
            </a:pPr>
            <a:r>
              <a:rPr lang="es-ES" dirty="0"/>
              <a:t> </a:t>
            </a:r>
            <a:endParaRPr lang="es-EC" dirty="0"/>
          </a:p>
          <a:p>
            <a:endParaRPr lang="es-EC" dirty="0"/>
          </a:p>
        </p:txBody>
      </p:sp>
      <p:sp>
        <p:nvSpPr>
          <p:cNvPr id="4" name="3 Flecha izquierda">
            <a:hlinkClick r:id="rId2" action="ppaction://hlinksldjump"/>
          </p:cNvPr>
          <p:cNvSpPr/>
          <p:nvPr/>
        </p:nvSpPr>
        <p:spPr>
          <a:xfrm>
            <a:off x="7596336" y="5805264"/>
            <a:ext cx="1152128"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90042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rgbClr val="FF0000"/>
                </a:solidFill>
                <a:latin typeface="Comic Sans MS" pitchFamily="66" charset="0"/>
              </a:rPr>
              <a:t>Respuesta de Preguntas de Investigación</a:t>
            </a:r>
            <a:endParaRPr lang="es-EC" dirty="0">
              <a:solidFill>
                <a:srgbClr val="FF0000"/>
              </a:solidFill>
              <a:latin typeface="Comic Sans MS" pitchFamily="66" charset="0"/>
            </a:endParaRPr>
          </a:p>
        </p:txBody>
      </p:sp>
      <p:sp>
        <p:nvSpPr>
          <p:cNvPr id="3" name="2 Marcador de contenido"/>
          <p:cNvSpPr>
            <a:spLocks noGrp="1"/>
          </p:cNvSpPr>
          <p:nvPr>
            <p:ph idx="1"/>
          </p:nvPr>
        </p:nvSpPr>
        <p:spPr/>
        <p:txBody>
          <a:bodyPr>
            <a:normAutofit fontScale="47500" lnSpcReduction="20000"/>
          </a:bodyPr>
          <a:lstStyle/>
          <a:p>
            <a:pPr marL="457200" lvl="1" indent="0" algn="just">
              <a:buNone/>
            </a:pPr>
            <a:endParaRPr lang="es-EC" b="1" dirty="0" smtClean="0"/>
          </a:p>
          <a:p>
            <a:pPr marL="0" lvl="1" indent="0" algn="just">
              <a:buNone/>
            </a:pPr>
            <a:r>
              <a:rPr lang="es-EC" sz="4300" b="1" dirty="0" smtClean="0">
                <a:latin typeface="Comic Sans MS" pitchFamily="66" charset="0"/>
              </a:rPr>
              <a:t>¿Qué </a:t>
            </a:r>
            <a:r>
              <a:rPr lang="es-EC" sz="4300" b="1" dirty="0">
                <a:latin typeface="Comic Sans MS" pitchFamily="66" charset="0"/>
              </a:rPr>
              <a:t>grado de conocimiento tienen las madres comunitarias (promotoras) sobre las técnicas grafo plásticas</a:t>
            </a:r>
            <a:r>
              <a:rPr lang="es-EC" sz="4300" b="1" dirty="0" smtClean="0">
                <a:latin typeface="Comic Sans MS" pitchFamily="66" charset="0"/>
              </a:rPr>
              <a:t>?</a:t>
            </a:r>
          </a:p>
          <a:p>
            <a:pPr marL="0" lvl="1" indent="0" algn="just">
              <a:buNone/>
            </a:pPr>
            <a:endParaRPr lang="es-EC" sz="4300" dirty="0">
              <a:latin typeface="Comic Sans MS" pitchFamily="66" charset="0"/>
            </a:endParaRPr>
          </a:p>
          <a:p>
            <a:pPr marL="0" indent="0" algn="just">
              <a:buNone/>
            </a:pPr>
            <a:r>
              <a:rPr lang="es-ES" sz="4300" dirty="0">
                <a:latin typeface="Comic Sans MS" pitchFamily="66" charset="0"/>
              </a:rPr>
              <a:t>Las madres comunitarias (promotoras) debido a que no cuentan con ninguna formación académica, no tienen conocimiento sobre técnicas grafo plástica, su aplicación es de forma </a:t>
            </a:r>
            <a:r>
              <a:rPr lang="es-ES" sz="4300" dirty="0" smtClean="0">
                <a:latin typeface="Comic Sans MS" pitchFamily="66" charset="0"/>
              </a:rPr>
              <a:t>empírica.</a:t>
            </a:r>
          </a:p>
          <a:p>
            <a:pPr marL="0" indent="0" algn="just">
              <a:buNone/>
            </a:pPr>
            <a:endParaRPr lang="es-EC" sz="4300" dirty="0">
              <a:latin typeface="Comic Sans MS" pitchFamily="66" charset="0"/>
            </a:endParaRPr>
          </a:p>
          <a:p>
            <a:pPr marL="0" indent="0" algn="just">
              <a:buNone/>
            </a:pPr>
            <a:r>
              <a:rPr lang="es-EC" sz="4300" b="1" dirty="0" smtClean="0">
                <a:latin typeface="Comic Sans MS" pitchFamily="66" charset="0"/>
              </a:rPr>
              <a:t>¿Poseen </a:t>
            </a:r>
            <a:r>
              <a:rPr lang="es-EC" sz="4300" b="1" dirty="0">
                <a:latin typeface="Comic Sans MS" pitchFamily="66" charset="0"/>
              </a:rPr>
              <a:t>los centros infantiles del Buen Vivir  el material necesario para las actividades plásticas</a:t>
            </a:r>
            <a:r>
              <a:rPr lang="es-EC" sz="4300" b="1" dirty="0" smtClean="0">
                <a:latin typeface="Comic Sans MS" pitchFamily="66" charset="0"/>
              </a:rPr>
              <a:t>?</a:t>
            </a:r>
          </a:p>
          <a:p>
            <a:pPr marL="0" indent="0" algn="just">
              <a:buNone/>
            </a:pPr>
            <a:endParaRPr lang="es-EC" sz="4300" dirty="0">
              <a:latin typeface="Comic Sans MS" pitchFamily="66" charset="0"/>
            </a:endParaRPr>
          </a:p>
          <a:p>
            <a:pPr marL="0" indent="0" algn="just">
              <a:buNone/>
            </a:pPr>
            <a:r>
              <a:rPr lang="es-ES" sz="4300" dirty="0">
                <a:latin typeface="Comic Sans MS" pitchFamily="66" charset="0"/>
              </a:rPr>
              <a:t>Los Centros Infantiles del Buen Vivir no poseen el material necesario para las actividades plásticas,  tienen limitaciones tanto en el ambiente físico como dimensional, es decir, no cuentan con el mobiliario adecuado para la realización de las </a:t>
            </a:r>
            <a:r>
              <a:rPr lang="es-ES" sz="4300" dirty="0" smtClean="0">
                <a:latin typeface="Comic Sans MS" pitchFamily="66" charset="0"/>
              </a:rPr>
              <a:t>actividades plásticas.</a:t>
            </a:r>
            <a:endParaRPr lang="es-EC"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normAutofit/>
          </a:bodyPr>
          <a:lstStyle/>
          <a:p>
            <a:pPr marL="0" lvl="1" indent="0" algn="just">
              <a:buNone/>
            </a:pPr>
            <a:r>
              <a:rPr lang="es-EC" sz="1400" b="1" dirty="0">
                <a:latin typeface="Comic Sans MS" pitchFamily="66" charset="0"/>
              </a:rPr>
              <a:t>¿Qué actividades se realizan para potencializar el desarrollo cognitivo en los niños y niñas de los centros infantiles del Buen Vivir</a:t>
            </a:r>
            <a:r>
              <a:rPr lang="es-EC" sz="1400" b="1" dirty="0" smtClean="0">
                <a:latin typeface="Comic Sans MS" pitchFamily="66" charset="0"/>
              </a:rPr>
              <a:t>?</a:t>
            </a:r>
          </a:p>
          <a:p>
            <a:pPr marL="0" indent="0" algn="just">
              <a:buNone/>
            </a:pPr>
            <a:endParaRPr lang="es-ES" sz="1400" dirty="0" smtClean="0">
              <a:latin typeface="Comic Sans MS" pitchFamily="66" charset="0"/>
            </a:endParaRPr>
          </a:p>
          <a:p>
            <a:pPr marL="0" indent="0" algn="just">
              <a:buNone/>
            </a:pPr>
            <a:r>
              <a:rPr lang="es-ES" sz="1400" dirty="0" smtClean="0">
                <a:latin typeface="Comic Sans MS" pitchFamily="66" charset="0"/>
              </a:rPr>
              <a:t>Se </a:t>
            </a:r>
            <a:r>
              <a:rPr lang="es-ES" sz="1400" dirty="0">
                <a:latin typeface="Comic Sans MS" pitchFamily="66" charset="0"/>
              </a:rPr>
              <a:t>concluye que en estos centros infantiles no se realizan actividades como pegado, trozado, dactilopintura, coloreado, punzado etc; lo que permite potencializar </a:t>
            </a:r>
            <a:r>
              <a:rPr lang="es-ES" sz="1400" dirty="0" smtClean="0">
                <a:latin typeface="Comic Sans MS" pitchFamily="66" charset="0"/>
              </a:rPr>
              <a:t>el </a:t>
            </a:r>
            <a:r>
              <a:rPr lang="es-ES" sz="1400" dirty="0">
                <a:latin typeface="Comic Sans MS" pitchFamily="66" charset="0"/>
              </a:rPr>
              <a:t>desarrollo de las diferentes capacidades cognitivas como son la memoria, atención, concentración y percepción especificas en su desarrollo cognitivo</a:t>
            </a:r>
            <a:r>
              <a:rPr lang="es-ES" sz="1400" dirty="0" smtClean="0">
                <a:latin typeface="Comic Sans MS" pitchFamily="66" charset="0"/>
              </a:rPr>
              <a:t>.</a:t>
            </a:r>
          </a:p>
          <a:p>
            <a:pPr marL="0" indent="0" algn="just">
              <a:buNone/>
            </a:pPr>
            <a:endParaRPr lang="es-EC" sz="1400" dirty="0">
              <a:latin typeface="Comic Sans MS" pitchFamily="66" charset="0"/>
            </a:endParaRPr>
          </a:p>
          <a:p>
            <a:pPr marL="0" indent="0" algn="just">
              <a:buNone/>
            </a:pPr>
            <a:r>
              <a:rPr lang="es-EC" sz="1400" b="1" dirty="0" smtClean="0">
                <a:latin typeface="Comic Sans MS" pitchFamily="66" charset="0"/>
              </a:rPr>
              <a:t>¿</a:t>
            </a:r>
            <a:r>
              <a:rPr lang="es-EC" sz="1400" b="1" dirty="0">
                <a:latin typeface="Comic Sans MS" pitchFamily="66" charset="0"/>
              </a:rPr>
              <a:t>Cómo incide la  aplicación de las técnicas grafo plásticas en el desarrollo cognitivo de los niños y niñas</a:t>
            </a:r>
            <a:r>
              <a:rPr lang="es-EC" sz="1400" b="1" dirty="0" smtClean="0">
                <a:latin typeface="Comic Sans MS" pitchFamily="66" charset="0"/>
              </a:rPr>
              <a:t>?</a:t>
            </a:r>
          </a:p>
          <a:p>
            <a:pPr marL="0" indent="0" algn="just">
              <a:buNone/>
            </a:pPr>
            <a:r>
              <a:rPr lang="es-ES" sz="1400" dirty="0" smtClean="0">
                <a:latin typeface="Comic Sans MS" pitchFamily="66" charset="0"/>
              </a:rPr>
              <a:t>Con las </a:t>
            </a:r>
            <a:r>
              <a:rPr lang="es-ES" sz="1400" dirty="0">
                <a:latin typeface="Comic Sans MS" pitchFamily="66" charset="0"/>
              </a:rPr>
              <a:t>técnicas grafo plásticas  el niño y la niña fomentan su crecimiento mental al proveer oportunidades para ensayar nuevas ideas y probar nuevas texturas, materiales y formas de pensar y de solucionar problemas. </a:t>
            </a:r>
            <a:endParaRPr lang="es-ES" sz="1400" dirty="0" smtClean="0">
              <a:latin typeface="Comic Sans MS" pitchFamily="66" charset="0"/>
            </a:endParaRPr>
          </a:p>
          <a:p>
            <a:pPr marL="0" indent="0" algn="just">
              <a:buNone/>
            </a:pPr>
            <a:endParaRPr lang="es-EC" sz="1400" dirty="0">
              <a:latin typeface="Comic Sans MS" pitchFamily="66" charset="0"/>
            </a:endParaRPr>
          </a:p>
          <a:p>
            <a:pPr marL="0" lvl="1" indent="0" algn="just">
              <a:buNone/>
            </a:pPr>
            <a:r>
              <a:rPr lang="es-EC" sz="1400" b="1" dirty="0">
                <a:latin typeface="Comic Sans MS" pitchFamily="66" charset="0"/>
              </a:rPr>
              <a:t>¿De qué manera una guía de trabajo sobre técnicas grafo plásticas contribuiría a los centros infantiles del Buen Vivir?</a:t>
            </a:r>
            <a:endParaRPr lang="es-EC" sz="1400" dirty="0">
              <a:latin typeface="Comic Sans MS" pitchFamily="66" charset="0"/>
            </a:endParaRPr>
          </a:p>
          <a:p>
            <a:pPr marL="0" indent="0" algn="just">
              <a:buNone/>
            </a:pPr>
            <a:endParaRPr lang="es-EC" sz="1400" dirty="0">
              <a:latin typeface="Comic Sans MS" pitchFamily="66" charset="0"/>
            </a:endParaRPr>
          </a:p>
          <a:p>
            <a:pPr marL="0" indent="0" algn="just">
              <a:buNone/>
            </a:pPr>
            <a:r>
              <a:rPr lang="es-ES" sz="1400" dirty="0">
                <a:latin typeface="Comic Sans MS" pitchFamily="66" charset="0"/>
              </a:rPr>
              <a:t>Este aporte beneficia a los niños y niñas en su desarrollo cognitivo, al conceder la oportunidad de crear, pensar, escoger, memorizar, experimentar, vivenciar y poder ensayar nuevas ideas al realizar diferentes actividades de una forma entretenida.</a:t>
            </a:r>
            <a:endParaRPr lang="es-EC" sz="1400" dirty="0">
              <a:latin typeface="Comic Sans MS" pitchFamily="66" charset="0"/>
            </a:endParaRPr>
          </a:p>
          <a:p>
            <a:pPr marL="0" indent="0">
              <a:buNone/>
            </a:pPr>
            <a:endParaRPr lang="es-EC" dirty="0"/>
          </a:p>
        </p:txBody>
      </p:sp>
    </p:spTree>
    <p:extLst>
      <p:ext uri="{BB962C8B-B14F-4D97-AF65-F5344CB8AC3E}">
        <p14:creationId xmlns:p14="http://schemas.microsoft.com/office/powerpoint/2010/main" xmlns="" val="2503365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FF0000"/>
                </a:solidFill>
                <a:latin typeface="Comic Sans MS" pitchFamily="66" charset="0"/>
              </a:rPr>
              <a:t>Conclusiones</a:t>
            </a:r>
            <a:endParaRPr lang="es-EC" dirty="0">
              <a:solidFill>
                <a:srgbClr val="FF0000"/>
              </a:solidFill>
              <a:latin typeface="Comic Sans MS" pitchFamily="66" charset="0"/>
            </a:endParaRPr>
          </a:p>
        </p:txBody>
      </p:sp>
      <p:sp>
        <p:nvSpPr>
          <p:cNvPr id="4" name="3 Recortar rectángulo de esquina diagonal"/>
          <p:cNvSpPr/>
          <p:nvPr/>
        </p:nvSpPr>
        <p:spPr>
          <a:xfrm>
            <a:off x="571472" y="1428736"/>
            <a:ext cx="8321008" cy="5000660"/>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marL="171450" lvl="0" indent="-171450" algn="just">
              <a:buFont typeface="Arial" pitchFamily="34" charset="0"/>
              <a:buChar char="•"/>
            </a:pPr>
            <a:r>
              <a:rPr lang="es-EC" sz="1400" dirty="0">
                <a:latin typeface="Comic Sans MS" pitchFamily="66" charset="0"/>
              </a:rPr>
              <a:t>Las promotoras encargadas de la educación y cuidado de los niños de 4-5 años, no poseen una formación </a:t>
            </a:r>
            <a:r>
              <a:rPr lang="es-EC" sz="1400" dirty="0" smtClean="0">
                <a:latin typeface="Comic Sans MS" pitchFamily="66" charset="0"/>
              </a:rPr>
              <a:t>académica</a:t>
            </a:r>
            <a:r>
              <a:rPr lang="es-EC" sz="1400" dirty="0" smtClean="0">
                <a:latin typeface="Comic Sans MS" pitchFamily="66" charset="0"/>
              </a:rPr>
              <a:t>.</a:t>
            </a:r>
            <a:endParaRPr lang="es-EC" sz="1400" dirty="0" smtClean="0">
              <a:latin typeface="Comic Sans MS" pitchFamily="66" charset="0"/>
            </a:endParaRPr>
          </a:p>
          <a:p>
            <a:pPr marL="171450" lvl="0" indent="-171450" algn="just">
              <a:buFont typeface="Arial" pitchFamily="34" charset="0"/>
              <a:buChar char="•"/>
            </a:pPr>
            <a:endParaRPr lang="es-EC" sz="1400" dirty="0" smtClean="0">
              <a:latin typeface="Comic Sans MS" pitchFamily="66" charset="0"/>
            </a:endParaRPr>
          </a:p>
          <a:p>
            <a:pPr marL="171450" lvl="0" indent="-171450" algn="just">
              <a:buFont typeface="Arial" pitchFamily="34" charset="0"/>
              <a:buChar char="•"/>
            </a:pPr>
            <a:r>
              <a:rPr lang="es-EC" sz="1400" dirty="0" smtClean="0">
                <a:latin typeface="Comic Sans MS" pitchFamily="66" charset="0"/>
              </a:rPr>
              <a:t> Los </a:t>
            </a:r>
            <a:r>
              <a:rPr lang="es-EC" sz="1400" dirty="0">
                <a:latin typeface="Comic Sans MS" pitchFamily="66" charset="0"/>
              </a:rPr>
              <a:t>Centros Infantiles del Buen Vivir de la Parroquia de Amaguaña, no cuenta con el material necesario para la realización de actividades </a:t>
            </a:r>
            <a:r>
              <a:rPr lang="es-EC" sz="1400" dirty="0" smtClean="0">
                <a:latin typeface="Comic Sans MS" pitchFamily="66" charset="0"/>
              </a:rPr>
              <a:t>plásticas.</a:t>
            </a:r>
          </a:p>
          <a:p>
            <a:pPr marL="171450" lvl="0" indent="-171450" algn="just">
              <a:buFont typeface="Arial" pitchFamily="34" charset="0"/>
              <a:buChar char="•"/>
            </a:pPr>
            <a:endParaRPr lang="es-EC" sz="1400" dirty="0" smtClean="0">
              <a:latin typeface="Comic Sans MS" pitchFamily="66" charset="0"/>
            </a:endParaRPr>
          </a:p>
          <a:p>
            <a:pPr marL="171450" lvl="0" indent="-171450" algn="just">
              <a:buFont typeface="Arial" pitchFamily="34" charset="0"/>
              <a:buChar char="•"/>
            </a:pPr>
            <a:r>
              <a:rPr lang="es-EC" sz="1400" dirty="0" smtClean="0">
                <a:latin typeface="Comic Sans MS" pitchFamily="66" charset="0"/>
              </a:rPr>
              <a:t>Las </a:t>
            </a:r>
            <a:r>
              <a:rPr lang="es-EC" sz="1400" dirty="0">
                <a:latin typeface="Comic Sans MS" pitchFamily="66" charset="0"/>
              </a:rPr>
              <a:t>actividades que  realizan  los Centros Infantiles del Buen Vivir están enfocadas en el programa de cuidado y protección de los niños de sectores </a:t>
            </a:r>
            <a:r>
              <a:rPr lang="es-EC" sz="1400" dirty="0" smtClean="0">
                <a:latin typeface="Comic Sans MS" pitchFamily="66" charset="0"/>
              </a:rPr>
              <a:t>vulnerables.</a:t>
            </a:r>
            <a:endParaRPr lang="es-EC" sz="1400" dirty="0">
              <a:latin typeface="Comic Sans MS" pitchFamily="66" charset="0"/>
            </a:endParaRPr>
          </a:p>
          <a:p>
            <a:pPr algn="just"/>
            <a:r>
              <a:rPr lang="es-EC" sz="1400" dirty="0">
                <a:latin typeface="Comic Sans MS" pitchFamily="66" charset="0"/>
              </a:rPr>
              <a:t> </a:t>
            </a:r>
          </a:p>
          <a:p>
            <a:pPr marL="171450" lvl="0" indent="-171450" algn="just">
              <a:buFont typeface="Arial" pitchFamily="34" charset="0"/>
              <a:buChar char="•"/>
            </a:pPr>
            <a:r>
              <a:rPr lang="es-EC" sz="1400" dirty="0">
                <a:latin typeface="Comic Sans MS" pitchFamily="66" charset="0"/>
              </a:rPr>
              <a:t>La inadecuada aplicación de las técnicas grafo plásticas inciden en forma negativa, al no permitir que los niños exploren, analicen, perciban  y resuelvan problemas de su </a:t>
            </a:r>
            <a:r>
              <a:rPr lang="es-EC" sz="1400" dirty="0" smtClean="0">
                <a:latin typeface="Comic Sans MS" pitchFamily="66" charset="0"/>
              </a:rPr>
              <a:t>entorno. </a:t>
            </a:r>
            <a:r>
              <a:rPr lang="es-EC" sz="1400" dirty="0">
                <a:latin typeface="Comic Sans MS" pitchFamily="66" charset="0"/>
              </a:rPr>
              <a:t> </a:t>
            </a:r>
            <a:endParaRPr lang="es-EC" sz="1400" dirty="0" smtClean="0">
              <a:latin typeface="Comic Sans MS" pitchFamily="66" charset="0"/>
            </a:endParaRPr>
          </a:p>
          <a:p>
            <a:pPr marL="171450" lvl="0" indent="-171450" algn="just">
              <a:buFont typeface="Arial" pitchFamily="34" charset="0"/>
              <a:buChar char="•"/>
            </a:pPr>
            <a:endParaRPr lang="es-EC" sz="1400" dirty="0">
              <a:latin typeface="Comic Sans MS" pitchFamily="66" charset="0"/>
            </a:endParaRPr>
          </a:p>
          <a:p>
            <a:pPr marL="171450" lvl="0" indent="-171450" algn="just">
              <a:buFont typeface="Arial" pitchFamily="34" charset="0"/>
              <a:buChar char="•"/>
            </a:pPr>
            <a:r>
              <a:rPr lang="es-EC" sz="1400" dirty="0" smtClean="0">
                <a:latin typeface="Comic Sans MS" pitchFamily="66" charset="0"/>
              </a:rPr>
              <a:t>La </a:t>
            </a:r>
            <a:r>
              <a:rPr lang="es-EC" sz="1400" dirty="0">
                <a:latin typeface="Comic Sans MS" pitchFamily="66" charset="0"/>
              </a:rPr>
              <a:t>coordinadora general conjuntamente con las coordinadoras pedagógicas y promotoras de los centros infantiles del Buen Vivir de la parroquia de Amaguaña, consideran importante y de mucha ayuda  una guía de técnicas grafo plásticas, que fortalezca el desarrollo cognitivo de los </a:t>
            </a:r>
            <a:r>
              <a:rPr lang="es-EC" sz="1400" dirty="0" smtClean="0">
                <a:latin typeface="Comic Sans MS" pitchFamily="66" charset="0"/>
              </a:rPr>
              <a:t>niños.</a:t>
            </a:r>
            <a:endParaRPr lang="es-EC" sz="1400" dirty="0">
              <a:latin typeface="Comic Sans MS" pitchFamily="66" charset="0"/>
            </a:endParaRPr>
          </a:p>
          <a:p>
            <a:endParaRPr lang="es-EC"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r>
              <a:rPr lang="es-EC" sz="3600" dirty="0" smtClean="0">
                <a:solidFill>
                  <a:schemeClr val="accent2">
                    <a:lumMod val="75000"/>
                  </a:schemeClr>
                </a:solidFill>
                <a:latin typeface="Comic Sans MS" pitchFamily="66" charset="0"/>
              </a:rPr>
              <a:t>PREGUNTAS DE INVESTIGACIÓN</a:t>
            </a:r>
            <a:endParaRPr lang="es-EC" sz="3600" dirty="0">
              <a:solidFill>
                <a:schemeClr val="accent2">
                  <a:lumMod val="75000"/>
                </a:schemeClr>
              </a:solidFill>
              <a:latin typeface="Comic Sans MS" pitchFamily="66" charset="0"/>
            </a:endParaRPr>
          </a:p>
        </p:txBody>
      </p:sp>
      <p:graphicFrame>
        <p:nvGraphicFramePr>
          <p:cNvPr id="10" name="9 Diagrama"/>
          <p:cNvGraphicFramePr/>
          <p:nvPr/>
        </p:nvGraphicFramePr>
        <p:xfrm>
          <a:off x="714348" y="1397000"/>
          <a:ext cx="7858180" cy="517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3" descr="http://fotos.imagenesdeposito.com/imagenes/l/lapiz_dibujo-19857.gif"/>
          <p:cNvPicPr>
            <a:picLocks noChangeAspect="1" noChangeArrowheads="1"/>
          </p:cNvPicPr>
          <p:nvPr/>
        </p:nvPicPr>
        <p:blipFill>
          <a:blip r:embed="rId6"/>
          <a:srcRect/>
          <a:stretch>
            <a:fillRect/>
          </a:stretch>
        </p:blipFill>
        <p:spPr bwMode="auto">
          <a:xfrm>
            <a:off x="7286645" y="5072074"/>
            <a:ext cx="571503" cy="11103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0"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FF0000"/>
                </a:solidFill>
                <a:latin typeface="Comic Sans MS" pitchFamily="66" charset="0"/>
              </a:rPr>
              <a:t>Recomendaciones</a:t>
            </a:r>
            <a:endParaRPr lang="es-EC" dirty="0">
              <a:solidFill>
                <a:srgbClr val="FF0000"/>
              </a:solidFill>
              <a:latin typeface="Comic Sans MS" pitchFamily="66" charset="0"/>
            </a:endParaRPr>
          </a:p>
        </p:txBody>
      </p:sp>
      <p:sp>
        <p:nvSpPr>
          <p:cNvPr id="4" name="3 Recortar rectángulo de esquina diagonal"/>
          <p:cNvSpPr/>
          <p:nvPr/>
        </p:nvSpPr>
        <p:spPr>
          <a:xfrm>
            <a:off x="642910" y="1340768"/>
            <a:ext cx="8001056" cy="5088627"/>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lvl="0" indent="-285750" algn="just">
              <a:buFont typeface="Arial" pitchFamily="34" charset="0"/>
              <a:buChar char="•"/>
            </a:pPr>
            <a:r>
              <a:rPr lang="es-EC" sz="1400" dirty="0">
                <a:latin typeface="Comic Sans MS" pitchFamily="66" charset="0"/>
              </a:rPr>
              <a:t>Las instituciones que se encuentran a cargo de los Centros Infantiles del Buen Vivir de la Parroquia de Amaguaña, deben poner mayor énfasis en capacitar al personal sobre herramientas de aprendizaje para potencializar las diferentes áreas.</a:t>
            </a:r>
          </a:p>
          <a:p>
            <a:pPr algn="just"/>
            <a:r>
              <a:rPr lang="es-EC" sz="1400" dirty="0">
                <a:latin typeface="Comic Sans MS" pitchFamily="66" charset="0"/>
              </a:rPr>
              <a:t> </a:t>
            </a:r>
          </a:p>
          <a:p>
            <a:pPr marL="285750" lvl="0" indent="-285750" algn="just">
              <a:buFont typeface="Arial" pitchFamily="34" charset="0"/>
              <a:buChar char="•"/>
            </a:pPr>
            <a:r>
              <a:rPr lang="es-EC" sz="1400" dirty="0">
                <a:latin typeface="Comic Sans MS" pitchFamily="66" charset="0"/>
              </a:rPr>
              <a:t>Brindar y compartir el tiempo suficiente para que el niño explore y experimente con los diferentes materiales, </a:t>
            </a:r>
            <a:r>
              <a:rPr lang="es-EC" sz="1400" dirty="0" smtClean="0">
                <a:latin typeface="Comic Sans MS" pitchFamily="66" charset="0"/>
              </a:rPr>
              <a:t>así </a:t>
            </a:r>
            <a:r>
              <a:rPr lang="es-EC" sz="1400" dirty="0">
                <a:latin typeface="Comic Sans MS" pitchFamily="66" charset="0"/>
              </a:rPr>
              <a:t>interiorizar el respeto y cuidado a los mismos.</a:t>
            </a:r>
          </a:p>
          <a:p>
            <a:pPr algn="just"/>
            <a:r>
              <a:rPr lang="es-EC" sz="1400" dirty="0">
                <a:latin typeface="Comic Sans MS" pitchFamily="66" charset="0"/>
              </a:rPr>
              <a:t> </a:t>
            </a:r>
          </a:p>
          <a:p>
            <a:pPr marL="285750" lvl="0" indent="-285750" algn="just">
              <a:buFont typeface="Arial" pitchFamily="34" charset="0"/>
              <a:buChar char="•"/>
            </a:pPr>
            <a:r>
              <a:rPr lang="es-EC" sz="1400" dirty="0">
                <a:latin typeface="Comic Sans MS" pitchFamily="66" charset="0"/>
              </a:rPr>
              <a:t>Mejorar las estrategias metodológicas que lleva a cabo el MIES, con la finalidad de potenciar todas las áreas de desarrollo de los niños.</a:t>
            </a:r>
          </a:p>
          <a:p>
            <a:pPr algn="just"/>
            <a:r>
              <a:rPr lang="es-EC" sz="1400" dirty="0">
                <a:latin typeface="Comic Sans MS" pitchFamily="66" charset="0"/>
              </a:rPr>
              <a:t> </a:t>
            </a:r>
          </a:p>
          <a:p>
            <a:pPr marL="285750" lvl="0" indent="-285750" algn="just">
              <a:buFont typeface="Arial" pitchFamily="34" charset="0"/>
              <a:buChar char="•"/>
            </a:pPr>
            <a:r>
              <a:rPr lang="es-EC" sz="1400" dirty="0">
                <a:latin typeface="Comic Sans MS" pitchFamily="66" charset="0"/>
              </a:rPr>
              <a:t>Crear un ambiente propicio donde exista la facilidad para que los niños y niñas experimenten, exploren y permitir desarrollar su creatividad de una forma libre.</a:t>
            </a:r>
          </a:p>
          <a:p>
            <a:pPr algn="just"/>
            <a:r>
              <a:rPr lang="es-EC" sz="1400" dirty="0">
                <a:latin typeface="Comic Sans MS" pitchFamily="66" charset="0"/>
              </a:rPr>
              <a:t> </a:t>
            </a:r>
          </a:p>
          <a:p>
            <a:pPr algn="just"/>
            <a:r>
              <a:rPr lang="es-EC" sz="1400" dirty="0">
                <a:latin typeface="Comic Sans MS" pitchFamily="66" charset="0"/>
              </a:rPr>
              <a:t> </a:t>
            </a:r>
          </a:p>
          <a:p>
            <a:pPr marL="285750" lvl="0" indent="-285750" algn="just">
              <a:buFont typeface="Arial" pitchFamily="34" charset="0"/>
              <a:buChar char="•"/>
            </a:pPr>
            <a:r>
              <a:rPr lang="es-EC" sz="1400" dirty="0">
                <a:latin typeface="Comic Sans MS" pitchFamily="66" charset="0"/>
              </a:rPr>
              <a:t>Diseñar y socializar  una guía de trabajo que incorpore actividades con técnicas grafo plásticas que fortalezca el desarrollo cognitivo de los niños y niñas de 4-5 años.</a:t>
            </a:r>
          </a:p>
          <a:p>
            <a:pPr algn="ct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4.bp.blogspot.com/_zdASjuyMwuo/SxvH0_1_TtI/AAAAAAAABgA/cshCL95IeBk/s400/9.jpg"/>
          <p:cNvPicPr/>
          <p:nvPr/>
        </p:nvPicPr>
        <p:blipFill>
          <a:blip r:embed="rId2"/>
          <a:srcRect/>
          <a:stretch>
            <a:fillRect/>
          </a:stretch>
        </p:blipFill>
        <p:spPr bwMode="auto">
          <a:xfrm>
            <a:off x="928662" y="0"/>
            <a:ext cx="7500990" cy="6858000"/>
          </a:xfrm>
          <a:prstGeom prst="rect">
            <a:avLst/>
          </a:prstGeom>
          <a:noFill/>
          <a:ln w="9525">
            <a:noFill/>
            <a:miter lim="800000"/>
            <a:headEnd/>
            <a:tailEnd/>
          </a:ln>
        </p:spPr>
      </p:pic>
      <p:sp>
        <p:nvSpPr>
          <p:cNvPr id="5" name="4 Rectángulo redondeado"/>
          <p:cNvSpPr/>
          <p:nvPr/>
        </p:nvSpPr>
        <p:spPr>
          <a:xfrm>
            <a:off x="2071670" y="1142984"/>
            <a:ext cx="5143536" cy="42148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Comic Sans MS" pitchFamily="66" charset="0"/>
              </a:rPr>
              <a:t>“PROPUESTA DE UNA GUÍA DE TÉCNICAS GRAFO PLÁSTICAS PARA FORTALECER EL DESARROLLO COGNITIVO EN LOS NIÑOS Y NIÑAS DE 4-5 AÑOS DE LOS CENTROS INFANTILES DEL BUEN VIVIR DE LA PARROQUIA DE AMAGUAÑA”</a:t>
            </a:r>
            <a:endParaRPr lang="es-EC" sz="2400" dirty="0" smtClean="0">
              <a:solidFill>
                <a:schemeClr val="tx1"/>
              </a:solidFill>
              <a:latin typeface="Comic Sans MS" pitchFamily="66" charset="0"/>
            </a:endParaRPr>
          </a:p>
          <a:p>
            <a:pPr algn="ctr"/>
            <a:endParaRPr lang="es-EC"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FF0000"/>
                </a:solidFill>
                <a:latin typeface="Comic Sans MS" pitchFamily="66" charset="0"/>
              </a:rPr>
              <a:t>JUSTIFICACIÓN</a:t>
            </a:r>
            <a:endParaRPr lang="es-EC" dirty="0">
              <a:solidFill>
                <a:srgbClr val="FF0000"/>
              </a:solidFill>
              <a:latin typeface="Comic Sans MS" pitchFamily="66" charset="0"/>
            </a:endParaRPr>
          </a:p>
        </p:txBody>
      </p:sp>
      <p:sp>
        <p:nvSpPr>
          <p:cNvPr id="4" name="3 Proceso alternativo"/>
          <p:cNvSpPr/>
          <p:nvPr/>
        </p:nvSpPr>
        <p:spPr>
          <a:xfrm>
            <a:off x="1214414" y="1785926"/>
            <a:ext cx="7143768" cy="3857652"/>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C" sz="2800" dirty="0" smtClean="0">
                <a:latin typeface="Arial Narrow" pitchFamily="34" charset="0"/>
              </a:rPr>
              <a:t> Por todo lo anteriormente mencionado es necesario diseñar una guía práctica sobre técnicas grafo plásticas que ponemos a consideración de las promotoras como una herramienta de apoyo y consulta para mejorar el trabajo diario de las promotoras, favoreciendo a través de este trabajo al desarrollo cognitivo de los niños y niñas de 4-5 años durante su proceso de aprendizaje</a:t>
            </a:r>
            <a:endParaRPr lang="es-EC" sz="2800" dirty="0"/>
          </a:p>
        </p:txBody>
      </p:sp>
    </p:spTree>
    <p:extLst>
      <p:ext uri="{BB962C8B-B14F-4D97-AF65-F5344CB8AC3E}">
        <p14:creationId xmlns:p14="http://schemas.microsoft.com/office/powerpoint/2010/main" xmlns="" val="31381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Llamada de flecha hacia abajo"/>
          <p:cNvSpPr/>
          <p:nvPr/>
        </p:nvSpPr>
        <p:spPr>
          <a:xfrm>
            <a:off x="1857356" y="142852"/>
            <a:ext cx="5214974" cy="1143008"/>
          </a:xfrm>
          <a:prstGeom prst="down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dirty="0" smtClean="0"/>
              <a:t>OBJETIVO GENERAL</a:t>
            </a:r>
            <a:endParaRPr lang="es-EC" dirty="0"/>
          </a:p>
        </p:txBody>
      </p:sp>
      <p:sp>
        <p:nvSpPr>
          <p:cNvPr id="6" name="5 Rectángulo redondeado"/>
          <p:cNvSpPr/>
          <p:nvPr/>
        </p:nvSpPr>
        <p:spPr>
          <a:xfrm>
            <a:off x="642910" y="1428736"/>
            <a:ext cx="7786742"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s-EC" dirty="0" smtClean="0"/>
          </a:p>
          <a:p>
            <a:pPr lvl="0" algn="ctr"/>
            <a:r>
              <a:rPr lang="es-EC" dirty="0" smtClean="0"/>
              <a:t>Socializar  la guía de técnicas grafo plástica, para  fortalecer el desarrollo cognitivo en los niños de 4-5 años del Centro Infantil del Buen Vivir de la Parroquia de Amaguaña</a:t>
            </a:r>
          </a:p>
          <a:p>
            <a:pPr algn="ctr"/>
            <a:endParaRPr lang="es-EC" dirty="0"/>
          </a:p>
        </p:txBody>
      </p:sp>
      <p:sp>
        <p:nvSpPr>
          <p:cNvPr id="7" name="6 Llamada de flecha a la derecha"/>
          <p:cNvSpPr/>
          <p:nvPr/>
        </p:nvSpPr>
        <p:spPr>
          <a:xfrm>
            <a:off x="285720" y="2714620"/>
            <a:ext cx="1428760" cy="3786214"/>
          </a:xfrm>
          <a:prstGeom prst="rightArrowCallout">
            <a:avLst/>
          </a:prstGeom>
        </p:spPr>
        <p:style>
          <a:lnRef idx="3">
            <a:schemeClr val="lt1"/>
          </a:lnRef>
          <a:fillRef idx="1">
            <a:schemeClr val="accent2"/>
          </a:fillRef>
          <a:effectRef idx="1">
            <a:schemeClr val="accent2"/>
          </a:effectRef>
          <a:fontRef idx="minor">
            <a:schemeClr val="lt1"/>
          </a:fontRef>
        </p:style>
        <p:txBody>
          <a:bodyPr vert="wordArtVert" rtlCol="0" anchor="ctr"/>
          <a:lstStyle/>
          <a:p>
            <a:pPr algn="ctr"/>
            <a:r>
              <a:rPr lang="es-EC" dirty="0" smtClean="0"/>
              <a:t>OBJETIVOS ESPECÍFICOS</a:t>
            </a:r>
            <a:endParaRPr lang="es-EC" dirty="0"/>
          </a:p>
        </p:txBody>
      </p:sp>
      <p:sp>
        <p:nvSpPr>
          <p:cNvPr id="8" name="7 Rectángulo redondeado"/>
          <p:cNvSpPr/>
          <p:nvPr/>
        </p:nvSpPr>
        <p:spPr>
          <a:xfrm>
            <a:off x="1785918" y="2643182"/>
            <a:ext cx="6643734" cy="12144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endParaRPr lang="es-EC" dirty="0" smtClean="0"/>
          </a:p>
          <a:p>
            <a:pPr lvl="0" algn="just"/>
            <a:r>
              <a:rPr lang="es-EC" dirty="0" smtClean="0"/>
              <a:t>Fortalecer el área cognitiva de los niños y niñas de 4-5 años, mediante técnicas y actividades que promuevan sus destrezas y habilidades grafo plásticas de manera secuencial para expresar sus ideas, pensamientos, emociones y sentimientos.</a:t>
            </a:r>
          </a:p>
          <a:p>
            <a:pPr algn="ctr"/>
            <a:endParaRPr lang="es-EC" dirty="0"/>
          </a:p>
        </p:txBody>
      </p:sp>
      <p:sp>
        <p:nvSpPr>
          <p:cNvPr id="9" name="8 Rectángulo redondeado"/>
          <p:cNvSpPr/>
          <p:nvPr/>
        </p:nvSpPr>
        <p:spPr>
          <a:xfrm>
            <a:off x="1857356" y="4071942"/>
            <a:ext cx="6643734" cy="12144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endParaRPr lang="es-EC" dirty="0" smtClean="0"/>
          </a:p>
          <a:p>
            <a:pPr lvl="0" algn="just"/>
            <a:r>
              <a:rPr lang="es-EC" dirty="0" smtClean="0"/>
              <a:t>Establecer  actividades respetando las individualidades y diferencias de los niños y niñas, que incluya la posición corporal y la manera de cómo utilizar los instrumentos para favorecer sus procesos del pensamiento y creatividad.</a:t>
            </a:r>
          </a:p>
          <a:p>
            <a:pPr algn="ctr"/>
            <a:endParaRPr lang="es-EC" dirty="0"/>
          </a:p>
        </p:txBody>
      </p:sp>
      <p:sp>
        <p:nvSpPr>
          <p:cNvPr id="10" name="9 Rectángulo redondeado"/>
          <p:cNvSpPr/>
          <p:nvPr/>
        </p:nvSpPr>
        <p:spPr>
          <a:xfrm>
            <a:off x="1928794" y="5500702"/>
            <a:ext cx="6643734" cy="10715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endParaRPr lang="es-EC" dirty="0" smtClean="0"/>
          </a:p>
          <a:p>
            <a:pPr lvl="0" algn="just"/>
            <a:r>
              <a:rPr lang="es-EC" dirty="0" smtClean="0"/>
              <a:t>Sensibilizar a las promotoras sobre la importancia  de trabajar con las técnicas grafo plásticas y los beneficios que se obtienen en el desarrollo de los niños y niñas.</a:t>
            </a:r>
          </a:p>
          <a:p>
            <a:pPr algn="ctr"/>
            <a:endParaRPr lang="es-EC" dirty="0"/>
          </a:p>
        </p:txBody>
      </p:sp>
    </p:spTree>
    <p:extLst>
      <p:ext uri="{BB962C8B-B14F-4D97-AF65-F5344CB8AC3E}">
        <p14:creationId xmlns:p14="http://schemas.microsoft.com/office/powerpoint/2010/main" xmlns="" val="4741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52" y="285728"/>
            <a:ext cx="6972320" cy="939784"/>
          </a:xfrm>
        </p:spPr>
        <p:txBody>
          <a:bodyPr>
            <a:normAutofit/>
          </a:bodyPr>
          <a:lstStyle/>
          <a:p>
            <a:r>
              <a:rPr lang="es-ES" b="1" dirty="0" smtClean="0">
                <a:solidFill>
                  <a:schemeClr val="accent2">
                    <a:lumMod val="75000"/>
                  </a:schemeClr>
                </a:solidFill>
              </a:rPr>
              <a:t> </a:t>
            </a:r>
            <a:r>
              <a:rPr lang="es-ES" sz="2700" b="1" dirty="0" smtClean="0">
                <a:solidFill>
                  <a:srgbClr val="7030A0"/>
                </a:solidFill>
                <a:latin typeface="Lucida Handwriting" pitchFamily="66" charset="0"/>
              </a:rPr>
              <a:t>TÉCNICA RASGADO Y PEGADO</a:t>
            </a:r>
            <a:endParaRPr lang="es-EC" sz="2700" dirty="0">
              <a:solidFill>
                <a:srgbClr val="7030A0"/>
              </a:solidFill>
              <a:latin typeface="Lucida Handwriting" pitchFamily="66" charset="0"/>
            </a:endParaRPr>
          </a:p>
        </p:txBody>
      </p:sp>
      <p:graphicFrame>
        <p:nvGraphicFramePr>
          <p:cNvPr id="4" name="3 Tabla"/>
          <p:cNvGraphicFramePr>
            <a:graphicFrameLocks noGrp="1"/>
          </p:cNvGraphicFramePr>
          <p:nvPr/>
        </p:nvGraphicFramePr>
        <p:xfrm>
          <a:off x="1714480" y="1142986"/>
          <a:ext cx="6000792" cy="5456752"/>
        </p:xfrm>
        <a:graphic>
          <a:graphicData uri="http://schemas.openxmlformats.org/drawingml/2006/table">
            <a:tbl>
              <a:tblPr>
                <a:tableStyleId>{16D9F66E-5EB9-4882-86FB-DCBF35E3C3E4}</a:tableStyleId>
              </a:tblPr>
              <a:tblGrid>
                <a:gridCol w="1493848"/>
                <a:gridCol w="4506944"/>
              </a:tblGrid>
              <a:tr h="671741">
                <a:tc>
                  <a:txBody>
                    <a:bodyPr/>
                    <a:lstStyle/>
                    <a:p>
                      <a:pPr>
                        <a:spcAft>
                          <a:spcPts val="0"/>
                        </a:spcAft>
                      </a:pPr>
                      <a:r>
                        <a:rPr lang="es-ES" sz="1200" dirty="0"/>
                        <a:t>Nombre de la técnica:</a:t>
                      </a:r>
                      <a:endParaRPr lang="es-EC" sz="1200" dirty="0">
                        <a:latin typeface="Times New Roman"/>
                        <a:ea typeface="Times New Roman"/>
                        <a:cs typeface="Times New Roman"/>
                      </a:endParaRPr>
                    </a:p>
                  </a:txBody>
                  <a:tcPr marL="55511" marR="55511" marT="0" marB="0"/>
                </a:tc>
                <a:tc>
                  <a:txBody>
                    <a:bodyPr/>
                    <a:lstStyle/>
                    <a:p>
                      <a:pPr>
                        <a:lnSpc>
                          <a:spcPct val="150000"/>
                        </a:lnSpc>
                        <a:spcAft>
                          <a:spcPts val="0"/>
                        </a:spcAft>
                      </a:pPr>
                      <a:r>
                        <a:rPr lang="es-EC" sz="1200"/>
                        <a:t>RASGADO Y PEGADO</a:t>
                      </a:r>
                    </a:p>
                    <a:p>
                      <a:pPr>
                        <a:spcAft>
                          <a:spcPts val="0"/>
                        </a:spcAft>
                      </a:pPr>
                      <a:r>
                        <a:rPr lang="es-ES" sz="1200"/>
                        <a:t>Romper o hacer pedazos  con la ayuda de las manos cosas de poca consistencia y resistencia, como papel.</a:t>
                      </a:r>
                      <a:endParaRPr lang="es-EC" sz="1200">
                        <a:latin typeface="Times New Roman"/>
                        <a:ea typeface="Times New Roman"/>
                        <a:cs typeface="Times New Roman"/>
                      </a:endParaRPr>
                    </a:p>
                  </a:txBody>
                  <a:tcPr marL="55511" marR="55511" marT="0" marB="0"/>
                </a:tc>
              </a:tr>
              <a:tr h="575778">
                <a:tc>
                  <a:txBody>
                    <a:bodyPr/>
                    <a:lstStyle/>
                    <a:p>
                      <a:pPr>
                        <a:spcAft>
                          <a:spcPts val="0"/>
                        </a:spcAft>
                      </a:pPr>
                      <a:r>
                        <a:rPr lang="es-ES" sz="1200"/>
                        <a:t>Objetivo:</a:t>
                      </a:r>
                      <a:endParaRPr lang="es-EC" sz="1200">
                        <a:latin typeface="Times New Roman"/>
                        <a:ea typeface="Times New Roman"/>
                        <a:cs typeface="Times New Roman"/>
                      </a:endParaRPr>
                    </a:p>
                  </a:txBody>
                  <a:tcPr marL="55511" marR="55511" marT="0" marB="0"/>
                </a:tc>
                <a:tc>
                  <a:txBody>
                    <a:bodyPr/>
                    <a:lstStyle/>
                    <a:p>
                      <a:pPr algn="just">
                        <a:spcAft>
                          <a:spcPts val="0"/>
                        </a:spcAft>
                      </a:pPr>
                      <a:r>
                        <a:rPr lang="es-ES" sz="1200"/>
                        <a:t>Lograr el dominio de los dedos índice y pulgar  al realizar cortes de papeles largos y finos, desarrollando la atención y concentración por medio del rasgado.</a:t>
                      </a:r>
                      <a:endParaRPr lang="es-EC" sz="1200">
                        <a:latin typeface="Times New Roman"/>
                        <a:ea typeface="Times New Roman"/>
                        <a:cs typeface="Times New Roman"/>
                      </a:endParaRPr>
                    </a:p>
                  </a:txBody>
                  <a:tcPr marL="55511" marR="55511" marT="0" marB="0"/>
                </a:tc>
              </a:tr>
              <a:tr h="1681437">
                <a:tc>
                  <a:txBody>
                    <a:bodyPr/>
                    <a:lstStyle/>
                    <a:p>
                      <a:pPr>
                        <a:spcAft>
                          <a:spcPts val="0"/>
                        </a:spcAft>
                      </a:pPr>
                      <a:r>
                        <a:rPr lang="es-ES" sz="1200"/>
                        <a:t>Proceso:</a:t>
                      </a:r>
                      <a:endParaRPr lang="es-EC" sz="1200">
                        <a:latin typeface="Times New Roman"/>
                        <a:ea typeface="Times New Roman"/>
                        <a:cs typeface="Times New Roman"/>
                      </a:endParaRPr>
                    </a:p>
                  </a:txBody>
                  <a:tcPr marL="55511" marR="55511" marT="0" marB="0"/>
                </a:tc>
                <a:tc>
                  <a:txBody>
                    <a:bodyPr/>
                    <a:lstStyle/>
                    <a:p>
                      <a:pPr marL="342900" lvl="0" indent="-342900" algn="just">
                        <a:spcAft>
                          <a:spcPts val="0"/>
                        </a:spcAft>
                        <a:buFont typeface="Arial"/>
                        <a:buChar char="-"/>
                      </a:pPr>
                      <a:r>
                        <a:rPr lang="es-ES" sz="1200" dirty="0"/>
                        <a:t>Expresión corporal con el papel.</a:t>
                      </a:r>
                      <a:endParaRPr lang="es-EC" sz="1200" dirty="0"/>
                    </a:p>
                    <a:p>
                      <a:pPr marL="342900" lvl="0" indent="-342900" algn="just">
                        <a:spcAft>
                          <a:spcPts val="0"/>
                        </a:spcAft>
                        <a:buFont typeface="Arial"/>
                        <a:buChar char="-"/>
                      </a:pPr>
                      <a:r>
                        <a:rPr lang="es-ES" sz="1200" dirty="0"/>
                        <a:t>Rasgar libremente.</a:t>
                      </a:r>
                      <a:endParaRPr lang="es-EC" sz="1200" dirty="0"/>
                    </a:p>
                    <a:p>
                      <a:pPr marL="342900" lvl="0" indent="-342900" algn="just">
                        <a:spcAft>
                          <a:spcPts val="0"/>
                        </a:spcAft>
                        <a:buFont typeface="Arial"/>
                        <a:buChar char="-"/>
                      </a:pPr>
                      <a:r>
                        <a:rPr lang="es-ES" sz="1200" dirty="0"/>
                        <a:t>Rasgar y pegar las tiras distantes.</a:t>
                      </a:r>
                      <a:endParaRPr lang="es-EC" sz="1200" dirty="0"/>
                    </a:p>
                    <a:p>
                      <a:pPr marL="342900" lvl="0" indent="-342900" algn="just">
                        <a:spcAft>
                          <a:spcPts val="0"/>
                        </a:spcAft>
                        <a:buFont typeface="Arial"/>
                        <a:buChar char="-"/>
                      </a:pPr>
                      <a:r>
                        <a:rPr lang="es-ES" sz="1200" dirty="0"/>
                        <a:t>Rasgar y pegar las tiras juntas en cualquier parte de la hoja.</a:t>
                      </a:r>
                      <a:endParaRPr lang="es-EC" sz="1200" dirty="0"/>
                    </a:p>
                    <a:p>
                      <a:pPr marL="342900" lvl="0" indent="-342900" algn="just">
                        <a:spcAft>
                          <a:spcPts val="0"/>
                        </a:spcAft>
                        <a:buFont typeface="Arial"/>
                        <a:buChar char="-"/>
                      </a:pPr>
                      <a:r>
                        <a:rPr lang="es-ES" sz="1200" dirty="0"/>
                        <a:t>Pegar siguiendo las órdenes</a:t>
                      </a:r>
                      <a:endParaRPr lang="es-EC" sz="1200" dirty="0"/>
                    </a:p>
                    <a:p>
                      <a:pPr marL="342900" lvl="0" indent="-342900" algn="just">
                        <a:spcAft>
                          <a:spcPts val="0"/>
                        </a:spcAft>
                        <a:buFont typeface="Arial"/>
                        <a:buChar char="-"/>
                      </a:pPr>
                      <a:r>
                        <a:rPr lang="es-ES" sz="1200" dirty="0"/>
                        <a:t>Rasgar el papel en tiras largas y finitas.</a:t>
                      </a:r>
                      <a:endParaRPr lang="es-EC" sz="1200" dirty="0"/>
                    </a:p>
                    <a:p>
                      <a:pPr marL="342900" lvl="0" indent="-342900" algn="just">
                        <a:spcAft>
                          <a:spcPts val="0"/>
                        </a:spcAft>
                        <a:buFont typeface="Arial"/>
                        <a:buChar char="-"/>
                      </a:pPr>
                      <a:r>
                        <a:rPr lang="es-ES" sz="1200" dirty="0"/>
                        <a:t>Rasgar y pegar el papel desde el más largo hasta el más corto.</a:t>
                      </a:r>
                      <a:endParaRPr lang="es-EC" sz="1200" dirty="0"/>
                    </a:p>
                    <a:p>
                      <a:pPr marL="342900" lvl="0" indent="-342900" algn="just">
                        <a:spcAft>
                          <a:spcPts val="0"/>
                        </a:spcAft>
                        <a:buFont typeface="Arial"/>
                        <a:buChar char="-"/>
                      </a:pPr>
                      <a:r>
                        <a:rPr lang="es-ES" sz="1200" dirty="0"/>
                        <a:t>Rasgar el papel y pegar en sentido horizontal</a:t>
                      </a:r>
                      <a:endParaRPr lang="es-EC" sz="1200" dirty="0"/>
                    </a:p>
                    <a:p>
                      <a:pPr marL="342900" lvl="0" indent="-342900" algn="just">
                        <a:spcAft>
                          <a:spcPts val="0"/>
                        </a:spcAft>
                        <a:buFont typeface="Arial"/>
                        <a:buChar char="-"/>
                      </a:pPr>
                      <a:r>
                        <a:rPr lang="es-ES" sz="1200" dirty="0"/>
                        <a:t>Pegar tiras rasgadas formando figuras.</a:t>
                      </a:r>
                      <a:endParaRPr lang="es-EC" sz="1200" dirty="0"/>
                    </a:p>
                    <a:p>
                      <a:pPr marL="342900" lvl="0" indent="-342900" algn="just">
                        <a:spcAft>
                          <a:spcPts val="0"/>
                        </a:spcAft>
                        <a:buFont typeface="Arial"/>
                        <a:buChar char="-"/>
                      </a:pPr>
                      <a:r>
                        <a:rPr lang="es-ES" sz="1200" dirty="0"/>
                        <a:t>Pegar  tiras rasgadas en diferentes aplicaciones de </a:t>
                      </a:r>
                      <a:r>
                        <a:rPr lang="es-ES" sz="1200" dirty="0" smtClean="0"/>
                        <a:t>acuerdo </a:t>
                      </a:r>
                      <a:r>
                        <a:rPr lang="es-ES" sz="1200" dirty="0"/>
                        <a:t>a la </a:t>
                      </a:r>
                      <a:r>
                        <a:rPr lang="es-ES" sz="1200" dirty="0" smtClean="0"/>
                        <a:t>creatividad </a:t>
                      </a:r>
                      <a:r>
                        <a:rPr lang="es-ES" sz="1200" dirty="0"/>
                        <a:t>del niño y la niña.</a:t>
                      </a:r>
                      <a:endParaRPr lang="es-EC" sz="1200" dirty="0">
                        <a:latin typeface="Times New Roman"/>
                        <a:ea typeface="Times New Roman"/>
                        <a:cs typeface="Times New Roman"/>
                      </a:endParaRPr>
                    </a:p>
                  </a:txBody>
                  <a:tcPr marL="55511" marR="55511" marT="0" marB="0"/>
                </a:tc>
              </a:tr>
              <a:tr h="191926">
                <a:tc>
                  <a:txBody>
                    <a:bodyPr/>
                    <a:lstStyle/>
                    <a:p>
                      <a:pPr>
                        <a:spcAft>
                          <a:spcPts val="0"/>
                        </a:spcAft>
                      </a:pPr>
                      <a:r>
                        <a:rPr lang="es-ES" sz="1200"/>
                        <a:t>Materiales:</a:t>
                      </a:r>
                      <a:endParaRPr lang="es-EC" sz="1200">
                        <a:latin typeface="Times New Roman"/>
                        <a:ea typeface="Times New Roman"/>
                        <a:cs typeface="Times New Roman"/>
                      </a:endParaRPr>
                    </a:p>
                  </a:txBody>
                  <a:tcPr marL="55511" marR="55511" marT="0" marB="0"/>
                </a:tc>
                <a:tc>
                  <a:txBody>
                    <a:bodyPr/>
                    <a:lstStyle/>
                    <a:p>
                      <a:pPr>
                        <a:spcAft>
                          <a:spcPts val="0"/>
                        </a:spcAft>
                      </a:pPr>
                      <a:r>
                        <a:rPr lang="es-ES" sz="1200"/>
                        <a:t>Papel periódico, papel de revistas, papel bonds, goma</a:t>
                      </a:r>
                      <a:endParaRPr lang="es-EC" sz="1200">
                        <a:latin typeface="Times New Roman"/>
                        <a:ea typeface="Times New Roman"/>
                        <a:cs typeface="Times New Roman"/>
                      </a:endParaRPr>
                    </a:p>
                  </a:txBody>
                  <a:tcPr marL="55511" marR="55511" marT="0" marB="0"/>
                </a:tc>
              </a:tr>
              <a:tr h="662145">
                <a:tc>
                  <a:txBody>
                    <a:bodyPr/>
                    <a:lstStyle/>
                    <a:p>
                      <a:pPr>
                        <a:spcAft>
                          <a:spcPts val="0"/>
                        </a:spcAft>
                      </a:pPr>
                      <a:r>
                        <a:rPr lang="es-ES" sz="1200"/>
                        <a:t>Habilidades cognitivas:</a:t>
                      </a:r>
                      <a:endParaRPr lang="es-EC" sz="1200">
                        <a:latin typeface="Times New Roman"/>
                        <a:ea typeface="Times New Roman"/>
                        <a:cs typeface="Times New Roman"/>
                      </a:endParaRPr>
                    </a:p>
                  </a:txBody>
                  <a:tcPr marL="55511" marR="55511" marT="0" marB="0"/>
                </a:tc>
                <a:tc>
                  <a:txBody>
                    <a:bodyPr/>
                    <a:lstStyle/>
                    <a:p>
                      <a:pPr marL="342900" lvl="0" indent="-342900">
                        <a:lnSpc>
                          <a:spcPct val="115000"/>
                        </a:lnSpc>
                        <a:spcAft>
                          <a:spcPts val="0"/>
                        </a:spcAft>
                        <a:buFont typeface="Wingdings"/>
                        <a:buChar char=""/>
                      </a:pPr>
                      <a:r>
                        <a:rPr lang="es-EC" sz="1200"/>
                        <a:t>Atención</a:t>
                      </a:r>
                    </a:p>
                    <a:p>
                      <a:pPr marL="342900" lvl="0" indent="-342900">
                        <a:lnSpc>
                          <a:spcPct val="115000"/>
                        </a:lnSpc>
                        <a:spcAft>
                          <a:spcPts val="0"/>
                        </a:spcAft>
                        <a:buFont typeface="Wingdings"/>
                        <a:buChar char=""/>
                      </a:pPr>
                      <a:r>
                        <a:rPr lang="es-EC" sz="1200"/>
                        <a:t>Concentración</a:t>
                      </a:r>
                    </a:p>
                    <a:p>
                      <a:pPr marL="342900" lvl="0" indent="-342900">
                        <a:lnSpc>
                          <a:spcPct val="115000"/>
                        </a:lnSpc>
                        <a:spcAft>
                          <a:spcPts val="1000"/>
                        </a:spcAft>
                        <a:buFont typeface="Wingdings"/>
                        <a:buChar char=""/>
                      </a:pPr>
                      <a:r>
                        <a:rPr lang="es-EC" sz="1200"/>
                        <a:t>Percepción (desarrollo sensorial)</a:t>
                      </a:r>
                      <a:endParaRPr lang="es-EC" sz="1200">
                        <a:latin typeface="Calibri"/>
                        <a:ea typeface="Calibri"/>
                        <a:cs typeface="Times New Roman"/>
                      </a:endParaRPr>
                    </a:p>
                  </a:txBody>
                  <a:tcPr marL="55511" marR="55511" marT="0" marB="0"/>
                </a:tc>
              </a:tr>
              <a:tr h="767704">
                <a:tc>
                  <a:txBody>
                    <a:bodyPr/>
                    <a:lstStyle/>
                    <a:p>
                      <a:pPr>
                        <a:spcAft>
                          <a:spcPts val="0"/>
                        </a:spcAft>
                      </a:pPr>
                      <a:r>
                        <a:rPr lang="es-ES" sz="1200"/>
                        <a:t>Ventajas: </a:t>
                      </a:r>
                      <a:endParaRPr lang="es-EC" sz="1200">
                        <a:latin typeface="Times New Roman"/>
                        <a:ea typeface="Times New Roman"/>
                        <a:cs typeface="Times New Roman"/>
                      </a:endParaRPr>
                    </a:p>
                  </a:txBody>
                  <a:tcPr marL="55511" marR="55511" marT="0" marB="0"/>
                </a:tc>
                <a:tc>
                  <a:txBody>
                    <a:bodyPr/>
                    <a:lstStyle/>
                    <a:p>
                      <a:pPr marL="342900" lvl="0" indent="-342900" algn="just">
                        <a:spcAft>
                          <a:spcPts val="0"/>
                        </a:spcAft>
                        <a:buFont typeface="Symbol"/>
                        <a:buChar char=""/>
                      </a:pPr>
                      <a:r>
                        <a:rPr lang="es-ES" sz="1200"/>
                        <a:t>Sentido de formas y conocimientos del material.</a:t>
                      </a:r>
                      <a:endParaRPr lang="es-EC" sz="1200"/>
                    </a:p>
                    <a:p>
                      <a:pPr marL="342900" lvl="0" indent="-342900" algn="just">
                        <a:spcAft>
                          <a:spcPts val="0"/>
                        </a:spcAft>
                        <a:buFont typeface="Symbol"/>
                        <a:buChar char=""/>
                      </a:pPr>
                      <a:r>
                        <a:rPr lang="es-ES" sz="1200"/>
                        <a:t>Desarrollo de la coordinación motora fina y viso-motora.</a:t>
                      </a:r>
                      <a:endParaRPr lang="es-EC" sz="1200"/>
                    </a:p>
                    <a:p>
                      <a:pPr marL="342900" lvl="0" indent="-342900" algn="just">
                        <a:spcAft>
                          <a:spcPts val="0"/>
                        </a:spcAft>
                        <a:buFont typeface="Symbol"/>
                        <a:buChar char=""/>
                      </a:pPr>
                      <a:r>
                        <a:rPr lang="es-ES" sz="1200"/>
                        <a:t>Libertad de expresar y hacer lo que desea.</a:t>
                      </a:r>
                      <a:endParaRPr lang="es-EC" sz="1200"/>
                    </a:p>
                    <a:p>
                      <a:pPr marL="342900" lvl="0" indent="-342900" algn="just">
                        <a:spcAft>
                          <a:spcPts val="0"/>
                        </a:spcAft>
                        <a:buFont typeface="Symbol"/>
                        <a:buChar char=""/>
                      </a:pPr>
                      <a:r>
                        <a:rPr lang="es-ES" sz="1200"/>
                        <a:t>Manipulación de diferentes materiales.</a:t>
                      </a:r>
                      <a:endParaRPr lang="es-EC" sz="1200">
                        <a:latin typeface="Times New Roman"/>
                        <a:ea typeface="Times New Roman"/>
                        <a:cs typeface="Times New Roman"/>
                      </a:endParaRPr>
                    </a:p>
                  </a:txBody>
                  <a:tcPr marL="55511" marR="55511" marT="0" marB="0"/>
                </a:tc>
              </a:tr>
              <a:tr h="575778">
                <a:tc>
                  <a:txBody>
                    <a:bodyPr/>
                    <a:lstStyle/>
                    <a:p>
                      <a:pPr>
                        <a:spcAft>
                          <a:spcPts val="0"/>
                        </a:spcAft>
                      </a:pPr>
                      <a:r>
                        <a:rPr lang="es-ES" sz="1200"/>
                        <a:t>Posición corporal:</a:t>
                      </a:r>
                      <a:endParaRPr lang="es-EC" sz="1200">
                        <a:latin typeface="Times New Roman"/>
                        <a:ea typeface="Times New Roman"/>
                        <a:cs typeface="Times New Roman"/>
                      </a:endParaRPr>
                    </a:p>
                  </a:txBody>
                  <a:tcPr marL="55511" marR="55511" marT="0" marB="0"/>
                </a:tc>
                <a:tc>
                  <a:txBody>
                    <a:bodyPr/>
                    <a:lstStyle/>
                    <a:p>
                      <a:pPr algn="just">
                        <a:spcAft>
                          <a:spcPts val="0"/>
                        </a:spcAft>
                      </a:pPr>
                      <a:r>
                        <a:rPr lang="es-ES" sz="1200" dirty="0"/>
                        <a:t>Sujetar el papel de un extremo con la mano menos dominante y con la mano dominante realizar el movimiento de pinza digital y rasgar.</a:t>
                      </a:r>
                      <a:endParaRPr lang="es-EC" sz="1200" dirty="0">
                        <a:latin typeface="Times New Roman"/>
                        <a:ea typeface="Times New Roman"/>
                        <a:cs typeface="Times New Roman"/>
                      </a:endParaRPr>
                    </a:p>
                  </a:txBody>
                  <a:tcPr marL="55511" marR="55511" marT="0" marB="0"/>
                </a:tc>
              </a:tr>
            </a:tbl>
          </a:graphicData>
        </a:graphic>
      </p:graphicFrame>
    </p:spTree>
    <p:extLst>
      <p:ext uri="{BB962C8B-B14F-4D97-AF65-F5344CB8AC3E}">
        <p14:creationId xmlns:p14="http://schemas.microsoft.com/office/powerpoint/2010/main" xmlns="" val="93974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il_fi" descr="Descripción: http://lh3.ggpht.com/_VHFAmEHO8LU/Sd2Ns92i8mI/AAAAAAAAAPU/V87Lv6DNPks/01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9712" y="457200"/>
            <a:ext cx="4878785" cy="623279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0" y="-737665"/>
            <a:ext cx="6532558" cy="2846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2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2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2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2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 sz="1200" b="1" dirty="0">
                <a:latin typeface="Arial" pitchFamily="34" charset="0"/>
                <a:ea typeface="Times New Roman" pitchFamily="18" charset="0"/>
                <a:cs typeface="Arial" pitchFamily="34" charset="0"/>
              </a:rPr>
              <a:t> </a:t>
            </a:r>
            <a:r>
              <a:rPr lang="es-ES" sz="1200" b="1" dirty="0" smtClean="0">
                <a:latin typeface="Arial" pitchFamily="34" charset="0"/>
                <a:ea typeface="Times New Roman" pitchFamily="18" charset="0"/>
                <a:cs typeface="Arial" pitchFamily="34" charset="0"/>
              </a:rPr>
              <a:t>                                                                   </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Centro Infantil:…………………………………….</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Nombre del niño(a</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HOJAS DE TRABAJO</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Rasgar papel y pegar  por toda la hoja</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p:txBody>
      </p:sp>
    </p:spTree>
    <p:extLst>
      <p:ext uri="{BB962C8B-B14F-4D97-AF65-F5344CB8AC3E}">
        <p14:creationId xmlns:p14="http://schemas.microsoft.com/office/powerpoint/2010/main" xmlns="" val="189822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diamond(in)">
                                      <p:cBhvr>
                                        <p:cTn id="7" dur="2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lh3.ggpht.com/_VHFAmEHO8LU/Sd2Ns92i8mI/AAAAAAAAAPU/V87Lv6DNPks/019.jpg"/>
          <p:cNvPicPr/>
          <p:nvPr/>
        </p:nvPicPr>
        <p:blipFill>
          <a:blip r:embed="rId2"/>
          <a:srcRect/>
          <a:stretch>
            <a:fillRect/>
          </a:stretch>
        </p:blipFill>
        <p:spPr bwMode="auto">
          <a:xfrm>
            <a:off x="2555776" y="260648"/>
            <a:ext cx="4568304" cy="6133256"/>
          </a:xfrm>
          <a:prstGeom prst="rect">
            <a:avLst/>
          </a:prstGeom>
          <a:noFill/>
          <a:ln w="9525">
            <a:noFill/>
            <a:miter lim="800000"/>
            <a:headEnd/>
            <a:tailEnd/>
          </a:ln>
        </p:spPr>
      </p:pic>
      <p:sp>
        <p:nvSpPr>
          <p:cNvPr id="7" name="6 Rectángulo"/>
          <p:cNvSpPr/>
          <p:nvPr/>
        </p:nvSpPr>
        <p:spPr>
          <a:xfrm>
            <a:off x="2666380" y="764704"/>
            <a:ext cx="4572000" cy="1138773"/>
          </a:xfrm>
          <a:prstGeom prst="rect">
            <a:avLst/>
          </a:prstGeom>
        </p:spPr>
        <p:txBody>
          <a:bodyPr>
            <a:spAutoFit/>
          </a:bodyPr>
          <a:lstStyle/>
          <a:p>
            <a:pPr lvl="0" fontAlgn="base">
              <a:spcBef>
                <a:spcPct val="0"/>
              </a:spcBef>
              <a:spcAft>
                <a:spcPct val="0"/>
              </a:spcAft>
            </a:pPr>
            <a:r>
              <a:rPr lang="es-ES" sz="1000" b="1" dirty="0" smtClean="0">
                <a:latin typeface="Arial" pitchFamily="34" charset="0"/>
                <a:ea typeface="Times New Roman" pitchFamily="18" charset="0"/>
                <a:cs typeface="Arial" pitchFamily="34" charset="0"/>
              </a:rPr>
              <a:t>                     Centro </a:t>
            </a:r>
            <a:r>
              <a:rPr lang="es-ES" sz="1000" b="1" dirty="0">
                <a:latin typeface="Arial" pitchFamily="34" charset="0"/>
                <a:ea typeface="Times New Roman" pitchFamily="18" charset="0"/>
                <a:cs typeface="Arial" pitchFamily="34" charset="0"/>
              </a:rPr>
              <a:t>Infantil:…………………………………….</a:t>
            </a:r>
            <a:endParaRPr lang="es-EC" sz="1000" dirty="0">
              <a:latin typeface="Arial" pitchFamily="34" charset="0"/>
              <a:cs typeface="Arial" pitchFamily="34" charset="0"/>
            </a:endParaRPr>
          </a:p>
          <a:p>
            <a:pPr lvl="0" eaLnBrk="0" fontAlgn="base" hangingPunct="0">
              <a:spcBef>
                <a:spcPct val="0"/>
              </a:spcBef>
              <a:spcAft>
                <a:spcPct val="0"/>
              </a:spcAft>
            </a:pPr>
            <a:r>
              <a:rPr lang="es-ES" sz="1000" b="1" dirty="0">
                <a:solidFill>
                  <a:srgbClr val="000000"/>
                </a:solidFill>
                <a:latin typeface="Arial" pitchFamily="34" charset="0"/>
                <a:ea typeface="Times New Roman" pitchFamily="18" charset="0"/>
                <a:cs typeface="Arial" pitchFamily="34" charset="0"/>
              </a:rPr>
              <a:t>                     </a:t>
            </a:r>
            <a:r>
              <a:rPr lang="es-ES" sz="1000" b="1" dirty="0" smtClean="0">
                <a:solidFill>
                  <a:srgbClr val="000000"/>
                </a:solidFill>
                <a:latin typeface="Arial" pitchFamily="34" charset="0"/>
                <a:ea typeface="Times New Roman" pitchFamily="18" charset="0"/>
                <a:cs typeface="Arial" pitchFamily="34" charset="0"/>
              </a:rPr>
              <a:t>Nombre </a:t>
            </a:r>
            <a:r>
              <a:rPr lang="es-ES" sz="1000" b="1" dirty="0">
                <a:solidFill>
                  <a:srgbClr val="000000"/>
                </a:solidFill>
                <a:latin typeface="Arial" pitchFamily="34" charset="0"/>
                <a:ea typeface="Times New Roman" pitchFamily="18" charset="0"/>
                <a:cs typeface="Arial" pitchFamily="34" charset="0"/>
              </a:rPr>
              <a:t>del niño(a</a:t>
            </a:r>
            <a:r>
              <a:rPr lang="es-ES" sz="1000" dirty="0" smtClean="0">
                <a:latin typeface="Arial" pitchFamily="34" charset="0"/>
                <a:ea typeface="Times New Roman" pitchFamily="18" charset="0"/>
                <a:cs typeface="Arial" pitchFamily="34" charset="0"/>
              </a:rPr>
              <a:t>):………………………………</a:t>
            </a:r>
            <a:endParaRPr lang="es-EC" sz="1000" dirty="0">
              <a:latin typeface="Arial" pitchFamily="34" charset="0"/>
              <a:cs typeface="Arial" pitchFamily="34" charset="0"/>
            </a:endParaRPr>
          </a:p>
          <a:p>
            <a:pPr lvl="0" eaLnBrk="0" fontAlgn="base" hangingPunct="0">
              <a:spcBef>
                <a:spcPct val="0"/>
              </a:spcBef>
              <a:spcAft>
                <a:spcPct val="0"/>
              </a:spcAft>
            </a:pPr>
            <a:endParaRPr lang="es-EC" sz="1000" dirty="0">
              <a:latin typeface="Arial" pitchFamily="34" charset="0"/>
              <a:cs typeface="Arial" pitchFamily="34" charset="0"/>
            </a:endParaRPr>
          </a:p>
          <a:p>
            <a:pPr lvl="0" eaLnBrk="0" fontAlgn="base" hangingPunct="0">
              <a:spcBef>
                <a:spcPct val="0"/>
              </a:spcBef>
              <a:spcAft>
                <a:spcPct val="0"/>
              </a:spcAft>
            </a:pPr>
            <a:r>
              <a:rPr lang="es-ES" sz="1000" b="1" dirty="0">
                <a:latin typeface="Arial" pitchFamily="34" charset="0"/>
                <a:ea typeface="Times New Roman" pitchFamily="18" charset="0"/>
                <a:cs typeface="Arial" pitchFamily="34" charset="0"/>
              </a:rPr>
              <a:t>                                                 </a:t>
            </a:r>
            <a:r>
              <a:rPr lang="es-ES" sz="1000" b="1" dirty="0" smtClean="0">
                <a:latin typeface="Arial" pitchFamily="34" charset="0"/>
                <a:ea typeface="Times New Roman" pitchFamily="18" charset="0"/>
                <a:cs typeface="Arial" pitchFamily="34" charset="0"/>
              </a:rPr>
              <a:t>HOJAS </a:t>
            </a:r>
            <a:r>
              <a:rPr lang="es-ES" sz="1000" b="1" dirty="0">
                <a:latin typeface="Arial" pitchFamily="34" charset="0"/>
                <a:ea typeface="Times New Roman" pitchFamily="18" charset="0"/>
                <a:cs typeface="Arial" pitchFamily="34" charset="0"/>
              </a:rPr>
              <a:t>DE TRABAJO</a:t>
            </a:r>
            <a:endParaRPr lang="es-EC" sz="1000" dirty="0">
              <a:latin typeface="Arial" pitchFamily="34" charset="0"/>
              <a:cs typeface="Arial" pitchFamily="34" charset="0"/>
            </a:endParaRPr>
          </a:p>
          <a:p>
            <a:pPr lvl="0" eaLnBrk="0" fontAlgn="base" hangingPunct="0">
              <a:spcBef>
                <a:spcPct val="0"/>
              </a:spcBef>
              <a:spcAft>
                <a:spcPct val="0"/>
              </a:spcAft>
            </a:pPr>
            <a:r>
              <a:rPr lang="es-ES" sz="1000" b="1" dirty="0">
                <a:latin typeface="Arial" pitchFamily="34" charset="0"/>
                <a:ea typeface="Times New Roman" pitchFamily="18" charset="0"/>
                <a:cs typeface="Arial" pitchFamily="34" charset="0"/>
              </a:rPr>
              <a:t>          </a:t>
            </a:r>
            <a:r>
              <a:rPr lang="es-ES" sz="1000" b="1" dirty="0" smtClean="0">
                <a:latin typeface="Arial" pitchFamily="34" charset="0"/>
                <a:ea typeface="Times New Roman" pitchFamily="18" charset="0"/>
                <a:cs typeface="Arial" pitchFamily="34" charset="0"/>
              </a:rPr>
              <a:t>Rasgar </a:t>
            </a:r>
            <a:r>
              <a:rPr lang="es-ES" sz="1000" b="1" dirty="0">
                <a:latin typeface="Arial" pitchFamily="34" charset="0"/>
                <a:ea typeface="Times New Roman" pitchFamily="18" charset="0"/>
                <a:cs typeface="Arial" pitchFamily="34" charset="0"/>
              </a:rPr>
              <a:t>papel y pegar  por toda la hoja</a:t>
            </a:r>
            <a:endParaRPr lang="es-EC" sz="1000" dirty="0">
              <a:latin typeface="Arial" pitchFamily="34" charset="0"/>
              <a:cs typeface="Arial" pitchFamily="34" charset="0"/>
            </a:endParaRPr>
          </a:p>
          <a:p>
            <a:pPr lvl="0" eaLnBrk="0" fontAlgn="base" hangingPunct="0">
              <a:spcBef>
                <a:spcPct val="0"/>
              </a:spcBef>
              <a:spcAft>
                <a:spcPct val="0"/>
              </a:spcAft>
            </a:pPr>
            <a:r>
              <a:rPr lang="es-ES" b="1" dirty="0">
                <a:latin typeface="Arial" pitchFamily="34" charset="0"/>
                <a:ea typeface="Times New Roman" pitchFamily="18" charset="0"/>
                <a:cs typeface="Arial" pitchFamily="34" charset="0"/>
              </a:rPr>
              <a:t> </a:t>
            </a:r>
            <a:endParaRPr lang="es-EC" dirty="0"/>
          </a:p>
        </p:txBody>
      </p:sp>
    </p:spTree>
    <p:extLst>
      <p:ext uri="{BB962C8B-B14F-4D97-AF65-F5344CB8AC3E}">
        <p14:creationId xmlns:p14="http://schemas.microsoft.com/office/powerpoint/2010/main" xmlns="" val="15777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Imagen 4" descr="Descripción: http://4.bp.blogspot.com/_Z9Bs1DLRyYs/SjlLVts6MhI/AAAAAAAABlQ/oPeEo3KKc4k/s400/u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43201" y="836712"/>
            <a:ext cx="4657597" cy="57801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
          <p:cNvSpPr>
            <a:spLocks noChangeArrowheads="1"/>
          </p:cNvSpPr>
          <p:nvPr/>
        </p:nvSpPr>
        <p:spPr bwMode="auto">
          <a:xfrm>
            <a:off x="0" y="-1148700"/>
            <a:ext cx="5347939" cy="275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s-ES" sz="12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2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2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2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Centro Infantil:………………………………………….</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Nombre del niño(a):……………………………………….</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HOJAS DE TRABAJO</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Rasgar papel y pegar dentro del numeral</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70294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il_fi" descr="http://us.123rf.com/400wm/400/400/prawny/prawny0809/prawny080900087/3606560-feliz-mundo-de-dibujos-animados-mundo-rodeado-por-las-manos-de-diferentes-colores-con-caras-sonrient.jpg"/>
          <p:cNvPicPr/>
          <p:nvPr/>
        </p:nvPicPr>
        <p:blipFill>
          <a:blip r:embed="rId3" cstate="print"/>
          <a:srcRect/>
          <a:stretch>
            <a:fillRect/>
          </a:stretch>
        </p:blipFill>
        <p:spPr bwMode="auto">
          <a:xfrm>
            <a:off x="7649716" y="0"/>
            <a:ext cx="1485900" cy="1485900"/>
          </a:xfrm>
          <a:prstGeom prst="rect">
            <a:avLst/>
          </a:prstGeom>
          <a:noFill/>
          <a:ln w="9525">
            <a:noFill/>
            <a:miter lim="800000"/>
            <a:headEnd/>
            <a:tailEnd/>
          </a:ln>
        </p:spPr>
      </p:pic>
    </p:spTree>
    <p:extLst>
      <p:ext uri="{BB962C8B-B14F-4D97-AF65-F5344CB8AC3E}">
        <p14:creationId xmlns:p14="http://schemas.microsoft.com/office/powerpoint/2010/main" xmlns="" val="4983987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4.bp.blogspot.com/-OAyRmLPOfB8/TmY495-SWdI/AAAAAAAAD4g/Hdw9EKnjSM0/s400/ni%25C3%25B1os+futuro.jpg"/>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4" name="3 Cinta perforada"/>
          <p:cNvSpPr/>
          <p:nvPr/>
        </p:nvSpPr>
        <p:spPr>
          <a:xfrm>
            <a:off x="3643306" y="-71462"/>
            <a:ext cx="5072098" cy="1928826"/>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400" dirty="0" smtClean="0">
                <a:latin typeface="Comic Sans MS" pitchFamily="66" charset="0"/>
              </a:rPr>
              <a:t>Los niños son mensajes vivientes que enviamos al futuro</a:t>
            </a:r>
            <a:r>
              <a:rPr lang="es-EC" sz="2800" dirty="0" smtClean="0">
                <a:latin typeface="Comic Sans MS" pitchFamily="66" charset="0"/>
              </a:rPr>
              <a:t>.</a:t>
            </a:r>
            <a:endParaRPr lang="es-EC" sz="2800" dirty="0">
              <a:latin typeface="Comic Sans MS" pitchFamily="66" charset="0"/>
            </a:endParaRPr>
          </a:p>
        </p:txBody>
      </p:sp>
      <p:sp>
        <p:nvSpPr>
          <p:cNvPr id="6" name="5 Cinta perforada"/>
          <p:cNvSpPr/>
          <p:nvPr/>
        </p:nvSpPr>
        <p:spPr>
          <a:xfrm>
            <a:off x="571472" y="4500570"/>
            <a:ext cx="4929222" cy="2286016"/>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dirty="0" smtClean="0">
                <a:latin typeface="Comic Sans MS" pitchFamily="66" charset="0"/>
              </a:rPr>
              <a:t>Ésta es nuestra obligación hacia el niño: darle un rayo de luz, y seguir nuestro camino</a:t>
            </a:r>
          </a:p>
          <a:p>
            <a:pPr algn="ctr"/>
            <a:r>
              <a:rPr lang="es-EC" dirty="0" smtClean="0"/>
              <a:t>María Montessori</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uario\Desktop\tesis fotos\DSC04820.JPG"/>
          <p:cNvPicPr>
            <a:picLocks noChangeAspect="1" noChangeArrowheads="1"/>
          </p:cNvPicPr>
          <p:nvPr/>
        </p:nvPicPr>
        <p:blipFill>
          <a:blip r:embed="rId2" cstate="print"/>
          <a:srcRect/>
          <a:stretch>
            <a:fillRect/>
          </a:stretch>
        </p:blipFill>
        <p:spPr bwMode="auto">
          <a:xfrm>
            <a:off x="428596" y="357166"/>
            <a:ext cx="3214710" cy="2143140"/>
          </a:xfrm>
          <a:prstGeom prst="rect">
            <a:avLst/>
          </a:prstGeom>
          <a:noFill/>
        </p:spPr>
      </p:pic>
      <p:pic>
        <p:nvPicPr>
          <p:cNvPr id="1027" name="Picture 3" descr="C:\Users\Usuario\Desktop\tesis fotos\DSC04821.JPG"/>
          <p:cNvPicPr>
            <a:picLocks noChangeAspect="1" noChangeArrowheads="1"/>
          </p:cNvPicPr>
          <p:nvPr/>
        </p:nvPicPr>
        <p:blipFill>
          <a:blip r:embed="rId3" cstate="print"/>
          <a:srcRect/>
          <a:stretch>
            <a:fillRect/>
          </a:stretch>
        </p:blipFill>
        <p:spPr bwMode="auto">
          <a:xfrm>
            <a:off x="3071802" y="1285860"/>
            <a:ext cx="3286148" cy="2190765"/>
          </a:xfrm>
          <a:prstGeom prst="rect">
            <a:avLst/>
          </a:prstGeom>
          <a:noFill/>
        </p:spPr>
      </p:pic>
      <p:pic>
        <p:nvPicPr>
          <p:cNvPr id="1028" name="Picture 4" descr="C:\Users\Usuario\Desktop\tesis fotos\DSC04841.JPG"/>
          <p:cNvPicPr>
            <a:picLocks noChangeAspect="1" noChangeArrowheads="1"/>
          </p:cNvPicPr>
          <p:nvPr/>
        </p:nvPicPr>
        <p:blipFill>
          <a:blip r:embed="rId4" cstate="print"/>
          <a:srcRect/>
          <a:stretch>
            <a:fillRect/>
          </a:stretch>
        </p:blipFill>
        <p:spPr bwMode="auto">
          <a:xfrm>
            <a:off x="142876" y="2857517"/>
            <a:ext cx="3214678" cy="2143119"/>
          </a:xfrm>
          <a:prstGeom prst="rect">
            <a:avLst/>
          </a:prstGeom>
          <a:noFill/>
        </p:spPr>
      </p:pic>
      <p:pic>
        <p:nvPicPr>
          <p:cNvPr id="1029" name="Picture 5" descr="C:\Users\Usuario\Desktop\tesis fotos\DSC04838.JPG"/>
          <p:cNvPicPr>
            <a:picLocks noChangeAspect="1" noChangeArrowheads="1"/>
          </p:cNvPicPr>
          <p:nvPr/>
        </p:nvPicPr>
        <p:blipFill>
          <a:blip r:embed="rId5" cstate="print"/>
          <a:srcRect/>
          <a:stretch>
            <a:fillRect/>
          </a:stretch>
        </p:blipFill>
        <p:spPr bwMode="auto">
          <a:xfrm>
            <a:off x="5822131" y="0"/>
            <a:ext cx="3321869" cy="2214579"/>
          </a:xfrm>
          <a:prstGeom prst="rect">
            <a:avLst/>
          </a:prstGeom>
          <a:noFill/>
        </p:spPr>
      </p:pic>
      <p:pic>
        <p:nvPicPr>
          <p:cNvPr id="1030" name="Picture 6" descr="C:\Users\Usuario\Desktop\tesis fotos\DSC04851.JPG"/>
          <p:cNvPicPr>
            <a:picLocks noChangeAspect="1" noChangeArrowheads="1"/>
          </p:cNvPicPr>
          <p:nvPr/>
        </p:nvPicPr>
        <p:blipFill>
          <a:blip r:embed="rId6" cstate="print"/>
          <a:srcRect/>
          <a:stretch>
            <a:fillRect/>
          </a:stretch>
        </p:blipFill>
        <p:spPr bwMode="auto">
          <a:xfrm>
            <a:off x="5786446" y="2714621"/>
            <a:ext cx="3107553" cy="2071702"/>
          </a:xfrm>
          <a:prstGeom prst="rect">
            <a:avLst/>
          </a:prstGeom>
          <a:noFill/>
        </p:spPr>
      </p:pic>
      <p:pic>
        <p:nvPicPr>
          <p:cNvPr id="1031" name="Picture 7" descr="C:\Users\Usuario\Desktop\tesis fotos\DSC04853.JPG"/>
          <p:cNvPicPr>
            <a:picLocks noChangeAspect="1" noChangeArrowheads="1"/>
          </p:cNvPicPr>
          <p:nvPr/>
        </p:nvPicPr>
        <p:blipFill>
          <a:blip r:embed="rId7" cstate="print"/>
          <a:srcRect/>
          <a:stretch>
            <a:fillRect/>
          </a:stretch>
        </p:blipFill>
        <p:spPr bwMode="auto">
          <a:xfrm>
            <a:off x="2857488" y="4071942"/>
            <a:ext cx="3500430" cy="2333620"/>
          </a:xfrm>
          <a:prstGeom prst="rect">
            <a:avLst/>
          </a:prstGeom>
          <a:noFill/>
        </p:spPr>
      </p:pic>
      <p:sp>
        <p:nvSpPr>
          <p:cNvPr id="10" name="9 Rectángulo"/>
          <p:cNvSpPr/>
          <p:nvPr/>
        </p:nvSpPr>
        <p:spPr>
          <a:xfrm>
            <a:off x="2285984" y="2571744"/>
            <a:ext cx="5575565" cy="1569660"/>
          </a:xfrm>
          <a:prstGeom prst="rect">
            <a:avLst/>
          </a:prstGeom>
          <a:noFill/>
        </p:spPr>
        <p:txBody>
          <a:bodyPr wrap="none" lIns="91440" tIns="45720" rIns="91440" bIns="45720">
            <a:spAutoFit/>
          </a:bodyPr>
          <a:lstStyle/>
          <a:p>
            <a:pPr algn="ctr"/>
            <a:r>
              <a:rPr lang="es-ES"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GRACIAS…</a:t>
            </a:r>
            <a:endParaRPr lang="es-E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xmlns="" val="313700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Llamada de flecha a la derecha"/>
          <p:cNvSpPr/>
          <p:nvPr/>
        </p:nvSpPr>
        <p:spPr>
          <a:xfrm>
            <a:off x="214282" y="357166"/>
            <a:ext cx="1643074" cy="6215106"/>
          </a:xfrm>
          <a:prstGeom prst="rightArrowCallout">
            <a:avLst>
              <a:gd name="adj1" fmla="val 36162"/>
              <a:gd name="adj2" fmla="val 25000"/>
              <a:gd name="adj3" fmla="val 25000"/>
              <a:gd name="adj4" fmla="val 64977"/>
            </a:avLst>
          </a:prstGeom>
        </p:spPr>
        <p:style>
          <a:lnRef idx="1">
            <a:schemeClr val="accent4"/>
          </a:lnRef>
          <a:fillRef idx="2">
            <a:schemeClr val="accent4"/>
          </a:fillRef>
          <a:effectRef idx="1">
            <a:schemeClr val="accent4"/>
          </a:effectRef>
          <a:fontRef idx="minor">
            <a:schemeClr val="dk1"/>
          </a:fontRef>
        </p:style>
        <p:txBody>
          <a:bodyPr vert="wordArtVert" rtlCol="0" anchor="ctr"/>
          <a:lstStyle/>
          <a:p>
            <a:pPr algn="ctr"/>
            <a:r>
              <a:rPr lang="es-EC" sz="2800" b="1" dirty="0" smtClean="0">
                <a:solidFill>
                  <a:srgbClr val="00B050"/>
                </a:solidFill>
                <a:latin typeface="Comic Sans MS" pitchFamily="66" charset="0"/>
              </a:rPr>
              <a:t>OBJETIVOS</a:t>
            </a:r>
            <a:endParaRPr lang="es-EC" sz="2800" b="1" dirty="0">
              <a:solidFill>
                <a:srgbClr val="00B050"/>
              </a:solidFill>
              <a:latin typeface="Comic Sans MS" pitchFamily="66" charset="0"/>
            </a:endParaRPr>
          </a:p>
        </p:txBody>
      </p:sp>
      <p:sp>
        <p:nvSpPr>
          <p:cNvPr id="5" name="4 Rectángulo redondeado"/>
          <p:cNvSpPr/>
          <p:nvPr/>
        </p:nvSpPr>
        <p:spPr>
          <a:xfrm>
            <a:off x="1928794" y="285728"/>
            <a:ext cx="6929486" cy="20717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S" sz="2000" b="1" dirty="0">
                <a:solidFill>
                  <a:schemeClr val="accent2">
                    <a:lumMod val="75000"/>
                  </a:schemeClr>
                </a:solidFill>
                <a:latin typeface="Comic Sans MS" pitchFamily="66" charset="0"/>
              </a:rPr>
              <a:t>OBJETIVO GENERAL</a:t>
            </a:r>
            <a:endParaRPr lang="es-EC" sz="2000" b="1" dirty="0">
              <a:solidFill>
                <a:schemeClr val="accent2">
                  <a:lumMod val="75000"/>
                </a:schemeClr>
              </a:solidFill>
              <a:latin typeface="Comic Sans MS" pitchFamily="66" charset="0"/>
            </a:endParaRPr>
          </a:p>
          <a:p>
            <a:r>
              <a:rPr lang="es-ES" b="1" dirty="0"/>
              <a:t> </a:t>
            </a:r>
            <a:endParaRPr lang="es-EC" dirty="0"/>
          </a:p>
          <a:p>
            <a:pPr algn="just"/>
            <a:r>
              <a:rPr lang="es-ES" sz="2000" dirty="0"/>
              <a:t>Analizar  la aplicación de las técnicas grafo plásticas y su incidencia en el desarrollo cognitivo de niños y niñas de 4-5 años de los Centros Infantiles del “Buen Vivir” de la parroquia de Amaguaña.</a:t>
            </a:r>
            <a:endParaRPr lang="es-EC" sz="2000" dirty="0"/>
          </a:p>
          <a:p>
            <a:pPr algn="ctr"/>
            <a:endParaRPr lang="es-EC" dirty="0"/>
          </a:p>
        </p:txBody>
      </p:sp>
      <p:sp>
        <p:nvSpPr>
          <p:cNvPr id="6" name="5 Rectángulo redondeado"/>
          <p:cNvSpPr/>
          <p:nvPr/>
        </p:nvSpPr>
        <p:spPr>
          <a:xfrm>
            <a:off x="1928794" y="2643182"/>
            <a:ext cx="6858048" cy="41434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2"/>
            <a:r>
              <a:rPr lang="es-ES" b="1" dirty="0">
                <a:solidFill>
                  <a:schemeClr val="accent2">
                    <a:lumMod val="75000"/>
                  </a:schemeClr>
                </a:solidFill>
                <a:latin typeface="Comic Sans MS" pitchFamily="66" charset="0"/>
              </a:rPr>
              <a:t>OBJETIVOS ESPECIFICOS</a:t>
            </a:r>
            <a:endParaRPr lang="es-EC" dirty="0">
              <a:solidFill>
                <a:schemeClr val="accent2">
                  <a:lumMod val="75000"/>
                </a:schemeClr>
              </a:solidFill>
              <a:latin typeface="Comic Sans MS" pitchFamily="66" charset="0"/>
            </a:endParaRPr>
          </a:p>
          <a:p>
            <a:r>
              <a:rPr lang="es-ES" b="1" dirty="0"/>
              <a:t> </a:t>
            </a:r>
            <a:endParaRPr lang="es-EC" dirty="0"/>
          </a:p>
          <a:p>
            <a:pPr lvl="0" algn="just">
              <a:buBlip>
                <a:blip r:embed="rId2"/>
              </a:buBlip>
            </a:pPr>
            <a:r>
              <a:rPr lang="es-ES" dirty="0"/>
              <a:t>Determinar el grado de conocimiento  que poseen las madres comunitarias  sobre las técnicas grafo plásticas.</a:t>
            </a:r>
            <a:endParaRPr lang="es-EC" dirty="0"/>
          </a:p>
          <a:p>
            <a:pPr lvl="0" algn="just">
              <a:buBlip>
                <a:blip r:embed="rId2"/>
              </a:buBlip>
            </a:pPr>
            <a:r>
              <a:rPr lang="es-ES" dirty="0"/>
              <a:t>Identificar si los centros infantiles del Buen Vivir poseen el material necesario para las actividades plásticas.</a:t>
            </a:r>
            <a:endParaRPr lang="es-EC" dirty="0"/>
          </a:p>
          <a:p>
            <a:pPr lvl="0" algn="just">
              <a:buBlip>
                <a:blip r:embed="rId2"/>
              </a:buBlip>
            </a:pPr>
            <a:r>
              <a:rPr lang="es-ES" dirty="0"/>
              <a:t>Identificar cuáles son las  actividades que se realizan para potencializar el desarrollo cognitivo en los niños y niñas de los centros infantiles del Buen Vivir.</a:t>
            </a:r>
            <a:endParaRPr lang="es-EC" dirty="0"/>
          </a:p>
          <a:p>
            <a:pPr lvl="0" algn="just">
              <a:buBlip>
                <a:blip r:embed="rId2"/>
              </a:buBlip>
            </a:pPr>
            <a:r>
              <a:rPr lang="es-ES" dirty="0"/>
              <a:t>Determinar cómo incide la inadecuada aplicación de las técnicas grafo plásticas en el desarrollo cognitivo de los niños y niñas.</a:t>
            </a:r>
            <a:endParaRPr lang="es-EC" dirty="0"/>
          </a:p>
          <a:p>
            <a:pPr lvl="0" algn="just">
              <a:buBlip>
                <a:blip r:embed="rId2"/>
              </a:buBlip>
            </a:pPr>
            <a:r>
              <a:rPr lang="es-ES" dirty="0"/>
              <a:t>Diseñar una guía de trabajo sobre técnicas grafo plásticas  que apoyen a las madres comunitarias en su trabajo con los niños y niñas de 4-5 años.</a:t>
            </a:r>
            <a:endParaRPr lang="es-EC" dirty="0"/>
          </a:p>
          <a:p>
            <a:pPr algn="ctr"/>
            <a:endParaRPr lang="es-EC" dirty="0"/>
          </a:p>
        </p:txBody>
      </p:sp>
      <p:pic>
        <p:nvPicPr>
          <p:cNvPr id="16387" name="Picture 3" descr="http://fotos.imagenesdeposito.com/imagenes/l/lapiz_dibujo-19857.gif"/>
          <p:cNvPicPr>
            <a:picLocks noChangeAspect="1" noChangeArrowheads="1"/>
          </p:cNvPicPr>
          <p:nvPr/>
        </p:nvPicPr>
        <p:blipFill>
          <a:blip r:embed="rId3"/>
          <a:srcRect/>
          <a:stretch>
            <a:fillRect/>
          </a:stretch>
        </p:blipFill>
        <p:spPr bwMode="auto">
          <a:xfrm>
            <a:off x="642910" y="0"/>
            <a:ext cx="571503" cy="11103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wedge">
                                      <p:cBhvr>
                                        <p:cTn id="12" dur="20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429520" y="1214423"/>
            <a:ext cx="1714480" cy="4857784"/>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EC" dirty="0" smtClean="0">
                <a:solidFill>
                  <a:schemeClr val="tx2">
                    <a:lumMod val="60000"/>
                    <a:lumOff val="40000"/>
                  </a:schemeClr>
                </a:solidFill>
                <a:latin typeface="Comic Sans MS" pitchFamily="66" charset="0"/>
              </a:rPr>
              <a:t>JUSTIFICACIÓN</a:t>
            </a:r>
            <a:endParaRPr lang="es-EC" dirty="0">
              <a:solidFill>
                <a:schemeClr val="tx2">
                  <a:lumMod val="60000"/>
                  <a:lumOff val="40000"/>
                </a:schemeClr>
              </a:solidFill>
              <a:latin typeface="Comic Sans MS" pitchFamily="66" charset="0"/>
            </a:endParaRPr>
          </a:p>
        </p:txBody>
      </p:sp>
      <p:sp>
        <p:nvSpPr>
          <p:cNvPr id="4" name="3 Rectángulo redondeado"/>
          <p:cNvSpPr/>
          <p:nvPr/>
        </p:nvSpPr>
        <p:spPr>
          <a:xfrm>
            <a:off x="285752" y="1714488"/>
            <a:ext cx="7286644" cy="450059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es-EC" sz="2000" dirty="0" smtClean="0">
                <a:solidFill>
                  <a:schemeClr val="tx1"/>
                </a:solidFill>
              </a:rPr>
              <a:t>El presente trabajo es de gran importancia ya que es un apoyo para las promotoras y los niños de 4-5 años,  considerando que las técnicas grafo plásticas por ejemplo el modelado, el rasgado, la dactilopintura, </a:t>
            </a:r>
            <a:r>
              <a:rPr lang="es-EC" sz="2000" dirty="0" err="1" smtClean="0">
                <a:solidFill>
                  <a:schemeClr val="tx1"/>
                </a:solidFill>
              </a:rPr>
              <a:t>etc</a:t>
            </a:r>
            <a:r>
              <a:rPr lang="es-EC" sz="2000" dirty="0" smtClean="0">
                <a:solidFill>
                  <a:schemeClr val="tx1"/>
                </a:solidFill>
              </a:rPr>
              <a:t> ;  les enseña colores, formas y texturas, estas favorecen las representaciones de sus experiencias y su desarrollo cognitivo  que les ayuda a expresar las habilidades de pensar, crear, reconocer, hacer y percibir convirtiéndose en funciones claves para responder con éxito a las nuevas demandas educativas.</a:t>
            </a:r>
          </a:p>
          <a:p>
            <a:pPr algn="just"/>
            <a:r>
              <a:rPr lang="es-EC" sz="2000" dirty="0" smtClean="0">
                <a:solidFill>
                  <a:schemeClr val="tx1"/>
                </a:solidFill>
              </a:rPr>
              <a:t>La guía de trabajo  lograra encaminar la utilización de técnicas grafo plásticas para el desarrollo cognitivo de los niños y niñas de 4-5 años que asisten a los Centros Infantiles del “Buen Vivir”</a:t>
            </a:r>
          </a:p>
          <a:p>
            <a:pPr algn="ct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edge">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7528" t="103" r="2132"/>
          <a:stretch>
            <a:fillRect/>
          </a:stretch>
        </p:blipFill>
        <p:spPr bwMode="auto">
          <a:xfrm>
            <a:off x="0" y="-1"/>
            <a:ext cx="9144000" cy="6858001"/>
          </a:xfrm>
          <a:prstGeom prst="rect">
            <a:avLst/>
          </a:prstGeom>
          <a:noFill/>
          <a:ln w="9525">
            <a:noFill/>
            <a:miter lim="800000"/>
            <a:headEnd/>
            <a:tailEnd/>
          </a:ln>
          <a:effectLst/>
        </p:spPr>
      </p:pic>
      <p:sp>
        <p:nvSpPr>
          <p:cNvPr id="5" name="4 Rectángulo redondeado"/>
          <p:cNvSpPr/>
          <p:nvPr/>
        </p:nvSpPr>
        <p:spPr>
          <a:xfrm>
            <a:off x="2786050" y="1428736"/>
            <a:ext cx="3929090" cy="9286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3200" dirty="0" smtClean="0">
                <a:latin typeface="Comic Sans MS" pitchFamily="66" charset="0"/>
              </a:rPr>
              <a:t>CAPÍTULO II</a:t>
            </a:r>
            <a:endParaRPr lang="es-EC" sz="3200" dirty="0">
              <a:latin typeface="Comic Sans MS" pitchFamily="66" charset="0"/>
            </a:endParaRPr>
          </a:p>
        </p:txBody>
      </p:sp>
      <p:sp>
        <p:nvSpPr>
          <p:cNvPr id="6" name="5 Rectángulo redondeado"/>
          <p:cNvSpPr/>
          <p:nvPr/>
        </p:nvSpPr>
        <p:spPr>
          <a:xfrm>
            <a:off x="1928794" y="2857496"/>
            <a:ext cx="5214974" cy="25717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800" b="1" dirty="0" smtClean="0"/>
              <a:t>MARCO TEORICO</a:t>
            </a:r>
          </a:p>
          <a:p>
            <a:pPr>
              <a:buFont typeface="Wingdings" pitchFamily="2" charset="2"/>
              <a:buChar char="§"/>
            </a:pPr>
            <a:r>
              <a:rPr lang="es-EC" sz="2400" dirty="0" smtClean="0"/>
              <a:t>Contexto Socio-Familiar e Institucional</a:t>
            </a:r>
          </a:p>
          <a:p>
            <a:pPr>
              <a:buFont typeface="Wingdings" pitchFamily="2" charset="2"/>
              <a:buChar char="§"/>
            </a:pPr>
            <a:r>
              <a:rPr lang="es-EC" sz="2400" dirty="0" smtClean="0"/>
              <a:t>Desarrollo Cognitivo</a:t>
            </a:r>
          </a:p>
          <a:p>
            <a:pPr>
              <a:buFont typeface="Wingdings" pitchFamily="2" charset="2"/>
              <a:buChar char="§"/>
            </a:pPr>
            <a:r>
              <a:rPr lang="es-EC" sz="2400" dirty="0" smtClean="0"/>
              <a:t>Expresión plástica en la educación inicial </a:t>
            </a:r>
          </a:p>
          <a:p>
            <a:pPr>
              <a:buFont typeface="Wingdings" pitchFamily="2" charset="2"/>
              <a:buChar char="§"/>
            </a:pPr>
            <a:r>
              <a:rPr lang="es-EC" sz="2400" dirty="0" smtClean="0"/>
              <a:t>La Creatividad</a:t>
            </a:r>
            <a:endParaRPr lang="es-EC"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Llamada de flecha a la derecha"/>
          <p:cNvSpPr/>
          <p:nvPr/>
        </p:nvSpPr>
        <p:spPr>
          <a:xfrm>
            <a:off x="142844" y="214314"/>
            <a:ext cx="1643074" cy="6357958"/>
          </a:xfrm>
          <a:prstGeom prst="rightArrowCallout">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C" b="1" dirty="0" smtClean="0">
                <a:latin typeface="Comic Sans MS" pitchFamily="66" charset="0"/>
              </a:rPr>
              <a:t>FUNDAMENTACIÓN CIENTIFICA</a:t>
            </a:r>
            <a:endParaRPr lang="es-EC" b="1" dirty="0">
              <a:latin typeface="Comic Sans MS" pitchFamily="66" charset="0"/>
            </a:endParaRPr>
          </a:p>
        </p:txBody>
      </p:sp>
      <p:sp>
        <p:nvSpPr>
          <p:cNvPr id="5" name="4 Rectángulo redondeado"/>
          <p:cNvSpPr/>
          <p:nvPr/>
        </p:nvSpPr>
        <p:spPr>
          <a:xfrm>
            <a:off x="2071670" y="357166"/>
            <a:ext cx="4857784"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CONTEXTO SOCIO- FAMILIAR E INSTITUCIONAL</a:t>
            </a:r>
            <a:endParaRPr lang="es-EC" b="1" dirty="0"/>
          </a:p>
        </p:txBody>
      </p:sp>
      <p:sp>
        <p:nvSpPr>
          <p:cNvPr id="6" name="5 Rectángulo redondeado"/>
          <p:cNvSpPr/>
          <p:nvPr/>
        </p:nvSpPr>
        <p:spPr>
          <a:xfrm>
            <a:off x="2071670" y="3500438"/>
            <a:ext cx="4429156"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DESARROLLO COGNITIVO</a:t>
            </a:r>
            <a:endParaRPr lang="es-EC" b="1" dirty="0"/>
          </a:p>
        </p:txBody>
      </p:sp>
      <p:sp>
        <p:nvSpPr>
          <p:cNvPr id="7" name="6 Rectángulo redondeado"/>
          <p:cNvSpPr/>
          <p:nvPr/>
        </p:nvSpPr>
        <p:spPr>
          <a:xfrm>
            <a:off x="1785918" y="1214422"/>
            <a:ext cx="6572296" cy="2071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s-EC" sz="2000" dirty="0" smtClean="0"/>
              <a:t>Contexto socio-familiar</a:t>
            </a:r>
          </a:p>
          <a:p>
            <a:pPr>
              <a:buFont typeface="Wingdings" pitchFamily="2" charset="2"/>
              <a:buChar char="ü"/>
            </a:pPr>
            <a:r>
              <a:rPr lang="es-EC" sz="2000" dirty="0" smtClean="0"/>
              <a:t>Características evolutivas del niño de 4-5 años</a:t>
            </a:r>
          </a:p>
          <a:p>
            <a:pPr>
              <a:buFont typeface="Wingdings" pitchFamily="2" charset="2"/>
              <a:buChar char="ü"/>
            </a:pPr>
            <a:r>
              <a:rPr lang="es-EC" sz="2000" dirty="0" smtClean="0"/>
              <a:t>Desarrollo de la motricidad fina en el preescolar</a:t>
            </a:r>
          </a:p>
          <a:p>
            <a:pPr>
              <a:buFont typeface="Wingdings" pitchFamily="2" charset="2"/>
              <a:buChar char="ü"/>
            </a:pPr>
            <a:r>
              <a:rPr lang="es-EC" sz="2000" dirty="0" smtClean="0"/>
              <a:t>Contexto y organización institucional</a:t>
            </a:r>
          </a:p>
          <a:p>
            <a:pPr>
              <a:buFont typeface="Wingdings" pitchFamily="2" charset="2"/>
              <a:buChar char="ü"/>
            </a:pPr>
            <a:r>
              <a:rPr lang="es-EC" sz="2000" dirty="0" smtClean="0"/>
              <a:t>Ambientes de aprendizaje en el preescolar</a:t>
            </a:r>
            <a:endParaRPr lang="es-EC" sz="2000" dirty="0"/>
          </a:p>
        </p:txBody>
      </p:sp>
      <p:sp>
        <p:nvSpPr>
          <p:cNvPr id="8" name="7 Rectángulo redondeado"/>
          <p:cNvSpPr/>
          <p:nvPr/>
        </p:nvSpPr>
        <p:spPr>
          <a:xfrm>
            <a:off x="1785918" y="4500570"/>
            <a:ext cx="6572296"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s-EC" sz="2000" dirty="0" smtClean="0"/>
              <a:t>Posturas de varios autores</a:t>
            </a:r>
          </a:p>
          <a:p>
            <a:pPr>
              <a:buFont typeface="Wingdings" pitchFamily="2" charset="2"/>
              <a:buChar char="ü"/>
            </a:pPr>
            <a:r>
              <a:rPr lang="es-EC" sz="2000" dirty="0" smtClean="0"/>
              <a:t>Cerebro y desarrollo cognitivo</a:t>
            </a:r>
          </a:p>
          <a:p>
            <a:pPr>
              <a:buFont typeface="Wingdings" pitchFamily="2" charset="2"/>
              <a:buChar char="ü"/>
            </a:pPr>
            <a:r>
              <a:rPr lang="es-EC" sz="2000" dirty="0" smtClean="0"/>
              <a:t>Etapas del desarrollo cognitivo</a:t>
            </a:r>
          </a:p>
          <a:p>
            <a:pPr>
              <a:buFont typeface="Wingdings" pitchFamily="2" charset="2"/>
              <a:buChar char="ü"/>
            </a:pPr>
            <a:r>
              <a:rPr lang="es-EC" sz="2000" dirty="0" smtClean="0"/>
              <a:t>Inteligencia: definición, características</a:t>
            </a:r>
          </a:p>
          <a:p>
            <a:pPr>
              <a:buFont typeface="Wingdings" pitchFamily="2" charset="2"/>
              <a:buChar char="ü"/>
            </a:pPr>
            <a:r>
              <a:rPr lang="es-EC" sz="2000" dirty="0" smtClean="0"/>
              <a:t>Inteligencias múltiples</a:t>
            </a:r>
          </a:p>
          <a:p>
            <a:pPr>
              <a:buFont typeface="Wingdings" pitchFamily="2" charset="2"/>
              <a:buChar char="ü"/>
            </a:pPr>
            <a:r>
              <a:rPr lang="es-EC" sz="2000" dirty="0" smtClean="0"/>
              <a:t>Procesos cognitivos: percepción, atención y memoria</a:t>
            </a:r>
            <a:endParaRPr lang="es-EC"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brir llave"/>
          <p:cNvSpPr/>
          <p:nvPr/>
        </p:nvSpPr>
        <p:spPr>
          <a:xfrm>
            <a:off x="2214546" y="214290"/>
            <a:ext cx="785818" cy="6286544"/>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
        <p:nvSpPr>
          <p:cNvPr id="5" name="4 Abrir llave"/>
          <p:cNvSpPr/>
          <p:nvPr/>
        </p:nvSpPr>
        <p:spPr>
          <a:xfrm>
            <a:off x="4286248" y="214290"/>
            <a:ext cx="500066" cy="2286016"/>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dirty="0"/>
          </a:p>
        </p:txBody>
      </p:sp>
      <p:sp>
        <p:nvSpPr>
          <p:cNvPr id="6" name="5 Abrir llave"/>
          <p:cNvSpPr/>
          <p:nvPr/>
        </p:nvSpPr>
        <p:spPr>
          <a:xfrm>
            <a:off x="4286248" y="3286124"/>
            <a:ext cx="500066" cy="3143272"/>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dirty="0"/>
          </a:p>
        </p:txBody>
      </p:sp>
      <p:sp>
        <p:nvSpPr>
          <p:cNvPr id="9" name="8 Abrir llave"/>
          <p:cNvSpPr/>
          <p:nvPr/>
        </p:nvSpPr>
        <p:spPr>
          <a:xfrm>
            <a:off x="5643570" y="1928802"/>
            <a:ext cx="285752" cy="642942"/>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dirty="0"/>
          </a:p>
        </p:txBody>
      </p:sp>
      <p:sp>
        <p:nvSpPr>
          <p:cNvPr id="12" name="11 Rectángulo redondeado"/>
          <p:cNvSpPr/>
          <p:nvPr/>
        </p:nvSpPr>
        <p:spPr>
          <a:xfrm>
            <a:off x="1071538" y="71414"/>
            <a:ext cx="928694" cy="6572272"/>
          </a:xfrm>
          <a:prstGeom prst="roundRect">
            <a:avLst/>
          </a:prstGeom>
          <a:ln/>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C" sz="1400" b="1" dirty="0" smtClean="0">
                <a:solidFill>
                  <a:schemeClr val="tx1"/>
                </a:solidFill>
              </a:rPr>
              <a:t>EXPRESIÓN PLÁSTICA EN LA EDUCACIÓN INICIAL</a:t>
            </a:r>
            <a:endParaRPr lang="es-EC" sz="1400" b="1" dirty="0">
              <a:solidFill>
                <a:schemeClr val="tx1"/>
              </a:solidFill>
            </a:endParaRPr>
          </a:p>
        </p:txBody>
      </p:sp>
      <p:sp>
        <p:nvSpPr>
          <p:cNvPr id="13" name="12 Rectángulo redondeado"/>
          <p:cNvSpPr/>
          <p:nvPr/>
        </p:nvSpPr>
        <p:spPr>
          <a:xfrm>
            <a:off x="2571736" y="1142984"/>
            <a:ext cx="1643074" cy="5000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ELEMENTOS</a:t>
            </a:r>
            <a:endParaRPr lang="es-EC" b="1" dirty="0">
              <a:solidFill>
                <a:schemeClr val="tx1"/>
              </a:solidFill>
            </a:endParaRPr>
          </a:p>
        </p:txBody>
      </p:sp>
      <p:sp>
        <p:nvSpPr>
          <p:cNvPr id="14" name="13 Rectángulo redondeado"/>
          <p:cNvSpPr/>
          <p:nvPr/>
        </p:nvSpPr>
        <p:spPr>
          <a:xfrm>
            <a:off x="2643174" y="4572008"/>
            <a:ext cx="1643074" cy="5000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CATEGORIAS</a:t>
            </a:r>
            <a:endParaRPr lang="es-EC" b="1" dirty="0">
              <a:solidFill>
                <a:schemeClr val="tx1"/>
              </a:solidFill>
            </a:endParaRPr>
          </a:p>
        </p:txBody>
      </p:sp>
      <p:sp>
        <p:nvSpPr>
          <p:cNvPr id="17" name="16 Rectángulo redondeado"/>
          <p:cNvSpPr/>
          <p:nvPr/>
        </p:nvSpPr>
        <p:spPr>
          <a:xfrm>
            <a:off x="4714876" y="428604"/>
            <a:ext cx="2928958" cy="18573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solidFill>
                  <a:schemeClr val="tx1"/>
                </a:solidFill>
              </a:rPr>
              <a:t>Punto</a:t>
            </a:r>
          </a:p>
          <a:p>
            <a:r>
              <a:rPr lang="es-EC" sz="2000" dirty="0" smtClean="0">
                <a:solidFill>
                  <a:srgbClr val="FF0000"/>
                </a:solidFill>
                <a:hlinkClick r:id="rId2" action="ppaction://hlinksldjump"/>
              </a:rPr>
              <a:t>Línea</a:t>
            </a:r>
            <a:endParaRPr lang="es-EC" sz="2000" dirty="0" smtClean="0">
              <a:solidFill>
                <a:srgbClr val="FF0000"/>
              </a:solidFill>
            </a:endParaRPr>
          </a:p>
          <a:p>
            <a:r>
              <a:rPr lang="es-EC" sz="2000" dirty="0" smtClean="0">
                <a:solidFill>
                  <a:schemeClr val="tx1"/>
                </a:solidFill>
              </a:rPr>
              <a:t>Superficie o Mancha</a:t>
            </a:r>
          </a:p>
          <a:p>
            <a:r>
              <a:rPr lang="es-EC" sz="2000" dirty="0" smtClean="0">
                <a:solidFill>
                  <a:schemeClr val="tx1"/>
                </a:solidFill>
              </a:rPr>
              <a:t>Volumen</a:t>
            </a:r>
          </a:p>
          <a:p>
            <a:r>
              <a:rPr lang="es-EC" sz="2000" dirty="0" smtClean="0">
                <a:solidFill>
                  <a:schemeClr val="tx1"/>
                </a:solidFill>
              </a:rPr>
              <a:t>Espacio</a:t>
            </a:r>
          </a:p>
          <a:p>
            <a:r>
              <a:rPr lang="es-EC" sz="2000" dirty="0" smtClean="0">
                <a:solidFill>
                  <a:schemeClr val="tx1"/>
                </a:solidFill>
              </a:rPr>
              <a:t>Color</a:t>
            </a:r>
            <a:endParaRPr lang="es-EC" sz="2000" dirty="0">
              <a:solidFill>
                <a:schemeClr val="tx1"/>
              </a:solidFill>
            </a:endParaRPr>
          </a:p>
        </p:txBody>
      </p:sp>
      <p:sp>
        <p:nvSpPr>
          <p:cNvPr id="18" name="17 Rectángulo redondeado"/>
          <p:cNvSpPr/>
          <p:nvPr/>
        </p:nvSpPr>
        <p:spPr>
          <a:xfrm>
            <a:off x="5857884" y="2000240"/>
            <a:ext cx="3071834" cy="5715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solidFill>
                  <a:schemeClr val="tx1"/>
                </a:solidFill>
              </a:rPr>
              <a:t>Clasificación de los colores</a:t>
            </a:r>
          </a:p>
          <a:p>
            <a:r>
              <a:rPr lang="es-EC" sz="2000" dirty="0" smtClean="0">
                <a:solidFill>
                  <a:schemeClr val="tx1"/>
                </a:solidFill>
              </a:rPr>
              <a:t>Psicología del color</a:t>
            </a:r>
            <a:endParaRPr lang="es-EC" sz="2000" dirty="0">
              <a:solidFill>
                <a:schemeClr val="tx1"/>
              </a:solidFill>
            </a:endParaRPr>
          </a:p>
        </p:txBody>
      </p:sp>
      <p:sp>
        <p:nvSpPr>
          <p:cNvPr id="19" name="18 Rectángulo redondeado"/>
          <p:cNvSpPr/>
          <p:nvPr/>
        </p:nvSpPr>
        <p:spPr>
          <a:xfrm>
            <a:off x="4643438" y="3286124"/>
            <a:ext cx="1928826" cy="3143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solidFill>
                  <a:schemeClr val="tx1"/>
                </a:solidFill>
              </a:rPr>
              <a:t>Textura</a:t>
            </a:r>
          </a:p>
          <a:p>
            <a:r>
              <a:rPr lang="es-EC" sz="2000" dirty="0" smtClean="0">
                <a:solidFill>
                  <a:schemeClr val="tx1"/>
                </a:solidFill>
              </a:rPr>
              <a:t>Tamaño</a:t>
            </a:r>
          </a:p>
          <a:p>
            <a:r>
              <a:rPr lang="es-EC" sz="2000" dirty="0" smtClean="0">
                <a:solidFill>
                  <a:schemeClr val="tx1"/>
                </a:solidFill>
              </a:rPr>
              <a:t>Proporción</a:t>
            </a:r>
          </a:p>
          <a:p>
            <a:r>
              <a:rPr lang="es-EC" sz="2000" dirty="0" smtClean="0">
                <a:solidFill>
                  <a:schemeClr val="tx1"/>
                </a:solidFill>
              </a:rPr>
              <a:t>Escala</a:t>
            </a:r>
          </a:p>
          <a:p>
            <a:r>
              <a:rPr lang="es-EC" sz="2000" dirty="0" smtClean="0">
                <a:solidFill>
                  <a:srgbClr val="FF0000"/>
                </a:solidFill>
                <a:hlinkClick r:id="rId3" action="ppaction://hlinksldjump"/>
              </a:rPr>
              <a:t>Dirección</a:t>
            </a:r>
            <a:endParaRPr lang="es-EC" sz="2000" dirty="0" smtClean="0">
              <a:solidFill>
                <a:srgbClr val="FF0000"/>
              </a:solidFill>
            </a:endParaRPr>
          </a:p>
          <a:p>
            <a:r>
              <a:rPr lang="es-EC" sz="2000" dirty="0" smtClean="0">
                <a:solidFill>
                  <a:schemeClr val="tx1"/>
                </a:solidFill>
              </a:rPr>
              <a:t>Movimiento</a:t>
            </a:r>
          </a:p>
          <a:p>
            <a:r>
              <a:rPr lang="es-EC" sz="2000" dirty="0" smtClean="0">
                <a:solidFill>
                  <a:schemeClr val="tx1"/>
                </a:solidFill>
              </a:rPr>
              <a:t>Ritmo</a:t>
            </a:r>
          </a:p>
          <a:p>
            <a:r>
              <a:rPr lang="es-EC" sz="2000" dirty="0" smtClean="0">
                <a:solidFill>
                  <a:schemeClr val="tx1"/>
                </a:solidFill>
              </a:rPr>
              <a:t>Equilibrio</a:t>
            </a:r>
          </a:p>
          <a:p>
            <a:r>
              <a:rPr lang="es-EC" sz="2000" dirty="0" smtClean="0">
                <a:solidFill>
                  <a:srgbClr val="FF0000"/>
                </a:solidFill>
                <a:hlinkClick r:id="rId4" action="ppaction://hlinksldjump"/>
              </a:rPr>
              <a:t>Simetría</a:t>
            </a:r>
            <a:endParaRPr lang="es-EC" sz="20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edg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ox(i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edge">
                                      <p:cBhvr>
                                        <p:cTn id="47" dur="2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amond(in)">
                                      <p:cBhvr>
                                        <p:cTn id="5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2" grpId="0" animBg="1"/>
      <p:bldP spid="13" grpId="0"/>
      <p:bldP spid="14" grpId="0"/>
      <p:bldP spid="17" grpId="0"/>
      <p:bldP spid="18" grpId="0"/>
      <p:bldP spid="1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2790</Words>
  <Application>Microsoft Office PowerPoint</Application>
  <PresentationFormat>Presentación en pantalla (4:3)</PresentationFormat>
  <Paragraphs>488</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Tema de Office</vt:lpstr>
      <vt:lpstr>ANALISIS DE LAS TÉCNICAS GRAFOPLASTICAS Y SU INCIDENCIA EN EL DESARROLLO COGNITIVO DE NIÑOS Y NIÑAS DE 4-5 AÑOS DE LOS CENTROS INFANTILES DEL “BUEN VIVIR”  DE LA PARROQUIA DE AMAGUAÑA. PROPUESTA ALTERNATIVA. </vt:lpstr>
      <vt:lpstr>Diapositiva 2</vt:lpstr>
      <vt:lpstr>Diapositiva 3</vt:lpstr>
      <vt:lpstr>PREGUNTAS DE INVESTIGACIÓN</vt:lpstr>
      <vt:lpstr>Diapositiva 5</vt:lpstr>
      <vt:lpstr>JUSTIFICACIÓN</vt:lpstr>
      <vt:lpstr>Diapositiva 7</vt:lpstr>
      <vt:lpstr>Diapositiva 8</vt:lpstr>
      <vt:lpstr>Diapositiva 9</vt:lpstr>
      <vt:lpstr>Línea</vt:lpstr>
      <vt:lpstr>Dirección</vt:lpstr>
      <vt:lpstr>Simetría </vt:lpstr>
      <vt:lpstr>Diapositiva 13</vt:lpstr>
      <vt:lpstr>Semejanza</vt:lpstr>
      <vt:lpstr>Diapositiva 15</vt:lpstr>
      <vt:lpstr>DACTILOPINTURA </vt:lpstr>
      <vt:lpstr>Diapositiva 17</vt:lpstr>
      <vt:lpstr>RECORTADO Y PEGADO </vt:lpstr>
      <vt:lpstr>  COLOREADO   </vt:lpstr>
      <vt:lpstr>Diapositiva 20</vt:lpstr>
      <vt:lpstr>Diapositiva 21</vt:lpstr>
      <vt:lpstr>Diapositiva 22</vt:lpstr>
      <vt:lpstr>Diapositiva 23</vt:lpstr>
      <vt:lpstr>ANÁLISIS E INTERPRETACIÓN DE DATOS DE LOS INSTRUMENTOS DE INVESTIGACIÓN </vt:lpstr>
      <vt:lpstr>Diapositiva 25</vt:lpstr>
      <vt:lpstr>Diapositiva 26</vt:lpstr>
      <vt:lpstr>Diapositiva 27</vt:lpstr>
      <vt:lpstr>Diapositiva 28</vt:lpstr>
      <vt:lpstr>ANÁLISIS E INTERPRETACIÓN DE DATOS DE LOS INSTRUMENTOS DE INVESTIGACIÓN</vt:lpstr>
      <vt:lpstr>¿Cree usted que los niños a través de sus dibujos expresan algún conocimiento? </vt:lpstr>
      <vt:lpstr>¿Al realizar actividades de forma y texturas, logramos una coordinación óculo - manual?  </vt:lpstr>
      <vt:lpstr>¿Es importante en la edad de 4-5 años brindar al niño una variedad de experiencias para desarrollar su inteligencia? </vt:lpstr>
      <vt:lpstr>¿Brindan capacitaciones al personal del centro infantil sobre las técnicas grafo plásticas? </vt:lpstr>
      <vt:lpstr>ANÁLISIS E INTERPRETACIÓN DE DATOS DE LOS INSTRUMENTOS DE INVESTIGACIÓN</vt:lpstr>
      <vt:lpstr>¿Se motiva a los niños con actividades que les ayude a desarrollar la imaginación y creatividad? </vt:lpstr>
      <vt:lpstr>¿Cree necesario participar en una capacitación de técnicas grafo plásticas con la finalidad de fortalecer el desarrollo cognitivo de los niños y niñas de 4-5 años? </vt:lpstr>
      <vt:lpstr>Respuesta de Preguntas de Investigación</vt:lpstr>
      <vt:lpstr>Diapositiva 38</vt:lpstr>
      <vt:lpstr>Conclusiones</vt:lpstr>
      <vt:lpstr>Recomendaciones</vt:lpstr>
      <vt:lpstr>Diapositiva 41</vt:lpstr>
      <vt:lpstr>JUSTIFICACIÓN</vt:lpstr>
      <vt:lpstr>Diapositiva 43</vt:lpstr>
      <vt:lpstr> TÉCNICA RASGADO Y PEGADO</vt:lpstr>
      <vt:lpstr>Diapositiva 45</vt:lpstr>
      <vt:lpstr>Diapositiva 46</vt:lpstr>
      <vt:lpstr>Diapositiva 47</vt:lpstr>
      <vt:lpstr>Diapositiva 48</vt:lpstr>
      <vt:lpstr>Diapositiva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84</cp:revision>
  <dcterms:created xsi:type="dcterms:W3CDTF">2012-08-01T19:36:48Z</dcterms:created>
  <dcterms:modified xsi:type="dcterms:W3CDTF">2012-08-29T22:33:32Z</dcterms:modified>
</cp:coreProperties>
</file>