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93" r:id="rId15"/>
    <p:sldId id="270" r:id="rId16"/>
    <p:sldId id="294" r:id="rId17"/>
    <p:sldId id="295" r:id="rId18"/>
    <p:sldId id="271" r:id="rId19"/>
    <p:sldId id="272" r:id="rId20"/>
    <p:sldId id="273" r:id="rId21"/>
    <p:sldId id="274" r:id="rId22"/>
    <p:sldId id="275" r:id="rId23"/>
    <p:sldId id="276" r:id="rId24"/>
    <p:sldId id="296" r:id="rId25"/>
    <p:sldId id="297" r:id="rId26"/>
    <p:sldId id="300" r:id="rId27"/>
    <p:sldId id="298" r:id="rId28"/>
    <p:sldId id="299" r:id="rId29"/>
    <p:sldId id="292" r:id="rId30"/>
  </p:sldIdLst>
  <p:sldSz cx="9144000" cy="6858000" type="screen4x3"/>
  <p:notesSz cx="6858000" cy="9144000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6699"/>
    <a:srgbClr val="D65AD6"/>
    <a:srgbClr val="B8E08C"/>
    <a:srgbClr val="6699FF"/>
    <a:srgbClr val="D0F030"/>
    <a:srgbClr val="8D73F9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C6F9A7-D44B-420F-9B5A-530004DFB118}" type="datetimeFigureOut">
              <a:rPr lang="es-EC"/>
              <a:pPr>
                <a:defRPr/>
              </a:pPr>
              <a:t>25/09/2012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C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329EFB3-4C5C-4AB6-9594-3DECE88E36BA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9B3E86-B409-4C07-9CC6-968ADA2F01FA}" type="slidenum">
              <a:rPr lang="es-EC" smtClean="0"/>
              <a:pPr/>
              <a:t>3</a:t>
            </a:fld>
            <a:endParaRPr lang="es-EC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6A4E14-F185-4798-85BD-DE6ACAF00F54}" type="slidenum">
              <a:rPr lang="es-EC" smtClean="0"/>
              <a:pPr/>
              <a:t>26</a:t>
            </a:fld>
            <a:endParaRPr lang="es-EC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p:oleObj spid="_x0000_s47106" name="CorelDRAW" r:id="rId3" imgW="9151920" imgH="5621400" progId="">
              <p:embed/>
            </p:oleObj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C"/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/>
        </p:nvPicPr>
        <p:blipFill>
          <a:blip r:embed="rId13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UaZSScfmpQg/T3PELAgQ9zI/AAAAAAAABVs/i0ML4QrWH1Q/s1600/Canciones+para+ni%C3%B1os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../Videos/concierto%20cnt/MOV0003A.3g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user\Desktop\MANUAL\LA%20DOCENCIA%20ES%20COMO%20UN%20VIAJE%20EN%20TREN.wmv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80975" y="1700213"/>
            <a:ext cx="9144000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C" sz="16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  </a:t>
            </a:r>
          </a:p>
          <a:p>
            <a:endParaRPr lang="es-EC" sz="1600" b="1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s-EC" sz="1600" b="1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s-EC" sz="16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s-EC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TESIS DE GRADO PREVIA A LA OBTENCIÓN DEL TÍTULO DE:</a:t>
            </a:r>
          </a:p>
          <a:p>
            <a:pPr algn="ctr" eaLnBrk="0" hangingPunct="0"/>
            <a:endParaRPr lang="es-EC" sz="1600" b="1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C" sz="16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LICENCIATURA EN EDUCACIÓN INFANTIL</a:t>
            </a:r>
            <a:endParaRPr lang="es-EC" sz="1600">
              <a:ea typeface="Calibri" pitchFamily="34" charset="0"/>
              <a:cs typeface="Times New Roman" pitchFamily="18" charset="0"/>
            </a:endParaRPr>
          </a:p>
          <a:p>
            <a:r>
              <a:rPr lang="es-EC" sz="1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lang="es-EC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es-EC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	     </a:t>
            </a:r>
            <a:r>
              <a:rPr lang="es-ES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ANÁLISIS DE LA ACTIVIDAD LÚDICA COMO ESTRATEGIA PARA  EL       </a:t>
            </a:r>
          </a:p>
          <a:p>
            <a:r>
              <a:rPr lang="es-ES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DESARROLLO DEL LENGUAJE ORAL DE NIÑOS Y NIÑAS  DE 3 A 5 AÑOS DE EDAD  </a:t>
            </a:r>
          </a:p>
          <a:p>
            <a:r>
              <a:rPr lang="es-ES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DEL CENTRO INFANTIL CAROLINA TERÁN   DURANTE EL AÑO LECTIVO </a:t>
            </a:r>
          </a:p>
          <a:p>
            <a:r>
              <a:rPr lang="es-ES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                2011-2012.”.”PROPUESTA ALTERNATIVA”</a:t>
            </a:r>
            <a:endParaRPr lang="es-EC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es-EC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s-EC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es-EC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s-EC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LORENA VANESSA TACURI VÁSQUEZ</a:t>
            </a:r>
            <a:endParaRPr lang="es-EC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s-EC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r>
              <a:rPr lang="es-EC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DIRECTORA:MSC.DENICE BARRIONUEVO	         CODIRECTORA: MSC.SUSANA PONCE</a:t>
            </a:r>
            <a:endParaRPr lang="es-EC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s-EC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</a:t>
            </a:r>
            <a:endParaRPr lang="es-EC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s-EC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es-EC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s-EC" sz="1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				</a:t>
            </a:r>
            <a:endParaRPr lang="es-EC" sz="1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39750" y="581025"/>
            <a:ext cx="89281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s-EC" sz="1700" b="1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C" sz="17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FACULTAD DE CIENCIAS HUMANAS Y SOCIALES</a:t>
            </a:r>
            <a:endParaRPr lang="es-EC" sz="17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100" name="Imagen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1196975"/>
            <a:ext cx="15113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779838" y="692150"/>
            <a:ext cx="4895850" cy="936625"/>
          </a:xfrm>
          <a:prstGeom prst="roundRect">
            <a:avLst/>
          </a:prstGeom>
          <a:gradFill flip="none" rotWithShape="1">
            <a:gsLst>
              <a:gs pos="0">
                <a:srgbClr val="D0F030">
                  <a:shade val="30000"/>
                  <a:satMod val="115000"/>
                </a:srgbClr>
              </a:gs>
              <a:gs pos="50000">
                <a:srgbClr val="D0F030">
                  <a:shade val="67500"/>
                  <a:satMod val="115000"/>
                </a:srgbClr>
              </a:gs>
              <a:gs pos="100000">
                <a:srgbClr val="D0F030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 aprendizaje del lenguaje en el aula </a:t>
            </a:r>
          </a:p>
        </p:txBody>
      </p:sp>
      <p:sp>
        <p:nvSpPr>
          <p:cNvPr id="13315" name="14 CuadroTexto"/>
          <p:cNvSpPr txBox="1">
            <a:spLocks noChangeArrowheads="1"/>
          </p:cNvSpPr>
          <p:nvPr/>
        </p:nvSpPr>
        <p:spPr bwMode="auto">
          <a:xfrm>
            <a:off x="971550" y="1844675"/>
            <a:ext cx="39608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6699"/>
              </a:buClr>
            </a:pPr>
            <a:r>
              <a:rPr lang="es-EC" sz="2200">
                <a:latin typeface="Times New Roman" pitchFamily="18" charset="0"/>
                <a:cs typeface="Times New Roman" pitchFamily="18" charset="0"/>
              </a:rPr>
              <a:t>Creación de situaciones:</a:t>
            </a:r>
          </a:p>
          <a:p>
            <a:pPr>
              <a:buClr>
                <a:srgbClr val="FF6699"/>
              </a:buClr>
              <a:buFont typeface="Arial" charset="0"/>
              <a:buChar char="☻"/>
            </a:pPr>
            <a:r>
              <a:rPr lang="es-EC" sz="2200">
                <a:latin typeface="Times New Roman" pitchFamily="18" charset="0"/>
                <a:cs typeface="Times New Roman" pitchFamily="18" charset="0"/>
              </a:rPr>
              <a:t>Observaciones</a:t>
            </a:r>
          </a:p>
          <a:p>
            <a:pPr>
              <a:buClr>
                <a:srgbClr val="FF6699"/>
              </a:buClr>
              <a:buFont typeface="Arial" charset="0"/>
              <a:buChar char="☻"/>
            </a:pPr>
            <a:r>
              <a:rPr lang="es-EC" sz="2200">
                <a:latin typeface="Times New Roman" pitchFamily="18" charset="0"/>
                <a:cs typeface="Times New Roman" pitchFamily="18" charset="0"/>
              </a:rPr>
              <a:t>Actividades de    experimentación</a:t>
            </a:r>
          </a:p>
          <a:p>
            <a:pPr>
              <a:buClr>
                <a:srgbClr val="FF6699"/>
              </a:buClr>
              <a:buFont typeface="Arial" charset="0"/>
              <a:buChar char="☻"/>
            </a:pPr>
            <a:r>
              <a:rPr lang="es-EC" sz="2200">
                <a:latin typeface="Times New Roman" pitchFamily="18" charset="0"/>
                <a:cs typeface="Times New Roman" pitchFamily="18" charset="0"/>
              </a:rPr>
              <a:t>Juegos varios</a:t>
            </a:r>
          </a:p>
          <a:p>
            <a:pPr>
              <a:buClr>
                <a:srgbClr val="FF6699"/>
              </a:buClr>
              <a:buFont typeface="Arial" charset="0"/>
              <a:buChar char="☻"/>
            </a:pPr>
            <a:r>
              <a:rPr lang="es-EC" sz="2200">
                <a:latin typeface="Times New Roman" pitchFamily="18" charset="0"/>
                <a:cs typeface="Times New Roman" pitchFamily="18" charset="0"/>
              </a:rPr>
              <a:t>Rincones en el aula</a:t>
            </a:r>
          </a:p>
          <a:p>
            <a:pPr>
              <a:buClr>
                <a:srgbClr val="FF6699"/>
              </a:buClr>
              <a:buFont typeface="Arial" charset="0"/>
              <a:buChar char="☻"/>
            </a:pPr>
            <a:endParaRPr lang="es-EC"/>
          </a:p>
          <a:p>
            <a:pPr>
              <a:buClr>
                <a:srgbClr val="FF6699"/>
              </a:buClr>
              <a:buFont typeface="Arial" charset="0"/>
              <a:buChar char="☻"/>
            </a:pPr>
            <a:endParaRPr lang="es-EC"/>
          </a:p>
        </p:txBody>
      </p:sp>
      <p:pic>
        <p:nvPicPr>
          <p:cNvPr id="13316" name="Picture 15" descr="http://cdn.devocionalescristianos.org/wp-content/uploads/2009/06/ministerio_ninos_cristianos_escuela_domini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846034">
            <a:off x="1209675" y="4294188"/>
            <a:ext cx="18859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7" descr="http://1.bp.blogspot.com/-vOkZrccAHAc/TZOl2D1q4hI/AAAAAAAAAAQ/QYpVja0BQZs/s1600/escuela_dibuj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4590">
            <a:off x="6732588" y="1916113"/>
            <a:ext cx="15113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9" descr="http://images01.olx.com.ec/ui/5/23/43/1273944345_93472043_3-CLASES-EN-CASA-PARA-PRIMARIA-NIVELAMOS-A-LOS-NInOS-PARA-LA-ESCUELA-Guayaquil-1273944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9933">
            <a:off x="4005263" y="3198813"/>
            <a:ext cx="180022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4859338" y="1989138"/>
            <a:ext cx="316865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 descr="http://1.bp.blogspot.com/_9O4Lz0lNbWQ/TVLzuv5mvbI/AAAAAAAACnM/KBdPDtQIfbU/s1600/sala-de-clase.jpg"/>
          <p:cNvPicPr>
            <a:picLocks noChangeAspect="1" noChangeArrowheads="1"/>
          </p:cNvPicPr>
          <p:nvPr/>
        </p:nvPicPr>
        <p:blipFill>
          <a:blip r:embed="rId3" cstate="print">
            <a:lum bright="30000" contrast="40000"/>
          </a:blip>
          <a:srcRect/>
          <a:stretch>
            <a:fillRect/>
          </a:stretch>
        </p:blipFill>
        <p:spPr bwMode="auto">
          <a:xfrm>
            <a:off x="684213" y="1357313"/>
            <a:ext cx="3600450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779912" y="764704"/>
            <a:ext cx="3960440" cy="864096"/>
          </a:xfrm>
          <a:prstGeom prst="roundRect">
            <a:avLst/>
          </a:prstGeom>
          <a:solidFill>
            <a:srgbClr val="F0A9F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>
                <a:ln>
                  <a:solidFill>
                    <a:schemeClr val="accent4">
                      <a:lumMod val="85000"/>
                      <a:lumOff val="15000"/>
                    </a:schemeClr>
                  </a:solidFill>
                </a:ln>
                <a:solidFill>
                  <a:schemeClr val="tx1"/>
                </a:solidFill>
              </a:rPr>
              <a:t>Conductas previas para adquirir el leguaje</a:t>
            </a:r>
          </a:p>
        </p:txBody>
      </p:sp>
      <p:sp>
        <p:nvSpPr>
          <p:cNvPr id="2" name="9 CuadroTexto"/>
          <p:cNvSpPr txBox="1">
            <a:spLocks noChangeArrowheads="1"/>
          </p:cNvSpPr>
          <p:nvPr/>
        </p:nvSpPr>
        <p:spPr bwMode="auto">
          <a:xfrm>
            <a:off x="467544" y="2420888"/>
            <a:ext cx="1368425" cy="433387"/>
          </a:xfrm>
          <a:prstGeom prst="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C" sz="2200" dirty="0">
                <a:latin typeface="Times New Roman" pitchFamily="18" charset="0"/>
                <a:cs typeface="Times New Roman" pitchFamily="18" charset="0"/>
              </a:rPr>
              <a:t>Atención</a:t>
            </a:r>
          </a:p>
        </p:txBody>
      </p:sp>
      <p:sp>
        <p:nvSpPr>
          <p:cNvPr id="14344" name="12 CuadroTexto"/>
          <p:cNvSpPr txBox="1">
            <a:spLocks noChangeArrowheads="1"/>
          </p:cNvSpPr>
          <p:nvPr/>
        </p:nvSpPr>
        <p:spPr bwMode="auto">
          <a:xfrm>
            <a:off x="1258888" y="1557338"/>
            <a:ext cx="1368425" cy="431800"/>
          </a:xfrm>
          <a:prstGeom prst="rec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10800000" scaled="1"/>
          </a:gra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2200">
                <a:latin typeface="Times New Roman" pitchFamily="18" charset="0"/>
                <a:cs typeface="Times New Roman" pitchFamily="18" charset="0"/>
              </a:rPr>
              <a:t>Voluntaria</a:t>
            </a:r>
          </a:p>
        </p:txBody>
      </p:sp>
      <p:sp>
        <p:nvSpPr>
          <p:cNvPr id="14341" name="13 CuadroTexto"/>
          <p:cNvSpPr txBox="1">
            <a:spLocks noChangeArrowheads="1"/>
          </p:cNvSpPr>
          <p:nvPr/>
        </p:nvSpPr>
        <p:spPr bwMode="auto">
          <a:xfrm>
            <a:off x="971600" y="3356992"/>
            <a:ext cx="1655763" cy="431800"/>
          </a:xfrm>
          <a:prstGeom prst="rect">
            <a:avLst/>
          </a:prstGeom>
          <a:gradFill flip="none" rotWithShape="1">
            <a:gsLst>
              <a:gs pos="0">
                <a:srgbClr val="B8E08C">
                  <a:shade val="30000"/>
                  <a:satMod val="115000"/>
                </a:srgbClr>
              </a:gs>
              <a:gs pos="50000">
                <a:srgbClr val="B8E08C">
                  <a:shade val="67500"/>
                  <a:satMod val="115000"/>
                </a:srgbClr>
              </a:gs>
              <a:gs pos="100000">
                <a:srgbClr val="B8E08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C" sz="2200" dirty="0">
                <a:latin typeface="Times New Roman" pitchFamily="18" charset="0"/>
                <a:cs typeface="Times New Roman" pitchFamily="18" charset="0"/>
              </a:rPr>
              <a:t>Involuntaria</a:t>
            </a:r>
          </a:p>
        </p:txBody>
      </p:sp>
      <p:sp>
        <p:nvSpPr>
          <p:cNvPr id="14348" name="9 CuadroTexto"/>
          <p:cNvSpPr txBox="1">
            <a:spLocks noChangeArrowheads="1"/>
          </p:cNvSpPr>
          <p:nvPr/>
        </p:nvSpPr>
        <p:spPr bwMode="auto">
          <a:xfrm>
            <a:off x="900113" y="5013325"/>
            <a:ext cx="23034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2200">
                <a:latin typeface="Times New Roman" pitchFamily="18" charset="0"/>
                <a:cs typeface="Times New Roman" pitchFamily="18" charset="0"/>
              </a:rPr>
              <a:t>Contacto visual</a:t>
            </a:r>
          </a:p>
        </p:txBody>
      </p:sp>
      <p:sp>
        <p:nvSpPr>
          <p:cNvPr id="14349" name="9 CuadroTexto"/>
          <p:cNvSpPr txBox="1">
            <a:spLocks noChangeArrowheads="1"/>
          </p:cNvSpPr>
          <p:nvPr/>
        </p:nvSpPr>
        <p:spPr bwMode="auto">
          <a:xfrm>
            <a:off x="5580063" y="2205038"/>
            <a:ext cx="23050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2200">
                <a:latin typeface="Times New Roman" pitchFamily="18" charset="0"/>
                <a:cs typeface="Times New Roman" pitchFamily="18" charset="0"/>
              </a:rPr>
              <a:t>Imitación gestual</a:t>
            </a:r>
          </a:p>
        </p:txBody>
      </p:sp>
      <p:sp>
        <p:nvSpPr>
          <p:cNvPr id="14350" name="8 Rectángulo"/>
          <p:cNvSpPr>
            <a:spLocks noChangeArrowheads="1"/>
          </p:cNvSpPr>
          <p:nvPr/>
        </p:nvSpPr>
        <p:spPr bwMode="auto">
          <a:xfrm>
            <a:off x="5580063" y="2924175"/>
            <a:ext cx="22431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2200">
                <a:latin typeface="Times New Roman" pitchFamily="18" charset="0"/>
                <a:cs typeface="Times New Roman" pitchFamily="18" charset="0"/>
              </a:rPr>
              <a:t>Gestos deícticos</a:t>
            </a:r>
          </a:p>
          <a:p>
            <a:r>
              <a:rPr lang="es-EC" sz="2200">
                <a:latin typeface="Times New Roman" pitchFamily="18" charset="0"/>
                <a:cs typeface="Times New Roman" pitchFamily="18" charset="0"/>
              </a:rPr>
              <a:t>Gestos simbólicos</a:t>
            </a:r>
          </a:p>
          <a:p>
            <a:r>
              <a:rPr lang="es-EC" sz="2200">
                <a:latin typeface="Times New Roman" pitchFamily="18" charset="0"/>
                <a:cs typeface="Times New Roman" pitchFamily="18" charset="0"/>
              </a:rPr>
              <a:t>Gestos icónicos</a:t>
            </a:r>
          </a:p>
        </p:txBody>
      </p:sp>
      <p:cxnSp>
        <p:nvCxnSpPr>
          <p:cNvPr id="13" name="12 Conector curvado"/>
          <p:cNvCxnSpPr/>
          <p:nvPr/>
        </p:nvCxnSpPr>
        <p:spPr>
          <a:xfrm>
            <a:off x="1619250" y="2565400"/>
            <a:ext cx="649288" cy="28733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52" name="Picture 9" descr="http://www.guiainfantil.com/images/articulos/1600/1624/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4221163"/>
            <a:ext cx="12938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4 Rectángulo"/>
          <p:cNvSpPr>
            <a:spLocks noChangeArrowheads="1"/>
          </p:cNvSpPr>
          <p:nvPr/>
        </p:nvSpPr>
        <p:spPr bwMode="auto">
          <a:xfrm>
            <a:off x="900113" y="692150"/>
            <a:ext cx="7272337" cy="1570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200">
                <a:latin typeface="Times New Roman" pitchFamily="18" charset="0"/>
                <a:cs typeface="Times New Roman" pitchFamily="18" charset="0"/>
              </a:rPr>
              <a:t>Progresión del niño en los diferentes planos del lenguaje</a:t>
            </a:r>
          </a:p>
          <a:p>
            <a:pPr algn="ctr"/>
            <a:endParaRPr lang="es-EC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11560" y="2780928"/>
            <a:ext cx="3024336" cy="430887"/>
          </a:xfrm>
          <a:prstGeom prst="rect">
            <a:avLst/>
          </a:prstGeom>
          <a:gradFill flip="none" rotWithShape="1">
            <a:gsLst>
              <a:gs pos="0">
                <a:srgbClr val="D0F030">
                  <a:shade val="30000"/>
                  <a:satMod val="115000"/>
                </a:srgbClr>
              </a:gs>
              <a:gs pos="50000">
                <a:srgbClr val="D0F030">
                  <a:shade val="67500"/>
                  <a:satMod val="115000"/>
                </a:srgbClr>
              </a:gs>
              <a:gs pos="100000">
                <a:srgbClr val="D0F03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2200" dirty="0">
                <a:latin typeface="Times New Roman" pitchFamily="18" charset="0"/>
                <a:cs typeface="Times New Roman" pitchFamily="18" charset="0"/>
              </a:rPr>
              <a:t>Organización fonética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5364088" y="2996952"/>
            <a:ext cx="3312368" cy="769441"/>
          </a:xfrm>
          <a:prstGeom prst="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reflection blurRad="6350" stA="50000" endA="300" endPos="55500" dist="508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2200" dirty="0">
                <a:latin typeface="Times New Roman" pitchFamily="18" charset="0"/>
                <a:cs typeface="Times New Roman" pitchFamily="18" charset="0"/>
              </a:rPr>
              <a:t>Organización morfosintáctica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1043608" y="3933056"/>
            <a:ext cx="3024336" cy="430887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effectLst>
            <a:reflection blurRad="6350" stA="50000" endA="300" endPos="550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C" dirty="0"/>
              <a:t>Organización </a:t>
            </a:r>
            <a:r>
              <a:rPr lang="es-EC" sz="2200" dirty="0">
                <a:latin typeface="Times New Roman" pitchFamily="18" charset="0"/>
                <a:cs typeface="Times New Roman" pitchFamily="18" charset="0"/>
              </a:rPr>
              <a:t>semántica</a:t>
            </a:r>
          </a:p>
        </p:txBody>
      </p:sp>
      <p:pic>
        <p:nvPicPr>
          <p:cNvPr id="15366" name="Imagen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28769">
            <a:off x="3743325" y="2505075"/>
            <a:ext cx="145891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0" descr="http://2.bp.blogspot.com/-6U_JMVGu-cM/T5KdnHalxfI/AAAAAAAAACc/QrNy2BJrA9E/s400/bienvenid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63881">
            <a:off x="1692275" y="4581525"/>
            <a:ext cx="2087563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4005263"/>
            <a:ext cx="32639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11 Imagen" descr="dia madre y cumple lo 072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1042988" y="1268413"/>
            <a:ext cx="7273925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 redondeado"/>
          <p:cNvSpPr/>
          <p:nvPr/>
        </p:nvSpPr>
        <p:spPr>
          <a:xfrm>
            <a:off x="3276600" y="692150"/>
            <a:ext cx="4967288" cy="5048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3200" b="1" dirty="0">
                <a:solidFill>
                  <a:srgbClr val="D65AD6"/>
                </a:solidFill>
                <a:latin typeface="Times New Roman" pitchFamily="18" charset="0"/>
                <a:cs typeface="Times New Roman" pitchFamily="18" charset="0"/>
              </a:rPr>
              <a:t>Actividad lúdica y lenguaje</a:t>
            </a:r>
          </a:p>
        </p:txBody>
      </p:sp>
      <p:sp>
        <p:nvSpPr>
          <p:cNvPr id="16388" name="9 CuadroTexto"/>
          <p:cNvSpPr txBox="1">
            <a:spLocks noChangeArrowheads="1"/>
          </p:cNvSpPr>
          <p:nvPr/>
        </p:nvSpPr>
        <p:spPr bwMode="auto">
          <a:xfrm>
            <a:off x="1403350" y="1773238"/>
            <a:ext cx="540067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Times New Roman" pitchFamily="18" charset="0"/>
              <a:buChar char="☼"/>
            </a:pPr>
            <a:r>
              <a:rPr lang="es-EC" sz="2200">
                <a:latin typeface="Times New Roman" pitchFamily="18" charset="0"/>
                <a:cs typeface="Times New Roman" pitchFamily="18" charset="0"/>
              </a:rPr>
              <a:t> Potencia el lenguaje</a:t>
            </a:r>
          </a:p>
          <a:p>
            <a:pPr>
              <a:buClr>
                <a:srgbClr val="FF0000"/>
              </a:buClr>
              <a:buSzPct val="111000"/>
              <a:buFont typeface="Times New Roman" pitchFamily="18" charset="0"/>
              <a:buChar char="☼"/>
            </a:pPr>
            <a:r>
              <a:rPr lang="es-EC" sz="2200">
                <a:latin typeface="Times New Roman" pitchFamily="18" charset="0"/>
                <a:cs typeface="Times New Roman" pitchFamily="18" charset="0"/>
              </a:rPr>
              <a:t>Creatividad </a:t>
            </a:r>
          </a:p>
          <a:p>
            <a:pPr>
              <a:buClr>
                <a:srgbClr val="FF0000"/>
              </a:buClr>
              <a:buFont typeface="Times New Roman" pitchFamily="18" charset="0"/>
              <a:buChar char="☼"/>
            </a:pPr>
            <a:r>
              <a:rPr lang="es-EC" sz="2200">
                <a:latin typeface="Times New Roman" pitchFamily="18" charset="0"/>
                <a:cs typeface="Times New Roman" pitchFamily="18" charset="0"/>
              </a:rPr>
              <a:t>Socialización</a:t>
            </a:r>
          </a:p>
          <a:p>
            <a:pPr>
              <a:buClr>
                <a:srgbClr val="FF0000"/>
              </a:buClr>
              <a:buFont typeface="Times New Roman" pitchFamily="18" charset="0"/>
              <a:buChar char="☼"/>
            </a:pPr>
            <a:r>
              <a:rPr lang="es-EC" sz="2200">
                <a:latin typeface="Times New Roman" pitchFamily="18" charset="0"/>
                <a:cs typeface="Times New Roman" pitchFamily="18" charset="0"/>
              </a:rPr>
              <a:t>Desarrollo psicomotor, cognitivo, afectivo y social</a:t>
            </a:r>
          </a:p>
        </p:txBody>
      </p:sp>
      <p:sp>
        <p:nvSpPr>
          <p:cNvPr id="16389" name="4 CuadroTexto"/>
          <p:cNvSpPr txBox="1">
            <a:spLocks noChangeArrowheads="1"/>
          </p:cNvSpPr>
          <p:nvPr/>
        </p:nvSpPr>
        <p:spPr bwMode="auto">
          <a:xfrm>
            <a:off x="1619250" y="3716338"/>
            <a:ext cx="54006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b="1"/>
              <a:t>Tipos de juego</a:t>
            </a:r>
          </a:p>
          <a:p>
            <a:pPr algn="ctr"/>
            <a:r>
              <a:rPr lang="es-EC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Juegos de función</a:t>
            </a:r>
          </a:p>
          <a:p>
            <a:pPr algn="ctr"/>
            <a:r>
              <a:rPr lang="es-EC" sz="2400" b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Juego</a:t>
            </a:r>
            <a:r>
              <a:rPr lang="es-EC" sz="240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simbólico</a:t>
            </a:r>
          </a:p>
          <a:p>
            <a:pPr algn="ctr"/>
            <a:r>
              <a:rPr lang="es-EC" sz="2400" b="1">
                <a:solidFill>
                  <a:srgbClr val="99CCFF"/>
                </a:solidFill>
                <a:latin typeface="Times New Roman" pitchFamily="18" charset="0"/>
                <a:cs typeface="Times New Roman" pitchFamily="18" charset="0"/>
              </a:rPr>
              <a:t>Juego de construcción</a:t>
            </a:r>
          </a:p>
          <a:p>
            <a:pPr algn="ctr"/>
            <a:r>
              <a:rPr lang="es-EC" sz="2400" b="1">
                <a:solidFill>
                  <a:srgbClr val="D65AD6"/>
                </a:solidFill>
                <a:latin typeface="Times New Roman" pitchFamily="18" charset="0"/>
                <a:cs typeface="Times New Roman" pitchFamily="18" charset="0"/>
              </a:rPr>
              <a:t>Juegos tradicionales</a:t>
            </a:r>
          </a:p>
          <a:p>
            <a:endParaRPr lang="es-EC" sz="2200" b="1">
              <a:latin typeface="Times New Roman" pitchFamily="18" charset="0"/>
              <a:cs typeface="Times New Roman" pitchFamily="18" charset="0"/>
            </a:endParaRPr>
          </a:p>
          <a:p>
            <a:endParaRPr lang="es-EC" sz="2200" b="1">
              <a:latin typeface="Times New Roman" pitchFamily="18" charset="0"/>
              <a:cs typeface="Times New Roman" pitchFamily="18" charset="0"/>
            </a:endParaRPr>
          </a:p>
          <a:p>
            <a:endParaRPr lang="es-EC" sz="22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C" b="1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30 Imagen" descr="dia madre y cumple lo 074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 rot="-736148">
            <a:off x="5076825" y="2636838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8" descr="http://3.bp.blogspot.com/-UaZSScfmpQg/T3PELAgQ9zI/AAAAAAAABVs/i0ML4QrWH1Q/s320/Canciones+para+ni%C3%B1o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1979613" y="38608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6" descr="http://t2.gstatic.com/images?q=tbn:ANd9GcQlZ_jCeF7NHqBX31hgBK-bu8GbNwUAwwXD0CeSdjyCGo7I3tr7nQ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 rot="-1495771">
            <a:off x="782638" y="1038225"/>
            <a:ext cx="25923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es-EC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Estra</a:t>
            </a:r>
            <a:r>
              <a:rPr lang="es-EC" dirty="0" smtClean="0">
                <a:solidFill>
                  <a:srgbClr val="D65AD6"/>
                </a:solidFill>
                <a:latin typeface="Times New Roman" pitchFamily="18" charset="0"/>
                <a:cs typeface="Times New Roman" pitchFamily="18" charset="0"/>
              </a:rPr>
              <a:t>tegias </a:t>
            </a:r>
            <a:r>
              <a:rPr lang="es-EC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educa</a:t>
            </a: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tivas</a:t>
            </a: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23 CuadroTexto"/>
          <p:cNvSpPr txBox="1">
            <a:spLocks noChangeArrowheads="1"/>
          </p:cNvSpPr>
          <p:nvPr/>
        </p:nvSpPr>
        <p:spPr bwMode="auto">
          <a:xfrm>
            <a:off x="827088" y="1196975"/>
            <a:ext cx="2449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2400">
                <a:latin typeface="Times New Roman" pitchFamily="18" charset="0"/>
                <a:cs typeface="Times New Roman" pitchFamily="18" charset="0"/>
              </a:rPr>
              <a:t>Lectura dialogada</a:t>
            </a:r>
          </a:p>
        </p:txBody>
      </p:sp>
      <p:sp>
        <p:nvSpPr>
          <p:cNvPr id="17415" name="24 CuadroTexto"/>
          <p:cNvSpPr txBox="1">
            <a:spLocks noChangeArrowheads="1"/>
          </p:cNvSpPr>
          <p:nvPr/>
        </p:nvSpPr>
        <p:spPr bwMode="auto">
          <a:xfrm>
            <a:off x="827088" y="3213100"/>
            <a:ext cx="24495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>
                <a:latin typeface="Times New Roman" pitchFamily="18" charset="0"/>
                <a:cs typeface="Times New Roman" pitchFamily="18" charset="0"/>
              </a:rPr>
              <a:t>Lectura compartida</a:t>
            </a:r>
          </a:p>
        </p:txBody>
      </p:sp>
      <p:sp>
        <p:nvSpPr>
          <p:cNvPr id="17416" name="26 CuadroTexto"/>
          <p:cNvSpPr txBox="1">
            <a:spLocks noChangeArrowheads="1"/>
          </p:cNvSpPr>
          <p:nvPr/>
        </p:nvSpPr>
        <p:spPr bwMode="auto">
          <a:xfrm>
            <a:off x="5508625" y="4581525"/>
            <a:ext cx="24479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>
                <a:latin typeface="Times New Roman" pitchFamily="18" charset="0"/>
                <a:cs typeface="Times New Roman" pitchFamily="18" charset="0"/>
              </a:rPr>
              <a:t>Música, baile y canto</a:t>
            </a:r>
          </a:p>
        </p:txBody>
      </p:sp>
      <p:sp>
        <p:nvSpPr>
          <p:cNvPr id="17417" name="27 CuadroTexto"/>
          <p:cNvSpPr txBox="1">
            <a:spLocks noChangeArrowheads="1"/>
          </p:cNvSpPr>
          <p:nvPr/>
        </p:nvSpPr>
        <p:spPr bwMode="auto">
          <a:xfrm>
            <a:off x="5292725" y="2420938"/>
            <a:ext cx="2447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>
                <a:latin typeface="Times New Roman" pitchFamily="18" charset="0"/>
                <a:cs typeface="Times New Roman" pitchFamily="18" charset="0"/>
              </a:rPr>
              <a:t>Juegos de disfraces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1" descr="http://4.bp.blogspot.com/-UcrcWPJIsWk/Tb2-I9p4KzI/AAAAAAAAAAc/V6qAJEVSVPA/s1600/doce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25538"/>
            <a:ext cx="71278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es-EC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CAPÍTULO</a:t>
            </a: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III</a:t>
            </a:r>
            <a:b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s-EC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eño</a:t>
            </a: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metod</a:t>
            </a: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s-EC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ógic</a:t>
            </a: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Documento"/>
          <p:cNvSpPr/>
          <p:nvPr/>
        </p:nvSpPr>
        <p:spPr>
          <a:xfrm>
            <a:off x="1403350" y="1628775"/>
            <a:ext cx="1873250" cy="936625"/>
          </a:xfrm>
          <a:prstGeom prst="flowChartDocumen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200" dirty="0">
                <a:latin typeface="Times New Roman" pitchFamily="18" charset="0"/>
                <a:cs typeface="Times New Roman" pitchFamily="18" charset="0"/>
              </a:rPr>
              <a:t>Investigación Descriptiva</a:t>
            </a:r>
          </a:p>
        </p:txBody>
      </p:sp>
      <p:sp>
        <p:nvSpPr>
          <p:cNvPr id="19" name="18 Redondear rectángulo de esquina diagonal"/>
          <p:cNvSpPr/>
          <p:nvPr/>
        </p:nvSpPr>
        <p:spPr>
          <a:xfrm>
            <a:off x="1187450" y="4508500"/>
            <a:ext cx="2016125" cy="1152525"/>
          </a:xfrm>
          <a:prstGeom prst="round2DiagRect">
            <a:avLst/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200" dirty="0">
                <a:latin typeface="Times New Roman" pitchFamily="18" charset="0"/>
                <a:cs typeface="Times New Roman" pitchFamily="18" charset="0"/>
              </a:rPr>
              <a:t>Población:</a:t>
            </a:r>
          </a:p>
          <a:p>
            <a:pPr algn="ctr">
              <a:defRPr/>
            </a:pPr>
            <a:r>
              <a:rPr lang="es-EC" sz="2200" dirty="0">
                <a:latin typeface="Times New Roman" pitchFamily="18" charset="0"/>
                <a:cs typeface="Times New Roman" pitchFamily="18" charset="0"/>
              </a:rPr>
              <a:t>48 sujetos de estudio</a:t>
            </a:r>
          </a:p>
        </p:txBody>
      </p:sp>
      <p:sp>
        <p:nvSpPr>
          <p:cNvPr id="20" name="19 Marco"/>
          <p:cNvSpPr/>
          <p:nvPr/>
        </p:nvSpPr>
        <p:spPr>
          <a:xfrm>
            <a:off x="5724525" y="1557338"/>
            <a:ext cx="3024188" cy="1511300"/>
          </a:xfrm>
          <a:prstGeom prst="frame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Técnicas e instrumentos de investigación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3 CuadroTexto"/>
          <p:cNvSpPr txBox="1">
            <a:spLocks noChangeArrowheads="1"/>
          </p:cNvSpPr>
          <p:nvPr/>
        </p:nvSpPr>
        <p:spPr bwMode="auto">
          <a:xfrm>
            <a:off x="1476375" y="1052513"/>
            <a:ext cx="61912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C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HIPÓ</a:t>
            </a:r>
            <a:r>
              <a:rPr lang="es-EC" sz="3200" b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C" sz="3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s-EC" sz="3200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s-EC" sz="3200" b="1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s-EC" sz="3200" b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C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3200" b="1">
                <a:solidFill>
                  <a:srgbClr val="D0F03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s-EC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BAJO</a:t>
            </a:r>
          </a:p>
        </p:txBody>
      </p:sp>
      <p:sp>
        <p:nvSpPr>
          <p:cNvPr id="19459" name="4 CuadroTexto"/>
          <p:cNvSpPr txBox="1">
            <a:spLocks noChangeArrowheads="1"/>
          </p:cNvSpPr>
          <p:nvPr/>
        </p:nvSpPr>
        <p:spPr bwMode="auto">
          <a:xfrm>
            <a:off x="1476375" y="1844675"/>
            <a:ext cx="64801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200">
                <a:latin typeface="Times New Roman" pitchFamily="18" charset="0"/>
                <a:cs typeface="Times New Roman" pitchFamily="18" charset="0"/>
              </a:rPr>
              <a:t>Las actividades lúdicas que utilizan las educadoras de párvulos de 3 a 5 años de edad, contribuyen satisfactoriamente al desarrollo del lenguaje oral. </a:t>
            </a:r>
          </a:p>
          <a:p>
            <a:pPr algn="ctr"/>
            <a:endParaRPr lang="es-EC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5 Imagen" descr="ESCUELITA LOOK 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3933825"/>
            <a:ext cx="2346325" cy="1758950"/>
          </a:xfrm>
          <a:prstGeom prst="rect">
            <a:avLst/>
          </a:prstGeom>
          <a:noFill/>
          <a:ln w="38100">
            <a:solidFill>
              <a:srgbClr val="FF6699"/>
            </a:solidFill>
            <a:miter lim="800000"/>
            <a:headEnd/>
            <a:tailEnd/>
          </a:ln>
        </p:spPr>
      </p:pic>
      <p:pic>
        <p:nvPicPr>
          <p:cNvPr id="19461" name="6 Imagen" descr="escuelita.bodorio 0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005263"/>
            <a:ext cx="2374900" cy="1782762"/>
          </a:xfrm>
          <a:prstGeom prst="rect">
            <a:avLst/>
          </a:prstGeom>
          <a:noFill/>
          <a:ln w="38100">
            <a:solidFill>
              <a:srgbClr val="D0F03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CuadroTexto"/>
          <p:cNvSpPr txBox="1">
            <a:spLocks noChangeArrowheads="1"/>
          </p:cNvSpPr>
          <p:nvPr/>
        </p:nvSpPr>
        <p:spPr bwMode="auto">
          <a:xfrm>
            <a:off x="2555875" y="908050"/>
            <a:ext cx="45370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VARI</a:t>
            </a:r>
            <a:r>
              <a:rPr lang="es-EC" sz="3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ABL</a:t>
            </a:r>
            <a:r>
              <a:rPr lang="es-EC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s-EC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3200" b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s-EC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3200" b="1">
                <a:solidFill>
                  <a:srgbClr val="D0F03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s-EC" sz="3200" b="1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s-EC" sz="3200" b="1">
                <a:solidFill>
                  <a:srgbClr val="D65AD6"/>
                </a:solidFill>
                <a:latin typeface="Times New Roman" pitchFamily="18" charset="0"/>
                <a:cs typeface="Times New Roman" pitchFamily="18" charset="0"/>
              </a:rPr>
              <a:t>NVE</a:t>
            </a:r>
            <a:r>
              <a:rPr lang="es-EC" sz="3200" b="1">
                <a:solidFill>
                  <a:srgbClr val="8D73F9"/>
                </a:solidFill>
                <a:latin typeface="Times New Roman" pitchFamily="18" charset="0"/>
                <a:cs typeface="Times New Roman" pitchFamily="18" charset="0"/>
              </a:rPr>
              <a:t>STIG</a:t>
            </a:r>
            <a:r>
              <a:rPr lang="es-EC" sz="3200" b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C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CIÓ</a:t>
            </a:r>
            <a:r>
              <a:rPr lang="es-EC" sz="3200" b="1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0483" name="7 CuadroTexto"/>
          <p:cNvSpPr txBox="1">
            <a:spLocks noChangeArrowheads="1"/>
          </p:cNvSpPr>
          <p:nvPr/>
        </p:nvSpPr>
        <p:spPr bwMode="auto">
          <a:xfrm>
            <a:off x="971550" y="2060575"/>
            <a:ext cx="33131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800"/>
              <a:t>Variable  independiente</a:t>
            </a:r>
          </a:p>
        </p:txBody>
      </p:sp>
      <p:sp>
        <p:nvSpPr>
          <p:cNvPr id="20484" name="8 CuadroTexto"/>
          <p:cNvSpPr txBox="1">
            <a:spLocks noChangeArrowheads="1"/>
          </p:cNvSpPr>
          <p:nvPr/>
        </p:nvSpPr>
        <p:spPr bwMode="auto">
          <a:xfrm>
            <a:off x="1042988" y="4292600"/>
            <a:ext cx="33131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800"/>
              <a:t>Variable  dependiente</a:t>
            </a:r>
          </a:p>
        </p:txBody>
      </p:sp>
      <p:sp>
        <p:nvSpPr>
          <p:cNvPr id="20485" name="9 CuadroTexto"/>
          <p:cNvSpPr txBox="1">
            <a:spLocks noChangeArrowheads="1"/>
          </p:cNvSpPr>
          <p:nvPr/>
        </p:nvSpPr>
        <p:spPr bwMode="auto">
          <a:xfrm>
            <a:off x="5219700" y="2205038"/>
            <a:ext cx="33131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800"/>
              <a:t>Actividad lúdica</a:t>
            </a:r>
          </a:p>
        </p:txBody>
      </p:sp>
      <p:sp>
        <p:nvSpPr>
          <p:cNvPr id="20486" name="11 CuadroTexto"/>
          <p:cNvSpPr txBox="1">
            <a:spLocks noChangeArrowheads="1"/>
          </p:cNvSpPr>
          <p:nvPr/>
        </p:nvSpPr>
        <p:spPr bwMode="auto">
          <a:xfrm>
            <a:off x="5435600" y="4149725"/>
            <a:ext cx="33131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800"/>
              <a:t>Lenguaje oral</a:t>
            </a:r>
          </a:p>
        </p:txBody>
      </p:sp>
      <p:sp>
        <p:nvSpPr>
          <p:cNvPr id="13" name="12 Flecha a la derecha con muesca"/>
          <p:cNvSpPr/>
          <p:nvPr/>
        </p:nvSpPr>
        <p:spPr>
          <a:xfrm>
            <a:off x="4140200" y="2276475"/>
            <a:ext cx="1152525" cy="431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4" name="13 Flecha a la derecha con muesca"/>
          <p:cNvSpPr/>
          <p:nvPr/>
        </p:nvSpPr>
        <p:spPr>
          <a:xfrm>
            <a:off x="4284663" y="4221163"/>
            <a:ext cx="1150937" cy="431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1403350" y="1484313"/>
          <a:ext cx="2639060" cy="1097280"/>
        </p:xfrm>
        <a:graphic>
          <a:graphicData uri="http://schemas.openxmlformats.org/drawingml/2006/table">
            <a:tbl>
              <a:tblPr/>
              <a:tblGrid>
                <a:gridCol w="1090295"/>
                <a:gridCol w="1548765"/>
              </a:tblGrid>
              <a:tr h="20002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LISTA DE COTEJO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PLANIFICACIÓN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REALIDAD EN EL AULA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C"/>
          </a:p>
        </p:txBody>
      </p:sp>
      <p:pic>
        <p:nvPicPr>
          <p:cNvPr id="21519" name="Gráfico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852738"/>
            <a:ext cx="47720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17 CuadroTexto"/>
          <p:cNvSpPr txBox="1">
            <a:spLocks noChangeArrowheads="1"/>
          </p:cNvSpPr>
          <p:nvPr/>
        </p:nvSpPr>
        <p:spPr bwMode="auto">
          <a:xfrm>
            <a:off x="5003800" y="1125538"/>
            <a:ext cx="33845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Análisis</a:t>
            </a:r>
            <a:r>
              <a:rPr lang="es-EC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s-EC" sz="3200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interpr</a:t>
            </a:r>
            <a:r>
              <a:rPr lang="es-EC" sz="3200" b="1">
                <a:solidFill>
                  <a:srgbClr val="D65AD6"/>
                </a:solidFill>
                <a:latin typeface="Times New Roman" pitchFamily="18" charset="0"/>
                <a:cs typeface="Times New Roman" pitchFamily="18" charset="0"/>
              </a:rPr>
              <a:t>etación</a:t>
            </a:r>
            <a:r>
              <a:rPr lang="es-EC" sz="3200" b="1">
                <a:latin typeface="Times New Roman" pitchFamily="18" charset="0"/>
                <a:cs typeface="Times New Roman" pitchFamily="18" charset="0"/>
              </a:rPr>
              <a:t> de  da</a:t>
            </a:r>
            <a:r>
              <a:rPr lang="es-EC" sz="3200" b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tos</a:t>
            </a:r>
          </a:p>
        </p:txBody>
      </p:sp>
      <p:sp>
        <p:nvSpPr>
          <p:cNvPr id="21521" name="5 Rectángulo"/>
          <p:cNvSpPr>
            <a:spLocks noChangeArrowheads="1"/>
          </p:cNvSpPr>
          <p:nvPr/>
        </p:nvSpPr>
        <p:spPr bwMode="auto">
          <a:xfrm>
            <a:off x="6396038" y="549275"/>
            <a:ext cx="2747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200">
                <a:latin typeface="Times New Roman" pitchFamily="18" charset="0"/>
                <a:cs typeface="Times New Roman" pitchFamily="18" charset="0"/>
              </a:rPr>
              <a:t>CAPÍTULO IV</a:t>
            </a:r>
            <a:endParaRPr lang="es-EC" sz="320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187450" y="908050"/>
          <a:ext cx="2628900" cy="822960"/>
        </p:xfrm>
        <a:graphic>
          <a:graphicData uri="http://schemas.openxmlformats.org/drawingml/2006/table">
            <a:tbl>
              <a:tblPr/>
              <a:tblGrid>
                <a:gridCol w="1282700"/>
                <a:gridCol w="134620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PLANIFICACIÓN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REALIDAD EN EL AULA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4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C"/>
          </a:p>
        </p:txBody>
      </p:sp>
      <p:pic>
        <p:nvPicPr>
          <p:cNvPr id="22542" name="Gráfico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205038"/>
            <a:ext cx="47720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4 CuadroTexto"/>
          <p:cNvSpPr txBox="1">
            <a:spLocks noChangeArrowheads="1"/>
          </p:cNvSpPr>
          <p:nvPr/>
        </p:nvSpPr>
        <p:spPr bwMode="auto">
          <a:xfrm>
            <a:off x="4716463" y="836613"/>
            <a:ext cx="36004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200">
                <a:latin typeface="Times New Roman" pitchFamily="18" charset="0"/>
                <a:cs typeface="Times New Roman" pitchFamily="18" charset="0"/>
              </a:rPr>
              <a:t>CUARTA SECCIÓN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pPr algn="ctr">
              <a:defRPr/>
            </a:pPr>
            <a:r>
              <a:rPr lang="es-EC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ANÁLISIS DE LA ACTIVIDAD LÚDICA COMO ESTRATEGIA PARA  EL DESARROLLO DEL LENGUAJE ORAL DE NIÑOS Y NIÑAS  DE 3 A 5 AÑOS DE EDAD DEL CENTRO INFANTIL CAROLINA TERÁN   DURANTE EL AÑO LECTIVO   2011-2012.”.”PROPUESTA ALTERNATIVA”</a:t>
            </a:r>
            <a:endParaRPr lang="es-EC" sz="2000" dirty="0" smtClean="0">
              <a:solidFill>
                <a:schemeClr val="tx1"/>
              </a:solidFill>
            </a:endParaRPr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s-EC" sz="2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s-EC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CAP I		El problema</a:t>
            </a:r>
          </a:p>
          <a:p>
            <a:pPr eaLnBrk="1" hangingPunct="1">
              <a:buFontTx/>
              <a:buNone/>
            </a:pPr>
            <a:r>
              <a:rPr lang="es-EC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CAP II		Marco teórico</a:t>
            </a:r>
          </a:p>
          <a:p>
            <a:pPr eaLnBrk="1" hangingPunct="1">
              <a:buFontTx/>
              <a:buNone/>
            </a:pPr>
            <a:r>
              <a:rPr lang="es-EC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CAP III		Diseño metodológico</a:t>
            </a:r>
          </a:p>
          <a:p>
            <a:pPr eaLnBrk="1" hangingPunct="1">
              <a:buFontTx/>
              <a:buNone/>
            </a:pPr>
            <a:r>
              <a:rPr lang="es-EC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CAP IV		Presentación, análisis e interpretación de                         		datos</a:t>
            </a:r>
          </a:p>
          <a:p>
            <a:pPr eaLnBrk="1" hangingPunct="1">
              <a:buFontTx/>
              <a:buNone/>
            </a:pPr>
            <a:r>
              <a:rPr lang="es-EC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CAP V		Conclusiones y Recomendaciones</a:t>
            </a:r>
          </a:p>
          <a:p>
            <a:pPr eaLnBrk="1" hangingPunct="1">
              <a:buFontTx/>
              <a:buNone/>
            </a:pPr>
            <a:r>
              <a:rPr lang="es-EC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CAP VI		Propuesta alternativa</a:t>
            </a:r>
          </a:p>
          <a:p>
            <a:pPr eaLnBrk="1" hangingPunct="1">
              <a:buFontTx/>
              <a:buNone/>
            </a:pPr>
            <a:r>
              <a:rPr lang="es-EC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CAP VII	Marco administrativo</a:t>
            </a:r>
          </a:p>
          <a:p>
            <a:pPr eaLnBrk="1" hangingPunct="1">
              <a:buFontTx/>
              <a:buNone/>
            </a:pPr>
            <a:endParaRPr lang="es-EC" sz="2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s-EC" sz="2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ChangeArrowheads="1"/>
          </p:cNvSpPr>
          <p:nvPr/>
        </p:nvSpPr>
        <p:spPr bwMode="auto">
          <a:xfrm>
            <a:off x="1908175" y="908050"/>
            <a:ext cx="47640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algn="ctr" eaLnBrk="0" hangingPunct="0"/>
            <a:r>
              <a:rPr lang="es-ES" sz="2000" b="1">
                <a:cs typeface="Times New Roman" pitchFamily="18" charset="0"/>
              </a:rPr>
              <a:t>Escala de Likert (Actitud </a:t>
            </a:r>
            <a:r>
              <a:rPr lang="es-ES" sz="2000" b="1">
                <a:latin typeface="Times New Roman" pitchFamily="18" charset="0"/>
                <a:cs typeface="Times New Roman" pitchFamily="18" charset="0"/>
              </a:rPr>
              <a:t>maestras</a:t>
            </a:r>
            <a:r>
              <a:rPr lang="es-ES" sz="2000" b="1">
                <a:cs typeface="Times New Roman" pitchFamily="18" charset="0"/>
              </a:rPr>
              <a:t>)</a:t>
            </a:r>
            <a:endParaRPr lang="es-EC" sz="2000"/>
          </a:p>
          <a:p>
            <a:pPr indent="449263" algn="ctr" eaLnBrk="0" hangingPunct="0"/>
            <a:endParaRPr lang="es-EC" sz="2000"/>
          </a:p>
        </p:txBody>
      </p:sp>
      <p:pic>
        <p:nvPicPr>
          <p:cNvPr id="23555" name="Gráfico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205038"/>
            <a:ext cx="46005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11 Imagen" descr="escuelita.bodorio 0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05123">
            <a:off x="587375" y="1154113"/>
            <a:ext cx="16319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12 Imagen" descr="ESCUELITA LOOK 00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436048">
            <a:off x="588963" y="4451350"/>
            <a:ext cx="1770062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611188" y="692150"/>
          <a:ext cx="3806553" cy="4937760"/>
        </p:xfrm>
        <a:graphic>
          <a:graphicData uri="http://schemas.openxmlformats.org/drawingml/2006/table">
            <a:tbl>
              <a:tblPr/>
              <a:tblGrid>
                <a:gridCol w="1865583"/>
                <a:gridCol w="947233"/>
                <a:gridCol w="993737"/>
              </a:tblGrid>
              <a:tr h="2331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Literal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1" marR="43901" marT="0" marB="0" anchor="b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SÍ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1" marR="43901" marT="0" marB="0" anchor="b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1" marR="43901" marT="0" marB="0" anchor="b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3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a)</a:t>
                      </a: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El niño/a se integra al grupo de juego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1" marR="43901" marT="0" marB="0" anchor="b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1" marR="43901" marT="0" marB="0" anchor="b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1" marR="43901" marT="0" marB="0" anchor="b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3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b)</a:t>
                      </a: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El niño/a comparte el material asignado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1" marR="43901" marT="0" marB="0" anchor="b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1" marR="43901" marT="0" marB="0" anchor="b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1" marR="43901" marT="0" marB="0" anchor="b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3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c)</a:t>
                      </a:r>
                      <a:r>
                        <a:rPr lang="es-ES" sz="1200" b="1">
                          <a:latin typeface="Times New Roman"/>
                          <a:ea typeface="Calibri"/>
                          <a:cs typeface="Times New Roman"/>
                        </a:rPr>
                        <a:t> El niño/a participa con entusiasmo en el juego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1" marR="43901" marT="0" marB="0" anchor="b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1" marR="43901" marT="0" marB="0" anchor="b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1" marR="43901" marT="0" marB="0" anchor="b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3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d)</a:t>
                      </a: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El niño/a sigue las instrucciones del juego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1" marR="43901" marT="0" marB="0" anchor="b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1" marR="43901" marT="0" marB="0" anchor="b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1" marR="43901" marT="0" marB="0" anchor="b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3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e)</a:t>
                      </a: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El niño/a se comunica con sus compañeros durante el juego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1" marR="43901" marT="0" marB="0" anchor="b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1" marR="43901" marT="0" marB="0" anchor="b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1" marR="43901" marT="0" marB="0" anchor="b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3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f)</a:t>
                      </a: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El niño/a tiene una actitud positiva frente al juego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1" marR="43901" marT="0" marB="0" anchor="b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1" marR="43901" marT="0" marB="0" anchor="b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1" marR="43901" marT="0" marB="0" anchor="b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3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g)</a:t>
                      </a:r>
                      <a:r>
                        <a:rPr lang="es-EC" sz="1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¿Niños y niñas forman grupos dependiendo de su sexo?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1" marR="43901" marT="0" marB="0" anchor="b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1" marR="43901" marT="0" marB="0" anchor="b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1" marR="43901" marT="0" marB="0" anchor="b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616" name="Rectangle 5"/>
          <p:cNvSpPr>
            <a:spLocks noChangeArrowheads="1"/>
          </p:cNvSpPr>
          <p:nvPr/>
        </p:nvSpPr>
        <p:spPr bwMode="auto">
          <a:xfrm>
            <a:off x="1204913" y="230188"/>
            <a:ext cx="6610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s-EC" sz="2000" b="1">
                <a:latin typeface="Times New Roman" pitchFamily="18" charset="0"/>
                <a:cs typeface="Times New Roman" pitchFamily="18" charset="0"/>
              </a:rPr>
              <a:t> Resultados fichas de observación aplicados a niños y niñas</a:t>
            </a:r>
            <a:endParaRPr lang="es-EC" sz="20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s-EC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617" name="Gráfico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989138"/>
            <a:ext cx="4103687" cy="2592387"/>
          </a:xfrm>
          <a:prstGeom prst="rect">
            <a:avLst/>
          </a:prstGeom>
          <a:noFill/>
          <a:ln w="38100">
            <a:solidFill>
              <a:srgbClr val="B8E08C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7 Imagen" descr="escuelita.bodorio 0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20713"/>
            <a:ext cx="79216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10 Rectángulo"/>
          <p:cNvSpPr>
            <a:spLocks noChangeArrowheads="1"/>
          </p:cNvSpPr>
          <p:nvPr/>
        </p:nvSpPr>
        <p:spPr bwMode="auto">
          <a:xfrm>
            <a:off x="1619250" y="404813"/>
            <a:ext cx="66976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200">
                <a:latin typeface="Times New Roman" pitchFamily="18" charset="0"/>
                <a:cs typeface="Times New Roman" pitchFamily="18" charset="0"/>
              </a:rPr>
              <a:t>CAPÍTULO V</a:t>
            </a:r>
          </a:p>
          <a:p>
            <a:pPr algn="ctr"/>
            <a:r>
              <a:rPr lang="es-EC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es-EC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clu</a:t>
            </a:r>
            <a:r>
              <a:rPr lang="es-EC" sz="3200" b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s-EC" sz="3200" b="1">
                <a:latin typeface="Times New Roman" pitchFamily="18" charset="0"/>
                <a:cs typeface="Times New Roman" pitchFamily="18" charset="0"/>
              </a:rPr>
              <a:t>nes 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403350" y="1916113"/>
            <a:ext cx="2808288" cy="1081087"/>
          </a:xfrm>
          <a:prstGeom prst="roundRect">
            <a:avLst/>
          </a:prstGeom>
          <a:solidFill>
            <a:srgbClr val="FFFF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planificación no se la cumple a cabalidad</a:t>
            </a:r>
          </a:p>
        </p:txBody>
      </p:sp>
      <p:sp>
        <p:nvSpPr>
          <p:cNvPr id="5" name="4 Elipse"/>
          <p:cNvSpPr/>
          <p:nvPr/>
        </p:nvSpPr>
        <p:spPr>
          <a:xfrm>
            <a:off x="5292725" y="2708275"/>
            <a:ext cx="2519363" cy="1728788"/>
          </a:xfrm>
          <a:prstGeom prst="ellipse">
            <a:avLst/>
          </a:prstGeom>
          <a:solidFill>
            <a:srgbClr val="6699FF"/>
          </a:solidFill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Las actividades propuestas  no estimulan el lenguaje oral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835150" y="3573463"/>
            <a:ext cx="2016125" cy="1079500"/>
          </a:xfrm>
          <a:prstGeom prst="rect">
            <a:avLst/>
          </a:prstGeom>
          <a:solidFill>
            <a:srgbClr val="FF6699"/>
          </a:solidFill>
          <a:ln w="38100">
            <a:solidFill>
              <a:srgbClr val="8D73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Las maestras no conocen todas las estrategias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8 CuadroTexto"/>
          <p:cNvSpPr txBox="1">
            <a:spLocks noChangeArrowheads="1"/>
          </p:cNvSpPr>
          <p:nvPr/>
        </p:nvSpPr>
        <p:spPr bwMode="auto">
          <a:xfrm>
            <a:off x="2627313" y="620713"/>
            <a:ext cx="3457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es-EC" sz="3200" b="1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s-EC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s-EC" sz="3200" b="1">
                <a:solidFill>
                  <a:srgbClr val="D65AD6"/>
                </a:solidFill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es-EC" sz="3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aci</a:t>
            </a:r>
            <a:r>
              <a:rPr lang="es-EC" sz="3200" b="1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s-EC" sz="3200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es</a:t>
            </a:r>
          </a:p>
        </p:txBody>
      </p:sp>
      <p:sp>
        <p:nvSpPr>
          <p:cNvPr id="5" name="4 Llamada ovalada"/>
          <p:cNvSpPr/>
          <p:nvPr/>
        </p:nvSpPr>
        <p:spPr>
          <a:xfrm>
            <a:off x="1187450" y="1341438"/>
            <a:ext cx="6264275" cy="936625"/>
          </a:xfrm>
          <a:prstGeom prst="wedgeEllipseCallout">
            <a:avLst/>
          </a:prstGeom>
          <a:solidFill>
            <a:srgbClr val="B8E08C"/>
          </a:solidFill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Las maestras deben  centrar  toda su atención y energía para  realizar las actividades lúdicas</a:t>
            </a:r>
          </a:p>
        </p:txBody>
      </p:sp>
      <p:sp>
        <p:nvSpPr>
          <p:cNvPr id="7" name="6 Llamada ovalada"/>
          <p:cNvSpPr/>
          <p:nvPr/>
        </p:nvSpPr>
        <p:spPr>
          <a:xfrm>
            <a:off x="1476375" y="2636838"/>
            <a:ext cx="5903913" cy="792162"/>
          </a:xfrm>
          <a:prstGeom prst="wedgeEllipseCallout">
            <a:avLst/>
          </a:prstGeom>
          <a:solidFill>
            <a:srgbClr val="6699FF"/>
          </a:solidFill>
          <a:ln w="38100">
            <a:solidFill>
              <a:srgbClr val="D65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Las maestras deben realizar  actividades de manera divertida</a:t>
            </a:r>
          </a:p>
        </p:txBody>
      </p:sp>
      <p:sp>
        <p:nvSpPr>
          <p:cNvPr id="8" name="7 Llamada ovalada"/>
          <p:cNvSpPr/>
          <p:nvPr/>
        </p:nvSpPr>
        <p:spPr>
          <a:xfrm>
            <a:off x="1619250" y="3573463"/>
            <a:ext cx="5905500" cy="936625"/>
          </a:xfrm>
          <a:prstGeom prst="wedgeEllipseCallout">
            <a:avLst/>
          </a:prstGeom>
          <a:solidFill>
            <a:srgbClr val="FF6699"/>
          </a:solidFill>
          <a:ln w="381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Las maestras deben  forman grupos mixtos para que los niños y niñas se comuniquen</a:t>
            </a:r>
          </a:p>
        </p:txBody>
      </p:sp>
      <p:pic>
        <p:nvPicPr>
          <p:cNvPr id="26630" name="9 Imagen" descr="escuelita.bodorio 0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4413250"/>
            <a:ext cx="1873250" cy="1455738"/>
          </a:xfrm>
          <a:prstGeom prst="rect">
            <a:avLst/>
          </a:prstGeom>
          <a:noFill/>
          <a:ln w="38100">
            <a:solidFill>
              <a:srgbClr val="D0F03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4 CuadroTexto"/>
          <p:cNvSpPr txBox="1">
            <a:spLocks noChangeArrowheads="1"/>
          </p:cNvSpPr>
          <p:nvPr/>
        </p:nvSpPr>
        <p:spPr bwMode="auto">
          <a:xfrm>
            <a:off x="2124075" y="836613"/>
            <a:ext cx="42481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200" b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EC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ROP</a:t>
            </a:r>
            <a:r>
              <a:rPr lang="es-EC" sz="3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UE</a:t>
            </a:r>
            <a:r>
              <a:rPr lang="es-EC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STA</a:t>
            </a:r>
            <a:r>
              <a:rPr lang="es-EC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3200" b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ALT</a:t>
            </a:r>
            <a:r>
              <a:rPr lang="es-EC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ERN</a:t>
            </a:r>
            <a:r>
              <a:rPr lang="es-EC" sz="3200" b="1">
                <a:solidFill>
                  <a:srgbClr val="D0F03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s-EC" sz="3200" b="1">
                <a:latin typeface="Times New Roman" pitchFamily="18" charset="0"/>
                <a:cs typeface="Times New Roman" pitchFamily="18" charset="0"/>
              </a:rPr>
              <a:t>IVA</a:t>
            </a:r>
          </a:p>
        </p:txBody>
      </p:sp>
      <p:pic>
        <p:nvPicPr>
          <p:cNvPr id="27651" name="Picture 3" descr="F:\MANUAL IMPRIMIR\MANUEL JPG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916113"/>
            <a:ext cx="5111750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MANUAL IMPRIMIR\MANUEL JPG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412875"/>
            <a:ext cx="48704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4 CuadroTexto"/>
          <p:cNvSpPr txBox="1">
            <a:spLocks noChangeArrowheads="1"/>
          </p:cNvSpPr>
          <p:nvPr/>
        </p:nvSpPr>
        <p:spPr bwMode="auto">
          <a:xfrm>
            <a:off x="3203575" y="404813"/>
            <a:ext cx="31686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</a:t>
            </a:r>
            <a:r>
              <a:rPr lang="es-EC" sz="2800" b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s-EC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800" b="1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s-EC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MAE</a:t>
            </a:r>
            <a:r>
              <a:rPr lang="es-EC" sz="2800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es-EC" sz="2800" b="1">
                <a:latin typeface="Times New Roman" pitchFamily="18" charset="0"/>
                <a:cs typeface="Times New Roman" pitchFamily="18" charset="0"/>
              </a:rPr>
              <a:t>AS</a:t>
            </a:r>
          </a:p>
        </p:txBody>
      </p:sp>
      <p:sp>
        <p:nvSpPr>
          <p:cNvPr id="6" name="5 Cara sonriente"/>
          <p:cNvSpPr/>
          <p:nvPr/>
        </p:nvSpPr>
        <p:spPr>
          <a:xfrm>
            <a:off x="611188" y="981075"/>
            <a:ext cx="647700" cy="647700"/>
          </a:xfrm>
          <a:prstGeom prst="smileyFac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7" name="6 Cara sonriente"/>
          <p:cNvSpPr/>
          <p:nvPr/>
        </p:nvSpPr>
        <p:spPr>
          <a:xfrm>
            <a:off x="468313" y="4508500"/>
            <a:ext cx="647700" cy="649288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8" name="7 Cara sonriente"/>
          <p:cNvSpPr/>
          <p:nvPr/>
        </p:nvSpPr>
        <p:spPr>
          <a:xfrm>
            <a:off x="8243888" y="4508500"/>
            <a:ext cx="649287" cy="649288"/>
          </a:xfrm>
          <a:prstGeom prst="smileyFace">
            <a:avLst/>
          </a:prstGeom>
          <a:solidFill>
            <a:srgbClr val="B8E0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9" name="8 Cara sonriente"/>
          <p:cNvSpPr/>
          <p:nvPr/>
        </p:nvSpPr>
        <p:spPr>
          <a:xfrm>
            <a:off x="8101013" y="908050"/>
            <a:ext cx="647700" cy="649288"/>
          </a:xfrm>
          <a:prstGeom prst="smileyFace">
            <a:avLst/>
          </a:prstGeom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4 CuadroTexto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1908175" y="1484313"/>
            <a:ext cx="48244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b="1">
                <a:solidFill>
                  <a:srgbClr val="7030A0"/>
                </a:solidFill>
              </a:rPr>
              <a:t>VIDEOS DE MOTIVACIÓN</a:t>
            </a:r>
          </a:p>
          <a:p>
            <a:pPr algn="ctr"/>
            <a:endParaRPr lang="es-EC" b="1">
              <a:solidFill>
                <a:srgbClr val="7030A0"/>
              </a:solidFill>
            </a:endParaRPr>
          </a:p>
          <a:p>
            <a:pPr algn="ctr"/>
            <a:endParaRPr lang="es-EC" b="1">
              <a:solidFill>
                <a:srgbClr val="7030A0"/>
              </a:solidFill>
            </a:endParaRPr>
          </a:p>
          <a:p>
            <a:pPr algn="ctr"/>
            <a:endParaRPr lang="es-EC" b="1">
              <a:solidFill>
                <a:srgbClr val="7030A0"/>
              </a:solidFill>
            </a:endParaRPr>
          </a:p>
          <a:p>
            <a:pPr algn="ctr"/>
            <a:endParaRPr lang="es-EC" b="1">
              <a:solidFill>
                <a:srgbClr val="7030A0"/>
              </a:solidFill>
            </a:endParaRPr>
          </a:p>
          <a:p>
            <a:pPr algn="ctr"/>
            <a:endParaRPr lang="es-EC" b="1">
              <a:solidFill>
                <a:srgbClr val="7030A0"/>
              </a:solidFill>
            </a:endParaRPr>
          </a:p>
          <a:p>
            <a:pPr algn="ctr"/>
            <a:endParaRPr lang="es-EC" b="1">
              <a:solidFill>
                <a:srgbClr val="7030A0"/>
              </a:solidFill>
            </a:endParaRPr>
          </a:p>
          <a:p>
            <a:pPr algn="ctr"/>
            <a:endParaRPr lang="es-EC" b="1">
              <a:solidFill>
                <a:srgbClr val="7030A0"/>
              </a:solidFill>
            </a:endParaRPr>
          </a:p>
        </p:txBody>
      </p:sp>
      <p:sp>
        <p:nvSpPr>
          <p:cNvPr id="3" name="2 Estrella de 5 puntas">
            <a:hlinkClick r:id="rId4" action="ppaction://program" highlightClick="1"/>
          </p:cNvPr>
          <p:cNvSpPr/>
          <p:nvPr/>
        </p:nvSpPr>
        <p:spPr>
          <a:xfrm>
            <a:off x="3635375" y="2205038"/>
            <a:ext cx="1296988" cy="1079500"/>
          </a:xfrm>
          <a:prstGeom prst="star5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908050"/>
            <a:ext cx="3605212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4 CuadroTexto"/>
          <p:cNvSpPr txBox="1">
            <a:spLocks noChangeArrowheads="1"/>
          </p:cNvSpPr>
          <p:nvPr/>
        </p:nvSpPr>
        <p:spPr bwMode="auto">
          <a:xfrm rot="-2444019">
            <a:off x="1187450" y="1995488"/>
            <a:ext cx="32400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PA</a:t>
            </a:r>
            <a:r>
              <a:rPr lang="es-EC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s-EC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</a:t>
            </a:r>
            <a:r>
              <a:rPr lang="es-EC" sz="3200">
                <a:solidFill>
                  <a:srgbClr val="D65AD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C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NIÑ</a:t>
            </a:r>
            <a:r>
              <a:rPr lang="es-EC" sz="32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OS</a:t>
            </a:r>
          </a:p>
        </p:txBody>
      </p:sp>
      <p:pic>
        <p:nvPicPr>
          <p:cNvPr id="30724" name="5 Imagen" descr="escuelita.bodorio 0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3644900"/>
            <a:ext cx="2447925" cy="1836738"/>
          </a:xfrm>
          <a:prstGeom prst="rect">
            <a:avLst/>
          </a:prstGeom>
          <a:noFill/>
          <a:ln w="38100">
            <a:solidFill>
              <a:srgbClr val="FF6699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MANUAL IMPRIMIR\MANUEL JPG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61623">
            <a:off x="777875" y="120650"/>
            <a:ext cx="5214938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F:\MANUAL IMPRIMIR\MANUEL JPG\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45956">
            <a:off x="1231900" y="1727200"/>
            <a:ext cx="3508375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F:\MANUAL IMPRIMIR\MANUEL JPG\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21208">
            <a:off x="1774825" y="2470150"/>
            <a:ext cx="3852863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2 Imagen" descr="angels.gif"/>
          <p:cNvPicPr>
            <a:picLocks noChangeAspect="1"/>
          </p:cNvPicPr>
          <p:nvPr/>
        </p:nvPicPr>
        <p:blipFill>
          <a:blip r:embed="rId2" cstate="print">
            <a:lum bright="30000" contrast="20000"/>
          </a:blip>
          <a:srcRect/>
          <a:stretch>
            <a:fillRect/>
          </a:stretch>
        </p:blipFill>
        <p:spPr bwMode="auto">
          <a:xfrm>
            <a:off x="769938" y="620713"/>
            <a:ext cx="7575550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2555875" y="4365625"/>
            <a:ext cx="3816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200" b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!GRACIAS!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19 Imagen" descr="escuelita.bodorio 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133600"/>
            <a:ext cx="3598862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C" dirty="0" smtClean="0">
                <a:solidFill>
                  <a:schemeClr val="tx1"/>
                </a:solidFill>
              </a:rPr>
              <a:t>EL PROBLEMA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148" name="AutoShape 8" descr="data:image/jpeg;base64,/9j/4AAQSkZJRgABAQAAAQABAAD/2wCEAAkGBhQSERQUExQWFRUWFxgXFRgYFh0aGBgYGBccFxgXFBsYHCYfGhojGRYUHy8gIycpLCwsFR4xNTAqNSYrLCkBCQoKDgwOGg8PGikkHBwpLCkpKSkpLCksLCwpLCkpKSksKSkpLCksKSkpKSksLCkpLCwpKSwpKSwpLCkpLCksLP/AABEIALUBFwMBIgACEQEDEQH/xAAbAAABBQEBAAAAAAAAAAAAAAAEAAIDBQYBB//EAE4QAAECBAMGAwMFDAcHBQEAAAECEQADITEEEkEFBiJRYXETgZEyobEjQsHR8AcUFSQzQ1JigrKz4RZTcoOSk+JUY6LC0+PxJTREo9IX/8QAGAEBAQEBAQAAAAAAAAAAAAAAAQACAwT/xAAiEQEBAQEAAgIDAQEBAQAAAAAAARECEiExQQMTUWEigRT/2gAMAwEAAhEDEQA/APXVLLmpudY6FHmfWEU1Pcw4Jjv6eO7pBR5n1joJ5n1joTDwmM2wezQTzhwfrDgmOhMZtOVwR0Q7LFHvdtGZJkBUtwrMA4ALCtC/2pGbW+ebavI6I8yG9mK/rF+if/zD07z4k/nFe76vs0cr3/j0z8F/r0wR2KrdjFKmYZKlklRKnJvRRg3GTikAhSE88wJ9GUI2zmCAI7FXs3HqWzzJZqpwE1YKIpxnkNItYqYUKFCgaKFChRIoUKFEihQor9nbZRPKwh3QoBThr2I6X9IcGrCOPHYYJQFgz1p9MCPhQwLv0H2+EBHaCiU5Zb5k5vaFPZ5n9aHFqwhRBKxBJIIZjWvRxFZvDt0SMgB4ipJICX4H4ieVm5xSW3BbnsdtOeUy1Mkk5VWYMGu5MVu7+CK5MtczOCUJZpq3IKRxK4rm7dYKTixMwy1hQUDLVYMxCS4Y19Yotyd5FTvk1BISiUCCLslk++8dJL41nfcaebtCXLUhClgKVRCSanSkEvHle3NseJiVTEzFKAI8NQGUpDuwHQ66x6NsTHCbJQoLCyzKUAQMwvQwdceMlM624PhQoCx22ZMlSUzJiUFfsg61anmRGGhsKFCiQEip7mOTFgaE9g/wis27j5krDTZkplTEEsFBwflGLgEaPAm5m3J+ITN8dKUlKk5cqcrgg3BJq4jr7x5s9r+ROCg4B5VDH394etbEA60EZTaG+8jDTJsoBfiJW5ASG4kpJLkjV4ze0vujTFKJljIMuUO2YKdysEDya0c73zL7bn47XpWLk0JzqTTmALdRTvC2VOEyWCF56qDuC7KI0pZo8cl71YkqBOImKZQUApTpBBoWIY1g2V90DFIBAmu5eqElnJJalHJjH7Y6frx7FkgPaOMkIZM9UsPUBbVbUAx5JjN9sVMcGcoJJsGSegdIB98BfhFazxrUprZlEsPMxy/dPpufjenI2nghIZ5WbIzZQ75e14ttkiRMlpKEoLJS/CKU7dDHkImxbDbUySZZlrKWQksDQsVXFj5w/t/rXi9ZRLADAADpSB8RiAFJDEmrgXAs/Z2HnFButvcZ5TKWkmYyiVhstKigtRhF7PPyqTV8iv30R15u+2LMV+wcU0v2CPlCHJFiXrW7k0i9io3bPAvpMV+6k/TFvGqoUKGrmAXIHctDJ81kKUNEkjyDxkpYUYjdrfKbPxCJa8mUhTskguATSvSNqs0PaNdc3m5WZdcXOAIBNTb0f4Aw+MdhN8klUoTkKQoKIKhxIPAoOGrWmkWM/faQLBauyW/eIh8L/F5QZvBtQSZRYstVEfSfIfRGI2VtgyJvipdSCGmJF1AWIfUGA9u7aM1Sphu6QEv7IJYD3v6xVSMeihzP2Lx6OeJOcrnbtexbO2nLnozy1BQseYPJQuDBUeR4LaqpS1eFMUgkAkA0OjkEMY7iN6ZpVlM6YVOzZyBZ9KWjH6b9Vrz/AK9PxR9riy8IJNP1udIpk4iS0kTJ7NKc/KAV4KHKx506R5riNofKELJJU2WpOhu/aJJU7MlLUdP1co1Pw/6xem4xe9qEKmCSEqfKEqrThZzTRhTWMtjMYSFKUoqJBcqLm3WKAY4pVqXVkrp190Ez5tDV+Ex055nLNtqxl4kplLKFqqkuyiB7OrGNduRtvMmXKWgAlAZQBdRCbKd9HranWMA6USlDmlX7sTp2rlSgIIzBId3HzQzMYu+ZZh5+Xou1tl4Q4iWViWCSvPxZXZNMwBGrRYI2nh5UspkqlcKSoIQRVg+nxjyiZiipbqVWpoQbi9XMOlbVyLVmUtSeJLAXuK1swjjeL62uss+XseAxPiS0rIYqDtdo85+6JPmDGIOiEpKLc3Peo90TYDfNctACEpKLjMK1HQ83ij3j2mcVNTOVlSyQnKNWzF6nrFzzebotl9NBsLfnETZyJayghWa0siySq78xCig3cV+NSv2v4aoUHfOVc/DS7b3kw8uXiJU6aohUxScyJb5cynyhqFSSFO5eM5uxvfJw81YSozJazcgZkhIOUs7OSbcjGY3pxyFYucjJQTpgUX1zqBIYO71FYqguWKCU37Z/lFPg+K93l2mmbjZk5AOWZlYG7hIBdqaGAJou+hHvbp1gAz3slvsz17xKnFVPC71+1Yx+vi3a3t+haUkFTNQde8NmK15/VHDi0EEsQo94ixUxLDKeVKvbtB1xxebk9tePU97EyZlonlrrFelTJo5q9TZ/K0EJXRyQFcnB+mPH+nrW/vFq4eo0HwgjETRwtogA93P8ooV4tRKcucBmty9ekFHaKjlBQWAYlmJqTUc6xvr8Pf0ta/czaPhT3JIBFWNx16O0XW3d61SppOVRBSoAA2ZMpVX7x55h9oZVKIKk5Uu4BBAcByx5kR2fvSpRJWVOrMmgDVyB6EMWQKR6vwzOf+nDubfT0XcreVS0THT+czVuykgNTXh98bHD7TQrVjyP0c48NwO2FpfItiouniIpoSNeXkInkbzzio5pigMxFOaf0XFA/wAI63nmsf8AWvVd7MHLnS0iZMKMqgQxAJJ4WL938oOwktMrD+GhefIggEkObs7R5Hjt4StL51OdPWvQ1+ECYbaKh85ajVjUkA6DvGPCWfLWdT5epImz86X8EDxEpUWzFyhJo51T7zF7jMbLSnjWlIUC2ZQD0ejntHiadqDPmOch6hj2Ot6RLtrfCXOSAQ+V8qQlrhi5B6dYbwNpYrHEtxOyiQBqGppapgcbUTxkqIBTQVYaUbnU+UUgmKUPT51dPq95iGZQsSoWf1f4EiOsuM4t/v0+GwU+XiPItMGXKSOZv0ipClkJVVtD8TDZcjqWfTk4bWGqBqAo5bD7PeK2UyWLbA7QGcsSolOWgsxephszFhM11ElV6NqnLckcopxhRQ1evnDTIompcesWrxvyvTiEqmvxaZaX4Tzq31QbhcU2VLMyaOb+lrGM9KS6g7mrue0SLwlMoJ9oP669IfL2PGrHEEBZS9SSeYqC/LpEKJmXzpActDKArR4KlyAsgOoV5O/SOPXV8m5xswONrKIKTV38npHZm1DWgqB7g1IlxGxQj2ip3FCGoejQGrCpBIcs+uvujXnp/XefkZh9pLKqUpzOkO/CjuCm4JNe7tTqYdgcGgjMCXYi4v6coUvZqcyjmLMzU1jP7OZ6rd/D1fhInb5YJCWDAD4RHiJ6gbih5QWjCyw1CWtbn1jk/CJUTQ358oZ+Xn40f/P2P3WWTjJDqcHORT/drhQTujh0jEyRWmdn/sKjkHXUtZ8Lz6qy2lsOWZ81XghRMxZcS1qJOYmrGBhs1P8Asx/yG/eVFNvBJmzp+KJWAqXOWAgKIUUZ1MohyDRrcozRmDVVdaxbRjfHAJ/qAO6ZA/eVEiMNKAr4KehMj6Hjz7xkcxCXi5Y1HoYdqx6Bmw4vNw4/al/QmIV43Dj87J8l/QmWYwn4Qlvr6RGvaqBYH0i9ptcRtTDFnWhTFxxTL86ShzgqVvHhhecWZmSiYdG+c0eeq2wn9EnzERq20NEe/wDlF/6sejq3swgsqae0s/SuIjvfhh8ycf2B/wBSPOjtwj5o9Y7iNqqGiR9u8WrG9O9eGv4CybPlQCx7qMQneXDaYVXqgf8AKYwf4UW3zfSGHakz7CDyiyt2reSQf/h/8aR8JcRHbkn5uESOfypY+WVnjE/hJXMxInGq/SMOxZWqXtZJqJCB/eKMCr2lbgHTiUYohNJ+cfWHlQArfrDsHsRjMeVEgnyhiFMaRAE0fnD5CoTgoTTfMXhqZhu8RTF1MSpMScGLINKfbWDpe3FJAs5oeFJYdHFPfFbMQXjhlmLENONKicyuRGj6xOJ9PaSe/OK2SeYjs4uKc4QtU4k6LS0OXilH84A1aU94rFegcLDkI4136QHBviqcHxTT9b+cSLxcwmsy/Zn7aRT4hh6xCJ5PrAsXyJyxXMD3tDZ8xSy6iCWb7c/OKVybAQn/AFYR7X+FnlBcJQp/0g/0xOraKtJUkfsn4ZmjMlY5H0hyCDr74PR2z7aYbXU7+FJ/wtD5m3SQxkyvePg3ujNpkg6n1MSfep/TV6xZKvLqfbY7p7SBxckeCke3ULV/VqNiYUVO5mHIx0k5iarp/dLhRz6mNeVvyi26o4baE6cl8qp00LA1BmF735ilxAe92xvDV48v8lNNP1VFIU3YghQNqnlHp28G2ZKFTQsA8SgoZXepDEauIymzJkrEyVSGCkomFKCpLFKS6pQVyTdL6MOcdLPWufPXt50pfSGpIvB2MxEsKUnwShQLEBarihgHISCQktzJ0vrGPJ2wlLiQYVRSFUAJYX7aCIBlKMwWl3bKb+7SIvvwsxAI06fyi0HlWkRlcT7LnALKlI4Ugk5Uux0J5CCcZPWQ8tScpvZ7DRQca25xMgSkc4jNY4oKfiI9whueLDp6ZhEITIa8NzGDElzvE6TAwESpVGsQhSrN1hiTHPEpDHiqFpmcJ7w7DTa+cQhfBDJcxlCNQDsTMqe0ToMCT1OryieXMoIQmzwmgfxR74kM4Qo/JrAy5hFKM7wQlTwxUsEdYglkYmjQ9S+sV8yWRpCRPVrWMtaJnqgaUaecOVVQ5R1KWNIsCZCYkTEWaHpMMZSAxIlPMCIUqiQl40KcJSQ9PSHCSG19YaFw7NDgXm5sr8ek1cOv+EuOR3c0/jsnuv8AhLhRy7+W+fhu9s7GlzFzXzDiX7LJuS7kBz5xldl7IODxXieIVypgKeIsoEcQclQBFFAPztGwx875SYBfOr94xnNtjhzhwuWpKwXoGLEkWPCVXBjtOd5cPKzpg9/9n5JyZyD8nPTnQWboR0NoyCyY9b3y2Tn2etlCYETFTJah80HiUkgBtVW6co8hVHkz29e+kktcSCa1uUQERLlpG9GCV4okAEunQWHoPOJUYoJSMqQFfpniPYBVE+QfrAkpD0DPpVviYkMpixLt6fCEJZQBqpZOjNc8iS4HdjHPvcqPCgVLAJqOmt44hNO/OEAH5/ZtYUfiMKhLDM6vnBJcD9o3PZx1iEYfqzcw31w9azzPrSIFSHL1gQkLFnH27xGDSGZKu9YeDBJh+XSkwxaiLw/NHXjXysPll0tEicMxEDppE68QTpDMZ9iU4d9YSsPS8Mw2Ia8OVPeHEjESJhym0aJZSAYL6UMQuJJcx36/RDjhft9hDVSyNT0084p1FZT1KB+qBlyxDFAvf1MOUoWd+oiCJSYcJpjirx0SnhxakRNiRM2B/CjqZRhAlKw8ToMBZIclZEajNELVHUzIDVOMN++z0h1Y1u5J/HpPdf8ACXHYC3DxJOPkWuv+EuORw7u1vmeno+0MekzVsRWZMABLPlUQpgbtrGV2/tjJKWoIzvY/my5Yg1D62f4wLv1iUS8TOYZ1+JMKUmqUOsuriDAkgezGHm4qat0BZAWQCgHKgknk4TfnHTnu+PwzfxzdelbLx0+dh5ZUmhS5WqZdiXICUnUHlHnG9ey0yp6mLZiVZTo5ejUareUb3YmwVeBLC5uVUsFOQKIAGYlipCmLku453aKjb+7Cp6ipIZSZZIDEhYQCpkKepbMGqaRw6+XbGAB7w9I5H7ecECRDjhDdj6Qa14opIfUBuZb0eLPDyJZo61EVKUhIA/aJY+QivEkixMF7NmhKjmoCAKDUEEU8ovKjxT4ybJVVIWpbVCyAA1MoIb3CkFYFIy50iXLcklSgZhCbAJ8Rkf8AMX5UhuBRLmGazO4NS1CKnrWKqYn5oNMzDNbueXcQzpYu5kuSmaCud4gUFCYyEoUkhiGFRXmOvm3D4fDlQSnMtTGrMmnbKdPOKjEykJCUoUFm6iEqSx/RBU2YNqwi83a2YoqTMcBIcFi5qG0tpeK0yB8ZsjKnMkgl6gA69yYERs5arIJ8o3CsIk3HugafsrM5Bala/XSCdtXmMinZaz8wjvT4wTK2As0OVI6n6gYvEyZidSKalxEqVHoaV+wp7tIfOjwgPDbuSgBmzKVqxSB6XOsWsnZ2GT7Urzy1fsKQP4nTtV/i0PQshmp5EfAkQeVORJi9j4NY4VLSdDlHoQweKWZsCvDMB7pKfWhi3mzuj9m+BaEmYHuO1R8YfOwXhSHYEzRj2P1gQ1OxZuiFeVfhGgzHmfdDlTKXb3fa8Pn/AFm8MzNwcxNwodwR8YiMtRuTGrCy1FOOWZvhAmJ8NjnS/YwzqDxrOGQNYQlgQYhBKvyZy6D6zBSMOg1MsDusiN+UZ8aqS3SOZ4vFbNlFqG/M+gP0wxexk1qR9usXlF41TgQ7NFqdg8leo15aRFM2GoaiHygyqvNHdIJxOz1INgex8tYhRhlGwh0YHmCIlIg1eFWLpPoYHmSiLgjuIkuNwR/6hI7zP4K4Ud3ESfwjI7zP4K4Ucu/lqJ/uiYgnGTQUhwuZUPUeIpr0/mTGTVNIqb3jX7zbURN2jPRMSEy0zZidMxKVqHtM4cuwHSMvttKAv5NK0pIoFkKI8wA48o3PXI+2k2Dt0qmEpTbKGl8mqriJZR1b0jV7cwazKEyUJkubYErdRrZ89X5ZT5RhdwVDxVirkApYBqFi/kY9U2jNCcPlWpywcEgU5+0lxeOfUdb8R5vIwyc5HGlV6h0ki7D62ifF4NSkkJIU4LZi1egcufdWFNBVMMtawVBXyZcZZodglZCgyiLLfisdDEa8RlJCkWuz5k8zUXBEcHXGexGFUglKgxEQqlxrZSRNWEzkgtY5srk0BB1BI/nDJmyEJUaEagC4Pci3e1Y1oxlZeHUfZBPaJpWyifaITX5z+dhGgnSVgpzBg2Z8vGUu1TYa9YLkzQ/E5S1grIe1W+iHRgHZ2wJQZRImeYy/Gpi7lgiwIA9PS49IDlygCzEDsBRqA/NKutoIl48ChCyBQkgN6tT1i+Sl8cGnqCLxMicNf5n7ecDLCFFsxB5M/uaHTHQnNUgGrBz6Bz7okmUkKtbkQP8AxEM/DpFcozfbQRJJxSFh+K2iT7wzw+ZMSLEKF2Bcj0t6w4KZImTAwag0DOfX6os0YKTMDE5FHkST1NKeREVyJyH5d6e894LRgVTOJDE/Y1hZp8zYEofnFED+ySdbU00/8RAN31PwFCh/aY/4L+v0xo8NLTlAmJGvsuB0IYcu/wBUv3hLcU016cjDkG1kcVseZLqUgA0dqHzDH1gJeC1LjS5+mNsuXlLE8Kha4PcaV+1IqNsSPCIIKSC9BUpI0INWPnFYdZ0yToT5gN7jHRII5fbuYssHNQvhZnqSdR0pT1g5Gz5RT7eVQLuVBiOVAa095g8VrPZaGjdRXSB8wIqSB1pz+rlFtj5KUhRQUqZqMzOP0jQ15CK7x+voQW73b+cWYQ6EDTuLDzDViRJLlwT+0/o5js2UD84ftJY+5iP5w9KFNSqehf0cfTEkdnNh1p70mHeKnRX/ABfQY6leW+ZPQpf4ecdkzUKUyikCwoxfq4AIrDqwjOoQBTsK9C0dkUoGHZh6w+dLSlqebH4sw9YYoAByWFtG8otGJVSdWMDTpD6+Tt6wybivDS73t1iM7QcO5TpVmPZxCysN1MMtOPkMGS8wqtcyl8q+sKDdzp/45JbXPYFj8mrn8RCgoxlN+cCUYzEHQzpp0uZiiwF9RGcIe5j0PeudgpWKxEyalU2b4iwJb5UvmUylNxK9w7xiMVjlTWZLJ0FB6NQeUdJPTO+2t3O3Ulrw332VZjmUgyyGSGIY5gXOhZtY12MXLTIJ+SBYNY8jSxejRi9zt6ZUnDzMNNCnmL4MoChmUAK1cVAs8avAbBE5IKwsVuGDXpzu/W0c7brp6xT4bFKnmfIXlQmakMrPmAIS6AoqAL5kjSkCIlrUgrcmbLWEThfMlQ4VvoCAQX1bnBe08DNk/MokghQWnMxLHhLKUwazCnJ4JKvxtCkEpl4geEQquV6pzc2X8I5d/wBdeP4zipDrJmZUMSpgzFCg7ctLNFxhJQDBlLo6QojKbdHF4NTg3BStSUqKsgcUJtkPvEcl4V/ECQUrlrDPR0WdmYhsw8hB5LA85BmMEAJWA3hzCUKY/oKBZSaaxXKwakqImImS06FSSf3aGutIutqYJckeJLBmSzxKFcw1dCh7I1bnF1sqWnESmPGkNRYBI5asW8jSL39JmP6MryvLWFA1AcgeRHs2sYjmYIpZRARNZpiDTNyVLUip7FzFxM3fmyVFSLKPFlUWD3VkVU9QFGJkYZFZeIZC7pIqFcjXXzN41NFqjwuEM4DKpYq4ILkVqA7nuHF4dtNGJkEEBcxHWVQeaVGutWgo7LmpJWgG12IJ/WBH26xb7sbwLBUcTNKUAe0pIY1AYHLme+pteN4zayUmbKnHVKtAFAeT5XB84u8PszIcxSpYy3WQskaMlSve4jYbR2WiejPhkSCVniWUgr/ZLFj74we15WIws0omJZBcpIIylhUClw5pSLFLo7Fz5MxGUSAg04tRzuon/i5Q2VgwG8NYV6075nPv0gHZclM1VC2Y8TlgC2pVbkBSNBKwiZMw5ClRCaFRCgSdEpNrGvpDiqOXtyZKScyUKAqA4cgaAijxZYHawxCQEFlaixr11u3n60v4SGUkoFC7kc9QxcQXhcImanMpgipdCi/J2qeUIqwO75W5M1m0LnvUEteADshagqij0Ioac+99RF9hnSTQlIoCbkc2+iJJOFAJ4c6C2pzJNaprxD0NbQs6wuJ2ViEOyFEdA5D+y7enlACZ68zKCgRWzhXMEG3eN1iCqXNKkBZSupLuz3B1Y05/GFisTglqCVNnZnIYA/ouGYi1QIMOsmNnTZkvxZUs8BOdy4ytTrl76iBRICw6HRMHzC7ZnsHoda9Y38iUJZBl8PUCjPYjWGbWweGnAlUyXJmB8xKgkEgOSKivvrGssZnWvOJpWKLlsQ4IY1rXp6RFKmKDqBZjZVSQf0W9oVu7jk0WuJx2GACfEeoAORQ9C9R6RRz8fLKmludOVbd/hBdbWUrHBYKiyQOFruWu4o3ppCw6VLClBJYagP8AAGnlAs3DkBITk9nR6sNbh2I9nXqTEStpzE0cnQt8DqBW0ZXwMxs5EpINCo2ALF+vSK5eMBqqpDtWgrDFnMo1J/SsD2DafVA/hBZZyAPT1jQEDGpJc+jAknvduwhTMc10jLRgQS7dCzaRDNZNEjS4f3E3P2EMMwANfUg87lzeINLuUoqxslZUHJWyQLAS1ipsNKdY5A+5c18fJ7rf/KX9MKChW784ADHYhQUgvOmcKXKhxn2qM55PGcxYUksXHOLvezaS/vzFABP/ALidxVekxQjPTlPU36Rv1JjP2ZLnZVAgWKT6GPYtl7yLny1fe+HKE1GcqSlI55KV9NY8vwu7s2YgTE+HkL5lGYkBDA/lK8LtTuOYf2nBYNSkBMygYJKdWZiC3Y+kYt9NsgZ+as1SVKfKtSrgG2XUUerXixxexVGXlTcVS/MF4n2hsbKtRQpKXI4qMGtm1L+elIt0S1BIdiQBmNBWg8iSRTrHLua3Lipn4QTJiDlLLImAulgo8TFy93o0X+HkJfMUDNZ7lu8VgwJKMpLFKiQyrVzgFre0HEHyMUlQJSQopLKY66gxSRrr5FT5TpKdCCPWKXd3CTMOVSVB0ElSFi2nCeVIufFBgfDFirjzJ0SRVPQHUfDnG4wHO3ghSpcwFSkpBOUe1zyg+VOoh8vESMWh8uYCooyh1TqC+kVG2dnFU1M6XxtRSbLAs6edLjWOYearDl0pCUqPGo8Sn5ubDoBCVzg9nDCvMCpsxJbLLSkkudSAKe4e4RV7XxK8QQJqUICXKUmYxTzVw8Ts4sINwe0yFKClg5nIBPaiTZunWAd4sFKy+Kgpl5brlllg6ApSCFefq0ILYO0RhFZSTMz/ANXKAD81KUU5vJMaGdMl4vgmS3SllDNzLswBcG9/fGM2fi5mIPgrKZidD4eUhqlSiOGtnFYstpLVKSiThytSQ4mFwQOQC3DVfWlIFYbvNsADL4aihAuAkkBWhKgrMKNp9MC4bDFKeIyphNClTgeRDEGsEJ2koDIrEgE/NKSv9kLAY9nJrFfKQrMaC13DH0du1L94fSX+BXloAMrtlVX/AAqOlNYNRIYumV4TiqkqDeg9q/KM+MQAGDgtTKu/Ig2tzh2G3kmIITwlOuYur1SGh0Y1slVA5frar8vtaEJ3E1iz+vW0V427KKCsrCMtwSK0dhz9xjC7R+6DNmodBEnKXNRmVQ2zBiOl3asWjNehbcx3h4easFKFhJyqNszUcNfyjxnAyytbqDpB4ruej/TW8EbR3iXOOeYSotSrBuiRRukVUvFKKr6vS31Rm2VuTGsXtvEGWEomFKEAIyj2gkWUVUV0oNIEkYgiXmSkTFtmqkKXlHzgC4AHOh1rFVhJoJZdR256kwZKxKXGWYwAc8LPoCAKW53i1YjUgOVKoKcKWZ+ZJo1WLCHy8QJXESGNggAepIcxwTZSiaKIAqHCU+dKDoIhmZMz8Sho5pXQcIdudIQfLxQBUQHS9ibk/QO0ME9SmSFkB2Zyx0AiQYUrZqAUtatbfQNI7MmJQlkK4nuB68TxI8oZAcEO7En6AQw8oCmzQzJcAEaUPM3vEZnkl2FAwvTreOoSDf2jfkPfCynwxJFQTy7NaIp1LefL1giWqlKAdnPXt2iKaEinmVO3YDlCMW+4pH3/ACOpmfwl8oUM3MKfwhhil6mZq4/Ir5woxQpt7F/j2Lf/AGid/FVFOVRa74I/H8WWb8YnUv8AnFc4pi+sb1LXB7zrlyhJEuWUH2wrOc48l8FcpJRlKsiXdo9K2NvU8qUVzEIWtLrNGcu+XioompcFs0ePx6PuPuu8sTphzJWHSATS4ObrSMtT/V/tTbqCpDOv2mNblLZgpLlwW116Bu7B2mSgoJSShQDcVgBldy5bKB1q7vAGO2CUlS8stk8UtLUBB9kkCxv+zEGycsoqDfKEVYlSWoq5tfrGL8NyRppWK+QmGnBNyhydUA1rzAtyjK7K2kZWKm5lleYOoIScia/Od8rCsTJxizgJix7S8WQl/wBVB+EZ95klJzziQT7AJGYn9J9I5y+3W8t7g9ojxlSybjMjyopPqQfOIMdiT4/ARRPEORNj3jO4TaIUlCrKTze2VqHnXXlFhjuMhThxY0tyrG9Y8Ustc1zmV4lXAoFDUvEBxOVwtSspoQUu3mmI5mMrUHMPf6GFKnvUZc3JVCezjloIPKnBgmJFCCQ/CoaHztEsvFpbJMSBWiknKo96X9YETOJDZSH0OvY6QUuoAY5WFbkHqDpGvYruOqlpaAhButDlf7RZ4qUpKRQoXWyi3dnsYsJC1oPHkbmxD9eFxBKAZgJUqmgyhQHZ0gn1iCsWUFLAPbMnX1+qvKIQhcsZk5piB80n5Qc8pPtjoeKkdx+FSCFEJUkWUiXb+0xLCIE4xyQFAnXLU+fL7WgI/wC/QpOYVS1QRxvyA5sdYjmYMkBQSopOgrbqDbSkCpnpKk5nTlLvVy2hOo6QccKkkKzLYVACiHevEBfT1hSk2jIlFTqUJbBylaspN76q5N1MVE2SoFMy9SUpIuCLqBDGmjvSLbb6Uqy8SbkJcZ1W4gAO7u94zhmBFnIDPRjf2bmhpyiBTJIdjZyaWDmwfzhgWlg1K86mmvIRMlKplAqzO5ZngmZshUsstQOa4et7kajV/WLQBE0mgq/nSCUYNStABc97NlFfdBRwJDhIZzVqDs5vHZU3IQEqarcJN9SRQ9IYkCBlJCWUNSRTRxajc4JSmjsSTR9Le7yEQzMSpRUlLpSpiXZ6anRNftWHJSQ2Yu1g5DdSGhCTEzlEBIIDaJ/5v5wEhKRcv2NK/Hn5RLNnaAe/6bxGxy5mpZIse41NvKEVIkIpqAXYFvjbSrPDVzM54UhKR+g5udc1SqIJ5FAFEuKuG68y8NLhBuLV0rz6xBLi5ooACkOzEaikC+K166cx5R2biCoMwHMgW9LQp5GRICbdKk9TFEu/ufqH4RkU/rO35JfvhQz7nxbaUj+8p/crhQVloN6dy1TsXPWZ6Q82Yw8KwKywJ8StIqD9zk/7QP8AJ/7kdhQ6nJf3NSSB98D/ACf+5G+2HuvMw0oSRPSoJqFeEQeJi35Q84UKM2tQtrbLmTJYHjMCzgIvX+08UMzdKZKUkpxArQvKuM1vbprHYUUa1o5+7JOFEvxEgS5jpKZeWpBzFYCmUTz+MUi93FSylQmILEFlScw1/X1cv3hQox9nypuH3XJmZjMSHBLJlMGeiRx6c7xcL3aJCT4gv+h/qvHYUR2hMZuzxZhMZhbJS3VUIbpE3mgv/u/9UKFAtp39GC9Zo/y25frQRL3ZIJ+UH+D/AFQoUI2pFbvkJOWYA2mRxXVs0c/o01pgBJrwFvTNChQra6jd0qvMY8wi/Q8VYq8fuKhVcyUnmmXlPkQqOwoFtdkbqKSfy2YFvaQ/oc0ST9kqQMoWCNAUFv3+cKFGhoCXuaCspzpZdSChRqHql5ri3xiCf9z0BJWJoHESkCWwTTTj6CvSOwoFoeduUyRkmpT/AHTnz4w+tYbJ3IKa+MCqzmW4bRhn6847CiWuf0NWoMcQNfzX+vt6QyduKbJnhIZqSqnuc/PSOQo1FpStxSAwnh3qfDP/AFIlmbikg/L6v+TfVq8f26x2FENc/oCQkfLiod/CtX+30iNW4BUMwngCzeE4YB6fKUsIUKIIf6BkAjxk9/Br/Eh69wKBpyQwAbwiX6n5SFCiBi9w1D8+OX5L/uRB/wDz1T/+5/8AqP8A1IUKLVVzufuSZONlL8cHLnp4bO8tQqc558oUKFAH/9k="/>
          <p:cNvSpPr>
            <a:spLocks noChangeAspect="1" noChangeArrowheads="1"/>
          </p:cNvSpPr>
          <p:nvPr/>
        </p:nvSpPr>
        <p:spPr bwMode="auto">
          <a:xfrm>
            <a:off x="52388" y="-839788"/>
            <a:ext cx="2657475" cy="172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6149" name="AutoShape 10" descr="data:image/jpeg;base64,/9j/4AAQSkZJRgABAQAAAQABAAD/2wCEAAkGBhQSERQUExQWFRUWFxgXFRgYFh0aGBgYGBccFxgXFBsYHCYfGhojGRYUHy8gIycpLCwsFR4xNTAqNSYrLCkBCQoKDgwOGg8PGikkHBwpLCkpKSkpLCksLCwpLCkpKSksKSkpLCksKSkpKSksLCkpLCwpKSwpKSwpLCkpLCksLP/AABEIALUBFwMBIgACEQEDEQH/xAAbAAABBQEBAAAAAAAAAAAAAAAEAAIDBQYBB//EAE4QAAECBAMGAwMFDAcHBQEAAAECEQADITEEEkEFBiJRYXETgZEyobEjQsHR8AcUFSQzQ1JigrKz4RZTcoOSk+JUY6LC0+PxJTREo9IX/8QAGAEBAQEBAQAAAAAAAAAAAAAAAQACAwT/xAAiEQEBAQEAAgIDAQEBAQAAAAAAARECEiExQQMTUWEigRT/2gAMAwEAAhEDEQA/APXVLLmpudY6FHmfWEU1Pcw4Jjv6eO7pBR5n1joJ5n1joTDwmM2wezQTzhwfrDgmOhMZtOVwR0Q7LFHvdtGZJkBUtwrMA4ALCtC/2pGbW+ebavI6I8yG9mK/rF+if/zD07z4k/nFe76vs0cr3/j0z8F/r0wR2KrdjFKmYZKlklRKnJvRRg3GTikAhSE88wJ9GUI2zmCAI7FXs3HqWzzJZqpwE1YKIpxnkNItYqYUKFCgaKFChRIoUKFEihQor9nbZRPKwh3QoBThr2I6X9IcGrCOPHYYJQFgz1p9MCPhQwLv0H2+EBHaCiU5Zb5k5vaFPZ5n9aHFqwhRBKxBJIIZjWvRxFZvDt0SMgB4ipJICX4H4ieVm5xSW3BbnsdtOeUy1Mkk5VWYMGu5MVu7+CK5MtczOCUJZpq3IKRxK4rm7dYKTixMwy1hQUDLVYMxCS4Y19Yotyd5FTvk1BISiUCCLslk++8dJL41nfcaebtCXLUhClgKVRCSanSkEvHle3NseJiVTEzFKAI8NQGUpDuwHQ66x6NsTHCbJQoLCyzKUAQMwvQwdceMlM624PhQoCx22ZMlSUzJiUFfsg61anmRGGhsKFCiQEip7mOTFgaE9g/wis27j5krDTZkplTEEsFBwflGLgEaPAm5m3J+ITN8dKUlKk5cqcrgg3BJq4jr7x5s9r+ROCg4B5VDH394etbEA60EZTaG+8jDTJsoBfiJW5ASG4kpJLkjV4ze0vujTFKJljIMuUO2YKdysEDya0c73zL7bn47XpWLk0JzqTTmALdRTvC2VOEyWCF56qDuC7KI0pZo8cl71YkqBOImKZQUApTpBBoWIY1g2V90DFIBAmu5eqElnJJalHJjH7Y6frx7FkgPaOMkIZM9UsPUBbVbUAx5JjN9sVMcGcoJJsGSegdIB98BfhFazxrUprZlEsPMxy/dPpufjenI2nghIZ5WbIzZQ75e14ttkiRMlpKEoLJS/CKU7dDHkImxbDbUySZZlrKWQksDQsVXFj5w/t/rXi9ZRLADAADpSB8RiAFJDEmrgXAs/Z2HnFButvcZ5TKWkmYyiVhstKigtRhF7PPyqTV8iv30R15u+2LMV+wcU0v2CPlCHJFiXrW7k0i9io3bPAvpMV+6k/TFvGqoUKGrmAXIHctDJ81kKUNEkjyDxkpYUYjdrfKbPxCJa8mUhTskguATSvSNqs0PaNdc3m5WZdcXOAIBNTb0f4Aw+MdhN8klUoTkKQoKIKhxIPAoOGrWmkWM/faQLBauyW/eIh8L/F5QZvBtQSZRYstVEfSfIfRGI2VtgyJvipdSCGmJF1AWIfUGA9u7aM1Sphu6QEv7IJYD3v6xVSMeihzP2Lx6OeJOcrnbtexbO2nLnozy1BQseYPJQuDBUeR4LaqpS1eFMUgkAkA0OjkEMY7iN6ZpVlM6YVOzZyBZ9KWjH6b9Vrz/AK9PxR9riy8IJNP1udIpk4iS0kTJ7NKc/KAV4KHKx506R5riNofKELJJU2WpOhu/aJJU7MlLUdP1co1Pw/6xem4xe9qEKmCSEqfKEqrThZzTRhTWMtjMYSFKUoqJBcqLm3WKAY4pVqXVkrp190Ez5tDV+Ex055nLNtqxl4kplLKFqqkuyiB7OrGNduRtvMmXKWgAlAZQBdRCbKd9HranWMA6USlDmlX7sTp2rlSgIIzBId3HzQzMYu+ZZh5+Xou1tl4Q4iWViWCSvPxZXZNMwBGrRYI2nh5UspkqlcKSoIQRVg+nxjyiZiipbqVWpoQbi9XMOlbVyLVmUtSeJLAXuK1swjjeL62uss+XseAxPiS0rIYqDtdo85+6JPmDGIOiEpKLc3Peo90TYDfNctACEpKLjMK1HQ83ij3j2mcVNTOVlSyQnKNWzF6nrFzzebotl9NBsLfnETZyJayghWa0siySq78xCig3cV+NSv2v4aoUHfOVc/DS7b3kw8uXiJU6aohUxScyJb5cynyhqFSSFO5eM5uxvfJw81YSozJazcgZkhIOUs7OSbcjGY3pxyFYucjJQTpgUX1zqBIYO71FYqguWKCU37Z/lFPg+K93l2mmbjZk5AOWZlYG7hIBdqaGAJou+hHvbp1gAz3slvsz17xKnFVPC71+1Yx+vi3a3t+haUkFTNQde8NmK15/VHDi0EEsQo94ixUxLDKeVKvbtB1xxebk9tePU97EyZlonlrrFelTJo5q9TZ/K0EJXRyQFcnB+mPH+nrW/vFq4eo0HwgjETRwtogA93P8ooV4tRKcucBmty9ekFHaKjlBQWAYlmJqTUc6xvr8Pf0ta/czaPhT3JIBFWNx16O0XW3d61SppOVRBSoAA2ZMpVX7x55h9oZVKIKk5Uu4BBAcByx5kR2fvSpRJWVOrMmgDVyB6EMWQKR6vwzOf+nDubfT0XcreVS0THT+czVuykgNTXh98bHD7TQrVjyP0c48NwO2FpfItiouniIpoSNeXkInkbzzio5pigMxFOaf0XFA/wAI63nmsf8AWvVd7MHLnS0iZMKMqgQxAJJ4WL938oOwktMrD+GhefIggEkObs7R5Hjt4StL51OdPWvQ1+ECYbaKh85ajVjUkA6DvGPCWfLWdT5epImz86X8EDxEpUWzFyhJo51T7zF7jMbLSnjWlIUC2ZQD0ejntHiadqDPmOch6hj2Ot6RLtrfCXOSAQ+V8qQlrhi5B6dYbwNpYrHEtxOyiQBqGppapgcbUTxkqIBTQVYaUbnU+UUgmKUPT51dPq95iGZQsSoWf1f4EiOsuM4t/v0+GwU+XiPItMGXKSOZv0ipClkJVVtD8TDZcjqWfTk4bWGqBqAo5bD7PeK2UyWLbA7QGcsSolOWgsxephszFhM11ElV6NqnLckcopxhRQ1evnDTIompcesWrxvyvTiEqmvxaZaX4Tzq31QbhcU2VLMyaOb+lrGM9KS6g7mrue0SLwlMoJ9oP669IfL2PGrHEEBZS9SSeYqC/LpEKJmXzpActDKArR4KlyAsgOoV5O/SOPXV8m5xswONrKIKTV38npHZm1DWgqB7g1IlxGxQj2ip3FCGoejQGrCpBIcs+uvujXnp/XefkZh9pLKqUpzOkO/CjuCm4JNe7tTqYdgcGgjMCXYi4v6coUvZqcyjmLMzU1jP7OZ6rd/D1fhInb5YJCWDAD4RHiJ6gbih5QWjCyw1CWtbn1jk/CJUTQ358oZ+Xn40f/P2P3WWTjJDqcHORT/drhQTujh0jEyRWmdn/sKjkHXUtZ8Lz6qy2lsOWZ81XghRMxZcS1qJOYmrGBhs1P8Asx/yG/eVFNvBJmzp+KJWAqXOWAgKIUUZ1MohyDRrcozRmDVVdaxbRjfHAJ/qAO6ZA/eVEiMNKAr4KehMj6Hjz7xkcxCXi5Y1HoYdqx6Bmw4vNw4/al/QmIV43Dj87J8l/QmWYwn4Qlvr6RGvaqBYH0i9ptcRtTDFnWhTFxxTL86ShzgqVvHhhecWZmSiYdG+c0eeq2wn9EnzERq20NEe/wDlF/6sejq3swgsqae0s/SuIjvfhh8ycf2B/wBSPOjtwj5o9Y7iNqqGiR9u8WrG9O9eGv4CybPlQCx7qMQneXDaYVXqgf8AKYwf4UW3zfSGHakz7CDyiyt2reSQf/h/8aR8JcRHbkn5uESOfypY+WVnjE/hJXMxInGq/SMOxZWqXtZJqJCB/eKMCr2lbgHTiUYohNJ+cfWHlQArfrDsHsRjMeVEgnyhiFMaRAE0fnD5CoTgoTTfMXhqZhu8RTF1MSpMScGLINKfbWDpe3FJAs5oeFJYdHFPfFbMQXjhlmLENONKicyuRGj6xOJ9PaSe/OK2SeYjs4uKc4QtU4k6LS0OXilH84A1aU94rFegcLDkI4136QHBviqcHxTT9b+cSLxcwmsy/Zn7aRT4hh6xCJ5PrAsXyJyxXMD3tDZ8xSy6iCWb7c/OKVybAQn/AFYR7X+FnlBcJQp/0g/0xOraKtJUkfsn4ZmjMlY5H0hyCDr74PR2z7aYbXU7+FJ/wtD5m3SQxkyvePg3ujNpkg6n1MSfep/TV6xZKvLqfbY7p7SBxckeCke3ULV/VqNiYUVO5mHIx0k5iarp/dLhRz6mNeVvyi26o4baE6cl8qp00LA1BmF735ilxAe92xvDV48v8lNNP1VFIU3YghQNqnlHp28G2ZKFTQsA8SgoZXepDEauIymzJkrEyVSGCkomFKCpLFKS6pQVyTdL6MOcdLPWufPXt50pfSGpIvB2MxEsKUnwShQLEBarihgHISCQktzJ0vrGPJ2wlLiQYVRSFUAJYX7aCIBlKMwWl3bKb+7SIvvwsxAI06fyi0HlWkRlcT7LnALKlI4Ugk5Uux0J5CCcZPWQ8tScpvZ7DRQca25xMgSkc4jNY4oKfiI9whueLDp6ZhEITIa8NzGDElzvE6TAwESpVGsQhSrN1hiTHPEpDHiqFpmcJ7w7DTa+cQhfBDJcxlCNQDsTMqe0ToMCT1OryieXMoIQmzwmgfxR74kM4Qo/JrAy5hFKM7wQlTwxUsEdYglkYmjQ9S+sV8yWRpCRPVrWMtaJnqgaUaecOVVQ5R1KWNIsCZCYkTEWaHpMMZSAxIlPMCIUqiQl40KcJSQ9PSHCSG19YaFw7NDgXm5sr8ek1cOv+EuOR3c0/jsnuv8AhLhRy7+W+fhu9s7GlzFzXzDiX7LJuS7kBz5xldl7IODxXieIVypgKeIsoEcQclQBFFAPztGwx875SYBfOr94xnNtjhzhwuWpKwXoGLEkWPCVXBjtOd5cPKzpg9/9n5JyZyD8nPTnQWboR0NoyCyY9b3y2Tn2etlCYETFTJah80HiUkgBtVW6co8hVHkz29e+kktcSCa1uUQERLlpG9GCV4okAEunQWHoPOJUYoJSMqQFfpniPYBVE+QfrAkpD0DPpVviYkMpixLt6fCEJZQBqpZOjNc8iS4HdjHPvcqPCgVLAJqOmt44hNO/OEAH5/ZtYUfiMKhLDM6vnBJcD9o3PZx1iEYfqzcw31w9azzPrSIFSHL1gQkLFnH27xGDSGZKu9YeDBJh+XSkwxaiLw/NHXjXysPll0tEicMxEDppE68QTpDMZ9iU4d9YSsPS8Mw2Ia8OVPeHEjESJhym0aJZSAYL6UMQuJJcx36/RDjhft9hDVSyNT0084p1FZT1KB+qBlyxDFAvf1MOUoWd+oiCJSYcJpjirx0SnhxakRNiRM2B/CjqZRhAlKw8ToMBZIclZEajNELVHUzIDVOMN++z0h1Y1u5J/HpPdf8ACXHYC3DxJOPkWuv+EuORw7u1vmeno+0MekzVsRWZMABLPlUQpgbtrGV2/tjJKWoIzvY/my5Yg1D62f4wLv1iUS8TOYZ1+JMKUmqUOsuriDAkgezGHm4qat0BZAWQCgHKgknk4TfnHTnu+PwzfxzdelbLx0+dh5ZUmhS5WqZdiXICUnUHlHnG9ey0yp6mLZiVZTo5ejUareUb3YmwVeBLC5uVUsFOQKIAGYlipCmLku453aKjb+7Cp6ipIZSZZIDEhYQCpkKepbMGqaRw6+XbGAB7w9I5H7ecECRDjhDdj6Qa14opIfUBuZb0eLPDyJZo61EVKUhIA/aJY+QivEkixMF7NmhKjmoCAKDUEEU8ovKjxT4ybJVVIWpbVCyAA1MoIb3CkFYFIy50iXLcklSgZhCbAJ8Rkf8AMX5UhuBRLmGazO4NS1CKnrWKqYn5oNMzDNbueXcQzpYu5kuSmaCud4gUFCYyEoUkhiGFRXmOvm3D4fDlQSnMtTGrMmnbKdPOKjEykJCUoUFm6iEqSx/RBU2YNqwi83a2YoqTMcBIcFi5qG0tpeK0yB8ZsjKnMkgl6gA69yYERs5arIJ8o3CsIk3HugafsrM5Bala/XSCdtXmMinZaz8wjvT4wTK2As0OVI6n6gYvEyZidSKalxEqVHoaV+wp7tIfOjwgPDbuSgBmzKVqxSB6XOsWsnZ2GT7Urzy1fsKQP4nTtV/i0PQshmp5EfAkQeVORJi9j4NY4VLSdDlHoQweKWZsCvDMB7pKfWhi3mzuj9m+BaEmYHuO1R8YfOwXhSHYEzRj2P1gQ1OxZuiFeVfhGgzHmfdDlTKXb3fa8Pn/AFm8MzNwcxNwodwR8YiMtRuTGrCy1FOOWZvhAmJ8NjnS/YwzqDxrOGQNYQlgQYhBKvyZy6D6zBSMOg1MsDusiN+UZ8aqS3SOZ4vFbNlFqG/M+gP0wxexk1qR9usXlF41TgQ7NFqdg8leo15aRFM2GoaiHygyqvNHdIJxOz1INgex8tYhRhlGwh0YHmCIlIg1eFWLpPoYHmSiLgjuIkuNwR/6hI7zP4K4Ud3ESfwjI7zP4K4Ucu/lqJ/uiYgnGTQUhwuZUPUeIpr0/mTGTVNIqb3jX7zbURN2jPRMSEy0zZidMxKVqHtM4cuwHSMvttKAv5NK0pIoFkKI8wA48o3PXI+2k2Dt0qmEpTbKGl8mqriJZR1b0jV7cwazKEyUJkubYErdRrZ89X5ZT5RhdwVDxVirkApYBqFi/kY9U2jNCcPlWpywcEgU5+0lxeOfUdb8R5vIwyc5HGlV6h0ki7D62ifF4NSkkJIU4LZi1egcufdWFNBVMMtawVBXyZcZZodglZCgyiLLfisdDEa8RlJCkWuz5k8zUXBEcHXGexGFUglKgxEQqlxrZSRNWEzkgtY5srk0BB1BI/nDJmyEJUaEagC4Pci3e1Y1oxlZeHUfZBPaJpWyifaITX5z+dhGgnSVgpzBg2Z8vGUu1TYa9YLkzQ/E5S1grIe1W+iHRgHZ2wJQZRImeYy/Gpi7lgiwIA9PS49IDlygCzEDsBRqA/NKutoIl48ChCyBQkgN6tT1i+Sl8cGnqCLxMicNf5n7ecDLCFFsxB5M/uaHTHQnNUgGrBz6Bz7okmUkKtbkQP8AxEM/DpFcozfbQRJJxSFh+K2iT7wzw+ZMSLEKF2Bcj0t6w4KZImTAwag0DOfX6os0YKTMDE5FHkST1NKeREVyJyH5d6e894LRgVTOJDE/Y1hZp8zYEofnFED+ySdbU00/8RAN31PwFCh/aY/4L+v0xo8NLTlAmJGvsuB0IYcu/wBUv3hLcU016cjDkG1kcVseZLqUgA0dqHzDH1gJeC1LjS5+mNsuXlLE8Kha4PcaV+1IqNsSPCIIKSC9BUpI0INWPnFYdZ0yToT5gN7jHRII5fbuYssHNQvhZnqSdR0pT1g5Gz5RT7eVQLuVBiOVAa095g8VrPZaGjdRXSB8wIqSB1pz+rlFtj5KUhRQUqZqMzOP0jQ15CK7x+voQW73b+cWYQ6EDTuLDzDViRJLlwT+0/o5js2UD84ftJY+5iP5w9KFNSqehf0cfTEkdnNh1p70mHeKnRX/ABfQY6leW+ZPQpf4ecdkzUKUyikCwoxfq4AIrDqwjOoQBTsK9C0dkUoGHZh6w+dLSlqebH4sw9YYoAByWFtG8otGJVSdWMDTpD6+Tt6wybivDS73t1iM7QcO5TpVmPZxCysN1MMtOPkMGS8wqtcyl8q+sKDdzp/45JbXPYFj8mrn8RCgoxlN+cCUYzEHQzpp0uZiiwF9RGcIe5j0PeudgpWKxEyalU2b4iwJb5UvmUylNxK9w7xiMVjlTWZLJ0FB6NQeUdJPTO+2t3O3Ulrw332VZjmUgyyGSGIY5gXOhZtY12MXLTIJ+SBYNY8jSxejRi9zt6ZUnDzMNNCnmL4MoChmUAK1cVAs8avAbBE5IKwsVuGDXpzu/W0c7brp6xT4bFKnmfIXlQmakMrPmAIS6AoqAL5kjSkCIlrUgrcmbLWEThfMlQ4VvoCAQX1bnBe08DNk/MokghQWnMxLHhLKUwazCnJ4JKvxtCkEpl4geEQquV6pzc2X8I5d/wBdeP4zipDrJmZUMSpgzFCg7ctLNFxhJQDBlLo6QojKbdHF4NTg3BStSUqKsgcUJtkPvEcl4V/ECQUrlrDPR0WdmYhsw8hB5LA85BmMEAJWA3hzCUKY/oKBZSaaxXKwakqImImS06FSSf3aGutIutqYJckeJLBmSzxKFcw1dCh7I1bnF1sqWnESmPGkNRYBI5asW8jSL39JmP6MryvLWFA1AcgeRHs2sYjmYIpZRARNZpiDTNyVLUip7FzFxM3fmyVFSLKPFlUWD3VkVU9QFGJkYZFZeIZC7pIqFcjXXzN41NFqjwuEM4DKpYq4ILkVqA7nuHF4dtNGJkEEBcxHWVQeaVGutWgo7LmpJWgG12IJ/WBH26xb7sbwLBUcTNKUAe0pIY1AYHLme+pteN4zayUmbKnHVKtAFAeT5XB84u8PszIcxSpYy3WQskaMlSve4jYbR2WiejPhkSCVniWUgr/ZLFj74we15WIws0omJZBcpIIylhUClw5pSLFLo7Fz5MxGUSAg04tRzuon/i5Q2VgwG8NYV6075nPv0gHZclM1VC2Y8TlgC2pVbkBSNBKwiZMw5ClRCaFRCgSdEpNrGvpDiqOXtyZKScyUKAqA4cgaAijxZYHawxCQEFlaixr11u3n60v4SGUkoFC7kc9QxcQXhcImanMpgipdCi/J2qeUIqwO75W5M1m0LnvUEteADshagqij0Ioac+99RF9hnSTQlIoCbkc2+iJJOFAJ4c6C2pzJNaprxD0NbQs6wuJ2ViEOyFEdA5D+y7enlACZ68zKCgRWzhXMEG3eN1iCqXNKkBZSupLuz3B1Y05/GFisTglqCVNnZnIYA/ouGYi1QIMOsmNnTZkvxZUs8BOdy4ytTrl76iBRICw6HRMHzC7ZnsHoda9Y38iUJZBl8PUCjPYjWGbWweGnAlUyXJmB8xKgkEgOSKivvrGssZnWvOJpWKLlsQ4IY1rXp6RFKmKDqBZjZVSQf0W9oVu7jk0WuJx2GACfEeoAORQ9C9R6RRz8fLKmludOVbd/hBdbWUrHBYKiyQOFruWu4o3ppCw6VLClBJYagP8AAGnlAs3DkBITk9nR6sNbh2I9nXqTEStpzE0cnQt8DqBW0ZXwMxs5EpINCo2ALF+vSK5eMBqqpDtWgrDFnMo1J/SsD2DafVA/hBZZyAPT1jQEDGpJc+jAknvduwhTMc10jLRgQS7dCzaRDNZNEjS4f3E3P2EMMwANfUg87lzeINLuUoqxslZUHJWyQLAS1ipsNKdY5A+5c18fJ7rf/KX9MKChW784ADHYhQUgvOmcKXKhxn2qM55PGcxYUksXHOLvezaS/vzFABP/ALidxVekxQjPTlPU36Rv1JjP2ZLnZVAgWKT6GPYtl7yLny1fe+HKE1GcqSlI55KV9NY8vwu7s2YgTE+HkL5lGYkBDA/lK8LtTuOYf2nBYNSkBMygYJKdWZiC3Y+kYt9NsgZ+as1SVKfKtSrgG2XUUerXixxexVGXlTcVS/MF4n2hsbKtRQpKXI4qMGtm1L+elIt0S1BIdiQBmNBWg8iSRTrHLua3Lipn4QTJiDlLLImAulgo8TFy93o0X+HkJfMUDNZ7lu8VgwJKMpLFKiQyrVzgFre0HEHyMUlQJSQopLKY66gxSRrr5FT5TpKdCCPWKXd3CTMOVSVB0ElSFi2nCeVIufFBgfDFirjzJ0SRVPQHUfDnG4wHO3ghSpcwFSkpBOUe1zyg+VOoh8vESMWh8uYCooyh1TqC+kVG2dnFU1M6XxtRSbLAs6edLjWOYearDl0pCUqPGo8Sn5ubDoBCVzg9nDCvMCpsxJbLLSkkudSAKe4e4RV7XxK8QQJqUICXKUmYxTzVw8Ts4sINwe0yFKClg5nIBPaiTZunWAd4sFKy+Kgpl5brlllg6ApSCFefq0ILYO0RhFZSTMz/ANXKAD81KUU5vJMaGdMl4vgmS3SllDNzLswBcG9/fGM2fi5mIPgrKZidD4eUhqlSiOGtnFYstpLVKSiThytSQ4mFwQOQC3DVfWlIFYbvNsADL4aihAuAkkBWhKgrMKNp9MC4bDFKeIyphNClTgeRDEGsEJ2koDIrEgE/NKSv9kLAY9nJrFfKQrMaC13DH0du1L94fSX+BXloAMrtlVX/AAqOlNYNRIYumV4TiqkqDeg9q/KM+MQAGDgtTKu/Ig2tzh2G3kmIITwlOuYur1SGh0Y1slVA5frar8vtaEJ3E1iz+vW0V427KKCsrCMtwSK0dhz9xjC7R+6DNmodBEnKXNRmVQ2zBiOl3asWjNehbcx3h4easFKFhJyqNszUcNfyjxnAyytbqDpB4ruej/TW8EbR3iXOOeYSotSrBuiRRukVUvFKKr6vS31Rm2VuTGsXtvEGWEomFKEAIyj2gkWUVUV0oNIEkYgiXmSkTFtmqkKXlHzgC4AHOh1rFVhJoJZdR256kwZKxKXGWYwAc8LPoCAKW53i1YjUgOVKoKcKWZ+ZJo1WLCHy8QJXESGNggAepIcxwTZSiaKIAqHCU+dKDoIhmZMz8Sho5pXQcIdudIQfLxQBUQHS9ibk/QO0ME9SmSFkB2Zyx0AiQYUrZqAUtatbfQNI7MmJQlkK4nuB68TxI8oZAcEO7En6AQw8oCmzQzJcAEaUPM3vEZnkl2FAwvTreOoSDf2jfkPfCynwxJFQTy7NaIp1LefL1giWqlKAdnPXt2iKaEinmVO3YDlCMW+4pH3/ACOpmfwl8oUM3MKfwhhil6mZq4/Ir5woxQpt7F/j2Lf/AGid/FVFOVRa74I/H8WWb8YnUv8AnFc4pi+sb1LXB7zrlyhJEuWUH2wrOc48l8FcpJRlKsiXdo9K2NvU8qUVzEIWtLrNGcu+XioompcFs0ePx6PuPuu8sTphzJWHSATS4ObrSMtT/V/tTbqCpDOv2mNblLZgpLlwW116Bu7B2mSgoJSShQDcVgBldy5bKB1q7vAGO2CUlS8stk8UtLUBB9kkCxv+zEGycsoqDfKEVYlSWoq5tfrGL8NyRppWK+QmGnBNyhydUA1rzAtyjK7K2kZWKm5lleYOoIScia/Od8rCsTJxizgJix7S8WQl/wBVB+EZ95klJzziQT7AJGYn9J9I5y+3W8t7g9ojxlSybjMjyopPqQfOIMdiT4/ARRPEORNj3jO4TaIUlCrKTze2VqHnXXlFhjuMhThxY0tyrG9Y8Ustc1zmV4lXAoFDUvEBxOVwtSspoQUu3mmI5mMrUHMPf6GFKnvUZc3JVCezjloIPKnBgmJFCCQ/CoaHztEsvFpbJMSBWiknKo96X9YETOJDZSH0OvY6QUuoAY5WFbkHqDpGvYruOqlpaAhButDlf7RZ4qUpKRQoXWyi3dnsYsJC1oPHkbmxD9eFxBKAZgJUqmgyhQHZ0gn1iCsWUFLAPbMnX1+qvKIQhcsZk5piB80n5Qc8pPtjoeKkdx+FSCFEJUkWUiXb+0xLCIE4xyQFAnXLU+fL7WgI/wC/QpOYVS1QRxvyA5sdYjmYMkBQSopOgrbqDbSkCpnpKk5nTlLvVy2hOo6QccKkkKzLYVACiHevEBfT1hSk2jIlFTqUJbBylaspN76q5N1MVE2SoFMy9SUpIuCLqBDGmjvSLbb6Uqy8SbkJcZ1W4gAO7u94zhmBFnIDPRjf2bmhpyiBTJIdjZyaWDmwfzhgWlg1K86mmvIRMlKplAqzO5ZngmZshUsstQOa4et7kajV/WLQBE0mgq/nSCUYNStABc97NlFfdBRwJDhIZzVqDs5vHZU3IQEqarcJN9SRQ9IYkCBlJCWUNSRTRxajc4JSmjsSTR9Le7yEQzMSpRUlLpSpiXZ6anRNftWHJSQ2Yu1g5DdSGhCTEzlEBIIDaJ/5v5wEhKRcv2NK/Hn5RLNnaAe/6bxGxy5mpZIse41NvKEVIkIpqAXYFvjbSrPDVzM54UhKR+g5udc1SqIJ5FAFEuKuG68y8NLhBuLV0rz6xBLi5ooACkOzEaikC+K166cx5R2biCoMwHMgW9LQp5GRICbdKk9TFEu/ufqH4RkU/rO35JfvhQz7nxbaUj+8p/crhQVloN6dy1TsXPWZ6Q82Yw8KwKywJ8StIqD9zk/7QP8AJ/7kdhQ6nJf3NSSB98D/ACf+5G+2HuvMw0oSRPSoJqFeEQeJi35Q84UKM2tQtrbLmTJYHjMCzgIvX+08UMzdKZKUkpxArQvKuM1vbprHYUUa1o5+7JOFEvxEgS5jpKZeWpBzFYCmUTz+MUi93FSylQmILEFlScw1/X1cv3hQox9nypuH3XJmZjMSHBLJlMGeiRx6c7xcL3aJCT4gv+h/qvHYUR2hMZuzxZhMZhbJS3VUIbpE3mgv/u/9UKFAtp39GC9Zo/y25frQRL3ZIJ+UH+D/AFQoUI2pFbvkJOWYA2mRxXVs0c/o01pgBJrwFvTNChQra6jd0qvMY8wi/Q8VYq8fuKhVcyUnmmXlPkQqOwoFtdkbqKSfy2YFvaQ/oc0ST9kqQMoWCNAUFv3+cKFGhoCXuaCspzpZdSChRqHql5ri3xiCf9z0BJWJoHESkCWwTTTj6CvSOwoFoeduUyRkmpT/AHTnz4w+tYbJ3IKa+MCqzmW4bRhn6847CiWuf0NWoMcQNfzX+vt6QyduKbJnhIZqSqnuc/PSOQo1FpStxSAwnh3qfDP/AFIlmbikg/L6v+TfVq8f26x2FENc/oCQkfLiod/CtX+30iNW4BUMwngCzeE4YB6fKUsIUKIIf6BkAjxk9/Br/Eh69wKBpyQwAbwiX6n5SFCiBi9w1D8+OX5L/uRB/wDz1T/+5/8AqP8A1IUKLVVzufuSZONlL8cHLnp4bO8tQqc558oUKFAH/9k="/>
          <p:cNvSpPr>
            <a:spLocks noChangeAspect="1" noChangeArrowheads="1"/>
          </p:cNvSpPr>
          <p:nvPr/>
        </p:nvSpPr>
        <p:spPr bwMode="auto">
          <a:xfrm>
            <a:off x="52388" y="-839788"/>
            <a:ext cx="2657475" cy="172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6150" name="AutoShape 12" descr="data:image/jpeg;base64,/9j/4AAQSkZJRgABAQAAAQABAAD/2wCEAAkGBhQSERQUExQWFRUWFxgXFRgYFh0aGBgYGBccFxgXFBsYHCYfGhojGRYUHy8gIycpLCwsFR4xNTAqNSYrLCkBCQoKDgwOGg8PGikkHBwpLCkpKSkpLCksLCwpLCkpKSksKSkpLCksKSkpKSksLCkpLCwpKSwpKSwpLCkpLCksLP/AABEIALUBFwMBIgACEQEDEQH/xAAbAAABBQEBAAAAAAAAAAAAAAAEAAIDBQYBB//EAE4QAAECBAMGAwMFDAcHBQEAAAECEQADITEEEkEFBiJRYXETgZEyobEjQsHR8AcUFSQzQ1JigrKz4RZTcoOSk+JUY6LC0+PxJTREo9IX/8QAGAEBAQEBAQAAAAAAAAAAAAAAAQACAwT/xAAiEQEBAQEAAgIDAQEBAQAAAAAAARECEiExQQMTUWEigRT/2gAMAwEAAhEDEQA/APXVLLmpudY6FHmfWEU1Pcw4Jjv6eO7pBR5n1joJ5n1joTDwmM2wezQTzhwfrDgmOhMZtOVwR0Q7LFHvdtGZJkBUtwrMA4ALCtC/2pGbW+ebavI6I8yG9mK/rF+if/zD07z4k/nFe76vs0cr3/j0z8F/r0wR2KrdjFKmYZKlklRKnJvRRg3GTikAhSE88wJ9GUI2zmCAI7FXs3HqWzzJZqpwE1YKIpxnkNItYqYUKFCgaKFChRIoUKFEihQor9nbZRPKwh3QoBThr2I6X9IcGrCOPHYYJQFgz1p9MCPhQwLv0H2+EBHaCiU5Zb5k5vaFPZ5n9aHFqwhRBKxBJIIZjWvRxFZvDt0SMgB4ipJICX4H4ieVm5xSW3BbnsdtOeUy1Mkk5VWYMGu5MVu7+CK5MtczOCUJZpq3IKRxK4rm7dYKTixMwy1hQUDLVYMxCS4Y19Yotyd5FTvk1BISiUCCLslk++8dJL41nfcaebtCXLUhClgKVRCSanSkEvHle3NseJiVTEzFKAI8NQGUpDuwHQ66x6NsTHCbJQoLCyzKUAQMwvQwdceMlM624PhQoCx22ZMlSUzJiUFfsg61anmRGGhsKFCiQEip7mOTFgaE9g/wis27j5krDTZkplTEEsFBwflGLgEaPAm5m3J+ITN8dKUlKk5cqcrgg3BJq4jr7x5s9r+ROCg4B5VDH394etbEA60EZTaG+8jDTJsoBfiJW5ASG4kpJLkjV4ze0vujTFKJljIMuUO2YKdysEDya0c73zL7bn47XpWLk0JzqTTmALdRTvC2VOEyWCF56qDuC7KI0pZo8cl71YkqBOImKZQUApTpBBoWIY1g2V90DFIBAmu5eqElnJJalHJjH7Y6frx7FkgPaOMkIZM9UsPUBbVbUAx5JjN9sVMcGcoJJsGSegdIB98BfhFazxrUprZlEsPMxy/dPpufjenI2nghIZ5WbIzZQ75e14ttkiRMlpKEoLJS/CKU7dDHkImxbDbUySZZlrKWQksDQsVXFj5w/t/rXi9ZRLADAADpSB8RiAFJDEmrgXAs/Z2HnFButvcZ5TKWkmYyiVhstKigtRhF7PPyqTV8iv30R15u+2LMV+wcU0v2CPlCHJFiXrW7k0i9io3bPAvpMV+6k/TFvGqoUKGrmAXIHctDJ81kKUNEkjyDxkpYUYjdrfKbPxCJa8mUhTskguATSvSNqs0PaNdc3m5WZdcXOAIBNTb0f4Aw+MdhN8klUoTkKQoKIKhxIPAoOGrWmkWM/faQLBauyW/eIh8L/F5QZvBtQSZRYstVEfSfIfRGI2VtgyJvipdSCGmJF1AWIfUGA9u7aM1Sphu6QEv7IJYD3v6xVSMeihzP2Lx6OeJOcrnbtexbO2nLnozy1BQseYPJQuDBUeR4LaqpS1eFMUgkAkA0OjkEMY7iN6ZpVlM6YVOzZyBZ9KWjH6b9Vrz/AK9PxR9riy8IJNP1udIpk4iS0kTJ7NKc/KAV4KHKx506R5riNofKELJJU2WpOhu/aJJU7MlLUdP1co1Pw/6xem4xe9qEKmCSEqfKEqrThZzTRhTWMtjMYSFKUoqJBcqLm3WKAY4pVqXVkrp190Ez5tDV+Ex055nLNtqxl4kplLKFqqkuyiB7OrGNduRtvMmXKWgAlAZQBdRCbKd9HranWMA6USlDmlX7sTp2rlSgIIzBId3HzQzMYu+ZZh5+Xou1tl4Q4iWViWCSvPxZXZNMwBGrRYI2nh5UspkqlcKSoIQRVg+nxjyiZiipbqVWpoQbi9XMOlbVyLVmUtSeJLAXuK1swjjeL62uss+XseAxPiS0rIYqDtdo85+6JPmDGIOiEpKLc3Peo90TYDfNctACEpKLjMK1HQ83ij3j2mcVNTOVlSyQnKNWzF6nrFzzebotl9NBsLfnETZyJayghWa0siySq78xCig3cV+NSv2v4aoUHfOVc/DS7b3kw8uXiJU6aohUxScyJb5cynyhqFSSFO5eM5uxvfJw81YSozJazcgZkhIOUs7OSbcjGY3pxyFYucjJQTpgUX1zqBIYO71FYqguWKCU37Z/lFPg+K93l2mmbjZk5AOWZlYG7hIBdqaGAJou+hHvbp1gAz3slvsz17xKnFVPC71+1Yx+vi3a3t+haUkFTNQde8NmK15/VHDi0EEsQo94ixUxLDKeVKvbtB1xxebk9tePU97EyZlonlrrFelTJo5q9TZ/K0EJXRyQFcnB+mPH+nrW/vFq4eo0HwgjETRwtogA93P8ooV4tRKcucBmty9ekFHaKjlBQWAYlmJqTUc6xvr8Pf0ta/czaPhT3JIBFWNx16O0XW3d61SppOVRBSoAA2ZMpVX7x55h9oZVKIKk5Uu4BBAcByx5kR2fvSpRJWVOrMmgDVyB6EMWQKR6vwzOf+nDubfT0XcreVS0THT+czVuykgNTXh98bHD7TQrVjyP0c48NwO2FpfItiouniIpoSNeXkInkbzzio5pigMxFOaf0XFA/wAI63nmsf8AWvVd7MHLnS0iZMKMqgQxAJJ4WL938oOwktMrD+GhefIggEkObs7R5Hjt4StL51OdPWvQ1+ECYbaKh85ajVjUkA6DvGPCWfLWdT5epImz86X8EDxEpUWzFyhJo51T7zF7jMbLSnjWlIUC2ZQD0ejntHiadqDPmOch6hj2Ot6RLtrfCXOSAQ+V8qQlrhi5B6dYbwNpYrHEtxOyiQBqGppapgcbUTxkqIBTQVYaUbnU+UUgmKUPT51dPq95iGZQsSoWf1f4EiOsuM4t/v0+GwU+XiPItMGXKSOZv0ipClkJVVtD8TDZcjqWfTk4bWGqBqAo5bD7PeK2UyWLbA7QGcsSolOWgsxephszFhM11ElV6NqnLckcopxhRQ1evnDTIompcesWrxvyvTiEqmvxaZaX4Tzq31QbhcU2VLMyaOb+lrGM9KS6g7mrue0SLwlMoJ9oP669IfL2PGrHEEBZS9SSeYqC/LpEKJmXzpActDKArR4KlyAsgOoV5O/SOPXV8m5xswONrKIKTV38npHZm1DWgqB7g1IlxGxQj2ip3FCGoejQGrCpBIcs+uvujXnp/XefkZh9pLKqUpzOkO/CjuCm4JNe7tTqYdgcGgjMCXYi4v6coUvZqcyjmLMzU1jP7OZ6rd/D1fhInb5YJCWDAD4RHiJ6gbih5QWjCyw1CWtbn1jk/CJUTQ358oZ+Xn40f/P2P3WWTjJDqcHORT/drhQTujh0jEyRWmdn/sKjkHXUtZ8Lz6qy2lsOWZ81XghRMxZcS1qJOYmrGBhs1P8Asx/yG/eVFNvBJmzp+KJWAqXOWAgKIUUZ1MohyDRrcozRmDVVdaxbRjfHAJ/qAO6ZA/eVEiMNKAr4KehMj6Hjz7xkcxCXi5Y1HoYdqx6Bmw4vNw4/al/QmIV43Dj87J8l/QmWYwn4Qlvr6RGvaqBYH0i9ptcRtTDFnWhTFxxTL86ShzgqVvHhhecWZmSiYdG+c0eeq2wn9EnzERq20NEe/wDlF/6sejq3swgsqae0s/SuIjvfhh8ycf2B/wBSPOjtwj5o9Y7iNqqGiR9u8WrG9O9eGv4CybPlQCx7qMQneXDaYVXqgf8AKYwf4UW3zfSGHakz7CDyiyt2reSQf/h/8aR8JcRHbkn5uESOfypY+WVnjE/hJXMxInGq/SMOxZWqXtZJqJCB/eKMCr2lbgHTiUYohNJ+cfWHlQArfrDsHsRjMeVEgnyhiFMaRAE0fnD5CoTgoTTfMXhqZhu8RTF1MSpMScGLINKfbWDpe3FJAs5oeFJYdHFPfFbMQXjhlmLENONKicyuRGj6xOJ9PaSe/OK2SeYjs4uKc4QtU4k6LS0OXilH84A1aU94rFegcLDkI4136QHBviqcHxTT9b+cSLxcwmsy/Zn7aRT4hh6xCJ5PrAsXyJyxXMD3tDZ8xSy6iCWb7c/OKVybAQn/AFYR7X+FnlBcJQp/0g/0xOraKtJUkfsn4ZmjMlY5H0hyCDr74PR2z7aYbXU7+FJ/wtD5m3SQxkyvePg3ujNpkg6n1MSfep/TV6xZKvLqfbY7p7SBxckeCke3ULV/VqNiYUVO5mHIx0k5iarp/dLhRz6mNeVvyi26o4baE6cl8qp00LA1BmF735ilxAe92xvDV48v8lNNP1VFIU3YghQNqnlHp28G2ZKFTQsA8SgoZXepDEauIymzJkrEyVSGCkomFKCpLFKS6pQVyTdL6MOcdLPWufPXt50pfSGpIvB2MxEsKUnwShQLEBarihgHISCQktzJ0vrGPJ2wlLiQYVRSFUAJYX7aCIBlKMwWl3bKb+7SIvvwsxAI06fyi0HlWkRlcT7LnALKlI4Ugk5Uux0J5CCcZPWQ8tScpvZ7DRQca25xMgSkc4jNY4oKfiI9whueLDp6ZhEITIa8NzGDElzvE6TAwESpVGsQhSrN1hiTHPEpDHiqFpmcJ7w7DTa+cQhfBDJcxlCNQDsTMqe0ToMCT1OryieXMoIQmzwmgfxR74kM4Qo/JrAy5hFKM7wQlTwxUsEdYglkYmjQ9S+sV8yWRpCRPVrWMtaJnqgaUaecOVVQ5R1KWNIsCZCYkTEWaHpMMZSAxIlPMCIUqiQl40KcJSQ9PSHCSG19YaFw7NDgXm5sr8ek1cOv+EuOR3c0/jsnuv8AhLhRy7+W+fhu9s7GlzFzXzDiX7LJuS7kBz5xldl7IODxXieIVypgKeIsoEcQclQBFFAPztGwx875SYBfOr94xnNtjhzhwuWpKwXoGLEkWPCVXBjtOd5cPKzpg9/9n5JyZyD8nPTnQWboR0NoyCyY9b3y2Tn2etlCYETFTJah80HiUkgBtVW6co8hVHkz29e+kktcSCa1uUQERLlpG9GCV4okAEunQWHoPOJUYoJSMqQFfpniPYBVE+QfrAkpD0DPpVviYkMpixLt6fCEJZQBqpZOjNc8iS4HdjHPvcqPCgVLAJqOmt44hNO/OEAH5/ZtYUfiMKhLDM6vnBJcD9o3PZx1iEYfqzcw31w9azzPrSIFSHL1gQkLFnH27xGDSGZKu9YeDBJh+XSkwxaiLw/NHXjXysPll0tEicMxEDppE68QTpDMZ9iU4d9YSsPS8Mw2Ia8OVPeHEjESJhym0aJZSAYL6UMQuJJcx36/RDjhft9hDVSyNT0084p1FZT1KB+qBlyxDFAvf1MOUoWd+oiCJSYcJpjirx0SnhxakRNiRM2B/CjqZRhAlKw8ToMBZIclZEajNELVHUzIDVOMN++z0h1Y1u5J/HpPdf8ACXHYC3DxJOPkWuv+EuORw7u1vmeno+0MekzVsRWZMABLPlUQpgbtrGV2/tjJKWoIzvY/my5Yg1D62f4wLv1iUS8TOYZ1+JMKUmqUOsuriDAkgezGHm4qat0BZAWQCgHKgknk4TfnHTnu+PwzfxzdelbLx0+dh5ZUmhS5WqZdiXICUnUHlHnG9ey0yp6mLZiVZTo5ejUareUb3YmwVeBLC5uVUsFOQKIAGYlipCmLku453aKjb+7Cp6ipIZSZZIDEhYQCpkKepbMGqaRw6+XbGAB7w9I5H7ecECRDjhDdj6Qa14opIfUBuZb0eLPDyJZo61EVKUhIA/aJY+QivEkixMF7NmhKjmoCAKDUEEU8ovKjxT4ybJVVIWpbVCyAA1MoIb3CkFYFIy50iXLcklSgZhCbAJ8Rkf8AMX5UhuBRLmGazO4NS1CKnrWKqYn5oNMzDNbueXcQzpYu5kuSmaCud4gUFCYyEoUkhiGFRXmOvm3D4fDlQSnMtTGrMmnbKdPOKjEykJCUoUFm6iEqSx/RBU2YNqwi83a2YoqTMcBIcFi5qG0tpeK0yB8ZsjKnMkgl6gA69yYERs5arIJ8o3CsIk3HugafsrM5Bala/XSCdtXmMinZaz8wjvT4wTK2As0OVI6n6gYvEyZidSKalxEqVHoaV+wp7tIfOjwgPDbuSgBmzKVqxSB6XOsWsnZ2GT7Urzy1fsKQP4nTtV/i0PQshmp5EfAkQeVORJi9j4NY4VLSdDlHoQweKWZsCvDMB7pKfWhi3mzuj9m+BaEmYHuO1R8YfOwXhSHYEzRj2P1gQ1OxZuiFeVfhGgzHmfdDlTKXb3fa8Pn/AFm8MzNwcxNwodwR8YiMtRuTGrCy1FOOWZvhAmJ8NjnS/YwzqDxrOGQNYQlgQYhBKvyZy6D6zBSMOg1MsDusiN+UZ8aqS3SOZ4vFbNlFqG/M+gP0wxexk1qR9usXlF41TgQ7NFqdg8leo15aRFM2GoaiHygyqvNHdIJxOz1INgex8tYhRhlGwh0YHmCIlIg1eFWLpPoYHmSiLgjuIkuNwR/6hI7zP4K4Ud3ESfwjI7zP4K4Ucu/lqJ/uiYgnGTQUhwuZUPUeIpr0/mTGTVNIqb3jX7zbURN2jPRMSEy0zZidMxKVqHtM4cuwHSMvttKAv5NK0pIoFkKI8wA48o3PXI+2k2Dt0qmEpTbKGl8mqriJZR1b0jV7cwazKEyUJkubYErdRrZ89X5ZT5RhdwVDxVirkApYBqFi/kY9U2jNCcPlWpywcEgU5+0lxeOfUdb8R5vIwyc5HGlV6h0ki7D62ifF4NSkkJIU4LZi1egcufdWFNBVMMtawVBXyZcZZodglZCgyiLLfisdDEa8RlJCkWuz5k8zUXBEcHXGexGFUglKgxEQqlxrZSRNWEzkgtY5srk0BB1BI/nDJmyEJUaEagC4Pci3e1Y1oxlZeHUfZBPaJpWyifaITX5z+dhGgnSVgpzBg2Z8vGUu1TYa9YLkzQ/E5S1grIe1W+iHRgHZ2wJQZRImeYy/Gpi7lgiwIA9PS49IDlygCzEDsBRqA/NKutoIl48ChCyBQkgN6tT1i+Sl8cGnqCLxMicNf5n7ecDLCFFsxB5M/uaHTHQnNUgGrBz6Bz7okmUkKtbkQP8AxEM/DpFcozfbQRJJxSFh+K2iT7wzw+ZMSLEKF2Bcj0t6w4KZImTAwag0DOfX6os0YKTMDE5FHkST1NKeREVyJyH5d6e894LRgVTOJDE/Y1hZp8zYEofnFED+ySdbU00/8RAN31PwFCh/aY/4L+v0xo8NLTlAmJGvsuB0IYcu/wBUv3hLcU016cjDkG1kcVseZLqUgA0dqHzDH1gJeC1LjS5+mNsuXlLE8Kha4PcaV+1IqNsSPCIIKSC9BUpI0INWPnFYdZ0yToT5gN7jHRII5fbuYssHNQvhZnqSdR0pT1g5Gz5RT7eVQLuVBiOVAa095g8VrPZaGjdRXSB8wIqSB1pz+rlFtj5KUhRQUqZqMzOP0jQ15CK7x+voQW73b+cWYQ6EDTuLDzDViRJLlwT+0/o5js2UD84ftJY+5iP5w9KFNSqehf0cfTEkdnNh1p70mHeKnRX/ABfQY6leW+ZPQpf4ecdkzUKUyikCwoxfq4AIrDqwjOoQBTsK9C0dkUoGHZh6w+dLSlqebH4sw9YYoAByWFtG8otGJVSdWMDTpD6+Tt6wybivDS73t1iM7QcO5TpVmPZxCysN1MMtOPkMGS8wqtcyl8q+sKDdzp/45JbXPYFj8mrn8RCgoxlN+cCUYzEHQzpp0uZiiwF9RGcIe5j0PeudgpWKxEyalU2b4iwJb5UvmUylNxK9w7xiMVjlTWZLJ0FB6NQeUdJPTO+2t3O3Ulrw332VZjmUgyyGSGIY5gXOhZtY12MXLTIJ+SBYNY8jSxejRi9zt6ZUnDzMNNCnmL4MoChmUAK1cVAs8avAbBE5IKwsVuGDXpzu/W0c7brp6xT4bFKnmfIXlQmakMrPmAIS6AoqAL5kjSkCIlrUgrcmbLWEThfMlQ4VvoCAQX1bnBe08DNk/MokghQWnMxLHhLKUwazCnJ4JKvxtCkEpl4geEQquV6pzc2X8I5d/wBdeP4zipDrJmZUMSpgzFCg7ctLNFxhJQDBlLo6QojKbdHF4NTg3BStSUqKsgcUJtkPvEcl4V/ECQUrlrDPR0WdmYhsw8hB5LA85BmMEAJWA3hzCUKY/oKBZSaaxXKwakqImImS06FSSf3aGutIutqYJckeJLBmSzxKFcw1dCh7I1bnF1sqWnESmPGkNRYBI5asW8jSL39JmP6MryvLWFA1AcgeRHs2sYjmYIpZRARNZpiDTNyVLUip7FzFxM3fmyVFSLKPFlUWD3VkVU9QFGJkYZFZeIZC7pIqFcjXXzN41NFqjwuEM4DKpYq4ILkVqA7nuHF4dtNGJkEEBcxHWVQeaVGutWgo7LmpJWgG12IJ/WBH26xb7sbwLBUcTNKUAe0pIY1AYHLme+pteN4zayUmbKnHVKtAFAeT5XB84u8PszIcxSpYy3WQskaMlSve4jYbR2WiejPhkSCVniWUgr/ZLFj74we15WIws0omJZBcpIIylhUClw5pSLFLo7Fz5MxGUSAg04tRzuon/i5Q2VgwG8NYV6075nPv0gHZclM1VC2Y8TlgC2pVbkBSNBKwiZMw5ClRCaFRCgSdEpNrGvpDiqOXtyZKScyUKAqA4cgaAijxZYHawxCQEFlaixr11u3n60v4SGUkoFC7kc9QxcQXhcImanMpgipdCi/J2qeUIqwO75W5M1m0LnvUEteADshagqij0Ioac+99RF9hnSTQlIoCbkc2+iJJOFAJ4c6C2pzJNaprxD0NbQs6wuJ2ViEOyFEdA5D+y7enlACZ68zKCgRWzhXMEG3eN1iCqXNKkBZSupLuz3B1Y05/GFisTglqCVNnZnIYA/ouGYi1QIMOsmNnTZkvxZUs8BOdy4ytTrl76iBRICw6HRMHzC7ZnsHoda9Y38iUJZBl8PUCjPYjWGbWweGnAlUyXJmB8xKgkEgOSKivvrGssZnWvOJpWKLlsQ4IY1rXp6RFKmKDqBZjZVSQf0W9oVu7jk0WuJx2GACfEeoAORQ9C9R6RRz8fLKmludOVbd/hBdbWUrHBYKiyQOFruWu4o3ppCw6VLClBJYagP8AAGnlAs3DkBITk9nR6sNbh2I9nXqTEStpzE0cnQt8DqBW0ZXwMxs5EpINCo2ALF+vSK5eMBqqpDtWgrDFnMo1J/SsD2DafVA/hBZZyAPT1jQEDGpJc+jAknvduwhTMc10jLRgQS7dCzaRDNZNEjS4f3E3P2EMMwANfUg87lzeINLuUoqxslZUHJWyQLAS1ipsNKdY5A+5c18fJ7rf/KX9MKChW784ADHYhQUgvOmcKXKhxn2qM55PGcxYUksXHOLvezaS/vzFABP/ALidxVekxQjPTlPU36Rv1JjP2ZLnZVAgWKT6GPYtl7yLny1fe+HKE1GcqSlI55KV9NY8vwu7s2YgTE+HkL5lGYkBDA/lK8LtTuOYf2nBYNSkBMygYJKdWZiC3Y+kYt9NsgZ+as1SVKfKtSrgG2XUUerXixxexVGXlTcVS/MF4n2hsbKtRQpKXI4qMGtm1L+elIt0S1BIdiQBmNBWg8iSRTrHLua3Lipn4QTJiDlLLImAulgo8TFy93o0X+HkJfMUDNZ7lu8VgwJKMpLFKiQyrVzgFre0HEHyMUlQJSQopLKY66gxSRrr5FT5TpKdCCPWKXd3CTMOVSVB0ElSFi2nCeVIufFBgfDFirjzJ0SRVPQHUfDnG4wHO3ghSpcwFSkpBOUe1zyg+VOoh8vESMWh8uYCooyh1TqC+kVG2dnFU1M6XxtRSbLAs6edLjWOYearDl0pCUqPGo8Sn5ubDoBCVzg9nDCvMCpsxJbLLSkkudSAKe4e4RV7XxK8QQJqUICXKUmYxTzVw8Ts4sINwe0yFKClg5nIBPaiTZunWAd4sFKy+Kgpl5brlllg6ApSCFefq0ILYO0RhFZSTMz/ANXKAD81KUU5vJMaGdMl4vgmS3SllDNzLswBcG9/fGM2fi5mIPgrKZidD4eUhqlSiOGtnFYstpLVKSiThytSQ4mFwQOQC3DVfWlIFYbvNsADL4aihAuAkkBWhKgrMKNp9MC4bDFKeIyphNClTgeRDEGsEJ2koDIrEgE/NKSv9kLAY9nJrFfKQrMaC13DH0du1L94fSX+BXloAMrtlVX/AAqOlNYNRIYumV4TiqkqDeg9q/KM+MQAGDgtTKu/Ig2tzh2G3kmIITwlOuYur1SGh0Y1slVA5frar8vtaEJ3E1iz+vW0V427KKCsrCMtwSK0dhz9xjC7R+6DNmodBEnKXNRmVQ2zBiOl3asWjNehbcx3h4easFKFhJyqNszUcNfyjxnAyytbqDpB4ruej/TW8EbR3iXOOeYSotSrBuiRRukVUvFKKr6vS31Rm2VuTGsXtvEGWEomFKEAIyj2gkWUVUV0oNIEkYgiXmSkTFtmqkKXlHzgC4AHOh1rFVhJoJZdR256kwZKxKXGWYwAc8LPoCAKW53i1YjUgOVKoKcKWZ+ZJo1WLCHy8QJXESGNggAepIcxwTZSiaKIAqHCU+dKDoIhmZMz8Sho5pXQcIdudIQfLxQBUQHS9ibk/QO0ME9SmSFkB2Zyx0AiQYUrZqAUtatbfQNI7MmJQlkK4nuB68TxI8oZAcEO7En6AQw8oCmzQzJcAEaUPM3vEZnkl2FAwvTreOoSDf2jfkPfCynwxJFQTy7NaIp1LefL1giWqlKAdnPXt2iKaEinmVO3YDlCMW+4pH3/ACOpmfwl8oUM3MKfwhhil6mZq4/Ir5woxQpt7F/j2Lf/AGid/FVFOVRa74I/H8WWb8YnUv8AnFc4pi+sb1LXB7zrlyhJEuWUH2wrOc48l8FcpJRlKsiXdo9K2NvU8qUVzEIWtLrNGcu+XioompcFs0ePx6PuPuu8sTphzJWHSATS4ObrSMtT/V/tTbqCpDOv2mNblLZgpLlwW116Bu7B2mSgoJSShQDcVgBldy5bKB1q7vAGO2CUlS8stk8UtLUBB9kkCxv+zEGycsoqDfKEVYlSWoq5tfrGL8NyRppWK+QmGnBNyhydUA1rzAtyjK7K2kZWKm5lleYOoIScia/Od8rCsTJxizgJix7S8WQl/wBVB+EZ95klJzziQT7AJGYn9J9I5y+3W8t7g9ojxlSybjMjyopPqQfOIMdiT4/ARRPEORNj3jO4TaIUlCrKTze2VqHnXXlFhjuMhThxY0tyrG9Y8Ustc1zmV4lXAoFDUvEBxOVwtSspoQUu3mmI5mMrUHMPf6GFKnvUZc3JVCezjloIPKnBgmJFCCQ/CoaHztEsvFpbJMSBWiknKo96X9YETOJDZSH0OvY6QUuoAY5WFbkHqDpGvYruOqlpaAhButDlf7RZ4qUpKRQoXWyi3dnsYsJC1oPHkbmxD9eFxBKAZgJUqmgyhQHZ0gn1iCsWUFLAPbMnX1+qvKIQhcsZk5piB80n5Qc8pPtjoeKkdx+FSCFEJUkWUiXb+0xLCIE4xyQFAnXLU+fL7WgI/wC/QpOYVS1QRxvyA5sdYjmYMkBQSopOgrbqDbSkCpnpKk5nTlLvVy2hOo6QccKkkKzLYVACiHevEBfT1hSk2jIlFTqUJbBylaspN76q5N1MVE2SoFMy9SUpIuCLqBDGmjvSLbb6Uqy8SbkJcZ1W4gAO7u94zhmBFnIDPRjf2bmhpyiBTJIdjZyaWDmwfzhgWlg1K86mmvIRMlKplAqzO5ZngmZshUsstQOa4et7kajV/WLQBE0mgq/nSCUYNStABc97NlFfdBRwJDhIZzVqDs5vHZU3IQEqarcJN9SRQ9IYkCBlJCWUNSRTRxajc4JSmjsSTR9Le7yEQzMSpRUlLpSpiXZ6anRNftWHJSQ2Yu1g5DdSGhCTEzlEBIIDaJ/5v5wEhKRcv2NK/Hn5RLNnaAe/6bxGxy5mpZIse41NvKEVIkIpqAXYFvjbSrPDVzM54UhKR+g5udc1SqIJ5FAFEuKuG68y8NLhBuLV0rz6xBLi5ooACkOzEaikC+K166cx5R2biCoMwHMgW9LQp5GRICbdKk9TFEu/ufqH4RkU/rO35JfvhQz7nxbaUj+8p/crhQVloN6dy1TsXPWZ6Q82Yw8KwKywJ8StIqD9zk/7QP8AJ/7kdhQ6nJf3NSSB98D/ACf+5G+2HuvMw0oSRPSoJqFeEQeJi35Q84UKM2tQtrbLmTJYHjMCzgIvX+08UMzdKZKUkpxArQvKuM1vbprHYUUa1o5+7JOFEvxEgS5jpKZeWpBzFYCmUTz+MUi93FSylQmILEFlScw1/X1cv3hQox9nypuH3XJmZjMSHBLJlMGeiRx6c7xcL3aJCT4gv+h/qvHYUR2hMZuzxZhMZhbJS3VUIbpE3mgv/u/9UKFAtp39GC9Zo/y25frQRL3ZIJ+UH+D/AFQoUI2pFbvkJOWYA2mRxXVs0c/o01pgBJrwFvTNChQra6jd0qvMY8wi/Q8VYq8fuKhVcyUnmmXlPkQqOwoFtdkbqKSfy2YFvaQ/oc0ST9kqQMoWCNAUFv3+cKFGhoCXuaCspzpZdSChRqHql5ri3xiCf9z0BJWJoHESkCWwTTTj6CvSOwoFoeduUyRkmpT/AHTnz4w+tYbJ3IKa+MCqzmW4bRhn6847CiWuf0NWoMcQNfzX+vt6QyduKbJnhIZqSqnuc/PSOQo1FpStxSAwnh3qfDP/AFIlmbikg/L6v+TfVq8f26x2FENc/oCQkfLiod/CtX+30iNW4BUMwngCzeE4YB6fKUsIUKIIf6BkAjxk9/Br/Eh69wKBpyQwAbwiX6n5SFCiBi9w1D8+OX5L/uRB/wDz1T/+5/8AqP8A1IUKLVVzufuSZONlL8cHLnp4bO8tQqc558oUKFAH/9k="/>
          <p:cNvSpPr>
            <a:spLocks noChangeAspect="1" noChangeArrowheads="1"/>
          </p:cNvSpPr>
          <p:nvPr/>
        </p:nvSpPr>
        <p:spPr bwMode="auto">
          <a:xfrm>
            <a:off x="52388" y="-839788"/>
            <a:ext cx="2657475" cy="172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6151" name="AutoShape 14" descr="data:image/jpeg;base64,/9j/4AAQSkZJRgABAQAAAQABAAD/2wCEAAkGBhQSERQUExQWFRUWFxgXFRgYFh0aGBgYGBccFxgXFBsYHCYfGhojGRYUHy8gIycpLCwsFR4xNTAqNSYrLCkBCQoKDgwOGg8PGikkHBwpLCkpKSkpLCksLCwpLCkpKSksKSkpLCksKSkpKSksLCkpLCwpKSwpKSwpLCkpLCksLP/AABEIALUBFwMBIgACEQEDEQH/xAAbAAABBQEBAAAAAAAAAAAAAAAEAAIDBQYBB//EAE4QAAECBAMGAwMFDAcHBQEAAAECEQADITEEEkEFBiJRYXETgZEyobEjQsHR8AcUFSQzQ1JigrKz4RZTcoOSk+JUY6LC0+PxJTREo9IX/8QAGAEBAQEBAQAAAAAAAAAAAAAAAQACAwT/xAAiEQEBAQEAAgIDAQEBAQAAAAAAARECEiExQQMTUWEigRT/2gAMAwEAAhEDEQA/APXVLLmpudY6FHmfWEU1Pcw4Jjv6eO7pBR5n1joJ5n1joTDwmM2wezQTzhwfrDgmOhMZtOVwR0Q7LFHvdtGZJkBUtwrMA4ALCtC/2pGbW+ebavI6I8yG9mK/rF+if/zD07z4k/nFe76vs0cr3/j0z8F/r0wR2KrdjFKmYZKlklRKnJvRRg3GTikAhSE88wJ9GUI2zmCAI7FXs3HqWzzJZqpwE1YKIpxnkNItYqYUKFCgaKFChRIoUKFEihQor9nbZRPKwh3QoBThr2I6X9IcGrCOPHYYJQFgz1p9MCPhQwLv0H2+EBHaCiU5Zb5k5vaFPZ5n9aHFqwhRBKxBJIIZjWvRxFZvDt0SMgB4ipJICX4H4ieVm5xSW3BbnsdtOeUy1Mkk5VWYMGu5MVu7+CK5MtczOCUJZpq3IKRxK4rm7dYKTixMwy1hQUDLVYMxCS4Y19Yotyd5FTvk1BISiUCCLslk++8dJL41nfcaebtCXLUhClgKVRCSanSkEvHle3NseJiVTEzFKAI8NQGUpDuwHQ66x6NsTHCbJQoLCyzKUAQMwvQwdceMlM624PhQoCx22ZMlSUzJiUFfsg61anmRGGhsKFCiQEip7mOTFgaE9g/wis27j5krDTZkplTEEsFBwflGLgEaPAm5m3J+ITN8dKUlKk5cqcrgg3BJq4jr7x5s9r+ROCg4B5VDH394etbEA60EZTaG+8jDTJsoBfiJW5ASG4kpJLkjV4ze0vujTFKJljIMuUO2YKdysEDya0c73zL7bn47XpWLk0JzqTTmALdRTvC2VOEyWCF56qDuC7KI0pZo8cl71YkqBOImKZQUApTpBBoWIY1g2V90DFIBAmu5eqElnJJalHJjH7Y6frx7FkgPaOMkIZM9UsPUBbVbUAx5JjN9sVMcGcoJJsGSegdIB98BfhFazxrUprZlEsPMxy/dPpufjenI2nghIZ5WbIzZQ75e14ttkiRMlpKEoLJS/CKU7dDHkImxbDbUySZZlrKWQksDQsVXFj5w/t/rXi9ZRLADAADpSB8RiAFJDEmrgXAs/Z2HnFButvcZ5TKWkmYyiVhstKigtRhF7PPyqTV8iv30R15u+2LMV+wcU0v2CPlCHJFiXrW7k0i9io3bPAvpMV+6k/TFvGqoUKGrmAXIHctDJ81kKUNEkjyDxkpYUYjdrfKbPxCJa8mUhTskguATSvSNqs0PaNdc3m5WZdcXOAIBNTb0f4Aw+MdhN8klUoTkKQoKIKhxIPAoOGrWmkWM/faQLBauyW/eIh8L/F5QZvBtQSZRYstVEfSfIfRGI2VtgyJvipdSCGmJF1AWIfUGA9u7aM1Sphu6QEv7IJYD3v6xVSMeihzP2Lx6OeJOcrnbtexbO2nLnozy1BQseYPJQuDBUeR4LaqpS1eFMUgkAkA0OjkEMY7iN6ZpVlM6YVOzZyBZ9KWjH6b9Vrz/AK9PxR9riy8IJNP1udIpk4iS0kTJ7NKc/KAV4KHKx506R5riNofKELJJU2WpOhu/aJJU7MlLUdP1co1Pw/6xem4xe9qEKmCSEqfKEqrThZzTRhTWMtjMYSFKUoqJBcqLm3WKAY4pVqXVkrp190Ez5tDV+Ex055nLNtqxl4kplLKFqqkuyiB7OrGNduRtvMmXKWgAlAZQBdRCbKd9HranWMA6USlDmlX7sTp2rlSgIIzBId3HzQzMYu+ZZh5+Xou1tl4Q4iWViWCSvPxZXZNMwBGrRYI2nh5UspkqlcKSoIQRVg+nxjyiZiipbqVWpoQbi9XMOlbVyLVmUtSeJLAXuK1swjjeL62uss+XseAxPiS0rIYqDtdo85+6JPmDGIOiEpKLc3Peo90TYDfNctACEpKLjMK1HQ83ij3j2mcVNTOVlSyQnKNWzF6nrFzzebotl9NBsLfnETZyJayghWa0siySq78xCig3cV+NSv2v4aoUHfOVc/DS7b3kw8uXiJU6aohUxScyJb5cynyhqFSSFO5eM5uxvfJw81YSozJazcgZkhIOUs7OSbcjGY3pxyFYucjJQTpgUX1zqBIYO71FYqguWKCU37Z/lFPg+K93l2mmbjZk5AOWZlYG7hIBdqaGAJou+hHvbp1gAz3slvsz17xKnFVPC71+1Yx+vi3a3t+haUkFTNQde8NmK15/VHDi0EEsQo94ixUxLDKeVKvbtB1xxebk9tePU97EyZlonlrrFelTJo5q9TZ/K0EJXRyQFcnB+mPH+nrW/vFq4eo0HwgjETRwtogA93P8ooV4tRKcucBmty9ekFHaKjlBQWAYlmJqTUc6xvr8Pf0ta/czaPhT3JIBFWNx16O0XW3d61SppOVRBSoAA2ZMpVX7x55h9oZVKIKk5Uu4BBAcByx5kR2fvSpRJWVOrMmgDVyB6EMWQKR6vwzOf+nDubfT0XcreVS0THT+czVuykgNTXh98bHD7TQrVjyP0c48NwO2FpfItiouniIpoSNeXkInkbzzio5pigMxFOaf0XFA/wAI63nmsf8AWvVd7MHLnS0iZMKMqgQxAJJ4WL938oOwktMrD+GhefIggEkObs7R5Hjt4StL51OdPWvQ1+ECYbaKh85ajVjUkA6DvGPCWfLWdT5epImz86X8EDxEpUWzFyhJo51T7zF7jMbLSnjWlIUC2ZQD0ejntHiadqDPmOch6hj2Ot6RLtrfCXOSAQ+V8qQlrhi5B6dYbwNpYrHEtxOyiQBqGppapgcbUTxkqIBTQVYaUbnU+UUgmKUPT51dPq95iGZQsSoWf1f4EiOsuM4t/v0+GwU+XiPItMGXKSOZv0ipClkJVVtD8TDZcjqWfTk4bWGqBqAo5bD7PeK2UyWLbA7QGcsSolOWgsxephszFhM11ElV6NqnLckcopxhRQ1evnDTIompcesWrxvyvTiEqmvxaZaX4Tzq31QbhcU2VLMyaOb+lrGM9KS6g7mrue0SLwlMoJ9oP669IfL2PGrHEEBZS9SSeYqC/LpEKJmXzpActDKArR4KlyAsgOoV5O/SOPXV8m5xswONrKIKTV38npHZm1DWgqB7g1IlxGxQj2ip3FCGoejQGrCpBIcs+uvujXnp/XefkZh9pLKqUpzOkO/CjuCm4JNe7tTqYdgcGgjMCXYi4v6coUvZqcyjmLMzU1jP7OZ6rd/D1fhInb5YJCWDAD4RHiJ6gbih5QWjCyw1CWtbn1jk/CJUTQ358oZ+Xn40f/P2P3WWTjJDqcHORT/drhQTujh0jEyRWmdn/sKjkHXUtZ8Lz6qy2lsOWZ81XghRMxZcS1qJOYmrGBhs1P8Asx/yG/eVFNvBJmzp+KJWAqXOWAgKIUUZ1MohyDRrcozRmDVVdaxbRjfHAJ/qAO6ZA/eVEiMNKAr4KehMj6Hjz7xkcxCXi5Y1HoYdqx6Bmw4vNw4/al/QmIV43Dj87J8l/QmWYwn4Qlvr6RGvaqBYH0i9ptcRtTDFnWhTFxxTL86ShzgqVvHhhecWZmSiYdG+c0eeq2wn9EnzERq20NEe/wDlF/6sejq3swgsqae0s/SuIjvfhh8ycf2B/wBSPOjtwj5o9Y7iNqqGiR9u8WrG9O9eGv4CybPlQCx7qMQneXDaYVXqgf8AKYwf4UW3zfSGHakz7CDyiyt2reSQf/h/8aR8JcRHbkn5uESOfypY+WVnjE/hJXMxInGq/SMOxZWqXtZJqJCB/eKMCr2lbgHTiUYohNJ+cfWHlQArfrDsHsRjMeVEgnyhiFMaRAE0fnD5CoTgoTTfMXhqZhu8RTF1MSpMScGLINKfbWDpe3FJAs5oeFJYdHFPfFbMQXjhlmLENONKicyuRGj6xOJ9PaSe/OK2SeYjs4uKc4QtU4k6LS0OXilH84A1aU94rFegcLDkI4136QHBviqcHxTT9b+cSLxcwmsy/Zn7aRT4hh6xCJ5PrAsXyJyxXMD3tDZ8xSy6iCWb7c/OKVybAQn/AFYR7X+FnlBcJQp/0g/0xOraKtJUkfsn4ZmjMlY5H0hyCDr74PR2z7aYbXU7+FJ/wtD5m3SQxkyvePg3ujNpkg6n1MSfep/TV6xZKvLqfbY7p7SBxckeCke3ULV/VqNiYUVO5mHIx0k5iarp/dLhRz6mNeVvyi26o4baE6cl8qp00LA1BmF735ilxAe92xvDV48v8lNNP1VFIU3YghQNqnlHp28G2ZKFTQsA8SgoZXepDEauIymzJkrEyVSGCkomFKCpLFKS6pQVyTdL6MOcdLPWufPXt50pfSGpIvB2MxEsKUnwShQLEBarihgHISCQktzJ0vrGPJ2wlLiQYVRSFUAJYX7aCIBlKMwWl3bKb+7SIvvwsxAI06fyi0HlWkRlcT7LnALKlI4Ugk5Uux0J5CCcZPWQ8tScpvZ7DRQca25xMgSkc4jNY4oKfiI9whueLDp6ZhEITIa8NzGDElzvE6TAwESpVGsQhSrN1hiTHPEpDHiqFpmcJ7w7DTa+cQhfBDJcxlCNQDsTMqe0ToMCT1OryieXMoIQmzwmgfxR74kM4Qo/JrAy5hFKM7wQlTwxUsEdYglkYmjQ9S+sV8yWRpCRPVrWMtaJnqgaUaecOVVQ5R1KWNIsCZCYkTEWaHpMMZSAxIlPMCIUqiQl40KcJSQ9PSHCSG19YaFw7NDgXm5sr8ek1cOv+EuOR3c0/jsnuv8AhLhRy7+W+fhu9s7GlzFzXzDiX7LJuS7kBz5xldl7IODxXieIVypgKeIsoEcQclQBFFAPztGwx875SYBfOr94xnNtjhzhwuWpKwXoGLEkWPCVXBjtOd5cPKzpg9/9n5JyZyD8nPTnQWboR0NoyCyY9b3y2Tn2etlCYETFTJah80HiUkgBtVW6co8hVHkz29e+kktcSCa1uUQERLlpG9GCV4okAEunQWHoPOJUYoJSMqQFfpniPYBVE+QfrAkpD0DPpVviYkMpixLt6fCEJZQBqpZOjNc8iS4HdjHPvcqPCgVLAJqOmt44hNO/OEAH5/ZtYUfiMKhLDM6vnBJcD9o3PZx1iEYfqzcw31w9azzPrSIFSHL1gQkLFnH27xGDSGZKu9YeDBJh+XSkwxaiLw/NHXjXysPll0tEicMxEDppE68QTpDMZ9iU4d9YSsPS8Mw2Ia8OVPeHEjESJhym0aJZSAYL6UMQuJJcx36/RDjhft9hDVSyNT0084p1FZT1KB+qBlyxDFAvf1MOUoWd+oiCJSYcJpjirx0SnhxakRNiRM2B/CjqZRhAlKw8ToMBZIclZEajNELVHUzIDVOMN++z0h1Y1u5J/HpPdf8ACXHYC3DxJOPkWuv+EuORw7u1vmeno+0MekzVsRWZMABLPlUQpgbtrGV2/tjJKWoIzvY/my5Yg1D62f4wLv1iUS8TOYZ1+JMKUmqUOsuriDAkgezGHm4qat0BZAWQCgHKgknk4TfnHTnu+PwzfxzdelbLx0+dh5ZUmhS5WqZdiXICUnUHlHnG9ey0yp6mLZiVZTo5ejUareUb3YmwVeBLC5uVUsFOQKIAGYlipCmLku453aKjb+7Cp6ipIZSZZIDEhYQCpkKepbMGqaRw6+XbGAB7w9I5H7ecECRDjhDdj6Qa14opIfUBuZb0eLPDyJZo61EVKUhIA/aJY+QivEkixMF7NmhKjmoCAKDUEEU8ovKjxT4ybJVVIWpbVCyAA1MoIb3CkFYFIy50iXLcklSgZhCbAJ8Rkf8AMX5UhuBRLmGazO4NS1CKnrWKqYn5oNMzDNbueXcQzpYu5kuSmaCud4gUFCYyEoUkhiGFRXmOvm3D4fDlQSnMtTGrMmnbKdPOKjEykJCUoUFm6iEqSx/RBU2YNqwi83a2YoqTMcBIcFi5qG0tpeK0yB8ZsjKnMkgl6gA69yYERs5arIJ8o3CsIk3HugafsrM5Bala/XSCdtXmMinZaz8wjvT4wTK2As0OVI6n6gYvEyZidSKalxEqVHoaV+wp7tIfOjwgPDbuSgBmzKVqxSB6XOsWsnZ2GT7Urzy1fsKQP4nTtV/i0PQshmp5EfAkQeVORJi9j4NY4VLSdDlHoQweKWZsCvDMB7pKfWhi3mzuj9m+BaEmYHuO1R8YfOwXhSHYEzRj2P1gQ1OxZuiFeVfhGgzHmfdDlTKXb3fa8Pn/AFm8MzNwcxNwodwR8YiMtRuTGrCy1FOOWZvhAmJ8NjnS/YwzqDxrOGQNYQlgQYhBKvyZy6D6zBSMOg1MsDusiN+UZ8aqS3SOZ4vFbNlFqG/M+gP0wxexk1qR9usXlF41TgQ7NFqdg8leo15aRFM2GoaiHygyqvNHdIJxOz1INgex8tYhRhlGwh0YHmCIlIg1eFWLpPoYHmSiLgjuIkuNwR/6hI7zP4K4Ud3ESfwjI7zP4K4Ucu/lqJ/uiYgnGTQUhwuZUPUeIpr0/mTGTVNIqb3jX7zbURN2jPRMSEy0zZidMxKVqHtM4cuwHSMvttKAv5NK0pIoFkKI8wA48o3PXI+2k2Dt0qmEpTbKGl8mqriJZR1b0jV7cwazKEyUJkubYErdRrZ89X5ZT5RhdwVDxVirkApYBqFi/kY9U2jNCcPlWpywcEgU5+0lxeOfUdb8R5vIwyc5HGlV6h0ki7D62ifF4NSkkJIU4LZi1egcufdWFNBVMMtawVBXyZcZZodglZCgyiLLfisdDEa8RlJCkWuz5k8zUXBEcHXGexGFUglKgxEQqlxrZSRNWEzkgtY5srk0BB1BI/nDJmyEJUaEagC4Pci3e1Y1oxlZeHUfZBPaJpWyifaITX5z+dhGgnSVgpzBg2Z8vGUu1TYa9YLkzQ/E5S1grIe1W+iHRgHZ2wJQZRImeYy/Gpi7lgiwIA9PS49IDlygCzEDsBRqA/NKutoIl48ChCyBQkgN6tT1i+Sl8cGnqCLxMicNf5n7ecDLCFFsxB5M/uaHTHQnNUgGrBz6Bz7okmUkKtbkQP8AxEM/DpFcozfbQRJJxSFh+K2iT7wzw+ZMSLEKF2Bcj0t6w4KZImTAwag0DOfX6os0YKTMDE5FHkST1NKeREVyJyH5d6e894LRgVTOJDE/Y1hZp8zYEofnFED+ySdbU00/8RAN31PwFCh/aY/4L+v0xo8NLTlAmJGvsuB0IYcu/wBUv3hLcU016cjDkG1kcVseZLqUgA0dqHzDH1gJeC1LjS5+mNsuXlLE8Kha4PcaV+1IqNsSPCIIKSC9BUpI0INWPnFYdZ0yToT5gN7jHRII5fbuYssHNQvhZnqSdR0pT1g5Gz5RT7eVQLuVBiOVAa095g8VrPZaGjdRXSB8wIqSB1pz+rlFtj5KUhRQUqZqMzOP0jQ15CK7x+voQW73b+cWYQ6EDTuLDzDViRJLlwT+0/o5js2UD84ftJY+5iP5w9KFNSqehf0cfTEkdnNh1p70mHeKnRX/ABfQY6leW+ZPQpf4ecdkzUKUyikCwoxfq4AIrDqwjOoQBTsK9C0dkUoGHZh6w+dLSlqebH4sw9YYoAByWFtG8otGJVSdWMDTpD6+Tt6wybivDS73t1iM7QcO5TpVmPZxCysN1MMtOPkMGS8wqtcyl8q+sKDdzp/45JbXPYFj8mrn8RCgoxlN+cCUYzEHQzpp0uZiiwF9RGcIe5j0PeudgpWKxEyalU2b4iwJb5UvmUylNxK9w7xiMVjlTWZLJ0FB6NQeUdJPTO+2t3O3Ulrw332VZjmUgyyGSGIY5gXOhZtY12MXLTIJ+SBYNY8jSxejRi9zt6ZUnDzMNNCnmL4MoChmUAK1cVAs8avAbBE5IKwsVuGDXpzu/W0c7brp6xT4bFKnmfIXlQmakMrPmAIS6AoqAL5kjSkCIlrUgrcmbLWEThfMlQ4VvoCAQX1bnBe08DNk/MokghQWnMxLHhLKUwazCnJ4JKvxtCkEpl4geEQquV6pzc2X8I5d/wBdeP4zipDrJmZUMSpgzFCg7ctLNFxhJQDBlLo6QojKbdHF4NTg3BStSUqKsgcUJtkPvEcl4V/ECQUrlrDPR0WdmYhsw8hB5LA85BmMEAJWA3hzCUKY/oKBZSaaxXKwakqImImS06FSSf3aGutIutqYJckeJLBmSzxKFcw1dCh7I1bnF1sqWnESmPGkNRYBI5asW8jSL39JmP6MryvLWFA1AcgeRHs2sYjmYIpZRARNZpiDTNyVLUip7FzFxM3fmyVFSLKPFlUWD3VkVU9QFGJkYZFZeIZC7pIqFcjXXzN41NFqjwuEM4DKpYq4ILkVqA7nuHF4dtNGJkEEBcxHWVQeaVGutWgo7LmpJWgG12IJ/WBH26xb7sbwLBUcTNKUAe0pIY1AYHLme+pteN4zayUmbKnHVKtAFAeT5XB84u8PszIcxSpYy3WQskaMlSve4jYbR2WiejPhkSCVniWUgr/ZLFj74we15WIws0omJZBcpIIylhUClw5pSLFLo7Fz5MxGUSAg04tRzuon/i5Q2VgwG8NYV6075nPv0gHZclM1VC2Y8TlgC2pVbkBSNBKwiZMw5ClRCaFRCgSdEpNrGvpDiqOXtyZKScyUKAqA4cgaAijxZYHawxCQEFlaixr11u3n60v4SGUkoFC7kc9QxcQXhcImanMpgipdCi/J2qeUIqwO75W5M1m0LnvUEteADshagqij0Ioac+99RF9hnSTQlIoCbkc2+iJJOFAJ4c6C2pzJNaprxD0NbQs6wuJ2ViEOyFEdA5D+y7enlACZ68zKCgRWzhXMEG3eN1iCqXNKkBZSupLuz3B1Y05/GFisTglqCVNnZnIYA/ouGYi1QIMOsmNnTZkvxZUs8BOdy4ytTrl76iBRICw6HRMHzC7ZnsHoda9Y38iUJZBl8PUCjPYjWGbWweGnAlUyXJmB8xKgkEgOSKivvrGssZnWvOJpWKLlsQ4IY1rXp6RFKmKDqBZjZVSQf0W9oVu7jk0WuJx2GACfEeoAORQ9C9R6RRz8fLKmludOVbd/hBdbWUrHBYKiyQOFruWu4o3ppCw6VLClBJYagP8AAGnlAs3DkBITk9nR6sNbh2I9nXqTEStpzE0cnQt8DqBW0ZXwMxs5EpINCo2ALF+vSK5eMBqqpDtWgrDFnMo1J/SsD2DafVA/hBZZyAPT1jQEDGpJc+jAknvduwhTMc10jLRgQS7dCzaRDNZNEjS4f3E3P2EMMwANfUg87lzeINLuUoqxslZUHJWyQLAS1ipsNKdY5A+5c18fJ7rf/KX9MKChW784ADHYhQUgvOmcKXKhxn2qM55PGcxYUksXHOLvezaS/vzFABP/ALidxVekxQjPTlPU36Rv1JjP2ZLnZVAgWKT6GPYtl7yLny1fe+HKE1GcqSlI55KV9NY8vwu7s2YgTE+HkL5lGYkBDA/lK8LtTuOYf2nBYNSkBMygYJKdWZiC3Y+kYt9NsgZ+as1SVKfKtSrgG2XUUerXixxexVGXlTcVS/MF4n2hsbKtRQpKXI4qMGtm1L+elIt0S1BIdiQBmNBWg8iSRTrHLua3Lipn4QTJiDlLLImAulgo8TFy93o0X+HkJfMUDNZ7lu8VgwJKMpLFKiQyrVzgFre0HEHyMUlQJSQopLKY66gxSRrr5FT5TpKdCCPWKXd3CTMOVSVB0ElSFi2nCeVIufFBgfDFirjzJ0SRVPQHUfDnG4wHO3ghSpcwFSkpBOUe1zyg+VOoh8vESMWh8uYCooyh1TqC+kVG2dnFU1M6XxtRSbLAs6edLjWOYearDl0pCUqPGo8Sn5ubDoBCVzg9nDCvMCpsxJbLLSkkudSAKe4e4RV7XxK8QQJqUICXKUmYxTzVw8Ts4sINwe0yFKClg5nIBPaiTZunWAd4sFKy+Kgpl5brlllg6ApSCFefq0ILYO0RhFZSTMz/ANXKAD81KUU5vJMaGdMl4vgmS3SllDNzLswBcG9/fGM2fi5mIPgrKZidD4eUhqlSiOGtnFYstpLVKSiThytSQ4mFwQOQC3DVfWlIFYbvNsADL4aihAuAkkBWhKgrMKNp9MC4bDFKeIyphNClTgeRDEGsEJ2koDIrEgE/NKSv9kLAY9nJrFfKQrMaC13DH0du1L94fSX+BXloAMrtlVX/AAqOlNYNRIYumV4TiqkqDeg9q/KM+MQAGDgtTKu/Ig2tzh2G3kmIITwlOuYur1SGh0Y1slVA5frar8vtaEJ3E1iz+vW0V427KKCsrCMtwSK0dhz9xjC7R+6DNmodBEnKXNRmVQ2zBiOl3asWjNehbcx3h4easFKFhJyqNszUcNfyjxnAyytbqDpB4ruej/TW8EbR3iXOOeYSotSrBuiRRukVUvFKKr6vS31Rm2VuTGsXtvEGWEomFKEAIyj2gkWUVUV0oNIEkYgiXmSkTFtmqkKXlHzgC4AHOh1rFVhJoJZdR256kwZKxKXGWYwAc8LPoCAKW53i1YjUgOVKoKcKWZ+ZJo1WLCHy8QJXESGNggAepIcxwTZSiaKIAqHCU+dKDoIhmZMz8Sho5pXQcIdudIQfLxQBUQHS9ibk/QO0ME9SmSFkB2Zyx0AiQYUrZqAUtatbfQNI7MmJQlkK4nuB68TxI8oZAcEO7En6AQw8oCmzQzJcAEaUPM3vEZnkl2FAwvTreOoSDf2jfkPfCynwxJFQTy7NaIp1LefL1giWqlKAdnPXt2iKaEinmVO3YDlCMW+4pH3/ACOpmfwl8oUM3MKfwhhil6mZq4/Ir5woxQpt7F/j2Lf/AGid/FVFOVRa74I/H8WWb8YnUv8AnFc4pi+sb1LXB7zrlyhJEuWUH2wrOc48l8FcpJRlKsiXdo9K2NvU8qUVzEIWtLrNGcu+XioompcFs0ePx6PuPuu8sTphzJWHSATS4ObrSMtT/V/tTbqCpDOv2mNblLZgpLlwW116Bu7B2mSgoJSShQDcVgBldy5bKB1q7vAGO2CUlS8stk8UtLUBB9kkCxv+zEGycsoqDfKEVYlSWoq5tfrGL8NyRppWK+QmGnBNyhydUA1rzAtyjK7K2kZWKm5lleYOoIScia/Od8rCsTJxizgJix7S8WQl/wBVB+EZ95klJzziQT7AJGYn9J9I5y+3W8t7g9ojxlSybjMjyopPqQfOIMdiT4/ARRPEORNj3jO4TaIUlCrKTze2VqHnXXlFhjuMhThxY0tyrG9Y8Ustc1zmV4lXAoFDUvEBxOVwtSspoQUu3mmI5mMrUHMPf6GFKnvUZc3JVCezjloIPKnBgmJFCCQ/CoaHztEsvFpbJMSBWiknKo96X9YETOJDZSH0OvY6QUuoAY5WFbkHqDpGvYruOqlpaAhButDlf7RZ4qUpKRQoXWyi3dnsYsJC1oPHkbmxD9eFxBKAZgJUqmgyhQHZ0gn1iCsWUFLAPbMnX1+qvKIQhcsZk5piB80n5Qc8pPtjoeKkdx+FSCFEJUkWUiXb+0xLCIE4xyQFAnXLU+fL7WgI/wC/QpOYVS1QRxvyA5sdYjmYMkBQSopOgrbqDbSkCpnpKk5nTlLvVy2hOo6QccKkkKzLYVACiHevEBfT1hSk2jIlFTqUJbBylaspN76q5N1MVE2SoFMy9SUpIuCLqBDGmjvSLbb6Uqy8SbkJcZ1W4gAO7u94zhmBFnIDPRjf2bmhpyiBTJIdjZyaWDmwfzhgWlg1K86mmvIRMlKplAqzO5ZngmZshUsstQOa4et7kajV/WLQBE0mgq/nSCUYNStABc97NlFfdBRwJDhIZzVqDs5vHZU3IQEqarcJN9SRQ9IYkCBlJCWUNSRTRxajc4JSmjsSTR9Le7yEQzMSpRUlLpSpiXZ6anRNftWHJSQ2Yu1g5DdSGhCTEzlEBIIDaJ/5v5wEhKRcv2NK/Hn5RLNnaAe/6bxGxy5mpZIse41NvKEVIkIpqAXYFvjbSrPDVzM54UhKR+g5udc1SqIJ5FAFEuKuG68y8NLhBuLV0rz6xBLi5ooACkOzEaikC+K166cx5R2biCoMwHMgW9LQp5GRICbdKk9TFEu/ufqH4RkU/rO35JfvhQz7nxbaUj+8p/crhQVloN6dy1TsXPWZ6Q82Yw8KwKywJ8StIqD9zk/7QP8AJ/7kdhQ6nJf3NSSB98D/ACf+5G+2HuvMw0oSRPSoJqFeEQeJi35Q84UKM2tQtrbLmTJYHjMCzgIvX+08UMzdKZKUkpxArQvKuM1vbprHYUUa1o5+7JOFEvxEgS5jpKZeWpBzFYCmUTz+MUi93FSylQmILEFlScw1/X1cv3hQox9nypuH3XJmZjMSHBLJlMGeiRx6c7xcL3aJCT4gv+h/qvHYUR2hMZuzxZhMZhbJS3VUIbpE3mgv/u/9UKFAtp39GC9Zo/y25frQRL3ZIJ+UH+D/AFQoUI2pFbvkJOWYA2mRxXVs0c/o01pgBJrwFvTNChQra6jd0qvMY8wi/Q8VYq8fuKhVcyUnmmXlPkQqOwoFtdkbqKSfy2YFvaQ/oc0ST9kqQMoWCNAUFv3+cKFGhoCXuaCspzpZdSChRqHql5ri3xiCf9z0BJWJoHESkCWwTTTj6CvSOwoFoeduUyRkmpT/AHTnz4w+tYbJ3IKa+MCqzmW4bRhn6847CiWuf0NWoMcQNfzX+vt6QyduKbJnhIZqSqnuc/PSOQo1FpStxSAwnh3qfDP/AFIlmbikg/L6v+TfVq8f26x2FENc/oCQkfLiod/CtX+30iNW4BUMwngCzeE4YB6fKUsIUKIIf6BkAjxk9/Br/Eh69wKBpyQwAbwiX6n5SFCiBi9w1D8+OX5L/uRB/wDz1T/+5/8AqP8A1IUKLVVzufuSZONlL8cHLnp4bO8tQqc558oUKFAH/9k="/>
          <p:cNvSpPr>
            <a:spLocks noChangeAspect="1" noChangeArrowheads="1"/>
          </p:cNvSpPr>
          <p:nvPr/>
        </p:nvSpPr>
        <p:spPr bwMode="auto">
          <a:xfrm>
            <a:off x="52388" y="-839788"/>
            <a:ext cx="2657475" cy="172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6152" name="AutoShape 18" descr="data:image/jpeg;base64,/9j/4AAQSkZJRgABAQAAAQABAAD/2wCEAAkGBhQREBUQEhQVEBUVFBQUFBQUERQVFxQVFBUXFRUWFBQXGyYeFxojGRQUHy8gJCcpLCwsFR4xNTAqNSYrLCkBCQoKDgwOGg8PGjQkHyUsLDUvMCosLTQxLS8sLCwpKSopLC4sLCwvKSwsNCksKSwsNCwsLCwpLCwsLCwvLCksLP/AABEIAO4A1AMBIgACEQEDEQH/xAAcAAEAAgIDAQAAAAAAAAAAAAAABQYEBwECAwj/xABBEAACAQIDBAcFBgQEBwEAAAABAgADEQQSIQUGMUEHEyJRYXGRFDJSgdIXQlOTobEjYsHRQ3Lh8BUkMzRzgvEW/8QAGwEBAAIDAQEAAAAAAAAAAAAAAAQFAQMGAgf/xAA3EQACAgIABAIHBgYCAwAAAAAAAQIDBBEFEiExYZETFCJBUYHRFVJTcZKhBiMyscHwQvEzYnL/2gAMAwEAAhEDEQA/ANsRETYahERAEREARETIEwcdtmnSZVZu0xsqjUk+AmBvNvKMMmVRnqNoiDiSZE7D2MwJxGIOes2uvBB8KiVPEuJQw4fGT7Ik0UOx+Bc7RMXD43QK3rMoa6jUTODxOrKiuvtfAxdjyrfgIiJakcRETAEREAREQBERAEREAREQBERAEREARE61XygnugHaY9XHorBWYBm0C31PylT/AP3JrYo4SmMhI7D8bkC7Ajl4SQw2zFVusN3f4idflKPiPGIYnsJbl+xLoxXZ1fYma+0MvBS36TEr4iox0YKvO3H1nF5xOYv45l29E+VeBPhiVx8TGTZyBs9szfEdTMqcRKecpTe5PbJSSXY5nrh8QUPhzE8ZzeITlXJSi+oaTWmSlKsH4aHuneRAbnPaniyDc6zqMT+IJQXLct+JAswk+sSRiYftd3Gth3aTOcWM6TE4hTlNqv3ECyiVetnWIiTzSIiIAiIgCIiAIiIAiIgCIiAJ1qLcETtEA0nvEr4LaIr9zX81OhHoTNpI9wCOYB9Zr/e6sMVtOjQPu5wG8RxmwQLC04f+IuX00dLrot8LfKzmIic0ThERAEREAREQBeZWExJzAHUX5zFnKtY3m2m11TUkzzKKktMmG4ziYv8AxC/EWM5pYsE6keE7+rjOLJJcxTSxbF7jJidKlUKLnh6zhK4IzDh5SyWTS9LmXXxNDrl8D0iUrHbw4ipjkw6K1Ol2s75SOWlmP+9ZaKGMAsD6yvv4vRRaq5eaN0MWco8yM2JzbQEagziWsJqcVKPZkdpp6YiInowIiIAiIgCdajWBJ7oq1AoJOgErdfeAYsVaOGN8nZZzwueIHfaab766Ic9j0j1CDm9IpOCoe0bZzrqtIl2P6D9TNiSG3c3cXCKxvndzd2PPw8pMz53xTLWVe5x7e4vKK/Rw0xERKw3iIiAIiIAiIgCIiAIiIB2znheFqEcDOsT1zPvsxoGIieTJlYXGZeydR+0zGqjiDcSJi8uMPi92LHlXVeJGtxoWPbJiJD4va5oUWqEF1WwsOJJNgBPTYe3PaVzdVUo/5yuvpOvwOJetRTcX5dCsuo9G+5KRES2IwiIgFA6RN7DTthkOUuQGb4VOhMl9h7ITDUhTp8OJPNiecqHSrh1NZAvvsQtvEm0vOBpFKSIdSqKD5gATkP4jm9wjv5Fpgro3o9oiJyJYiIiAIiQW3N88PhbqWNWoP8OnYsP8x4L8zfwm2qmy6XLWtvwPMpKK2ydia1fphIa5wpCf+S7W9LXl72Ltqni6K16Rup5c1PMEd8l5PDsjGjz2R6GuF0JvSM+JF7w7xUsFRNaqfBVHvOe4CU7D9L1zrhWy961Bmt5GMfhuTkQ5647X+9hO6EHps2LEi9jbyUMUP4bWa1zTcZXH/rzHiLiSkh2VTqlyzWn4mxSUltCIiaz0IiIAiIgCIiAZeAs10bUEc+8TMWmF0AtIkG0ksLiMy68eRnWcC4go6x5L8iuy6d+2j1iInYlWJ1qVAoJJsBIbe7azYfDs68eR7pXtwcc9bCtVqnrGeo4YsBqBYCV/EM5Ydam1vqb6afSvWyG2vs1sdtANTJyU2BZ+WhvZZfROlKgqaKAo46Cd5wWfnSzLOdrSXYuKalVHSERErzcIiIBD7X2PWxAKe0GghuMtJLMw/nqE3PPRbDzkG/RmgXKlUjU2zLe4tpmINyb8Tw7hLk97dkAnuJtf5zBTbdPqmrN2EBADEN2swBW2mt8wGl/OWmPm5VUf5L0vBL/s0TqhL+o09vPsGphSVqJprZgOyw/lP9OMtnR+7YTDuiqMRUqVEYItRVsGUC2Y3Fxf1MtNaoMYamGqYdzSvl6w9kG2mZSdcwINrd81pgaxoY+vQwae1A9hRUUWYqRdrqRlseDAj9Z1NGRHPqdORHTWm+vTz935EFx9E+aB6dIm31xj0lFOpSej1i1ab27LZgAPHgfWYm6+wquLbLTXQe85HYXzPPyEtOzOjxsVfE4qoyPVdndFQZrk63N7LrfS2gtLnTenhRToACnTCgL3A3tqe8668z5yPbxKvFr9XxFtrfy+p6VLm+ezoVv7NgQCaxDDXMqEEEDQqb348f0tLHsrBYikAtSsMSve6Fag0+MEhxe/EA+JmRi9pCmyLYnPoCL2uSqqCbWFywGpHz5ZSXtra/O17fK853Jzcm+K9Npp9ui/b3k2FUI/0nMRErDcIiIAiIgCIiAJI4Agp5H95g06OYMP5Tbz5SI3P3br4VnarWdw3FC11v5EXHyM6PgeJZKz08eyIOXZFLkZbIiJ3RUEFvjshsTh2RTrNdbgY96OLODY9hsxAPJwL6eYH6TbWOxS00LMbC01buzgPacecYmlJGa3fmtbUd2sqeMKv1aXpPl+ZKxd860bCiInzguxERAEREAgsZiHXFrSRsi+z1apGUEFi4RRrwEqu3Np1MMtGmP4lMCklSm3DrKQVhmPFeC6+B8Zba1C+Pzm+UYUJfld6xPHv7I9Zr3e0E46spNsoUG3AWpizeCm/wArmdTwuv09nK9ajHb/AN+ZFtTa1Hu2W/Z22QmGes1c1mqHVR/hE6ZFX4rnQaDW/ImRGB2fVY3SmMOvIBbAacWLC7Hhrbvnhs3EvSp0adFbvUU1B2c7Xcsq5RrchQ2uuhnrisViabEVutU3GlTOBe2mh04fpedThcMcKZTr1zS7c3kuhVZWSo2KD3pd9fUzMJWxGHfPZnS5vYacdSMotpbmJLbe21R9m6xsrMbFE5uQQRbmLGx8CJWqO1qy+67KNdM1xrqdDpxnlvHiTXwxchVam6EkCwK1Dkckcr3F7d088Q4QnGF0klJNbcff8hh5cZzdW20+2yS2Ntp8TTFJvfLCoCB2VWlUFT5C62ufi8pY9k1S9eurMXFN0KEgD/qJm4Du01lE3HxH/M1V1sKZtfwcdph89B3mX/ZuGK4muxvldMOw7rhXVregnJ8UrWPZOtfDa+bXb5FvTtwXN32SsROZzZIOIiLQBETmAcRE5tAM3BJpfvP7TKnhhCMunDhPefSeEU+ixY+PUosmXNYxERLQjkJvhSzYR/KaM2JvZiMK9WnScIC97GmhvbQe8O6fRGMoh0ZW4EGfOW8+HVMeVTgM1/U2myuqu2ajZFSXwa2eZSlGLcXonPtExv4q/k0vpj7RMb+Kv5NL6ZW5xLX7IwPwI/pX0IPrV3335ssv2iY38Vfyaf0x9omN/FX8ml9MrUR9j4H4Ef0r6D1q77782WX7RMb+Kv5NP6Y+0TG/ir+TT+mVqI+yMD8CP6V9B61f99+bNtbj7RfF0KlWsQ1TOaYYKq9lVRgLAW95jrKZvXVY46sw0ddCPi/hqCp8+Pzlp6N1tgHI49a7eioP6Ssb0G+PduN1S9uJXqxYjxH9Jw+LCMOKZUILSUWkl7ta7HS4zbrqlJ+9Fs3e3gw2ESm7qwqnD0cpCFuxl0VTeym+a/DznON6SGqJl9nDXzBg9nW1+z2R72lr/O0qnVmthKLggmlmov8AI3pkjyJ9Z74LCgApUQVVOoGS9m4aWIHC8tKXJx8EQshctjie1ba+HZgQjUhrmswdAR8LcSv6zwx2Opvh8QqA9lKdyQLXaotgPGeGJ3eyHhUAOoLFSRzI04fvPPaC9VhrZiTWqoADbRKXbbTnrk9ZuuyLZ1crkmjXi0R9Oml1Pfcyl/zboOJQ5udrOpsT4C5PiRLJv3t2thOoegQnWK6tdFYkJlK+8DYWc+sre4Fc+0VSBrUUIvgpcEn5hTJ3pYT+Fh/B3Hyyr/aU1kIWcbqrsinFrs1/6/AnZMnHHlKL11f9ytfaJjfxV/JpfTH2iY38VfyaX0ytRO3+yMD8CP6V9DnfW7/vvzLL9omN/FX8ml9MfaJjfxV/JpfTK1EfZGB+BH9K+hn1u/778yy/aJjfxV/JpfTH2iY38VfyaX0ytRH2RgfgR/SvoPW7/vvzLMOkPGn/ABF/Jp/TLfuPjsbjHzVKlqKGzsKVMZ2+BTl5cyPKUzdLdd8XWCL2QNaj29xfD+Y8pvLZ+AShTWlTGVVFgB/vUyuy8LBr9mFMd/8Ayun7Emm26XVzevzPanTCgAaATtESObhERAIrefaYoYapULBbKdSbT5yGJ62tVqk5izmxPdy0n0htzYi4mmUY2mnt9ujg4bt0hcnW4vx8ZvotVU1Jo8Tjzx0VecTHo4g3yOMrDl3zKRbm06GuxTXNErJRcXpnWJ1xyvSsxAKE2B778x4TirXVdGNpiN0Jb0+xlwktdDvEA31ibNng2d0X4gHDOnw1HJ8iqf6yK3v2K9PFU6inKj6JUtezA3CEX1JBsBfW0xOjzbS0MQabtZaoAvfsq492/nwv5S/7awD1KL0kyuj8VZQ1vIEz5hxCyfDuMTsa9mfx7NPv5M6jDatxkk+q/wAdjXpq+yVWYo2SppWw7LlZhfSpSAJ1B05f1kjhEWr/ANvXDDkjEo4uL2sRxmFtQVvaWqVjndwtJcq2NlsEGVWNufidTznO1KTYdwlTsvlLABsxtY9olfdOhlgsnlf8rs/313N06/S/+T+oy8Xilw65q1e4/DpMXY8NABpc3lW2ptQO/X1hZrZaNDW1NL8XP3mJ1PjLBs6g1YstIFsrIGF7ZM2ikA8b25aaDnMfDbL9qqqt1HVhgTUU8cx0AP66THraUua3su/h8vEzCpV7UO5LdF2yWKvjKgtmISmO8Lxt8zb5T36WKwyYdOeao3yCqP3P6S07MU06YDOHyiwIVURF/lAAGnlNZb7bbXFYjsG60xkU30bW7EfPgeYEgcG58/jHrOvZjvr8tIj57VWNye9lciIn1A5gREGYBzJbd3dqtjamWiLKD2qhHZXy+I+Ak7uf0c1MVarXBpUeIXg9T6R+s29s7ZlOhTFOkoRQLAASuyM1R9mHclV0N9ZGLu9sCng6IpU9ebMfedubMZKREp223tk1LXYRETyZEREATyxGGV1KsAQZ6xANHb/7kVUqmrSFlBJGht5TE3Iw+GqOyY50o5CGKubdYvAZTzF5vjEYdXUqwuDNG9KCJTrLh6OgZhe3KxvpN9Vsoeyn0Z5lWp+7qTe+W7C46qnU1qar9y1tLCwGTQ2kNvzsKhgcMiAmrWawZiOLMONuQ04eUkNysBiWqqzFlpqt3cm1k+FSR7xt8hK9vttQ4zHNlBKUja41uf8AT+82zgoyUFLaZiKnLfsva92upC0KeVQvcJ3np1Ddx9I6lu4+kulbUlpSXmQnjXv/AIPyZwhA14nkOXmZIU95MSq5eucjxN/lc62mB1Ldx9I6lu4+k1Wxxrlqzlf56Z6hVlQ6xjJfJkpsfeE0a4rVF64gi2Ynsi/ayjhcjS/iZk4raHtOIq4huyrJUYXIOUEBQPPjILqW7j6TkU2HIi+h0OvnIF+Di2Pmi0nrXf3fkTsa7JpluUJP39n38iw4XbHsuJaqFLI1MIwBAJV0WxHiHW8wNo7xPUrnEUx1DG2bIT22F+2wOmYi17aaX5yNamx4gnlrfhOvUt8J9Ix8HFrfNJpy1p9eml4bMZNuTdNuMGlvfZ/30SGL3kxFVcj1WK9wNh87cfKRzG+vDv7vl3TpUaxtY37gCT6SV2bunjMRbJSKA/efT9OMmweNjx1XpLw1/ggThdN+3vfiRZM6dcL2F2PcoJPoJsrZPQ3ezYmoW71Xsj+/6y77K3Kw2HACU1FvCR7OIL/gj3HG+8zTOy9zMZibZafVKfvPx+S//JsXdPosp0GFXEE1nHAG2VT3hf7y+pTC6AWnaQLMmyfdkmNUY9kcKoAsNJzESObBERAEREAREQBERAE1xvT0ZNjMR1ucqL3uDqPWbGdwBcyrbU6R8LRapSDF6lMDshTYsRfKDzPC/mJiTWupsqjOUv5a6+BH7VwK7M2c1OmWYtclma5Jtb5Cak2QLoah1ZyST85Pbd3lr45iapy079ikOAH8xHvGRyKALDQSDdYpdInZcK4fZVL09z6tfM7RESOdCIiIAiJyqkmw1JgHElNgbEbFVRSSwY8b/dXmxmHsOkK+J9nGjgE2Ol7cZujdzd9MLSsAM7auwHvH+031Vcz6lJxLiccevVb3J/sYmyNx8NhwLIGbmx1J8zJ6nRCiwAHlO8SwS12OFlKU3uT2xERMnkRETAEREAREQBERAEREAREQDyxNHOpXvmjekzYvs1UFbkBs/HgTx8+Qm95q7pkwTMgIGluPlrMSW0bKZcs0ykI1wD3gGdpjbPq5qSnwt6aTJlS+jPp9cuaCl8UIiJg2CIiAJKbt4U1MQoH3btr6f1kXLXuFgHNdWCZgxFzyCqbsT+09wW5JEbLsVdMpeBLp0ZXxi4gu1MKxP8M5SbjUX5CbDUWAHdOYlokkfNJWSn0bEREyeBERAEREAREQBERAEREAREQBERAKBv10jthHShQCmozAFmFwq89OZ1EqW9e8lTGhUZuwPeAXLmPj4eU9+lvYZWp1wOUXDX8RKxg6hZAx0NrmRL5ST6HT8EpotTU47a6npTphRYaATtMMbTTNlN17iRYHyMzBIjTXc6uuyua9h718BERPJtEREA70KWZgo5kCbc3I2F1FM1MxOe+VdLBb8QO82mvN1NltWrCwJsQNORPP5C5m56NIKoUcAAB5DSS8aG/aOW49lNJUxffud4iJNOREREAREQBERAEREAREQBERAEREAREQDV/SlsHE4llCXKg3A5X8Zzud0cuwWrjLaWtSU6ebHn5TZxUGczy4JvbJNWVbVBwg9Jmv96Oi+nXu1Ps+H9u6a7O5uMpVSlNC68LMf2M+hJ16scbCJQUu5inJspfNB6PnDadHEYV/4qi33gBw8jzmSj3AI4EXmyelTYnWUM4HDQ2mqNj17pkPFCQZDvrUeqOp4NxCy6Tha9/AkIiTm7+6r4sdk5RmsTxsALk2keKbekdDbbCmDnN6SJTo3xhWsaYK3ciwPHQEk+l5taV7djcujgrsgzVCLFzq3iL8h5SwyxqhyLR894jlxyreeK0IiJtK8REQBERAEREAREQBERAEREAREQBERAEREAREQDE2ngBXpNTbgRNF72bn1cJWL01J15D3hN/zxr4NH95Q3nMSimtM2VWyqkpR7nzh/wASYe/Sde82vNudHewmVRiS1REcXSmbAG4tmYWv5SyndqhmDdWAR4STVbaCao0xi9llfxe+6r0cvecxETeVIiImAIiIAiIgCIiAIiIAiIgCIiAIiIB//9k="/>
          <p:cNvSpPr>
            <a:spLocks noChangeAspect="1" noChangeArrowheads="1"/>
          </p:cNvSpPr>
          <p:nvPr/>
        </p:nvSpPr>
        <p:spPr bwMode="auto">
          <a:xfrm>
            <a:off x="52388" y="-1098550"/>
            <a:ext cx="20193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10" name="9 Esquina doblada"/>
          <p:cNvSpPr/>
          <p:nvPr/>
        </p:nvSpPr>
        <p:spPr>
          <a:xfrm>
            <a:off x="900113" y="1125538"/>
            <a:ext cx="1727200" cy="1008062"/>
          </a:xfrm>
          <a:prstGeom prst="foldedCorner">
            <a:avLst/>
          </a:prstGeom>
          <a:solidFill>
            <a:srgbClr val="D0F03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>
                <a:solidFill>
                  <a:schemeClr val="tx1"/>
                </a:solidFill>
              </a:rPr>
              <a:t>CDI Carolina Terán</a:t>
            </a:r>
          </a:p>
        </p:txBody>
      </p:sp>
      <p:sp>
        <p:nvSpPr>
          <p:cNvPr id="11" name="10 Esquina doblada"/>
          <p:cNvSpPr/>
          <p:nvPr/>
        </p:nvSpPr>
        <p:spPr>
          <a:xfrm>
            <a:off x="900113" y="4292600"/>
            <a:ext cx="1800225" cy="1223963"/>
          </a:xfrm>
          <a:prstGeom prst="foldedCorner">
            <a:avLst/>
          </a:prstGeom>
          <a:solidFill>
            <a:srgbClr val="FF66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/>
              <a:t>Se deja de lado las actividades lúdicas</a:t>
            </a:r>
          </a:p>
        </p:txBody>
      </p:sp>
      <p:sp>
        <p:nvSpPr>
          <p:cNvPr id="12" name="11 Esquina doblada"/>
          <p:cNvSpPr/>
          <p:nvPr/>
        </p:nvSpPr>
        <p:spPr>
          <a:xfrm>
            <a:off x="6732588" y="4149725"/>
            <a:ext cx="1943100" cy="1366838"/>
          </a:xfrm>
          <a:prstGeom prst="foldedCorner">
            <a:avLst/>
          </a:prstGeom>
          <a:solidFill>
            <a:srgbClr val="B8E08C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>
                <a:solidFill>
                  <a:schemeClr val="tx1"/>
                </a:solidFill>
              </a:rPr>
              <a:t>No incentiva el aprendizaje del lenguaje oral</a:t>
            </a:r>
          </a:p>
        </p:txBody>
      </p:sp>
      <p:sp>
        <p:nvSpPr>
          <p:cNvPr id="13" name="12 Esquina doblada"/>
          <p:cNvSpPr/>
          <p:nvPr/>
        </p:nvSpPr>
        <p:spPr>
          <a:xfrm>
            <a:off x="6804025" y="981075"/>
            <a:ext cx="1871663" cy="1368425"/>
          </a:xfrm>
          <a:prstGeom prst="foldedCorner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>
                <a:solidFill>
                  <a:schemeClr val="tx1"/>
                </a:solidFill>
              </a:rPr>
              <a:t>Metodología con actividades tradicionales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C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OBJETIVOS</a:t>
            </a:r>
            <a:br>
              <a:rPr lang="es-EC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C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s-EC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11 CuadroTexto"/>
          <p:cNvSpPr txBox="1">
            <a:spLocks noChangeArrowheads="1"/>
          </p:cNvSpPr>
          <p:nvPr/>
        </p:nvSpPr>
        <p:spPr bwMode="auto">
          <a:xfrm>
            <a:off x="1187450" y="1125538"/>
            <a:ext cx="7345363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200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OBJETIVO GENERAL:</a:t>
            </a:r>
          </a:p>
          <a:p>
            <a:pPr>
              <a:buFontTx/>
              <a:buBlip>
                <a:blip r:embed="rId2"/>
              </a:buBlip>
            </a:pPr>
            <a:r>
              <a:rPr lang="es-ES" sz="2200">
                <a:latin typeface="Times New Roman" pitchFamily="18" charset="0"/>
                <a:cs typeface="Times New Roman" pitchFamily="18" charset="0"/>
              </a:rPr>
              <a:t>Analizar  la  actividad lúdica como estrategia  para desarrollar el lenguaje oral en los niños de 3 a 5 años del Centro Infantil Carolina Terán.</a:t>
            </a:r>
          </a:p>
          <a:p>
            <a:endParaRPr lang="es-ES" sz="2200" b="1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200" b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OBJETIVOS ESPECÍFICOS:</a:t>
            </a:r>
          </a:p>
          <a:p>
            <a:pPr>
              <a:buFontTx/>
              <a:buBlip>
                <a:blip r:embed="rId3"/>
              </a:buBlip>
            </a:pPr>
            <a:r>
              <a:rPr lang="es-ES" sz="2200">
                <a:latin typeface="Times New Roman" pitchFamily="18" charset="0"/>
                <a:cs typeface="Times New Roman" pitchFamily="18" charset="0"/>
              </a:rPr>
              <a:t>Analizar la planificación micro curricular a fin de evidenciar la inclusión de actividades lúdicas. </a:t>
            </a:r>
            <a:endParaRPr lang="es-EC" sz="2200" b="1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Blip>
                <a:blip r:embed="rId4"/>
              </a:buBlip>
            </a:pPr>
            <a:r>
              <a:rPr lang="es-ES" sz="2200">
                <a:latin typeface="Times New Roman" pitchFamily="18" charset="0"/>
                <a:cs typeface="Times New Roman" pitchFamily="18" charset="0"/>
              </a:rPr>
              <a:t>Identificar  las actividades lúdicas que permiten el desarrollo del lenguaje oral de los niños. </a:t>
            </a:r>
            <a:endParaRPr lang="es-EC" sz="2200" b="1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2200">
                <a:latin typeface="Times New Roman" pitchFamily="18" charset="0"/>
                <a:cs typeface="Times New Roman" pitchFamily="18" charset="0"/>
              </a:rPr>
              <a:t>Diseñar una propuesta alternativa que contenga actividades que promuevan el desarrollo del lenguaje oral de los niños </a:t>
            </a:r>
            <a:endParaRPr lang="es-EC" sz="2200" b="1">
              <a:latin typeface="Times New Roman" pitchFamily="18" charset="0"/>
              <a:cs typeface="Times New Roman" pitchFamily="18" charset="0"/>
            </a:endParaRPr>
          </a:p>
          <a:p>
            <a:endParaRPr lang="es-EC" sz="2200" b="1">
              <a:latin typeface="Times New Roman" pitchFamily="18" charset="0"/>
              <a:cs typeface="Times New Roman" pitchFamily="18" charset="0"/>
            </a:endParaRPr>
          </a:p>
          <a:p>
            <a:endParaRPr lang="es-EC" sz="2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18 Imagen" descr="escuelita.bodorio 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59832" y="2420888"/>
            <a:ext cx="3024336" cy="1998832"/>
          </a:xfrm>
          <a:prstGeom prst="flowChartPredefinedProcess">
            <a:avLst/>
          </a:prstGeom>
          <a:noFill/>
          <a:ln>
            <a:noFill/>
          </a:ln>
        </p:spPr>
      </p:pic>
      <p:sp>
        <p:nvSpPr>
          <p:cNvPr id="8195" name="6 CuadroTexto"/>
          <p:cNvSpPr txBox="1">
            <a:spLocks noChangeArrowheads="1"/>
          </p:cNvSpPr>
          <p:nvPr/>
        </p:nvSpPr>
        <p:spPr bwMode="auto">
          <a:xfrm>
            <a:off x="0" y="692150"/>
            <a:ext cx="8748713" cy="5857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C" sz="3200" b="1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JUSTIFICACIÓN</a:t>
            </a:r>
          </a:p>
        </p:txBody>
      </p:sp>
      <p:sp>
        <p:nvSpPr>
          <p:cNvPr id="8196" name="AutoShape 6" descr="data:image/jpeg;base64,/9j/4AAQSkZJRgABAQAAAQABAAD/2wCEAAkGBhQSERUSEREUFRUVGRgWGBgYGRkcHxoaGBYVFhsVFRogGyYeGCQvHRwUKzEgJScpLC0sFR49NTAqNSgrLSkBCQoKDQwOGg8PGjUkHiUsLCo0LjQyLCwqLCksLCwpKi8vLC8uLCwsLC8sLCwsLCwsLCwqLCwpLCksLCwsLCwsLP/AABEIADUAoQMBIgACEQEDEQH/xAAcAAACAgMBAQAAAAAAAAAAAAAABwUGAQIDBAj/xABAEAACAQIDBQMICAUDBQAAAAABAgMAEQQSIQUGMUFRBxNhIjJCUlNxkcEUFyOBkqHR4RVisbLScpPwM0NUc6L/xAAaAQADAQEBAQAAAAAAAAAAAAAABAUDAQIG/8QAKhEAAgICAQIFAwUBAAAAAAAAAQMAAgQREiExE0FRYbEjM6EUIjJCUgX/2gAMAwEAAhEDEQA/AHjRRWL0Qmaxeo/bO3IsLGZZnCry6k9FHM0qt4u0+eclcPeCPw88+9uXuHxphOPdv8e3rFnZK09+/pGxtDbUMAvNMkf+pgD9w4mq9ie1LApwkd/9KH52pP4TATYlyI0klc8SLsfex+ZNWLD9luOYXKRr4M4v+QNOfpE0+5eJfrHs+3WXP63sJ7Of8K/5V7cF2nYGQ2MjRn+dSPzFxS5x3ZtjowT3QcD1GBPw0Na7mbnNi5yJFZYoj9oSCDf2Y8Tz6D7q9Wx8bibC081ycrkKkR34fFLIodGDKwuCpuCOoPOoDaHaDg4ZGiklOZDZsqkgHpcaVHb9b1rgYRBBYSstlA/7acM3h0H7UmySTc6k1jjYniA2t0E2ycwqPGvU+cdn1o4H2r/gb9Kz9aOB9q/4G/Sl7hezHGuiuEQBgDZnsRfqLaV1+qnG+rF+P9q08DF/3MxkZR/pGJs/tBwk8ixRO7OxsAEb48NB41N7Q2ikEbSytlRRcn5eJ8KrO4u5YwUZkmymZhqeSKPRU/mT+lUTtA3x+ly91EfsIzp/O3Nz4dP3peuPVrOK+w84xbIspXJnc+Uv/wBaOB9q/wCBv0rtge0PBzSJFHIxdyFUZGGp8bUi6k92ZMuMw56Sp/cKdvgLFSQTEq/9BhsAQJ9D1znnCKWYgKoJJPIDUk1uaVHaZvn3jHCQt5Cn7Vh6TD0B4Dn1PuqYlRbbiJUe4KpyMtn1oYH2rfgb9K9+xd8sPi3KQF2IFz5BAA4ak6UisBgXmkWKNczubAfM9BT43V3aTBQCNdWOsjes36dBTWTjqSOhO4rjZDnHqBqTdFFFT5RhXg2ztZMNC80h8lBfxJ5KPEmvcaWXbJj2+whHmnNIfEiyj4XPxrZC/EuKzB7PDWbSi7wbwS4yYyynwVeSD1R8zzqU3G3NOOkJclYUtnI4sfUX5nlVYptdl23cOMKIC6pKrMSGIGa5uGF+Olh91WsklSvpiRMYBrfqGXXZ+zI4EEcMaoo5Afmep8TXrArn9IX1l+Irxzbfw6EK08eYkALmBJJ0AAGtQCCTufQbrUSQtULvNvBHgoGlYDMfNXm720/c9BUjjsekMbSyMFRBck9BSI3r3lfGzmRrhBpGvqrfn4nn+1NYuOXW9orlZATXp3Mjto7QeeVpZWzO5uT/AEA6C3D3VnZuO7mVZQiOUNwHBIvyJAIvapjcvdRsbPY3ESWMjD+weJ/pTNHZlgPYt/uSf5VUbkqV+wyUrGa394lHHa5i/Ug/C3+dMjdbFYmWAS4sIrPqqKpGVeWa5Op6cq8mG7OsDG6usGqkEXdyLjhcFrGuO/m94wcOSMgzyDyB6o4GQ/Lxqayy2kUVXUpLqxQN3W6Sv9pu+dr4OBtTpMw6ezHz+FLbDYZpHWNFLMxCqBzJ4f8APCtHckksSSbkk8zzJptdmu5vcoMVMv2rjyAfQU8z4n8hVEmmIr3+TJw55bfb4Eou+O7H0IwJe7PGWc8s2bgPAaVDbNkyzRt0dD/9CmF2zQ64Zv8A2L/aaWqNYgjkb/DWtMexYoE+8yyKBbSBHF2i75/Ro+4hb7aQakegp0zeBPL40nQL12xuMeWRpJGLO5uSf+aVfuzLczORjJ18kf8ASU8z7Q+A5VnWtMRWz3+Zpa18tuh2+JYezvc36LH30y/byDgfQXjl9/WroKAKzURl7MsbWl1awuorWFFFFeJpMGqvv1uh9OiXIQssdyhPAg8UbpwGvUVJ7V24InSFArTSXKqzZRYcWY2JA9wJJ/KAftByqHMSFCjNdZLnMLBbjLorG9r62Umw4VsoMBFqTBtl2BreKvaO7mJgJEsEi+NiR9zC4NR/dH1T8DToO/DgjPhrC+Rzm0DkkKisVCk+bcEi2Y34GuR341ymCIvmY3D+R3a5byZ8g6ty1yE8xemMtuutfzJVsRXlb8RRxYKV9FjkbwCsflTQ7Ntye5H0mdLSnzFI8wdT/Mf6e+pTDb796WEUSDVshkfICiAZ5H0JXUgZQCbg3tY1zbfo2v3SaMoYGSxAIDXC5SdF8o3sACBxuBi57WDiK6m6UqWeRtuVjtE2riMVJ3EME3cxnUhG8thz4cBy61Vdnbp4maVYxBIuY2zMrAAcySR76bWA3z7xZHaFkSIspvqxbMAkarbVzxI5XA56eSXf4oAZIAPKVWAYnLmYA3uoN1uAdPONhexsLeyleFawYhd7c7Wlh2DsSPCQrDGNF4nmzHixqSqmt2hC7AQ3KIzEBx5/KMaa6XLNwGVrXtXSHfcupZIlAVUdszlTlYC2RcpZmJvlHTKSfKApKy2E7Meq1YGhJ/bW0+4haTIzkDRVBJY8gLf1pH7WwuMxMzTSwTFmPqNYDko00ApmPv62loFJY5EGc+U41axC2yjzb387w1r3bO3yWUyHKBHEilnDXu7G3doLeVqND6VxbiKYTa6Nnj1iz60focpR+z7cVpJe/wATGypGfJVgRnYcLg8hp7/jTcFUte0W6Bu48snKqZtS+cra9tANLnmxsL2NvTPvtYCQIhiN7HPdrKQGcqBZV10ubksosL14f4rbbsJ7R4Kq6qZH9rWznlghMaM5VzooJ0K8TbxApY/wDE/+NN/tt+lNiff4oWzwrYMguj5wFY2YsQtiQSostwWJAOhrZd/wXyLGC1vXH/UZgqRA2153bgMrWvat0uaqnEVi7kqbfkbShbn7iS4icd/G8cSavmBUt0Rb9eZ6U6oYQqhVAAAAAHIDQAVmO+l+PP8Aat6Ue+zjsx1GPVI0IUUUVhGIUUUUQnCTBozBmRSy+aSASPceVc12XEBYRRgamwVba6HS3OiijZnNCbyYCNlyNGhXjlKgi973ta3GsHZ8d792lwbjyRxFhcaeA+AooruzDQmH2ZETcxITrxVfS87lz59aydnx5i3dpma2Y5Rc2ta5trwHwooo2YcR6TcYRPUXjm4Dzj6Q8eOvjWn8Pj9mnL0RyJI5dST7yaKK5sw0Ifw+P2acMvmjzbWy8OFr6UHZ0V83dJm0F8ovYcBe3KiijZhxHpNRsqG1u5jt0yr1J4W8T8a6fRE9ReIPAcV4H7tLdKzRXdmGhNEwEY4RoNQdFHEag8OWtarsuIAqIowDcEZVsQTcgi2utFFGzOaE2/h8drd2lhYWyj0b2HDlc/GsNs2IkExIStreSuluFtNLUUUbM7oT0gVmiiuTsKKKKIQoooohP//Z"/>
          <p:cNvSpPr>
            <a:spLocks noChangeAspect="1" noChangeArrowheads="1"/>
          </p:cNvSpPr>
          <p:nvPr/>
        </p:nvSpPr>
        <p:spPr bwMode="auto">
          <a:xfrm>
            <a:off x="52388" y="-254000"/>
            <a:ext cx="15335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8197" name="AutoShape 8" descr="data:image/jpeg;base64,/9j/4AAQSkZJRgABAQAAAQABAAD/2wCEAAkGBhQQEBQUEBQUFBUVFxUZFBgUFBQSFxwdFhUhIBkYEhofHCYeGCUlHhYXIDAiKCcuLDIuFR8xNTAqNSorLCkBCQoKDgwOGg8PGjUlHiUyLTIyMjQsKTQ1NSwpLDQsLzUpNTUuLDApMjUvLDQsKi0qLzQsKTQ0KjQsLCw0MDQsL//AABEIAFEAiAMBIgACEQEDEQH/xAAcAAEAAgMBAQEAAAAAAAAAAAAABgcBBAUCAwj/xAA9EAACAQIEAwUFBQUJAQAAAAABAgADEQQSITEFBkEHEyJRYRRxkaGxIzJCwdEWUlRigRczQ3KCg5KTohX/xAAZAQEAAwEBAAAAAAAAAAAAAAAAAwQFAgH/xAAnEQACAgEDAwMFAQAAAAAAAAAAAQIDEQQSEyExMkFR8AUVIiOhUv/aAAwDAQACEQMRAD8AvGIiAIiIAiIgCIiAIiIAiIgCIiAIiIAiIgCIiAInwxeMSkheowRVFyzEAD3yvuOdryKSuEp94f36l1X/AEruflJa6Z2P8URWXQqX5Mse8XlEYvtAx1Y279l9KShfoCfnOdW43ixq9bED/M9QS6vp0/WSKL+ow9Is/RF4vKP5W43xCviEpYfEVCTqc57xVUbswMsLnnm/2GgERgcQ4sug0HWow6eg85Xs0soTUE8tlivVxlBzawkS68Xn5/XnLHHbE1ifRr/lPf7W8Q/iMR8/0k/26f8ApFf7jD2Zft4vKq5EfH42tmq4iuKFMjNc2zHcINPj6e+dHtG55agfZ8K+WpoarqdV8kX1PXyHvkD0suTjTyywtVHj5GsIsS8zPz9+2mN/iq3/ACll9lvGKuJw9U16jVGWrYFjc2KA2+s6u0cqo7mzmnWRtltSJtMXnN5g47TwdBqtU7aKOrMdlX3ylsTz3jXdmGIqJmJOVDZRfos5o0s7k2ux3fqoUvD7l93iRfkbh+JWiKmMq1HqVNQjtoi9AR+8evltErzjtk1nJPCW6KeMEpmpxPiKYek9WqbIgJY/kPMzbMrftjxzCnQpD7rszN65LWB+N/6TumvkmonF9nHW5EJ5q5tq4+rdyVpKfs6YOg9W829Z3+R+zn2lRXxVxSOqINC/8zHoPmZBJfXBOa8JVpJ3damtlUZGYIy2GxB8praqUqa1GpGPpYxuscrWdPh/CKNBctGmiD+VQPidzNith1cWcBgdwQCPnOdieasJTF3xFEf7ik/AazaHE6Zo99mtTy5szXXw+ZvqJjNS7s204dlg4mMp4ThNKtXSmqF7eFd2b8KIOgvrbbUmUvxbitTFVnq1TdmP9AOir6ATqc581Nj6+YXFJLikvp1Y+p+lp2eQeQBjFNbEhhS2pgEoWPVr72G3rNmqK08OSzu/mDFuk9RPjqXRfMnO5M5ooYAs70Hq1W0DBlAVfJb63PUywuWOfPb6pSnhnVVF3dnXKvl7yfKY/sowP7tX/ueb/dYbg+EZlGVFJOpLM7HYX3JO0qX2029YpuT+e5coquq6SaUUfHnnm0YCh4LGtUuKY8vN29B8zKUo0qmIqhVzVKlRtOpZj1P1vNjjfGXxddq1Xdth0UdFX0H6yz+zbk32dPaKy/bVB4AfwKfoT19Jaio6OrL8mVJOWstwvFFYcd4UcJiHoscxTKCQLAkqDp8ZPuyHFrTo4suQqqUZidgMpuT8JHe06jl4lU/mWmf/ADb8pHaXEHSlUpKbJVKlx55L2BPlrtJ5Qd9CXvggjNUXtr0ydjnTmtsfXuLiklxSX6u3qfkJ3uzPk3vnGKrj7ND9kp/Ew/EfQdPX3Tgcmcqtj6+U3FJLGqw006Kp8z9NZeuGw600VEAVVACgaAAbASrqrlVHirLelpd0+aw+sTMTINgwZw+auV6ePo925yspvTcalTbqOo8xNzjS1jTAw9sxZQxLZCEv4ihsRmtteR5+DY7XJVy2Lquas73QsLG1vvBb6m5ufIASWtYe5SwyG15W1xyiDY3ssxiE5BTqjzVwp+DTVXs2x5/wAPfUp/rLFfgeNFrV2YMrKw70pkAHgOaxLne5Fr7bTwvB+IG4NYC5QMe8b7i2+4LaMbHM3W+k0Fq548l/TOekhnxf8I9yp2XVFrrUxgQImoRWzlmB0zWFrDe3WSDnzguMxgFHD5Fo6Fyz5SxGy2tsN/U28p9f/mY45WLEMbd6vfkDUHMadlsoHhAAF7Ene094LhWNRrvWzhUUIpY2LgsL1Da5FiGPU2A6awStk5qxyWUWI0xjDjUXhkM4X2TVzWT2k0xSvd8j5mIH4Rp185bOHoKiqqAKqgBQNAANgJFKvBceLZK97MLkubsNcxtYhd7gbDwjobhwjiBOtdVGdTdWZhkCEWAIvpv6kgnac3TdvlJHtMI09IxZLyZXfOvK2Ox9bw92tFP7tTU1Pm7abn6TqDhOOKp4ypIAq/bk6ga934bDYKOviLHUCe8FwnHB07yt4e8DVctRiSq3yrTuNAdAb6nec1/qe5NZOrf2ra4vBwOUuzF6WIFTGd2VSxVVbMC3QtpsN7SzBIhiOGcRdqhFVFDkFQHPgBADBNNxrY+dzuRb2/DMdYMHIYGxHfmzKHsMnhsng1uQSSdYtbte6UkKkqltjFnI585Fr43FCrQ7u2RVOZspuCfT3SOjsnxh3NEDzzk29dpNk4Nj1YZawKjNo1Rm1L3W5tmYdN72AHUzp8t4PEoD7W2YgAL484NzdmOgsbmw9FEmWpnXDEZLoQvTQsnmUX1Nrl/gVPB0FpUth946XZjuxnTtAEzKDbbyzRSUVhCIieHpi0WiIAtFoiALRaIgC0WiIAtERAFotEQBaIiAZiYiAZiYiAIiIPBERAEREAREQBERAEREAREQBERAEREA/9k="/>
          <p:cNvSpPr>
            <a:spLocks noChangeAspect="1" noChangeArrowheads="1"/>
          </p:cNvSpPr>
          <p:nvPr/>
        </p:nvSpPr>
        <p:spPr bwMode="auto">
          <a:xfrm>
            <a:off x="52388" y="-382588"/>
            <a:ext cx="1295400" cy="77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8198" name="AutoShape 11" descr="data:image/jpeg;base64,/9j/4AAQSkZJRgABAQAAAQABAAD/2wCEAAkGBhQREBQUEhQWFRUWFhoZFxYUGBgYFhweHxgWFRgcFxYYHCghHBwjGhgYITIsJCcpOC0sFR89NTwqNSYrLSkBCQoKDgwOGg8PGjAkHx80LDUyNTU0MDUqLzQxLjU1NSo0Lyw1LzEsMy00LDQsNCssLDU2NC01LywqNCwtNDAsKf/AABEIAIUAiAMBIgACEQEDEQH/xAAcAAACAgMBAQAAAAAAAAAAAAAABwUGAQQIAwL/xABAEAACAQMCAwUHAQQIBgMAAAABAgMABBESIQUGMQcTIkFhFDJRcYGRobEjUnPRNEJicpKissIkM0OCk8EIFRf/xAAaAQEAAwEBAQAAAAAAAAAAAAAAAwQFAgYB/8QALREAAgICAQIEBQMFAAAAAAAAAAECAwQRMRIhBRMiQRQyUWGRI9HhFTRxgaH/2gAMAwEAAhEDEQA/AHhRRRQBRRRQBRRmigMGoHjfO9paNpllGv8AcQFm+oHT61OSZwcdcbfPyrmq7L97J3n/ADNba89dWo6s/WorJ9K7GlgYkcmT6n2Q5Ie1qxY4JlT1aM4/BNW2zvElQPGyurDZlOQfrXNNMzsYMmbjr3Ph+Wvzx66ev0riFrb0y3m+G11VuyD4+o0aKxmjNWDCM0UUUAUUUUAUUUUAUUUUAUV8SyhQWY4AGST0AG5Jpc8Z7Y0RyttF3gH/AFHbSp/uqASR88VzKSjyT049l71WtjFnlCKzHooJPyAyf0pD8xc83N3IxEjxxE+CNGKgDyyRuSR1q0WvbKxOJ7YFT17tznHn4WG/3qLu+zxrhfaOHMskEmSqOdMidcqc7HB2qGcupek2MOhYsm8ha3w/YqcHFJozlJpVPxEjfzq/8p2tvxgSC7j/AOIjC5mjOhnU5ALY2LZHwqAt+zG/Y4MSp6vIuP8ALk172nPdtwcSQ28Zup84mlJ7uLUuRpTYsQpz5fGuseiyyWktkviGXRCvcJer21+6LtF2SWSnJMzj4M+3+UA/mk5xzn24mJSFjbW6khIIDoAH9pl3Zj571cLft9l1ftLSMr8EkYN/mBFQn/54L9Wn4VIHjz4oJjomiJ30knIYfA5+9bWNjxx23atfc8vkZNuQkupvRULfjM8bBknlVh0IkfP606uyXtBlvS9vc+KSNA6yAAalyFIYDbUCRuMZBpeW/ZBxJmAMCoD/AFnkTA/wkn8VYrDilry6ZI97u9YAS6PBHGPeCaj9zsSdulWMny7Y9MO8vsV6+qL3LgddFJRO32bVvaxafgJHz9yuPxTA5L7RLfiQKx6o5VGWifGcdMqRsw/nWXZjW1rcl2LEbIy7ItdFAoquSBRRRQBmo/ifH7e3x300ceegdgD9utavOPEnt7GeWL31XY/DJAz9M5+lc/yzM7F3YszblmJJJ9Saiss6exp4OB8SnJvSX5Hjxji1vxC1mgt7mJpJEKqA4yT1xg774x9aSF5avC5jlUo69VYYI/mPUV5U3uzlxfWbC7RJu6kKI0ihm06VYAkjyJIqHfmvRrdH9Og5L1Rf5/kUAPl+PP6CnFyAV4fYA3cqwmRzIqSMFIBAA2O+TjP1qyScIgto3kgt4g6ozLpRQSQCQMgZ60gb6/e4kaWU6nfck/oPgB8K+68rucKz+oxcF6YrX+R9Qc32c2UjuoixGB4wDvttmua+PcFls53inUqwY4LDAcZOGU9CCN9vjUkwz13+dNbswuDd28sNyizRxFQneqHwCDlfEPLA+9XsLNdUmmuTN8R8JVdfXGXAhtQ+NODse4cbJJru7YW8UqqsYmITVgltWGxt5D45NMmDlOzjOpLWBWG+RGufptXNHH+NzXk7y3DFnJOx6KM+6qn3QOla8bfi04Lsvc8+4eV3Z0db9oHD5HCLeQFicAawM/InakN2gcuTWl5M0oJjlkZ45uqOGJYeLpqGcY9KrVNHsT4vLJLLZyftLfuy4VxqVCGA21eTZ6fEUVPwqdkXte46/N9LFZqFMHsj4JILtb1z3VtCGzLIQiMSpUKpbGeuT8qc6cn2StqFrAG+Pdp/KkD2k8aluL+ZJSQkMjRxxdEVV2BC9Mkb59a+xyPidwitHx1qv1MeqdoXDy2kXkGf74x9+n5qehuFdQyMGU9CpBB+RFch5q99j/HpouIRW6EmGbUHj6qMKW1geRGN/Q1XuwFCDlF8EkL+p6aOhRRQKKyyyecsQZSrAEEYIPQjzBqgcY7HonYtbymHP9RhrUf3dwQPqaYdFcuKlyT05FlL3B6FU/ZRFbxvNdXLGONSzCNNJIHlkk9enTzqvTdoE6qI7QLawr7qIAW65y7sN2PpTo43wtbm3khYkCRSuR1HwP0OKR3GuR7u1chomdfKSJS6kfTcH0NQWRcflNrBvjkb897fsnx+Das+0q+jbJmEg81kUEH6gAj6Gp+x5Mt+LRe0wsbd2YiSIAPGHHXSNiM7Hr51TLHle6mOmO3lPqUKKPmzYApgcF49bcGg9nlYyXBYvKsI1BWIGAWOAMAAVzDv83BPlKMP7b5/t9PujXt+xjB/a3Xh/sJg4+bE4qBuOfHgBgsFWCFWIDYDyPvjWzNtv16VcIu1+0bZ45lB2JwrfhTn7VQeJcmzL+0tlNxbsSY5IfH4ScgOo3DAbHavstJeg4x+ucmsz/W9a/bZ9w9ol+pz7QW9GVSPtipOy5VteOGSQZtLoYMoj8UT5/rhDuCT1wevx61WLfgFy7YS3mJ+HduPyQAKt3AOL2vAzJ7VJrunABhg8fdqN8O2QoYn1qbEld1/p7IvFK8VVd9J+2v4PiDsAOrx3g0/2YvEfu2B+ah+Jc5pwppLThSBSraZbmXxyOy7EKDsAp23HyHnVwt+3ezZgHinQZ94qrY9SA2cfKqPzRyC87vecNxd20rs+IjmRCTqZSh3O5+e/StutzlLWTx7fQ8rJJL9MjE7UuJBtXtTH0KxkfbTU5wie349P3V2vcXhU6LiDZZNI92SNsjUBvsRkA7jpVLTlu6ZtItbgt+73Umf9NNLst7MZ7edbu7HdlAe7iyC2SNJZ8bDYnA9fKp7/Kri5R7P20R19cnp8Guv/wAf21b3g0+kXi/14q+cn9nttw3LRgvKww0smC2PgoAwo+X1q0UVk2ZNli1J9i2q4xe0gFFFFVzsKKKKAKKKKA8rlSUYLs2k6T642/Nc23kTrI6y5EgY69XXVnfPzO9dLYqG4zyda3Z1TRKW/fGVf/EpyfrUVkOrg0sDMWNJ9S7M58po9jcMoS4c5EJK6c9CwzqI+mAanU7MbCPLGJmAGcM7kfbO9IvmHnCe7c5dkhBIjhTwRoufCNK7E4xnPnU+JhStk3vWiXxHxWudXRBPv9Tp/vQdgwJ9DXJV9A6SusoYSBjrDe9qyc6vWviG4ZCCjMpHmpIP3FNfs9li40JIeIxLNLCqlJ91lKk6dLOmCSDjB9fStmFTxE5cr/p5yUvN7cCkpr9glvN3tw+/cFFUk+6ZNWRj4kLnPzFXO37HOGowbuWbHk8jlfqM7/WrhaWaRIEjVURRgKoAUfICoMnNjZBwiuTuulxe2euKyKKKyyyFFFFAFFFFAFFFYoDNFYozQGaKKKAwRSe5q7DnaV5LKRNLsW7qXI0knJCuoO2TsCKcVFS1XTqe4nMoKXJz7bdiXEGbDdyg/eMmr8KuabfI3IsXDImCEvI+O8kIwTjoFHkoydvWp6K+VpXiGdSKrHbbDasYP/aa2KktyrLVqXBzGuMeDNFYrNViQKKxms0AUVis0AUUUUB5XM4jRnY4VVLMfgAMn8CktwHhtxzJNPcT3EsFrG2mKOI43IzjHQkKVJJ829KZfaNOU4Tekde4cfcaT+DUF2GwheDoR/WllY/PWV/RRQFSukuuXL63HtElxZTtpKyknG4DbZ8LAMGBGMgHapbnm9ueJcWXhdrO0MSRh7h0yD+8ckHJABUAZ6tv0pjcY5ft7sKtzCkoRtShxnB6ZFLzs68fH+MOeoYIPlrI/wBi/agIzmTswn4Zbtd2F9cF4RrdXbqo94jGxwN8EHIFbnMPanN/9NaSQgLdXmUBXHh0nS7oPiTgD4a/SmtcWyyIyOAysCrKehBGCD6EUmufOGxRcb4RaxIqQpoKoo8I1TljgepQUBIWvYg8kYe54hc+0MMsVYlVb4ZJy2PjkfSt7sr5on7+54beMZJrUnRI3vMgbSdR88ZUj0b0pmYpQQju+cmwP+ZEc/WFT/tFAMay/p9z/Cg/Waqxy3HCFhupJWW5lmugx1MRJpM2Y5BuNCIgI6Y0DGM72ez/AKfc/wAKD9Zqr/LFq8tx7YtvbCKd5kYqpE6qGZA7OThy5TxAKPeHXBoCM4RzNcFZVV11Sz2hEzREEi41KWWMsfAFQaNWDjqK2LLm26EZaaaLx2plUiFiEYTiAAIrEvq1Db97HQGtuy4hw6PXote7VVeZX7pQsgt33aPfJMbHbIGx22r7i4tZSN3LWcighIDriUKFlPeRqSHPhZsHbOD1xQHhw7mm5doVdlTEt2JWdBqKwBSuoKxCHxeLST02qR5H4/NcmdZjq0CFkfu+6LCRCxITJIXIyurBwdxWtBxfh0EskaQqndC4bUETDFEX2kKM6i2kKDkDVjqcV92PFLOziSSC0kjM8ZfRHEO9McY1a3XV7qhxgZJ8QAFAaE/M1ysM13qQ4FwkUOnGjTcxW4LEsNZx4jnGM/A1Z+Vb6aWJ+/xrjldMjRkgYILrGzKrb7jPl61EXstnFLdM0KMHjh1BIsySGd2QKcnDF2VdsDBGT6TPK0sBg028XcqjujRkAMrg+MNgnJzvnJzkUBMUUUUBX+frQy8MvEHUwP8AhdX/AKqt9hN2H4QFHWOaRT9TrH4amE6Agg7gjBpOx8s8T4JdTNw2EXVtMciMndcZIBGRggHTkZyMfCgLZ2o88y8MjtzAsbyTSlNMmojAXORpI8yv3qC5APc8xcWibZpNMg9dwxx/5K8+D8n8Q4lfxXnFlWKODBit1x1B1AEAnA1AEknJwB0rf7QuT7z22LiXDNJnRNMkewLgZwd9mGk6SNugx0oC98e4l7Pazzbfs4ncZ6ZCkjP1pG8X5he5u+CcQnVUMhw2jOgaLkr5n9181OcVTj3F09lltktIWI7184yOu/iJI9AN/OrPzN2WRz8Lhs4Tpe23hdvNsHXrxuA+TnHQ4+FAW/jXHIbOEzXEgjjBALNnqTgAAbk/KlXwiYXPN8kkZDpHETqU5B/ZIoOR5Zf8V83l7xt7U2d1wuO6GNPeMwIONgx0tjV55GK8ez/lXiPCL2LVarKl0oSRkYEw4Oo6m6DHU+TYAByKAaVn/T7n+FB+s1Q/DOECG8jh9p1RxtPPFAq4I1HxCWQNhlUzHSNI6jrpqYsv6fc/woP1mqscncGeK8QvbPG6R3KzTkDTIzzq6EPnL5XJz5dNsUBuQ8jAiSP2gMiRXEMSqg1Richn7w58RAAA2G3Xevri/DIrZtbu7NLPblI449bs0Ce6qjqCFJJOMVq9n3A5YJpDLHKriPRI7BFR276R8jTvKcHOs+TY61M80pIk1pcJE8qwvJrSManw8TICF8wGxnHkfSgIjhvK0dyJ5opgIbhbhQO5VZVeXKSCVm8R0MGwuBgk5zgVI8X4E2bTuZ2jkRHtxII+8GlkTUxwfA37JSpJxnY5zUXwkTrZxyyW0yye3vM8CrqkUO8h23GoDWu49fhW1w3hUwg4UGjdTFIzSg4ygMUwGrB+LAefWgPe84JHdG4eO58S9whYgNokt3aUF8kagS3i6bZ3qW5b4X3ETEyCV5ZGmd1AClmx7gycKAABuelVS74EwgvkW2be9SVlVFAmi1xuwXHv+EPlT13HnVg5KsmjhlzGYke4leKJhpKRkjSNA93JDNjy1UBYaKKKAKKKKAKKKKAKKKKAKMUUUBo29jpuZZdXvpGuMdNJk3znfOr4eVb1FFAFFFFAYxWaKKAKKKKAKKKKA//Z"/>
          <p:cNvSpPr>
            <a:spLocks noChangeAspect="1" noChangeArrowheads="1"/>
          </p:cNvSpPr>
          <p:nvPr/>
        </p:nvSpPr>
        <p:spPr bwMode="auto">
          <a:xfrm>
            <a:off x="63500" y="-619125"/>
            <a:ext cx="12954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8199" name="AutoShape 13" descr="data:image/jpeg;base64,/9j/4AAQSkZJRgABAQAAAQABAAD/2wCEAAkGBhIREBQUExMVFRUVGB0YFhcYGCAcHhwhHycgHx8kHh4iHyceICEnHyEeIi8hKCo1LCw4IR4zNTAtNScrLCkBCQoKDQwOGg8PGi8kHSQsLCwwNDAqLywsLzU0KioqLS81LC4yLCw0LDQuLDUsLywsLC8tNCwsLC0sLCksKTU1LP/AABEIAEAAsAMBIgACEQEDEQH/xAAbAAACAwEBAQAAAAAAAAAAAAAABgQFBwMCAf/EADMQAAIBAwMCBQIGAQQDAAAAAAECAwAEEQUSIQYxBxMiQVEyYRQVI3GBkVIXM6HhFrHB/8QAGgEAAgMBAQAAAAAAAAAAAAAAAgMAAQQFBv/EAC8RAAEDAgQFAQcFAAAAAAAAAAEAAgMEERIhMVEiQWFx8BMFIzNCobHBMnKR4fH/2gAMAwEAAhEDEQA/ANxoooqKIoorxLKFUsxACgkk+wHeoovdJ/VPiVBZSGII0sg+oAhQufYtzz9sVT6h4zRq5EUDOoP1M23P3AwT/dLF3o35tNLPZ8OcNLBIQGUnjKt2ZTj9xSXScm6rr01BhdiqRZvmuyeemvFKC6lWJ42hdzhMsGUn4zgYJ/anasJfQTpTRXN9gBXzHChDPIy89/pVRxk5+B71d2fj/GZMS2jKmfqVwxH8YGf7rTBBPI3FhWOvNLHIGxH8rW6K4WF8k8SSxsGR1DKR7g13oNFkRRRSPqXiQ0V1Ii2rPBDMkE0wcZDP8JjJA96Nkbn/AKVRcBqniikmXq1DrqWhEnpjIBD4TeRvOVx6jt4GTxzxUaPxYUxXrm3INqyqq7/9zcxQY445H/NM9B/IbfXRDjan+ikPVPFRILSzuDAT+K5Kb/oUYBOcc4yKl9QdeS29xJFDaGcRQid2EgXCHPYEc4xVehJt4MlMbU40Ukav4oRQixYRllvAGJLY8tSVGTxzyT/VO9A6NzQCRqiDgdEUUUUCtFFFFRRFFFJXV3iXHZSmFIzLIuN3OFXPIGeSTiqLg0XKbFC+Z2FguVd9U9VRWEQeTLFjhEXux/8AgHuaRJfF9JleOa2IjkUqxR8sARg4yACartV6nj1jyoZF/DzBv0nzuQluNrcAjPGG9q4jwqvFy0rQxxqCXfdnAHcgAZPFZ3PcTw6LtwUtPE21Rk/v9rLn/pjdSBXtmjmhcZR9204PbIPY/NebPqOPQZZEZfxF0wAdVbbHGO+C2Ms3bOBgVb2fimlrFHBb25eOMbQ8j4Zvk4AOM98Zpf1LpM6zNLc2RVZCQZoJDjBPG5Gxgg47HGDmtVG2nMnvCs/tGSu9Ei3DvztyujXOqItfaGFl/DXKkiFi26N92MqxwCpJAwcEe3vURPBm/GTMYYYlBLyF9wAHJOAMnivqdGHSHiu78r6XBigibc0jLyMtjaqjgk8+w96urjxxFwjwz2eIZFKMUk9QB4yMqBmu3d7bCnzb5ovNcJ+Jqiy8Z4bOKO3trZpIolCh5H2lsdztAOMnnvWidEdewanGxRTHImN8bckZ7EH3H3rIE8H7uZVltZIp4JBujctsOD/kpHBHuBn3qRpOtx9Pyyx7Rc3bALIVbbHGO+0HG5m9ycADgUqWCGQER5u81RNe9p4tFv1ZZB1E9he30AhLz3F5G0KFWwyOAC2QMekVL6O8ZorydYJofJeQ4Rg25SfYHgEE1D1rqrUY5b+eOdDFZTonktEvqVsZ9YG73+azRwvY4sePL5bprngi4VNLHc/i/wAw2jyRqeMbW8zA/Sz2xs21FbQ5GkQqrBZJrzzPSefKYyof7xj9qarbqm5l1SaI6jFBGkyLHA8aFpFYA4U4zn2z96vestUujd2lnayiBpxIzSlA5AQZAAPHJ7071HAgWGnXS3b7IcIIus2Ok3N3BbxRKv6GmkuJFbu7EkLx9eAuKntprX5eRmnjI0qNvQSu5l3Aqwx6hkfTTFca1qkj2dm0iWty8Mks7hUfOw4XHdRnGTj/AKqqfxGvdumSb1AlLC5ARcMEkEZI4yvBzxiixPOlv57nbnZDYDVUF/aXN9EzxogW20+JX3KQcj1kRgDG7I/91tugXvnWsEhzl41Y5+SBn/mssm8RL4/mjLKAsIDW36acKZQgP0+rK575qfcdTXSWkbrqsEpluo4jMsUe2JSrFgwxg84OT8UuaN7wBkM+uw6ImEDNanRWUw9a3zw+Ss8bSPfLax3axjBTbuZgv0kjt8VajWtSt5LGG5ZcyXUkbOFT9WJVyrYGdhPwMHisxp3DmEzGFoNFZZo/WF8ZLO5kmVoLy5eDyPLA2AEhSG+onI961OlyRGM2KJrsSKznrfwykuZ2uLd13PjejnHIAGQf2HY1o1FIc0OFitME74HYmLEH6UOmmO4vCpw2Y4Yzkuw55bGFUcZPerSbxc85Xjmth5UgKtsf1AHg4yME07db9HDUIlAfZJGSUJGRz3BHx96z0eEt0uWllhSNQSzgs2AOSQNo9qQWuabN0Xbinp6hodOeIdxbtb/VxTwwuJVWS2kjlhkGUYnYcH/IYPPziu9hqyaJJJGALi5YASEHbGgHIUe7HnJP7V3tvFMWsaQW0AMUY2q0jHc33IHAz3xUL8nGsSyTWxEU3DSwueD7bkYDsfcEfzQ5fJqn3lNxU/D/ALyvZfNd1uPXBFBKot51Y+TJnchLYBVh3GcDBGeRVV/otepuaaSCKJAWeTcWwo5JCgZ7e1Tr/Qho7RXF2Vd92YYIyfUVwcsxAAUHGcAk8Cuknji06vFcWimGRSj+W53YPBxkYzXaonVfp5DJeb9pNoxL7o8s9l5sfGVbOKO3tLbdDENoaV8M3uTgDAyecVWv09+eTTXNmVjmJDTW8rdieNyOBgqcdiAQa6L4NXEypLaTQywSANGzko2D/ku0jI98GtK8N/DkaYrvI4kmkADFfpUDnAzyeeSf2rVJJDEC6M8Xmq5zWvebO0Sr0P4MzQ3Mc906ARMGWNDuJI7ZOAMftUzWeldQlkv4I4E8m9nR/PaQDaq4z6e57VqlYt1FaHdq90skqzWtzH5RWRgBnbkbc4rNHM+V5Ljty6i31TXMawWCYbPRLu31G5kFhHPHLMjJK7qGRVAXIBBOff27VbdaabcrdWl5bRCYwCRXjLhMhxgEE8cHvSnpkSTaxcmWK8lK3EexoWPlx5UH9Qbhxnnt2pj64tBdalp9pIW8hxK7orFdxUDbkgg8VDfGL7Z9rd9uynynv+VWtoOpwtZXZQXdwkMkU671U+skrz9JxnBqIPDq7/D20TKCVtblXIYemSQ70A/nAzUTpe7k/EaXGZHYR3F5EMseVT6c/OPvXDSy0slnGzvtfULxGw5HG0DGc+3t8U3jHMc+X7uqHI+dlMk8PLxbe4jWIEvZ28a+scyKytIP4OeferdtDubmK3R7CGBYruJ3RXRldACHZgABkcDHvml6PSFtk1iWOSbfZkxwEyscBlwc5PJ5ODV10fp4s9Tt44mfZcWIllVmLZcEerk8Hn2qnk2Jv106DrsrAF1yuuibuJ5nggXbFfpdQRBgFdNpVgvsp+xqdDoOozyWc1yvK3cszIXU+TGy7VXI74+3zWi0VkNQ48h4EzAFlejdIXwks7aWBVgs7l5/P3ghwSSoC9wea1SiilySmQ3KJrcKKKKKUiRXK7tlkjZGGVdSrD7EYNdaKisG2ayHUPBy4Vz5MsbJnjdlWA+/BB/iqb/yddCmliiVbi5wFlckrGnvtUfUx+ScfFbvWX9e+DrXdw1xbSqjycukmdpPbIYZIz7jFNpY4BJeTRaamvqZY8F0n6h1amutDb3KLbzBiIJkyUy2BtdTyASBhgeDjjk1Ks/Ae8aTEk0KJnllyxx9hgc/uavOjPBR4LiOe6lRvKYMsceSCw5BZiBwDzgCtardLVCM4YDkuY2LFm/VQtG0pLW3jgjzsjUKM9+Pc/c96m0UVzSSTcrSikPUvDF5prgm8ZYLmVZZYRGMnbjA35z7fFPlFEyRzM2qi0HVJqdC3Ed5NPBfGJJpFkeIQqQQuBjcTntxkVM6w6Re8aGWGcwTw7wr7c5VxhgeQf2PtTNRRes+4O3QKsItZZzYeGNxFBAqXKJPazSPFKELblkAzvUnv+2asdL8NhD+EP4gs1vNJO5Kf7jSDB9/SP7p1oojUSHn54VQY0JYXodCNQV5Cy3zZIC4KenbwcnPzUfpboeW3uBPcXPnvHCLeLCbAqD55OSeOab6KH1n2IvqrwhFFFFKRIoooqKL/9k="/>
          <p:cNvSpPr>
            <a:spLocks noChangeAspect="1" noChangeArrowheads="1"/>
          </p:cNvSpPr>
          <p:nvPr/>
        </p:nvSpPr>
        <p:spPr bwMode="auto">
          <a:xfrm>
            <a:off x="63500" y="-306388"/>
            <a:ext cx="1676400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8200" name="AutoShape 15" descr="data:image/jpeg;base64,/9j/4AAQSkZJRgABAQAAAQABAAD/2wCEAAkGBggGEREIBxQWFRUVGCIaFhcXFyAdGhwdGxwcHB8cGiIjGyYiIyAkGh8cJS8iLzMpLDIvHh83NTAqNSgrLiwBCQoKDgwOGg8PGjIlHSQxLy0sNDUvMDQsNTUxKywpLTA1LCwyNC81KTUvLC0sNCwsLCwvKSksNDQsLywsLCwtNP/AABEIAK8ArwMBIgACEQEDEQH/xAAcAAEAAwADAQEAAAAAAAAAAAAABQYHAQMECAL/xAA3EAABAwMDAwMCBAQFBQAAAAABAAIDBAURBhIhBxMxQVFhIjIUI4GhFXGRwTNCgrHRFiRSVXL/xAAaAQEAAwEBAQAAAAAAAAAAAAAAAgMEAQUG/8QALREAAgECBAUCBQUAAAAAAAAAAAECAxEEEiExQVFhcdEioSOBkfDxBRMUQuH/2gAMAwEAAhEDEQA/ANxREQBERAEREAREQBERAEREAREQBERAEREAREQBERAEREAREQBERAEREAREQBERAEREAREQBERAEREAREQBERAEREAREQBERAEREAREQBERAEREAREQBERAEREAREQBEUdqK7iw001xLd3bbkD3Pgfpko3YlGLk1FbskVjWqupd5lnkp7a/sxscWjAG44OMuJB/ooqo6j6lqH97vlvs1rQGj4xj/dTenNP0fUYS1lZmKdjh3HRgbJNwzuLT4d744Pss0p59Inu0cGsJepiEmvrb5Hs6f9QrpXVLLXdT3BJkNdgBwIBPOOCOFqawzWUjOl8sdLYsmofHudPIAdrSS3EbcYBODknKg7T1c1RbJBNPN3m5+pkgGCPggAg/K9LD4GrOnmbPGx2KoSrfCVkfR6LooaptdHHVMBAe0OAPkbhnld6zFIRFm+mKvVV9mZe4Z90JqpI5ICGhjYm5aHN9S4FWQp5k3e1iLdjQBX0zpTQteDIG7iz1DScAn2BK9Cy7TuqrhUXStZI4dmUSiD6RyachvnGTgZ8qujqJqEW126c/iDKHNfgZEJjc/wBsfc0jPyFo/iSbsunuQ/dSNzRZZqDW12oaq3iB57TYoX1QAH1d523njjx+68eqtYXW31NwFNXdt8EsYgpixru4HNbkcjPk+VGOFk7a/d7HXUSNfRZpedZXWlu9NStcW07e1HOzjHcmDiMnGeMj+i0tUzpuCTfElGSYREVZIIiIAiLHNY9Rry6pmo7c/ssjeWDaBuJacEkn59FCc1FamrDYWeIlliWfqXrWu06Y6G2Ya+RpcXkZwM4w0eM/Kz+HqDfW5ZWyd+Nww+ORoLXA+RwAQvXZbvJrKaG0ajzKHEiOUYEjDjPBAwWnHII+VYrr06s+lIJbtUGSftjLY3ENaSTgbsDOMnnwqG5T9Seh7dONDDJUakbyfTfXn+D0Q9JrRc2x1tNLNGyRocGfScbgDjJGVnF21zcLHJLatMk08Mby3IAMjy04LpHEeTjgDAAUjL1C1JI7uNnLR6Na1oaPgDHhTNj0dbOpzZbhW7oahrgJHxY2SZGdxaRw73xj3W3A1aEZ+tHn/qWHxipXlO8eV/u5XNP3h/UOohsmqsyF2RFO0BssZxuwSBhzDjwR55Vnu/Syx6Jp5b5VOkqe0MtidhrC7IA37RkjJ5URqykp+k0kUGn9zqiRhcaiUAljc7dsYxtBODknJxj3Veg6maiG6O4S/iInjEkUoBa5p8jgAj+Y8L2ss52lSdo8ufg+cuo6S3OZ+qerJn91tSWezWNaGj4Ax4WxdLdbVOsaeQ3ADuwuDXOaMBwIyDj0PByFXqXopYbuyK4U0s8ccrWvEZLSWhwBxkjPGfXKoNdrW4WF0lq0w400Eb3ABoBkeQcF8jiCS448cAeFXONLERy0lZr5Ek5U3eT0PpRZtaNN6rtMrbdS7W00dTJP3WycyNdktic3/wCjyoTpb1MvFzqmWa8O7rZAdryAHtIGeceQR/ZeOht0NAyK/wBLls/8VMRcHH6mGQgtcM4ws0aEqTcZeeZa5qSTRN2fprc7S6guEZ3Th0n4pplywCQOz2x4zk8+68kvS66CFgeIxJ+BMGC8YMpkOP07Z8rnp3QUctbLUSUcz5G1U2KoH8poBP0kbvPp49QpbVNlp9V3aS23N2I46EujOeI3udjuYyBkef0VjqTU7N9dv96nLK2x4Lv0zuF0FZUVLtkpZCylaJcMd2mNB3j1+ocf1XuuWg7lc4rqJmRGWp7ToSXDIcxjA7nHHIKh7zaIbtUVtHcnmf8AB25phkzj6sZ7gwcZP6qMmvEtuq6DUNQSe1RQulJ9Q9r28/JdhSWdpWft2a49DjsuBOXDprdrm2rucxxUumjdCwTfRtjDR9fpu+7B/wCVqsTyWgyYBxzz6+q+eqakdBQz09W10hNfBuaPufujc4tHyc4Vku9rtcP8LpzQVDYnPqHOpeTKTtb9X3eOAfPooVaTlZOXt07nYytqkbG+RkY3PIA9yuchYlp2jZqIWi03JznwOdVOMZccjacMa/1yxSdZSP03PTU9POZjDbqnZL/InHgn7fHn0VDwyTy3114d/BNVONjWWyMfkNIOPOD4X6WR6PoYLFWWZ9CHA1dI4z/UTvdgO3O+QVrioq08jsn97E4yuFUtR9NbTqGQ1mXRSO+4sxh3yQRjPyraipaT3LqVWdJ5oOzMb1LRQdN3xR2bLp3tJM0mCWjOMMbjaCfU8/uoWHXt8bllZJ343cPjlALXA+R4yP5hbNqPStu1QwRXBpy37XtOHNz7H2+DwqZc+nFm0tBLdpjJP2m7hG4gNJzgbtoBIyeVnlCSemx7mHxlCcUqqvPtvy14e1jtp+k1nuTY62CSZjJGh/byDgOAOMkZ4VNuGqqyzOkteniaeGN5HH3vIOC97iM5OPHGOF0zdQNRzO7jahzPZrAA0fAGPCsOmbDRdRmzVVw3RTscN74sBsmR5c0ggO9yMZUbqWkNzQozopzxLzR+tvPcibVWf9fTRWXU+Zd2e1K3DZYzjPkDBaccgqTvXSux6Kp5r3UmSp7Qy2J5DWEkgDftGS3J5UZreRnTKWOj0/nvSR7nTyYLmtJLdsYxtB4OTgnwPdVql6l6hZllxl/EROGJIpQC1zT5HjI49R4XuYOjiFTTzacj5n9Qr4epWvSjbz2OJup+q5X91tS5mPDWNaGAewGPCtGk9K27qoyavrt0FQx4Ej4gNkm4Z3FpGA7g5xx6+qsEPRLT9zDK2nkqI2SNDu3lpwHDOMluf65V+09p236XhFBa2bWg5OTlzifJcfUqytiaaj8JWkY4U5N+rYh9IdNrNo5xqaTc+UjHceckD1DQBgZVSs9qsMtZHQuuYkayqdM2lDA3Mu4nBJ5OD6euFrCxWOOH8JBIAO5/GTtP+b/E5x6qijKVTM5PX8lkko2sic0t+Bt1aaK3XUOD53vdSiMfU4klzd2M8Y/Zd/UuitUMzKuprhSPmhdA8bN++Innj08kbv8AhdPTSnuLpZ5oxTdgVc2S5p7+c/5T4xnH7rvv76SO71L7kWhgtrsF/gAuIOM/zx+qm9Ku+y6eDn9TquOlLdVPjprHX9kvogx7Q0P7lO3gPB9D55Xmulo0pVRn/vWtilomMjy0nDIJB+Z8/UMYUbotzhNRd3/1L8Z9u47+y/XT6KOeos7JQHA0EuQRkH85ysalG/q27dfBzR8D11FJpm7trH2+5MZ+cyqLgzPaEQ2Ac+eSP24U7pSnp9SPprpHX/i3Uj5NxMYYT3WgBpHGMYyD65VPmp4m2Wd4aBm4lrjgfb3hwT7fCumnGxx3u6NgwB2ocgeM4P8AZQqaRdntfl0XLqI7nSemM9O2N1uqjHNFLLJHJ2wfpn+5jhnn4K9Vv6Z0lB+HZ3C5kVPJA5paMv7xLnOz6ck8K6Isbr1HxLckSmaY6fT2OeKsrqp04p4zFTtLA3Y13ncQeTjhXNEUJzlN3kSSS2CIigdC66iniq2ugqAHNcMOB8EH0K7EQbFCqejtmlf3IXysb/4gg/oCRn/dZXedbXG0Sy2vTrnU0Mby0Bv+I4g4L5HHkk48cAcL6RVJ1P0lsWpZXVzt8MjuXmMjDj7kEEZ+Vowjo05tzRPE169aCi5Oxl2mrvJr6ohsWqt0wfkRTDAljOC77gPqaccg59Fodo6Iaft0gqKp0k205DHkBv8AqAHKmdJdNrLo9xqaQOfKRjuSEEgeoaAABlWtXV8Vd2pOyMsKenq3OAA3gLlEWEvCrdH0705Qzi5QQ/mB5eCXuIDiclwBdjOVZEUozlHZnGk9ytUfTvTtBUC6U0REoeXh3cf9xzk43Y9Su/UmiLNqsslurCXMGA5ri07Sc7Tg8jPop5FL92d73dzmVbWKpN0zsVVDBR1Qkf2Glsb+4Q8Mcc7CW4y30x7KVpNK2mgkhqqWMNdBGYo8E4awnJGM4PPr5UsiOpN7sZUQw0hZxTS2jtZhlc5z2lxOXOOSQc5Bzz8LnTulLZpdr2WxpBecvc5xc52OBkk5wB6KYRczyatc7ZBERQOhERAEREAREQBERAEREAREQBERAEREAREQBERAEREAREQBERAEREAREQBERAEREAREQBERAEREAREQBERAEREAREQBERAEREAREQB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63500" y="-817563"/>
            <a:ext cx="1666875" cy="166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8201" name="AutoShape 23" descr="data:image/jpeg;base64,/9j/4AAQSkZJRgABAQAAAQABAAD/2wCEAAkGBggGEAkTEhEWFRMWDR8ZFxcWFyAdFhwgIRwkGB8bHh4XJyYqHCMpIxsfKzgsLzEpLDI4Hh89NTAqQScwLCkBCQoKDgsNGQ4PFjUkHiQ1MjU1NTU1NTUpNTU1NTUxNTU1NTQvLyk1KTUpNCkpNS41KTYvNSksMy01KTU1NTU1Kv/AABEIAC8AhQMBIgACEQEDEQH/xAAbAAACAgMBAAAAAAAAAAAAAAAFBgAEAgMHAf/EADoQAAIBAgQDBAYJBAMBAAAAAAECAwQRAAUGEiExUQcTQWEicZGhsdEUFSMyNEJSYsEkdIHwQ3KyFv/EABoBAQADAQEBAAAAAAAAAAAAAAADBQcEAgH/xAAmEQABAwEHBAMAAAAAAAAAAAAAAQIDEQQFEiExQVETYXHwIiQy/9oADAMBAAIRAxEAPwBQeRwW4nn1xj3j9T7cSTm3rxjipNhRMjLvH6n24neP1PtxfyXIMw1C7pBGXIQsfAAeZPXwxRlieBnVgQwNiCLEHocKbnlHsVysRc023PO8fqfbh57H2Zq+S5P4VvHzGETD12Pfj5f7VviMSRftDhvVPpS+DtWJgJrLUqaSo6qpK7igAVb23EmwH+9MUc415S5f9RKgDyVkqBFvyRrXc+q9vM4sjLhpxMAci1Oc5nzxNgVKWo7vfe+4hdzG3hbALM9eZrSU2UVCU8RWpdUVWkYNudiFtYctoBJ88APeJhZo9TV5r6WilijDmiaaVkclV9PYoFwL3/xiyuqYkGdvIu2Klm2bgbljsDEAdbsFA8cAHcTCTH2il8mlzHuRvBK91u/Nv2Bb+zBPUOqJskjyciINLU1UcQUmwG4XJv5YAY8TCllOrq7UFRVrTpAYYalonDSET+iD9ptAsFLcB48z5Y1ae1XnecVNfE0ECpTTBJnErHiV3HZdRe3je2AHLEwr6U1xBqiXN1C7UgnCoxvd1IuHseQJBt5WxMAcFk5t68F9L6XrdUzCOMWUcXc/dUfyegxs0zpOt1XOyRiyBvTkI9FR/J6DHXaqsyXs0o0UDw9Ff+SRup+fIe7FfHHi+TtDSLxvLoUggTFKuicefe5ZpYcj7PaaJSwjUuAWb7zsfE25/ADAPtA0DHqFTU0wHf7bkDlILf8ArofHHLNRairtTTNLM3kqj7qjoB/t8N/Zx2gnKzHTVLfYk2jc/kPQ/t+Hwl6jX/BUyKl112uyNS1xvxSauTlOO/tDnzo0ZYEEEGxB5jDx2Pfj5f7VviMNXaJ2frnSvU0wHfBbso5SDqP3fHCt2QKUzCYEWIpmuDz5jEaMVkiIpYTW+O3XbI9mtM04Ok6lyKbUElHGyg04jkL3PEsyd2gt5B2N/VhUyzs8zTLxpbeRI8NUHqHLclRSsaJfmq3PDzOCna9mE9Hl6pGzCSarjjXYTv4tc228b8PfhRzqLN8ko9RyL30ENRJFDSxSSEyAkgNJzJS9uV/HHeZ6M2W5HqPKEzumSFD9Jq5HWqMgsqyeLJ94so5AcD1xfznSdRUy6USMA01JLuck8fRTanDx44EZdHNqzMayklkf6JQQRoYw5HeyEcWcg3YCx4X6Y0a1pP8A52TT1LSCYiXMjKYklNyFAJRS54L5E254AN1WVZzlea1lZFAKiOWiSMDvFRkKm/HfzU8+HHyxhHo3MakUsU0u1O/aqneJrM0xa6ItxcInO552XAoagrMxzmV3jlgjpMpd2jdxYs3EMRGSOX+cAqYZ9mOVZDHBM4qp55aoEud1o7sFv0JKi3LABR9BZ7BRVVKqh0+uxOu6UBmiB32Jt94kDDHmmU5xntTpyZ4VjWB5JHTvA1m27Yxewv8AxfC7F2ijO0yyfir01LPNUxAkWdEEaqw6Mz3F+nlgppTS0eqaOGqrnkkqKhe8DCRl7oHiqxhTZbC2ANmR6Uqpcyir3pVpGFOyyqkgYTO35rLwAHU8SbcOF8a8s0lnUVNmUTbUeszN3mdX9JYW/SfFiot5bvLA/JtQV8OZ6olWCeoijZYV2SLsTYvpXEjDibXuPPGGltTTZXk5qJJft6uvcQmV+Clm2gktyVACx9XngDKv0RqHJ6urei+0ikhjW8soDgoCtuQ4AEW9WJgt2PZnLX0EyPJ3jw1kiF733C+4Nc+BviYA44KqeAuFdlG7kCR8MYSzyz2LMWPmb/HFh8tqiW9Hx6j54x+rKr9PvHzxU5mvI6PWqFXExa+rKr9PvHzxPqyq/T7x88KH3qM5N8Wo83gVVWpmCgWAEjWA6c8NnZJPLU5jOzsWY0zEkm5JuOJwmfVlV+n3j54duySjnp66Qsth9GbxHUdMSx1xoVd5JEljlw0rQ6ZnumqfP5MreRmH0epEqqLWZhyvfpjzUemafUooRI7BYqpZbLazFeQN/DBnExYmaC1UaMCVdTVU1Q9PJKgEoVVZHtyba44MOuNw0hA1VllS80jyU8DIu8g7i3N24c/VYYP4mAFmo0NS1MmeyGWQPWQiNiLegoG2y8OnXFvK9KUmVPl7KzHuKIwIDa1iQS3DxO0YN4mAFyLQWURVObT7T/VQbJU/J+4i3InxxjkekJ8hFPGlbMaeJrpEQl7eCFwLlR04ezhhlxMALuWaMpsrp81hWRyamSRnc23AuLG1unhj3JdFUWTGhszOIKTuY1e1lubs/wD2bgL9BhhxMAAsh0nT6elzSSKRv6ifvGU22qf228MTB3EwB//Z"/>
          <p:cNvSpPr>
            <a:spLocks noChangeAspect="1" noChangeArrowheads="1"/>
          </p:cNvSpPr>
          <p:nvPr/>
        </p:nvSpPr>
        <p:spPr bwMode="auto">
          <a:xfrm>
            <a:off x="63500" y="-230188"/>
            <a:ext cx="1266825" cy="44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11" name="10 Almacenamiento interno"/>
          <p:cNvSpPr/>
          <p:nvPr/>
        </p:nvSpPr>
        <p:spPr>
          <a:xfrm>
            <a:off x="611188" y="1700213"/>
            <a:ext cx="2447925" cy="1584325"/>
          </a:xfrm>
          <a:prstGeom prst="flowChartInternalStorage">
            <a:avLst/>
          </a:prstGeom>
          <a:solidFill>
            <a:srgbClr val="6699FF"/>
          </a:solidFill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>
                <a:solidFill>
                  <a:schemeClr val="tx1"/>
                </a:solidFill>
              </a:rPr>
              <a:t>La actividad lúdica potencia varios aspectos en la formación de los niños</a:t>
            </a:r>
          </a:p>
        </p:txBody>
      </p:sp>
      <p:sp>
        <p:nvSpPr>
          <p:cNvPr id="12" name="11 Almacenamiento interno"/>
          <p:cNvSpPr/>
          <p:nvPr/>
        </p:nvSpPr>
        <p:spPr>
          <a:xfrm>
            <a:off x="827088" y="4221163"/>
            <a:ext cx="2232025" cy="1295400"/>
          </a:xfrm>
          <a:prstGeom prst="flowChartInternalStorage">
            <a:avLst/>
          </a:prstGeom>
          <a:solidFill>
            <a:srgbClr val="FF6699"/>
          </a:solidFill>
          <a:ln w="38100">
            <a:solidFill>
              <a:srgbClr val="D65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/>
              <a:t>Potencia el desarrollo del lenguaje oral</a:t>
            </a:r>
          </a:p>
        </p:txBody>
      </p:sp>
      <p:sp>
        <p:nvSpPr>
          <p:cNvPr id="13" name="12 Almacenamiento interno"/>
          <p:cNvSpPr/>
          <p:nvPr/>
        </p:nvSpPr>
        <p:spPr>
          <a:xfrm>
            <a:off x="6084888" y="4149725"/>
            <a:ext cx="2519362" cy="1295400"/>
          </a:xfrm>
          <a:prstGeom prst="flowChartInternalStorage">
            <a:avLst/>
          </a:prstGeom>
          <a:solidFill>
            <a:srgbClr val="6699FF"/>
          </a:solidFill>
          <a:ln w="38100">
            <a:solidFill>
              <a:srgbClr val="D65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/>
              <a:t>Investigar como se desarrollan las actividades lúdicas dentro del aula</a:t>
            </a:r>
          </a:p>
        </p:txBody>
      </p:sp>
      <p:sp>
        <p:nvSpPr>
          <p:cNvPr id="14" name="13 Almacenamiento interno"/>
          <p:cNvSpPr/>
          <p:nvPr/>
        </p:nvSpPr>
        <p:spPr>
          <a:xfrm>
            <a:off x="6084888" y="1773238"/>
            <a:ext cx="2590800" cy="1439862"/>
          </a:xfrm>
          <a:prstGeom prst="flowChartInternalStorage">
            <a:avLst/>
          </a:prstGeom>
          <a:solidFill>
            <a:srgbClr val="D0F030"/>
          </a:solidFill>
          <a:ln w="381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>
                <a:solidFill>
                  <a:schemeClr val="tx1"/>
                </a:solidFill>
              </a:rPr>
              <a:t>Muestran avances significativos en las áreas cognoscitivas y socio-emotivas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9 CuadroTexto"/>
          <p:cNvSpPr txBox="1">
            <a:spLocks noChangeArrowheads="1"/>
          </p:cNvSpPr>
          <p:nvPr/>
        </p:nvSpPr>
        <p:spPr bwMode="auto">
          <a:xfrm>
            <a:off x="4788024" y="620688"/>
            <a:ext cx="3889375" cy="5847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3200" dirty="0">
                <a:latin typeface="Times New Roman" pitchFamily="18" charset="0"/>
                <a:cs typeface="Times New Roman" pitchFamily="18" charset="0"/>
              </a:rPr>
              <a:t>CAPÍTULO II</a:t>
            </a:r>
          </a:p>
        </p:txBody>
      </p:sp>
      <p:sp>
        <p:nvSpPr>
          <p:cNvPr id="9221" name="AutoShape 8" descr="data:image/jpeg;base64,/9j/4AAQSkZJRgABAQAAAQABAAD/2wCEAAkGBhQSERUUExQWFRUWGB0XGBgXGBgcGhoaFhgcGhcaHBoeHCYfGBwjHxwaIC8gIycpLSwsHB4xNTAqNSYrLCkBCQoKDgwOGg8PGiwkHyQsLCwsLCwsLCkpLCwsLCwsLCwsLCwsLCwsLCwsLCksLCwsLCwsLCwsLCwsLCwsLCwsLP/AABEIAMIBAwMBIgACEQEDEQH/xAAcAAACAgMBAQAAAAAAAAAAAAAFBgMEAAIHAQj/xABQEAACAQIEAgcDCQMIBwYHAAABAgMAEQQSITEFQQYTIlFhcYEykaEHFCNCUrHB0fAzYnIVQ1OSk9Lh8SQ0c4Kys8IlRGN0o9MXVGSDlKKk/8QAGgEAAgMBAQAAAAAAAAAAAAAAAwQAAQUCBv/EADERAAICAQMCAwYGAwEBAAAAAAECAAMRBBIhMUETUXEFIjJhgZEUM0KhscEjUvBiNP/aAAwDAQACEQMRAD8AJxKBVuHyNQqutWoWA51w1uDIBJ4/I/D861xnF44Rd7gDc/AfGpYSDQji+Fd5FCxO4zxnMAMoCurNck9wPKgWWvxt84StAx5hPhfH452yoDzJuLWtRWXEBRcjSvct6o8UWQ5QkZcX1sVFu6+Yj8a6sZ1U7eTKAVmwOkkTjaXIysLW1IFteQ110qxw3iazIXUHRmQg2uGQ2N/v8iKC4fgjxxFznknbUr1nYW5vZQTlsBpffet+jeCmjknaRBGshVgA4btgZWOg0uLe6hJZcGw/lCtXXtJWGcXjxHa4veqsXSBWjEio2U7E6X1tcVHxzDyMo6tQxB2LZdO+9qDYfh2LCrGI4lQDQGViBqbaBNe/1oNlt+4hfp0ndddZXJjDw/jayh7KVZGsynfvB03BFaTcdCvlKgdoKCTzYgAepNqr8H4N1IYs2eSQ3dthoLBVHJRrVPF8EmkkBzRhBKsl+0W7DBrd2tqjPdhQD6yBKtx8pexnScQsgkWyu2Qvfsqx9nN3A7X76IT48qpNhpQnjPBGnuFaNVIswdC1+76wFWMHw0pAsTS5yFy5za/hpfW2g17qrxLcHLSFa8Aiew9IGadYsqi6M/P6pUD/AIvuq9LjmAvp7qC4HgISYTPiGdlVkAIRVAe19B5DWizMnNh3b1yLLAmC/MjKmfdEqDpI4lUFDkYEFgCcrXGW/cCL1bwvHRJK8amzKoa1tCGJFx6i3uqq3D42a4kZPAFbeWoNvSpuH4CGNi6m7kZSzNdrXzW7gL62AoaW2dHb952y144HMu4jiLIQBY3/AF+vKh+B6UyS2KQystyM4jGU2Nibltrg617iOGdYxJxMgvsFyAAdw7N/WimE6uNFRbBVUKBcbfn+NWGZiSX9MGVhAOmZBh+OMcQImsAyFlNt2UjMPcb+hor1xoNHweLOjmVyUbOoLLa+3Jb7G1FeuBPtCjVOwGGb95w6qfhEm60n/KguN488eJaKykBEcaG/bLg3N7fU+NF1lUaEj3ilHjjX4g4B/mYSba/Xl929d3WN4RKnmShAXAIhcdIX+yvx/Or3B+J9eHNgMkjR6fuBfzpVVtvP/KjfRAdmb/zEh+CUHQXWWMQ5zDamlUXIEPMKiZanK1Gy1sTOlSUaE91QSR3q3iBZT5H7qiReyPIVckoPFVd4qJyR1XkjqSoMaLwrKtmOvauSI2N4lIsrKsJYC3azqOQ8b1Wg4/K5a2HPZYobyKO0LXtptrvRDGj6Q+f3AULwjkGUgm/Xve40NgB+FZ+krXU3Mr9oa5/CrDCXo+OTjQYcf2qfflqQ9KMTr9Cv9qO//Z+FecKj6xwGvax2Nvd8asYvCBJMutiuYXJN73G++9bA0FCnGD9zEPxTnkSBOk2LbaFB5y/lHpU0XSHFm3Yi8utb/wBvWswmGRZx1xCoQTqSNToNfXajX8gCUHQxRnvJ6xhY3vr9FrbvJHdVPpdOnY/cy0utbygKTpHi75VSF2B1yyPZbWvc5bA63y3v4Va+f47Q/QC9h/OtRaaFYkPVqqk6DKoGvf8A5/GouG8PlLhyxVd2zbnuAB0HuqhpqcZx+5kOofOBAh4vj85STqo98rZZCrAC+jZrA2v2WsakXGYzbrIST+7J8Rn/AFpR3jEt1KKLg6Nsbg7gg6EGgnzVsKQY2uzAt1Lnsrfcq26bmym4O2lQaSkjlf5kOocd5IxxhAAlhv8AwPcc/wCkrUrjP6aIeUTfjJV3o4PnBc3Ise2G0ZSdgVubEj0tap+IYkZzGltrE89RXP4SjdjaJ3+IfHJgnDQ4pjriFt4Qrz7rmqOPxs6QyyCbVZmiUdXHrlfKDte9rm1MrYcIoP60pRx7f6HIxN82Kcj/APJy+lJavT1Ls2r+oCNUWsc5PaEHw0+a3zl/7OL3+xWSYGW3+tyg+Ait4bR6UQguZCNO1cDzvyt5Wo5/JpXCtmtsW+NxetA6fTpj3B9oqLrT3MT4+HykC+Knvy9jTz7HOiHD+ATSA/6RORe1w6AXBv8AZqQL3W56+H6HKjvRhTkbzH3H412+npUZCD7CUttmeSYE/kVgSPnGJv8Axi2/8Ou1ex8GYb4jEf2gPL+Gm7FcMuCR7RP+dDvmBB1yjzIH46UJa6SPhH2EJ4jjvBP8jtyxGIt/tB+KV43C5AdMTN6sh/6KNGAjNtoL6EbfoVjx3RmtoLXPnV+DV/qPsJ14r+cAnh8zH/Wpbc7dX/cqnDhmXHuJJGlIhQ5ny39t9OyADaj0cmXvt7th/lQFnDcTP/lxz5h25freldfQi6diqgenrGNLYxtAJl+NtNt9P1f9etGeh+JFpVO/XyaWP2UO9rbUFhjNtvf8fWmPoaOxL/t5PuSsP2af8h9Jo634Ib60foGo5MQq7sB51aNV8coMbX10P3VvzGlLGY9Al73JGgAvfl7vGvMLOGQE6G1jy1ogIh7tq8ZKmeJcHvKveLVXM6HZh6EUSKVUigAzWG7a+lSTiV+rFZUxjr2qlRCxMd5H12uR6aUFwA/baXvPIPc1HsefpH8vxpf4a1lkkNyBPJoNL/SEAePLelPZRHjv9f5nerGaljNgcCQQxFrX0O99ta34riS09oQHcKASfYQ6ntMNb/ui577VBiUxLzFWQJANwkg61zzDNeyrfSy7jS4ovBMqKFTDlVGwUxgC/rT76+kNksIotDY6TXhHBwr9Y7GSS/tEABd9EH1R6km29HstCk4kw/mT/XSphxV7fsf/AFF/KlX11LH4hDLUw7S0MKO6t8RJyFUX4pJyh/8AUX+7UE/EJhtCP7Uf3KtdXU36hKNZA4Eg4piEi15/VHj30H4dg3xDkk+LOeQ7vPuFEmR5Dd4F7v2ulvH6PvomsrBcqxIFA/pD+EdND2jQgwG5gvw7scmQY/h6sgWM9UyiySC2cag68mUkXKtoap4BBE6LMAJWBIfdJNrlTyOo7LWPdca0RnnkI7MaCw5yn/26h4jeWLq3gicaaGVxYg3DAiO4IOxFiKB+Ppx8UL4DdxJMRgS5v4aUn8QhJwDplJYTyDs63Pz47UxcMkxMSAYjq3vIqKys2Y530zAqB2RzG9thVLCpoPHEt4741gfuoeptDojKcjcIWhCGIPlCXD+EMGR3I0Gw+157UzxxBo7HYix8jUcsCC7E5RuSTYDxudq0wPG8PID1c0b5RrlYaAcz4eNN2W7+YFUxBUOAWMlQua+jFt/C1th5b0ZwWHCC1gtu7n+dY2FXNnHPXvB7rVaRb6moz5kC4MxybXtQeXAhpCzC96Ob1gw4vc8qpG2yyIKTh9vYFjax8b7g17iIDFAb7sV9NdaIwDc1Q6Qaottr+ettKIGJMqBiNdLeJP6+NAsJH/2k/eMML+Zc0bVt/v8ATehPDY/+0ZN9MOo97tv40L2h/wDM8Y035ghFV7I8vjyo50NU5Jb/ANO/3JQ6SHs/rnV3okkg6y2XIZpN75tlHlyrzvsz8w+k0dUcpGUioMb+zbyqU5v3fjVLiGHmkUqCi3trck2HpXoBMsCXCta5KieWQC5RT5Nv8K9w8zMt8tvM/wCFVJieslUsNrm/jNW52kscqrfldtPuofw/DyxghwGuxa4bmd9Dyq5eOJOY6ypstZUlTm/EV7b/AK50DwUAMbDvxTA+uIA/OmDiA7b/AK5ml7hTdpR/9ZbTf/WP8OVZvs38y30/uG1HwLnzhninGpY8V1YA6svEoNti7XYH+Jb+VqI4bi5aTqyllZnCtmBuYvauu67G3l40RkwqndBckEm17lPZOvdyqKHhSLI0ioA7btbU9/3Vk3KoOBG/FrK4284/fzg3D8QeOaUEAxmbKDmOYM0IYKF2y6eGrVqnSR8rsUQgQrOuVybhnC5W00I1vR+DDKpvlBObPqPrAZQ3nbStBwuJRJkhjUyAq1k3zb3HMXsbV3WlRXL9Z141Z6rIG4gepxMgXMYHdbX3EVrnwNrn3UFx/SZ2zNCEKKJHBcntxxBAbfvZnOn7tHOE8O6iNl0OdmZgq2XtACwU3sLDmTzrV+ExMiIYkKRghFKiyht7edXZbRWBxkylNYc5GRmQYjirjOyopijjVicxDFni6xbC1suoF/E72qhJ0plQMOrTMryqwDta0MQckG3PX4UamwKOQWQEhcg0+rYjL5WJHqa0g4VGgyrGoGptb7S5W940NIPchbcFMKj0gcrA0nEnhOKlurjLEyqQQbyL2Be9go1v3nur2Tjs6JG8qrHfOZLhiLI6hfZJKAgk3IOwHOjTcPjOYlFJZQjXG6jZSOYFaHhMJVVMalU9kEaDmffpvXS2rnkSzbUTyv8A2JYx66xW/p4/dc0FglFo7f8AzRH/APcfzo3xGW7QnvxCe+zH8KWJWtEjXynr2YHI0moxjMoyLZmuQBYVtIQKh5bognLH0j1xHBdYuUmya5ha4P56UlwcMwEJeRXkCZghADBTc2C+zdwe69qml4liC5lzMDlCf6liApF77Zt78+4mqsnFnkIV3U5XU2+aTaMp0v2u/lT5tH/Ay61YR94LEogjC3y5Rlvf2TqN9aDdJYTMQuHxHVSKe0VIN9PZIPoaii41iVABzcv+5z8t/rWoFxDAiWXrXQCSwv8A6FiL6f71vfrRkuUHnP2i71M3TE9n6W4vh9hMY5owwU2BDarceHKnHgfSeLHJmjuANGVhYg2+I8RSJieDPiSAb5VYMf8ARJ7XA0Ornyt40fwE00KhYwqgAAWwWI25XOe/vorW1nkZ+0EtNg6xrxZtE1vsmgvD5+1lbVG0IO2u3uNDsZxTFstrr4/6LiNvDtUOOImG8sa89cPiL7+e9RbkA5/ideAxjLisPGpkUA5gpKm+l97egpb4KP8AtCW+4w6fGRr1FNiZjqZ4t+cOI5f51v0UYticUzsrsIo1BRXVbZpDs+t9KX1l6NQyg8+kZopdXBMYsTzHlRHoeOzL/t5P+mhsh38gaIdE8Qn0q5lDCaQkXF9cutu6sX2b+YfSN6r4IyCvCKwOO8e8V40o7x7xW9MueMtQ4XVF8hUkmIUC+Ye8VDw+UGNdeXf76kvtJitRstSk1rpUlSDLWVLlrKkk5zj475/DX3NVDo3wWN1Odc+aaQm99MszFdiCNRRDG6F/I/fQ/gWKdEYoFa0svtX/AKVu4+tIezvzXA8v7hb/AMsRl/kGC1hGLfxP/erfCcDgA/Zj3t+dBjxnFEE/RgA29k3t6tarHBOKyyWYsCg1aygbjbbe9av4fAzxFPE57w2OCw/0a/H861/kKE/za2821+NQyYmVtVOVdbaA7eJFQGWU7ysD4Zbf8NceCD1xO95hJeCQj+bX4/nW/wDI8P8ARr7qCJiZkNi7MOZNu/7qZ1O1cPSq9hLDkyuOFxf0aa+ArSThUPOKPT90VbAr0iudi+U6yYHHA4ZGuYI/6g/KrC8Aw4/mIv6i/lV4mvC1qvA8pQY+coScGhBDJDGHB0YIgIPeDak6JzkhIGvXqR5/O2Iv+tK6EnKkC9xBp/PL/wA9j+FJ6r9A/wDQjNHUn5QjDx4hu2cynxNxf8O8UMkxscXEo0aJZwQM75CTGWYFGJ1Gg1t3EVPjsE73KjtXsw28b+R5++sfhSwRkZmzOD2r635t57DwtRVJzzD4XHHePcM4fVSCLkeoNiPQ0K6TTxiPKZGRiQMym3fZSfGhnRnENDHNCQVCAMhN7kuO1c/aBAPrQzj2LbOgKiRbgsvdzzH4U7Ugs9Jm3E1HiCsJxHEdeJmcRpGbJGO1cAZcthuXuf3ufKuo8G4l1yZirIRoQfwPPS1J3D8CGfOwChRp9lF+0fE3+NqmxnSIxI3VeyouDzNiCW9QKO9YIwsALDnLR4maqWIi53qbDz50Vh9ZQ3vANDOP8V6kERhZZwFbqS2VihNiw7/Ie6lQdsaUEniRYrD5rWJuDuD5aW7qEYIEYzEeEEH/ABTUTwvSCJyEkVsPK4IXrB2CxGwkHZbyNj4UvdFVkXE4hMRJnkaGJlJGUsqmTPYWHsMxU92lLaxg9JAjdKsrcw0y7+Q+8UW6Ki4kOn7aTu7xzoXLDYN5L94ol0QHYkPfNJ94rJ9nDFh9IzqT7kYco7qrY+IFNQDqOXiKtE0r8f6fYKAlHmDMCLrGC5GoOpXQeV71uTMAJPEZDCv2R7hWowy/ZX3CgEHyj8PcgfOkUnbOGX4soA99MasCLjUHaqzIcg8yJsMv2R7hVXA4NLE5RfM2vrV61Q4Idn/eb/iNdSs8TfLWVJasqpWZy7ir9pvI170cjDYfbXrJf+c1R8V9s/rnVno2AmHZ2ICCSYk+Ale50rP0B/zP/wB3jF/5SwjhsDfUnQbn760TpHhx2Is0oGn0S3Ua69okKfS9CDw18S5fFMeq/m8KpsoHIyAHtN57d1COlHSpYEMeHymSxW9xlj08PaPw7+6trGfiMzS5HAj3wvi8WLizwtcBijAixVl3Ujv18qmmwY399fO/Rfi+Iw0qsrSiKZhnCyNH1oDZdGGpIJOvnXY+j+KnGLkhMrTwot2LnM0bkjIubc3GbQ32vpXKqcZhWODiGcZB2TrpRhcQn2l/rCqE8Vx8KHz8LDXuo0uL2G3OrwGHMgMYTiV+0tz+8PzrVsQDouvjS2MMtsoAA77fdRTBmyAVyawJNxhBWG9eqt9TWkKczWTy22oWOZ2Ok2abXT9a0iRpYYe+5kQ9/wBdjTkp1pKWS5wfjJH/ANRpPVjlPWM6c/F6Rpjw9xmJsL8tyaBdKePgI4S1lUkncC2y+p3q3xqdlSy3CkEEjf8AwpH47iIQpjd+YJRbFyLhjZfGrZiTtEZrQfEYx8GxrEI0jXZkTMdLG4HLv7/KiEvDWkxRAay5QCO4gg57+Wlq59P02gcZLSREEFHK6KV9kkAk25V0CPjSSxjqWUxkXDKbscwuAx3FtrU7pywyIlqwpwZv0ilMcXVr2VyE77mxF/E2tQvh4DwqCdGTU+a0dn4cZlXM1iBc3G4NrgjnQ18KsIWJQTlO532Nh6DnTqMBxEGU9Y59FmHzSLvVQrea6H7r+tLvTPFquJQsy6R9gOhWxJNykw1F+Yt3Vd6C4iSWAlrkFiV8Af199NaQm1iNO6kLF5Mepfac4ihwuFZIC8y2DHJZ7EWvqWFgpN9A1trUI6QcM6nByyIoSWPENIjLvYgBfQiwtta9OuL4AVVvmwWNm1KMpMTd91Hsk8yPUGkHjnF8ZE7R4uGL5soRWCG69u+S7aMo7J15EC+9JOpX0mnQ4c4EY/nKyRCRfZkRGFtu0A1vSrfRCKQ9Y3WWXrZOxlGmoG+9CP5LKR9ZglzQmxbDgjsnm0R2B749AdxY7megWMV4Xte/XS3BBDDt7FTqptal9NWUtJ7ESrz7mO+ZN00wMkuG6pZSjSSRroBqC4zD+rc+lcolx74XFNhnZJ727fVrdbg3sLEAW8a6t00EpWIYdss4YsgIGUqFKvmuDYWbTnc1zDph0LxHXRzrG12QmUJ2lDRjlrzG16dYgnB8pzphhc/OBOlePDOxVcqtb4Dfwvrp6imP5I+lkyyNhS2aMgsgY3y23C67HU28KRMdibtIC2cKSAxFiwGxI5Xo78l/DGl4hGUvaI9Yx8AMqr/vM3uBomPdkuwzTtHSHpSuDWPrO1JIcqRqrXJ5m4vYDyPgKTn+U/FR4ho2hw6qvaKEyhyDroSoAYjWxAoDw/h2IaY8RnQGDrWVy+d5AoJUuLDsoCOQt6a1FxXpHhsTiGT5rFnZ7LOj5sxJsraAG+wtrrpUPeDStMc8zuYNZXoFZViJTlnFvbPlXmCwTT8OmjVsjM82VhrZhMWXzuQB61Hxg/SHyoj0S/1c/wC1l/5hrP0n59kZtH+IRf4Lx84jC9bPqxOR1XNfNtZgANT3ba60udLUgV81+0RZoRYAdkAXYewtuW9wdr1p0s4ticDjMTHCQqSMJ1UoDfOBmIPLtA35Un4DiQkxcbYntx5+2Nlsedh9UHUjuFbZsBEzV07b89pcwEcuIn62LXqgCCQMsap7OVeYG4AuSa7F8lqP8xvILZpnYMfaYaAlu83BHlYUr9GsLFhMM8qEStYl2BBUlF1C20yqeYvtTv0C4c0OCQuxZpSZyOS9aAQo8ALepNKLaXYjtNK2ha6x5xjIFqozsDoNqknxF9qql6MoxESZXm7qucNHYzN+tahWDdm0HIV7hZCdOV9vWrLZEgEWenPyinDEwYYB57a31EebbT6zEa22HOuZQcbx0uLATEymQ3BZWJAAF3OW1iABe1uW1D5ccZMZNI7EfSu5PP2jYd42A0pk6LsMMZZ3CsXDJlXewUSPlIsFNv8AhHjXPQRpEyIHi6b4/CzhjiXksb2Z+sjcb+RB7xY04R8UXEYLCFAhLMI26wXCOoctpfw0N+dc54vILsNLktsNPauLd3PTlejnQvGP1JSzELiI2AUXa7JJcAc/ZBpbUrvUE9jC1gK+BDfG4CEI6vDksRGlkcHM+l/asLatc91KOKwDxu0ibIwswPa2BzH3g69/nZs6ccPmsEUAFAJLbPbIWve9j9ZbDW4PfShDxXJN1im4AW4Nu1oCbg6e1XWnXC/OEuIzLnGcOM6ll6tnUP2SWW5HbuORvrppVPgOKyYhLhCGbKQ4JW7G1yBroddKjxnEDJdjuWBHxzHyOnurzhOBM+IjjU2LuBfuF7k+gBNMkZ4i7kZ4nV8VwSRRYrhs2oLL1mhHO21eYHot84QSBYd7WzSi+X7Vhb0tRqZhI0qLqxzAHz286I8LwZjQQqytoBbTsn61yDe3nXJ09ajv9zBLc57D7SrgeiMojHVphgN/al/u20q4OiuJ07OG8e1L/coJ8oGLnjiCQy5IVKxZkkyOZdS2gsXtpoDprekxYQwLYh+qkOiMrMAWFrhmuct9Tck66aUr4CnoT9zHq97DPH2nSn6IYn7GG/tJh7+zrVfA8JaM4mKZIxmEWZUZmUgiQEksAbnupHwnykYrDNpO0nVEK0UvaEi3N7PurDTXmNfCnvhnSKPG9bPHoGWEFSdVYK+ZT5eG+lKauoV1Fh/M7Rm3hTiAMLxCThk+QtfDkXRm2yjQqf3l8NSKrcU+ViLrhJHhWBAI64SZHIB2AykOmnsv7hTZh8PHijMkgDLC4UL+91Ya5I1Fw9tNgDXLumXRkwyPK1yha2mVQSeSqL5UHsgHXTu1rvSglQX6mGvbeOByO8N4j5XFnkhefDZGicMrxOScv1lKtYEEgHflXQuL8XjxfDjLBMUDrdGA1uDYqynxupFfO0xF+zf15eFdW6I8PWSKBGM5iMRnSGHKSxzZZAxPb0c6EaWYbEG7Fqdx1i9JAPvdBFvi/Qb6VhAWbs5gpUltFzHbbnvXV+hPRaLAYNAG+knAd5P9wsLcgqA+up50Am4y0itFhEWND7eUnQnlK5s7v+779Nas8IkWGB8LKrE5H6iXWxBBbq2F7KRrb6pAHMWpdNSu7Yx5nd4D8quJL0O6TYgOuGxEZKhCwkKGOyItwMtsr3FrEEb2OtT4HieAlmT5uiZnYEsIGXW+xJQXPwq50qxrsrYeBC0pCglShshsXDAsCnLzFe4DheGwk0ZF+tkyqRmYgkWFyt8vraumadIo27u/kP5jnXle1lNiZU5PxpO1erXRfFqmGkZzlVJZixOgADlifdQLpRxgpIscadZIbsVJyhVBy5idbXOg79aCiad4JIZXSKKRnd1jF2s5uQXbZRbkB4msyt1qsZm7x3Y1lYAhzGY1MXIk7QsFEeRVfISVYli1jtcFdDrvSr0ggw8NjHE8WuoddDvswuO7c+lBl4THKQY0ex0BaRi7a6sBsPXzq1j+juKIEayiVF1XObEabXP3XrreC/vNj5dI1UHpwwEYejXR3iE2HVDGi4bEKCHLi6Ix7RCbkkbDxvXWCwACroNgPAcq4t0H4viMFjYopzIkMt47MxMdyOwRyGoA0767AZK1EC43LMzU2OzYabuPfWQRfWbat4ouZ2rJLtpstWWiwEp43EX05Cl/pbBK+CfqmZchztlJU5VvftA3ABsx11AIpkMOY2A/yrzILMnJrgnzFjQmY44hF4IJnzTxE5ZXsSbkE33vub9+t9ee9XoONEQ5L/aGv74CnyFr0y9LPkxliZPmxbEEoWYBACFVlUEAE39oe4mk6fgE6Eh4nWxsbqfWiK645MYG4sSg4lfGT52PP8e8+u/rXSfk6h6swxlLN1oldr31MUuRDp2SAL2udDrypS6LdEpcTIwSMv1dswuqgZtrk7elzoa6dwyMRpw9F3Jzt4tLBIzH46eFqX1FgGF+cNWnBJ6yTpFwJ5sfhnLWie0RA9q6rK5FiLWNrX5d1cXx2HMcjxndXZT/ALpIrvfSO3zZpOtETQ/So7C4DIDa453uVt41zzpVx3DYhVlMAzMFzSZW9vKAx0AVu62blVoxU8DMhG8YJ6RAU01dAuBmbEIbaKwZvBQb6nvb2QN7FjsKCwyQZiWB8svw9s2J2vyrsPBzCUV8KEWJ2Ldmw8dQOY2NNr73yirkV/OF8VGuGTrIwVCXLKoXtDbU2uthdrje1DsNxbrJJcTAbCKDIrFT25nNwuXTMR2Vtfcii/FWtGfOhPCJQvUMtkQYjJkC3U9bcBjrdTcWDeNVapxvkpsHwQR0441JCkIkjCP1VwgN1DFj1jBje7baG586X/5UgmgIkWNZWAZZRmBNr3DAC2puNq6D8oHBMPJH187lTGhVOYvmDaDmxtl3trXHOKYjNM7EAXN9BYZm1Nh3XNL1PniaGcDPaR42a7DU6C1jutiQVv8AWtyPjTf8l/EGE8sOuSSPP5MhAB9xIpElnuSdr610X5LuH/RTzEdolY1P7tsx95y6+FB1xAobM5q96ySy9MxEZgshimWZ3kXKCJgLoi3Ps5VCWtqbmkv+XpSHDEksSzXN7tcZd9gPD8Keen3Qx5ys0C3lACsgtdwNmHew+It3VzJ4mzFcpDA2Isbgjcee9TSOllYI+s6sLo3EK8F4Ss8c5u5kQx5ALZfpXyMzkjQDs66b12Xo3gk4e2DuTJI6LhDuTqTJdRyANyb8uelco6L8PmhkMnaiawym299SCp9pTpcHQ3ro68ZAGDlQ9YwmCgM1iWZHQ3IBsbkcq4stG/GeIYaVhTvYdZ0HiPRzDYjtvGM4/nE7Lg/xLYn1vXNeNxr/ACvDhI2lMAypPeRiWacEqLk6ZeydLU7cH6UIwYEMjqBnjbcZtFYEaOt9Mw+FcfbiMgxs0qsOsGNVgxF9WbKNOdgdP8qaFaOpbgzIDspxOjYvqo8aks88cTBFZ0kUK90AGdZCt2U25G2tvCpIuMJisXCIjns4Yso7IA/e57cudFOk/RtJURps8pQlQQwR7yMoBDgAKBbUWta/Opej3BRA4yqliNWzO7bfbIsw22CjfSgNVk8R+vUqq5PXGBGa9ZWZqymJnTgONW2KnY+0znXwXRB5AfeaD9IMcbCFfr2JPhfa3jRXil/nUv8AEfjagM8TNiSdLLa/cBfQee3xrDADXFm7TcqUbR9IX4VherS3O9z7tBRZe/lQ3Dz3JA1tofO2orTEY8F1S+UMe0xItvYAeJpRlaxofGZJxzGExEBYyuYKesBKk3tYADW2uulvSp/k/wCmznEJg5xcMxSNwSSpW/ZJJOZdLA7jTeq/GsJmjVr2WK7MovrlFwB66etJ/As0eNwrPpaeMm++rj8/jWx7NI24EQ1aArnE+jyBUDvm0G3f+uVaTSksVHlQzpHxk4aAmMAyMQiA83bn/CoBY+Cmn9syMy/j+IRQJeR1jXmzEAe80rYzpeJFZcEGkcggSlSIlNvaJYXe3coN6DcK4RHiQuIcmdjpnkuT2dCbHbXkulMkGHVRa2g5cvcKN4OOs43xMkwOLz/sMPKebSySuxH8TEW8gB5UD4nw/GXPVwPEpFmSKcsp8bE6V0/iM4ijZzyG33ClboziGleQyai2p1B1O3oOf51Nimdix16QN0G6WnAzGGclIZMzMZF1V8vZbMBcjs5beItR3DY2d1wzRxqhhQWMrZsx6kx+wnLtE+1yG1F4cOjIcyApcqMwBvY2J8qEzdFliObDTHD33Q9uIn+AnT0oVlIYj5Q1V3+3eR8R4I2JUDEzSSWNwFARFPeFANzy1Jpd4p0ZRQwuzN9XrGZrDlpt3ii+C6TM8nUyIFmJspFyjW3IFiRte3xryY55GUG4VbFjzZib+QAFgBQH3LNShUcRIbBZBcqDrbbuNF+EExgNC7R3vqDppoQV2PrXvHYwFIHI/G9edE5VOYNrcn8D6edEVyV3CdGlFfYRwY4QdNJRHlxEfWjS0kVgdCN0J+IIq50d6RQPGhD26qRXmGU5lVS2UkcwXyDMNBfWkDiuLJUBTlBba5qDgfGDg8akoP7OS5Heje2vjdSaIHZlIMVuoRHBWdoPFYMdPHCF6wITITfQZRYbHne1qQOlfQWRcTNJcMrsZARyDknXxG3oK6gOFR/POtwyxJbD2kbKFU9a4ePRdWeyk200I1qvxPC53OaPGzaAHqY44kI85HzW8jSoR1Puwq3VZG4ceXznKOiHyfnG4wRMxWNU6yRhvluFCr4nv5V1JuHrDLNHEMqRmJFHIBYEtr+t6gwXBmUs2F4fNE5FlmkxQBFtR2QzXFwLqdKqxdOIjJOJEf5w0uTqFUFs0USI9iSFyhlbUna1D1db2Ukd4NbE8XKdIZYZWubAAc9gBuT+dKWN6TQYczzxxx3mcOhcAklVy5gt+yGILA6kg7a0VbCz40/SjqITvGDdmF/ruNv4V95rTG9DoVsYo0VgQfZ0Nr2BPdWbpl8IEtH8BiMzmuP6T4md8wJ0+xGLAXJ7vE1Z6H8Yjw85bEocxN1lIY5DbW68r/aAuKa5eEIrl7FQR2l/EVpi+FxFBYXHjrtzF96be6t1KYwDO/AdgMuf6l3iHHcG6rIs8WaNlNwwzBc6l7DdtAdNj3UnyYpWlMkS51mxgdIwR12VWV1Ii7mUGxvuLaVtxLBQ8l1sSe+pOiPHUwU7nLeMkKbgFlLiyupO2t1YX1BvTWiVak2Ln6zO1VBByZ1X/wCJOAnZFebqSrkvHOpjb2WABvodW7+VNuCxMbqDEysvejBhrruDXEulfE160meJWjf2JurBU+BYdoMNjfuq18mGGwxx8ZgsWVXLFc1gMpGvIXvaxp9qwBnMzM5na81ZWhrKDgy5wTjb5Z5TyzX+ApTwuIkM7G5A5Dbfw586O9JcflxUi2BBNzf+EaUpRzEs/M6kDy28rVmV1csTN2s4VYfx3FREoVDmdu48zQrjOJIRUzXY9onx5eVu6vOHYHq7yy6WFwDv4ULxWKLuWPP4UamlQ3HOOp+c5ssIU56mdC4JxfrcMJSO0AQ4A3ZBc+/Q+tIfFMQ0jZzcEm9/y7uXuo30F4gA8sJ+t9Ivmo7Q91j6Vp0wcdYi22FzbvY+HlQqFFOpKgdefpBFvEq5nYOjXGvnODhm0u6du321OV/iCfWlL5ROLauAf2MeXykxH4iJW/r0p9GOnOIwEbw9WrgPm7bMMpYarp5X86scbBlw0k0v7WT6YqDYI0xAS/M5YwAPM1sqN3ImOw2nmMnye4rPgYyd1Yg+h/xpmeQCw7z8OdIvyaYm2FZddHby1A9+tN5l7Q15fjRjzANwZH0ixJMYjQXdzlAPdzJ8BSTjeJAOuHhbsjV2H1rat+VX+mHGMpCIe0R2m7lvew7rnfyAoTwHhpcqW06w2udwo/E2PwrhRzCZ4zHbhdxECbgAZra31NwPcaXOl2JLBQT2gOs0voToLHutemfEzKiFb2AF28BuBXM+kHFesLuO/fz0Ue6rMpBkwHjcWcyspOYdrMDre9dK4KqnDrIgALIGJvz1929u+uZzQZY/E2/Xvp06ISEYUa+yzA+QN/TelLxlczV0bYfb5yLjg7Lj1vQXg+JyBudwRfuzWv8ACrnHcXcN33t+vhQmIhVA5mual92Oah/8gx2EuD6SVRYm5AVQCSe4ADUnwphw3ydzNiQMUGw4kXOgIGZwNGUbhWA1KnWxBtTz8jvRFViGNkXtyXEV/qx3tm8Ga2/2fOjnDeJpxfD4iO4SSGZuqdQezlYiCUX77EN3jMOddgzOttLcCbdA8QIHfBuO1rLFKdWlQAAqzHUyRiw/gy22NOGJUkZRz38udcV4hxSeUhr9VPh3OUDTJNGbMD9pTtrurV1Xoh0mTHYZZlGVvZkTmki+0v4jwIrt128xMPul3CNlcoNhp7gK5FxyDNLj+RGKmdWGhVgosQdCD5GupO1pzr9f8q5LicbnOMcbSTYhl8QzlR9woiDJgnYgfWPmE4NjEgiljdcSHjR2jeySAsgJyuOy2pOjAedZDjBIgYBhrlZSLMrKbMrD6pB3+G9GukMzQYJchsydSNO5ZIw3vF6X8ScmPxScpBHMP4iGif39WPWsy+gBN4mrp9QS20wV0g7EZPL8eX68aEYK0iLcaeug5fH0ojxzFrldSCSDob6D87/hQDhvEcqOx+rpv4afjWaFyJvIfdgydgW1+Hx9KFzOHlcfbQa/wn/GqsuLNyahwcpz+S2+INbCV7RmZttwY4jfwnisgjVg1r6ON1LLo2ZDdT37c6e+gPGnecJ1USqQbsi5bkKSBppfQnyrmXAMWqTFXUMr9oK3ssVFiD8D6U99CMU8vEUN7IiuQg0Vfo8ug9aePvJmYjja+2dUvWVqTWUvJPnPpVHfFSctjfwyLSzDjuplU2vpYjz237jTn0i4DPLMzxKGDAA9oDWwHPyFLOI6D41m/Yk8tGQ/9VLImSd3SanjAVgA8yZnjmUs7EqvIGwJ8TS/O6luwtlGg8fE+NO6dA5TGiFHAA1C21OtzQ3jHQ7FAqkWFlyINwh1Y7+dtK5pIVsDP9S7XDjPEVIMU0MqyLoQbjy/xBpmwXE4nEkhCrMBdXkYkE87C2hGlhahs3QnHH/us39Q+H508YT5GOzGXnZCVXOoUGzW7QDX5bbGj2ojDJ/aLJYUJ8om8Lw6zTJHqVuzux9pvrSNbxAAAq30zkVz1ovGxNspB1C6Dw2G3l6u+M6FJhpY/m8L2EUmZ+0zM7ZQoPccoY6ADWkvpTw+djlEMxFgb9W9tB5cqaq2+HmKWMWsGOkK/JvibwSjnnGg8aa5prNcnS22nfr+vCkboKHiWVXRk7Sm7KwHvO2499NGLcl9Ltcd97c7e6mV5AitnDGLfHFObMxuxsfjYfr1oxgZMgVhuF00uRcW0HOh3FELyqALgD435+X41DjONMv7NT5lTbzHfVZAzOsFgMTbpTxlyBGLqG1N92sefePxpcGV5UjOgUF38SilsviTa3rW0kjO2Yk5jz8KibhpOeUAhUAbxKlwt/E7mgsYyq4GJJLCbLcHXUX52NvzHpVng3FOqlkVtFfUeDc/eNPQVd41G2ZmyERjKi+CqLL79T5k0GnNytvq39x38q5ZQRiEqcqwYTfjGIu+m176GouHYVsRNHEntSOqL5sQP8aiC3ArqfyL9DgxONlFwrFIQftD239Nh437qF8IxGLH3EsZ0/H4XqcE0UNxkh6qPw7IjU+mh9DS30UwqYfFhU9goMKBfQ9TF1l/O+f1Jpm4pMbWsQq6k955AUB4eA2OgAsAkcshHi2WMH/9mq9vESzzFz5SOHfN8YsyjsYoWbu6+Pn5slvVTQ3oT0gOBx4Df6viyEf9yUHsP8bH/Cn35S+G9bw6VrXaG06//aN2HqmYetcpxnDjNCQv1bOGA0W2oNFX3lwYI8EGde6RY0QpPLoMiu9/4V/O1cq6P4cucLEd3eNT6uGe/oGq5xTpTisThzBKkIV7B3RnzECxbskaFrd/Ot+jbA4/DX0H0hH8Qjaw+JrsDCQbEFp0PpdixJCw5O8SDbXPMg/GgHS3GdVj45NSs0TRC1vajfrB4aqW91X+kYOfCoNmxCs38EKtIx+A9SKE/KCrfM1ktZo5Y303ALZWAPk1qBagZSvyjVDbXU/OLWPnN3Nz2jex7hp8aW5MWVVgPre7/GmCXEIyltLG1h6c6VcWCScu35Vm0KD1norn2jiUSLknkKgwUvb871MW5VUijOawOv4itIdJjseRiGsU5ChxupDD0NdQ+S9gcQT/AOET7ytcoxEn0ZHMi3qdK6j8k6nr3vyhH/EtqtT7hg9VywM6kXrK0L1lcZi+ZzGKSrkUlB4px31ehkqTrEMwSVdiahMElXoZKuViXlqUGq6NUl6qSTXrcNUQavVepJJTrWwqNa2FSTEgx5WOKSTIpKozWIGuVSbHw0oXw7ElnjinihvNCZkMYIFh1edWDag/SJYgm+u1tTciBgVYXDAgjvBFiKrcP4NFCbxqb2C3ZnchRsoLsSq+AsKkmBA2DxUMuJkhOHwwCSNHrm6w5FvcL1OS2u2fb3VI2IgTFfNRhIhmCqSerUsrqWJSNl+ljXZrNcG/ZNqKwcJRJGkV5VzsXZBK/VlmFiTHfL3HbcVFP0eR5hKzy6OsvV5/o+sjFkfKRdSBa4UgG2oNSXBXG1wjTfNZMOj3VJDeaOIdp2VcoZlLEFSbL4VU4n0N4Yk8OGOHdXxAdUdGewK2PaJbQkkBdDrpTFieAh5+uWRkYqqEBYmBCMzL+0jYqbsdQRyrbjXR5cTqZHRghRWS11PWRyBxf6wMYt5mpJFjh3RvhT4eTEJBII4OsRr3u4iAdmtfthlIsSQSO6m7ozi4ShhhiaAQ5QYnUKVEgzIdGYEMLm9zzvUK9GkGHxECsVWfPyHYDxLEAO8AIN6JcM4dHAuWKNEGl8qhbkAC5tudOdVxLLEjBm2CxMeJhSRQSjjMtxY28uVUOFSwHESGKOXNrAz9W3VgwsxYBzp7Vx4kCvej3CZsMiRNMkkUaZFAiKvodCW6xgdL37IqLhPRkw4h5foGDySyZuqYSjriWy5+sy2F7eztVypc4vxyBesikWRkVPpyqMyRpIp/aMPZ7OulyBqbCquF6A4VEyKHKmxF3vsLCxt3V7xHo7I5xCxyqkeLFpgULOLxCFjGwYAXRVHaBsRfwpgijCqFGygAeQFh8KgPlKxF5vk9wh+q/wDXNb4PoBhInR1Rs0bZlJcmxsV8iLMaYc1e3qyxPEraB2lSfhMTlSyAlL5d9M1r+fsj3VmI4NC65WQMNNDt2WDA+dwDVwVl6qXFLE/JbgXJ7EigkmyyEDXlbkKr/wDwe4f9mb+1P5U6V7mrkIBCm1z1MTIvkj4ctvona2nakY714Pkm4cP5pt7jtnS/d/jenImo2aptE58RvOK+G+TXARuGEOa17B2LDXnY6XHKiuB4NBBcwxJGSLEqLXAq6z1A8lWOJwzFusxnrKhMlZXUqcB6TuRImp2H3mhXEZSIYrEjyP8A4dZWUmfi+s0a/hlvg+Mftdtv2bfWP9GalwvFJgEtLINB9dvsr41lZXH6ofE8Xj2JBmtiJtJGt9I/d50d6NcanZwGnlI03kY/WXxrKytPtM8zqimtxWVlBgZIK3Fe1lXJPRW61lZUknq1uaysqSTK3WsrKgkm9SLWVlSVNhUgrKyuZc3WtqysroSphr0VlZVST3nXorKyrkmGvKysqSTV6gbesrKkqQvtVeSsrKkkrmsrKyrlT//Z"/>
          <p:cNvSpPr>
            <a:spLocks noChangeAspect="1" noChangeArrowheads="1"/>
          </p:cNvSpPr>
          <p:nvPr/>
        </p:nvSpPr>
        <p:spPr bwMode="auto">
          <a:xfrm>
            <a:off x="52388" y="-9017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9222" name="AutoShape 10" descr="data:image/jpeg;base64,/9j/4AAQSkZJRgABAQAAAQABAAD/2wCEAAkGBhQSERUUExQWFRUWGB0XGBgXGBgcGhoaFhgcGhcaHBoeHCYfGBwjHxwaIC8gIycpLSwsHB4xNTAqNSYrLCkBCQoKDgwOGg8PGiwkHyQsLCwsLCwsLCkpLCwsLCwsLCwsLCwsLCwsLCwsLCksLCwsLCwsLCwsLCwsLCwsLCwsLP/AABEIAMIBAwMBIgACEQEDEQH/xAAcAAACAgMBAQAAAAAAAAAAAAAFBgMEAAIHAQj/xABQEAACAQIEAgcDCQMIBwYHAAABAgMAEQQSITEFQQYTIlFhcYEykaEHFCNCUrHB0fAzYnIVQ1OSk9Lh8SQ0c4Kys8IlRGN0o9MXVGSDlKKk/8QAGgEAAgMBAQAAAAAAAAAAAAAAAwQAAQUCBv/EADERAAICAQMCAwYGAwEBAAAAAAECAAMRBBIhMUETUXEFIjJhgZEUM0KhscEjUvBiNP/aAAwDAQACEQMRAD8AJxKBVuHyNQqutWoWA51w1uDIBJ4/I/D861xnF44Rd7gDc/AfGpYSDQji+Fd5FCxO4zxnMAMoCurNck9wPKgWWvxt84StAx5hPhfH452yoDzJuLWtRWXEBRcjSvct6o8UWQ5QkZcX1sVFu6+Yj8a6sZ1U7eTKAVmwOkkTjaXIysLW1IFteQ110qxw3iazIXUHRmQg2uGQ2N/v8iKC4fgjxxFznknbUr1nYW5vZQTlsBpffet+jeCmjknaRBGshVgA4btgZWOg0uLe6hJZcGw/lCtXXtJWGcXjxHa4veqsXSBWjEio2U7E6X1tcVHxzDyMo6tQxB2LZdO+9qDYfh2LCrGI4lQDQGViBqbaBNe/1oNlt+4hfp0ndddZXJjDw/jayh7KVZGsynfvB03BFaTcdCvlKgdoKCTzYgAepNqr8H4N1IYs2eSQ3dthoLBVHJRrVPF8EmkkBzRhBKsl+0W7DBrd2tqjPdhQD6yBKtx8pexnScQsgkWyu2Qvfsqx9nN3A7X76IT48qpNhpQnjPBGnuFaNVIswdC1+76wFWMHw0pAsTS5yFy5za/hpfW2g17qrxLcHLSFa8Aiew9IGadYsqi6M/P6pUD/AIvuq9LjmAvp7qC4HgISYTPiGdlVkAIRVAe19B5DWizMnNh3b1yLLAmC/MjKmfdEqDpI4lUFDkYEFgCcrXGW/cCL1bwvHRJK8amzKoa1tCGJFx6i3uqq3D42a4kZPAFbeWoNvSpuH4CGNi6m7kZSzNdrXzW7gL62AoaW2dHb952y144HMu4jiLIQBY3/AF+vKh+B6UyS2KQystyM4jGU2Nibltrg617iOGdYxJxMgvsFyAAdw7N/WimE6uNFRbBVUKBcbfn+NWGZiSX9MGVhAOmZBh+OMcQImsAyFlNt2UjMPcb+hor1xoNHweLOjmVyUbOoLLa+3Jb7G1FeuBPtCjVOwGGb95w6qfhEm60n/KguN488eJaKykBEcaG/bLg3N7fU+NF1lUaEj3ilHjjX4g4B/mYSba/Xl929d3WN4RKnmShAXAIhcdIX+yvx/Or3B+J9eHNgMkjR6fuBfzpVVtvP/KjfRAdmb/zEh+CUHQXWWMQ5zDamlUXIEPMKiZanK1Gy1sTOlSUaE91QSR3q3iBZT5H7qiReyPIVckoPFVd4qJyR1XkjqSoMaLwrKtmOvauSI2N4lIsrKsJYC3azqOQ8b1Wg4/K5a2HPZYobyKO0LXtptrvRDGj6Q+f3AULwjkGUgm/Xve40NgB+FZ+krXU3Mr9oa5/CrDCXo+OTjQYcf2qfflqQ9KMTr9Cv9qO//Z+FecKj6xwGvax2Nvd8asYvCBJMutiuYXJN73G++9bA0FCnGD9zEPxTnkSBOk2LbaFB5y/lHpU0XSHFm3Yi8utb/wBvWswmGRZx1xCoQTqSNToNfXajX8gCUHQxRnvJ6xhY3vr9FrbvJHdVPpdOnY/cy0utbygKTpHi75VSF2B1yyPZbWvc5bA63y3v4Va+f47Q/QC9h/OtRaaFYkPVqqk6DKoGvf8A5/GouG8PlLhyxVd2zbnuAB0HuqhpqcZx+5kOofOBAh4vj85STqo98rZZCrAC+jZrA2v2WsakXGYzbrIST+7J8Rn/AFpR3jEt1KKLg6Nsbg7gg6EGgnzVsKQY2uzAt1Lnsrfcq26bmym4O2lQaSkjlf5kOocd5IxxhAAlhv8AwPcc/wCkrUrjP6aIeUTfjJV3o4PnBc3Ise2G0ZSdgVubEj0tap+IYkZzGltrE89RXP4SjdjaJ3+IfHJgnDQ4pjriFt4Qrz7rmqOPxs6QyyCbVZmiUdXHrlfKDte9rm1MrYcIoP60pRx7f6HIxN82Kcj/APJy+lJavT1Ls2r+oCNUWsc5PaEHw0+a3zl/7OL3+xWSYGW3+tyg+Ait4bR6UQguZCNO1cDzvyt5Wo5/JpXCtmtsW+NxetA6fTpj3B9oqLrT3MT4+HykC+Knvy9jTz7HOiHD+ATSA/6RORe1w6AXBv8AZqQL3W56+H6HKjvRhTkbzH3H412+npUZCD7CUttmeSYE/kVgSPnGJv8Axi2/8Ou1ex8GYb4jEf2gPL+Gm7FcMuCR7RP+dDvmBB1yjzIH46UJa6SPhH2EJ4jjvBP8jtyxGIt/tB+KV43C5AdMTN6sh/6KNGAjNtoL6EbfoVjx3RmtoLXPnV+DV/qPsJ14r+cAnh8zH/Wpbc7dX/cqnDhmXHuJJGlIhQ5ny39t9OyADaj0cmXvt7th/lQFnDcTP/lxz5h25freldfQi6diqgenrGNLYxtAJl+NtNt9P1f9etGeh+JFpVO/XyaWP2UO9rbUFhjNtvf8fWmPoaOxL/t5PuSsP2af8h9Jo634Ib60foGo5MQq7sB51aNV8coMbX10P3VvzGlLGY9Al73JGgAvfl7vGvMLOGQE6G1jy1ogIh7tq8ZKmeJcHvKveLVXM6HZh6EUSKVUigAzWG7a+lSTiV+rFZUxjr2qlRCxMd5H12uR6aUFwA/baXvPIPc1HsefpH8vxpf4a1lkkNyBPJoNL/SEAePLelPZRHjv9f5nerGaljNgcCQQxFrX0O99ta34riS09oQHcKASfYQ6ntMNb/ui577VBiUxLzFWQJANwkg61zzDNeyrfSy7jS4ovBMqKFTDlVGwUxgC/rT76+kNksIotDY6TXhHBwr9Y7GSS/tEABd9EH1R6km29HstCk4kw/mT/XSphxV7fsf/AFF/KlX11LH4hDLUw7S0MKO6t8RJyFUX4pJyh/8AUX+7UE/EJhtCP7Uf3KtdXU36hKNZA4Eg4piEi15/VHj30H4dg3xDkk+LOeQ7vPuFEmR5Dd4F7v2ulvH6PvomsrBcqxIFA/pD+EdND2jQgwG5gvw7scmQY/h6sgWM9UyiySC2cag68mUkXKtoap4BBE6LMAJWBIfdJNrlTyOo7LWPdca0RnnkI7MaCw5yn/26h4jeWLq3gicaaGVxYg3DAiO4IOxFiKB+Ppx8UL4DdxJMRgS5v4aUn8QhJwDplJYTyDs63Pz47UxcMkxMSAYjq3vIqKys2Y530zAqB2RzG9thVLCpoPHEt4741gfuoeptDojKcjcIWhCGIPlCXD+EMGR3I0Gw+157UzxxBo7HYix8jUcsCC7E5RuSTYDxudq0wPG8PID1c0b5RrlYaAcz4eNN2W7+YFUxBUOAWMlQua+jFt/C1th5b0ZwWHCC1gtu7n+dY2FXNnHPXvB7rVaRb6moz5kC4MxybXtQeXAhpCzC96Ob1gw4vc8qpG2yyIKTh9vYFjax8b7g17iIDFAb7sV9NdaIwDc1Q6Qaottr+ettKIGJMqBiNdLeJP6+NAsJH/2k/eMML+Zc0bVt/v8ATehPDY/+0ZN9MOo97tv40L2h/wDM8Y035ghFV7I8vjyo50NU5Jb/ANO/3JQ6SHs/rnV3okkg6y2XIZpN75tlHlyrzvsz8w+k0dUcpGUioMb+zbyqU5v3fjVLiGHmkUqCi3trck2HpXoBMsCXCta5KieWQC5RT5Nv8K9w8zMt8tvM/wCFVJieslUsNrm/jNW52kscqrfldtPuofw/DyxghwGuxa4bmd9Dyq5eOJOY6ypstZUlTm/EV7b/AK50DwUAMbDvxTA+uIA/OmDiA7b/AK5ml7hTdpR/9ZbTf/WP8OVZvs38y30/uG1HwLnzhninGpY8V1YA6svEoNti7XYH+Jb+VqI4bi5aTqyllZnCtmBuYvauu67G3l40RkwqndBckEm17lPZOvdyqKHhSLI0ioA7btbU9/3Vk3KoOBG/FrK4284/fzg3D8QeOaUEAxmbKDmOYM0IYKF2y6eGrVqnSR8rsUQgQrOuVybhnC5W00I1vR+DDKpvlBObPqPrAZQ3nbStBwuJRJkhjUyAq1k3zb3HMXsbV3WlRXL9Z141Z6rIG4gepxMgXMYHdbX3EVrnwNrn3UFx/SZ2zNCEKKJHBcntxxBAbfvZnOn7tHOE8O6iNl0OdmZgq2XtACwU3sLDmTzrV+ExMiIYkKRghFKiyht7edXZbRWBxkylNYc5GRmQYjirjOyopijjVicxDFni6xbC1suoF/E72qhJ0plQMOrTMryqwDta0MQckG3PX4UamwKOQWQEhcg0+rYjL5WJHqa0g4VGgyrGoGptb7S5W940NIPchbcFMKj0gcrA0nEnhOKlurjLEyqQQbyL2Be9go1v3nur2Tjs6JG8qrHfOZLhiLI6hfZJKAgk3IOwHOjTcPjOYlFJZQjXG6jZSOYFaHhMJVVMalU9kEaDmffpvXS2rnkSzbUTyv8A2JYx66xW/p4/dc0FglFo7f8AzRH/APcfzo3xGW7QnvxCe+zH8KWJWtEjXynr2YHI0moxjMoyLZmuQBYVtIQKh5bognLH0j1xHBdYuUmya5ha4P56UlwcMwEJeRXkCZghADBTc2C+zdwe69qml4liC5lzMDlCf6liApF77Zt78+4mqsnFnkIV3U5XU2+aTaMp0v2u/lT5tH/Ay61YR94LEogjC3y5Rlvf2TqN9aDdJYTMQuHxHVSKe0VIN9PZIPoaii41iVABzcv+5z8t/rWoFxDAiWXrXQCSwv8A6FiL6f71vfrRkuUHnP2i71M3TE9n6W4vh9hMY5owwU2BDarceHKnHgfSeLHJmjuANGVhYg2+I8RSJieDPiSAb5VYMf8ARJ7XA0Ornyt40fwE00KhYwqgAAWwWI25XOe/vorW1nkZ+0EtNg6xrxZtE1vsmgvD5+1lbVG0IO2u3uNDsZxTFstrr4/6LiNvDtUOOImG8sa89cPiL7+e9RbkA5/ideAxjLisPGpkUA5gpKm+l97egpb4KP8AtCW+4w6fGRr1FNiZjqZ4t+cOI5f51v0UYticUzsrsIo1BRXVbZpDs+t9KX1l6NQyg8+kZopdXBMYsTzHlRHoeOzL/t5P+mhsh38gaIdE8Qn0q5lDCaQkXF9cutu6sX2b+YfSN6r4IyCvCKwOO8e8V40o7x7xW9MueMtQ4XVF8hUkmIUC+Ye8VDw+UGNdeXf76kvtJitRstSk1rpUlSDLWVLlrKkk5zj475/DX3NVDo3wWN1Odc+aaQm99MszFdiCNRRDG6F/I/fQ/gWKdEYoFa0svtX/AKVu4+tIezvzXA8v7hb/AMsRl/kGC1hGLfxP/erfCcDgA/Zj3t+dBjxnFEE/RgA29k3t6tarHBOKyyWYsCg1aygbjbbe9av4fAzxFPE57w2OCw/0a/H861/kKE/za2821+NQyYmVtVOVdbaA7eJFQGWU7ysD4Zbf8NceCD1xO95hJeCQj+bX4/nW/wDI8P8ARr7qCJiZkNi7MOZNu/7qZ1O1cPSq9hLDkyuOFxf0aa+ArSThUPOKPT90VbAr0iudi+U6yYHHA4ZGuYI/6g/KrC8Aw4/mIv6i/lV4mvC1qvA8pQY+coScGhBDJDGHB0YIgIPeDak6JzkhIGvXqR5/O2Iv+tK6EnKkC9xBp/PL/wA9j+FJ6r9A/wDQjNHUn5QjDx4hu2cynxNxf8O8UMkxscXEo0aJZwQM75CTGWYFGJ1Gg1t3EVPjsE73KjtXsw28b+R5++sfhSwRkZmzOD2r635t57DwtRVJzzD4XHHePcM4fVSCLkeoNiPQ0K6TTxiPKZGRiQMym3fZSfGhnRnENDHNCQVCAMhN7kuO1c/aBAPrQzj2LbOgKiRbgsvdzzH4U7Ugs9Jm3E1HiCsJxHEdeJmcRpGbJGO1cAZcthuXuf3ufKuo8G4l1yZirIRoQfwPPS1J3D8CGfOwChRp9lF+0fE3+NqmxnSIxI3VeyouDzNiCW9QKO9YIwsALDnLR4maqWIi53qbDz50Vh9ZQ3vANDOP8V6kERhZZwFbqS2VihNiw7/Ie6lQdsaUEniRYrD5rWJuDuD5aW7qEYIEYzEeEEH/ABTUTwvSCJyEkVsPK4IXrB2CxGwkHZbyNj4UvdFVkXE4hMRJnkaGJlJGUsqmTPYWHsMxU92lLaxg9JAjdKsrcw0y7+Q+8UW6Ki4kOn7aTu7xzoXLDYN5L94ol0QHYkPfNJ94rJ9nDFh9IzqT7kYco7qrY+IFNQDqOXiKtE0r8f6fYKAlHmDMCLrGC5GoOpXQeV71uTMAJPEZDCv2R7hWowy/ZX3CgEHyj8PcgfOkUnbOGX4soA99MasCLjUHaqzIcg8yJsMv2R7hVXA4NLE5RfM2vrV61Q4Idn/eb/iNdSs8TfLWVJasqpWZy7ir9pvI170cjDYfbXrJf+c1R8V9s/rnVno2AmHZ2ICCSYk+Ale50rP0B/zP/wB3jF/5SwjhsDfUnQbn760TpHhx2Is0oGn0S3Ua69okKfS9CDw18S5fFMeq/m8KpsoHIyAHtN57d1COlHSpYEMeHymSxW9xlj08PaPw7+6trGfiMzS5HAj3wvi8WLizwtcBijAixVl3Ujv18qmmwY399fO/Rfi+Iw0qsrSiKZhnCyNH1oDZdGGpIJOvnXY+j+KnGLkhMrTwot2LnM0bkjIubc3GbQ32vpXKqcZhWODiGcZB2TrpRhcQn2l/rCqE8Vx8KHz8LDXuo0uL2G3OrwGHMgMYTiV+0tz+8PzrVsQDouvjS2MMtsoAA77fdRTBmyAVyawJNxhBWG9eqt9TWkKczWTy22oWOZ2Ok2abXT9a0iRpYYe+5kQ9/wBdjTkp1pKWS5wfjJH/ANRpPVjlPWM6c/F6Rpjw9xmJsL8tyaBdKePgI4S1lUkncC2y+p3q3xqdlSy3CkEEjf8AwpH47iIQpjd+YJRbFyLhjZfGrZiTtEZrQfEYx8GxrEI0jXZkTMdLG4HLv7/KiEvDWkxRAay5QCO4gg57+Wlq59P02gcZLSREEFHK6KV9kkAk25V0CPjSSxjqWUxkXDKbscwuAx3FtrU7pywyIlqwpwZv0ilMcXVr2VyE77mxF/E2tQvh4DwqCdGTU+a0dn4cZlXM1iBc3G4NrgjnQ18KsIWJQTlO532Nh6DnTqMBxEGU9Y59FmHzSLvVQrea6H7r+tLvTPFquJQsy6R9gOhWxJNykw1F+Yt3Vd6C4iSWAlrkFiV8Af199NaQm1iNO6kLF5Mepfac4ihwuFZIC8y2DHJZ7EWvqWFgpN9A1trUI6QcM6nByyIoSWPENIjLvYgBfQiwtta9OuL4AVVvmwWNm1KMpMTd91Hsk8yPUGkHjnF8ZE7R4uGL5soRWCG69u+S7aMo7J15EC+9JOpX0mnQ4c4EY/nKyRCRfZkRGFtu0A1vSrfRCKQ9Y3WWXrZOxlGmoG+9CP5LKR9ZglzQmxbDgjsnm0R2B749AdxY7megWMV4Xte/XS3BBDDt7FTqptal9NWUtJ7ESrz7mO+ZN00wMkuG6pZSjSSRroBqC4zD+rc+lcolx74XFNhnZJ727fVrdbg3sLEAW8a6t00EpWIYdss4YsgIGUqFKvmuDYWbTnc1zDph0LxHXRzrG12QmUJ2lDRjlrzG16dYgnB8pzphhc/OBOlePDOxVcqtb4Dfwvrp6imP5I+lkyyNhS2aMgsgY3y23C67HU28KRMdibtIC2cKSAxFiwGxI5Xo78l/DGl4hGUvaI9Yx8AMqr/vM3uBomPdkuwzTtHSHpSuDWPrO1JIcqRqrXJ5m4vYDyPgKTn+U/FR4ho2hw6qvaKEyhyDroSoAYjWxAoDw/h2IaY8RnQGDrWVy+d5AoJUuLDsoCOQt6a1FxXpHhsTiGT5rFnZ7LOj5sxJsraAG+wtrrpUPeDStMc8zuYNZXoFZViJTlnFvbPlXmCwTT8OmjVsjM82VhrZhMWXzuQB61Hxg/SHyoj0S/1c/wC1l/5hrP0n59kZtH+IRf4Lx84jC9bPqxOR1XNfNtZgANT3ba60udLUgV81+0RZoRYAdkAXYewtuW9wdr1p0s4ticDjMTHCQqSMJ1UoDfOBmIPLtA35Un4DiQkxcbYntx5+2Nlsedh9UHUjuFbZsBEzV07b89pcwEcuIn62LXqgCCQMsap7OVeYG4AuSa7F8lqP8xvILZpnYMfaYaAlu83BHlYUr9GsLFhMM8qEStYl2BBUlF1C20yqeYvtTv0C4c0OCQuxZpSZyOS9aAQo8ALepNKLaXYjtNK2ha6x5xjIFqozsDoNqknxF9qql6MoxESZXm7qucNHYzN+tahWDdm0HIV7hZCdOV9vWrLZEgEWenPyinDEwYYB57a31EebbT6zEa22HOuZQcbx0uLATEymQ3BZWJAAF3OW1iABe1uW1D5ccZMZNI7EfSu5PP2jYd42A0pk6LsMMZZ3CsXDJlXewUSPlIsFNv8AhHjXPQRpEyIHi6b4/CzhjiXksb2Z+sjcb+RB7xY04R8UXEYLCFAhLMI26wXCOoctpfw0N+dc54vILsNLktsNPauLd3PTlejnQvGP1JSzELiI2AUXa7JJcAc/ZBpbUrvUE9jC1gK+BDfG4CEI6vDksRGlkcHM+l/asLatc91KOKwDxu0ibIwswPa2BzH3g69/nZs6ccPmsEUAFAJLbPbIWve9j9ZbDW4PfShDxXJN1im4AW4Nu1oCbg6e1XWnXC/OEuIzLnGcOM6ll6tnUP2SWW5HbuORvrppVPgOKyYhLhCGbKQ4JW7G1yBroddKjxnEDJdjuWBHxzHyOnurzhOBM+IjjU2LuBfuF7k+gBNMkZ4i7kZ4nV8VwSRRYrhs2oLL1mhHO21eYHot84QSBYd7WzSi+X7Vhb0tRqZhI0qLqxzAHz286I8LwZjQQqytoBbTsn61yDe3nXJ09ajv9zBLc57D7SrgeiMojHVphgN/al/u20q4OiuJ07OG8e1L/coJ8oGLnjiCQy5IVKxZkkyOZdS2gsXtpoDprekxYQwLYh+qkOiMrMAWFrhmuct9Tck66aUr4CnoT9zHq97DPH2nSn6IYn7GG/tJh7+zrVfA8JaM4mKZIxmEWZUZmUgiQEksAbnupHwnykYrDNpO0nVEK0UvaEi3N7PurDTXmNfCnvhnSKPG9bPHoGWEFSdVYK+ZT5eG+lKauoV1Fh/M7Rm3hTiAMLxCThk+QtfDkXRm2yjQqf3l8NSKrcU+ViLrhJHhWBAI64SZHIB2AykOmnsv7hTZh8PHijMkgDLC4UL+91Ya5I1Fw9tNgDXLumXRkwyPK1yha2mVQSeSqL5UHsgHXTu1rvSglQX6mGvbeOByO8N4j5XFnkhefDZGicMrxOScv1lKtYEEgHflXQuL8XjxfDjLBMUDrdGA1uDYqynxupFfO0xF+zf15eFdW6I8PWSKBGM5iMRnSGHKSxzZZAxPb0c6EaWYbEG7Fqdx1i9JAPvdBFvi/Qb6VhAWbs5gpUltFzHbbnvXV+hPRaLAYNAG+knAd5P9wsLcgqA+up50Am4y0itFhEWND7eUnQnlK5s7v+779Nas8IkWGB8LKrE5H6iXWxBBbq2F7KRrb6pAHMWpdNSu7Yx5nd4D8quJL0O6TYgOuGxEZKhCwkKGOyItwMtsr3FrEEb2OtT4HieAlmT5uiZnYEsIGXW+xJQXPwq50qxrsrYeBC0pCglShshsXDAsCnLzFe4DheGwk0ZF+tkyqRmYgkWFyt8vraumadIo27u/kP5jnXle1lNiZU5PxpO1erXRfFqmGkZzlVJZixOgADlifdQLpRxgpIscadZIbsVJyhVBy5idbXOg79aCiad4JIZXSKKRnd1jF2s5uQXbZRbkB4msyt1qsZm7x3Y1lYAhzGY1MXIk7QsFEeRVfISVYli1jtcFdDrvSr0ggw8NjHE8WuoddDvswuO7c+lBl4THKQY0ex0BaRi7a6sBsPXzq1j+juKIEayiVF1XObEabXP3XrreC/vNj5dI1UHpwwEYejXR3iE2HVDGi4bEKCHLi6Ix7RCbkkbDxvXWCwACroNgPAcq4t0H4viMFjYopzIkMt47MxMdyOwRyGoA0767AZK1EC43LMzU2OzYabuPfWQRfWbat4ouZ2rJLtpstWWiwEp43EX05Cl/pbBK+CfqmZchztlJU5VvftA3ABsx11AIpkMOY2A/yrzILMnJrgnzFjQmY44hF4IJnzTxE5ZXsSbkE33vub9+t9ee9XoONEQ5L/aGv74CnyFr0y9LPkxliZPmxbEEoWYBACFVlUEAE39oe4mk6fgE6Eh4nWxsbqfWiK645MYG4sSg4lfGT52PP8e8+u/rXSfk6h6swxlLN1oldr31MUuRDp2SAL2udDrypS6LdEpcTIwSMv1dswuqgZtrk7elzoa6dwyMRpw9F3Jzt4tLBIzH46eFqX1FgGF+cNWnBJ6yTpFwJ5sfhnLWie0RA9q6rK5FiLWNrX5d1cXx2HMcjxndXZT/ALpIrvfSO3zZpOtETQ/So7C4DIDa453uVt41zzpVx3DYhVlMAzMFzSZW9vKAx0AVu62blVoxU8DMhG8YJ6RAU01dAuBmbEIbaKwZvBQb6nvb2QN7FjsKCwyQZiWB8svw9s2J2vyrsPBzCUV8KEWJ2Ldmw8dQOY2NNr73yirkV/OF8VGuGTrIwVCXLKoXtDbU2uthdrje1DsNxbrJJcTAbCKDIrFT25nNwuXTMR2Vtfcii/FWtGfOhPCJQvUMtkQYjJkC3U9bcBjrdTcWDeNVapxvkpsHwQR0441JCkIkjCP1VwgN1DFj1jBje7baG586X/5UgmgIkWNZWAZZRmBNr3DAC2puNq6D8oHBMPJH187lTGhVOYvmDaDmxtl3trXHOKYjNM7EAXN9BYZm1Nh3XNL1PniaGcDPaR42a7DU6C1jutiQVv8AWtyPjTf8l/EGE8sOuSSPP5MhAB9xIpElnuSdr610X5LuH/RTzEdolY1P7tsx95y6+FB1xAobM5q96ySy9MxEZgshimWZ3kXKCJgLoi3Ps5VCWtqbmkv+XpSHDEksSzXN7tcZd9gPD8Keen3Qx5ys0C3lACsgtdwNmHew+It3VzJ4mzFcpDA2Isbgjcee9TSOllYI+s6sLo3EK8F4Ss8c5u5kQx5ALZfpXyMzkjQDs66b12Xo3gk4e2DuTJI6LhDuTqTJdRyANyb8uelco6L8PmhkMnaiawym299SCp9pTpcHQ3ro68ZAGDlQ9YwmCgM1iWZHQ3IBsbkcq4stG/GeIYaVhTvYdZ0HiPRzDYjtvGM4/nE7Lg/xLYn1vXNeNxr/ACvDhI2lMAypPeRiWacEqLk6ZeydLU7cH6UIwYEMjqBnjbcZtFYEaOt9Mw+FcfbiMgxs0qsOsGNVgxF9WbKNOdgdP8qaFaOpbgzIDspxOjYvqo8aks88cTBFZ0kUK90AGdZCt2U25G2tvCpIuMJisXCIjns4Yso7IA/e57cudFOk/RtJURps8pQlQQwR7yMoBDgAKBbUWta/Opej3BRA4yqliNWzO7bfbIsw22CjfSgNVk8R+vUqq5PXGBGa9ZWZqymJnTgONW2KnY+0znXwXRB5AfeaD9IMcbCFfr2JPhfa3jRXil/nUv8AEfjagM8TNiSdLLa/cBfQee3xrDADXFm7TcqUbR9IX4VherS3O9z7tBRZe/lQ3Dz3JA1tofO2orTEY8F1S+UMe0xItvYAeJpRlaxofGZJxzGExEBYyuYKesBKk3tYADW2uulvSp/k/wCmznEJg5xcMxSNwSSpW/ZJJOZdLA7jTeq/GsJmjVr2WK7MovrlFwB66etJ/As0eNwrPpaeMm++rj8/jWx7NI24EQ1aArnE+jyBUDvm0G3f+uVaTSksVHlQzpHxk4aAmMAyMQiA83bn/CoBY+Cmn9syMy/j+IRQJeR1jXmzEAe80rYzpeJFZcEGkcggSlSIlNvaJYXe3coN6DcK4RHiQuIcmdjpnkuT2dCbHbXkulMkGHVRa2g5cvcKN4OOs43xMkwOLz/sMPKebSySuxH8TEW8gB5UD4nw/GXPVwPEpFmSKcsp8bE6V0/iM4ijZzyG33ClboziGleQyai2p1B1O3oOf51Nimdix16QN0G6WnAzGGclIZMzMZF1V8vZbMBcjs5beItR3DY2d1wzRxqhhQWMrZsx6kx+wnLtE+1yG1F4cOjIcyApcqMwBvY2J8qEzdFliObDTHD33Q9uIn+AnT0oVlIYj5Q1V3+3eR8R4I2JUDEzSSWNwFARFPeFANzy1Jpd4p0ZRQwuzN9XrGZrDlpt3ii+C6TM8nUyIFmJspFyjW3IFiRte3xryY55GUG4VbFjzZib+QAFgBQH3LNShUcRIbBZBcqDrbbuNF+EExgNC7R3vqDppoQV2PrXvHYwFIHI/G9edE5VOYNrcn8D6edEVyV3CdGlFfYRwY4QdNJRHlxEfWjS0kVgdCN0J+IIq50d6RQPGhD26qRXmGU5lVS2UkcwXyDMNBfWkDiuLJUBTlBba5qDgfGDg8akoP7OS5Heje2vjdSaIHZlIMVuoRHBWdoPFYMdPHCF6wITITfQZRYbHne1qQOlfQWRcTNJcMrsZARyDknXxG3oK6gOFR/POtwyxJbD2kbKFU9a4ePRdWeyk200I1qvxPC53OaPGzaAHqY44kI85HzW8jSoR1Puwq3VZG4ceXznKOiHyfnG4wRMxWNU6yRhvluFCr4nv5V1JuHrDLNHEMqRmJFHIBYEtr+t6gwXBmUs2F4fNE5FlmkxQBFtR2QzXFwLqdKqxdOIjJOJEf5w0uTqFUFs0USI9iSFyhlbUna1D1db2Ukd4NbE8XKdIZYZWubAAc9gBuT+dKWN6TQYczzxxx3mcOhcAklVy5gt+yGILA6kg7a0VbCz40/SjqITvGDdmF/ruNv4V95rTG9DoVsYo0VgQfZ0Nr2BPdWbpl8IEtH8BiMzmuP6T4md8wJ0+xGLAXJ7vE1Z6H8Yjw85bEocxN1lIY5DbW68r/aAuKa5eEIrl7FQR2l/EVpi+FxFBYXHjrtzF96be6t1KYwDO/AdgMuf6l3iHHcG6rIs8WaNlNwwzBc6l7DdtAdNj3UnyYpWlMkS51mxgdIwR12VWV1Ii7mUGxvuLaVtxLBQ8l1sSe+pOiPHUwU7nLeMkKbgFlLiyupO2t1YX1BvTWiVak2Ln6zO1VBByZ1X/wCJOAnZFebqSrkvHOpjb2WABvodW7+VNuCxMbqDEysvejBhrruDXEulfE160meJWjf2JurBU+BYdoMNjfuq18mGGwxx8ZgsWVXLFc1gMpGvIXvaxp9qwBnMzM5na81ZWhrKDgy5wTjb5Z5TyzX+ApTwuIkM7G5A5Dbfw586O9JcflxUi2BBNzf+EaUpRzEs/M6kDy28rVmV1csTN2s4VYfx3FREoVDmdu48zQrjOJIRUzXY9onx5eVu6vOHYHq7yy6WFwDv4ULxWKLuWPP4UamlQ3HOOp+c5ssIU56mdC4JxfrcMJSO0AQ4A3ZBc+/Q+tIfFMQ0jZzcEm9/y7uXuo30F4gA8sJ+t9Ivmo7Q91j6Vp0wcdYi22FzbvY+HlQqFFOpKgdefpBFvEq5nYOjXGvnODhm0u6du321OV/iCfWlL5ROLauAf2MeXykxH4iJW/r0p9GOnOIwEbw9WrgPm7bMMpYarp5X86scbBlw0k0v7WT6YqDYI0xAS/M5YwAPM1sqN3ImOw2nmMnye4rPgYyd1Yg+h/xpmeQCw7z8OdIvyaYm2FZddHby1A9+tN5l7Q15fjRjzANwZH0ixJMYjQXdzlAPdzJ8BSTjeJAOuHhbsjV2H1rat+VX+mHGMpCIe0R2m7lvew7rnfyAoTwHhpcqW06w2udwo/E2PwrhRzCZ4zHbhdxECbgAZra31NwPcaXOl2JLBQT2gOs0voToLHutemfEzKiFb2AF28BuBXM+kHFesLuO/fz0Ue6rMpBkwHjcWcyspOYdrMDre9dK4KqnDrIgALIGJvz1929u+uZzQZY/E2/Xvp06ISEYUa+yzA+QN/TelLxlczV0bYfb5yLjg7Lj1vQXg+JyBudwRfuzWv8ACrnHcXcN33t+vhQmIhVA5mual92Oah/8gx2EuD6SVRYm5AVQCSe4ADUnwphw3ydzNiQMUGw4kXOgIGZwNGUbhWA1KnWxBtTz8jvRFViGNkXtyXEV/qx3tm8Ga2/2fOjnDeJpxfD4iO4SSGZuqdQezlYiCUX77EN3jMOddgzOttLcCbdA8QIHfBuO1rLFKdWlQAAqzHUyRiw/gy22NOGJUkZRz38udcV4hxSeUhr9VPh3OUDTJNGbMD9pTtrurV1Xoh0mTHYZZlGVvZkTmki+0v4jwIrt128xMPul3CNlcoNhp7gK5FxyDNLj+RGKmdWGhVgosQdCD5GupO1pzr9f8q5LicbnOMcbSTYhl8QzlR9woiDJgnYgfWPmE4NjEgiljdcSHjR2jeySAsgJyuOy2pOjAedZDjBIgYBhrlZSLMrKbMrD6pB3+G9GukMzQYJchsydSNO5ZIw3vF6X8ScmPxScpBHMP4iGif39WPWsy+gBN4mrp9QS20wV0g7EZPL8eX68aEYK0iLcaeug5fH0ojxzFrldSCSDob6D87/hQDhvEcqOx+rpv4afjWaFyJvIfdgydgW1+Hx9KFzOHlcfbQa/wn/GqsuLNyahwcpz+S2+INbCV7RmZttwY4jfwnisgjVg1r6ON1LLo2ZDdT37c6e+gPGnecJ1USqQbsi5bkKSBppfQnyrmXAMWqTFXUMr9oK3ssVFiD8D6U99CMU8vEUN7IiuQg0Vfo8ug9aePvJmYjja+2dUvWVqTWUvJPnPpVHfFSctjfwyLSzDjuplU2vpYjz237jTn0i4DPLMzxKGDAA9oDWwHPyFLOI6D41m/Yk8tGQ/9VLImSd3SanjAVgA8yZnjmUs7EqvIGwJ8TS/O6luwtlGg8fE+NO6dA5TGiFHAA1C21OtzQ3jHQ7FAqkWFlyINwh1Y7+dtK5pIVsDP9S7XDjPEVIMU0MqyLoQbjy/xBpmwXE4nEkhCrMBdXkYkE87C2hGlhahs3QnHH/us39Q+H508YT5GOzGXnZCVXOoUGzW7QDX5bbGj2ojDJ/aLJYUJ8om8Lw6zTJHqVuzux9pvrSNbxAAAq30zkVz1ovGxNspB1C6Dw2G3l6u+M6FJhpY/m8L2EUmZ+0zM7ZQoPccoY6ADWkvpTw+djlEMxFgb9W9tB5cqaq2+HmKWMWsGOkK/JvibwSjnnGg8aa5prNcnS22nfr+vCkboKHiWVXRk7Sm7KwHvO2499NGLcl9Ltcd97c7e6mV5AitnDGLfHFObMxuxsfjYfr1oxgZMgVhuF00uRcW0HOh3FELyqALgD435+X41DjONMv7NT5lTbzHfVZAzOsFgMTbpTxlyBGLqG1N92sefePxpcGV5UjOgUF38SilsviTa3rW0kjO2Yk5jz8KibhpOeUAhUAbxKlwt/E7mgsYyq4GJJLCbLcHXUX52NvzHpVng3FOqlkVtFfUeDc/eNPQVd41G2ZmyERjKi+CqLL79T5k0GnNytvq39x38q5ZQRiEqcqwYTfjGIu+m176GouHYVsRNHEntSOqL5sQP8aiC3ArqfyL9DgxONlFwrFIQftD239Nh437qF8IxGLH3EsZ0/H4XqcE0UNxkh6qPw7IjU+mh9DS30UwqYfFhU9goMKBfQ9TF1l/O+f1Jpm4pMbWsQq6k955AUB4eA2OgAsAkcshHi2WMH/9mq9vESzzFz5SOHfN8YsyjsYoWbu6+Pn5slvVTQ3oT0gOBx4Df6viyEf9yUHsP8bH/Cn35S+G9bw6VrXaG06//aN2HqmYetcpxnDjNCQv1bOGA0W2oNFX3lwYI8EGde6RY0QpPLoMiu9/4V/O1cq6P4cucLEd3eNT6uGe/oGq5xTpTisThzBKkIV7B3RnzECxbskaFrd/Ot+jbA4/DX0H0hH8Qjaw+JrsDCQbEFp0PpdixJCw5O8SDbXPMg/GgHS3GdVj45NSs0TRC1vajfrB4aqW91X+kYOfCoNmxCs38EKtIx+A9SKE/KCrfM1ktZo5Y303ALZWAPk1qBagZSvyjVDbXU/OLWPnN3Nz2jex7hp8aW5MWVVgPre7/GmCXEIyltLG1h6c6VcWCScu35Vm0KD1norn2jiUSLknkKgwUvb871MW5VUijOawOv4itIdJjseRiGsU5ChxupDD0NdQ+S9gcQT/AOET7ytcoxEn0ZHMi3qdK6j8k6nr3vyhH/EtqtT7hg9VywM6kXrK0L1lcZi+ZzGKSrkUlB4px31ehkqTrEMwSVdiahMElXoZKuViXlqUGq6NUl6qSTXrcNUQavVepJJTrWwqNa2FSTEgx5WOKSTIpKozWIGuVSbHw0oXw7ElnjinihvNCZkMYIFh1edWDag/SJYgm+u1tTciBgVYXDAgjvBFiKrcP4NFCbxqb2C3ZnchRsoLsSq+AsKkmBA2DxUMuJkhOHwwCSNHrm6w5FvcL1OS2u2fb3VI2IgTFfNRhIhmCqSerUsrqWJSNl+ljXZrNcG/ZNqKwcJRJGkV5VzsXZBK/VlmFiTHfL3HbcVFP0eR5hKzy6OsvV5/o+sjFkfKRdSBa4UgG2oNSXBXG1wjTfNZMOj3VJDeaOIdp2VcoZlLEFSbL4VU4n0N4Yk8OGOHdXxAdUdGewK2PaJbQkkBdDrpTFieAh5+uWRkYqqEBYmBCMzL+0jYqbsdQRyrbjXR5cTqZHRghRWS11PWRyBxf6wMYt5mpJFjh3RvhT4eTEJBII4OsRr3u4iAdmtfthlIsSQSO6m7ozi4ShhhiaAQ5QYnUKVEgzIdGYEMLm9zzvUK9GkGHxECsVWfPyHYDxLEAO8AIN6JcM4dHAuWKNEGl8qhbkAC5tudOdVxLLEjBm2CxMeJhSRQSjjMtxY28uVUOFSwHESGKOXNrAz9W3VgwsxYBzp7Vx4kCvej3CZsMiRNMkkUaZFAiKvodCW6xgdL37IqLhPRkw4h5foGDySyZuqYSjriWy5+sy2F7eztVypc4vxyBesikWRkVPpyqMyRpIp/aMPZ7OulyBqbCquF6A4VEyKHKmxF3vsLCxt3V7xHo7I5xCxyqkeLFpgULOLxCFjGwYAXRVHaBsRfwpgijCqFGygAeQFh8KgPlKxF5vk9wh+q/wDXNb4PoBhInR1Rs0bZlJcmxsV8iLMaYc1e3qyxPEraB2lSfhMTlSyAlL5d9M1r+fsj3VmI4NC65WQMNNDt2WDA+dwDVwVl6qXFLE/JbgXJ7EigkmyyEDXlbkKr/wDwe4f9mb+1P5U6V7mrkIBCm1z1MTIvkj4ctvona2nakY714Pkm4cP5pt7jtnS/d/jenImo2aptE58RvOK+G+TXARuGEOa17B2LDXnY6XHKiuB4NBBcwxJGSLEqLXAq6z1A8lWOJwzFusxnrKhMlZXUqcB6TuRImp2H3mhXEZSIYrEjyP8A4dZWUmfi+s0a/hlvg+Mftdtv2bfWP9GalwvFJgEtLINB9dvsr41lZXH6ofE8Xj2JBmtiJtJGt9I/d50d6NcanZwGnlI03kY/WXxrKytPtM8zqimtxWVlBgZIK3Fe1lXJPRW61lZUknq1uaysqSTK3WsrKgkm9SLWVlSVNhUgrKyuZc3WtqysroSphr0VlZVST3nXorKyrkmGvKysqSTV6gbesrKkqQvtVeSsrKkkrmsrKyrlT//Z"/>
          <p:cNvSpPr>
            <a:spLocks noChangeAspect="1" noChangeArrowheads="1"/>
          </p:cNvSpPr>
          <p:nvPr/>
        </p:nvSpPr>
        <p:spPr bwMode="auto">
          <a:xfrm>
            <a:off x="52388" y="-9017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2" name="12 CuadroTexto"/>
          <p:cNvSpPr txBox="1">
            <a:spLocks noChangeArrowheads="1"/>
          </p:cNvSpPr>
          <p:nvPr/>
        </p:nvSpPr>
        <p:spPr bwMode="auto">
          <a:xfrm>
            <a:off x="1331913" y="1628775"/>
            <a:ext cx="6985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MARCO TEÓRICO</a:t>
            </a:r>
          </a:p>
          <a:p>
            <a:pPr algn="ctr"/>
            <a:endParaRPr lang="es-EC" sz="22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C" sz="22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sz="2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Schaefer: </a:t>
            </a:r>
            <a:r>
              <a:rPr lang="es-EC" sz="2200">
                <a:latin typeface="Times New Roman" pitchFamily="18" charset="0"/>
                <a:cs typeface="Times New Roman" pitchFamily="18" charset="0"/>
              </a:rPr>
              <a:t>El juego es un medio para expresar sentimientos, explorar relaciones, describir experiencias, descubrir deseos y lograr autosatisfacción.</a:t>
            </a:r>
            <a:endParaRPr lang="es-EC" sz="22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C" sz="22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C" sz="2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Vygostky: </a:t>
            </a:r>
            <a:r>
              <a:rPr lang="es-EC" sz="2200">
                <a:latin typeface="Times New Roman" pitchFamily="18" charset="0"/>
                <a:cs typeface="Times New Roman" pitchFamily="18" charset="0"/>
              </a:rPr>
              <a:t>Jugando se comunican e interactúan son sus iguales, ampliando su capacidad de comunicación; desarrollan de forma espontánea la capacidad de cooperación, dar y recibir ayuda a contribuir  a un bien común.</a:t>
            </a:r>
            <a:endParaRPr lang="es-EC" sz="22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C" sz="22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C" sz="22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sz="2200">
              <a:latin typeface="Times New Roman" pitchFamily="18" charset="0"/>
              <a:cs typeface="Times New Roman" pitchFamily="18" charset="0"/>
            </a:endParaRPr>
          </a:p>
          <a:p>
            <a:endParaRPr lang="es-EC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4" name="Picture 14" descr="http://4.bp.blogspot.com/-YGcqOnuB0Ps/T8JGc1Ph0ZI/AAAAAAAAAJY/dwRHSp1Q8WU/s1600/nina-leyend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76250"/>
            <a:ext cx="14970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851920" y="548680"/>
            <a:ext cx="4464496" cy="553998"/>
          </a:xfrm>
          <a:prstGeom prst="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F0"/>
            </a:solidFill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cross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>
              <a:defRPr/>
            </a:pPr>
            <a:r>
              <a:rPr lang="es-EC" sz="3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EL LENGUAJE ORAL</a:t>
            </a:r>
          </a:p>
        </p:txBody>
      </p:sp>
      <p:sp>
        <p:nvSpPr>
          <p:cNvPr id="10243" name="10 CuadroTexto"/>
          <p:cNvSpPr txBox="1">
            <a:spLocks noChangeArrowheads="1"/>
          </p:cNvSpPr>
          <p:nvPr/>
        </p:nvSpPr>
        <p:spPr bwMode="auto">
          <a:xfrm>
            <a:off x="3779838" y="1484313"/>
            <a:ext cx="3960812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s-EC" sz="2200">
                <a:latin typeface="Times New Roman" pitchFamily="18" charset="0"/>
                <a:cs typeface="Times New Roman" pitchFamily="18" charset="0"/>
              </a:rPr>
              <a:t>Forman relaciones personales.</a:t>
            </a:r>
          </a:p>
          <a:p>
            <a:pPr>
              <a:buFontTx/>
              <a:buBlip>
                <a:blip r:embed="rId2"/>
              </a:buBlip>
            </a:pPr>
            <a:r>
              <a:rPr lang="es-EC" sz="2200">
                <a:latin typeface="Times New Roman" pitchFamily="18" charset="0"/>
                <a:cs typeface="Times New Roman" pitchFamily="18" charset="0"/>
              </a:rPr>
              <a:t>Expresan sus sentimientos , sus necesidades y sus deseos.</a:t>
            </a:r>
          </a:p>
          <a:p>
            <a:pPr>
              <a:buFontTx/>
              <a:buBlip>
                <a:blip r:embed="rId2"/>
              </a:buBlip>
            </a:pPr>
            <a:r>
              <a:rPr lang="es-EC" sz="2200">
                <a:latin typeface="Times New Roman" pitchFamily="18" charset="0"/>
                <a:cs typeface="Times New Roman" pitchFamily="18" charset="0"/>
              </a:rPr>
              <a:t>Se encuentran presentes los monólogos.</a:t>
            </a:r>
          </a:p>
          <a:p>
            <a:pPr>
              <a:buFontTx/>
              <a:buBlip>
                <a:blip r:embed="rId2"/>
              </a:buBlip>
            </a:pPr>
            <a:endParaRPr lang="es-EC" sz="2200">
              <a:latin typeface="Times New Roman" pitchFamily="18" charset="0"/>
              <a:cs typeface="Times New Roman" pitchFamily="18" charset="0"/>
            </a:endParaRPr>
          </a:p>
          <a:p>
            <a:endParaRPr lang="es-EC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12" descr="http://3.bp.blogspot.com/_ZzM5TLBRmm8/TI3NxRSqmTI/AAAAAAAAABE/fvDYpPI0kjg/s320/introestimulacion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981075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4" descr="http://us.cdn4.123rf.com/168nwm/clairev/clairev1005/clairev100500060/7077754-feliz-de-dibujos-animados-chica-y-chico--ilustracion-de-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3644900"/>
            <a:ext cx="2160587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13 CuadroTexto"/>
          <p:cNvSpPr txBox="1">
            <a:spLocks noChangeArrowheads="1"/>
          </p:cNvSpPr>
          <p:nvPr/>
        </p:nvSpPr>
        <p:spPr bwMode="auto">
          <a:xfrm>
            <a:off x="755650" y="3500438"/>
            <a:ext cx="5761038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s-EC" sz="2200">
                <a:latin typeface="Times New Roman" pitchFamily="18" charset="0"/>
                <a:cs typeface="Times New Roman" pitchFamily="18" charset="0"/>
              </a:rPr>
              <a:t>A los cinco años empiezan a utilizar de manera correcta las partículas gramaticales.</a:t>
            </a:r>
          </a:p>
          <a:p>
            <a:pPr>
              <a:buFontTx/>
              <a:buBlip>
                <a:blip r:embed="rId2"/>
              </a:buBlip>
            </a:pPr>
            <a:r>
              <a:rPr lang="es-EC" sz="2200">
                <a:latin typeface="Times New Roman" pitchFamily="18" charset="0"/>
                <a:cs typeface="Times New Roman" pitchFamily="18" charset="0"/>
              </a:rPr>
              <a:t>Forman oraciones completas y bien construidas.</a:t>
            </a:r>
          </a:p>
          <a:p>
            <a:pPr>
              <a:buFontTx/>
              <a:buBlip>
                <a:blip r:embed="rId2"/>
              </a:buBlip>
            </a:pPr>
            <a:r>
              <a:rPr lang="es-EC" sz="2200">
                <a:latin typeface="Times New Roman" pitchFamily="18" charset="0"/>
                <a:cs typeface="Times New Roman" pitchFamily="18" charset="0"/>
              </a:rPr>
              <a:t>Frases subordinadas </a:t>
            </a:r>
          </a:p>
          <a:p>
            <a:pPr>
              <a:buFontTx/>
              <a:buBlip>
                <a:blip r:embed="rId2"/>
              </a:buBlip>
            </a:pPr>
            <a:r>
              <a:rPr lang="es-EC" sz="2200">
                <a:latin typeface="Times New Roman" pitchFamily="18" charset="0"/>
                <a:cs typeface="Times New Roman" pitchFamily="18" charset="0"/>
              </a:rPr>
              <a:t>Poseen un vocabulario de más de dos mil palabras que emplean de una manera coherente.</a:t>
            </a:r>
          </a:p>
          <a:p>
            <a:endParaRPr lang="es-EC" sz="2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9 CuadroTexto"/>
          <p:cNvSpPr txBox="1">
            <a:spLocks noChangeArrowheads="1"/>
          </p:cNvSpPr>
          <p:nvPr/>
        </p:nvSpPr>
        <p:spPr bwMode="auto">
          <a:xfrm>
            <a:off x="2987675" y="620713"/>
            <a:ext cx="4752975" cy="369887"/>
          </a:xfrm>
          <a:prstGeom prst="rect">
            <a:avLst/>
          </a:prstGeom>
          <a:solidFill>
            <a:srgbClr val="D0F030"/>
          </a:solidFill>
          <a:ln w="9525">
            <a:solidFill>
              <a:srgbClr val="FF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b="1">
                <a:solidFill>
                  <a:srgbClr val="FF0000"/>
                </a:solidFill>
              </a:rPr>
              <a:t>FUNCIONES </a:t>
            </a:r>
            <a:r>
              <a:rPr lang="es-EC" b="1">
                <a:solidFill>
                  <a:srgbClr val="6699FF"/>
                </a:solidFill>
              </a:rPr>
              <a:t>DEL</a:t>
            </a:r>
            <a:r>
              <a:rPr lang="es-EC"/>
              <a:t> </a:t>
            </a:r>
            <a:r>
              <a:rPr lang="es-EC" b="1">
                <a:solidFill>
                  <a:srgbClr val="7030A0"/>
                </a:solidFill>
              </a:rPr>
              <a:t>LENGUAJE</a:t>
            </a:r>
            <a:r>
              <a:rPr lang="es-EC"/>
              <a:t> ORAL</a:t>
            </a:r>
          </a:p>
        </p:txBody>
      </p:sp>
      <p:pic>
        <p:nvPicPr>
          <p:cNvPr id="11267" name="11 Imagen" descr="sentimient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765175"/>
            <a:ext cx="21605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12 CuadroTexto"/>
          <p:cNvSpPr txBox="1">
            <a:spLocks noChangeArrowheads="1"/>
          </p:cNvSpPr>
          <p:nvPr/>
        </p:nvSpPr>
        <p:spPr bwMode="auto">
          <a:xfrm>
            <a:off x="2987675" y="2276475"/>
            <a:ext cx="273685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Blip>
                <a:blip r:embed="rId3"/>
              </a:buBlip>
            </a:pPr>
            <a:r>
              <a:rPr lang="es-EC"/>
              <a:t> </a:t>
            </a:r>
            <a:r>
              <a:rPr lang="es-EC" sz="2200">
                <a:latin typeface="Times New Roman" pitchFamily="18" charset="0"/>
                <a:cs typeface="Times New Roman" pitchFamily="18" charset="0"/>
              </a:rPr>
              <a:t>Función expresiva</a:t>
            </a:r>
          </a:p>
          <a:p>
            <a:pPr algn="ctr">
              <a:buFontTx/>
              <a:buBlip>
                <a:blip r:embed="rId3"/>
              </a:buBlip>
            </a:pPr>
            <a:r>
              <a:rPr lang="es-EC" sz="2200">
                <a:latin typeface="Times New Roman" pitchFamily="18" charset="0"/>
                <a:cs typeface="Times New Roman" pitchFamily="18" charset="0"/>
              </a:rPr>
              <a:t>Función referencial</a:t>
            </a:r>
          </a:p>
          <a:p>
            <a:pPr algn="ctr">
              <a:buFontTx/>
              <a:buBlip>
                <a:blip r:embed="rId3"/>
              </a:buBlip>
            </a:pPr>
            <a:r>
              <a:rPr lang="es-EC" sz="2200">
                <a:latin typeface="Times New Roman" pitchFamily="18" charset="0"/>
                <a:cs typeface="Times New Roman" pitchFamily="18" charset="0"/>
              </a:rPr>
              <a:t>Función conativa</a:t>
            </a:r>
          </a:p>
          <a:p>
            <a:pPr algn="ctr">
              <a:buFontTx/>
              <a:buBlip>
                <a:blip r:embed="rId3"/>
              </a:buBlip>
            </a:pPr>
            <a:r>
              <a:rPr lang="es-EC" sz="2200">
                <a:latin typeface="Times New Roman" pitchFamily="18" charset="0"/>
                <a:cs typeface="Times New Roman" pitchFamily="18" charset="0"/>
              </a:rPr>
              <a:t>Función fática</a:t>
            </a:r>
          </a:p>
          <a:p>
            <a:pPr algn="ctr">
              <a:buFontTx/>
              <a:buBlip>
                <a:blip r:embed="rId3"/>
              </a:buBlip>
            </a:pPr>
            <a:r>
              <a:rPr lang="es-EC" sz="2200">
                <a:latin typeface="Times New Roman" pitchFamily="18" charset="0"/>
                <a:cs typeface="Times New Roman" pitchFamily="18" charset="0"/>
              </a:rPr>
              <a:t>Función lúdica</a:t>
            </a:r>
          </a:p>
          <a:p>
            <a:pPr algn="ctr">
              <a:buFontTx/>
              <a:buBlip>
                <a:blip r:embed="rId3"/>
              </a:buBlip>
            </a:pPr>
            <a:r>
              <a:rPr lang="es-EC" sz="2200">
                <a:latin typeface="Times New Roman" pitchFamily="18" charset="0"/>
                <a:cs typeface="Times New Roman" pitchFamily="18" charset="0"/>
              </a:rPr>
              <a:t>Función simbólica</a:t>
            </a:r>
          </a:p>
          <a:p>
            <a:pPr algn="ctr">
              <a:buFontTx/>
              <a:buBlip>
                <a:blip r:embed="rId3"/>
              </a:buBlip>
            </a:pPr>
            <a:r>
              <a:rPr lang="es-EC" sz="2200">
                <a:latin typeface="Times New Roman" pitchFamily="18" charset="0"/>
                <a:cs typeface="Times New Roman" pitchFamily="18" charset="0"/>
              </a:rPr>
              <a:t>Función social</a:t>
            </a:r>
          </a:p>
          <a:p>
            <a:pPr algn="ctr"/>
            <a:endParaRPr lang="es-EC"/>
          </a:p>
        </p:txBody>
      </p:sp>
      <p:pic>
        <p:nvPicPr>
          <p:cNvPr id="11269" name="Picture 13" descr="http://3.bp.blogspot.com/_q1m4FhwwSQ4/S7utQPhZ3-I/AAAAAAAAABg/Il0G4unbmiU/s1600/padres%2520e%2520hij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268413"/>
            <a:ext cx="22669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14 Imagen" descr="ESCUELITA LOOK 01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149725"/>
            <a:ext cx="2376488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5" descr="http://www.saludinforma.net/wp-content/uploads/2012/05/ninos-habland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3573463"/>
            <a:ext cx="28797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2700"/>
            <a:ext cx="8229600" cy="1065213"/>
          </a:xfrm>
        </p:spPr>
        <p:txBody>
          <a:bodyPr/>
          <a:lstStyle/>
          <a:p>
            <a:pPr algn="ctr">
              <a:defRPr/>
            </a:pPr>
            <a:r>
              <a:rPr lang="es-EC" dirty="0" smtClean="0"/>
              <a:t> </a:t>
            </a:r>
            <a:br>
              <a:rPr lang="es-EC" dirty="0" smtClean="0"/>
            </a:br>
            <a:r>
              <a:rPr lang="es-EC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Desarrollo</a:t>
            </a:r>
            <a:r>
              <a:rPr lang="es-EC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psicolingüístico</a:t>
            </a:r>
            <a:r>
              <a:rPr lang="es-EC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s-EC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s-EC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dirty="0" smtClean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primeros </a:t>
            </a:r>
            <a:r>
              <a:rPr lang="es-EC" dirty="0" smtClean="0">
                <a:solidFill>
                  <a:srgbClr val="C10FC1"/>
                </a:solidFill>
                <a:latin typeface="Times New Roman" pitchFamily="18" charset="0"/>
                <a:cs typeface="Times New Roman" pitchFamily="18" charset="0"/>
              </a:rPr>
              <a:t>años</a:t>
            </a:r>
            <a:r>
              <a:rPr lang="es-EC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dirty="0" smtClean="0">
                <a:solidFill>
                  <a:srgbClr val="C82808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s-EC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vida</a:t>
            </a:r>
            <a:br>
              <a:rPr lang="es-EC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s-EC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10 CuadroTexto"/>
          <p:cNvSpPr txBox="1">
            <a:spLocks noChangeArrowheads="1"/>
          </p:cNvSpPr>
          <p:nvPr/>
        </p:nvSpPr>
        <p:spPr bwMode="auto">
          <a:xfrm>
            <a:off x="3276600" y="2133600"/>
            <a:ext cx="30956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/>
              <a:t>Etapa pre lingüística </a:t>
            </a:r>
          </a:p>
          <a:p>
            <a:r>
              <a:rPr lang="es-EC" b="1"/>
              <a:t>Etapa lingüística</a:t>
            </a:r>
            <a:endParaRPr lang="es-EC"/>
          </a:p>
          <a:p>
            <a:endParaRPr lang="es-EC"/>
          </a:p>
        </p:txBody>
      </p:sp>
      <p:pic>
        <p:nvPicPr>
          <p:cNvPr id="12292" name="Picture 12" descr="http://alqueriaamarillanaranja.files.wordpress.com/2012/06/dibujos-nino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256526">
            <a:off x="468313" y="1476375"/>
            <a:ext cx="19431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4 Imagen" descr="escuelita.bodorio 0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89138"/>
            <a:ext cx="2736850" cy="2052637"/>
          </a:xfrm>
          <a:prstGeom prst="rect">
            <a:avLst/>
          </a:prstGeom>
          <a:noFill/>
          <a:ln w="28575">
            <a:solidFill>
              <a:srgbClr val="FF6699"/>
            </a:solidFill>
            <a:miter lim="800000"/>
            <a:headEnd/>
            <a:tailEnd/>
          </a:ln>
        </p:spPr>
      </p:pic>
      <p:pic>
        <p:nvPicPr>
          <p:cNvPr id="12294" name="5 Imagen" descr="ESCUELITA LOOK 00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3716338"/>
            <a:ext cx="2735262" cy="205263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3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Tema3</Template>
  <TotalTime>1135</TotalTime>
  <Words>686</Words>
  <Application>Microsoft Office PowerPoint</Application>
  <PresentationFormat>Presentación en pantalla (4:3)</PresentationFormat>
  <Paragraphs>184</Paragraphs>
  <Slides>29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Tema3</vt:lpstr>
      <vt:lpstr>CorelDRAW</vt:lpstr>
      <vt:lpstr>Diapositiva 1</vt:lpstr>
      <vt:lpstr>  ” ANÁLISIS DE LA ACTIVIDAD LÚDICA COMO ESTRATEGIA PARA  EL DESARROLLO DEL LENGUAJE ORAL DE NIÑOS Y NIÑAS  DE 3 A 5 AÑOS DE EDAD DEL CENTRO INFANTIL CAROLINA TERÁN   DURANTE EL AÑO LECTIVO   2011-2012.”.”PROPUESTA ALTERNATIVA”</vt:lpstr>
      <vt:lpstr>EL PROBLEMA</vt:lpstr>
      <vt:lpstr>OBJETIVOS  </vt:lpstr>
      <vt:lpstr>Diapositiva 5</vt:lpstr>
      <vt:lpstr>Diapositiva 6</vt:lpstr>
      <vt:lpstr>Diapositiva 7</vt:lpstr>
      <vt:lpstr>Diapositiva 8</vt:lpstr>
      <vt:lpstr>  Desarrollo psicolingüístico en los primeros años de vida </vt:lpstr>
      <vt:lpstr>Diapositiva 10</vt:lpstr>
      <vt:lpstr>Diapositiva 11</vt:lpstr>
      <vt:lpstr>Diapositiva 12</vt:lpstr>
      <vt:lpstr>Diapositiva 13</vt:lpstr>
      <vt:lpstr>Estrategias educativas</vt:lpstr>
      <vt:lpstr>CAPÍTULO III Diseño metodológico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152</cp:revision>
  <dcterms:created xsi:type="dcterms:W3CDTF">2012-07-17T17:00:28Z</dcterms:created>
  <dcterms:modified xsi:type="dcterms:W3CDTF">2012-09-26T00:56:46Z</dcterms:modified>
</cp:coreProperties>
</file>