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1" r:id="rId2"/>
    <p:sldId id="312" r:id="rId3"/>
    <p:sldId id="313" r:id="rId4"/>
    <p:sldId id="302" r:id="rId5"/>
    <p:sldId id="262" r:id="rId6"/>
    <p:sldId id="314" r:id="rId7"/>
    <p:sldId id="315" r:id="rId8"/>
    <p:sldId id="301" r:id="rId9"/>
    <p:sldId id="303" r:id="rId10"/>
    <p:sldId id="266" r:id="rId11"/>
    <p:sldId id="320" r:id="rId12"/>
    <p:sldId id="267" r:id="rId13"/>
    <p:sldId id="322" r:id="rId14"/>
    <p:sldId id="304" r:id="rId15"/>
    <p:sldId id="323" r:id="rId16"/>
    <p:sldId id="325" r:id="rId17"/>
    <p:sldId id="327" r:id="rId18"/>
    <p:sldId id="328" r:id="rId19"/>
    <p:sldId id="329" r:id="rId20"/>
    <p:sldId id="330" r:id="rId21"/>
    <p:sldId id="335" r:id="rId22"/>
    <p:sldId id="305" r:id="rId23"/>
    <p:sldId id="336" r:id="rId24"/>
    <p:sldId id="342" r:id="rId25"/>
    <p:sldId id="343" r:id="rId26"/>
    <p:sldId id="346" r:id="rId27"/>
    <p:sldId id="351" r:id="rId28"/>
    <p:sldId id="352" r:id="rId29"/>
    <p:sldId id="353" r:id="rId30"/>
    <p:sldId id="354" r:id="rId31"/>
    <p:sldId id="356" r:id="rId32"/>
    <p:sldId id="357" r:id="rId33"/>
    <p:sldId id="359" r:id="rId34"/>
    <p:sldId id="358" r:id="rId35"/>
    <p:sldId id="361" r:id="rId36"/>
    <p:sldId id="362" r:id="rId37"/>
    <p:sldId id="363" r:id="rId38"/>
    <p:sldId id="364" r:id="rId39"/>
    <p:sldId id="366" r:id="rId40"/>
    <p:sldId id="368" r:id="rId41"/>
    <p:sldId id="369" r:id="rId42"/>
    <p:sldId id="370" r:id="rId43"/>
    <p:sldId id="371" r:id="rId44"/>
    <p:sldId id="372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CC9900"/>
    <a:srgbClr val="C0ED89"/>
    <a:srgbClr val="CCCCFF"/>
    <a:srgbClr val="0066CC"/>
    <a:srgbClr val="CCCC00"/>
    <a:srgbClr val="99CCFF"/>
    <a:srgbClr val="AAC6B5"/>
    <a:srgbClr val="FFFFCC"/>
    <a:srgbClr val="9EB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728" autoAdjust="0"/>
  </p:normalViewPr>
  <p:slideViewPr>
    <p:cSldViewPr>
      <p:cViewPr>
        <p:scale>
          <a:sx n="70" d="100"/>
          <a:sy n="7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51822-AA28-4D20-9A0F-249A4E9088C2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EFD7EE-9409-406E-81D7-76222823D94B}">
      <dgm:prSet/>
      <dgm:spPr/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</a:rPr>
            <a:t>                     Cacao Forastero.- </a:t>
          </a:r>
          <a:r>
            <a:rPr lang="es-EC" dirty="0" smtClean="0">
              <a:solidFill>
                <a:schemeClr val="tx1"/>
              </a:solidFill>
            </a:rPr>
            <a:t>Este tipo de cacao es producido especialmente en   	África Occidental y Brasil</a:t>
          </a:r>
          <a:endParaRPr lang="es-ES" dirty="0">
            <a:solidFill>
              <a:schemeClr val="tx1"/>
            </a:solidFill>
          </a:endParaRPr>
        </a:p>
      </dgm:t>
    </dgm:pt>
    <dgm:pt modelId="{370B212B-0306-4112-B7DB-83B7A2C1F0FC}" type="parTrans" cxnId="{88F6FC11-CA11-4406-81C9-963888DC47C1}">
      <dgm:prSet/>
      <dgm:spPr/>
      <dgm:t>
        <a:bodyPr/>
        <a:lstStyle/>
        <a:p>
          <a:endParaRPr lang="es-ES"/>
        </a:p>
      </dgm:t>
    </dgm:pt>
    <dgm:pt modelId="{D867F529-9E8E-4AA2-B104-C484AC77F10C}" type="sibTrans" cxnId="{88F6FC11-CA11-4406-81C9-963888DC47C1}">
      <dgm:prSet/>
      <dgm:spPr/>
      <dgm:t>
        <a:bodyPr/>
        <a:lstStyle/>
        <a:p>
          <a:endParaRPr lang="es-ES"/>
        </a:p>
      </dgm:t>
    </dgm:pt>
    <dgm:pt modelId="{11D5C9A7-3462-4C67-82D8-0312F057AD0C}">
      <dgm:prSet/>
      <dgm:spPr>
        <a:solidFill>
          <a:srgbClr val="C0ED89"/>
        </a:solidFill>
      </dgm:spPr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  <a:latin typeface="Arial" charset="0"/>
            </a:rPr>
            <a:t>      Cacao Criollo.- </a:t>
          </a:r>
          <a:r>
            <a:rPr lang="es-EC" dirty="0" smtClean="0">
              <a:solidFill>
                <a:schemeClr val="tx1"/>
              </a:solidFill>
              <a:latin typeface="Arial" charset="0"/>
            </a:rPr>
            <a:t>Aquellos representan las plantas originales     				quienes eran los dominadores del mercado en el siglo XVII</a:t>
          </a:r>
          <a:endParaRPr lang="es-ES" dirty="0">
            <a:solidFill>
              <a:schemeClr val="tx1"/>
            </a:solidFill>
          </a:endParaRPr>
        </a:p>
      </dgm:t>
    </dgm:pt>
    <dgm:pt modelId="{F27D66B9-ED80-46B9-A932-A6F10198B2CE}" type="parTrans" cxnId="{4B06F239-EEE1-4100-AB8B-F079BA1373E3}">
      <dgm:prSet/>
      <dgm:spPr/>
      <dgm:t>
        <a:bodyPr/>
        <a:lstStyle/>
        <a:p>
          <a:endParaRPr lang="es-ES"/>
        </a:p>
      </dgm:t>
    </dgm:pt>
    <dgm:pt modelId="{7E4B13AD-2AFF-4BAA-9033-03A76C1902C3}" type="sibTrans" cxnId="{4B06F239-EEE1-4100-AB8B-F079BA1373E3}">
      <dgm:prSet/>
      <dgm:spPr/>
      <dgm:t>
        <a:bodyPr/>
        <a:lstStyle/>
        <a:p>
          <a:endParaRPr lang="es-ES"/>
        </a:p>
      </dgm:t>
    </dgm:pt>
    <dgm:pt modelId="{53FA38B7-0C51-4AF1-8FB6-DAC9E83B518A}">
      <dgm:prSet/>
      <dgm:spPr>
        <a:solidFill>
          <a:srgbClr val="CCCCFF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Cacao Nacional.- </a:t>
          </a:r>
          <a:r>
            <a:rPr lang="es-EC" dirty="0" smtClean="0">
              <a:solidFill>
                <a:schemeClr val="tx1"/>
              </a:solidFill>
            </a:rPr>
            <a:t> Lo diferencia su aroma y calidad</a:t>
          </a:r>
          <a:endParaRPr lang="es-ES" dirty="0">
            <a:solidFill>
              <a:schemeClr val="tx1"/>
            </a:solidFill>
          </a:endParaRPr>
        </a:p>
      </dgm:t>
    </dgm:pt>
    <dgm:pt modelId="{7000C68B-A6A1-497A-95CD-84816D37A8D8}" type="parTrans" cxnId="{7E384C8D-39B0-4221-BD03-DD30666DBD76}">
      <dgm:prSet/>
      <dgm:spPr/>
      <dgm:t>
        <a:bodyPr/>
        <a:lstStyle/>
        <a:p>
          <a:endParaRPr lang="es-ES"/>
        </a:p>
      </dgm:t>
    </dgm:pt>
    <dgm:pt modelId="{A06FECF7-6C1C-432B-9E95-6B91FC18D692}" type="sibTrans" cxnId="{7E384C8D-39B0-4221-BD03-DD30666DBD76}">
      <dgm:prSet/>
      <dgm:spPr/>
      <dgm:t>
        <a:bodyPr/>
        <a:lstStyle/>
        <a:p>
          <a:endParaRPr lang="es-ES"/>
        </a:p>
      </dgm:t>
    </dgm:pt>
    <dgm:pt modelId="{13F52321-95D6-46FB-A3D9-FD2A12B2394D}" type="pres">
      <dgm:prSet presAssocID="{0DD51822-AA28-4D20-9A0F-249A4E9088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956D1A-FFB1-4A28-90C8-DBE1EB23648A}" type="pres">
      <dgm:prSet presAssocID="{11D5C9A7-3462-4C67-82D8-0312F057AD0C}" presName="composite" presStyleCnt="0"/>
      <dgm:spPr/>
    </dgm:pt>
    <dgm:pt modelId="{3F559485-3ABD-4A61-B3CD-77E79C436A9B}" type="pres">
      <dgm:prSet presAssocID="{11D5C9A7-3462-4C67-82D8-0312F057AD0C}" presName="imgShp" presStyleLbl="fgImgPlace1" presStyleIdx="0" presStyleCnt="3" custLinFactX="500000" custLinFactNeighborX="559183" custLinFactNeighborY="-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042B849-E15D-42BB-BB17-1328A6E8A6DC}" type="pres">
      <dgm:prSet presAssocID="{11D5C9A7-3462-4C67-82D8-0312F057AD0C}" presName="txShp" presStyleLbl="node1" presStyleIdx="0" presStyleCnt="3" custScaleX="1488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1453E7-72ED-483A-BB1D-DD0566E771B8}" type="pres">
      <dgm:prSet presAssocID="{7E4B13AD-2AFF-4BAA-9033-03A76C1902C3}" presName="spacing" presStyleCnt="0"/>
      <dgm:spPr/>
    </dgm:pt>
    <dgm:pt modelId="{7AE3408F-A19C-4305-8956-58A595A31FD8}" type="pres">
      <dgm:prSet presAssocID="{65EFD7EE-9409-406E-81D7-76222823D94B}" presName="composite" presStyleCnt="0"/>
      <dgm:spPr/>
    </dgm:pt>
    <dgm:pt modelId="{500031C9-3A51-47A4-B214-9EC0DD292DBA}" type="pres">
      <dgm:prSet presAssocID="{65EFD7EE-9409-406E-81D7-76222823D94B}" presName="imgShp" presStyleLbl="fgImgPlace1" presStyleIdx="1" presStyleCnt="3" custLinFactNeighborX="-55456" custLinFactNeighborY="-129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EE20DA-3CB9-4A2A-82AF-8976C8C23FEA}" type="pres">
      <dgm:prSet presAssocID="{65EFD7EE-9409-406E-81D7-76222823D94B}" presName="txShp" presStyleLbl="node1" presStyleIdx="1" presStyleCnt="3" custScaleX="150376" custLinFactNeighborY="-12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E840E-FD3E-4276-BC45-3C34BEE1F4BB}" type="pres">
      <dgm:prSet presAssocID="{D867F529-9E8E-4AA2-B104-C484AC77F10C}" presName="spacing" presStyleCnt="0"/>
      <dgm:spPr/>
    </dgm:pt>
    <dgm:pt modelId="{4CF52896-08C9-4CAA-A954-E6C9FC399912}" type="pres">
      <dgm:prSet presAssocID="{53FA38B7-0C51-4AF1-8FB6-DAC9E83B518A}" presName="composite" presStyleCnt="0"/>
      <dgm:spPr/>
    </dgm:pt>
    <dgm:pt modelId="{94DCD576-853F-4ABE-B11A-61F5965FBC5B}" type="pres">
      <dgm:prSet presAssocID="{53FA38B7-0C51-4AF1-8FB6-DAC9E83B518A}" presName="imgShp" presStyleLbl="fgImgPlace1" presStyleIdx="2" presStyleCnt="3" custLinFactX="444663" custLinFactNeighborX="500000" custLinFactNeighborY="-27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044C70E-504F-4748-8256-575D27F8D81A}" type="pres">
      <dgm:prSet presAssocID="{53FA38B7-0C51-4AF1-8FB6-DAC9E83B518A}" presName="txShp" presStyleLbl="node1" presStyleIdx="2" presStyleCnt="3" custScaleX="148826" custLinFactNeighborY="-25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935827-51FA-44F0-A0AC-E31B2FF5AE24}" type="presOf" srcId="{65EFD7EE-9409-406E-81D7-76222823D94B}" destId="{56EE20DA-3CB9-4A2A-82AF-8976C8C23FEA}" srcOrd="0" destOrd="0" presId="urn:microsoft.com/office/officeart/2005/8/layout/vList3"/>
    <dgm:cxn modelId="{B44EF3CA-8812-410F-ABA0-430E897E0F2A}" type="presOf" srcId="{53FA38B7-0C51-4AF1-8FB6-DAC9E83B518A}" destId="{B044C70E-504F-4748-8256-575D27F8D81A}" srcOrd="0" destOrd="0" presId="urn:microsoft.com/office/officeart/2005/8/layout/vList3"/>
    <dgm:cxn modelId="{88F6FC11-CA11-4406-81C9-963888DC47C1}" srcId="{0DD51822-AA28-4D20-9A0F-249A4E9088C2}" destId="{65EFD7EE-9409-406E-81D7-76222823D94B}" srcOrd="1" destOrd="0" parTransId="{370B212B-0306-4112-B7DB-83B7A2C1F0FC}" sibTransId="{D867F529-9E8E-4AA2-B104-C484AC77F10C}"/>
    <dgm:cxn modelId="{7E384C8D-39B0-4221-BD03-DD30666DBD76}" srcId="{0DD51822-AA28-4D20-9A0F-249A4E9088C2}" destId="{53FA38B7-0C51-4AF1-8FB6-DAC9E83B518A}" srcOrd="2" destOrd="0" parTransId="{7000C68B-A6A1-497A-95CD-84816D37A8D8}" sibTransId="{A06FECF7-6C1C-432B-9E95-6B91FC18D692}"/>
    <dgm:cxn modelId="{4B06F239-EEE1-4100-AB8B-F079BA1373E3}" srcId="{0DD51822-AA28-4D20-9A0F-249A4E9088C2}" destId="{11D5C9A7-3462-4C67-82D8-0312F057AD0C}" srcOrd="0" destOrd="0" parTransId="{F27D66B9-ED80-46B9-A932-A6F10198B2CE}" sibTransId="{7E4B13AD-2AFF-4BAA-9033-03A76C1902C3}"/>
    <dgm:cxn modelId="{855931C0-9F91-49E7-ACA1-DDDC73CADEB1}" type="presOf" srcId="{0DD51822-AA28-4D20-9A0F-249A4E9088C2}" destId="{13F52321-95D6-46FB-A3D9-FD2A12B2394D}" srcOrd="0" destOrd="0" presId="urn:microsoft.com/office/officeart/2005/8/layout/vList3"/>
    <dgm:cxn modelId="{9BB9A3AB-725F-4333-A07E-E785B2B0DB52}" type="presOf" srcId="{11D5C9A7-3462-4C67-82D8-0312F057AD0C}" destId="{1042B849-E15D-42BB-BB17-1328A6E8A6DC}" srcOrd="0" destOrd="0" presId="urn:microsoft.com/office/officeart/2005/8/layout/vList3"/>
    <dgm:cxn modelId="{A7EBA37F-1142-4079-97BE-34935D944ED3}" type="presParOf" srcId="{13F52321-95D6-46FB-A3D9-FD2A12B2394D}" destId="{F1956D1A-FFB1-4A28-90C8-DBE1EB23648A}" srcOrd="0" destOrd="0" presId="urn:microsoft.com/office/officeart/2005/8/layout/vList3"/>
    <dgm:cxn modelId="{93CFA959-DDCC-41CE-B15D-128245F3B076}" type="presParOf" srcId="{F1956D1A-FFB1-4A28-90C8-DBE1EB23648A}" destId="{3F559485-3ABD-4A61-B3CD-77E79C436A9B}" srcOrd="0" destOrd="0" presId="urn:microsoft.com/office/officeart/2005/8/layout/vList3"/>
    <dgm:cxn modelId="{E4ECBC1A-CB70-411B-ADD4-30A13457D627}" type="presParOf" srcId="{F1956D1A-FFB1-4A28-90C8-DBE1EB23648A}" destId="{1042B849-E15D-42BB-BB17-1328A6E8A6DC}" srcOrd="1" destOrd="0" presId="urn:microsoft.com/office/officeart/2005/8/layout/vList3"/>
    <dgm:cxn modelId="{677B6D7C-2C2E-45D4-BE0E-4347E87E8DE2}" type="presParOf" srcId="{13F52321-95D6-46FB-A3D9-FD2A12B2394D}" destId="{E01453E7-72ED-483A-BB1D-DD0566E771B8}" srcOrd="1" destOrd="0" presId="urn:microsoft.com/office/officeart/2005/8/layout/vList3"/>
    <dgm:cxn modelId="{1C6D1F64-AB5F-4D91-BB7F-2D8FE5BE71B4}" type="presParOf" srcId="{13F52321-95D6-46FB-A3D9-FD2A12B2394D}" destId="{7AE3408F-A19C-4305-8956-58A595A31FD8}" srcOrd="2" destOrd="0" presId="urn:microsoft.com/office/officeart/2005/8/layout/vList3"/>
    <dgm:cxn modelId="{51042038-6979-4771-A08B-685BDE7A74FD}" type="presParOf" srcId="{7AE3408F-A19C-4305-8956-58A595A31FD8}" destId="{500031C9-3A51-47A4-B214-9EC0DD292DBA}" srcOrd="0" destOrd="0" presId="urn:microsoft.com/office/officeart/2005/8/layout/vList3"/>
    <dgm:cxn modelId="{487501BC-5CFD-45F0-8EB0-F2926268EE58}" type="presParOf" srcId="{7AE3408F-A19C-4305-8956-58A595A31FD8}" destId="{56EE20DA-3CB9-4A2A-82AF-8976C8C23FEA}" srcOrd="1" destOrd="0" presId="urn:microsoft.com/office/officeart/2005/8/layout/vList3"/>
    <dgm:cxn modelId="{6E88C3D9-F077-4724-90EC-B4042DDBE8E4}" type="presParOf" srcId="{13F52321-95D6-46FB-A3D9-FD2A12B2394D}" destId="{86CE840E-FD3E-4276-BC45-3C34BEE1F4BB}" srcOrd="3" destOrd="0" presId="urn:microsoft.com/office/officeart/2005/8/layout/vList3"/>
    <dgm:cxn modelId="{7B6CA156-C29D-46E2-96A7-35342F560355}" type="presParOf" srcId="{13F52321-95D6-46FB-A3D9-FD2A12B2394D}" destId="{4CF52896-08C9-4CAA-A954-E6C9FC399912}" srcOrd="4" destOrd="0" presId="urn:microsoft.com/office/officeart/2005/8/layout/vList3"/>
    <dgm:cxn modelId="{FEABC645-6283-4E87-962F-F15BF4671B80}" type="presParOf" srcId="{4CF52896-08C9-4CAA-A954-E6C9FC399912}" destId="{94DCD576-853F-4ABE-B11A-61F5965FBC5B}" srcOrd="0" destOrd="0" presId="urn:microsoft.com/office/officeart/2005/8/layout/vList3"/>
    <dgm:cxn modelId="{7AEF83CC-C59D-44AF-8716-F356075E424D}" type="presParOf" srcId="{4CF52896-08C9-4CAA-A954-E6C9FC399912}" destId="{B044C70E-504F-4748-8256-575D27F8D8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2B849-E15D-42BB-BB17-1328A6E8A6DC}">
      <dsp:nvSpPr>
        <dsp:cNvPr id="0" name=""/>
        <dsp:cNvSpPr/>
      </dsp:nvSpPr>
      <dsp:spPr>
        <a:xfrm rot="10800000">
          <a:off x="35996" y="219"/>
          <a:ext cx="6912783" cy="513704"/>
        </a:xfrm>
        <a:prstGeom prst="homePlate">
          <a:avLst/>
        </a:prstGeom>
        <a:solidFill>
          <a:srgbClr val="C0ED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0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Arial" charset="0"/>
            </a:rPr>
            <a:t>      Cacao Criollo.- </a:t>
          </a:r>
          <a:r>
            <a:rPr lang="es-EC" sz="1300" kern="1200" dirty="0" smtClean="0">
              <a:solidFill>
                <a:schemeClr val="tx1"/>
              </a:solidFill>
              <a:latin typeface="Arial" charset="0"/>
            </a:rPr>
            <a:t>Aquellos representan las plantas originales     				quienes eran los dominadores del mercado en el siglo XVII</a:t>
          </a:r>
          <a:endParaRPr lang="es-ES" sz="1300" kern="1200" dirty="0">
            <a:solidFill>
              <a:schemeClr val="tx1"/>
            </a:solidFill>
          </a:endParaRPr>
        </a:p>
      </dsp:txBody>
      <dsp:txXfrm rot="10800000">
        <a:off x="164422" y="219"/>
        <a:ext cx="6784357" cy="513704"/>
      </dsp:txXfrm>
    </dsp:sp>
    <dsp:sp modelId="{3F559485-3ABD-4A61-B3CD-77E79C436A9B}">
      <dsp:nvSpPr>
        <dsp:cNvPr id="0" name=""/>
        <dsp:cNvSpPr/>
      </dsp:nvSpPr>
      <dsp:spPr>
        <a:xfrm>
          <a:off x="6354171" y="0"/>
          <a:ext cx="513704" cy="5137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E20DA-3CB9-4A2A-82AF-8976C8C23FEA}">
      <dsp:nvSpPr>
        <dsp:cNvPr id="0" name=""/>
        <dsp:cNvSpPr/>
      </dsp:nvSpPr>
      <dsp:spPr>
        <a:xfrm rot="10800000">
          <a:off x="-1" y="576062"/>
          <a:ext cx="6984778" cy="513704"/>
        </a:xfrm>
        <a:prstGeom prst="homePlate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0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                     Cacao Forastero.- </a:t>
          </a:r>
          <a:r>
            <a:rPr lang="es-EC" sz="1300" kern="1200" dirty="0" smtClean="0">
              <a:solidFill>
                <a:schemeClr val="tx1"/>
              </a:solidFill>
            </a:rPr>
            <a:t>Este tipo de cacao es producido especialmente en   	África Occidental y Brasil</a:t>
          </a:r>
          <a:endParaRPr lang="es-ES" sz="1300" kern="1200" dirty="0">
            <a:solidFill>
              <a:schemeClr val="tx1"/>
            </a:solidFill>
          </a:endParaRPr>
        </a:p>
      </dsp:txBody>
      <dsp:txXfrm rot="10800000">
        <a:off x="128425" y="576062"/>
        <a:ext cx="6856352" cy="513704"/>
      </dsp:txXfrm>
    </dsp:sp>
    <dsp:sp modelId="{500031C9-3A51-47A4-B214-9EC0DD292DBA}">
      <dsp:nvSpPr>
        <dsp:cNvPr id="0" name=""/>
        <dsp:cNvSpPr/>
      </dsp:nvSpPr>
      <dsp:spPr>
        <a:xfrm>
          <a:off x="628217" y="576062"/>
          <a:ext cx="513704" cy="5137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4C70E-504F-4748-8256-575D27F8D81A}">
      <dsp:nvSpPr>
        <dsp:cNvPr id="0" name=""/>
        <dsp:cNvSpPr/>
      </dsp:nvSpPr>
      <dsp:spPr>
        <a:xfrm rot="10800000">
          <a:off x="35996" y="1152130"/>
          <a:ext cx="6912783" cy="513704"/>
        </a:xfrm>
        <a:prstGeom prst="homePlate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Cacao Nacional.- </a:t>
          </a:r>
          <a:r>
            <a:rPr lang="es-EC" sz="1300" kern="1200" dirty="0" smtClean="0">
              <a:solidFill>
                <a:schemeClr val="tx1"/>
              </a:solidFill>
            </a:rPr>
            <a:t> Lo diferencia su aroma y calidad</a:t>
          </a:r>
          <a:endParaRPr lang="es-ES" sz="1300" kern="1200" dirty="0">
            <a:solidFill>
              <a:schemeClr val="tx1"/>
            </a:solidFill>
          </a:endParaRPr>
        </a:p>
      </dsp:txBody>
      <dsp:txXfrm rot="10800000">
        <a:off x="164422" y="1152130"/>
        <a:ext cx="6784357" cy="513704"/>
      </dsp:txXfrm>
    </dsp:sp>
    <dsp:sp modelId="{94DCD576-853F-4ABE-B11A-61F5965FBC5B}">
      <dsp:nvSpPr>
        <dsp:cNvPr id="0" name=""/>
        <dsp:cNvSpPr/>
      </dsp:nvSpPr>
      <dsp:spPr>
        <a:xfrm>
          <a:off x="5765877" y="1142478"/>
          <a:ext cx="513704" cy="5137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D2B1-AEBA-47EF-A970-E45B47B1E3D5}" type="datetimeFigureOut">
              <a:rPr lang="es-ES" smtClean="0"/>
              <a:t>31/10/2012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3A6E-3A50-4464-B31D-B406D44BF2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0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091394-07D9-4172-840C-DFE893481C0F}" type="datetimeFigureOut">
              <a:rPr lang="es-EC"/>
              <a:pPr>
                <a:defRPr/>
              </a:pPr>
              <a:t>31/10/2012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B42A20-D321-4F53-B916-B327A2FC4D0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524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8C9938-76A6-493B-8A59-788DFC7FCF4D}" type="slidenum">
              <a:rPr lang="es-EC" smtClean="0"/>
              <a:pPr eaLnBrk="1" hangingPunct="1"/>
              <a:t>5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0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886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0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5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2422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895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48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08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7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3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89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hyperlink" Target="MATRICES%20.xlsx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10" Type="http://schemas.openxmlformats.org/officeDocument/2006/relationships/slide" Target="slide41.xml"/><Relationship Id="rId4" Type="http://schemas.openxmlformats.org/officeDocument/2006/relationships/image" Target="../media/image7.png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hyperlink" Target="Escenario%20Normal.xls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hyperlink" Target="Escenario%20Normal.xlsx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hyperlink" Target="Escenario%20Normal.xlsx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5" Type="http://schemas.openxmlformats.org/officeDocument/2006/relationships/image" Target="../media/image104.png"/><Relationship Id="rId4" Type="http://schemas.openxmlformats.org/officeDocument/2006/relationships/hyperlink" Target="Escenario%20Normal.xls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PIB%20TOTAL%202011.xlsx" TargetMode="External"/><Relationship Id="rId10" Type="http://schemas.openxmlformats.org/officeDocument/2006/relationships/hyperlink" Target="Anexos%20expo.xlsx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Anexos%20expo.xlsx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CALDERON\AppData\Local\Temp\wz7edf\FORMATO CD EN ARCHIVOS DE IMAGEN\logoCEAC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878" r="3755" b="24924"/>
          <a:stretch>
            <a:fillRect/>
          </a:stretch>
        </p:blipFill>
        <p:spPr bwMode="auto">
          <a:xfrm>
            <a:off x="2463800" y="1412875"/>
            <a:ext cx="51323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95400" y="1143000"/>
            <a:ext cx="71628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b="1" dirty="0" smtClean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s-ES" sz="32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DEPARTAMENTO </a:t>
            </a:r>
            <a:r>
              <a:rPr lang="es-ES" sz="32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DE CIENCIAS </a:t>
            </a:r>
            <a:r>
              <a:rPr lang="es-ES" sz="32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ECONÓMICA ADMINISTRATIVAS </a:t>
            </a:r>
            <a:r>
              <a:rPr lang="es-ES" sz="32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Y DE </a:t>
            </a:r>
            <a:r>
              <a:rPr lang="es-ES" sz="32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COMERCIO</a:t>
            </a:r>
          </a:p>
          <a:p>
            <a:pPr algn="ctr">
              <a:lnSpc>
                <a:spcPct val="150000"/>
              </a:lnSpc>
            </a:pPr>
            <a:endParaRPr lang="es-ES" sz="3200" b="1" u="sng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Aft>
                <a:spcPts val="1000"/>
              </a:spcAft>
            </a:pPr>
            <a:endParaRPr lang="es-ES" sz="16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3775167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Book Antiqua" pitchFamily="18" charset="0"/>
                <a:cs typeface="Times New Roman" pitchFamily="18" charset="0"/>
              </a:rPr>
              <a:t>Tesis previo a la obtención del título de Ingeniero en Finanzas y </a:t>
            </a:r>
            <a:r>
              <a:rPr lang="es-EC" b="1" dirty="0" smtClean="0">
                <a:latin typeface="Book Antiqua" pitchFamily="18" charset="0"/>
                <a:cs typeface="Times New Roman" pitchFamily="18" charset="0"/>
              </a:rPr>
              <a:t>Auditoria, </a:t>
            </a:r>
            <a:r>
              <a:rPr lang="es-EC" b="1" dirty="0">
                <a:latin typeface="Book Antiqua" pitchFamily="18" charset="0"/>
                <a:cs typeface="Times New Roman" pitchFamily="18" charset="0"/>
              </a:rPr>
              <a:t>CPA</a:t>
            </a:r>
            <a:endParaRPr lang="en-US" dirty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306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icture 4"/>
          <p:cNvSpPr>
            <a:spLocks noChangeAspect="1" noChangeArrowheads="1"/>
          </p:cNvSpPr>
          <p:nvPr/>
        </p:nvSpPr>
        <p:spPr bwMode="auto">
          <a:xfrm>
            <a:off x="6265863" y="-106363"/>
            <a:ext cx="2770187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2292" name="Picture 29"/>
          <p:cNvSpPr>
            <a:spLocks noChangeAspect="1" noChangeArrowheads="1"/>
          </p:cNvSpPr>
          <p:nvPr/>
        </p:nvSpPr>
        <p:spPr bwMode="auto">
          <a:xfrm>
            <a:off x="211138" y="728663"/>
            <a:ext cx="8721725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5" y="1776009"/>
            <a:ext cx="3990678" cy="330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3" y="1394867"/>
            <a:ext cx="3076575" cy="3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 rot="16200000">
            <a:off x="3223419" y="-1794993"/>
            <a:ext cx="523220" cy="586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s-EC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Macroambiente (Ambiente Económico)</a:t>
            </a:r>
            <a:endParaRPr lang="es-E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75747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98" y="1767901"/>
            <a:ext cx="4105275" cy="3317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19812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2927119" y="-1509084"/>
            <a:ext cx="523220" cy="4782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s-EC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Macroambiente (Ambiente Social)</a:t>
            </a:r>
            <a:endParaRPr lang="es-E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7649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8" y="1124744"/>
            <a:ext cx="760278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259633" y="5085184"/>
            <a:ext cx="3168352" cy="792088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 smtClean="0">
                <a:solidFill>
                  <a:srgbClr val="000000"/>
                </a:solidFill>
                <a:latin typeface="Arial" charset="0"/>
              </a:rPr>
              <a:t>No se utiliza la </a:t>
            </a:r>
            <a:r>
              <a:rPr lang="es-EC" sz="1400" dirty="0">
                <a:solidFill>
                  <a:srgbClr val="000000"/>
                </a:solidFill>
                <a:latin typeface="Arial" charset="0"/>
              </a:rPr>
              <a:t>tecnología en los </a:t>
            </a:r>
            <a:r>
              <a:rPr lang="es-EC" sz="1400" dirty="0" smtClean="0">
                <a:solidFill>
                  <a:srgbClr val="000000"/>
                </a:solidFill>
                <a:latin typeface="Arial" charset="0"/>
              </a:rPr>
              <a:t>procedimientos agrícolas.</a:t>
            </a:r>
            <a:endParaRPr lang="es-E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386454" y="5013176"/>
            <a:ext cx="3096344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>
                <a:solidFill>
                  <a:srgbClr val="000000"/>
                </a:solidFill>
                <a:latin typeface="Arial" charset="0"/>
              </a:rPr>
              <a:t>No existe la debida precaución por parte de los explotadores y un bajo control por los entes </a:t>
            </a:r>
            <a:r>
              <a:rPr lang="es-EC" sz="1400" dirty="0" smtClean="0">
                <a:solidFill>
                  <a:srgbClr val="000000"/>
                </a:solidFill>
                <a:latin typeface="Arial" charset="0"/>
              </a:rPr>
              <a:t>encargados</a:t>
            </a:r>
            <a:endParaRPr lang="es-E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66667" y="3573016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Factor Tecnológico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886606" y="3546596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Factor Ambiental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45" y="3942348"/>
            <a:ext cx="2695575" cy="998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56159"/>
            <a:ext cx="2295691" cy="913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13315" name="Picture 6"/>
          <p:cNvSpPr>
            <a:spLocks noChangeAspect="1" noChangeArrowheads="1"/>
          </p:cNvSpPr>
          <p:nvPr/>
        </p:nvSpPr>
        <p:spPr bwMode="auto">
          <a:xfrm>
            <a:off x="-36513" y="-85725"/>
            <a:ext cx="439578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3317" name="Picture 8"/>
          <p:cNvSpPr>
            <a:spLocks noChangeAspect="1" noChangeArrowheads="1"/>
          </p:cNvSpPr>
          <p:nvPr/>
        </p:nvSpPr>
        <p:spPr bwMode="auto">
          <a:xfrm>
            <a:off x="250825" y="765175"/>
            <a:ext cx="8510588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3318" name="Picture 6"/>
          <p:cNvSpPr>
            <a:spLocks noChangeAspect="1" noChangeArrowheads="1"/>
          </p:cNvSpPr>
          <p:nvPr/>
        </p:nvSpPr>
        <p:spPr bwMode="auto">
          <a:xfrm>
            <a:off x="34925" y="-100013"/>
            <a:ext cx="8816975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3319" name="Picture 7"/>
          <p:cNvSpPr>
            <a:spLocks noChangeAspect="1" noChangeArrowheads="1"/>
          </p:cNvSpPr>
          <p:nvPr/>
        </p:nvSpPr>
        <p:spPr bwMode="auto">
          <a:xfrm>
            <a:off x="31750" y="-14288"/>
            <a:ext cx="4395788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496793" y="894705"/>
            <a:ext cx="24416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kern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Microambiente </a:t>
            </a:r>
            <a:endParaRPr lang="es-ES" sz="2400" b="1" kern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7" y="2132856"/>
            <a:ext cx="35423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118417" y="188640"/>
            <a:ext cx="3703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60" y="1840810"/>
            <a:ext cx="2454776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130294" y="133536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kern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Proveedores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70301" y="334434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kern="0" dirty="0" smtClean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Competidores</a:t>
            </a:r>
            <a:endParaRPr lang="es-ES" dirty="0">
              <a:solidFill>
                <a:srgbClr val="CC99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85" y="3713678"/>
            <a:ext cx="2886075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21635" y="165614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Clientes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09573" y="616338"/>
            <a:ext cx="196560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FODA</a:t>
            </a:r>
            <a:endParaRPr lang="es-ES" sz="2000" b="1" kern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8417" y="188640"/>
            <a:ext cx="3703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0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icture 3"/>
          <p:cNvSpPr>
            <a:spLocks noChangeAspect="1" noChangeArrowheads="1"/>
          </p:cNvSpPr>
          <p:nvPr/>
        </p:nvSpPr>
        <p:spPr bwMode="auto">
          <a:xfrm>
            <a:off x="6192838" y="-114300"/>
            <a:ext cx="2916237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600"/>
          </a:p>
        </p:txBody>
      </p:sp>
      <p:sp>
        <p:nvSpPr>
          <p:cNvPr id="16389" name="Picture 5"/>
          <p:cNvSpPr>
            <a:spLocks noChangeAspect="1" noChangeArrowheads="1"/>
          </p:cNvSpPr>
          <p:nvPr/>
        </p:nvSpPr>
        <p:spPr bwMode="auto">
          <a:xfrm>
            <a:off x="-36513" y="-7938"/>
            <a:ext cx="6424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827584" y="647610"/>
            <a:ext cx="727514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III: DIRECCIONAMIENTO ESTRATÉGICO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17032"/>
            <a:ext cx="2450604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64" y="3717032"/>
            <a:ext cx="244827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984597" y="200662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MAPA ESTRATÉGICO</a:t>
            </a:r>
            <a:endParaRPr lang="es-ES" sz="2000" b="1" kern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188640"/>
            <a:ext cx="3703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5905"/>
            <a:ext cx="8064896" cy="3806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3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icture 3"/>
          <p:cNvSpPr>
            <a:spLocks noChangeAspect="1" noChangeArrowheads="1"/>
          </p:cNvSpPr>
          <p:nvPr/>
        </p:nvSpPr>
        <p:spPr bwMode="auto">
          <a:xfrm>
            <a:off x="6192838" y="-114300"/>
            <a:ext cx="2916237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600"/>
          </a:p>
        </p:txBody>
      </p:sp>
      <p:sp>
        <p:nvSpPr>
          <p:cNvPr id="16389" name="Picture 5"/>
          <p:cNvSpPr>
            <a:spLocks noChangeAspect="1" noChangeArrowheads="1"/>
          </p:cNvSpPr>
          <p:nvPr/>
        </p:nvSpPr>
        <p:spPr bwMode="auto">
          <a:xfrm>
            <a:off x="-36513" y="-7938"/>
            <a:ext cx="6424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827584" y="647610"/>
            <a:ext cx="727514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</a:t>
            </a:r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IV: ANÁLISIS DEL GIRO DEL NEGOCIO</a:t>
            </a: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13811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3136"/>
            <a:ext cx="14573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3136"/>
            <a:ext cx="1762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1" y="3783136"/>
            <a:ext cx="1568276" cy="1254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6328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771800" y="692696"/>
            <a:ext cx="331236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FACTORES CLIMÁTICOS</a:t>
            </a:r>
            <a:endParaRPr lang="es-ES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80612"/>
            <a:ext cx="1872207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8740"/>
            <a:ext cx="1800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1403648" y="3645024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2645786" y="3645024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3995936" y="3646213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5292080" y="3646213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6372200" y="3647402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7668344" y="3660467"/>
            <a:ext cx="252028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168318" y="231031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IV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79"/>
            <a:ext cx="76485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11221"/>
          <a:stretch/>
        </p:blipFill>
        <p:spPr bwMode="auto">
          <a:xfrm>
            <a:off x="3489945" y="1949977"/>
            <a:ext cx="1914525" cy="304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6043"/>
            <a:ext cx="21621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 la derecha con muesca"/>
          <p:cNvSpPr/>
          <p:nvPr/>
        </p:nvSpPr>
        <p:spPr>
          <a:xfrm>
            <a:off x="5578177" y="2276872"/>
            <a:ext cx="360040" cy="288032"/>
          </a:xfrm>
          <a:prstGeom prst="notchedRightArrow">
            <a:avLst/>
          </a:prstGeom>
          <a:solidFill>
            <a:srgbClr val="C0ED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 la derecha con muesca"/>
          <p:cNvSpPr/>
          <p:nvPr/>
        </p:nvSpPr>
        <p:spPr>
          <a:xfrm>
            <a:off x="5578177" y="2996952"/>
            <a:ext cx="360040" cy="288032"/>
          </a:xfrm>
          <a:prstGeom prst="notchedRightArrow">
            <a:avLst/>
          </a:prstGeom>
          <a:solidFill>
            <a:srgbClr val="C0ED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muesca"/>
          <p:cNvSpPr/>
          <p:nvPr/>
        </p:nvSpPr>
        <p:spPr>
          <a:xfrm>
            <a:off x="5578177" y="3717032"/>
            <a:ext cx="360040" cy="288032"/>
          </a:xfrm>
          <a:prstGeom prst="notchedRightArrow">
            <a:avLst/>
          </a:prstGeom>
          <a:solidFill>
            <a:srgbClr val="C0ED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 la derecha con muesca"/>
          <p:cNvSpPr/>
          <p:nvPr/>
        </p:nvSpPr>
        <p:spPr>
          <a:xfrm>
            <a:off x="5550557" y="4437112"/>
            <a:ext cx="360040" cy="288032"/>
          </a:xfrm>
          <a:prstGeom prst="notchedRightArrow">
            <a:avLst/>
          </a:prstGeom>
          <a:solidFill>
            <a:srgbClr val="C0ED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82" y="1981122"/>
            <a:ext cx="1590675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95" y="3488605"/>
            <a:ext cx="1618962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74" y="764704"/>
            <a:ext cx="3028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IV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Luna">
            <a:hlinkClick r:id="rId7" action="ppaction://hlinkfile"/>
          </p:cNvPr>
          <p:cNvSpPr/>
          <p:nvPr/>
        </p:nvSpPr>
        <p:spPr>
          <a:xfrm>
            <a:off x="5148064" y="2996952"/>
            <a:ext cx="72008" cy="1440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9738"/>
            <a:ext cx="7056783" cy="39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551434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18478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7"/>
            <a:ext cx="1551434" cy="1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248414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IV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4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LCALDERON\AppData\Local\Temp\wz7edf\FORMATO CD EN ARCHIVOS DE IMAGEN\logoCEAC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878" r="3755" b="24924"/>
          <a:stretch>
            <a:fillRect/>
          </a:stretch>
        </p:blipFill>
        <p:spPr bwMode="auto">
          <a:xfrm>
            <a:off x="1043608" y="1412875"/>
            <a:ext cx="655258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1052736"/>
            <a:ext cx="74168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TEMA:</a:t>
            </a:r>
          </a:p>
          <a:p>
            <a:pPr algn="ctr">
              <a:lnSpc>
                <a:spcPct val="150000"/>
              </a:lnSpc>
            </a:pPr>
            <a:r>
              <a:rPr lang="es-EC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“MODELO </a:t>
            </a:r>
            <a:r>
              <a:rPr lang="es-EC" sz="20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DE FINANCIAMIENTO EMPRESARIAL </a:t>
            </a:r>
            <a:r>
              <a:rPr lang="es-EC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PARA LA FINCA SAN FRANCISCO</a:t>
            </a:r>
            <a:endParaRPr lang="es-EC" sz="2400" b="1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s-EC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PARA INCREMENTAR  </a:t>
            </a:r>
            <a:r>
              <a:rPr lang="es-EC" sz="20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LA PRODUCCIÓN DE </a:t>
            </a:r>
            <a:r>
              <a:rPr lang="es-EC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CACAO” </a:t>
            </a:r>
          </a:p>
          <a:p>
            <a:pPr algn="ctr">
              <a:lnSpc>
                <a:spcPct val="150000"/>
              </a:lnSpc>
            </a:pPr>
            <a:endParaRPr lang="es-EC" sz="2000" b="1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AUTOR</a:t>
            </a:r>
            <a:r>
              <a:rPr lang="es-ES" sz="20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: FRANKLIN </a:t>
            </a:r>
            <a:r>
              <a:rPr lang="es-ES" sz="2000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CUEVA </a:t>
            </a:r>
            <a:r>
              <a:rPr lang="es-ES" sz="2000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CALLE</a:t>
            </a:r>
          </a:p>
          <a:p>
            <a:pPr algn="ctr">
              <a:lnSpc>
                <a:spcPct val="150000"/>
              </a:lnSpc>
            </a:pPr>
            <a:endParaRPr lang="es-ES" b="1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     DIRECTOR </a:t>
            </a:r>
            <a:r>
              <a:rPr lang="es-ES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DE TESIS:	</a:t>
            </a:r>
            <a:r>
              <a:rPr lang="es-ES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              CODIRECTOR </a:t>
            </a:r>
            <a:r>
              <a:rPr lang="es-ES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ES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TESIS: 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Eco. GUSTAVO MONCAYO                 Eco. </a:t>
            </a:r>
            <a:r>
              <a:rPr lang="es-ES" b="1" dirty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JUAN LARA</a:t>
            </a:r>
          </a:p>
          <a:p>
            <a:pPr algn="ctr">
              <a:lnSpc>
                <a:spcPct val="150000"/>
              </a:lnSpc>
            </a:pPr>
            <a:endParaRPr lang="es-ES" b="1" dirty="0">
              <a:latin typeface="Bell MT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15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67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7" y="1844824"/>
            <a:ext cx="7037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52775"/>
            <a:ext cx="28083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82764"/>
            <a:ext cx="2555155" cy="3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6" y="4891326"/>
            <a:ext cx="886335" cy="9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/>
        </p:blipFill>
        <p:spPr bwMode="auto">
          <a:xfrm>
            <a:off x="971600" y="3861048"/>
            <a:ext cx="727280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82" y="4908913"/>
            <a:ext cx="1296144" cy="89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908912"/>
            <a:ext cx="1009650" cy="89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1326"/>
            <a:ext cx="1066800" cy="9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74970"/>
            <a:ext cx="1080120" cy="9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0" y="4864380"/>
            <a:ext cx="1161348" cy="9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IV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7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V: ANÁLISIS FINANCIERO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180022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8" y="4052689"/>
            <a:ext cx="1808503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icture 2"/>
          <p:cNvSpPr>
            <a:spLocks noChangeAspect="1" noChangeArrowheads="1"/>
          </p:cNvSpPr>
          <p:nvPr/>
        </p:nvSpPr>
        <p:spPr bwMode="auto">
          <a:xfrm>
            <a:off x="6094413" y="-106363"/>
            <a:ext cx="2941637" cy="1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403648" y="636704"/>
            <a:ext cx="33839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  </a:t>
            </a:r>
            <a:r>
              <a:rPr lang="es-ES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Índices financieros</a:t>
            </a:r>
            <a:endParaRPr lang="es-ES" sz="2000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124744"/>
            <a:ext cx="66484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627275"/>
            <a:ext cx="7416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VI: </a:t>
            </a:r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PROPUESTA INCREMENTAR LA PRODUCCIÓN DE CACAO</a:t>
            </a: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40" y="4221088"/>
            <a:ext cx="1656184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46" y="4236043"/>
            <a:ext cx="1656185" cy="125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56" y="4221088"/>
            <a:ext cx="1800200" cy="124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3367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1"/>
            <a:ext cx="1514475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85" y="692696"/>
            <a:ext cx="1476375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872" y="692696"/>
            <a:ext cx="18002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PROPUESTA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1964" y="1063338"/>
            <a:ext cx="30348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Inversión de expansión</a:t>
            </a:r>
            <a:endParaRPr lang="es-ES" sz="20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4"/>
            <a:ext cx="1971675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06061"/>
            <a:ext cx="19716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3089"/>
            <a:ext cx="5468937" cy="312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16" y="2929702"/>
            <a:ext cx="160972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0626"/>
            <a:ext cx="2016224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94763" y="2741554"/>
            <a:ext cx="2317597" cy="286232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T</a:t>
            </a:r>
            <a:r>
              <a:rPr lang="es-EC" dirty="0" smtClean="0"/>
              <a:t>asa </a:t>
            </a:r>
            <a:r>
              <a:rPr lang="es-EC" dirty="0"/>
              <a:t>de interés nominal del 11.00</a:t>
            </a:r>
            <a:r>
              <a:rPr lang="es-EC" dirty="0" smtClean="0"/>
              <a:t>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Tasa efectiva equivalente del 11.30</a:t>
            </a:r>
            <a:r>
              <a:rPr lang="es-EC" dirty="0" smtClean="0"/>
              <a:t>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</a:t>
            </a:r>
            <a:r>
              <a:rPr lang="es-EC" dirty="0" smtClean="0"/>
              <a:t>uota </a:t>
            </a:r>
            <a:r>
              <a:rPr lang="es-EC" dirty="0"/>
              <a:t>semestral de </a:t>
            </a:r>
            <a:r>
              <a:rPr lang="es-EC" dirty="0" smtClean="0"/>
              <a:t>5,306.71 dólares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Plazo 5 años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79712" y="798140"/>
            <a:ext cx="496855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Arial" pitchFamily="34" charset="0"/>
              </a:rPr>
              <a:t>Fuentes de Financiamiento</a:t>
            </a:r>
            <a:endParaRPr lang="es-ES" sz="20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latin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4" cy="14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1412776"/>
            <a:ext cx="4142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200" b="1" dirty="0" smtClean="0">
                <a:solidFill>
                  <a:srgbClr val="0070C0"/>
                </a:solidFill>
              </a:rPr>
              <a:t>Costos Directos de Mano de Obra Directa</a:t>
            </a:r>
            <a:endParaRPr lang="es-ES" sz="1100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77977" y="1412776"/>
            <a:ext cx="3736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s-EC" sz="1200" b="1" dirty="0">
                <a:solidFill>
                  <a:srgbClr val="0070C0"/>
                </a:solidFill>
              </a:rPr>
              <a:t>Costos Directos </a:t>
            </a:r>
            <a:r>
              <a:rPr lang="es-EC" sz="1200" b="1" dirty="0" smtClean="0">
                <a:solidFill>
                  <a:srgbClr val="0070C0"/>
                </a:solidFill>
              </a:rPr>
              <a:t>Materiales Directos</a:t>
            </a:r>
            <a:endParaRPr lang="es-ES" sz="1100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8" y="2101311"/>
            <a:ext cx="4322359" cy="27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5277"/>
            <a:ext cx="4320480" cy="29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9202" y="1011313"/>
            <a:ext cx="354295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sz="1400" b="1" dirty="0" smtClean="0">
                <a:solidFill>
                  <a:srgbClr val="0070C0"/>
                </a:solidFill>
              </a:rPr>
              <a:t>Costos Materiales Indirectos</a:t>
            </a:r>
            <a:endParaRPr lang="es-ES" sz="12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06930" y="3871381"/>
            <a:ext cx="3751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rgbClr val="0070C0"/>
                </a:solidFill>
              </a:rPr>
              <a:t>Costos </a:t>
            </a:r>
            <a:r>
              <a:rPr lang="es-EC" sz="1400" b="1" dirty="0" smtClean="0">
                <a:solidFill>
                  <a:srgbClr val="0070C0"/>
                </a:solidFill>
              </a:rPr>
              <a:t>Mano de Obra Indirecta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8795"/>
            <a:ext cx="665112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665112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38612" y="790352"/>
            <a:ext cx="362392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es-EC" sz="1200" b="1" dirty="0" smtClean="0">
                <a:solidFill>
                  <a:srgbClr val="0070C0"/>
                </a:solidFill>
              </a:rPr>
              <a:t>Gastos Administración y Ventas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03956" y="3079993"/>
            <a:ext cx="35519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es-EC" sz="1200" b="1" dirty="0" smtClean="0">
                <a:solidFill>
                  <a:srgbClr val="0070C0"/>
                </a:solidFill>
              </a:rPr>
              <a:t>Gastos Suministros y Materiales</a:t>
            </a:r>
            <a:endParaRPr lang="es-ES" sz="1600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2706" b="14275"/>
          <a:stretch/>
        </p:blipFill>
        <p:spPr bwMode="auto">
          <a:xfrm>
            <a:off x="1236112" y="1205851"/>
            <a:ext cx="6648256" cy="176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1930" b="14773"/>
          <a:stretch/>
        </p:blipFill>
        <p:spPr bwMode="auto">
          <a:xfrm>
            <a:off x="1043608" y="3403400"/>
            <a:ext cx="6984776" cy="2151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5272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99" y="2638238"/>
            <a:ext cx="1508894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19872" y="175398"/>
            <a:ext cx="2126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CONTENIDO</a:t>
            </a:r>
            <a:endParaRPr lang="es-ES" sz="24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ara sonriente">
            <a:hlinkClick r:id="rId2" action="ppaction://hlinksldjump"/>
          </p:cNvPr>
          <p:cNvSpPr/>
          <p:nvPr/>
        </p:nvSpPr>
        <p:spPr>
          <a:xfrm>
            <a:off x="3885499" y="1052736"/>
            <a:ext cx="110437" cy="1440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una">
            <a:hlinkClick r:id="rId5" action="ppaction://hlinksldjump"/>
          </p:cNvPr>
          <p:cNvSpPr/>
          <p:nvPr/>
        </p:nvSpPr>
        <p:spPr>
          <a:xfrm>
            <a:off x="5868144" y="2132856"/>
            <a:ext cx="72008" cy="7200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Luna">
            <a:hlinkClick r:id="rId6" action="ppaction://hlinksldjump"/>
          </p:cNvPr>
          <p:cNvSpPr/>
          <p:nvPr/>
        </p:nvSpPr>
        <p:spPr>
          <a:xfrm>
            <a:off x="6372200" y="3789040"/>
            <a:ext cx="72008" cy="7200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Luna">
            <a:hlinkClick r:id="rId7" action="ppaction://hlinksldjump"/>
          </p:cNvPr>
          <p:cNvSpPr/>
          <p:nvPr/>
        </p:nvSpPr>
        <p:spPr>
          <a:xfrm>
            <a:off x="4932040" y="4725144"/>
            <a:ext cx="72008" cy="7200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una">
            <a:hlinkClick r:id="rId8" action="ppaction://hlinksldjump"/>
          </p:cNvPr>
          <p:cNvSpPr/>
          <p:nvPr/>
        </p:nvSpPr>
        <p:spPr>
          <a:xfrm>
            <a:off x="2771800" y="4761148"/>
            <a:ext cx="144016" cy="1080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Luna">
            <a:hlinkClick r:id="rId9" action="ppaction://hlinksldjump"/>
          </p:cNvPr>
          <p:cNvSpPr/>
          <p:nvPr/>
        </p:nvSpPr>
        <p:spPr>
          <a:xfrm>
            <a:off x="1475656" y="3429000"/>
            <a:ext cx="72008" cy="142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Luna">
            <a:hlinkClick r:id="rId10" action="ppaction://hlinksldjump"/>
          </p:cNvPr>
          <p:cNvSpPr/>
          <p:nvPr/>
        </p:nvSpPr>
        <p:spPr>
          <a:xfrm>
            <a:off x="1835696" y="1700808"/>
            <a:ext cx="144016" cy="1440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52" y="682765"/>
            <a:ext cx="421435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sz="1400" b="1" dirty="0" smtClean="0">
                <a:solidFill>
                  <a:srgbClr val="0070C0"/>
                </a:solidFill>
              </a:rPr>
              <a:t>Gastos Depreciación y Amortización</a:t>
            </a:r>
            <a:endParaRPr lang="es-ES" sz="12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97741" y="3131095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rgbClr val="0070C0"/>
                </a:solidFill>
              </a:rPr>
              <a:t>Gastos </a:t>
            </a:r>
            <a:r>
              <a:rPr lang="es-EC" sz="1400" b="1" dirty="0" smtClean="0">
                <a:solidFill>
                  <a:srgbClr val="0070C0"/>
                </a:solidFill>
              </a:rPr>
              <a:t>Interés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 bwMode="auto">
          <a:xfrm>
            <a:off x="1043608" y="1170620"/>
            <a:ext cx="67687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r="9044" b="19682"/>
          <a:stretch/>
        </p:blipFill>
        <p:spPr bwMode="auto">
          <a:xfrm>
            <a:off x="1350587" y="3592761"/>
            <a:ext cx="6192688" cy="184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6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971436"/>
            <a:ext cx="324960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sz="1600" b="1" dirty="0" smtClean="0">
                <a:solidFill>
                  <a:srgbClr val="0070C0"/>
                </a:solidFill>
              </a:rPr>
              <a:t>Ingresos Proyectados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Estrella de 5 puntas">
            <a:hlinkClick r:id="rId2" action="ppaction://hlinkfile"/>
          </p:cNvPr>
          <p:cNvSpPr/>
          <p:nvPr/>
        </p:nvSpPr>
        <p:spPr>
          <a:xfrm>
            <a:off x="5229320" y="114071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2120" b="15798"/>
          <a:stretch/>
        </p:blipFill>
        <p:spPr bwMode="auto">
          <a:xfrm>
            <a:off x="1043608" y="1772816"/>
            <a:ext cx="7128792" cy="231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980728"/>
            <a:ext cx="49680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Estado de Resultados Proyectados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Estrella de 5 puntas">
            <a:hlinkClick r:id="rId2" action="ppaction://hlinkfile"/>
          </p:cNvPr>
          <p:cNvSpPr/>
          <p:nvPr/>
        </p:nvSpPr>
        <p:spPr>
          <a:xfrm>
            <a:off x="6659707" y="116539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6" y="1628800"/>
            <a:ext cx="77343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7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36619" y="655970"/>
            <a:ext cx="43075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sz="1400" b="1" dirty="0" smtClean="0">
                <a:solidFill>
                  <a:srgbClr val="0070C0"/>
                </a:solidFill>
              </a:rPr>
              <a:t>Estado Flujo de Efectivo Proyectados</a:t>
            </a:r>
            <a:endParaRPr lang="es-ES" sz="12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Estrella de 5 puntas">
            <a:hlinkClick r:id="rId2" action="ppaction://hlinkfile"/>
          </p:cNvPr>
          <p:cNvSpPr/>
          <p:nvPr/>
        </p:nvSpPr>
        <p:spPr>
          <a:xfrm>
            <a:off x="6444208" y="80985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75912" y="260648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Evaluación Financiera</a:t>
            </a:r>
            <a:endParaRPr lang="es-ES" sz="1600" dirty="0">
              <a:solidFill>
                <a:srgbClr val="0070C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28670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932039" y="6986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ÍNDICE DE RETORNO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48" y="3643829"/>
            <a:ext cx="33051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Estrella de 5 puntas">
            <a:hlinkClick r:id="rId4" action="ppaction://hlinkfile"/>
          </p:cNvPr>
          <p:cNvSpPr/>
          <p:nvPr/>
        </p:nvSpPr>
        <p:spPr>
          <a:xfrm>
            <a:off x="5076056" y="1196752"/>
            <a:ext cx="45719" cy="47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4190"/>
            <a:ext cx="5921011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73" y="4005064"/>
            <a:ext cx="594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32039" y="6986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ÍNDICE DE RETORNO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340768"/>
            <a:ext cx="13049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78" y="2676440"/>
            <a:ext cx="1076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75912" y="260648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Evaluación Financiera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7"/>
          <a:stretch/>
        </p:blipFill>
        <p:spPr bwMode="auto">
          <a:xfrm>
            <a:off x="561666" y="1704975"/>
            <a:ext cx="6386598" cy="7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" b="14157"/>
          <a:stretch/>
        </p:blipFill>
        <p:spPr bwMode="auto">
          <a:xfrm>
            <a:off x="2219809" y="3225355"/>
            <a:ext cx="5327403" cy="209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32039" y="6986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ÍNDICE DE RETORNO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75912" y="260648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Evaluación Financiera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722803"/>
            <a:ext cx="267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70C0"/>
                </a:solidFill>
              </a:rPr>
              <a:t>VALOR ACTUAL NETO</a:t>
            </a:r>
            <a:endParaRPr lang="es-E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2135"/>
            <a:ext cx="7704856" cy="428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32039" y="6986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ÍNDICE DE RETORNO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682765"/>
            <a:ext cx="43225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TIR (Tasa Interna de Retorno)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75912" y="260648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Evaluación Financiera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68016" y="3573016"/>
            <a:ext cx="58101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92D050"/>
                </a:solidFill>
              </a:rPr>
              <a:t>TIR (Tasa Interna de Retorno) Inversionista</a:t>
            </a:r>
            <a:endParaRPr lang="es-ES" sz="1600" dirty="0">
              <a:solidFill>
                <a:srgbClr val="92D05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" y="1067954"/>
            <a:ext cx="7920880" cy="250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6" y="3954141"/>
            <a:ext cx="7907750" cy="192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60032" y="292006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Evaluación Financiera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32039" y="6986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ÍNDICE DE RETORNO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94447" y="733539"/>
            <a:ext cx="38908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Relación Beneficio/Costo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221100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635125"/>
            <a:ext cx="6060330" cy="395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01782" y="354722"/>
            <a:ext cx="32239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Punto de Equilibrio</a:t>
            </a:r>
            <a:endParaRPr lang="es-ES" sz="1600" dirty="0">
              <a:solidFill>
                <a:srgbClr val="0070C0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1308"/>
            <a:ext cx="2448272" cy="890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4788024" y="980728"/>
            <a:ext cx="2467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solidFill>
                  <a:srgbClr val="FF0000"/>
                </a:solidFill>
              </a:rPr>
              <a:t>Cálculo del Punto de Equilibrio</a:t>
            </a:r>
            <a:endParaRPr lang="es-ES" sz="1200" dirty="0"/>
          </a:p>
        </p:txBody>
      </p:sp>
      <p:sp>
        <p:nvSpPr>
          <p:cNvPr id="6" name="5 Rectángulo"/>
          <p:cNvSpPr/>
          <p:nvPr/>
        </p:nvSpPr>
        <p:spPr>
          <a:xfrm>
            <a:off x="1763688" y="980728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solidFill>
                  <a:srgbClr val="FF0000"/>
                </a:solidFill>
              </a:rPr>
              <a:t>Fórmula</a:t>
            </a:r>
            <a:endParaRPr lang="es-ES" sz="1200" dirty="0"/>
          </a:p>
        </p:txBody>
      </p:sp>
      <p:sp>
        <p:nvSpPr>
          <p:cNvPr id="5" name="4 Rectángulo"/>
          <p:cNvSpPr/>
          <p:nvPr/>
        </p:nvSpPr>
        <p:spPr>
          <a:xfrm>
            <a:off x="1187624" y="3170569"/>
            <a:ext cx="2183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solidFill>
                  <a:srgbClr val="FF0000"/>
                </a:solidFill>
              </a:rPr>
              <a:t>Gráfico Punto </a:t>
            </a:r>
            <a:r>
              <a:rPr lang="es-EC" sz="1200" b="1" dirty="0">
                <a:solidFill>
                  <a:srgbClr val="FF0000"/>
                </a:solidFill>
              </a:rPr>
              <a:t>de Equilibrio</a:t>
            </a:r>
            <a:endParaRPr 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1194207" y="221099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1295400"/>
            <a:ext cx="4756618" cy="215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7" y="3447568"/>
            <a:ext cx="5358765" cy="2501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icture 2"/>
          <p:cNvSpPr>
            <a:spLocks noChangeAspect="1" noChangeArrowheads="1"/>
          </p:cNvSpPr>
          <p:nvPr/>
        </p:nvSpPr>
        <p:spPr bwMode="auto">
          <a:xfrm>
            <a:off x="765175" y="1700213"/>
            <a:ext cx="798353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2028127" y="823049"/>
            <a:ext cx="49437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</a:t>
            </a:r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</a:t>
            </a:r>
          </a:p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Aspectos Generales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1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6"/>
          <a:stretch/>
        </p:blipFill>
        <p:spPr bwMode="auto">
          <a:xfrm>
            <a:off x="5868144" y="3696458"/>
            <a:ext cx="2592288" cy="1892782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2" y="3717031"/>
            <a:ext cx="1657350" cy="1872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3742"/>
            <a:ext cx="2016224" cy="188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25013" y="329291"/>
            <a:ext cx="37497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Análisis de Sensibilidad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83768" y="979671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FF0000"/>
                </a:solidFill>
              </a:rPr>
              <a:t> Resumen Escenarios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94207" y="221099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4613"/>
            <a:ext cx="827922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83671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VI: </a:t>
            </a:r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CONCLUSIONES Y RECOMENDACIONES</a:t>
            </a: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4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2564904"/>
            <a:ext cx="655272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Los pequeños productores son  generalmente explotados por los grandes intermediarios que abusan de </a:t>
            </a:r>
            <a:r>
              <a:rPr lang="es-EC" dirty="0" smtClean="0"/>
              <a:t>la falta de conocimientos y  </a:t>
            </a:r>
            <a:r>
              <a:rPr lang="es-EC" dirty="0"/>
              <a:t>de recursos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03848" y="639246"/>
            <a:ext cx="26853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Conclusiones 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94207" y="221099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3645024"/>
            <a:ext cx="6552728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La implementación de este tipo de producto es viable económicamente con un escenario normal, obteniendo el </a:t>
            </a:r>
            <a:r>
              <a:rPr lang="es-ES" dirty="0"/>
              <a:t>VAN de </a:t>
            </a:r>
            <a:r>
              <a:rPr lang="es-ES" dirty="0" smtClean="0"/>
              <a:t>99,970.46 </a:t>
            </a:r>
            <a:r>
              <a:rPr lang="es-ES" dirty="0"/>
              <a:t>dólares; la TIR es del </a:t>
            </a:r>
            <a:r>
              <a:rPr lang="es-ES" dirty="0" smtClean="0"/>
              <a:t>42.82%  </a:t>
            </a:r>
            <a:r>
              <a:rPr lang="es-ES" dirty="0"/>
              <a:t>la cual es superior a la tasa de descuento del 16.42% y obteniendo un índice de rentabilidad que por cada dólar invertido recibo </a:t>
            </a:r>
            <a:r>
              <a:rPr lang="es-ES" dirty="0" smtClean="0"/>
              <a:t>1.25 </a:t>
            </a:r>
            <a:r>
              <a:rPr lang="es-ES" dirty="0"/>
              <a:t>dólar adicional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403648" y="1213008"/>
            <a:ext cx="65527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dirty="0"/>
              <a:t>Por la naturaleza existente, el clima, la flora y la fauna exuberantes el Sector Primario en el Ecuador, es considerado como uno de los más  importantes dentro de las actividades económicas.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3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82084" y="451931"/>
            <a:ext cx="32111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2"/>
            <a:r>
              <a:rPr lang="es-EC" b="1" dirty="0" smtClean="0">
                <a:solidFill>
                  <a:srgbClr val="0070C0"/>
                </a:solidFill>
              </a:rPr>
              <a:t>Recomendaciones 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94207" y="221099"/>
            <a:ext cx="277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VII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1268760"/>
            <a:ext cx="7632848" cy="1477328"/>
          </a:xfrm>
          <a:prstGeom prst="rect">
            <a:avLst/>
          </a:prstGeom>
          <a:solidFill>
            <a:srgbClr val="C0ED8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/>
              <a:t>Mediante el Proyecto de Reactivación del Cacao Nacional realizado por el Gobierno </a:t>
            </a:r>
            <a:r>
              <a:rPr lang="es-EC" dirty="0" smtClean="0"/>
              <a:t>Nacional, los </a:t>
            </a:r>
            <a:r>
              <a:rPr lang="es-EC" dirty="0"/>
              <a:t>pequeños, medianos y grandes productores de cacao incrementarían la producción al hacer uso del financiamiento otorgado, generando ingresos y satisfaciendo la demanda del mercado internacional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2608" y="3573016"/>
            <a:ext cx="7639832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dirty="0"/>
              <a:t>Crear sede sociales por parte de los productores de cacao, para que exista mayor beneficio y no ser objeto de explotación de los intermediarios.</a:t>
            </a:r>
          </a:p>
        </p:txBody>
      </p:sp>
    </p:spTree>
    <p:extLst>
      <p:ext uri="{BB962C8B-B14F-4D97-AF65-F5344CB8AC3E}">
        <p14:creationId xmlns:p14="http://schemas.microsoft.com/office/powerpoint/2010/main" val="22502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25097" y="2967335"/>
            <a:ext cx="549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3599892" y="822181"/>
            <a:ext cx="1944216" cy="9180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 smtClean="0">
                <a:solidFill>
                  <a:schemeClr val="tx1"/>
                </a:solidFill>
                <a:effectLst/>
              </a:rPr>
              <a:t>El sector agrícola en el Ecuador</a:t>
            </a:r>
            <a:endParaRPr lang="es-ES" sz="16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59" y="836712"/>
            <a:ext cx="1997636" cy="114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8" y="836712"/>
            <a:ext cx="1973729" cy="1148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2 Título"/>
          <p:cNvSpPr txBox="1">
            <a:spLocks/>
          </p:cNvSpPr>
          <p:nvPr/>
        </p:nvSpPr>
        <p:spPr>
          <a:xfrm>
            <a:off x="2339752" y="2702174"/>
            <a:ext cx="4600325" cy="5108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i="0" dirty="0" smtClean="0">
                <a:effectLst/>
                <a:ea typeface="Calibri"/>
              </a:rPr>
              <a:t>Cumple una función importante</a:t>
            </a:r>
            <a:endParaRPr lang="es-ES" sz="16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8" y="4039510"/>
            <a:ext cx="1973729" cy="1163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 Título"/>
          <p:cNvSpPr txBox="1">
            <a:spLocks/>
          </p:cNvSpPr>
          <p:nvPr/>
        </p:nvSpPr>
        <p:spPr>
          <a:xfrm>
            <a:off x="3503259" y="4277240"/>
            <a:ext cx="2304256" cy="8903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i="0" dirty="0" smtClean="0">
                <a:effectLst/>
                <a:ea typeface="Calibri"/>
              </a:rPr>
              <a:t>Crecimiento y Desarrollo Económico-Social</a:t>
            </a:r>
            <a:endParaRPr lang="es-ES" sz="16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4427984" y="1844824"/>
            <a:ext cx="432048" cy="64807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abajo"/>
          <p:cNvSpPr/>
          <p:nvPr/>
        </p:nvSpPr>
        <p:spPr>
          <a:xfrm>
            <a:off x="4439363" y="3353242"/>
            <a:ext cx="432048" cy="64807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88890"/>
            <a:ext cx="936104" cy="789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8" y="2615887"/>
            <a:ext cx="1038225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01" y="4132280"/>
            <a:ext cx="1751293" cy="9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5747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Luna">
            <a:hlinkClick r:id="rId10" action="ppaction://hlinkfile"/>
          </p:cNvPr>
          <p:cNvSpPr/>
          <p:nvPr/>
        </p:nvSpPr>
        <p:spPr>
          <a:xfrm>
            <a:off x="6370053" y="4277240"/>
            <a:ext cx="184599" cy="34408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" y="1126654"/>
            <a:ext cx="18668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87" y="645595"/>
            <a:ext cx="16623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Flecha curvada hacia la derecha"/>
          <p:cNvSpPr/>
          <p:nvPr/>
        </p:nvSpPr>
        <p:spPr>
          <a:xfrm>
            <a:off x="2123728" y="2308230"/>
            <a:ext cx="936104" cy="760730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Flecha curvada hacia la izquierda"/>
          <p:cNvSpPr/>
          <p:nvPr/>
        </p:nvSpPr>
        <p:spPr>
          <a:xfrm>
            <a:off x="5796799" y="1602904"/>
            <a:ext cx="431385" cy="520660"/>
          </a:xfrm>
          <a:prstGeom prst="curvedLef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11527" y="817006"/>
            <a:ext cx="2485272" cy="785898"/>
          </a:xfrm>
          <a:prstGeom prst="roundRect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Según </a:t>
            </a:r>
            <a:r>
              <a:rPr lang="es-EC" dirty="0" smtClean="0">
                <a:solidFill>
                  <a:schemeClr val="bg1"/>
                </a:solidFill>
              </a:rPr>
              <a:t>el INEC por medio de la ESPAC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Conector fuera de página"/>
          <p:cNvSpPr/>
          <p:nvPr/>
        </p:nvSpPr>
        <p:spPr>
          <a:xfrm>
            <a:off x="3327918" y="1988840"/>
            <a:ext cx="2268582" cy="917694"/>
          </a:xfrm>
          <a:prstGeom prst="flowChartOffpageConnector">
            <a:avLst/>
          </a:prstGeom>
          <a:solidFill>
            <a:srgbClr val="C0ED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El </a:t>
            </a:r>
            <a:r>
              <a:rPr lang="es-EC" dirty="0">
                <a:solidFill>
                  <a:schemeClr val="tx1"/>
                </a:solidFill>
              </a:rPr>
              <a:t>sector agropecuario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75747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5" y="3084671"/>
            <a:ext cx="7132637" cy="22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una">
            <a:hlinkClick r:id="rId5" action="ppaction://hlinkfile"/>
          </p:cNvPr>
          <p:cNvSpPr/>
          <p:nvPr/>
        </p:nvSpPr>
        <p:spPr>
          <a:xfrm>
            <a:off x="1547664" y="3573016"/>
            <a:ext cx="72008" cy="21602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Luna">
            <a:hlinkClick r:id="rId5" action="ppaction://hlinkfile"/>
          </p:cNvPr>
          <p:cNvSpPr/>
          <p:nvPr/>
        </p:nvSpPr>
        <p:spPr>
          <a:xfrm>
            <a:off x="5004048" y="3356992"/>
            <a:ext cx="72008" cy="1440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22" y="806471"/>
            <a:ext cx="2346494" cy="1627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22" y="2564904"/>
            <a:ext cx="2346494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12" y="1900721"/>
            <a:ext cx="802788" cy="477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899593" y="2706427"/>
            <a:ext cx="4824536" cy="1442653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En 1789 el Rey Carlos IV  autoriza por medio de la Cédula Real la comercialización del </a:t>
            </a:r>
            <a:r>
              <a:rPr lang="es-EC" sz="1600" dirty="0" smtClean="0"/>
              <a:t>cacao.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En principios del siglo XX permitió la creación de los primeros bancos del país</a:t>
            </a:r>
            <a:endParaRPr lang="es-ES" sz="1600" dirty="0"/>
          </a:p>
        </p:txBody>
      </p:sp>
      <p:sp>
        <p:nvSpPr>
          <p:cNvPr id="7" name="6 Flecha curvada hacia la derecha"/>
          <p:cNvSpPr/>
          <p:nvPr/>
        </p:nvSpPr>
        <p:spPr>
          <a:xfrm>
            <a:off x="551740" y="1628800"/>
            <a:ext cx="1080120" cy="1077627"/>
          </a:xfrm>
          <a:prstGeom prst="curvedRightArrow">
            <a:avLst/>
          </a:prstGeom>
          <a:solidFill>
            <a:srgbClr val="CC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Proceso alternativo"/>
          <p:cNvSpPr/>
          <p:nvPr/>
        </p:nvSpPr>
        <p:spPr>
          <a:xfrm>
            <a:off x="1631860" y="1417187"/>
            <a:ext cx="3123320" cy="1016937"/>
          </a:xfrm>
          <a:prstGeom prst="flowChartAlternateProcess">
            <a:avLst/>
          </a:prstGeom>
          <a:solidFill>
            <a:srgbClr val="C0E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(Theobroma </a:t>
            </a:r>
            <a:r>
              <a:rPr lang="es-EC" dirty="0">
                <a:solidFill>
                  <a:schemeClr val="tx1"/>
                </a:solidFill>
              </a:rPr>
              <a:t>cacao L) 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L</a:t>
            </a:r>
            <a:r>
              <a:rPr lang="es-EC" dirty="0" smtClean="0">
                <a:solidFill>
                  <a:schemeClr val="tx1"/>
                </a:solidFill>
              </a:rPr>
              <a:t>a producción </a:t>
            </a:r>
            <a:r>
              <a:rPr lang="es-EC" dirty="0">
                <a:solidFill>
                  <a:schemeClr val="tx1"/>
                </a:solidFill>
              </a:rPr>
              <a:t>inicia los Aztecas, Mayas en México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40028" y="753427"/>
            <a:ext cx="2016224" cy="3693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CACAO</a:t>
            </a:r>
            <a:endParaRPr lang="es-ES" dirty="0"/>
          </a:p>
        </p:txBody>
      </p:sp>
      <p:sp>
        <p:nvSpPr>
          <p:cNvPr id="4" name="3 Flecha curvada hacia la derecha"/>
          <p:cNvSpPr/>
          <p:nvPr/>
        </p:nvSpPr>
        <p:spPr>
          <a:xfrm>
            <a:off x="1073518" y="822171"/>
            <a:ext cx="732268" cy="5950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7 Flecha curvada hacia la izquierda"/>
          <p:cNvSpPr/>
          <p:nvPr/>
        </p:nvSpPr>
        <p:spPr>
          <a:xfrm>
            <a:off x="4355976" y="822171"/>
            <a:ext cx="576064" cy="5185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 flipH="1">
            <a:off x="4908514" y="1628800"/>
            <a:ext cx="1061408" cy="1077627"/>
          </a:xfrm>
          <a:prstGeom prst="curvedRightArrow">
            <a:avLst/>
          </a:prstGeom>
          <a:solidFill>
            <a:srgbClr val="CC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75747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800813765"/>
              </p:ext>
            </p:extLst>
          </p:nvPr>
        </p:nvGraphicFramePr>
        <p:xfrm>
          <a:off x="663864" y="4293096"/>
          <a:ext cx="6984776" cy="179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1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2" y="4704574"/>
            <a:ext cx="1291282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12" y="4600763"/>
            <a:ext cx="1555216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438838"/>
            <a:ext cx="144016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89" y="4380034"/>
            <a:ext cx="19499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inta perforada"/>
          <p:cNvSpPr/>
          <p:nvPr/>
        </p:nvSpPr>
        <p:spPr>
          <a:xfrm>
            <a:off x="2843809" y="2962154"/>
            <a:ext cx="3168352" cy="1353482"/>
          </a:xfrm>
          <a:prstGeom prst="flowChartPunchedTape">
            <a:avLst/>
          </a:prstGeom>
          <a:solidFill>
            <a:srgbClr val="C0E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s-EC" dirty="0">
                <a:solidFill>
                  <a:srgbClr val="000000"/>
                </a:solidFill>
                <a:latin typeface="Arial" charset="0"/>
              </a:rPr>
              <a:t>San Francisco” fue creada como “Sociedad de hecho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175747" y="188640"/>
            <a:ext cx="440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</a:t>
            </a:r>
            <a:endParaRPr lang="es-E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6"/>
          <a:stretch/>
        </p:blipFill>
        <p:spPr bwMode="auto">
          <a:xfrm>
            <a:off x="3465120" y="1001698"/>
            <a:ext cx="2304256" cy="1591402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40" y="3015007"/>
            <a:ext cx="1656184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89" y="1160096"/>
            <a:ext cx="1876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7" y="2962154"/>
            <a:ext cx="2116391" cy="125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Proceso alternativo"/>
          <p:cNvSpPr/>
          <p:nvPr/>
        </p:nvSpPr>
        <p:spPr>
          <a:xfrm>
            <a:off x="323527" y="1232985"/>
            <a:ext cx="2852139" cy="8001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La finca “San Francisco” Se formó </a:t>
            </a:r>
            <a:r>
              <a:rPr lang="es-EC" dirty="0">
                <a:solidFill>
                  <a:schemeClr val="tx1"/>
                </a:solidFill>
              </a:rPr>
              <a:t>como UPA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Picture 2"/>
          <p:cNvSpPr>
            <a:spLocks noChangeAspect="1" noChangeArrowheads="1"/>
          </p:cNvSpPr>
          <p:nvPr/>
        </p:nvSpPr>
        <p:spPr bwMode="auto">
          <a:xfrm>
            <a:off x="911225" y="1628775"/>
            <a:ext cx="74771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872208" cy="1709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54" y="3717032"/>
            <a:ext cx="2038524" cy="1709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10900" y="824924"/>
            <a:ext cx="4877774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 II</a:t>
            </a:r>
          </a:p>
          <a:p>
            <a:pPr algn="ctr"/>
            <a:r>
              <a:rPr lang="es-EC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Análisis Situacional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4" y="3717032"/>
            <a:ext cx="2258208" cy="1709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</TotalTime>
  <Words>658</Words>
  <Application>Microsoft Office PowerPoint</Application>
  <PresentationFormat>Presentación en pantalla (4:3)</PresentationFormat>
  <Paragraphs>131</Paragraphs>
  <Slides>44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El sector agrícola en el Ecuador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Frank</cp:lastModifiedBy>
  <cp:revision>191</cp:revision>
  <dcterms:created xsi:type="dcterms:W3CDTF">2008-02-13T16:07:44Z</dcterms:created>
  <dcterms:modified xsi:type="dcterms:W3CDTF">2012-10-31T09:40:44Z</dcterms:modified>
</cp:coreProperties>
</file>