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7" r:id="rId2"/>
    <p:sldId id="258" r:id="rId3"/>
    <p:sldId id="259" r:id="rId4"/>
    <p:sldId id="260" r:id="rId5"/>
    <p:sldId id="269" r:id="rId6"/>
    <p:sldId id="261" r:id="rId7"/>
    <p:sldId id="284" r:id="rId8"/>
    <p:sldId id="281" r:id="rId9"/>
    <p:sldId id="282" r:id="rId10"/>
    <p:sldId id="285" r:id="rId11"/>
    <p:sldId id="270" r:id="rId12"/>
    <p:sldId id="271" r:id="rId13"/>
    <p:sldId id="287" r:id="rId14"/>
    <p:sldId id="272" r:id="rId15"/>
    <p:sldId id="288" r:id="rId16"/>
    <p:sldId id="289" r:id="rId17"/>
    <p:sldId id="290" r:id="rId18"/>
    <p:sldId id="279" r:id="rId19"/>
    <p:sldId id="273" r:id="rId20"/>
    <p:sldId id="274" r:id="rId21"/>
    <p:sldId id="275" r:id="rId22"/>
    <p:sldId id="278" r:id="rId23"/>
    <p:sldId id="277" r:id="rId24"/>
    <p:sldId id="291" r:id="rId25"/>
    <p:sldId id="292" r:id="rId26"/>
    <p:sldId id="293" r:id="rId27"/>
    <p:sldId id="294" r:id="rId28"/>
    <p:sldId id="295" r:id="rId29"/>
    <p:sldId id="296" r:id="rId30"/>
    <p:sldId id="298" r:id="rId31"/>
    <p:sldId id="299" r:id="rId32"/>
    <p:sldId id="309" r:id="rId33"/>
    <p:sldId id="311" r:id="rId34"/>
    <p:sldId id="312" r:id="rId35"/>
    <p:sldId id="310" r:id="rId36"/>
    <p:sldId id="313" r:id="rId37"/>
    <p:sldId id="314" r:id="rId38"/>
    <p:sldId id="315" r:id="rId39"/>
    <p:sldId id="316" r:id="rId40"/>
    <p:sldId id="317" r:id="rId41"/>
    <p:sldId id="300" r:id="rId42"/>
    <p:sldId id="304" r:id="rId43"/>
    <p:sldId id="303" r:id="rId44"/>
    <p:sldId id="305" r:id="rId45"/>
    <p:sldId id="306" r:id="rId46"/>
    <p:sldId id="301" r:id="rId47"/>
    <p:sldId id="302" r:id="rId48"/>
    <p:sldId id="307" r:id="rId49"/>
    <p:sldId id="262" r:id="rId50"/>
    <p:sldId id="267" r:id="rId51"/>
    <p:sldId id="266" r:id="rId52"/>
    <p:sldId id="265" r:id="rId53"/>
    <p:sldId id="263" r:id="rId54"/>
    <p:sldId id="268" r:id="rId55"/>
    <p:sldId id="26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9AEFD3-E06C-4998-83E5-6D7ED66CA178}" type="datetimeFigureOut">
              <a:rPr lang="en-US" smtClean="0"/>
              <a:pPr/>
              <a:t>9/28/2012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B74E88-0A79-42FF-980F-C75F6568766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19783-6672-453F-843E-3781E1294E15}" type="datetimeFigureOut">
              <a:rPr lang="en-US" smtClean="0"/>
              <a:pPr/>
              <a:t>9/28/2012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DB0B1-EB5E-4ECA-A614-A1F16D1374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solidFill>
                  <a:srgbClr val="FF0000"/>
                </a:solidFill>
                <a:latin typeface="Times New Roman" pitchFamily="18" charset="0"/>
                <a:cs typeface="Times New Roman" pitchFamily="18" charset="0"/>
              </a:rPr>
              <a:t>General              que permita desarrollar un sistema de comercialización a pequeños y medianos productores.</a:t>
            </a:r>
          </a:p>
          <a:p>
            <a:endParaRPr lang="es-ES" dirty="0" smtClean="0">
              <a:solidFill>
                <a:srgbClr val="FF0000"/>
              </a:solidFill>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smtClean="0">
                <a:solidFill>
                  <a:srgbClr val="FF0000"/>
                </a:solidFill>
                <a:latin typeface="Times New Roman" pitchFamily="18" charset="0"/>
                <a:cs typeface="Times New Roman" pitchFamily="18" charset="0"/>
              </a:rPr>
              <a:t>Espe</a:t>
            </a:r>
            <a:r>
              <a:rPr lang="es-ES" dirty="0" smtClean="0">
                <a:solidFill>
                  <a:srgbClr val="FF0000"/>
                </a:solidFill>
                <a:latin typeface="Times New Roman" pitchFamily="18" charset="0"/>
                <a:cs typeface="Times New Roman" pitchFamily="18" charset="0"/>
              </a:rPr>
              <a:t>	 Diseñar e implementar un sistema web “cero stock” para establecer una estrategia logística entre los pequeños y medianos productores con las grandes empresas productoras.</a:t>
            </a:r>
            <a:endParaRPr lang="en-US" dirty="0" smtClean="0">
              <a:solidFill>
                <a:srgbClr val="FF0000"/>
              </a:solidFill>
              <a:latin typeface="Times New Roman" pitchFamily="18" charset="0"/>
              <a:cs typeface="Times New Roman" pitchFamily="18" charset="0"/>
            </a:endParaRPr>
          </a:p>
          <a:p>
            <a:endParaRPr lang="es-ES" dirty="0"/>
          </a:p>
        </p:txBody>
      </p:sp>
      <p:sp>
        <p:nvSpPr>
          <p:cNvPr id="4" name="3 Marcador de número de diapositiva"/>
          <p:cNvSpPr>
            <a:spLocks noGrp="1"/>
          </p:cNvSpPr>
          <p:nvPr>
            <p:ph type="sldNum" sz="quarter" idx="10"/>
          </p:nvPr>
        </p:nvSpPr>
        <p:spPr/>
        <p:txBody>
          <a:bodyPr/>
          <a:lstStyle/>
          <a:p>
            <a:fld id="{877EF688-01A5-435B-AA14-8BE869ED6A0D}" type="slidenum">
              <a:rPr lang="es-ES" smtClean="0"/>
              <a:pPr/>
              <a:t>2</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O" sz="1200" dirty="0" smtClean="0"/>
              <a:t>En la zona la producción agrícola está centrada en el cultivo de café, cacao, plátano, arroz, achiote; frutas como cidra, guayaba, lima, limón, naranja dulce y agria, granadilla, naranjilla, papaya, pepinillo, pimiento, tomate y toronja: Así mismo hay cultivos de zapallo, maíz, fréjol, arazá, camote, maní, yuca, maracuyá, chirimoya, caimito, mandarina, ají, rábano, piña, etc.</a:t>
            </a:r>
            <a:endParaRPr lang="en-US" sz="1200" dirty="0" smtClean="0"/>
          </a:p>
          <a:p>
            <a:r>
              <a:rPr lang="es-CO" sz="1200" dirty="0" smtClean="0"/>
              <a:t>Entre uno de los cultivos de mayor importancia está el cultivo de palmito, que abarca 3.500 hectáreas de plantaciones de palmito, distribuidas en diversos sectores del Cantón.</a:t>
            </a:r>
            <a:endParaRPr lang="en-US" sz="1200" dirty="0" smtClean="0"/>
          </a:p>
          <a:p>
            <a:r>
              <a:rPr lang="es-CO" sz="1200" dirty="0" smtClean="0"/>
              <a:t>Los productos agrícolas a ser estudiados en este proyecto son: cacao, café y palmito.</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35DB0B1-EB5E-4ECA-A614-A1F16D1374FB}"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s-ES" dirty="0" smtClean="0">
                <a:latin typeface="Times New Roman" pitchFamily="18" charset="0"/>
                <a:cs typeface="Times New Roman" pitchFamily="18" charset="0"/>
              </a:rPr>
              <a:t>Tras el análisis de los datos de la encuesta, se observa que las falencias en los servicios de telecomunicaciones del sector rural del cantón son: falta de acceso a Internet, telefonía fija y la mala cobertura de telefonía móvil.</a:t>
            </a:r>
            <a:endParaRPr lang="en-US"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Entre los insumos que se requieren para la producción de la microempresa son: herbicidas (</a:t>
            </a:r>
            <a:r>
              <a:rPr lang="es-ES" dirty="0" err="1" smtClean="0">
                <a:latin typeface="Times New Roman" pitchFamily="18" charset="0"/>
                <a:cs typeface="Times New Roman" pitchFamily="18" charset="0"/>
              </a:rPr>
              <a:t>Ranger</a:t>
            </a:r>
            <a:r>
              <a:rPr lang="es-ES" dirty="0" smtClean="0">
                <a:latin typeface="Times New Roman" pitchFamily="18" charset="0"/>
                <a:cs typeface="Times New Roman" pitchFamily="18" charset="0"/>
              </a:rPr>
              <a:t>, Glifosato, </a:t>
            </a:r>
            <a:r>
              <a:rPr lang="es-ES" dirty="0" err="1" smtClean="0">
                <a:latin typeface="Times New Roman" pitchFamily="18" charset="0"/>
                <a:cs typeface="Times New Roman" pitchFamily="18" charset="0"/>
              </a:rPr>
              <a:t>Difosatos</a:t>
            </a:r>
            <a:r>
              <a:rPr lang="es-ES" dirty="0" smtClean="0">
                <a:latin typeface="Times New Roman" pitchFamily="18" charset="0"/>
                <a:cs typeface="Times New Roman" pitchFamily="18" charset="0"/>
              </a:rPr>
              <a:t> y </a:t>
            </a:r>
            <a:r>
              <a:rPr lang="es-ES" dirty="0" err="1" smtClean="0">
                <a:latin typeface="Times New Roman" pitchFamily="18" charset="0"/>
                <a:cs typeface="Times New Roman" pitchFamily="18" charset="0"/>
              </a:rPr>
              <a:t>Paraquat</a:t>
            </a:r>
            <a:r>
              <a:rPr lang="es-ES" dirty="0" smtClean="0">
                <a:latin typeface="Times New Roman" pitchFamily="18" charset="0"/>
                <a:cs typeface="Times New Roman" pitchFamily="18" charset="0"/>
              </a:rPr>
              <a:t>); fungicidas (</a:t>
            </a:r>
            <a:r>
              <a:rPr lang="es-ES" dirty="0" err="1" smtClean="0">
                <a:latin typeface="Times New Roman" pitchFamily="18" charset="0"/>
                <a:cs typeface="Times New Roman" pitchFamily="18" charset="0"/>
              </a:rPr>
              <a:t>Phyton</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Ridomil</a:t>
            </a:r>
            <a:r>
              <a:rPr lang="es-ES" dirty="0" smtClean="0">
                <a:latin typeface="Times New Roman" pitchFamily="18" charset="0"/>
                <a:cs typeface="Times New Roman" pitchFamily="18" charset="0"/>
              </a:rPr>
              <a:t>, Avalancha, </a:t>
            </a:r>
            <a:r>
              <a:rPr lang="es-ES" dirty="0" err="1" smtClean="0">
                <a:latin typeface="Times New Roman" pitchFamily="18" charset="0"/>
                <a:cs typeface="Times New Roman" pitchFamily="18" charset="0"/>
              </a:rPr>
              <a:t>Aliette</a:t>
            </a:r>
            <a:r>
              <a:rPr lang="es-ES" dirty="0" smtClean="0">
                <a:latin typeface="Times New Roman" pitchFamily="18" charset="0"/>
                <a:cs typeface="Times New Roman" pitchFamily="18" charset="0"/>
              </a:rPr>
              <a:t>, Cobre y Bravo), insecticidas (</a:t>
            </a:r>
            <a:r>
              <a:rPr lang="es-ES" dirty="0" err="1" smtClean="0">
                <a:latin typeface="Times New Roman" pitchFamily="18" charset="0"/>
                <a:cs typeface="Times New Roman" pitchFamily="18" charset="0"/>
              </a:rPr>
              <a:t>Cipermetrina</a:t>
            </a:r>
            <a:r>
              <a:rPr lang="es-ES" dirty="0" smtClean="0">
                <a:latin typeface="Times New Roman" pitchFamily="18" charset="0"/>
                <a:cs typeface="Times New Roman" pitchFamily="18" charset="0"/>
              </a:rPr>
              <a:t>, Karate y </a:t>
            </a:r>
            <a:r>
              <a:rPr lang="es-ES" dirty="0" err="1" smtClean="0">
                <a:latin typeface="Times New Roman" pitchFamily="18" charset="0"/>
                <a:cs typeface="Times New Roman" pitchFamily="18" charset="0"/>
              </a:rPr>
              <a:t>Fenix</a:t>
            </a:r>
            <a:r>
              <a:rPr lang="es-ES" dirty="0" smtClean="0">
                <a:latin typeface="Times New Roman" pitchFamily="18" charset="0"/>
                <a:cs typeface="Times New Roman" pitchFamily="18" charset="0"/>
              </a:rPr>
              <a:t>) y balanceado para el sector ganadero.</a:t>
            </a: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135DB0B1-EB5E-4ECA-A614-A1F16D1374FB}"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latin typeface="Times New Roman" pitchFamily="18" charset="0"/>
                <a:cs typeface="Times New Roman" pitchFamily="18" charset="0"/>
              </a:rPr>
              <a:t>Para obtener datos sobre las pérdidas que sufre un sistema, se debe tomar en consideración varios aspectos de los cuales se detallan los más importantes a continuación: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135DB0B1-EB5E-4ECA-A614-A1F16D1374FB}"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5DB0B1-EB5E-4ECA-A614-A1F16D1374FB}"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A la par de implementar medios o equipos que aseguren  mantener un control del uso de ancho de banda ya que existe la posibilidad de que algún miembro de la red esté acaparando el ancho de banda y esto provocaría que el resto de usuarios de la red se vean afectados y se reduciría el desempeño de toda la red.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35DB0B1-EB5E-4ECA-A614-A1F16D1374FB}"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C" sz="1200" dirty="0" smtClean="0"/>
              <a:t>En un mundo ideal, cada usuario inalámbrico debería tener un identificador personal que fuera único, inmodificable e imposible de suplantar por otros usuarios, pero este es un problema muy difícil de resolver en el mundo real.</a:t>
            </a:r>
            <a:endParaRPr lang="en-US" dirty="0"/>
          </a:p>
        </p:txBody>
      </p:sp>
      <p:sp>
        <p:nvSpPr>
          <p:cNvPr id="4" name="Slide Number Placeholder 3"/>
          <p:cNvSpPr>
            <a:spLocks noGrp="1"/>
          </p:cNvSpPr>
          <p:nvPr>
            <p:ph type="sldNum" sz="quarter" idx="10"/>
          </p:nvPr>
        </p:nvSpPr>
        <p:spPr/>
        <p:txBody>
          <a:bodyPr/>
          <a:lstStyle/>
          <a:p>
            <a:fld id="{135DB0B1-EB5E-4ECA-A614-A1F16D1374FB}"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64B752-0472-4B86-B90F-DBA0332C1083}"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4B752-0472-4B86-B90F-DBA0332C1083}"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4B752-0472-4B86-B90F-DBA0332C1083}"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4B752-0472-4B86-B90F-DBA0332C1083}"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64B752-0472-4B86-B90F-DBA0332C1083}"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64B752-0472-4B86-B90F-DBA0332C1083}"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64B752-0472-4B86-B90F-DBA0332C1083}" type="datetimeFigureOut">
              <a:rPr lang="en-US" smtClean="0"/>
              <a:pPr/>
              <a:t>9/28/2012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64B752-0472-4B86-B90F-DBA0332C1083}" type="datetimeFigureOut">
              <a:rPr lang="en-US" smtClean="0"/>
              <a:pPr/>
              <a:t>9/28/2012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4B752-0472-4B86-B90F-DBA0332C1083}" type="datetimeFigureOut">
              <a:rPr lang="en-US" smtClean="0"/>
              <a:pPr/>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4B752-0472-4B86-B90F-DBA0332C1083}"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4B752-0472-4B86-B90F-DBA0332C1083}"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57C42-6BC1-46F7-A2D9-EBA0E5749F52}" type="slidenum">
              <a:rPr lang="en-US" smtClean="0"/>
              <a:pPr/>
              <a:t>‹#›</a:t>
            </a:fld>
            <a:endParaRPr lang="en-US"/>
          </a:p>
        </p:txBody>
      </p:sp>
    </p:spTree>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4B752-0472-4B86-B90F-DBA0332C1083}" type="datetimeFigureOut">
              <a:rPr lang="en-US" smtClean="0"/>
              <a:pPr/>
              <a:t>9/28/2012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57C42-6BC1-46F7-A2D9-EBA0E5749F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l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00128" y="285728"/>
            <a:ext cx="7772400" cy="1255711"/>
          </a:xfrm>
        </p:spPr>
        <p:txBody>
          <a:bodyPr>
            <a:normAutofit/>
          </a:bodyPr>
          <a:lstStyle/>
          <a:p>
            <a:r>
              <a:rPr lang="es-ES" sz="3300" b="1" dirty="0" smtClean="0">
                <a:effectLst>
                  <a:outerShdw blurRad="38100" dist="38100" dir="2700000" algn="tl">
                    <a:srgbClr val="000000">
                      <a:alpha val="43137"/>
                    </a:srgbClr>
                  </a:outerShdw>
                </a:effectLst>
                <a:latin typeface="Times New Roman" pitchFamily="18" charset="0"/>
              </a:rPr>
              <a:t>ESCUELA POLITÉCNICA DEL EJÉRCITO</a:t>
            </a:r>
            <a:endParaRPr lang="es-ES" sz="3300" b="1" dirty="0">
              <a:effectLst>
                <a:outerShdw blurRad="38100" dist="38100" dir="2700000" algn="tl">
                  <a:srgbClr val="000000">
                    <a:alpha val="43137"/>
                  </a:srgbClr>
                </a:outerShdw>
              </a:effectLst>
              <a:latin typeface="Times New Roman" pitchFamily="18" charset="0"/>
            </a:endParaRPr>
          </a:p>
        </p:txBody>
      </p:sp>
      <p:sp>
        <p:nvSpPr>
          <p:cNvPr id="4" name="1 Título"/>
          <p:cNvSpPr txBox="1">
            <a:spLocks/>
          </p:cNvSpPr>
          <p:nvPr/>
        </p:nvSpPr>
        <p:spPr>
          <a:xfrm>
            <a:off x="214282" y="1447800"/>
            <a:ext cx="8929718" cy="5715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300" b="1" dirty="0" smtClean="0">
                <a:latin typeface="Times New Roman" pitchFamily="18" charset="0"/>
                <a:ea typeface="+mj-ea"/>
                <a:cs typeface="+mj-cs"/>
              </a:rPr>
              <a:t>DEPARTAMENTO DE ELÉCTRICA Y ELECTRÓNICA</a:t>
            </a:r>
            <a:endParaRPr kumimoji="0" lang="es-ES" sz="2300" b="1" i="0" u="none" strike="noStrike" kern="1200" cap="none" spc="0" normalizeH="0" baseline="0" noProof="0" dirty="0" smtClean="0">
              <a:ln>
                <a:noFill/>
              </a:ln>
              <a:solidFill>
                <a:schemeClr val="tx1"/>
              </a:solidFill>
              <a:uLnTx/>
              <a:uFillTx/>
              <a:latin typeface="Times New Roman" pitchFamily="18" charset="0"/>
              <a:ea typeface="+mj-ea"/>
              <a:cs typeface="+mj-cs"/>
            </a:endParaRPr>
          </a:p>
        </p:txBody>
      </p:sp>
      <p:sp>
        <p:nvSpPr>
          <p:cNvPr id="5" name="1 Título"/>
          <p:cNvSpPr txBox="1">
            <a:spLocks/>
          </p:cNvSpPr>
          <p:nvPr/>
        </p:nvSpPr>
        <p:spPr>
          <a:xfrm>
            <a:off x="685800" y="1962144"/>
            <a:ext cx="7772400"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b="1" dirty="0" smtClean="0">
                <a:latin typeface="Times New Roman" pitchFamily="18" charset="0"/>
                <a:ea typeface="+mj-ea"/>
                <a:cs typeface="+mj-cs"/>
              </a:rPr>
              <a:t>CARRERA DE INGENIERÍA EN ELECTRÓNICA Y TELECOMUNICACIONES</a:t>
            </a:r>
            <a:endParaRPr kumimoji="0" lang="es-ES" sz="2000" b="1" i="0" u="none" strike="noStrike" kern="1200" cap="none" spc="0" normalizeH="0" baseline="0" noProof="0" dirty="0" smtClean="0">
              <a:ln>
                <a:noFill/>
              </a:ln>
              <a:solidFill>
                <a:schemeClr val="tx1"/>
              </a:solidFill>
              <a:uLnTx/>
              <a:uFillTx/>
              <a:latin typeface="Times New Roman" pitchFamily="18" charset="0"/>
              <a:ea typeface="+mj-ea"/>
              <a:cs typeface="+mj-cs"/>
            </a:endParaRPr>
          </a:p>
        </p:txBody>
      </p:sp>
      <p:sp>
        <p:nvSpPr>
          <p:cNvPr id="6" name="1 Título"/>
          <p:cNvSpPr txBox="1">
            <a:spLocks/>
          </p:cNvSpPr>
          <p:nvPr/>
        </p:nvSpPr>
        <p:spPr>
          <a:xfrm>
            <a:off x="685800" y="2743200"/>
            <a:ext cx="7772400"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b="1" i="0" u="none" strike="noStrike" kern="1200" cap="none" spc="0" normalizeH="0" baseline="0" noProof="0" dirty="0" smtClean="0">
                <a:ln>
                  <a:noFill/>
                </a:ln>
                <a:solidFill>
                  <a:schemeClr val="tx1"/>
                </a:solidFill>
                <a:uLnTx/>
                <a:uFillTx/>
                <a:latin typeface="Times New Roman" pitchFamily="18" charset="0"/>
                <a:ea typeface="+mj-ea"/>
                <a:cs typeface="+mj-cs"/>
              </a:rPr>
              <a:t>PROYECTO DE GRADO PARA LA OBTENCIÓN</a:t>
            </a:r>
            <a:r>
              <a:rPr kumimoji="0" lang="es-ES" b="1" i="0" u="none" strike="noStrike" kern="1200" cap="none" spc="0" normalizeH="0" noProof="0" dirty="0" smtClean="0">
                <a:ln>
                  <a:noFill/>
                </a:ln>
                <a:solidFill>
                  <a:schemeClr val="tx1"/>
                </a:solidFill>
                <a:uLnTx/>
                <a:uFillTx/>
                <a:latin typeface="Times New Roman" pitchFamily="18" charset="0"/>
                <a:ea typeface="+mj-ea"/>
                <a:cs typeface="+mj-cs"/>
              </a:rPr>
              <a:t> DEL TÍTULO DE INGENIERÍA</a:t>
            </a:r>
            <a:endParaRPr kumimoji="0" lang="es-ES" b="1" i="0" u="none" strike="noStrike" kern="1200" cap="none" spc="0" normalizeH="0" baseline="0" noProof="0" dirty="0" smtClean="0">
              <a:ln>
                <a:noFill/>
              </a:ln>
              <a:solidFill>
                <a:schemeClr val="tx1"/>
              </a:solidFill>
              <a:uLnTx/>
              <a:uFillTx/>
              <a:latin typeface="Times New Roman" pitchFamily="18" charset="0"/>
              <a:ea typeface="+mj-ea"/>
              <a:cs typeface="+mj-cs"/>
            </a:endParaRPr>
          </a:p>
        </p:txBody>
      </p:sp>
      <p:sp>
        <p:nvSpPr>
          <p:cNvPr id="7" name="1 Título"/>
          <p:cNvSpPr txBox="1">
            <a:spLocks/>
          </p:cNvSpPr>
          <p:nvPr/>
        </p:nvSpPr>
        <p:spPr>
          <a:xfrm>
            <a:off x="357158" y="3581400"/>
            <a:ext cx="8501122" cy="1828800"/>
          </a:xfrm>
          <a:prstGeom prst="rect">
            <a:avLst/>
          </a:prstGeom>
          <a:ln>
            <a:noFill/>
          </a:ln>
        </p:spPr>
        <p:txBody>
          <a:bodyPr vert="horz" lIns="91440" tIns="45720" rIns="91440" bIns="45720" rtlCol="0" anchor="ctr">
            <a:noAutofit/>
          </a:bodyPr>
          <a:lstStyle/>
          <a:p>
            <a:pPr algn="ctr">
              <a:spcBef>
                <a:spcPct val="0"/>
              </a:spcBef>
              <a:defRPr/>
            </a:pPr>
            <a:r>
              <a:rPr lang="es-ES" sz="2500" b="1" dirty="0" smtClean="0">
                <a:ln w="10160">
                  <a:noFill/>
                  <a:prstDash val="solid"/>
                </a:ln>
                <a:effectLst>
                  <a:outerShdw blurRad="38100" dist="38100" dir="2700000" algn="tl">
                    <a:srgbClr val="000000">
                      <a:alpha val="43137"/>
                    </a:srgbClr>
                  </a:outerShdw>
                </a:effectLst>
                <a:latin typeface="Times New Roman" pitchFamily="18" charset="0"/>
                <a:ea typeface="+mj-ea"/>
                <a:cs typeface="+mj-cs"/>
              </a:rPr>
              <a:t>DISEÑO DE UNA RED DE TELECOMUNICACIONES PARA EL SECTOR PRODUCTIVO DE PEDRO VICENTE MALDONADO CON IMPLEMENTACIÓN DEL SISTEMA COMERCIALIZACI</a:t>
            </a:r>
            <a:r>
              <a:rPr lang="es-EC" sz="2500" b="1" dirty="0" smtClean="0">
                <a:ln w="10160">
                  <a:noFill/>
                  <a:prstDash val="solid"/>
                </a:ln>
                <a:effectLst>
                  <a:outerShdw blurRad="38100" dist="38100" dir="2700000" algn="tl">
                    <a:srgbClr val="000000">
                      <a:alpha val="43137"/>
                    </a:srgbClr>
                  </a:outerShdw>
                </a:effectLst>
                <a:latin typeface="Times New Roman" pitchFamily="18" charset="0"/>
                <a:ea typeface="+mj-ea"/>
                <a:cs typeface="+mj-cs"/>
              </a:rPr>
              <a:t>Ó</a:t>
            </a:r>
            <a:r>
              <a:rPr lang="es-ES" sz="2500" b="1" dirty="0" smtClean="0">
                <a:ln w="10160">
                  <a:noFill/>
                  <a:prstDash val="solid"/>
                </a:ln>
                <a:effectLst>
                  <a:outerShdw blurRad="38100" dist="38100" dir="2700000" algn="tl">
                    <a:srgbClr val="000000">
                      <a:alpha val="43137"/>
                    </a:srgbClr>
                  </a:outerShdw>
                </a:effectLst>
                <a:latin typeface="Times New Roman" pitchFamily="18" charset="0"/>
                <a:ea typeface="+mj-ea"/>
                <a:cs typeface="+mj-cs"/>
              </a:rPr>
              <a:t>N </a:t>
            </a:r>
            <a:r>
              <a:rPr lang="es-ES" sz="2500" b="1" dirty="0">
                <a:ln w="10160">
                  <a:noFill/>
                  <a:prstDash val="solid"/>
                </a:ln>
                <a:effectLst>
                  <a:outerShdw blurRad="38100" dist="38100" dir="2700000" algn="tl">
                    <a:srgbClr val="000000">
                      <a:alpha val="43137"/>
                    </a:srgbClr>
                  </a:outerShdw>
                </a:effectLst>
                <a:latin typeface="Times New Roman" pitchFamily="18" charset="0"/>
                <a:ea typeface="+mj-ea"/>
                <a:cs typeface="+mj-cs"/>
              </a:rPr>
              <a:t>V</a:t>
            </a:r>
            <a:r>
              <a:rPr lang="es-EC" sz="2500" b="1" dirty="0">
                <a:ln w="10160">
                  <a:noFill/>
                  <a:prstDash val="solid"/>
                </a:ln>
                <a:effectLst>
                  <a:outerShdw blurRad="38100" dist="38100" dir="2700000" algn="tl">
                    <a:srgbClr val="000000">
                      <a:alpha val="43137"/>
                    </a:srgbClr>
                  </a:outerShdw>
                </a:effectLst>
                <a:latin typeface="Times New Roman" pitchFamily="18" charset="0"/>
                <a:ea typeface="+mj-ea"/>
                <a:cs typeface="+mj-cs"/>
              </a:rPr>
              <a:t>Í</a:t>
            </a:r>
            <a:r>
              <a:rPr lang="es-ES" sz="2500" b="1" dirty="0">
                <a:ln w="10160">
                  <a:noFill/>
                  <a:prstDash val="solid"/>
                </a:ln>
                <a:effectLst>
                  <a:outerShdw blurRad="38100" dist="38100" dir="2700000" algn="tl">
                    <a:srgbClr val="000000">
                      <a:alpha val="43137"/>
                    </a:srgbClr>
                  </a:outerShdw>
                </a:effectLst>
                <a:latin typeface="Times New Roman" pitchFamily="18" charset="0"/>
                <a:ea typeface="+mj-ea"/>
                <a:cs typeface="+mj-cs"/>
              </a:rPr>
              <a:t>A</a:t>
            </a:r>
            <a:r>
              <a:rPr lang="es-ES" sz="2500" b="1" dirty="0" smtClean="0">
                <a:ln w="10160">
                  <a:noFill/>
                  <a:prstDash val="solid"/>
                </a:ln>
                <a:effectLst>
                  <a:outerShdw blurRad="38100" dist="38100" dir="2700000" algn="tl">
                    <a:srgbClr val="000000">
                      <a:alpha val="43137"/>
                    </a:srgbClr>
                  </a:outerShdw>
                </a:effectLst>
                <a:latin typeface="Times New Roman" pitchFamily="18" charset="0"/>
                <a:ea typeface="+mj-ea"/>
                <a:cs typeface="+mj-cs"/>
              </a:rPr>
              <a:t> WEB</a:t>
            </a:r>
            <a:endParaRPr kumimoji="0" lang="es-ES" sz="2500" b="1" i="0" strike="noStrike" kern="1200" normalizeH="0" baseline="0" noProof="0" dirty="0" smtClean="0">
              <a:ln w="10160">
                <a:noFill/>
                <a:prstDash val="solid"/>
              </a:ln>
              <a:effectLst>
                <a:outerShdw blurRad="38100" dist="38100" dir="2700000" algn="tl">
                  <a:srgbClr val="000000">
                    <a:alpha val="43137"/>
                  </a:srgbClr>
                </a:outerShdw>
              </a:effectLst>
              <a:uLnTx/>
              <a:uFillTx/>
              <a:latin typeface="Times New Roman" pitchFamily="18" charset="0"/>
              <a:ea typeface="+mj-ea"/>
              <a:cs typeface="+mj-cs"/>
            </a:endParaRPr>
          </a:p>
        </p:txBody>
      </p:sp>
      <p:sp>
        <p:nvSpPr>
          <p:cNvPr id="9" name="1 Título"/>
          <p:cNvSpPr txBox="1">
            <a:spLocks/>
          </p:cNvSpPr>
          <p:nvPr/>
        </p:nvSpPr>
        <p:spPr>
          <a:xfrm>
            <a:off x="1676400" y="5486400"/>
            <a:ext cx="5848392" cy="428628"/>
          </a:xfrm>
          <a:prstGeom prst="rect">
            <a:avLst/>
          </a:prstGeom>
          <a:ln>
            <a:noFill/>
          </a:ln>
        </p:spPr>
        <p:txBody>
          <a:bodyPr vert="horz" lIns="91440" tIns="45720" rIns="91440" bIns="45720" rtlCol="0" anchor="ctr">
            <a:noAutofit/>
          </a:bodyPr>
          <a:lstStyle/>
          <a:p>
            <a:pPr algn="ctr">
              <a:spcBef>
                <a:spcPct val="0"/>
              </a:spcBef>
              <a:defRPr/>
            </a:pPr>
            <a:r>
              <a:rPr lang="es-ES" sz="2300" dirty="0" smtClean="0">
                <a:ln w="18415" cmpd="sng">
                  <a:noFill/>
                  <a:prstDash val="solid"/>
                </a:ln>
                <a:latin typeface="Times New Roman" pitchFamily="18" charset="0"/>
                <a:ea typeface="+mj-ea"/>
                <a:cs typeface="+mj-cs"/>
              </a:rPr>
              <a:t>Vanessa Caicedo Lescano</a:t>
            </a:r>
            <a:endParaRPr kumimoji="0" lang="es-ES" sz="2300" i="0" u="none" strike="noStrike" kern="1200" normalizeH="0" baseline="0" noProof="0" dirty="0" smtClean="0">
              <a:ln w="18415" cmpd="sng">
                <a:noFill/>
                <a:prstDash val="solid"/>
              </a:ln>
              <a:effectLst/>
              <a:uLnTx/>
              <a:uFillTx/>
              <a:latin typeface="Times New Roman" pitchFamily="18" charset="0"/>
              <a:ea typeface="+mj-ea"/>
              <a:cs typeface="+mj-cs"/>
            </a:endParaRPr>
          </a:p>
        </p:txBody>
      </p:sp>
      <p:sp>
        <p:nvSpPr>
          <p:cNvPr id="10" name="1 Título"/>
          <p:cNvSpPr txBox="1">
            <a:spLocks/>
          </p:cNvSpPr>
          <p:nvPr/>
        </p:nvSpPr>
        <p:spPr>
          <a:xfrm>
            <a:off x="1714480" y="6429396"/>
            <a:ext cx="5848392" cy="428628"/>
          </a:xfrm>
          <a:prstGeom prst="rect">
            <a:avLst/>
          </a:prstGeom>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normalizeH="0" baseline="0" noProof="0" dirty="0" smtClean="0">
                <a:uLnTx/>
                <a:uFillTx/>
                <a:latin typeface="Times New Roman" pitchFamily="18" charset="0"/>
                <a:ea typeface="+mj-ea"/>
                <a:cs typeface="+mj-cs"/>
              </a:rPr>
              <a:t>Sangolquí - Ecuador</a:t>
            </a:r>
          </a:p>
          <a:p>
            <a:pPr marL="0" marR="0" lvl="0" indent="0" algn="ctr" defTabSz="914400" rtl="0" eaLnBrk="1" fontAlgn="auto" latinLnBrk="0" hangingPunct="1">
              <a:lnSpc>
                <a:spcPct val="100000"/>
              </a:lnSpc>
              <a:spcBef>
                <a:spcPct val="0"/>
              </a:spcBef>
              <a:spcAft>
                <a:spcPts val="0"/>
              </a:spcAft>
              <a:buClrTx/>
              <a:buSzTx/>
              <a:buFontTx/>
              <a:buNone/>
              <a:tabLst/>
              <a:defRPr/>
            </a:pPr>
            <a:r>
              <a:rPr lang="es-ES" sz="1500" b="1" dirty="0" smtClean="0">
                <a:latin typeface="Times New Roman" pitchFamily="18" charset="0"/>
                <a:ea typeface="+mj-ea"/>
                <a:cs typeface="+mj-cs"/>
              </a:rPr>
              <a:t>2012</a:t>
            </a:r>
            <a:endParaRPr kumimoji="0" lang="es-ES" sz="1500" b="1" i="0" u="none" strike="noStrike" kern="1200" normalizeH="0" baseline="0" noProof="0" dirty="0" smtClean="0">
              <a:uLnTx/>
              <a:uFillTx/>
              <a:latin typeface="Times New Roman" pitchFamily="18" charset="0"/>
              <a:ea typeface="+mj-ea"/>
              <a:cs typeface="+mj-cs"/>
            </a:endParaRPr>
          </a:p>
        </p:txBody>
      </p:sp>
      <p:sp>
        <p:nvSpPr>
          <p:cNvPr id="11" name="1 Título"/>
          <p:cNvSpPr txBox="1">
            <a:spLocks/>
          </p:cNvSpPr>
          <p:nvPr/>
        </p:nvSpPr>
        <p:spPr>
          <a:xfrm>
            <a:off x="304800" y="5943600"/>
            <a:ext cx="4143372" cy="428628"/>
          </a:xfrm>
          <a:prstGeom prst="rect">
            <a:avLst/>
          </a:prstGeom>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normalizeH="0" baseline="0" noProof="0" dirty="0" smtClean="0">
                <a:ln w="18415" cmpd="sng">
                  <a:noFill/>
                  <a:prstDash val="solid"/>
                </a:ln>
                <a:effectLst/>
                <a:uLnTx/>
                <a:uFillTx/>
                <a:latin typeface="Times New Roman" pitchFamily="18" charset="0"/>
                <a:ea typeface="+mj-ea"/>
                <a:cs typeface="+mj-cs"/>
              </a:rPr>
              <a:t>Director: </a:t>
            </a:r>
            <a:r>
              <a:rPr lang="es-ES" sz="2000" dirty="0" smtClean="0">
                <a:ln w="18415" cmpd="sng">
                  <a:noFill/>
                  <a:prstDash val="solid"/>
                </a:ln>
                <a:effectLst/>
                <a:latin typeface="Times New Roman" pitchFamily="18" charset="0"/>
                <a:ea typeface="+mj-ea"/>
                <a:cs typeface="+mj-cs"/>
              </a:rPr>
              <a:t>Ing. </a:t>
            </a:r>
            <a:r>
              <a:rPr lang="es-ES" sz="2000" dirty="0" smtClean="0">
                <a:ln w="18415" cmpd="sng">
                  <a:noFill/>
                  <a:prstDash val="solid"/>
                </a:ln>
                <a:latin typeface="Times New Roman" pitchFamily="18" charset="0"/>
                <a:ea typeface="+mj-ea"/>
                <a:cs typeface="+mj-cs"/>
              </a:rPr>
              <a:t>Fabián Sáenz</a:t>
            </a:r>
            <a:endParaRPr kumimoji="0" lang="es-ES" sz="2000" i="0" u="none" strike="noStrike" kern="1200" normalizeH="0" baseline="0" noProof="0" dirty="0" smtClean="0">
              <a:ln w="18415" cmpd="sng">
                <a:noFill/>
                <a:prstDash val="solid"/>
              </a:ln>
              <a:effectLst/>
              <a:uLnTx/>
              <a:uFillTx/>
              <a:latin typeface="Times New Roman" pitchFamily="18" charset="0"/>
              <a:ea typeface="+mj-ea"/>
              <a:cs typeface="+mj-cs"/>
            </a:endParaRPr>
          </a:p>
        </p:txBody>
      </p:sp>
      <p:sp>
        <p:nvSpPr>
          <p:cNvPr id="12" name="1 Título"/>
          <p:cNvSpPr txBox="1">
            <a:spLocks/>
          </p:cNvSpPr>
          <p:nvPr/>
        </p:nvSpPr>
        <p:spPr>
          <a:xfrm>
            <a:off x="4929190" y="5943600"/>
            <a:ext cx="4214810" cy="428628"/>
          </a:xfrm>
          <a:prstGeom prst="rect">
            <a:avLst/>
          </a:prstGeom>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normalizeH="0" baseline="0" noProof="0" dirty="0" smtClean="0">
                <a:ln w="18415" cmpd="sng">
                  <a:noFill/>
                  <a:prstDash val="solid"/>
                </a:ln>
                <a:effectLst/>
                <a:uLnTx/>
                <a:uFillTx/>
                <a:latin typeface="Times New Roman" pitchFamily="18" charset="0"/>
                <a:ea typeface="+mj-ea"/>
                <a:cs typeface="+mj-cs"/>
              </a:rPr>
              <a:t>Co-Director: </a:t>
            </a:r>
            <a:r>
              <a:rPr kumimoji="0" lang="es-ES" sz="2000" i="0" u="none" strike="noStrike" kern="1200" normalizeH="0" baseline="0" noProof="0" dirty="0" smtClean="0">
                <a:ln w="18415" cmpd="sng">
                  <a:noFill/>
                  <a:prstDash val="solid"/>
                </a:ln>
                <a:effectLst/>
                <a:uLnTx/>
                <a:uFillTx/>
                <a:latin typeface="Times New Roman" pitchFamily="18" charset="0"/>
                <a:ea typeface="+mj-ea"/>
                <a:cs typeface="+mj-cs"/>
              </a:rPr>
              <a:t>Ing</a:t>
            </a:r>
            <a:r>
              <a:rPr kumimoji="0" lang="es-ES" sz="2000" i="0" u="none" strike="noStrike" kern="1200" normalizeH="0" noProof="0" dirty="0" smtClean="0">
                <a:ln w="18415" cmpd="sng">
                  <a:noFill/>
                  <a:prstDash val="solid"/>
                </a:ln>
                <a:effectLst/>
                <a:uLnTx/>
                <a:uFillTx/>
                <a:latin typeface="Times New Roman" pitchFamily="18" charset="0"/>
                <a:ea typeface="+mj-ea"/>
                <a:cs typeface="+mj-cs"/>
              </a:rPr>
              <a:t>. José Sáenz</a:t>
            </a:r>
            <a:endParaRPr kumimoji="0" lang="es-ES" sz="2000" i="0" u="none" strike="noStrike" kern="1200" normalizeH="0" baseline="0" noProof="0" dirty="0" smtClean="0">
              <a:ln w="18415" cmpd="sng">
                <a:noFill/>
                <a:prstDash val="solid"/>
              </a:ln>
              <a:effectLst/>
              <a:uLnTx/>
              <a:uFillTx/>
              <a:latin typeface="Times New Roman" pitchFamily="18" charset="0"/>
              <a:ea typeface="+mj-ea"/>
              <a:cs typeface="+mj-cs"/>
            </a:endParaRPr>
          </a:p>
        </p:txBody>
      </p:sp>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smtClean="0">
                <a:latin typeface="Times New Roman" pitchFamily="18" charset="0"/>
                <a:cs typeface="Times New Roman" pitchFamily="18" charset="0"/>
              </a:rPr>
              <a:t>ENCUESTA</a:t>
            </a:r>
            <a:endParaRPr lang="en-US" sz="3600" b="1" dirty="0">
              <a:latin typeface="Times New Roman" pitchFamily="18" charset="0"/>
              <a:cs typeface="Times New Roman" pitchFamily="18" charset="0"/>
            </a:endParaRPr>
          </a:p>
        </p:txBody>
      </p:sp>
      <p:sp>
        <p:nvSpPr>
          <p:cNvPr id="16" name="2 Marcador de contenido"/>
          <p:cNvSpPr txBox="1">
            <a:spLocks/>
          </p:cNvSpPr>
          <p:nvPr/>
        </p:nvSpPr>
        <p:spPr>
          <a:xfrm>
            <a:off x="457200" y="1600200"/>
            <a:ext cx="8401080" cy="4686320"/>
          </a:xfrm>
          <a:prstGeom prst="rect">
            <a:avLst/>
          </a:prstGeom>
        </p:spPr>
        <p:txBody>
          <a:bodyPr>
            <a:noAutofit/>
          </a:bodyPr>
          <a:lstStyle/>
          <a:p>
            <a:pPr algn="just"/>
            <a:r>
              <a:rPr lang="es-ES" dirty="0" smtClean="0">
                <a:latin typeface="Times New Roman" pitchFamily="18" charset="0"/>
                <a:cs typeface="Times New Roman" pitchFamily="18" charset="0"/>
              </a:rPr>
              <a:t>¿Está interesado en una aplicación tecnológica que le ayude a su empresa a mejorar su productividad? SI       NO</a:t>
            </a:r>
            <a:endParaRPr lang="en-US"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¿Cómo considera el desempeño de su esquema actual de telecomunicaciones?</a:t>
            </a:r>
            <a:endParaRPr lang="en-US"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BUENO     REGULAR      MALO</a:t>
            </a:r>
            <a:endParaRPr lang="en-US"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¿Está de acuerdo en que una red de telecomunicaciones puede aumentar su competitividad? SI       NO</a:t>
            </a:r>
            <a:endParaRPr lang="en-US"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Las 36 fincas respondieron a las preguntas, donde a la primera pregunta el 100% respondió afirmativo, es decir, que si se encuentran interesados en una aplicación tecnológica que le ayude a mejorar su productividad: la segunda pregunta abarca el desempeño de las telecomunicaciones, el 0% dice que es bueno, el 86.1% regular y el 13.89% de los encuestados dice que es malo; y por último el 100% de los encuestados están de acuerdo en que una red de telecomunicaciones puede aumentar su competitividad.</a:t>
            </a:r>
            <a:endParaRPr lang="en-US"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S" sz="3600" b="1" dirty="0" smtClean="0">
                <a:latin typeface="Times New Roman" pitchFamily="18" charset="0"/>
                <a:cs typeface="Times New Roman" pitchFamily="18" charset="0"/>
              </a:rPr>
              <a:t>DISEÑO DE LA RED</a:t>
            </a:r>
            <a:endParaRPr lang="en-US" sz="3600" b="1" dirty="0">
              <a:latin typeface="Times New Roman" pitchFamily="18" charset="0"/>
              <a:cs typeface="Times New Roman" pitchFamily="18" charset="0"/>
            </a:endParaRPr>
          </a:p>
        </p:txBody>
      </p:sp>
      <p:sp>
        <p:nvSpPr>
          <p:cNvPr id="3" name="2 Marcador de contenido"/>
          <p:cNvSpPr txBox="1">
            <a:spLocks/>
          </p:cNvSpPr>
          <p:nvPr/>
        </p:nvSpPr>
        <p:spPr>
          <a:xfrm>
            <a:off x="457200" y="1295400"/>
            <a:ext cx="8401080" cy="4991120"/>
          </a:xfrm>
          <a:prstGeom prst="rect">
            <a:avLst/>
          </a:prstGeom>
        </p:spPr>
        <p:txBody>
          <a:bodyPr>
            <a:noAutofit/>
          </a:bodyPr>
          <a:lstStyle/>
          <a:p>
            <a:pPr algn="just"/>
            <a:r>
              <a:rPr lang="es-EC" dirty="0" smtClean="0">
                <a:latin typeface="Times New Roman" pitchFamily="18" charset="0"/>
                <a:cs typeface="Times New Roman" pitchFamily="18" charset="0"/>
              </a:rPr>
              <a:t>Antes de adquirir equipamiento o decidirse por una plataforma de soporte físico, se debe tener una clara idea de la naturaleza de los problemas de comunicación que desea resolver.</a:t>
            </a:r>
            <a:endParaRPr lang="en-US" dirty="0" smtClean="0">
              <a:latin typeface="Times New Roman" pitchFamily="18" charset="0"/>
              <a:cs typeface="Times New Roman" pitchFamily="18" charset="0"/>
            </a:endParaRPr>
          </a:p>
          <a:p>
            <a:pPr algn="just"/>
            <a:r>
              <a:rPr lang="es-EC" b="1" dirty="0" err="1" smtClean="0">
                <a:latin typeface="Times New Roman" pitchFamily="18" charset="0"/>
                <a:cs typeface="Times New Roman" pitchFamily="18" charset="0"/>
              </a:rPr>
              <a:t>Wi</a:t>
            </a:r>
            <a:r>
              <a:rPr lang="es-EC" b="1" dirty="0" smtClean="0">
                <a:latin typeface="Times New Roman" pitchFamily="18" charset="0"/>
                <a:cs typeface="Times New Roman" pitchFamily="18" charset="0"/>
              </a:rPr>
              <a:t>-Fi</a:t>
            </a:r>
            <a:endParaRPr lang="en-US"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El termino </a:t>
            </a:r>
            <a:r>
              <a:rPr lang="es-ES" dirty="0" err="1" smtClean="0">
                <a:latin typeface="Times New Roman" pitchFamily="18" charset="0"/>
                <a:cs typeface="Times New Roman" pitchFamily="18" charset="0"/>
              </a:rPr>
              <a:t>Wi</a:t>
            </a:r>
            <a:r>
              <a:rPr lang="es-ES" dirty="0" smtClean="0">
                <a:latin typeface="Times New Roman" pitchFamily="18" charset="0"/>
                <a:cs typeface="Times New Roman" pitchFamily="18" charset="0"/>
              </a:rPr>
              <a:t>-Fi proviene del acrónimo de las palabras en inglés </a:t>
            </a:r>
            <a:r>
              <a:rPr lang="es-ES" i="1" dirty="0" err="1" smtClean="0">
                <a:latin typeface="Times New Roman" pitchFamily="18" charset="0"/>
                <a:cs typeface="Times New Roman" pitchFamily="18" charset="0"/>
              </a:rPr>
              <a:t>Wireless</a:t>
            </a:r>
            <a:r>
              <a:rPr lang="es-ES" i="1" dirty="0" smtClean="0">
                <a:latin typeface="Times New Roman" pitchFamily="18" charset="0"/>
                <a:cs typeface="Times New Roman" pitchFamily="18" charset="0"/>
              </a:rPr>
              <a:t> </a:t>
            </a:r>
            <a:r>
              <a:rPr lang="es-ES" i="1" dirty="0" err="1" smtClean="0">
                <a:latin typeface="Times New Roman" pitchFamily="18" charset="0"/>
                <a:cs typeface="Times New Roman" pitchFamily="18" charset="0"/>
              </a:rPr>
              <a:t>Fidelity</a:t>
            </a:r>
            <a:r>
              <a:rPr lang="es-ES" dirty="0" smtClean="0">
                <a:latin typeface="Times New Roman" pitchFamily="18" charset="0"/>
                <a:cs typeface="Times New Roman" pitchFamily="18" charset="0"/>
              </a:rPr>
              <a:t>. Este solo es el nombre comercial del estándar 802.11 establecido por la IEEE. Es una de las tecnologías inalámbricas más usadas en la actualidad, este estándar es apropiado para desplegar tanto redes inalámbricas de área local WLAN como redes WMAN y WWAN.</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304800" y="3566160"/>
          <a:ext cx="5314950" cy="3291840"/>
        </p:xfrm>
        <a:graphic>
          <a:graphicData uri="http://schemas.openxmlformats.org/drawingml/2006/table">
            <a:tbl>
              <a:tblPr/>
              <a:tblGrid>
                <a:gridCol w="813046"/>
                <a:gridCol w="1084062"/>
                <a:gridCol w="990762"/>
                <a:gridCol w="1496615"/>
                <a:gridCol w="930465"/>
              </a:tblGrid>
              <a:tr h="0">
                <a:tc>
                  <a:txBody>
                    <a:bodyPr/>
                    <a:lstStyle/>
                    <a:p>
                      <a:pPr marL="0" marR="0" algn="ctr">
                        <a:lnSpc>
                          <a:spcPct val="150000"/>
                        </a:lnSpc>
                        <a:spcBef>
                          <a:spcPts val="0"/>
                        </a:spcBef>
                        <a:spcAft>
                          <a:spcPts val="0"/>
                        </a:spcAft>
                      </a:pPr>
                      <a:r>
                        <a:rPr lang="es-ES" sz="1200" b="1" dirty="0">
                          <a:latin typeface="Times New Roman"/>
                          <a:ea typeface="Times New Roman"/>
                        </a:rPr>
                        <a:t>Estándar</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50000"/>
                        </a:lnSpc>
                        <a:spcBef>
                          <a:spcPts val="0"/>
                        </a:spcBef>
                        <a:spcAft>
                          <a:spcPts val="0"/>
                        </a:spcAft>
                      </a:pPr>
                      <a:r>
                        <a:rPr lang="es-ES" sz="1200" b="1" dirty="0">
                          <a:latin typeface="Times New Roman"/>
                          <a:ea typeface="Times New Roman"/>
                        </a:rPr>
                        <a:t>Velocidad de Transmisión</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50000"/>
                        </a:lnSpc>
                        <a:spcBef>
                          <a:spcPts val="0"/>
                        </a:spcBef>
                        <a:spcAft>
                          <a:spcPts val="0"/>
                        </a:spcAft>
                      </a:pPr>
                      <a:r>
                        <a:rPr lang="es-ES" sz="1200" b="1">
                          <a:latin typeface="Times New Roman"/>
                          <a:ea typeface="Times New Roman"/>
                        </a:rPr>
                        <a:t>Modulación</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50000"/>
                        </a:lnSpc>
                        <a:spcBef>
                          <a:spcPts val="0"/>
                        </a:spcBef>
                        <a:spcAft>
                          <a:spcPts val="0"/>
                        </a:spcAft>
                      </a:pPr>
                      <a:r>
                        <a:rPr lang="es-ES" sz="1200" b="1" dirty="0">
                          <a:latin typeface="Times New Roman"/>
                          <a:ea typeface="Times New Roman"/>
                        </a:rPr>
                        <a:t>Codificación</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50000"/>
                        </a:lnSpc>
                        <a:spcBef>
                          <a:spcPts val="0"/>
                        </a:spcBef>
                        <a:spcAft>
                          <a:spcPts val="0"/>
                        </a:spcAft>
                      </a:pPr>
                      <a:r>
                        <a:rPr lang="es-ES" sz="1200" b="1">
                          <a:latin typeface="Times New Roman"/>
                          <a:ea typeface="Times New Roman"/>
                        </a:rPr>
                        <a:t>Banda de Frecuencias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0">
                <a:tc>
                  <a:txBody>
                    <a:bodyPr/>
                    <a:lstStyle/>
                    <a:p>
                      <a:pPr marL="0" marR="0">
                        <a:lnSpc>
                          <a:spcPct val="150000"/>
                        </a:lnSpc>
                        <a:spcBef>
                          <a:spcPts val="0"/>
                        </a:spcBef>
                        <a:spcAft>
                          <a:spcPts val="0"/>
                        </a:spcAft>
                      </a:pPr>
                      <a:r>
                        <a:rPr lang="es-ES" sz="1200">
                          <a:latin typeface="Times New Roman"/>
                          <a:ea typeface="Times New Roman"/>
                        </a:rPr>
                        <a:t>802.11a</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54Mbps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OFDM</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CCK (8 bits)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dirty="0">
                          <a:latin typeface="Times New Roman"/>
                          <a:ea typeface="Times New Roman"/>
                        </a:rPr>
                        <a:t>5GHz</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s-ES" sz="1200">
                          <a:latin typeface="Times New Roman"/>
                          <a:ea typeface="Times New Roman"/>
                        </a:rPr>
                        <a:t>802.11b</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1Mbps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PSK</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Secuencia de Barker (11bits)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dirty="0">
                          <a:latin typeface="Times New Roman"/>
                          <a:ea typeface="Times New Roman"/>
                        </a:rPr>
                        <a:t>2.4GHz</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s-ES" sz="1200">
                          <a:latin typeface="Times New Roman"/>
                          <a:ea typeface="Times New Roman"/>
                        </a:rPr>
                        <a:t>802.11b</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2Mbps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QPSK</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Secuencia de Barker (11bits)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dirty="0">
                          <a:latin typeface="Times New Roman"/>
                          <a:ea typeface="Times New Roman"/>
                        </a:rPr>
                        <a:t>2.4GHz</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s-ES" sz="1200">
                          <a:latin typeface="Times New Roman"/>
                          <a:ea typeface="Times New Roman"/>
                        </a:rPr>
                        <a:t>802.11b</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5.5Mbps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QPSK</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CCK (4 bits)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dirty="0">
                          <a:latin typeface="Times New Roman"/>
                          <a:ea typeface="Times New Roman"/>
                        </a:rPr>
                        <a:t>2.4GHz</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s-ES" sz="1200">
                          <a:latin typeface="Times New Roman"/>
                          <a:ea typeface="Times New Roman"/>
                        </a:rPr>
                        <a:t>802.11b</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11Mbps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QPSK</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CCK (8 bits)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dirty="0">
                          <a:latin typeface="Times New Roman"/>
                          <a:ea typeface="Times New Roman"/>
                        </a:rPr>
                        <a:t>2.4GHz</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s-ES" sz="1200">
                          <a:latin typeface="Times New Roman"/>
                          <a:ea typeface="Times New Roman"/>
                        </a:rPr>
                        <a:t>802.11g</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54Mbps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OFDM</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CCK (8 bits)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dirty="0">
                          <a:latin typeface="Times New Roman"/>
                          <a:ea typeface="Times New Roman"/>
                        </a:rPr>
                        <a:t>2.4GHz</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s-ES" sz="1200">
                          <a:latin typeface="Times New Roman"/>
                          <a:ea typeface="Times New Roman"/>
                        </a:rPr>
                        <a:t>802.11n</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S" sz="1200">
                          <a:latin typeface="Times New Roman"/>
                          <a:ea typeface="Times New Roman"/>
                        </a:rPr>
                        <a:t>540 Mbps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s-E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200" dirty="0">
                          <a:latin typeface="Times New Roman"/>
                          <a:ea typeface="Times New Roman"/>
                        </a:rPr>
                        <a:t>2.4GHz o 5 GHz</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6019800" y="3733800"/>
            <a:ext cx="2819400" cy="2308324"/>
          </a:xfrm>
          <a:prstGeom prst="rect">
            <a:avLst/>
          </a:prstGeom>
        </p:spPr>
        <p:txBody>
          <a:bodyPr wrap="square">
            <a:spAutoFit/>
          </a:bodyPr>
          <a:lstStyle/>
          <a:p>
            <a:pPr algn="just"/>
            <a:r>
              <a:rPr lang="es-ES" dirty="0" err="1" smtClean="0">
                <a:latin typeface="Times New Roman" pitchFamily="18" charset="0"/>
                <a:cs typeface="Times New Roman" pitchFamily="18" charset="0"/>
              </a:rPr>
              <a:t>Wi</a:t>
            </a:r>
            <a:r>
              <a:rPr lang="es-ES" dirty="0" smtClean="0">
                <a:latin typeface="Times New Roman" pitchFamily="18" charset="0"/>
                <a:cs typeface="Times New Roman" pitchFamily="18" charset="0"/>
              </a:rPr>
              <a:t>-Fi está diseñado para trabajar en la bandas de frecuencia ISM (Industrial Científica Médica) que son bandas no licenciadas en</a:t>
            </a:r>
          </a:p>
          <a:p>
            <a:pPr algn="just">
              <a:buFont typeface="Arial" pitchFamily="34" charset="0"/>
              <a:buChar char="•"/>
            </a:pPr>
            <a:r>
              <a:rPr lang="es-ES" dirty="0" smtClean="0">
                <a:latin typeface="Times New Roman" pitchFamily="18" charset="0"/>
                <a:cs typeface="Times New Roman" pitchFamily="18" charset="0"/>
              </a:rPr>
              <a:t>902-928 MHz </a:t>
            </a:r>
          </a:p>
          <a:p>
            <a:pPr algn="just">
              <a:buFont typeface="Arial" pitchFamily="34" charset="0"/>
              <a:buChar char="•"/>
            </a:pPr>
            <a:r>
              <a:rPr lang="es-ES" dirty="0" smtClean="0">
                <a:latin typeface="Times New Roman" pitchFamily="18" charset="0"/>
                <a:cs typeface="Times New Roman" pitchFamily="18" charset="0"/>
              </a:rPr>
              <a:t>2.400-2.483,5 GHz  </a:t>
            </a:r>
          </a:p>
          <a:p>
            <a:pPr algn="just">
              <a:buFont typeface="Arial" pitchFamily="34" charset="0"/>
              <a:buChar char="•"/>
            </a:pPr>
            <a:r>
              <a:rPr lang="es-ES" dirty="0" smtClean="0">
                <a:latin typeface="Times New Roman" pitchFamily="18" charset="0"/>
                <a:cs typeface="Times New Roman" pitchFamily="18" charset="0"/>
              </a:rPr>
              <a:t>5.725-5.850 GHz </a:t>
            </a:r>
            <a:endParaRPr lang="en-US" dirty="0" smtClean="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S" sz="3600" b="1" dirty="0" smtClean="0">
                <a:latin typeface="Times New Roman" pitchFamily="18" charset="0"/>
                <a:cs typeface="Times New Roman" pitchFamily="18" charset="0"/>
              </a:rPr>
              <a:t>DISEÑO DE LA RED</a:t>
            </a:r>
            <a:endParaRPr lang="en-US" sz="3600" b="1" dirty="0">
              <a:latin typeface="Times New Roman" pitchFamily="18" charset="0"/>
              <a:cs typeface="Times New Roman" pitchFamily="18" charset="0"/>
            </a:endParaRPr>
          </a:p>
        </p:txBody>
      </p:sp>
      <p:sp>
        <p:nvSpPr>
          <p:cNvPr id="3" name="2 Marcador de contenido"/>
          <p:cNvSpPr txBox="1">
            <a:spLocks/>
          </p:cNvSpPr>
          <p:nvPr/>
        </p:nvSpPr>
        <p:spPr>
          <a:xfrm>
            <a:off x="457200" y="1524000"/>
            <a:ext cx="8401080" cy="4800600"/>
          </a:xfrm>
          <a:prstGeom prst="rect">
            <a:avLst/>
          </a:prstGeom>
        </p:spPr>
        <p:txBody>
          <a:bodyPr>
            <a:noAutofit/>
          </a:bodyPr>
          <a:lstStyle/>
          <a:p>
            <a:pPr lvl="0"/>
            <a:r>
              <a:rPr lang="es-ES" sz="2000" b="1" dirty="0" smtClean="0">
                <a:latin typeface="Times New Roman" pitchFamily="18" charset="0"/>
                <a:cs typeface="Times New Roman" pitchFamily="18" charset="0"/>
              </a:rPr>
              <a:t>Ventajas</a:t>
            </a:r>
            <a:r>
              <a:rPr lang="es-ES"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lvl="0">
              <a:buFont typeface="Arial" pitchFamily="34" charset="0"/>
              <a:buChar char="•"/>
            </a:pPr>
            <a:r>
              <a:rPr lang="es-ES" sz="1600" dirty="0" smtClean="0">
                <a:latin typeface="Times New Roman" pitchFamily="18" charset="0"/>
                <a:cs typeface="Times New Roman" pitchFamily="18" charset="0"/>
              </a:rPr>
              <a:t>Comunicación entre varios equipos sin necesidad de cableado y si se desea que la red tenga acceso a Internet solo se necesita de una puerta de enlace.</a:t>
            </a:r>
            <a:endParaRPr lang="en-US" sz="1600" dirty="0" smtClean="0">
              <a:latin typeface="Times New Roman" pitchFamily="18" charset="0"/>
              <a:cs typeface="Times New Roman" pitchFamily="18" charset="0"/>
            </a:endParaRPr>
          </a:p>
          <a:p>
            <a:pPr lvl="0">
              <a:buFont typeface="Arial" pitchFamily="34" charset="0"/>
              <a:buChar char="•"/>
            </a:pPr>
            <a:r>
              <a:rPr lang="es-ES" sz="1600" dirty="0" smtClean="0">
                <a:latin typeface="Times New Roman" pitchFamily="18" charset="0"/>
                <a:cs typeface="Times New Roman" pitchFamily="18" charset="0"/>
              </a:rPr>
              <a:t>Permite el uso de bandas no licenciadas ISM 2.4/5.8 </a:t>
            </a:r>
            <a:r>
              <a:rPr lang="es-ES" sz="1600" dirty="0" err="1" smtClean="0">
                <a:latin typeface="Times New Roman" pitchFamily="18" charset="0"/>
                <a:cs typeface="Times New Roman" pitchFamily="18" charset="0"/>
              </a:rPr>
              <a:t>GHz.</a:t>
            </a:r>
            <a:endParaRPr lang="en-US" sz="1600" dirty="0" smtClean="0">
              <a:latin typeface="Times New Roman" pitchFamily="18" charset="0"/>
              <a:cs typeface="Times New Roman" pitchFamily="18" charset="0"/>
            </a:endParaRPr>
          </a:p>
          <a:p>
            <a:pPr lvl="0">
              <a:buFont typeface="Arial" pitchFamily="34" charset="0"/>
              <a:buChar char="•"/>
            </a:pPr>
            <a:r>
              <a:rPr lang="es-ES" sz="1600" dirty="0" smtClean="0">
                <a:latin typeface="Times New Roman" pitchFamily="18" charset="0"/>
                <a:cs typeface="Times New Roman" pitchFamily="18" charset="0"/>
              </a:rPr>
              <a:t>Se obtienen velocidades de hasta 54 </a:t>
            </a:r>
            <a:r>
              <a:rPr lang="es-ES" sz="1600" dirty="0" err="1" smtClean="0">
                <a:latin typeface="Times New Roman" pitchFamily="18" charset="0"/>
                <a:cs typeface="Times New Roman" pitchFamily="18" charset="0"/>
              </a:rPr>
              <a:t>Mbps.</a:t>
            </a:r>
            <a:endParaRPr lang="en-US" sz="1600" dirty="0" smtClean="0">
              <a:latin typeface="Times New Roman" pitchFamily="18" charset="0"/>
              <a:cs typeface="Times New Roman" pitchFamily="18" charset="0"/>
            </a:endParaRPr>
          </a:p>
          <a:p>
            <a:pPr lvl="0">
              <a:buFont typeface="Arial" pitchFamily="34" charset="0"/>
              <a:buChar char="•"/>
            </a:pPr>
            <a:r>
              <a:rPr lang="es-ES" sz="1600" dirty="0" smtClean="0">
                <a:latin typeface="Times New Roman" pitchFamily="18" charset="0"/>
                <a:cs typeface="Times New Roman" pitchFamily="18" charset="0"/>
              </a:rPr>
              <a:t>Es una tecnología ampliamente conocida y utilizada, lo que se traduce en costos por equipos e implementación bajos y de fácil acceso y configuración.</a:t>
            </a:r>
            <a:endParaRPr lang="en-US" sz="1600" dirty="0" smtClean="0">
              <a:latin typeface="Times New Roman" pitchFamily="18" charset="0"/>
              <a:cs typeface="Times New Roman" pitchFamily="18" charset="0"/>
            </a:endParaRPr>
          </a:p>
          <a:p>
            <a:pPr lvl="0">
              <a:buFont typeface="Arial" pitchFamily="34" charset="0"/>
              <a:buChar char="•"/>
            </a:pPr>
            <a:r>
              <a:rPr lang="es-ES" sz="1600" dirty="0" smtClean="0">
                <a:latin typeface="Times New Roman" pitchFamily="18" charset="0"/>
                <a:cs typeface="Times New Roman" pitchFamily="18" charset="0"/>
              </a:rPr>
              <a:t>Compatibilidad con redes cableadas.</a:t>
            </a:r>
            <a:endParaRPr lang="en-US" sz="1600" dirty="0" smtClean="0">
              <a:latin typeface="Times New Roman" pitchFamily="18" charset="0"/>
              <a:cs typeface="Times New Roman" pitchFamily="18" charset="0"/>
            </a:endParaRPr>
          </a:p>
          <a:p>
            <a:pPr lvl="0">
              <a:buFont typeface="Arial" pitchFamily="34" charset="0"/>
              <a:buChar char="•"/>
            </a:pPr>
            <a:r>
              <a:rPr lang="es-ES" sz="1600" dirty="0" smtClean="0">
                <a:latin typeface="Times New Roman" pitchFamily="18" charset="0"/>
                <a:cs typeface="Times New Roman" pitchFamily="18" charset="0"/>
              </a:rPr>
              <a:t>El hardware es integrable a un sistema impermeable que soporte condiciones meteorológicas adversas.</a:t>
            </a:r>
            <a:endParaRPr lang="en-US" sz="1600" dirty="0" smtClean="0">
              <a:latin typeface="Times New Roman" pitchFamily="18" charset="0"/>
              <a:cs typeface="Times New Roman" pitchFamily="18" charset="0"/>
            </a:endParaRPr>
          </a:p>
          <a:p>
            <a:pPr lvl="0"/>
            <a:endParaRPr lang="es-ES" sz="1600" dirty="0" smtClean="0">
              <a:latin typeface="Times New Roman" pitchFamily="18" charset="0"/>
              <a:cs typeface="Times New Roman" pitchFamily="18" charset="0"/>
            </a:endParaRPr>
          </a:p>
          <a:p>
            <a:pPr lvl="0"/>
            <a:r>
              <a:rPr lang="es-ES" sz="2000" b="1" dirty="0" smtClean="0">
                <a:latin typeface="Times New Roman" pitchFamily="18" charset="0"/>
                <a:cs typeface="Times New Roman" pitchFamily="18" charset="0"/>
              </a:rPr>
              <a:t>Desventajas</a:t>
            </a:r>
            <a:r>
              <a:rPr lang="es-ES"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lvl="0">
              <a:buFont typeface="Arial" pitchFamily="34" charset="0"/>
              <a:buChar char="•"/>
            </a:pPr>
            <a:r>
              <a:rPr lang="es-ES" sz="1600" dirty="0" smtClean="0">
                <a:latin typeface="Times New Roman" pitchFamily="18" charset="0"/>
                <a:cs typeface="Times New Roman" pitchFamily="18" charset="0"/>
              </a:rPr>
              <a:t>Seguridad en la red pero este problema puede solventarse implementando protocolos como WEP (</a:t>
            </a:r>
            <a:r>
              <a:rPr lang="es-ES" sz="1600" i="1" dirty="0" err="1" smtClean="0">
                <a:latin typeface="Times New Roman" pitchFamily="18" charset="0"/>
                <a:cs typeface="Times New Roman" pitchFamily="18" charset="0"/>
              </a:rPr>
              <a:t>Wired</a:t>
            </a:r>
            <a:r>
              <a:rPr lang="es-ES" sz="1600" i="1" dirty="0" smtClean="0">
                <a:latin typeface="Times New Roman" pitchFamily="18" charset="0"/>
                <a:cs typeface="Times New Roman" pitchFamily="18" charset="0"/>
              </a:rPr>
              <a:t> </a:t>
            </a:r>
            <a:r>
              <a:rPr lang="es-ES" sz="1600" i="1" dirty="0" err="1" smtClean="0">
                <a:latin typeface="Times New Roman" pitchFamily="18" charset="0"/>
                <a:cs typeface="Times New Roman" pitchFamily="18" charset="0"/>
              </a:rPr>
              <a:t>Equivalent</a:t>
            </a:r>
            <a:r>
              <a:rPr lang="es-ES" sz="1600" i="1" dirty="0" smtClean="0">
                <a:latin typeface="Times New Roman" pitchFamily="18" charset="0"/>
                <a:cs typeface="Times New Roman" pitchFamily="18" charset="0"/>
              </a:rPr>
              <a:t> </a:t>
            </a:r>
            <a:r>
              <a:rPr lang="es-ES" sz="1600" i="1" dirty="0" err="1" smtClean="0">
                <a:latin typeface="Times New Roman" pitchFamily="18" charset="0"/>
                <a:cs typeface="Times New Roman" pitchFamily="18" charset="0"/>
              </a:rPr>
              <a:t>Privacy</a:t>
            </a:r>
            <a:r>
              <a:rPr lang="es-ES" sz="1600" dirty="0" smtClean="0">
                <a:latin typeface="Times New Roman" pitchFamily="18" charset="0"/>
                <a:cs typeface="Times New Roman" pitchFamily="18" charset="0"/>
              </a:rPr>
              <a:t>), un sistema de cifrado incluido en el estándar que permite cifrar la información que se transmite.</a:t>
            </a:r>
            <a:endParaRPr lang="en-US" sz="1600" dirty="0" smtClean="0">
              <a:latin typeface="Times New Roman" pitchFamily="18" charset="0"/>
              <a:cs typeface="Times New Roman" pitchFamily="18" charset="0"/>
            </a:endParaRPr>
          </a:p>
          <a:p>
            <a:pPr lvl="0" algn="just">
              <a:buFont typeface="Arial" pitchFamily="34" charset="0"/>
              <a:buChar char="•"/>
            </a:pPr>
            <a:r>
              <a:rPr lang="es-ES" sz="1600" dirty="0" smtClean="0">
                <a:latin typeface="Times New Roman" pitchFamily="18" charset="0"/>
                <a:cs typeface="Times New Roman" pitchFamily="18" charset="0"/>
              </a:rPr>
              <a:t>Hace uso de línea de vista directa lo que supone en algunos casos aumentar repetidores que encarecen los costos de la red.</a:t>
            </a:r>
            <a:endParaRPr lang="en-US" sz="1600" dirty="0" smtClean="0">
              <a:latin typeface="Times New Roman" pitchFamily="18" charset="0"/>
              <a:cs typeface="Times New Roman" pitchFamily="18" charset="0"/>
            </a:endParaRPr>
          </a:p>
          <a:p>
            <a:pPr lvl="0">
              <a:buFont typeface="Arial" pitchFamily="34" charset="0"/>
              <a:buChar char="•"/>
            </a:pPr>
            <a:r>
              <a:rPr lang="es-ES" sz="1600" dirty="0" smtClean="0">
                <a:latin typeface="Times New Roman" pitchFamily="18" charset="0"/>
                <a:cs typeface="Times New Roman" pitchFamily="18" charset="0"/>
              </a:rPr>
              <a:t>La cantidad de colisiones aumenta en relación al número de usuarios.</a:t>
            </a:r>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C" sz="3600" b="1" dirty="0" smtClean="0">
                <a:latin typeface="Times New Roman" pitchFamily="18" charset="0"/>
                <a:cs typeface="Times New Roman" pitchFamily="18" charset="0"/>
              </a:rPr>
              <a:t>CARACTERÍSTICAS DE LA RED </a:t>
            </a:r>
            <a:endParaRPr lang="en-US" sz="3600" b="1" dirty="0">
              <a:latin typeface="Times New Roman" pitchFamily="18" charset="0"/>
              <a:cs typeface="Times New Roman" pitchFamily="18" charset="0"/>
            </a:endParaRPr>
          </a:p>
        </p:txBody>
      </p:sp>
      <p:sp>
        <p:nvSpPr>
          <p:cNvPr id="3" name="2 Marcador de contenido"/>
          <p:cNvSpPr txBox="1">
            <a:spLocks/>
          </p:cNvSpPr>
          <p:nvPr/>
        </p:nvSpPr>
        <p:spPr>
          <a:xfrm>
            <a:off x="457200" y="1600200"/>
            <a:ext cx="8401080" cy="4686320"/>
          </a:xfrm>
          <a:prstGeom prst="rect">
            <a:avLst/>
          </a:prstGeom>
        </p:spPr>
        <p:txBody>
          <a:bodyPr>
            <a:noAutofit/>
          </a:bodyPr>
          <a:lstStyle/>
          <a:p>
            <a:pPr algn="just">
              <a:spcAft>
                <a:spcPts val="1200"/>
              </a:spcAft>
            </a:pPr>
            <a:r>
              <a:rPr lang="es-EC" dirty="0" smtClean="0">
                <a:latin typeface="Times New Roman" pitchFamily="18" charset="0"/>
                <a:cs typeface="Times New Roman" pitchFamily="18" charset="0"/>
              </a:rPr>
              <a:t>Un sistema básico de comunicación comprende dos radios, cada uno con su antena asociada, separados por la trayectoria que se va a cubrir. </a:t>
            </a:r>
          </a:p>
          <a:p>
            <a:pPr algn="just">
              <a:spcAft>
                <a:spcPts val="1200"/>
              </a:spcAft>
            </a:pPr>
            <a:r>
              <a:rPr lang="es-EC" dirty="0" smtClean="0">
                <a:latin typeface="Times New Roman" pitchFamily="18" charset="0"/>
                <a:cs typeface="Times New Roman" pitchFamily="18" charset="0"/>
              </a:rPr>
              <a:t>Para tener una comunicación entre ambos, los radios requieren que la señal proveniente de la antena tenga una potencia por encima de cierto mínimo. </a:t>
            </a:r>
          </a:p>
          <a:p>
            <a:pPr algn="just">
              <a:spcAft>
                <a:spcPts val="1200"/>
              </a:spcAft>
            </a:pPr>
            <a:r>
              <a:rPr lang="es-EC" dirty="0" smtClean="0">
                <a:latin typeface="Times New Roman" pitchFamily="18" charset="0"/>
                <a:cs typeface="Times New Roman" pitchFamily="18" charset="0"/>
              </a:rPr>
              <a:t>El proceso de determinar si el enlace es viable se denomina cálculo del presupuesto de potencia. </a:t>
            </a:r>
          </a:p>
          <a:p>
            <a:pPr algn="just">
              <a:spcAft>
                <a:spcPts val="1200"/>
              </a:spcAft>
            </a:pPr>
            <a:r>
              <a:rPr lang="es-EC" dirty="0" smtClean="0">
                <a:latin typeface="Times New Roman" pitchFamily="18" charset="0"/>
                <a:cs typeface="Times New Roman" pitchFamily="18" charset="0"/>
              </a:rPr>
              <a:t>El que las señales puedan o no ser enviadas entre los radios dependerá de la calidad del equipamiento que se esté utilizando y de la disminución de la señal debido a la distancia, denominado pérdida en la trayectoria.</a:t>
            </a:r>
            <a:endParaRPr lang="en-US"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C" sz="3600" b="1" dirty="0" smtClean="0">
                <a:latin typeface="Times New Roman" pitchFamily="18" charset="0"/>
                <a:cs typeface="Times New Roman" pitchFamily="18" charset="0"/>
              </a:rPr>
              <a:t>CARACTERÍSTICAS DE LA RED </a:t>
            </a:r>
            <a:endParaRPr lang="en-US" sz="3600" b="1" dirty="0">
              <a:latin typeface="Times New Roman" pitchFamily="18" charset="0"/>
              <a:cs typeface="Times New Roman" pitchFamily="18" charset="0"/>
            </a:endParaRPr>
          </a:p>
        </p:txBody>
      </p:sp>
      <p:sp>
        <p:nvSpPr>
          <p:cNvPr id="3" name="2 Marcador de contenido"/>
          <p:cNvSpPr txBox="1">
            <a:spLocks/>
          </p:cNvSpPr>
          <p:nvPr/>
        </p:nvSpPr>
        <p:spPr>
          <a:xfrm>
            <a:off x="457200" y="1600200"/>
            <a:ext cx="8401080" cy="4686320"/>
          </a:xfrm>
          <a:prstGeom prst="rect">
            <a:avLst/>
          </a:prstGeom>
        </p:spPr>
        <p:txBody>
          <a:bodyPr>
            <a:noAutofit/>
          </a:bodyPr>
          <a:lstStyle/>
          <a:p>
            <a:pPr algn="just"/>
            <a:r>
              <a:rPr lang="es-EC" dirty="0" smtClean="0">
                <a:latin typeface="Times New Roman" pitchFamily="18" charset="0"/>
                <a:cs typeface="Times New Roman" pitchFamily="18" charset="0"/>
              </a:rPr>
              <a:t>Para diseñar la red, se tomaron las especificaciones de fabricantes de equipos, para configurar los diferentes sistemas a implementar, con el fin de tener resultados lo más reales posibles. </a:t>
            </a:r>
            <a:endParaRPr lang="en-US" dirty="0" smtClean="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25625" t="60705" r="23125" b="17615"/>
          <a:stretch>
            <a:fillRect/>
          </a:stretch>
        </p:blipFill>
        <p:spPr bwMode="auto">
          <a:xfrm>
            <a:off x="1447800" y="2590800"/>
            <a:ext cx="6248400" cy="1524000"/>
          </a:xfrm>
          <a:prstGeom prst="rect">
            <a:avLst/>
          </a:prstGeom>
          <a:noFill/>
          <a:ln w="9525">
            <a:noFill/>
            <a:miter lim="800000"/>
            <a:headEnd/>
            <a:tailEnd/>
          </a:ln>
        </p:spPr>
      </p:pic>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361" name="Object 1"/>
          <p:cNvGraphicFramePr>
            <a:graphicFrameLocks noChangeAspect="1"/>
          </p:cNvGraphicFramePr>
          <p:nvPr/>
        </p:nvGraphicFramePr>
        <p:xfrm>
          <a:off x="1524000" y="4229100"/>
          <a:ext cx="5943600" cy="2628900"/>
        </p:xfrm>
        <a:graphic>
          <a:graphicData uri="http://schemas.openxmlformats.org/presentationml/2006/ole">
            <p:oleObj spid="_x0000_s15361" r:id="rId4" imgW="9567514" imgH="4231479" progId="">
              <p:embed/>
            </p:oleObj>
          </a:graphicData>
        </a:graphic>
      </p:graphicFrame>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S" sz="3600" b="1" dirty="0" smtClean="0">
                <a:latin typeface="Times New Roman" pitchFamily="18" charset="0"/>
                <a:cs typeface="Times New Roman" pitchFamily="18" charset="0"/>
              </a:rPr>
              <a:t>PÉRDIDAS EN UN RADIOENLACE</a:t>
            </a:r>
            <a:endParaRPr lang="en-US" sz="3600" b="1" dirty="0">
              <a:latin typeface="Times New Roman" pitchFamily="18" charset="0"/>
              <a:cs typeface="Times New Roman" pitchFamily="18" charset="0"/>
            </a:endParaRPr>
          </a:p>
        </p:txBody>
      </p:sp>
      <p:sp>
        <p:nvSpPr>
          <p:cNvPr id="3" name="2 Marcador de contenido"/>
          <p:cNvSpPr txBox="1">
            <a:spLocks/>
          </p:cNvSpPr>
          <p:nvPr/>
        </p:nvSpPr>
        <p:spPr>
          <a:xfrm>
            <a:off x="457200" y="1600200"/>
            <a:ext cx="8401080" cy="4686320"/>
          </a:xfrm>
          <a:prstGeom prst="rect">
            <a:avLst/>
          </a:prstGeom>
        </p:spPr>
        <p:txBody>
          <a:bodyPr>
            <a:noAutofit/>
          </a:bodyPr>
          <a:lstStyle/>
          <a:p>
            <a:pPr algn="just">
              <a:spcAft>
                <a:spcPts val="600"/>
              </a:spcAft>
            </a:pPr>
            <a:r>
              <a:rPr lang="es-EC" dirty="0" smtClean="0">
                <a:latin typeface="Times New Roman" pitchFamily="18" charset="0"/>
                <a:cs typeface="Times New Roman" pitchFamily="18" charset="0"/>
              </a:rPr>
              <a:t>Con el objetivo de mantener una correcta fiabilidad de un radioenlace, se tiene que evaluar las pérdidas que sufre el mismo ya que toda señal es susceptible a debilitamientos de energía. En un sistema inalámbrico las perdidas más frecuentes se dan por el desvanecimiento de la señal. </a:t>
            </a:r>
          </a:p>
          <a:p>
            <a:pPr algn="just">
              <a:spcAft>
                <a:spcPts val="600"/>
              </a:spcAft>
            </a:pPr>
            <a:endParaRPr lang="en-US" dirty="0" smtClean="0">
              <a:latin typeface="Times New Roman" pitchFamily="18" charset="0"/>
              <a:cs typeface="Times New Roman" pitchFamily="18" charset="0"/>
            </a:endParaRPr>
          </a:p>
          <a:p>
            <a:pPr algn="just">
              <a:spcAft>
                <a:spcPts val="600"/>
              </a:spcAft>
            </a:pPr>
            <a:r>
              <a:rPr lang="es-EC" dirty="0" smtClean="0">
                <a:latin typeface="Times New Roman" pitchFamily="18" charset="0"/>
                <a:cs typeface="Times New Roman" pitchFamily="18" charset="0"/>
              </a:rPr>
              <a:t>Estás pérdidas se dan en el medio de propagación y en los equipos mismos usados para hacer efectivo el enlace como cables, conectores, y otros dispositivos entre los radios y las antenas; y lo que se pretende es calcular el valor de las pérdidas y la ganancia necesaria para superarlas, aunque se debe enfatizar que estos cálculos nos darán resultados teóricos que deberán ser comprobados durante la implementación de la red, ya que estos se encuentran sometidos a variaciones en los datos pues también se tendrá influencia de factores que no pueden ser contemplados dentro del análisis como el apuntalamiento de la antena, interferencias no previstas, etc.</a:t>
            </a:r>
            <a:endParaRPr lang="en-US"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S" sz="3600" b="1" dirty="0" smtClean="0">
                <a:latin typeface="Times New Roman" pitchFamily="18" charset="0"/>
                <a:cs typeface="Times New Roman" pitchFamily="18" charset="0"/>
              </a:rPr>
              <a:t>PÉRDIDAS EN UN RADIOENLACE</a:t>
            </a:r>
            <a:endParaRPr lang="en-US" sz="3600" b="1" dirty="0" smtClean="0">
              <a:latin typeface="Times New Roman" pitchFamily="18" charset="0"/>
              <a:cs typeface="Times New Roman" pitchFamily="18" charset="0"/>
            </a:endParaRPr>
          </a:p>
        </p:txBody>
      </p:sp>
      <p:sp>
        <p:nvSpPr>
          <p:cNvPr id="3" name="2 Marcador de contenido"/>
          <p:cNvSpPr txBox="1">
            <a:spLocks/>
          </p:cNvSpPr>
          <p:nvPr/>
        </p:nvSpPr>
        <p:spPr>
          <a:xfrm>
            <a:off x="457200" y="1600200"/>
            <a:ext cx="8401080" cy="5029200"/>
          </a:xfrm>
          <a:prstGeom prst="rect">
            <a:avLst/>
          </a:prstGeom>
        </p:spPr>
        <p:txBody>
          <a:bodyPr>
            <a:noAutofit/>
          </a:bodyPr>
          <a:lstStyle/>
          <a:p>
            <a:pPr algn="just">
              <a:spcAft>
                <a:spcPts val="600"/>
              </a:spcAft>
            </a:pPr>
            <a:r>
              <a:rPr lang="es-ES" b="1" dirty="0" smtClean="0">
                <a:latin typeface="Times New Roman" pitchFamily="18" charset="0"/>
                <a:cs typeface="Times New Roman" pitchFamily="18" charset="0"/>
              </a:rPr>
              <a:t>Desvanecimiento:  </a:t>
            </a:r>
            <a:r>
              <a:rPr lang="es-ES" dirty="0" smtClean="0">
                <a:latin typeface="Times New Roman" pitchFamily="18" charset="0"/>
                <a:cs typeface="Times New Roman" pitchFamily="18" charset="0"/>
              </a:rPr>
              <a:t>es la pérdida en la intensidad de la señal en el punto de recepción  durante un período de tiempo con respecto a la potencia de umbral que es la potencia de recepción dada por el fabricante y es la mínima potencia que puede recibir un equipo.</a:t>
            </a:r>
            <a:endParaRPr lang="en-US" dirty="0" smtClean="0">
              <a:latin typeface="Times New Roman" pitchFamily="18" charset="0"/>
              <a:cs typeface="Times New Roman" pitchFamily="18" charset="0"/>
            </a:endParaRPr>
          </a:p>
          <a:p>
            <a:pPr algn="just">
              <a:spcAft>
                <a:spcPts val="600"/>
              </a:spcAft>
            </a:pPr>
            <a:r>
              <a:rPr lang="es-ES" b="1" dirty="0" smtClean="0">
                <a:latin typeface="Times New Roman" pitchFamily="18" charset="0"/>
                <a:cs typeface="Times New Roman" pitchFamily="18" charset="0"/>
              </a:rPr>
              <a:t>Pérdidas en el Espacio Libre: </a:t>
            </a:r>
            <a:r>
              <a:rPr lang="es-AR" dirty="0" smtClean="0">
                <a:latin typeface="Times New Roman" pitchFamily="18" charset="0"/>
                <a:cs typeface="Times New Roman" pitchFamily="18" charset="0"/>
              </a:rPr>
              <a:t>Son las pérdidas propias del medio de transmisión, calculadas en función de la distancia entre los puntos de enlace y la frecuencia de funcionamiento. </a:t>
            </a:r>
            <a:endParaRPr lang="en-US" dirty="0" smtClean="0">
              <a:latin typeface="Times New Roman" pitchFamily="18" charset="0"/>
              <a:cs typeface="Times New Roman" pitchFamily="18" charset="0"/>
            </a:endParaRPr>
          </a:p>
          <a:p>
            <a:pPr algn="just">
              <a:spcAft>
                <a:spcPts val="600"/>
              </a:spcAft>
            </a:pPr>
            <a:r>
              <a:rPr lang="es-EC" b="1" dirty="0" smtClean="0">
                <a:latin typeface="Times New Roman" pitchFamily="18" charset="0"/>
                <a:cs typeface="Times New Roman" pitchFamily="18" charset="0"/>
              </a:rPr>
              <a:t>Pérdidas por Reflexiones: </a:t>
            </a:r>
            <a:r>
              <a:rPr lang="es-EC" dirty="0" smtClean="0">
                <a:latin typeface="Times New Roman" pitchFamily="18" charset="0"/>
                <a:cs typeface="Times New Roman" pitchFamily="18" charset="0"/>
              </a:rPr>
              <a:t>Todo objeto que se pone en el trayecto de una señal de propagación produce un reflejo de ella, por el rebote del haz en el objeto, pero no toda la señal que choca es reflejada, parte de ella es absorbida y la cantidad de energía asimilada depende del material del objeto con el cual ha chocado el haz de acuerdo a su índice de refracción. </a:t>
            </a:r>
          </a:p>
          <a:p>
            <a:pPr algn="just">
              <a:spcAft>
                <a:spcPts val="600"/>
              </a:spcAft>
            </a:pPr>
            <a:r>
              <a:rPr lang="es-EC" b="1" dirty="0" smtClean="0">
                <a:latin typeface="Times New Roman" pitchFamily="18" charset="0"/>
                <a:cs typeface="Times New Roman" pitchFamily="18" charset="0"/>
              </a:rPr>
              <a:t>Pérdidas por Múltiples Trayectorias: </a:t>
            </a:r>
            <a:r>
              <a:rPr lang="es-EC" dirty="0" smtClean="0">
                <a:latin typeface="Times New Roman" pitchFamily="18" charset="0"/>
                <a:cs typeface="Times New Roman" pitchFamily="18" charset="0"/>
              </a:rPr>
              <a:t>todo punto del frente de ondas irradia otro frente de ondas, por lo que una onda transmitida por el sistema de comunicación puede llegar a su destino a través de múltiples caminos distintos.</a:t>
            </a:r>
          </a:p>
          <a:p>
            <a:pPr algn="just">
              <a:spcAft>
                <a:spcPts val="600"/>
              </a:spcAft>
            </a:pPr>
            <a:r>
              <a:rPr lang="es-EC" b="1" dirty="0" smtClean="0">
                <a:latin typeface="Times New Roman" pitchFamily="18" charset="0"/>
                <a:cs typeface="Times New Roman" pitchFamily="18" charset="0"/>
              </a:rPr>
              <a:t>Pérdidas por Absorción Atmosférica: </a:t>
            </a:r>
            <a:r>
              <a:rPr lang="es-EC" dirty="0" smtClean="0">
                <a:latin typeface="Times New Roman" pitchFamily="18" charset="0"/>
                <a:cs typeface="Times New Roman" pitchFamily="18" charset="0"/>
              </a:rPr>
              <a:t>Cada una de las variaciones climáticas produce efectos que pueden causar pérdidas en los enlaces, estas son dependientes de la temperatura, humedad y presión</a:t>
            </a:r>
          </a:p>
          <a:p>
            <a:pPr algn="just"/>
            <a:endParaRPr lang="en-US" sz="1600"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S" sz="3600" b="1" dirty="0" smtClean="0">
                <a:latin typeface="Times New Roman" pitchFamily="18" charset="0"/>
                <a:cs typeface="Times New Roman" pitchFamily="18" charset="0"/>
              </a:rPr>
              <a:t>PÉRDIDAS EN UN RADIOENLACE</a:t>
            </a:r>
            <a:endParaRPr lang="en-US" sz="3600" b="1" dirty="0">
              <a:latin typeface="Times New Roman" pitchFamily="18" charset="0"/>
              <a:cs typeface="Times New Roman" pitchFamily="18" charset="0"/>
            </a:endParaRPr>
          </a:p>
        </p:txBody>
      </p:sp>
      <p:sp>
        <p:nvSpPr>
          <p:cNvPr id="3" name="2 Marcador de contenido"/>
          <p:cNvSpPr txBox="1">
            <a:spLocks/>
          </p:cNvSpPr>
          <p:nvPr/>
        </p:nvSpPr>
        <p:spPr>
          <a:xfrm>
            <a:off x="457200" y="1600200"/>
            <a:ext cx="8401080" cy="4686320"/>
          </a:xfrm>
          <a:prstGeom prst="rect">
            <a:avLst/>
          </a:prstGeom>
        </p:spPr>
        <p:txBody>
          <a:bodyPr>
            <a:noAutofit/>
          </a:bodyPr>
          <a:lstStyle/>
          <a:p>
            <a:pPr algn="just"/>
            <a:r>
              <a:rPr lang="es-EC" b="1" dirty="0" smtClean="0">
                <a:latin typeface="Times New Roman" pitchFamily="18" charset="0"/>
                <a:cs typeface="Times New Roman" pitchFamily="18" charset="0"/>
              </a:rPr>
              <a:t>Pérdidas por Vegetación:  </a:t>
            </a:r>
            <a:r>
              <a:rPr lang="es-EC" dirty="0" smtClean="0">
                <a:latin typeface="Times New Roman" pitchFamily="18" charset="0"/>
                <a:cs typeface="Times New Roman" pitchFamily="18" charset="0"/>
              </a:rPr>
              <a:t>Como se mencionó anteriormente todo objeto que produzca una obstrucción va a generar una pérdida y en este caso es muy importante considerar las causadas por la vegetación ya que esta se encuentra con mayor frecuencia en zonas rurales y esto afecta la confiabilidad del sistema.</a:t>
            </a:r>
          </a:p>
          <a:p>
            <a:pPr algn="just"/>
            <a:endParaRPr lang="en-US" dirty="0" smtClean="0">
              <a:latin typeface="Times New Roman" pitchFamily="18" charset="0"/>
              <a:cs typeface="Times New Roman" pitchFamily="18" charset="0"/>
            </a:endParaRPr>
          </a:p>
          <a:p>
            <a:pPr algn="just"/>
            <a:r>
              <a:rPr lang="es-ES" b="1" dirty="0" smtClean="0">
                <a:latin typeface="Times New Roman" pitchFamily="18" charset="0"/>
                <a:cs typeface="Times New Roman" pitchFamily="18" charset="0"/>
              </a:rPr>
              <a:t>Zona de Fresnel: </a:t>
            </a:r>
            <a:r>
              <a:rPr lang="es-ES" dirty="0" smtClean="0">
                <a:latin typeface="Times New Roman" pitchFamily="18" charset="0"/>
                <a:cs typeface="Times New Roman" pitchFamily="18" charset="0"/>
              </a:rPr>
              <a:t>Las Zonas de Fresnel son un área teórica que envuelve la línea imaginaria que une las antenas del enlace </a:t>
            </a:r>
            <a:r>
              <a:rPr lang="es-AR" dirty="0" smtClean="0">
                <a:latin typeface="Times New Roman" pitchFamily="18" charset="0"/>
                <a:cs typeface="Times New Roman" pitchFamily="18" charset="0"/>
              </a:rPr>
              <a:t>y que se encuentran definidas por todas las trayectorias posibles entre dos puntos donde la distancia es igual o menor a la distancia entre los puntos más n-veces la mitad de la longitud de onda de la señal ,              donde n definirá el número de la zona, pero la zona más influyente en radiocomunicaciones es la primera.</a:t>
            </a:r>
            <a:endParaRPr lang="en-US" dirty="0" smtClean="0">
              <a:latin typeface="Times New Roman" pitchFamily="18" charset="0"/>
              <a:cs typeface="Times New Roman" pitchFamily="18" charset="0"/>
            </a:endParaRPr>
          </a:p>
          <a:p>
            <a:pPr algn="just"/>
            <a:endParaRPr lang="es-ES" dirty="0" smtClean="0">
              <a:latin typeface="Times New Roman" pitchFamily="18" charset="0"/>
              <a:cs typeface="Times New Roman" pitchFamily="18" charset="0"/>
            </a:endParaRPr>
          </a:p>
          <a:p>
            <a:pPr algn="just"/>
            <a:endParaRPr lang="es-EC" b="1"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 name="Picture 3" descr="LineaVista.JPG"/>
          <p:cNvPicPr/>
          <p:nvPr/>
        </p:nvPicPr>
        <p:blipFill>
          <a:blip r:embed="rId3" cstate="print"/>
          <a:stretch>
            <a:fillRect/>
          </a:stretch>
        </p:blipFill>
        <p:spPr>
          <a:xfrm>
            <a:off x="2286000" y="4648200"/>
            <a:ext cx="3526406" cy="1575066"/>
          </a:xfrm>
          <a:prstGeom prst="rect">
            <a:avLst/>
          </a:prstGeom>
        </p:spPr>
      </p:pic>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89" name="Object 1"/>
          <p:cNvGraphicFramePr>
            <a:graphicFrameLocks noChangeAspect="1"/>
          </p:cNvGraphicFramePr>
          <p:nvPr/>
        </p:nvGraphicFramePr>
        <p:xfrm>
          <a:off x="7315200" y="3810000"/>
          <a:ext cx="495300" cy="390525"/>
        </p:xfrm>
        <a:graphic>
          <a:graphicData uri="http://schemas.openxmlformats.org/presentationml/2006/ole">
            <p:oleObj spid="_x0000_s63489" name="Equation" r:id="rId4" imgW="495085" imgH="393529" progId="Equation.3">
              <p:embed/>
            </p:oleObj>
          </a:graphicData>
        </a:graphic>
      </p:graphicFrame>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C" sz="3600" b="1" dirty="0" smtClean="0">
                <a:latin typeface="Times New Roman" pitchFamily="18" charset="0"/>
                <a:cs typeface="Times New Roman" pitchFamily="18" charset="0"/>
              </a:rPr>
              <a:t>GANANCIAS EN UN RADIOENLACE</a:t>
            </a:r>
            <a:endParaRPr lang="en-US" sz="3600" b="1" dirty="0">
              <a:latin typeface="Times New Roman" pitchFamily="18" charset="0"/>
              <a:cs typeface="Times New Roman" pitchFamily="18" charset="0"/>
            </a:endParaRPr>
          </a:p>
        </p:txBody>
      </p:sp>
      <p:sp>
        <p:nvSpPr>
          <p:cNvPr id="3"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spcBef>
                <a:spcPct val="0"/>
              </a:spcBef>
              <a:spcAft>
                <a:spcPts val="1200"/>
              </a:spcAft>
            </a:pPr>
            <a:r>
              <a:rPr lang="es-EC" dirty="0" smtClean="0">
                <a:latin typeface="Times New Roman" pitchFamily="18" charset="0"/>
                <a:cs typeface="Times New Roman" pitchFamily="18" charset="0"/>
              </a:rPr>
              <a:t>Si bien es cierto en un radioenlace existen varias pérdidas que se deben tomar en consideración, también se pueden obtener ganancias que ayudaran a que el enlace se lleve a cabo de una mejor manera, estas ganancias se las propone a continuación:</a:t>
            </a:r>
            <a:endParaRPr lang="en-US" dirty="0" smtClean="0">
              <a:latin typeface="Times New Roman" pitchFamily="18" charset="0"/>
              <a:cs typeface="Times New Roman" pitchFamily="18" charset="0"/>
            </a:endParaRPr>
          </a:p>
          <a:p>
            <a:pPr lvl="0" algn="just">
              <a:spcBef>
                <a:spcPct val="0"/>
              </a:spcBef>
              <a:spcAft>
                <a:spcPts val="1200"/>
              </a:spcAft>
            </a:pPr>
            <a:r>
              <a:rPr lang="es-ES" b="1" dirty="0" smtClean="0">
                <a:latin typeface="Times New Roman" pitchFamily="18" charset="0"/>
                <a:cs typeface="Times New Roman" pitchFamily="18" charset="0"/>
              </a:rPr>
              <a:t>Ganancias de las Antenas: </a:t>
            </a:r>
            <a:r>
              <a:rPr lang="es-ES" dirty="0" smtClean="0">
                <a:latin typeface="Times New Roman" pitchFamily="18" charset="0"/>
                <a:cs typeface="Times New Roman" pitchFamily="18" charset="0"/>
              </a:rPr>
              <a:t>Se puede expresar en dBi o decibelios isotrópicos que es una relación de la ganancia de potencia y una antena isotrópica que es aquella que irradia energía en todas direcciones.</a:t>
            </a:r>
          </a:p>
          <a:p>
            <a:pPr lvl="0" algn="just">
              <a:spcBef>
                <a:spcPct val="0"/>
              </a:spcBef>
              <a:spcAft>
                <a:spcPts val="1200"/>
              </a:spcAft>
            </a:pPr>
            <a:r>
              <a:rPr lang="es-ES" b="1" dirty="0" smtClean="0">
                <a:latin typeface="Times New Roman" pitchFamily="18" charset="0"/>
                <a:cs typeface="Times New Roman" pitchFamily="18" charset="0"/>
              </a:rPr>
              <a:t>Potencia de </a:t>
            </a:r>
            <a:r>
              <a:rPr lang="es-EC" b="1" dirty="0" smtClean="0">
                <a:latin typeface="Times New Roman" pitchFamily="18" charset="0"/>
                <a:cs typeface="Times New Roman" pitchFamily="18" charset="0"/>
              </a:rPr>
              <a:t>Transmisión: </a:t>
            </a:r>
            <a:r>
              <a:rPr lang="es-ES" dirty="0" smtClean="0">
                <a:latin typeface="Times New Roman" pitchFamily="18" charset="0"/>
                <a:cs typeface="Times New Roman" pitchFamily="18" charset="0"/>
              </a:rPr>
              <a:t>Es aquella potencia directamente medida a la salida del transmisor sin tomar en cuenta el paso por todos los elementos alimentadores como filtros, </a:t>
            </a:r>
            <a:r>
              <a:rPr lang="es-ES" dirty="0" err="1" smtClean="0">
                <a:latin typeface="Times New Roman" pitchFamily="18" charset="0"/>
                <a:cs typeface="Times New Roman" pitchFamily="18" charset="0"/>
              </a:rPr>
              <a:t>circuladores</a:t>
            </a:r>
            <a:r>
              <a:rPr lang="es-ES" dirty="0" smtClean="0">
                <a:latin typeface="Times New Roman" pitchFamily="18" charset="0"/>
                <a:cs typeface="Times New Roman" pitchFamily="18" charset="0"/>
              </a:rPr>
              <a:t>, cables, etc. </a:t>
            </a:r>
            <a:r>
              <a:rPr lang="es-EC" dirty="0" smtClean="0">
                <a:latin typeface="Times New Roman" pitchFamily="18" charset="0"/>
                <a:cs typeface="Times New Roman" pitchFamily="18" charset="0"/>
              </a:rPr>
              <a:t>Se expresa en </a:t>
            </a:r>
            <a:r>
              <a:rPr lang="es-EC" dirty="0" err="1" smtClean="0">
                <a:latin typeface="Times New Roman" pitchFamily="18" charset="0"/>
                <a:cs typeface="Times New Roman" pitchFamily="18" charset="0"/>
              </a:rPr>
              <a:t>milivatios</a:t>
            </a:r>
            <a:r>
              <a:rPr lang="es-EC" dirty="0" smtClean="0">
                <a:latin typeface="Times New Roman" pitchFamily="18" charset="0"/>
                <a:cs typeface="Times New Roman" pitchFamily="18" charset="0"/>
              </a:rPr>
              <a:t>, o en dBm.</a:t>
            </a:r>
            <a:r>
              <a:rPr lang="es-ES" b="1" dirty="0" smtClean="0">
                <a:latin typeface="Times New Roman" pitchFamily="18" charset="0"/>
                <a:cs typeface="Times New Roman" pitchFamily="18" charset="0"/>
              </a:rPr>
              <a:t> </a:t>
            </a:r>
          </a:p>
          <a:p>
            <a:pPr lvl="0" algn="just">
              <a:spcBef>
                <a:spcPct val="0"/>
              </a:spcBef>
              <a:spcAft>
                <a:spcPts val="1200"/>
              </a:spcAft>
            </a:pPr>
            <a:r>
              <a:rPr lang="es-ES" b="1" dirty="0" smtClean="0">
                <a:latin typeface="Times New Roman" pitchFamily="18" charset="0"/>
                <a:cs typeface="Times New Roman" pitchFamily="18" charset="0"/>
              </a:rPr>
              <a:t>Confiabilidad del Sistema: </a:t>
            </a:r>
            <a:r>
              <a:rPr lang="es-ES" dirty="0" smtClean="0">
                <a:latin typeface="Times New Roman" pitchFamily="18" charset="0"/>
                <a:cs typeface="Times New Roman" pitchFamily="18" charset="0"/>
              </a:rPr>
              <a:t>La confiabilidad del sistema se basa en el porcentaje de tiempo en que un sistema se encuentra activo, es decir operando con normalidad. </a:t>
            </a: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AR" sz="3600" b="1" dirty="0" smtClean="0">
                <a:latin typeface="Times New Roman" pitchFamily="18" charset="0"/>
                <a:cs typeface="Times New Roman" pitchFamily="18" charset="0"/>
              </a:rPr>
              <a:t>CÁLCULOS DE PÉRDIDAS Y GANANCIAS</a:t>
            </a:r>
            <a:endParaRPr lang="en-US" sz="3600" b="1" dirty="0">
              <a:latin typeface="Times New Roman" pitchFamily="18" charset="0"/>
              <a:cs typeface="Times New Roman" pitchFamily="18" charset="0"/>
            </a:endParaRPr>
          </a:p>
        </p:txBody>
      </p:sp>
      <p:sp>
        <p:nvSpPr>
          <p:cNvPr id="3" name="2 Marcador de contenido"/>
          <p:cNvSpPr txBox="1">
            <a:spLocks/>
          </p:cNvSpPr>
          <p:nvPr/>
        </p:nvSpPr>
        <p:spPr>
          <a:xfrm>
            <a:off x="457200" y="1600200"/>
            <a:ext cx="8401080" cy="4686320"/>
          </a:xfrm>
          <a:prstGeom prst="rect">
            <a:avLst/>
          </a:prstGeom>
        </p:spPr>
        <p:txBody>
          <a:bodyPr>
            <a:noAutofit/>
          </a:bodyPr>
          <a:lstStyle/>
          <a:p>
            <a:r>
              <a:rPr lang="es-AR" b="1" dirty="0" smtClean="0">
                <a:latin typeface="Times New Roman" pitchFamily="18" charset="0"/>
                <a:cs typeface="Times New Roman" pitchFamily="18" charset="0"/>
              </a:rPr>
              <a:t>Pérdidas en Espacio Libre</a:t>
            </a:r>
            <a:endParaRPr lang="en-US" dirty="0" smtClean="0">
              <a:latin typeface="Times New Roman" pitchFamily="18" charset="0"/>
              <a:cs typeface="Times New Roman" pitchFamily="18" charset="0"/>
            </a:endParaRPr>
          </a:p>
          <a:p>
            <a:pPr lvl="0"/>
            <a:r>
              <a:rPr lang="en-US" dirty="0" err="1" smtClean="0">
                <a:latin typeface="Times New Roman" pitchFamily="18" charset="0"/>
                <a:cs typeface="Times New Roman" pitchFamily="18" charset="0"/>
              </a:rPr>
              <a:t>Frecuencia</a:t>
            </a:r>
            <a:r>
              <a:rPr lang="en-US" dirty="0" smtClean="0">
                <a:latin typeface="Times New Roman" pitchFamily="18" charset="0"/>
                <a:cs typeface="Times New Roman" pitchFamily="18" charset="0"/>
              </a:rPr>
              <a:t>=</a:t>
            </a:r>
            <a:r>
              <a:rPr lang="es-EC" dirty="0" smtClean="0">
                <a:latin typeface="Times New Roman" pitchFamily="18" charset="0"/>
                <a:cs typeface="Times New Roman" pitchFamily="18" charset="0"/>
              </a:rPr>
              <a:t>2,45 GHz</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s-ES" dirty="0" smtClean="0">
              <a:latin typeface="Times New Roman" pitchFamily="18" charset="0"/>
              <a:cs typeface="Times New Roman" pitchFamily="18" charset="0"/>
            </a:endParaRPr>
          </a:p>
          <a:p>
            <a:pPr marL="342900" indent="-342900">
              <a:spcBef>
                <a:spcPct val="20000"/>
              </a:spcBef>
              <a:defRPr/>
            </a:pPr>
            <a:r>
              <a:rPr lang="es-AR" b="1" dirty="0" smtClean="0">
                <a:latin typeface="Times New Roman" pitchFamily="18" charset="0"/>
                <a:cs typeface="Times New Roman" pitchFamily="18" charset="0"/>
              </a:rPr>
              <a:t>Ganancia del Sistema</a:t>
            </a:r>
          </a:p>
          <a:p>
            <a:pPr marL="342900" indent="-342900">
              <a:spcBef>
                <a:spcPct val="20000"/>
              </a:spcBef>
              <a:defRPr/>
            </a:pPr>
            <a:endParaRPr lang="es-AR" b="1" dirty="0" smtClean="0">
              <a:latin typeface="Times New Roman" pitchFamily="18" charset="0"/>
              <a:cs typeface="Times New Roman" pitchFamily="18" charset="0"/>
            </a:endParaRPr>
          </a:p>
          <a:p>
            <a:pPr marL="342900" indent="-342900">
              <a:spcBef>
                <a:spcPct val="20000"/>
              </a:spcBef>
              <a:defRPr/>
            </a:pPr>
            <a:endParaRPr lang="es-AR" b="1" dirty="0" smtClean="0">
              <a:latin typeface="Times New Roman" pitchFamily="18" charset="0"/>
              <a:cs typeface="Times New Roman" pitchFamily="18" charset="0"/>
            </a:endParaRPr>
          </a:p>
          <a:p>
            <a:r>
              <a:rPr lang="es-EC" dirty="0" err="1" smtClean="0">
                <a:latin typeface="Times New Roman" pitchFamily="18" charset="0"/>
                <a:cs typeface="Times New Roman" pitchFamily="18" charset="0"/>
              </a:rPr>
              <a:t>L</a:t>
            </a:r>
            <a:r>
              <a:rPr lang="es-EC" baseline="-25000" dirty="0" err="1" smtClean="0">
                <a:latin typeface="Times New Roman" pitchFamily="18" charset="0"/>
                <a:cs typeface="Times New Roman" pitchFamily="18" charset="0"/>
              </a:rPr>
              <a:t>fsl</a:t>
            </a:r>
            <a:r>
              <a:rPr lang="es-EC" dirty="0" smtClean="0">
                <a:latin typeface="Times New Roman" pitchFamily="18" charset="0"/>
                <a:cs typeface="Times New Roman" pitchFamily="18" charset="0"/>
              </a:rPr>
              <a:t>= Pérdida de señal en el espacio libre (dB)</a:t>
            </a:r>
            <a:endParaRPr lang="en-US" dirty="0" smtClean="0">
              <a:latin typeface="Times New Roman" pitchFamily="18" charset="0"/>
              <a:cs typeface="Times New Roman" pitchFamily="18" charset="0"/>
            </a:endParaRPr>
          </a:p>
          <a:p>
            <a:r>
              <a:rPr lang="es-AR" dirty="0" smtClean="0">
                <a:latin typeface="Times New Roman" pitchFamily="18" charset="0"/>
                <a:cs typeface="Times New Roman" pitchFamily="18" charset="0"/>
              </a:rPr>
              <a:t>G</a:t>
            </a:r>
            <a:r>
              <a:rPr lang="es-AR" baseline="-25000" dirty="0" smtClean="0">
                <a:latin typeface="Times New Roman" pitchFamily="18" charset="0"/>
                <a:cs typeface="Times New Roman" pitchFamily="18" charset="0"/>
              </a:rPr>
              <a:t>T</a:t>
            </a:r>
            <a:r>
              <a:rPr lang="es-AR" dirty="0" smtClean="0">
                <a:latin typeface="Times New Roman" pitchFamily="18" charset="0"/>
                <a:cs typeface="Times New Roman" pitchFamily="18" charset="0"/>
              </a:rPr>
              <a:t> = Ganancia total del sistema (dB)</a:t>
            </a:r>
            <a:endParaRPr lang="en-US" dirty="0" smtClean="0">
              <a:latin typeface="Times New Roman" pitchFamily="18" charset="0"/>
              <a:cs typeface="Times New Roman" pitchFamily="18" charset="0"/>
            </a:endParaRPr>
          </a:p>
          <a:p>
            <a:r>
              <a:rPr lang="es-EC" dirty="0" err="1" smtClean="0">
                <a:latin typeface="Times New Roman" pitchFamily="18" charset="0"/>
                <a:cs typeface="Times New Roman" pitchFamily="18" charset="0"/>
              </a:rPr>
              <a:t>P</a:t>
            </a:r>
            <a:r>
              <a:rPr lang="es-EC" baseline="-25000" dirty="0" err="1" smtClean="0">
                <a:latin typeface="Times New Roman" pitchFamily="18" charset="0"/>
                <a:cs typeface="Times New Roman" pitchFamily="18" charset="0"/>
              </a:rPr>
              <a:t>Tx</a:t>
            </a:r>
            <a:r>
              <a:rPr lang="es-AR" dirty="0" smtClean="0">
                <a:latin typeface="Times New Roman" pitchFamily="18" charset="0"/>
                <a:cs typeface="Times New Roman" pitchFamily="18" charset="0"/>
              </a:rPr>
              <a:t> = Potencia de salida del transmisor del radio 1(dBm)</a:t>
            </a:r>
            <a:endParaRPr lang="en-US" dirty="0" smtClean="0">
              <a:latin typeface="Times New Roman" pitchFamily="18" charset="0"/>
              <a:cs typeface="Times New Roman" pitchFamily="18" charset="0"/>
            </a:endParaRPr>
          </a:p>
          <a:p>
            <a:r>
              <a:rPr lang="es-EC" dirty="0" err="1" smtClean="0">
                <a:latin typeface="Times New Roman" pitchFamily="18" charset="0"/>
                <a:cs typeface="Times New Roman" pitchFamily="18" charset="0"/>
              </a:rPr>
              <a:t>G</a:t>
            </a:r>
            <a:r>
              <a:rPr lang="es-EC" baseline="-25000" dirty="0" err="1" smtClean="0">
                <a:latin typeface="Times New Roman" pitchFamily="18" charset="0"/>
                <a:cs typeface="Times New Roman" pitchFamily="18" charset="0"/>
              </a:rPr>
              <a:t>Atx</a:t>
            </a:r>
            <a:r>
              <a:rPr lang="es-AR" dirty="0" smtClean="0">
                <a:latin typeface="Times New Roman" pitchFamily="18" charset="0"/>
                <a:cs typeface="Times New Roman" pitchFamily="18" charset="0"/>
              </a:rPr>
              <a:t> = Ganancia de la antena transmisora (dBi)</a:t>
            </a:r>
            <a:endParaRPr lang="en-US" dirty="0" smtClean="0">
              <a:latin typeface="Times New Roman" pitchFamily="18" charset="0"/>
              <a:cs typeface="Times New Roman" pitchFamily="18" charset="0"/>
            </a:endParaRPr>
          </a:p>
          <a:p>
            <a:r>
              <a:rPr lang="es-AR" dirty="0" smtClean="0">
                <a:latin typeface="Times New Roman" pitchFamily="18" charset="0"/>
                <a:cs typeface="Times New Roman" pitchFamily="18" charset="0"/>
              </a:rPr>
              <a:t> </a:t>
            </a:r>
            <a:r>
              <a:rPr lang="es-AR" dirty="0" err="1" smtClean="0">
                <a:latin typeface="Times New Roman" pitchFamily="18" charset="0"/>
                <a:cs typeface="Times New Roman" pitchFamily="18" charset="0"/>
              </a:rPr>
              <a:t>L</a:t>
            </a:r>
            <a:r>
              <a:rPr lang="es-AR" baseline="-25000" dirty="0" err="1" smtClean="0">
                <a:latin typeface="Times New Roman" pitchFamily="18" charset="0"/>
                <a:cs typeface="Times New Roman" pitchFamily="18" charset="0"/>
              </a:rPr>
              <a:t>f</a:t>
            </a:r>
            <a:r>
              <a:rPr lang="es-AR" dirty="0" smtClean="0">
                <a:latin typeface="Times New Roman" pitchFamily="18" charset="0"/>
                <a:cs typeface="Times New Roman" pitchFamily="18" charset="0"/>
              </a:rPr>
              <a:t> = Pérdidas en los cables del radio 1(dB) </a:t>
            </a:r>
            <a:endParaRPr lang="en-US" dirty="0" smtClean="0">
              <a:latin typeface="Times New Roman" pitchFamily="18" charset="0"/>
              <a:cs typeface="Times New Roman" pitchFamily="18" charset="0"/>
            </a:endParaRPr>
          </a:p>
          <a:p>
            <a:r>
              <a:rPr lang="es-EC" dirty="0" err="1" smtClean="0">
                <a:latin typeface="Times New Roman" pitchFamily="18" charset="0"/>
                <a:cs typeface="Times New Roman" pitchFamily="18" charset="0"/>
              </a:rPr>
              <a:t>G</a:t>
            </a:r>
            <a:r>
              <a:rPr lang="es-EC" baseline="-25000" dirty="0" err="1" smtClean="0">
                <a:latin typeface="Times New Roman" pitchFamily="18" charset="0"/>
                <a:cs typeface="Times New Roman" pitchFamily="18" charset="0"/>
              </a:rPr>
              <a:t>Arx</a:t>
            </a:r>
            <a:r>
              <a:rPr lang="es-AR" dirty="0" smtClean="0">
                <a:latin typeface="Times New Roman" pitchFamily="18" charset="0"/>
                <a:cs typeface="Times New Roman" pitchFamily="18" charset="0"/>
              </a:rPr>
              <a:t> = Ganancia de la antena receptora (dBi)          </a:t>
            </a:r>
            <a:endParaRPr lang="en-US" dirty="0" smtClean="0">
              <a:latin typeface="Times New Roman" pitchFamily="18" charset="0"/>
              <a:cs typeface="Times New Roman" pitchFamily="18" charset="0"/>
            </a:endParaRPr>
          </a:p>
          <a:p>
            <a:r>
              <a:rPr lang="es-EC" dirty="0" smtClean="0">
                <a:latin typeface="Times New Roman" pitchFamily="18" charset="0"/>
                <a:cs typeface="Times New Roman" pitchFamily="18" charset="0"/>
              </a:rPr>
              <a:t>L</a:t>
            </a:r>
            <a:r>
              <a:rPr lang="es-EC" baseline="-25000" dirty="0" smtClean="0">
                <a:latin typeface="Times New Roman" pitchFamily="18" charset="0"/>
                <a:cs typeface="Times New Roman" pitchFamily="18" charset="0"/>
              </a:rPr>
              <a:t>b</a:t>
            </a:r>
            <a:r>
              <a:rPr lang="es-EC" dirty="0" smtClean="0">
                <a:latin typeface="Times New Roman" pitchFamily="18" charset="0"/>
                <a:cs typeface="Times New Roman" pitchFamily="18" charset="0"/>
              </a:rPr>
              <a:t> = Pérdidas en los cables del radio 2(dB) </a:t>
            </a:r>
            <a:endParaRPr lang="en-US" dirty="0" smtClean="0">
              <a:latin typeface="Times New Roman" pitchFamily="18" charset="0"/>
              <a:cs typeface="Times New Roman" pitchFamily="18" charset="0"/>
            </a:endParaRPr>
          </a:p>
          <a:p>
            <a:pPr marL="342900" indent="-342900">
              <a:spcBef>
                <a:spcPct val="20000"/>
              </a:spcBef>
              <a:defRPr/>
            </a:pPr>
            <a:endParaRPr lang="en-US"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55914" y="2286000"/>
            <a:ext cx="4049486" cy="457200"/>
          </a:xfrm>
          <a:prstGeom prst="rect">
            <a:avLst/>
          </a:prstGeom>
          <a:noFill/>
        </p:spPr>
      </p:pic>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34143" y="3276600"/>
            <a:ext cx="4985657" cy="457200"/>
          </a:xfrm>
          <a:prstGeom prst="rect">
            <a:avLst/>
          </a:prstGeom>
          <a:noFill/>
        </p:spPr>
      </p:pic>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1200184" y="142860"/>
            <a:ext cx="7158030" cy="857248"/>
          </a:xfrm>
        </p:spPr>
        <p:txBody>
          <a:bodyPr>
            <a:normAutofit/>
          </a:bodyPr>
          <a:lstStyle/>
          <a:p>
            <a:r>
              <a:rPr lang="es-ES" sz="3600" b="1" dirty="0" smtClean="0">
                <a:latin typeface="Times New Roman" pitchFamily="18" charset="0"/>
                <a:cs typeface="Times New Roman" pitchFamily="18" charset="0"/>
              </a:rPr>
              <a:t>OBJETIVOS</a:t>
            </a:r>
            <a:endParaRPr lang="es-ES" sz="3600" b="1" dirty="0">
              <a:latin typeface="Times New Roman" pitchFamily="18" charset="0"/>
              <a:cs typeface="Times New Roman" pitchFamily="18" charset="0"/>
            </a:endParaRPr>
          </a:p>
        </p:txBody>
      </p:sp>
      <p:sp>
        <p:nvSpPr>
          <p:cNvPr id="8" name="2 Marcador de contenido"/>
          <p:cNvSpPr>
            <a:spLocks noGrp="1"/>
          </p:cNvSpPr>
          <p:nvPr>
            <p:ph idx="1"/>
          </p:nvPr>
        </p:nvSpPr>
        <p:spPr>
          <a:xfrm>
            <a:off x="285720" y="1142984"/>
            <a:ext cx="8572560" cy="5143536"/>
          </a:xfrm>
        </p:spPr>
        <p:txBody>
          <a:bodyPr>
            <a:normAutofit fontScale="70000" lnSpcReduction="20000"/>
          </a:bodyPr>
          <a:lstStyle/>
          <a:p>
            <a:pPr marL="0" indent="0" algn="just">
              <a:buNone/>
            </a:pPr>
            <a:endParaRPr lang="es-ES" sz="4000" b="1" dirty="0" smtClean="0">
              <a:latin typeface="Times New Roman" pitchFamily="18" charset="0"/>
              <a:cs typeface="Times New Roman" pitchFamily="18" charset="0"/>
            </a:endParaRPr>
          </a:p>
          <a:p>
            <a:pPr marL="0" indent="0" algn="just">
              <a:buNone/>
            </a:pPr>
            <a:r>
              <a:rPr lang="es-ES" sz="4000" b="1" dirty="0" smtClean="0">
                <a:latin typeface="Times New Roman" pitchFamily="18" charset="0"/>
                <a:cs typeface="Times New Roman" pitchFamily="18" charset="0"/>
              </a:rPr>
              <a:t>General</a:t>
            </a:r>
          </a:p>
          <a:p>
            <a:pPr marL="0" indent="0" algn="just">
              <a:buNone/>
            </a:pPr>
            <a:r>
              <a:rPr lang="es-ES" dirty="0" smtClean="0">
                <a:latin typeface="Times New Roman" pitchFamily="18" charset="0"/>
                <a:cs typeface="Times New Roman" pitchFamily="18" charset="0"/>
              </a:rPr>
              <a:t>Diseñar </a:t>
            </a:r>
            <a:r>
              <a:rPr lang="es-ES" dirty="0">
                <a:latin typeface="Times New Roman" pitchFamily="18" charset="0"/>
                <a:cs typeface="Times New Roman" pitchFamily="18" charset="0"/>
              </a:rPr>
              <a:t>una red de </a:t>
            </a:r>
            <a:r>
              <a:rPr lang="es-ES" dirty="0" smtClean="0">
                <a:latin typeface="Times New Roman" pitchFamily="18" charset="0"/>
                <a:cs typeface="Times New Roman" pitchFamily="18" charset="0"/>
              </a:rPr>
              <a:t>telecomunicaciones, </a:t>
            </a:r>
            <a:r>
              <a:rPr lang="es-ES" dirty="0">
                <a:latin typeface="Times New Roman" pitchFamily="18" charset="0"/>
                <a:cs typeface="Times New Roman" pitchFamily="18" charset="0"/>
              </a:rPr>
              <a:t>con el fin de contribuir al desarrollo de las TICs, mediante el acceso a internet del sector productivo de Pedro Vicente </a:t>
            </a:r>
            <a:r>
              <a:rPr lang="es-ES" dirty="0" smtClean="0">
                <a:latin typeface="Times New Roman" pitchFamily="18" charset="0"/>
                <a:cs typeface="Times New Roman" pitchFamily="18" charset="0"/>
              </a:rPr>
              <a:t>Maldonado.</a:t>
            </a:r>
            <a:r>
              <a:rPr lang="es-ES" dirty="0" smtClean="0">
                <a:solidFill>
                  <a:schemeClr val="bg1"/>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a:p>
            <a:pPr marL="0" indent="342900" algn="just">
              <a:buNone/>
            </a:pPr>
            <a:endParaRPr lang="es-ES" sz="1800" dirty="0">
              <a:latin typeface="Times New Roman" pitchFamily="18" charset="0"/>
              <a:cs typeface="Times New Roman" pitchFamily="18" charset="0"/>
            </a:endParaRPr>
          </a:p>
          <a:p>
            <a:pPr marL="0" indent="0" algn="just">
              <a:buNone/>
            </a:pPr>
            <a:r>
              <a:rPr lang="es-ES" sz="4000" b="1" dirty="0" smtClean="0">
                <a:latin typeface="Times New Roman" pitchFamily="18" charset="0"/>
                <a:cs typeface="Times New Roman" pitchFamily="18" charset="0"/>
              </a:rPr>
              <a:t>Específicos</a:t>
            </a:r>
          </a:p>
          <a:p>
            <a:pPr marL="0" indent="0" algn="just">
              <a:buNone/>
            </a:pPr>
            <a:endParaRPr lang="es-ES"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just"/>
            <a:r>
              <a:rPr lang="es-ES" dirty="0" smtClean="0">
                <a:latin typeface="Times New Roman" pitchFamily="18" charset="0"/>
                <a:cs typeface="Times New Roman" pitchFamily="18" charset="0"/>
              </a:rPr>
              <a:t>Realizar </a:t>
            </a:r>
            <a:r>
              <a:rPr lang="es-ES" dirty="0">
                <a:latin typeface="Times New Roman" pitchFamily="18" charset="0"/>
                <a:cs typeface="Times New Roman" pitchFamily="18" charset="0"/>
              </a:rPr>
              <a:t>un estudio de campo para definir las características generales de la red de acuerdo a los requerimientos del sector considerando la parte económica y social de la población.</a:t>
            </a:r>
            <a:endParaRPr lang="en-US" dirty="0">
              <a:latin typeface="Times New Roman" pitchFamily="18" charset="0"/>
              <a:cs typeface="Times New Roman" pitchFamily="18" charset="0"/>
            </a:endParaRPr>
          </a:p>
          <a:p>
            <a:pPr lvl="0" algn="just"/>
            <a:r>
              <a:rPr lang="es-ES" dirty="0">
                <a:latin typeface="Times New Roman" pitchFamily="18" charset="0"/>
                <a:cs typeface="Times New Roman" pitchFamily="18" charset="0"/>
              </a:rPr>
              <a:t>Diseñar en base a los estudios técnicos, económicos  y sociales desarrollados en el presente estudio, un proyecto de red que constituya la disminución de la brecha digital, dotando de servicios de telecomunicaciones al sector productivo del cantón Pedro Vicente Maldonado.</a:t>
            </a:r>
            <a:endParaRPr lang="en-US" dirty="0">
              <a:latin typeface="Times New Roman" pitchFamily="18" charset="0"/>
              <a:cs typeface="Times New Roman" pitchFamily="18" charset="0"/>
            </a:endParaRPr>
          </a:p>
          <a:p>
            <a:pPr algn="just"/>
            <a:endParaRPr lang="es-ES" dirty="0"/>
          </a:p>
        </p:txBody>
      </p:sp>
    </p:spTree>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AR" sz="3600" b="1" dirty="0" smtClean="0">
                <a:latin typeface="Times New Roman" pitchFamily="18" charset="0"/>
                <a:cs typeface="Times New Roman" pitchFamily="18" charset="0"/>
              </a:rPr>
              <a:t>CÁLCULOS DE PÉRDIDAS Y GANANCIAS</a:t>
            </a:r>
            <a:endParaRPr lang="en-US" sz="3600" b="1" dirty="0" smtClean="0">
              <a:latin typeface="Times New Roman" pitchFamily="18" charset="0"/>
              <a:cs typeface="Times New Roman" pitchFamily="18" charset="0"/>
            </a:endParaRPr>
          </a:p>
        </p:txBody>
      </p:sp>
      <p:sp>
        <p:nvSpPr>
          <p:cNvPr id="3" name="2 Marcador de contenido"/>
          <p:cNvSpPr txBox="1">
            <a:spLocks/>
          </p:cNvSpPr>
          <p:nvPr/>
        </p:nvSpPr>
        <p:spPr>
          <a:xfrm>
            <a:off x="457200" y="1600200"/>
            <a:ext cx="8401080" cy="4686320"/>
          </a:xfrm>
          <a:prstGeom prst="rect">
            <a:avLst/>
          </a:prstGeom>
        </p:spPr>
        <p:txBody>
          <a:bodyPr>
            <a:noAutofit/>
          </a:bodyPr>
          <a:lstStyle/>
          <a:p>
            <a:pPr lvl="0" algn="just"/>
            <a:r>
              <a:rPr lang="es-ES" b="1" dirty="0" smtClean="0">
                <a:latin typeface="Times New Roman" pitchFamily="18" charset="0"/>
                <a:cs typeface="Times New Roman" pitchFamily="18" charset="0"/>
              </a:rPr>
              <a:t>Nivel de recepción </a:t>
            </a:r>
            <a:r>
              <a:rPr lang="es-ES" dirty="0" smtClean="0">
                <a:latin typeface="Times New Roman" pitchFamily="18" charset="0"/>
                <a:cs typeface="Times New Roman" pitchFamily="18" charset="0"/>
              </a:rPr>
              <a:t>:</a:t>
            </a:r>
          </a:p>
          <a:p>
            <a:pPr lvl="0" algn="just"/>
            <a:endParaRPr lang="es-ES" dirty="0" smtClean="0">
              <a:latin typeface="Times New Roman" pitchFamily="18" charset="0"/>
              <a:cs typeface="Times New Roman" pitchFamily="18" charset="0"/>
            </a:endParaRPr>
          </a:p>
          <a:p>
            <a:pPr lvl="0" algn="just"/>
            <a:endParaRPr lang="es-ES" dirty="0" smtClean="0">
              <a:latin typeface="Times New Roman" pitchFamily="18" charset="0"/>
              <a:cs typeface="Times New Roman" pitchFamily="18" charset="0"/>
            </a:endParaRPr>
          </a:p>
          <a:p>
            <a:pPr lvl="0" algn="just"/>
            <a:endParaRPr lang="es-ES" dirty="0" smtClean="0">
              <a:latin typeface="Times New Roman" pitchFamily="18" charset="0"/>
              <a:cs typeface="Times New Roman" pitchFamily="18" charset="0"/>
            </a:endParaRPr>
          </a:p>
          <a:p>
            <a:pPr lvl="0" algn="just"/>
            <a:endParaRPr lang="es-ES" dirty="0" smtClean="0">
              <a:latin typeface="Times New Roman" pitchFamily="18" charset="0"/>
              <a:cs typeface="Times New Roman" pitchFamily="18" charset="0"/>
            </a:endParaRPr>
          </a:p>
          <a:p>
            <a:pPr lvl="0" algn="just"/>
            <a:r>
              <a:rPr lang="es-EC" dirty="0" smtClean="0">
                <a:latin typeface="Times New Roman" pitchFamily="18" charset="0"/>
                <a:cs typeface="Times New Roman" pitchFamily="18" charset="0"/>
              </a:rPr>
              <a:t>Si el nivel de señal resultante es mayor que la sensibilidad, entonces el enlace es viable.</a:t>
            </a:r>
          </a:p>
          <a:p>
            <a:pPr lvl="0" algn="just"/>
            <a:endParaRPr lang="es-EC"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Tomando ejemplo el enlace entre la Radio Base y la finca 2, se tienen los siguientes datos para realizar los cálculos. </a:t>
            </a:r>
            <a:endParaRPr lang="en-US"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D (m)=5710m</a:t>
            </a:r>
            <a:endParaRPr lang="en-US"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F (GHz)=2.4GHz</a:t>
            </a:r>
            <a:endParaRPr lang="en-US" dirty="0" smtClean="0">
              <a:latin typeface="Times New Roman" pitchFamily="18" charset="0"/>
              <a:cs typeface="Times New Roman" pitchFamily="18" charset="0"/>
            </a:endParaRPr>
          </a:p>
          <a:p>
            <a:pPr algn="just"/>
            <a:r>
              <a:rPr lang="es-EC" dirty="0" err="1" smtClean="0">
                <a:latin typeface="Times New Roman" pitchFamily="18" charset="0"/>
                <a:cs typeface="Times New Roman" pitchFamily="18" charset="0"/>
              </a:rPr>
              <a:t>P</a:t>
            </a:r>
            <a:r>
              <a:rPr lang="es-EC" baseline="-25000" dirty="0" err="1" smtClean="0">
                <a:latin typeface="Times New Roman" pitchFamily="18" charset="0"/>
                <a:cs typeface="Times New Roman" pitchFamily="18" charset="0"/>
              </a:rPr>
              <a:t>Tx</a:t>
            </a:r>
            <a:r>
              <a:rPr lang="es-EC" dirty="0" smtClean="0">
                <a:latin typeface="Times New Roman" pitchFamily="18" charset="0"/>
                <a:cs typeface="Times New Roman" pitchFamily="18" charset="0"/>
              </a:rPr>
              <a:t>= 28 dBm</a:t>
            </a:r>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G</a:t>
            </a:r>
            <a:r>
              <a:rPr lang="en-US" baseline="-25000" dirty="0" err="1" smtClean="0">
                <a:latin typeface="Times New Roman" pitchFamily="18" charset="0"/>
                <a:cs typeface="Times New Roman" pitchFamily="18" charset="0"/>
              </a:rPr>
              <a:t>Atx</a:t>
            </a:r>
            <a:r>
              <a:rPr lang="en-US" dirty="0" smtClean="0">
                <a:latin typeface="Times New Roman" pitchFamily="18" charset="0"/>
                <a:cs typeface="Times New Roman" pitchFamily="18" charset="0"/>
              </a:rPr>
              <a:t>= 13 dBi</a:t>
            </a:r>
          </a:p>
          <a:p>
            <a:pPr algn="just"/>
            <a:r>
              <a:rPr lang="en-US" dirty="0" err="1" smtClean="0">
                <a:latin typeface="Times New Roman" pitchFamily="18" charset="0"/>
                <a:cs typeface="Times New Roman" pitchFamily="18" charset="0"/>
              </a:rPr>
              <a:t>G</a:t>
            </a:r>
            <a:r>
              <a:rPr lang="en-US" baseline="-25000" dirty="0" err="1" smtClean="0">
                <a:latin typeface="Times New Roman" pitchFamily="18" charset="0"/>
                <a:cs typeface="Times New Roman" pitchFamily="18" charset="0"/>
              </a:rPr>
              <a:t>Arx</a:t>
            </a:r>
            <a:r>
              <a:rPr lang="en-US" dirty="0" smtClean="0">
                <a:latin typeface="Times New Roman" pitchFamily="18" charset="0"/>
                <a:cs typeface="Times New Roman" pitchFamily="18" charset="0"/>
              </a:rPr>
              <a:t>= 10 dBi</a:t>
            </a:r>
          </a:p>
          <a:p>
            <a:pPr algn="just"/>
            <a:r>
              <a:rPr lang="en-US" dirty="0" smtClean="0">
                <a:latin typeface="Times New Roman" pitchFamily="18" charset="0"/>
                <a:cs typeface="Times New Roman" pitchFamily="18" charset="0"/>
              </a:rPr>
              <a:t>L</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0,5 dB</a:t>
            </a:r>
          </a:p>
          <a:p>
            <a:pPr algn="just"/>
            <a:r>
              <a:rPr lang="en-US" dirty="0" smtClean="0">
                <a:latin typeface="Times New Roman" pitchFamily="18" charset="0"/>
                <a:cs typeface="Times New Roman" pitchFamily="18" charset="0"/>
              </a:rPr>
              <a:t>L</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0,5 dB</a:t>
            </a:r>
          </a:p>
          <a:p>
            <a:pPr algn="just"/>
            <a:r>
              <a:rPr lang="es-EC" dirty="0" smtClean="0">
                <a:latin typeface="Times New Roman" pitchFamily="18" charset="0"/>
                <a:cs typeface="Times New Roman" pitchFamily="18" charset="0"/>
              </a:rPr>
              <a:t>S= -97 dB</a:t>
            </a:r>
            <a:endParaRPr lang="en-US" dirty="0" smtClean="0">
              <a:latin typeface="Times New Roman" pitchFamily="18" charset="0"/>
              <a:cs typeface="Times New Roman" pitchFamily="18" charset="0"/>
            </a:endParaRPr>
          </a:p>
          <a:p>
            <a:pPr lvl="0"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399" y="2133600"/>
            <a:ext cx="1959429" cy="381000"/>
          </a:xfrm>
          <a:prstGeom prst="rect">
            <a:avLst/>
          </a:prstGeom>
          <a:noFill/>
        </p:spPr>
      </p:pic>
      <p:pic>
        <p:nvPicPr>
          <p:cNvPr id="6" name="Picture 5"/>
          <p:cNvPicPr/>
          <p:nvPr/>
        </p:nvPicPr>
        <p:blipFill>
          <a:blip r:embed="rId3" cstate="print"/>
          <a:srcRect t="9701"/>
          <a:stretch>
            <a:fillRect/>
          </a:stretch>
        </p:blipFill>
        <p:spPr bwMode="auto">
          <a:xfrm>
            <a:off x="3581400" y="4038600"/>
            <a:ext cx="3886200" cy="2521789"/>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AR" sz="3600" b="1" dirty="0" smtClean="0">
                <a:latin typeface="Times New Roman" pitchFamily="18" charset="0"/>
                <a:cs typeface="Times New Roman" pitchFamily="18" charset="0"/>
              </a:rPr>
              <a:t>CÁLCULOS DE PÉRDIDAS Y GANANCIAS</a:t>
            </a:r>
            <a:endParaRPr lang="en-US" sz="3600" b="1" dirty="0" smtClean="0">
              <a:latin typeface="Times New Roman" pitchFamily="18" charset="0"/>
              <a:cs typeface="Times New Roman" pitchFamily="18" charset="0"/>
            </a:endParaRPr>
          </a:p>
        </p:txBody>
      </p:sp>
      <p:pic>
        <p:nvPicPr>
          <p:cNvPr id="3584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2286000"/>
            <a:ext cx="2699657" cy="304800"/>
          </a:xfrm>
          <a:prstGeom prst="rect">
            <a:avLst/>
          </a:prstGeom>
          <a:noFill/>
        </p:spPr>
      </p:pic>
      <p:pic>
        <p:nvPicPr>
          <p:cNvPr id="3584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2743200"/>
            <a:ext cx="3124200" cy="354639"/>
          </a:xfrm>
          <a:prstGeom prst="rect">
            <a:avLst/>
          </a:prstGeom>
          <a:noFill/>
        </p:spPr>
      </p:pic>
      <p:pic>
        <p:nvPicPr>
          <p:cNvPr id="3584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3276599"/>
            <a:ext cx="1828800" cy="317395"/>
          </a:xfrm>
          <a:prstGeom prst="rect">
            <a:avLst/>
          </a:prstGeom>
          <a:noFill/>
        </p:spPr>
      </p:pic>
      <p:sp>
        <p:nvSpPr>
          <p:cNvPr id="35845" name="Rectangle 5"/>
          <p:cNvSpPr>
            <a:spLocks noChangeArrowheads="1"/>
          </p:cNvSpPr>
          <p:nvPr/>
        </p:nvSpPr>
        <p:spPr bwMode="auto">
          <a:xfrm>
            <a:off x="457200" y="1661012"/>
            <a:ext cx="8229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Pérdida en el espacio libre.</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ndParaRPr>
          </a:p>
        </p:txBody>
      </p:sp>
      <p:sp>
        <p:nvSpPr>
          <p:cNvPr id="35846" name="Rectangle 6"/>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847" name="Rectangle 7"/>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848" name="Rectangle 8"/>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849" name="Rectangle 9"/>
          <p:cNvSpPr>
            <a:spLocks noChangeArrowheads="1"/>
          </p:cNvSpPr>
          <p:nvPr/>
        </p:nvSpPr>
        <p:spPr bwMode="auto">
          <a:xfrm>
            <a:off x="4831344" y="1721823"/>
            <a:ext cx="255069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Ganancia total del sistema.</a:t>
            </a:r>
            <a:endParaRPr kumimoji="0" lang="es-AR" sz="1600" b="1" i="0" u="none" strike="noStrike" cap="none" normalizeH="0" baseline="0" dirty="0" smtClean="0">
              <a:ln>
                <a:noFill/>
              </a:ln>
              <a:solidFill>
                <a:schemeClr val="tx1"/>
              </a:solidFill>
              <a:effectLst/>
              <a:latin typeface="Arial" pitchFamily="34" charset="0"/>
            </a:endParaRPr>
          </a:p>
        </p:txBody>
      </p:sp>
      <p:sp>
        <p:nvSpPr>
          <p:cNvPr id="358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0"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3733800"/>
            <a:ext cx="1981200" cy="355600"/>
          </a:xfrm>
          <a:prstGeom prst="rect">
            <a:avLst/>
          </a:prstGeom>
          <a:noFill/>
        </p:spPr>
      </p:pic>
      <p:sp>
        <p:nvSpPr>
          <p:cNvPr id="3585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2"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53000" y="2209800"/>
            <a:ext cx="3323771" cy="304800"/>
          </a:xfrm>
          <a:prstGeom prst="rect">
            <a:avLst/>
          </a:prstGeom>
          <a:noFill/>
        </p:spPr>
      </p:pic>
      <p:sp>
        <p:nvSpPr>
          <p:cNvPr id="3585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4"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3000" y="2743200"/>
            <a:ext cx="4030579" cy="228600"/>
          </a:xfrm>
          <a:prstGeom prst="rect">
            <a:avLst/>
          </a:prstGeom>
          <a:noFill/>
        </p:spPr>
      </p:pic>
      <p:sp>
        <p:nvSpPr>
          <p:cNvPr id="3585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6"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52999" y="3200400"/>
            <a:ext cx="1443789" cy="304800"/>
          </a:xfrm>
          <a:prstGeom prst="rect">
            <a:avLst/>
          </a:prstGeom>
          <a:noFill/>
        </p:spPr>
      </p:pic>
      <p:sp>
        <p:nvSpPr>
          <p:cNvPr id="35858" name="Rectangle 18"/>
          <p:cNvSpPr>
            <a:spLocks noChangeArrowheads="1"/>
          </p:cNvSpPr>
          <p:nvPr/>
        </p:nvSpPr>
        <p:spPr bwMode="auto">
          <a:xfrm>
            <a:off x="533400" y="4419600"/>
            <a:ext cx="2514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Nivel de recepción.</a:t>
            </a:r>
            <a:endParaRPr kumimoji="0" lang="es-AR" sz="1600" b="1" i="0" u="none" strike="noStrike" cap="none" normalizeH="0" baseline="0" dirty="0" smtClean="0">
              <a:ln>
                <a:noFill/>
              </a:ln>
              <a:solidFill>
                <a:schemeClr val="tx1"/>
              </a:solidFill>
              <a:effectLst/>
              <a:latin typeface="Arial" pitchFamily="34" charset="0"/>
            </a:endParaRPr>
          </a:p>
        </p:txBody>
      </p:sp>
      <p:sp>
        <p:nvSpPr>
          <p:cNvPr id="3586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9"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85799" y="5029200"/>
            <a:ext cx="1567543" cy="304800"/>
          </a:xfrm>
          <a:prstGeom prst="rect">
            <a:avLst/>
          </a:prstGeom>
          <a:noFill/>
        </p:spPr>
      </p:pic>
      <p:sp>
        <p:nvSpPr>
          <p:cNvPr id="3586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61" name="Picture 2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5799" y="5562600"/>
            <a:ext cx="2213811" cy="228600"/>
          </a:xfrm>
          <a:prstGeom prst="rect">
            <a:avLst/>
          </a:prstGeom>
          <a:noFill/>
        </p:spPr>
      </p:pic>
      <p:sp>
        <p:nvSpPr>
          <p:cNvPr id="3586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63" name="Picture 2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85799" y="6019800"/>
            <a:ext cx="1828801" cy="267286"/>
          </a:xfrm>
          <a:prstGeom prst="rect">
            <a:avLst/>
          </a:prstGeom>
          <a:noFill/>
        </p:spPr>
      </p:pic>
      <p:sp>
        <p:nvSpPr>
          <p:cNvPr id="3586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65" name="Picture 2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191000" y="5334000"/>
            <a:ext cx="2374232" cy="304800"/>
          </a:xfrm>
          <a:prstGeom prst="rect">
            <a:avLst/>
          </a:prstGeom>
          <a:noFill/>
        </p:spPr>
      </p:pic>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C" sz="3600" b="1" dirty="0" smtClean="0">
                <a:latin typeface="Times New Roman" pitchFamily="18" charset="0"/>
                <a:cs typeface="Times New Roman" pitchFamily="18" charset="0"/>
              </a:rPr>
              <a:t>SOFTWARE A UTILIZARSE</a:t>
            </a:r>
            <a:endParaRPr lang="en-US" sz="3600" b="1" dirty="0" smtClean="0">
              <a:latin typeface="Times New Roman" pitchFamily="18" charset="0"/>
              <a:cs typeface="Times New Roman" pitchFamily="18" charset="0"/>
            </a:endParaRPr>
          </a:p>
        </p:txBody>
      </p:sp>
      <p:sp>
        <p:nvSpPr>
          <p:cNvPr id="3"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spcBef>
                <a:spcPct val="0"/>
              </a:spcBef>
            </a:pPr>
            <a:r>
              <a:rPr lang="es-EC" dirty="0" smtClean="0">
                <a:latin typeface="Times New Roman" pitchFamily="18" charset="0"/>
                <a:cs typeface="Times New Roman" pitchFamily="18" charset="0"/>
              </a:rPr>
              <a:t>Con el objetivo de establecer una simulación del comportamiento y factibilidad de la red proyectada, se recurre a la utilización del software de simulación de radioenlaces </a:t>
            </a:r>
            <a:r>
              <a:rPr lang="es-EC" i="1" dirty="0" smtClean="0">
                <a:latin typeface="Times New Roman" pitchFamily="18" charset="0"/>
                <a:cs typeface="Times New Roman" pitchFamily="18" charset="0"/>
              </a:rPr>
              <a:t>Radio Mobile</a:t>
            </a:r>
            <a:r>
              <a:rPr lang="es-EC" dirty="0" smtClean="0">
                <a:latin typeface="Times New Roman" pitchFamily="18" charset="0"/>
                <a:cs typeface="Times New Roman" pitchFamily="18" charset="0"/>
              </a:rPr>
              <a:t> para obtener los enlaces necesarios para la interconexión de las microempresas con respecto a la geografía del terreno, la ubicación de los puntos de interés en el mapa, la visualización de los perfiles de los enlaces y las coberturas para de esa manera obtener la simulación más acertada en lo que se refiere a los enlaces.</a:t>
            </a:r>
          </a:p>
          <a:p>
            <a:pPr algn="just">
              <a:spcBef>
                <a:spcPct val="0"/>
              </a:spcBef>
            </a:pPr>
            <a:endParaRPr lang="en-US" dirty="0" smtClean="0">
              <a:latin typeface="Times New Roman" pitchFamily="18" charset="0"/>
              <a:cs typeface="Times New Roman" pitchFamily="18" charset="0"/>
            </a:endParaRPr>
          </a:p>
          <a:p>
            <a:pPr lvl="0" algn="just">
              <a:spcBef>
                <a:spcPct val="0"/>
              </a:spcBef>
            </a:pPr>
            <a:r>
              <a:rPr lang="es-EC" b="1" dirty="0" smtClean="0">
                <a:latin typeface="Times New Roman" pitchFamily="18" charset="0"/>
                <a:cs typeface="Times New Roman" pitchFamily="18" charset="0"/>
              </a:rPr>
              <a:t>Radio Mobile</a:t>
            </a:r>
          </a:p>
          <a:p>
            <a:pPr lvl="0" algn="just">
              <a:spcBef>
                <a:spcPct val="0"/>
              </a:spcBef>
            </a:pPr>
            <a:endParaRPr lang="es-EC" b="1" dirty="0" smtClean="0">
              <a:latin typeface="Times New Roman" pitchFamily="18" charset="0"/>
              <a:cs typeface="Times New Roman" pitchFamily="18" charset="0"/>
            </a:endParaRPr>
          </a:p>
          <a:p>
            <a:pPr algn="just">
              <a:spcBef>
                <a:spcPct val="0"/>
              </a:spcBef>
            </a:pPr>
            <a:r>
              <a:rPr lang="es-ES" dirty="0" smtClean="0">
                <a:latin typeface="Times New Roman" pitchFamily="18" charset="0"/>
                <a:cs typeface="Times New Roman" pitchFamily="18" charset="0"/>
              </a:rPr>
              <a:t>Está basado en el modelo de propagación ITM (</a:t>
            </a:r>
            <a:r>
              <a:rPr lang="es-ES" i="1" dirty="0" smtClean="0">
                <a:latin typeface="Times New Roman" pitchFamily="18" charset="0"/>
                <a:cs typeface="Times New Roman" pitchFamily="18" charset="0"/>
              </a:rPr>
              <a:t>Irregular </a:t>
            </a:r>
            <a:r>
              <a:rPr lang="es-ES" i="1" dirty="0" err="1" smtClean="0">
                <a:latin typeface="Times New Roman" pitchFamily="18" charset="0"/>
                <a:cs typeface="Times New Roman" pitchFamily="18" charset="0"/>
              </a:rPr>
              <a:t>Terrain</a:t>
            </a:r>
            <a:r>
              <a:rPr lang="es-ES" i="1" dirty="0" smtClean="0">
                <a:latin typeface="Times New Roman" pitchFamily="18" charset="0"/>
                <a:cs typeface="Times New Roman" pitchFamily="18" charset="0"/>
              </a:rPr>
              <a:t> </a:t>
            </a:r>
            <a:r>
              <a:rPr lang="es-ES" i="1" dirty="0" err="1" smtClean="0">
                <a:latin typeface="Times New Roman" pitchFamily="18" charset="0"/>
                <a:cs typeface="Times New Roman" pitchFamily="18" charset="0"/>
              </a:rPr>
              <a:t>Model</a:t>
            </a:r>
            <a:r>
              <a:rPr lang="es-ES" dirty="0" smtClean="0">
                <a:latin typeface="Times New Roman" pitchFamily="18" charset="0"/>
                <a:cs typeface="Times New Roman" pitchFamily="18" charset="0"/>
              </a:rPr>
              <a:t>) o </a:t>
            </a:r>
            <a:r>
              <a:rPr lang="es-ES" i="1" dirty="0" err="1" smtClean="0">
                <a:latin typeface="Times New Roman" pitchFamily="18" charset="0"/>
                <a:cs typeface="Times New Roman" pitchFamily="18" charset="0"/>
              </a:rPr>
              <a:t>Longley</a:t>
            </a:r>
            <a:r>
              <a:rPr lang="es-ES" i="1" dirty="0" smtClean="0">
                <a:latin typeface="Times New Roman" pitchFamily="18" charset="0"/>
                <a:cs typeface="Times New Roman" pitchFamily="18" charset="0"/>
              </a:rPr>
              <a:t>-Rice</a:t>
            </a:r>
            <a:r>
              <a:rPr lang="es-ES" b="1" dirty="0" smtClean="0">
                <a:latin typeface="Times New Roman" pitchFamily="18" charset="0"/>
                <a:cs typeface="Times New Roman" pitchFamily="18" charset="0"/>
              </a:rPr>
              <a:t>, </a:t>
            </a:r>
            <a:r>
              <a:rPr lang="es-ES" dirty="0" smtClean="0">
                <a:latin typeface="Times New Roman" pitchFamily="18" charset="0"/>
                <a:cs typeface="Times New Roman" pitchFamily="18" charset="0"/>
              </a:rPr>
              <a:t>modelo de predicción troposférica para transmisión radio sobre terreno irregular en enlaces de largo-medio alcance.</a:t>
            </a:r>
            <a:endParaRPr lang="en-US" dirty="0" smtClean="0">
              <a:latin typeface="Times New Roman" pitchFamily="18" charset="0"/>
              <a:cs typeface="Times New Roman" pitchFamily="18" charset="0"/>
            </a:endParaRPr>
          </a:p>
          <a:p>
            <a:pPr lvl="0" algn="just">
              <a:spcBef>
                <a:spcPct val="0"/>
              </a:spcBef>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C" sz="3600" b="1" dirty="0" smtClean="0">
                <a:latin typeface="Times New Roman" pitchFamily="18" charset="0"/>
                <a:cs typeface="Times New Roman" pitchFamily="18" charset="0"/>
              </a:rPr>
              <a:t>SIMULACIÓN </a:t>
            </a:r>
            <a:endParaRPr lang="en-US" sz="3600" b="1" dirty="0" smtClean="0">
              <a:latin typeface="Times New Roman" pitchFamily="18" charset="0"/>
              <a:cs typeface="Times New Roman" pitchFamily="18" charset="0"/>
            </a:endParaRPr>
          </a:p>
        </p:txBody>
      </p:sp>
      <p:sp>
        <p:nvSpPr>
          <p:cNvPr id="3"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spcBef>
                <a:spcPct val="0"/>
              </a:spcBef>
              <a:spcAft>
                <a:spcPts val="1200"/>
              </a:spcAft>
            </a:pPr>
            <a:r>
              <a:rPr lang="es-EC" dirty="0" smtClean="0">
                <a:latin typeface="Times New Roman" pitchFamily="18" charset="0"/>
                <a:cs typeface="Times New Roman" pitchFamily="18" charset="0"/>
              </a:rPr>
              <a:t>Para este sistema se utilizó una Radio Base y un Repetidor ya que se pretende proveer el servicio de internet a las 36 fincas. </a:t>
            </a:r>
            <a:r>
              <a:rPr lang="es-EC" dirty="0" smtClean="0">
                <a:solidFill>
                  <a:schemeClr val="bg1"/>
                </a:solidFill>
                <a:latin typeface="Times New Roman" pitchFamily="18" charset="0"/>
                <a:cs typeface="Times New Roman" pitchFamily="18" charset="0"/>
              </a:rPr>
              <a:t>y brindar la facilidad de una aplicación web que permita la comercialización de los productos de cada microempresa.</a:t>
            </a:r>
          </a:p>
          <a:p>
            <a:pPr algn="just">
              <a:spcAft>
                <a:spcPts val="1200"/>
              </a:spcAft>
            </a:pPr>
            <a:r>
              <a:rPr lang="es-EC" dirty="0" smtClean="0">
                <a:latin typeface="Times New Roman" pitchFamily="18" charset="0"/>
                <a:cs typeface="Times New Roman" pitchFamily="18" charset="0"/>
              </a:rPr>
              <a:t>Las coordenadas de la Radio Base y la Repetidora se detallan a continuación:</a:t>
            </a:r>
            <a:endParaRPr lang="en-US" dirty="0" smtClean="0">
              <a:latin typeface="Times New Roman" pitchFamily="18" charset="0"/>
              <a:cs typeface="Times New Roman" pitchFamily="18" charset="0"/>
            </a:endParaRPr>
          </a:p>
          <a:p>
            <a:pPr algn="just">
              <a:spcAft>
                <a:spcPts val="1200"/>
              </a:spcAft>
            </a:pPr>
            <a:r>
              <a:rPr lang="es-EC" dirty="0" smtClean="0">
                <a:latin typeface="Times New Roman" pitchFamily="18" charset="0"/>
                <a:cs typeface="Times New Roman" pitchFamily="18" charset="0"/>
              </a:rPr>
              <a:t>Radio Base</a:t>
            </a:r>
            <a:endParaRPr lang="en-US" dirty="0" smtClean="0">
              <a:latin typeface="Times New Roman" pitchFamily="18" charset="0"/>
              <a:cs typeface="Times New Roman" pitchFamily="18" charset="0"/>
            </a:endParaRPr>
          </a:p>
          <a:p>
            <a:pPr lvl="0" algn="just">
              <a:spcAft>
                <a:spcPts val="1200"/>
              </a:spcAft>
              <a:buFont typeface="Arial" pitchFamily="34" charset="0"/>
              <a:buChar char="•"/>
            </a:pPr>
            <a:r>
              <a:rPr lang="es-EC" dirty="0" smtClean="0">
                <a:latin typeface="Times New Roman" pitchFamily="18" charset="0"/>
                <a:cs typeface="Times New Roman" pitchFamily="18" charset="0"/>
              </a:rPr>
              <a:t>Longitud: </a:t>
            </a:r>
            <a:r>
              <a:rPr lang="es-ES" dirty="0" smtClean="0">
                <a:latin typeface="Times New Roman" pitchFamily="18" charset="0"/>
                <a:cs typeface="Times New Roman" pitchFamily="18" charset="0"/>
              </a:rPr>
              <a:t>78°59'51.18"W</a:t>
            </a:r>
            <a:endParaRPr lang="en-US" dirty="0" smtClean="0">
              <a:latin typeface="Times New Roman" pitchFamily="18" charset="0"/>
              <a:cs typeface="Times New Roman" pitchFamily="18" charset="0"/>
            </a:endParaRPr>
          </a:p>
          <a:p>
            <a:pPr lvl="0" algn="just">
              <a:spcAft>
                <a:spcPts val="1200"/>
              </a:spcAft>
              <a:buFont typeface="Arial" pitchFamily="34" charset="0"/>
              <a:buChar char="•"/>
            </a:pPr>
            <a:r>
              <a:rPr lang="es-EC" dirty="0" smtClean="0">
                <a:latin typeface="Times New Roman" pitchFamily="18" charset="0"/>
                <a:cs typeface="Times New Roman" pitchFamily="18" charset="0"/>
              </a:rPr>
              <a:t>Latitud:</a:t>
            </a:r>
            <a:r>
              <a:rPr lang="es-ES" dirty="0" smtClean="0">
                <a:latin typeface="Times New Roman" pitchFamily="18" charset="0"/>
                <a:cs typeface="Times New Roman" pitchFamily="18" charset="0"/>
              </a:rPr>
              <a:t>  0° 7'30.79"N</a:t>
            </a:r>
            <a:endParaRPr lang="en-US" dirty="0" smtClean="0">
              <a:latin typeface="Times New Roman" pitchFamily="18" charset="0"/>
              <a:cs typeface="Times New Roman" pitchFamily="18" charset="0"/>
            </a:endParaRPr>
          </a:p>
          <a:p>
            <a:pPr algn="just">
              <a:spcAft>
                <a:spcPts val="1200"/>
              </a:spcAft>
            </a:pPr>
            <a:r>
              <a:rPr lang="es-EC" dirty="0" smtClean="0">
                <a:latin typeface="Times New Roman" pitchFamily="18" charset="0"/>
                <a:cs typeface="Times New Roman" pitchFamily="18" charset="0"/>
              </a:rPr>
              <a:t>Repetidora</a:t>
            </a:r>
            <a:endParaRPr lang="en-US" dirty="0" smtClean="0">
              <a:latin typeface="Times New Roman" pitchFamily="18" charset="0"/>
              <a:cs typeface="Times New Roman" pitchFamily="18" charset="0"/>
            </a:endParaRPr>
          </a:p>
          <a:p>
            <a:pPr lvl="0" algn="just">
              <a:spcAft>
                <a:spcPts val="1200"/>
              </a:spcAft>
              <a:buFont typeface="Arial" pitchFamily="34" charset="0"/>
              <a:buChar char="•"/>
            </a:pPr>
            <a:r>
              <a:rPr lang="es-EC" dirty="0" smtClean="0">
                <a:latin typeface="Times New Roman" pitchFamily="18" charset="0"/>
                <a:cs typeface="Times New Roman" pitchFamily="18" charset="0"/>
              </a:rPr>
              <a:t>Longitud: </a:t>
            </a:r>
            <a:r>
              <a:rPr lang="es-ES" dirty="0" smtClean="0">
                <a:latin typeface="Times New Roman" pitchFamily="18" charset="0"/>
                <a:cs typeface="Times New Roman" pitchFamily="18" charset="0"/>
              </a:rPr>
              <a:t>79° 6'1.12"W</a:t>
            </a:r>
            <a:endParaRPr lang="en-US" dirty="0" smtClean="0">
              <a:latin typeface="Times New Roman" pitchFamily="18" charset="0"/>
              <a:cs typeface="Times New Roman" pitchFamily="18" charset="0"/>
            </a:endParaRPr>
          </a:p>
          <a:p>
            <a:pPr lvl="0">
              <a:spcAft>
                <a:spcPts val="1200"/>
              </a:spcAft>
              <a:buFont typeface="Arial" pitchFamily="34" charset="0"/>
              <a:buChar char="•"/>
            </a:pPr>
            <a:r>
              <a:rPr lang="es-EC" dirty="0" smtClean="0">
                <a:latin typeface="Times New Roman" pitchFamily="18" charset="0"/>
                <a:cs typeface="Times New Roman" pitchFamily="18" charset="0"/>
              </a:rPr>
              <a:t>Latitud:</a:t>
            </a:r>
            <a:r>
              <a:rPr lang="es-ES" dirty="0" smtClean="0">
                <a:latin typeface="Times New Roman" pitchFamily="18" charset="0"/>
                <a:cs typeface="Times New Roman" pitchFamily="18" charset="0"/>
              </a:rPr>
              <a:t>0°7'14.52“N</a:t>
            </a: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4" name="Picture 3"/>
          <p:cNvPicPr/>
          <p:nvPr/>
        </p:nvPicPr>
        <p:blipFill>
          <a:blip r:embed="rId2" cstate="print"/>
          <a:srcRect l="18544" t="12468" r="19012" b="5944"/>
          <a:stretch>
            <a:fillRect/>
          </a:stretch>
        </p:blipFill>
        <p:spPr bwMode="auto">
          <a:xfrm>
            <a:off x="3733800" y="3124200"/>
            <a:ext cx="4953000" cy="35052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C" sz="3600" b="1" dirty="0" smtClean="0">
                <a:latin typeface="Times New Roman" pitchFamily="18" charset="0"/>
                <a:cs typeface="Times New Roman" pitchFamily="18" charset="0"/>
              </a:rPr>
              <a:t>SIMULACIÓN</a:t>
            </a:r>
            <a:endParaRPr lang="en-US" sz="3600" b="1" dirty="0" smtClean="0">
              <a:latin typeface="Times New Roman" pitchFamily="18" charset="0"/>
              <a:cs typeface="Times New Roman" pitchFamily="18" charset="0"/>
            </a:endParaRPr>
          </a:p>
        </p:txBody>
      </p:sp>
      <p:sp>
        <p:nvSpPr>
          <p:cNvPr id="3"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r>
              <a:rPr lang="es-ES" dirty="0" smtClean="0">
                <a:latin typeface="Times New Roman" pitchFamily="18" charset="0"/>
                <a:cs typeface="Times New Roman" pitchFamily="18" charset="0"/>
              </a:rPr>
              <a:t>Para mantener una mayor fiabilidad con respecto a los cálculos, para los enlaces se ha realizado el cálculo de pérdidas y ganancias con el programa de simulación Radio Mobile, configurando las características de los equipos reales y se han establecido los siguientes parámetros para el modelo de propagación </a:t>
            </a:r>
            <a:r>
              <a:rPr lang="es-ES" i="1" dirty="0" err="1" smtClean="0">
                <a:latin typeface="Times New Roman" pitchFamily="18" charset="0"/>
                <a:cs typeface="Times New Roman" pitchFamily="18" charset="0"/>
              </a:rPr>
              <a:t>Longley</a:t>
            </a:r>
            <a:r>
              <a:rPr lang="es-ES" i="1" dirty="0" smtClean="0">
                <a:latin typeface="Times New Roman" pitchFamily="18" charset="0"/>
                <a:cs typeface="Times New Roman" pitchFamily="18" charset="0"/>
              </a:rPr>
              <a:t> Rice</a:t>
            </a:r>
            <a:r>
              <a:rPr lang="es-ES" dirty="0" smtClean="0">
                <a:latin typeface="Times New Roman" pitchFamily="18" charset="0"/>
                <a:cs typeface="Times New Roman" pitchFamily="18" charset="0"/>
              </a:rPr>
              <a:t>, usado por el software:</a:t>
            </a:r>
          </a:p>
          <a:p>
            <a:pPr algn="just"/>
            <a:endParaRPr lang="en-US" dirty="0" smtClean="0">
              <a:latin typeface="Times New Roman" pitchFamily="18" charset="0"/>
              <a:cs typeface="Times New Roman" pitchFamily="18" charset="0"/>
            </a:endParaRPr>
          </a:p>
          <a:p>
            <a:pPr lvl="0" algn="just">
              <a:buFont typeface="Arial" pitchFamily="34" charset="0"/>
              <a:buChar char="•"/>
            </a:pPr>
            <a:r>
              <a:rPr lang="es-ES" dirty="0" smtClean="0">
                <a:latin typeface="Times New Roman" pitchFamily="18" charset="0"/>
                <a:cs typeface="Times New Roman" pitchFamily="18" charset="0"/>
              </a:rPr>
              <a:t>Frecuencia mínima 2400MHz, frecuencia máxima 2483.5MHz.</a:t>
            </a:r>
            <a:endParaRPr lang="en-US" dirty="0" smtClean="0">
              <a:latin typeface="Times New Roman" pitchFamily="18" charset="0"/>
              <a:cs typeface="Times New Roman" pitchFamily="18" charset="0"/>
            </a:endParaRPr>
          </a:p>
          <a:p>
            <a:pPr lvl="0" algn="just">
              <a:buFont typeface="Arial" pitchFamily="34" charset="0"/>
              <a:buChar char="•"/>
            </a:pPr>
            <a:r>
              <a:rPr lang="es-ES" dirty="0" smtClean="0">
                <a:latin typeface="Times New Roman" pitchFamily="18" charset="0"/>
                <a:cs typeface="Times New Roman" pitchFamily="18" charset="0"/>
              </a:rPr>
              <a:t>Polarización vertical.</a:t>
            </a:r>
            <a:endParaRPr lang="en-US" dirty="0" smtClean="0">
              <a:latin typeface="Times New Roman" pitchFamily="18" charset="0"/>
              <a:cs typeface="Times New Roman" pitchFamily="18" charset="0"/>
            </a:endParaRPr>
          </a:p>
          <a:p>
            <a:pPr lvl="0" algn="just">
              <a:buFont typeface="Arial" pitchFamily="34" charset="0"/>
              <a:buChar char="•"/>
            </a:pPr>
            <a:r>
              <a:rPr lang="es-ES" dirty="0" smtClean="0">
                <a:latin typeface="Times New Roman" pitchFamily="18" charset="0"/>
                <a:cs typeface="Times New Roman" pitchFamily="18" charset="0"/>
              </a:rPr>
              <a:t>Modo Estadístico: 50% del tiempo, 50 % de ubicaciones, 70% de situaciones.</a:t>
            </a:r>
            <a:endParaRPr lang="en-US" dirty="0" smtClean="0">
              <a:latin typeface="Times New Roman" pitchFamily="18" charset="0"/>
              <a:cs typeface="Times New Roman" pitchFamily="18" charset="0"/>
            </a:endParaRPr>
          </a:p>
          <a:p>
            <a:pPr lvl="0" algn="just">
              <a:buFont typeface="Arial" pitchFamily="34" charset="0"/>
              <a:buChar char="•"/>
            </a:pPr>
            <a:r>
              <a:rPr lang="es-ES" dirty="0" smtClean="0">
                <a:latin typeface="Times New Roman" pitchFamily="18" charset="0"/>
                <a:cs typeface="Times New Roman" pitchFamily="18" charset="0"/>
              </a:rPr>
              <a:t>Pérdida adicional: 10% de bosque.</a:t>
            </a:r>
            <a:endParaRPr lang="en-US" dirty="0" smtClean="0">
              <a:latin typeface="Times New Roman" pitchFamily="18" charset="0"/>
              <a:cs typeface="Times New Roman" pitchFamily="18" charset="0"/>
            </a:endParaRPr>
          </a:p>
          <a:p>
            <a:pPr lvl="0" algn="just">
              <a:buFont typeface="Arial" pitchFamily="34" charset="0"/>
              <a:buChar char="•"/>
            </a:pPr>
            <a:r>
              <a:rPr lang="es-ES" dirty="0" smtClean="0">
                <a:latin typeface="Times New Roman" pitchFamily="18" charset="0"/>
                <a:cs typeface="Times New Roman" pitchFamily="18" charset="0"/>
              </a:rPr>
              <a:t>Clima ecuatorial</a:t>
            </a:r>
            <a:endParaRPr lang="en-US" dirty="0" smtClean="0">
              <a:latin typeface="Times New Roman" pitchFamily="18" charset="0"/>
              <a:cs typeface="Times New Roman" pitchFamily="18" charset="0"/>
            </a:endParaRPr>
          </a:p>
          <a:p>
            <a:pPr lvl="0" algn="just">
              <a:buFont typeface="Arial" pitchFamily="34" charset="0"/>
              <a:buChar char="•"/>
            </a:pPr>
            <a:r>
              <a:rPr lang="es-ES" dirty="0" smtClean="0">
                <a:latin typeface="Times New Roman" pitchFamily="18" charset="0"/>
                <a:cs typeface="Times New Roman" pitchFamily="18" charset="0"/>
              </a:rPr>
              <a:t>Parámetros por defecto de </a:t>
            </a:r>
          </a:p>
          <a:p>
            <a:pPr lvl="0" algn="just"/>
            <a:r>
              <a:rPr lang="es-ES" dirty="0" smtClean="0">
                <a:latin typeface="Times New Roman" pitchFamily="18" charset="0"/>
                <a:cs typeface="Times New Roman" pitchFamily="18" charset="0"/>
              </a:rPr>
              <a:t>refractividad, conductividad y permitividad.</a:t>
            </a:r>
            <a:endParaRPr lang="en-US"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4" name="Picture 3"/>
          <p:cNvPicPr/>
          <p:nvPr/>
        </p:nvPicPr>
        <p:blipFill>
          <a:blip r:embed="rId2" cstate="print"/>
          <a:srcRect l="25725" t="15992" r="1975" b="2426"/>
          <a:stretch>
            <a:fillRect/>
          </a:stretch>
        </p:blipFill>
        <p:spPr bwMode="auto">
          <a:xfrm>
            <a:off x="5638800" y="4231139"/>
            <a:ext cx="3146844" cy="2626861"/>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C" sz="3600" b="1" dirty="0" smtClean="0">
                <a:latin typeface="Times New Roman" pitchFamily="18" charset="0"/>
                <a:cs typeface="Times New Roman" pitchFamily="18" charset="0"/>
              </a:rPr>
              <a:t>SIMULACIÓN</a:t>
            </a:r>
            <a:endParaRPr lang="en-US" sz="3600" b="1" dirty="0" smtClean="0">
              <a:latin typeface="Times New Roman" pitchFamily="18" charset="0"/>
              <a:cs typeface="Times New Roman" pitchFamily="18" charset="0"/>
            </a:endParaRPr>
          </a:p>
        </p:txBody>
      </p:sp>
      <p:sp>
        <p:nvSpPr>
          <p:cNvPr id="3"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spcBef>
                <a:spcPct val="0"/>
              </a:spcBef>
            </a:pPr>
            <a:r>
              <a:rPr lang="es-EC" dirty="0" smtClean="0">
                <a:latin typeface="Times New Roman" pitchFamily="18" charset="0"/>
                <a:cs typeface="Times New Roman" pitchFamily="18" charset="0"/>
              </a:rPr>
              <a:t>Los miembros de la red, la primera es de la Radio Base y el Repetidor, la segunda de la Radio Base y las 24 fincas que debe enlazar y por último el Repetidor y las 12 fincas que debe enlazar.</a:t>
            </a:r>
          </a:p>
          <a:p>
            <a:pPr algn="just">
              <a:spcBef>
                <a:spcPct val="0"/>
              </a:spcBef>
            </a:pPr>
            <a:endParaRPr lang="es-EC" dirty="0" smtClean="0">
              <a:latin typeface="Times New Roman" pitchFamily="18" charset="0"/>
              <a:cs typeface="Times New Roman" pitchFamily="18" charset="0"/>
            </a:endParaRPr>
          </a:p>
          <a:p>
            <a:pPr algn="just">
              <a:spcBef>
                <a:spcPct val="0"/>
              </a:spcBef>
            </a:pPr>
            <a:endParaRPr lang="es-EC" dirty="0" smtClean="0">
              <a:latin typeface="Times New Roman" pitchFamily="18" charset="0"/>
              <a:cs typeface="Times New Roman" pitchFamily="18" charset="0"/>
            </a:endParaRPr>
          </a:p>
          <a:p>
            <a:pPr algn="just">
              <a:spcBef>
                <a:spcPct val="0"/>
              </a:spcBef>
            </a:pPr>
            <a:endParaRPr lang="es-EC" dirty="0" smtClean="0">
              <a:latin typeface="Times New Roman" pitchFamily="18" charset="0"/>
              <a:cs typeface="Times New Roman" pitchFamily="18" charset="0"/>
            </a:endParaRPr>
          </a:p>
          <a:p>
            <a:pPr algn="just">
              <a:spcBef>
                <a:spcPct val="0"/>
              </a:spcBef>
            </a:pPr>
            <a:endParaRPr lang="es-EC" dirty="0" smtClean="0">
              <a:latin typeface="Times New Roman" pitchFamily="18" charset="0"/>
              <a:cs typeface="Times New Roman" pitchFamily="18" charset="0"/>
            </a:endParaRPr>
          </a:p>
          <a:p>
            <a:pPr algn="just">
              <a:spcBef>
                <a:spcPct val="0"/>
              </a:spcBef>
            </a:pPr>
            <a:endParaRPr lang="es-EC" dirty="0" smtClean="0">
              <a:latin typeface="Times New Roman" pitchFamily="18" charset="0"/>
              <a:cs typeface="Times New Roman" pitchFamily="18" charset="0"/>
            </a:endParaRPr>
          </a:p>
          <a:p>
            <a:pPr algn="just">
              <a:spcBef>
                <a:spcPct val="0"/>
              </a:spcBef>
            </a:pPr>
            <a:endParaRPr lang="en-US"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4" name="Picture 3"/>
          <p:cNvPicPr/>
          <p:nvPr/>
        </p:nvPicPr>
        <p:blipFill>
          <a:blip r:embed="rId2" cstate="print"/>
          <a:srcRect l="25875" t="16397" r="1798" b="2394"/>
          <a:stretch>
            <a:fillRect/>
          </a:stretch>
        </p:blipFill>
        <p:spPr bwMode="auto">
          <a:xfrm>
            <a:off x="3124200" y="3429000"/>
            <a:ext cx="3505200" cy="28956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C" sz="3600" b="1" dirty="0" smtClean="0">
                <a:latin typeface="Times New Roman" pitchFamily="18" charset="0"/>
                <a:cs typeface="Times New Roman" pitchFamily="18" charset="0"/>
              </a:rPr>
              <a:t>SIMULACIÓN </a:t>
            </a:r>
            <a:endParaRPr lang="en-US" sz="3600" b="1" dirty="0">
              <a:latin typeface="Times New Roman" pitchFamily="18" charset="0"/>
              <a:cs typeface="Times New Roman" pitchFamily="18" charset="0"/>
            </a:endParaRPr>
          </a:p>
        </p:txBody>
      </p:sp>
      <p:sp>
        <p:nvSpPr>
          <p:cNvPr id="3"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spcBef>
                <a:spcPct val="0"/>
              </a:spcBef>
              <a:spcAft>
                <a:spcPts val="1200"/>
              </a:spcAft>
            </a:pPr>
            <a:r>
              <a:rPr lang="es-EC" dirty="0" smtClean="0">
                <a:latin typeface="Times New Roman" pitchFamily="18" charset="0"/>
                <a:cs typeface="Times New Roman" pitchFamily="18" charset="0"/>
              </a:rPr>
              <a:t>Para finalizar, en sistemas se introducen todos los datos que van a ser utilizados para la simulación, algunos parámetros que vienen incluidos en los data </a:t>
            </a:r>
            <a:r>
              <a:rPr lang="es-EC" dirty="0" err="1" smtClean="0">
                <a:latin typeface="Times New Roman" pitchFamily="18" charset="0"/>
                <a:cs typeface="Times New Roman" pitchFamily="18" charset="0"/>
              </a:rPr>
              <a:t>sheets</a:t>
            </a:r>
            <a:r>
              <a:rPr lang="es-EC" dirty="0" smtClean="0">
                <a:latin typeface="Times New Roman" pitchFamily="18" charset="0"/>
                <a:cs typeface="Times New Roman" pitchFamily="18" charset="0"/>
              </a:rPr>
              <a:t> de los equipos que se utilizarán.</a:t>
            </a:r>
            <a:endParaRPr lang="en-US"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ct val="0"/>
              </a:spcBef>
              <a:spcAft>
                <a:spcPts val="1200"/>
              </a:spcAft>
              <a:buClrTx/>
              <a:buSzTx/>
              <a:buFontTx/>
              <a:buNone/>
              <a:tabLst/>
              <a:defRPr/>
            </a:pPr>
            <a:endParaRPr lang="en-US" dirty="0" smtClean="0">
              <a:latin typeface="Times New Roman" pitchFamily="18" charset="0"/>
              <a:ea typeface="+mj-ea"/>
              <a:cs typeface="Times New Roman" pitchFamily="18" charset="0"/>
            </a:endParaRPr>
          </a:p>
          <a:p>
            <a:pPr lvl="0" algn="just">
              <a:spcAft>
                <a:spcPts val="1200"/>
              </a:spcAft>
              <a:buFont typeface="Arial" pitchFamily="34" charset="0"/>
              <a:buChar char="•"/>
            </a:pPr>
            <a:r>
              <a:rPr lang="es-EC" dirty="0" smtClean="0">
                <a:latin typeface="Times New Roman" pitchFamily="18" charset="0"/>
                <a:cs typeface="Times New Roman" pitchFamily="18" charset="0"/>
              </a:rPr>
              <a:t>Potencia de transmisión=28 dBm</a:t>
            </a:r>
            <a:endParaRPr lang="en-US" dirty="0" smtClean="0">
              <a:latin typeface="Times New Roman" pitchFamily="18" charset="0"/>
              <a:cs typeface="Times New Roman" pitchFamily="18" charset="0"/>
            </a:endParaRPr>
          </a:p>
          <a:p>
            <a:pPr lvl="0" algn="just">
              <a:spcAft>
                <a:spcPts val="1200"/>
              </a:spcAft>
              <a:buFont typeface="Arial" pitchFamily="34" charset="0"/>
              <a:buChar char="•"/>
            </a:pPr>
            <a:r>
              <a:rPr lang="es-EC" dirty="0" smtClean="0">
                <a:latin typeface="Times New Roman" pitchFamily="18" charset="0"/>
                <a:cs typeface="Times New Roman" pitchFamily="18" charset="0"/>
              </a:rPr>
              <a:t>Sensibilidad=-97 dBm</a:t>
            </a:r>
            <a:endParaRPr lang="en-US" dirty="0" smtClean="0">
              <a:latin typeface="Times New Roman" pitchFamily="18" charset="0"/>
              <a:cs typeface="Times New Roman" pitchFamily="18" charset="0"/>
            </a:endParaRPr>
          </a:p>
          <a:p>
            <a:pPr lvl="0" algn="just">
              <a:spcAft>
                <a:spcPts val="1200"/>
              </a:spcAft>
              <a:buFont typeface="Arial" pitchFamily="34" charset="0"/>
              <a:buChar char="•"/>
            </a:pPr>
            <a:r>
              <a:rPr lang="es-EC" dirty="0" smtClean="0">
                <a:latin typeface="Times New Roman" pitchFamily="18" charset="0"/>
                <a:cs typeface="Times New Roman" pitchFamily="18" charset="0"/>
              </a:rPr>
              <a:t>Ganancia de la antena=13 dBi</a:t>
            </a:r>
            <a:endParaRPr lang="en-US" dirty="0" smtClean="0">
              <a:latin typeface="Times New Roman" pitchFamily="18" charset="0"/>
              <a:cs typeface="Times New Roman" pitchFamily="18" charset="0"/>
            </a:endParaRPr>
          </a:p>
          <a:p>
            <a:pPr lvl="0" algn="just">
              <a:spcAft>
                <a:spcPts val="1200"/>
              </a:spcAft>
              <a:buFont typeface="Arial" pitchFamily="34" charset="0"/>
              <a:buChar char="•"/>
            </a:pPr>
            <a:r>
              <a:rPr lang="es-EC" dirty="0" smtClean="0">
                <a:latin typeface="Times New Roman" pitchFamily="18" charset="0"/>
                <a:cs typeface="Times New Roman" pitchFamily="18" charset="0"/>
              </a:rPr>
              <a:t>Pérdida en cables=0.5 dB</a:t>
            </a:r>
            <a:endParaRPr lang="en-US" dirty="0" smtClean="0">
              <a:latin typeface="Times New Roman" pitchFamily="18" charset="0"/>
              <a:cs typeface="Times New Roman" pitchFamily="18" charset="0"/>
            </a:endParaRPr>
          </a:p>
          <a:p>
            <a:pPr lvl="0" algn="just">
              <a:spcAft>
                <a:spcPts val="1200"/>
              </a:spcAft>
              <a:buFont typeface="Arial" pitchFamily="34" charset="0"/>
              <a:buChar char="•"/>
            </a:pPr>
            <a:r>
              <a:rPr lang="es-EC" dirty="0" smtClean="0">
                <a:latin typeface="Times New Roman" pitchFamily="18" charset="0"/>
                <a:cs typeface="Times New Roman" pitchFamily="18" charset="0"/>
              </a:rPr>
              <a:t>Tipo de antena= Omnidireccional</a:t>
            </a:r>
            <a:endParaRPr lang="en-US"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4" name="Picture 3"/>
          <p:cNvPicPr/>
          <p:nvPr/>
        </p:nvPicPr>
        <p:blipFill>
          <a:blip r:embed="rId2" cstate="print"/>
          <a:srcRect l="26175" t="16194" r="1648" b="2596"/>
          <a:stretch>
            <a:fillRect/>
          </a:stretch>
        </p:blipFill>
        <p:spPr bwMode="auto">
          <a:xfrm>
            <a:off x="4800600" y="3200400"/>
            <a:ext cx="3250362" cy="2706488"/>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C" sz="3600" b="1" dirty="0" smtClean="0">
                <a:latin typeface="Times New Roman" pitchFamily="18" charset="0"/>
                <a:cs typeface="Times New Roman" pitchFamily="18" charset="0"/>
              </a:rPr>
              <a:t>SIMULACIÓN </a:t>
            </a:r>
            <a:endParaRPr lang="en-US" sz="3600" b="1" dirty="0">
              <a:latin typeface="Times New Roman" pitchFamily="18" charset="0"/>
              <a:cs typeface="Times New Roman" pitchFamily="18" charset="0"/>
            </a:endParaRPr>
          </a:p>
        </p:txBody>
      </p:sp>
      <p:sp>
        <p:nvSpPr>
          <p:cNvPr id="3"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p:cNvPicPr/>
          <p:nvPr/>
        </p:nvPicPr>
        <p:blipFill>
          <a:blip r:embed="rId2" cstate="print"/>
          <a:srcRect l="18701" t="12468" r="18712" b="6687"/>
          <a:stretch>
            <a:fillRect/>
          </a:stretch>
        </p:blipFill>
        <p:spPr bwMode="auto">
          <a:xfrm>
            <a:off x="381000" y="1371600"/>
            <a:ext cx="3602667" cy="2685005"/>
          </a:xfrm>
          <a:prstGeom prst="rect">
            <a:avLst/>
          </a:prstGeom>
          <a:noFill/>
          <a:ln w="9525">
            <a:noFill/>
            <a:miter lim="800000"/>
            <a:headEnd/>
            <a:tailEnd/>
          </a:ln>
        </p:spPr>
      </p:pic>
      <p:pic>
        <p:nvPicPr>
          <p:cNvPr id="5" name="Picture 4"/>
          <p:cNvPicPr/>
          <p:nvPr/>
        </p:nvPicPr>
        <p:blipFill>
          <a:blip r:embed="rId3" cstate="print"/>
          <a:srcRect t="9429"/>
          <a:stretch>
            <a:fillRect/>
          </a:stretch>
        </p:blipFill>
        <p:spPr bwMode="auto">
          <a:xfrm>
            <a:off x="4495800" y="4081400"/>
            <a:ext cx="4199267" cy="2700400"/>
          </a:xfrm>
          <a:prstGeom prst="rect">
            <a:avLst/>
          </a:prstGeom>
          <a:noFill/>
          <a:ln w="9525">
            <a:noFill/>
            <a:miter lim="800000"/>
            <a:headEnd/>
            <a:tailEnd/>
          </a:ln>
        </p:spPr>
      </p:pic>
      <p:pic>
        <p:nvPicPr>
          <p:cNvPr id="6" name="Picture 5"/>
          <p:cNvPicPr/>
          <p:nvPr/>
        </p:nvPicPr>
        <p:blipFill>
          <a:blip r:embed="rId4" cstate="print"/>
          <a:srcRect t="9367"/>
          <a:stretch>
            <a:fillRect/>
          </a:stretch>
        </p:blipFill>
        <p:spPr bwMode="auto">
          <a:xfrm>
            <a:off x="0" y="4038600"/>
            <a:ext cx="4419600" cy="2667000"/>
          </a:xfrm>
          <a:prstGeom prst="rect">
            <a:avLst/>
          </a:prstGeom>
          <a:noFill/>
          <a:ln w="9525">
            <a:noFill/>
            <a:miter lim="800000"/>
            <a:headEnd/>
            <a:tailEnd/>
          </a:ln>
        </p:spPr>
      </p:pic>
      <p:pic>
        <p:nvPicPr>
          <p:cNvPr id="7" name="Picture 6"/>
          <p:cNvPicPr/>
          <p:nvPr/>
        </p:nvPicPr>
        <p:blipFill>
          <a:blip r:embed="rId5" cstate="print"/>
          <a:srcRect l="18910" t="12500" r="18750" b="6111"/>
          <a:stretch>
            <a:fillRect/>
          </a:stretch>
        </p:blipFill>
        <p:spPr bwMode="auto">
          <a:xfrm>
            <a:off x="4648200" y="1447800"/>
            <a:ext cx="3886200" cy="25908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C" sz="3600" b="1" dirty="0" smtClean="0">
                <a:latin typeface="Times New Roman" pitchFamily="18" charset="0"/>
                <a:cs typeface="Times New Roman" pitchFamily="18" charset="0"/>
              </a:rPr>
              <a:t>SEGURIDAD DE LA RED</a:t>
            </a:r>
            <a:endParaRPr lang="en-US" sz="3600" b="1" dirty="0">
              <a:latin typeface="Times New Roman" pitchFamily="18" charset="0"/>
              <a:cs typeface="Times New Roman" pitchFamily="18" charset="0"/>
            </a:endParaRPr>
          </a:p>
        </p:txBody>
      </p:sp>
      <p:pic>
        <p:nvPicPr>
          <p:cNvPr id="3" name="Picture 2" descr="Seguridad_jpg.JPG"/>
          <p:cNvPicPr/>
          <p:nvPr/>
        </p:nvPicPr>
        <p:blipFill>
          <a:blip r:embed="rId3" cstate="print"/>
          <a:stretch>
            <a:fillRect/>
          </a:stretch>
        </p:blipFill>
        <p:spPr>
          <a:xfrm>
            <a:off x="2971800" y="4800600"/>
            <a:ext cx="2590800" cy="1676400"/>
          </a:xfrm>
          <a:prstGeom prst="rect">
            <a:avLst/>
          </a:prstGeom>
        </p:spPr>
      </p:pic>
      <p:sp>
        <p:nvSpPr>
          <p:cNvPr id="4"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spcBef>
                <a:spcPct val="0"/>
              </a:spcBef>
            </a:pPr>
            <a:r>
              <a:rPr lang="es-EC" dirty="0" smtClean="0">
                <a:latin typeface="Times New Roman" pitchFamily="18" charset="0"/>
                <a:cs typeface="Times New Roman" pitchFamily="18" charset="0"/>
              </a:rPr>
              <a:t>La seguridad en las redes consiste en prevenir, impedir, detectar y corregir violaciones a la seguridad durante la transmisión de información. La planificación de la seguridad en el diseño de la red es de suma importancia pues esto permite un buen desempeño de la red y nos ayuda a evitar posibles inconvenientes como pérdida de datos y posibles daños de la red. </a:t>
            </a:r>
          </a:p>
          <a:p>
            <a:pPr algn="just">
              <a:spcBef>
                <a:spcPct val="0"/>
              </a:spcBef>
            </a:pPr>
            <a:endParaRPr lang="es-EC" dirty="0" smtClean="0">
              <a:latin typeface="Times New Roman" pitchFamily="18" charset="0"/>
              <a:cs typeface="Times New Roman" pitchFamily="18" charset="0"/>
            </a:endParaRPr>
          </a:p>
          <a:p>
            <a:pPr algn="just">
              <a:spcBef>
                <a:spcPct val="0"/>
              </a:spcBef>
            </a:pPr>
            <a:r>
              <a:rPr lang="es-EC" dirty="0" smtClean="0">
                <a:latin typeface="Times New Roman" pitchFamily="18" charset="0"/>
                <a:cs typeface="Times New Roman" pitchFamily="18" charset="0"/>
              </a:rPr>
              <a:t>Existen diversos mecanismos para brindar seguridades en las redes y prevenir todo tipo de problemas indeseables, por ejemplo los cortafuegos (</a:t>
            </a:r>
            <a:r>
              <a:rPr lang="es-EC" i="1" dirty="0" smtClean="0">
                <a:latin typeface="Times New Roman" pitchFamily="18" charset="0"/>
                <a:cs typeface="Times New Roman" pitchFamily="18" charset="0"/>
              </a:rPr>
              <a:t>Firewall</a:t>
            </a:r>
            <a:r>
              <a:rPr lang="es-EC" dirty="0" smtClean="0">
                <a:latin typeface="Times New Roman" pitchFamily="18" charset="0"/>
                <a:cs typeface="Times New Roman" pitchFamily="18" charset="0"/>
              </a:rPr>
              <a:t>) y los servidores Proxy. </a:t>
            </a: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C" sz="3600" b="1" dirty="0" smtClean="0">
                <a:latin typeface="Times New Roman" pitchFamily="18" charset="0"/>
                <a:cs typeface="Times New Roman" pitchFamily="18" charset="0"/>
              </a:rPr>
              <a:t>SEGURIDAD DE LA RED</a:t>
            </a:r>
            <a:endParaRPr lang="en-US" sz="3600" b="1" dirty="0" smtClean="0">
              <a:latin typeface="Times New Roman" pitchFamily="18" charset="0"/>
              <a:cs typeface="Times New Roman" pitchFamily="18" charset="0"/>
            </a:endParaRPr>
          </a:p>
        </p:txBody>
      </p:sp>
      <p:sp>
        <p:nvSpPr>
          <p:cNvPr id="4"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r>
              <a:rPr lang="es-EC" sz="2000" b="1" dirty="0" smtClean="0">
                <a:latin typeface="Times New Roman" pitchFamily="18" charset="0"/>
                <a:cs typeface="Times New Roman" pitchFamily="18" charset="0"/>
              </a:rPr>
              <a:t>Firewall</a:t>
            </a:r>
            <a:endParaRPr lang="en-US" sz="2000" b="1"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Es un sistema que establece una política de seguridad entre dos redes diferentes. Todo el tráfico que proviene de Internet tiene que pasar por el Firewall para que la información sea analizada antes de dejarla pasar a la red privada. Un Firewall tiene las siguientes características: </a:t>
            </a:r>
            <a:endParaRPr lang="en-US" dirty="0" smtClean="0">
              <a:latin typeface="Times New Roman" pitchFamily="18" charset="0"/>
              <a:cs typeface="Times New Roman" pitchFamily="18" charset="0"/>
            </a:endParaRPr>
          </a:p>
          <a:p>
            <a:pPr lvl="0" algn="just">
              <a:buFont typeface="Arial" pitchFamily="34" charset="0"/>
              <a:buChar char="•"/>
            </a:pPr>
            <a:r>
              <a:rPr lang="es-EC" dirty="0" smtClean="0">
                <a:latin typeface="Times New Roman" pitchFamily="18" charset="0"/>
                <a:cs typeface="Times New Roman" pitchFamily="18" charset="0"/>
              </a:rPr>
              <a:t>Todo tráfico que sale y entra a una red debe pasar por el firewall. </a:t>
            </a:r>
            <a:endParaRPr lang="en-US" dirty="0" smtClean="0">
              <a:latin typeface="Times New Roman" pitchFamily="18" charset="0"/>
              <a:cs typeface="Times New Roman" pitchFamily="18" charset="0"/>
            </a:endParaRPr>
          </a:p>
          <a:p>
            <a:pPr lvl="0" algn="just">
              <a:buFont typeface="Arial" pitchFamily="34" charset="0"/>
              <a:buChar char="•"/>
            </a:pPr>
            <a:r>
              <a:rPr lang="es-EC" dirty="0" smtClean="0">
                <a:latin typeface="Times New Roman" pitchFamily="18" charset="0"/>
                <a:cs typeface="Times New Roman" pitchFamily="18" charset="0"/>
              </a:rPr>
              <a:t>Solo el tráfico autorizado por la política de seguridad puede pasar por el Firewall hacia la red. </a:t>
            </a:r>
            <a:endParaRPr lang="en-US" dirty="0" smtClean="0">
              <a:latin typeface="Times New Roman" pitchFamily="18" charset="0"/>
              <a:cs typeface="Times New Roman" pitchFamily="18" charset="0"/>
            </a:endParaRPr>
          </a:p>
          <a:p>
            <a:pPr lvl="0" algn="just">
              <a:buFont typeface="Arial" pitchFamily="34" charset="0"/>
              <a:buChar char="•"/>
            </a:pPr>
            <a:r>
              <a:rPr lang="es-EC" dirty="0" smtClean="0">
                <a:latin typeface="Times New Roman" pitchFamily="18" charset="0"/>
                <a:cs typeface="Times New Roman" pitchFamily="18" charset="0"/>
              </a:rPr>
              <a:t>El sistema es altamente resistente a penetraciones. </a:t>
            </a:r>
            <a:endParaRPr lang="en-US" dirty="0" smtClean="0">
              <a:latin typeface="Times New Roman" pitchFamily="18" charset="0"/>
              <a:cs typeface="Times New Roman" pitchFamily="18" charset="0"/>
            </a:endParaRPr>
          </a:p>
          <a:p>
            <a:pPr algn="just">
              <a:spcBef>
                <a:spcPct val="0"/>
              </a:spcBef>
            </a:pPr>
            <a:endParaRPr lang="en-US" dirty="0" smtClean="0">
              <a:latin typeface="Times New Roman" pitchFamily="18" charset="0"/>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8" name="Picture 7" descr="firewall.png"/>
          <p:cNvPicPr>
            <a:picLocks noChangeAspect="1"/>
          </p:cNvPicPr>
          <p:nvPr/>
        </p:nvPicPr>
        <p:blipFill>
          <a:blip r:embed="rId4" cstate="print"/>
          <a:stretch>
            <a:fillRect/>
          </a:stretch>
        </p:blipFill>
        <p:spPr>
          <a:xfrm>
            <a:off x="3048000" y="4572000"/>
            <a:ext cx="2514600" cy="2078542"/>
          </a:xfrm>
          <a:prstGeom prst="rect">
            <a:avLst/>
          </a:prstGeom>
        </p:spPr>
      </p:pic>
    </p:spTree>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1" dirty="0" smtClean="0">
                <a:latin typeface="Times New Roman" pitchFamily="18" charset="0"/>
                <a:cs typeface="Times New Roman" pitchFamily="18" charset="0"/>
              </a:rPr>
              <a:t>INTRODUCCIÓN</a:t>
            </a:r>
            <a:endParaRPr lang="es-ES" sz="3600" b="1" dirty="0">
              <a:latin typeface="Times New Roman" pitchFamily="18" charset="0"/>
              <a:cs typeface="Times New Roman" pitchFamily="18" charset="0"/>
            </a:endParaRPr>
          </a:p>
        </p:txBody>
      </p:sp>
      <p:sp>
        <p:nvSpPr>
          <p:cNvPr id="6" name="2 Marcador de contenido"/>
          <p:cNvSpPr txBox="1">
            <a:spLocks/>
          </p:cNvSpPr>
          <p:nvPr/>
        </p:nvSpPr>
        <p:spPr>
          <a:xfrm>
            <a:off x="457200" y="1600200"/>
            <a:ext cx="8401080" cy="4686320"/>
          </a:xfrm>
          <a:prstGeom prst="rect">
            <a:avLst/>
          </a:prstGeom>
        </p:spPr>
        <p:txBody>
          <a:bodyPr>
            <a:noAutofit/>
          </a:bodyPr>
          <a:lstStyle/>
          <a:p>
            <a:pPr algn="just"/>
            <a:r>
              <a:rPr lang="es-EC" dirty="0">
                <a:latin typeface="Times New Roman" pitchFamily="18" charset="0"/>
                <a:cs typeface="Times New Roman" pitchFamily="18" charset="0"/>
              </a:rPr>
              <a:t>La tecnología se ha venido desarrollando desde tiempos remotos, sobre todo en el área de las Telecomunicaciones y en los países de mayor desarrollo tecnológico y económico.  Pero los adelantos tecnológicos acelerados de las potencias mundiales han generado una brecha tecnológica en los países de menor desarrollo tecnológico, como es el caso de nuestro País. </a:t>
            </a:r>
            <a:endParaRPr lang="es-EC"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s-EC" dirty="0">
                <a:latin typeface="Times New Roman" pitchFamily="18" charset="0"/>
                <a:cs typeface="Times New Roman" pitchFamily="18" charset="0"/>
              </a:rPr>
              <a:t>Los gobiernos y sus políticas son en gran parte responsables de que las TICs </a:t>
            </a:r>
            <a:r>
              <a:rPr lang="es-EC" dirty="0" smtClean="0">
                <a:latin typeface="Times New Roman" pitchFamily="18" charset="0"/>
                <a:cs typeface="Times New Roman" pitchFamily="18" charset="0"/>
              </a:rPr>
              <a:t>se </a:t>
            </a:r>
            <a:r>
              <a:rPr lang="es-EC" dirty="0">
                <a:latin typeface="Times New Roman" pitchFamily="18" charset="0"/>
                <a:cs typeface="Times New Roman" pitchFamily="18" charset="0"/>
              </a:rPr>
              <a:t>hayan convertido en un elemento de segregación social, dando paso a la brecha digital producto de la evolución natural de la sociedad y la tecnología; en un contexto general es la desigualdad que existe entre la población para acceder a los recursos de información y tecnologías disponibles</a:t>
            </a:r>
            <a:r>
              <a:rPr lang="es-EC"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s-EC" dirty="0">
                <a:latin typeface="Times New Roman" pitchFamily="18" charset="0"/>
                <a:cs typeface="Times New Roman" pitchFamily="18" charset="0"/>
              </a:rPr>
              <a:t>El presente proyecto es un estudio de factibilidad, a fin de disminuir la brecha digital existente en sectores productivos agrícolas-ganaderos del cantón Pedro Vicente Maldonado de la provincia de Pichincha, desarrollando una Red de telecomunicaciones en dicho </a:t>
            </a:r>
            <a:r>
              <a:rPr lang="es-EC" dirty="0" smtClean="0">
                <a:latin typeface="Times New Roman" pitchFamily="18" charset="0"/>
                <a:cs typeface="Times New Roman" pitchFamily="18" charset="0"/>
              </a:rPr>
              <a:t>cantón. </a:t>
            </a:r>
            <a:r>
              <a:rPr lang="es-EC" dirty="0">
                <a:solidFill>
                  <a:schemeClr val="bg1"/>
                </a:solidFill>
                <a:latin typeface="Times New Roman" pitchFamily="18" charset="0"/>
                <a:cs typeface="Times New Roman" pitchFamily="18" charset="0"/>
              </a:rPr>
              <a:t>e implementando un sistema web para el desarrollo del sector productivo.</a:t>
            </a:r>
            <a:endParaRPr lang="en-US" dirty="0">
              <a:solidFill>
                <a:schemeClr val="bg1"/>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sz="3600" b="1" dirty="0" smtClean="0">
                <a:latin typeface="Times New Roman" pitchFamily="18" charset="0"/>
                <a:cs typeface="Times New Roman" pitchFamily="18" charset="0"/>
              </a:rPr>
              <a:t>SEGURIDAD DE LA RED</a:t>
            </a:r>
            <a:endParaRPr lang="en-US" sz="3600" dirty="0"/>
          </a:p>
        </p:txBody>
      </p:sp>
      <p:sp>
        <p:nvSpPr>
          <p:cNvPr id="4" name="Title 1"/>
          <p:cNvSpPr txBox="1">
            <a:spLocks/>
          </p:cNvSpPr>
          <p:nvPr/>
        </p:nvSpPr>
        <p:spPr>
          <a:xfrm>
            <a:off x="685800" y="1371600"/>
            <a:ext cx="8001000" cy="5105400"/>
          </a:xfrm>
          <a:prstGeom prst="rect">
            <a:avLst/>
          </a:prstGeom>
        </p:spPr>
        <p:txBody>
          <a:bodyPr vert="horz" lIns="91440" tIns="45720" rIns="91440" bIns="45720" rtlCol="0" anchor="ctr">
            <a:noAutofit/>
          </a:bodyPr>
          <a:lstStyle/>
          <a:p>
            <a:pPr algn="just">
              <a:spcBef>
                <a:spcPct val="0"/>
              </a:spcBef>
            </a:pPr>
            <a:endParaRPr lang="es-EC" b="1" dirty="0" smtClean="0">
              <a:latin typeface="Times New Roman" pitchFamily="18" charset="0"/>
              <a:cs typeface="Times New Roman" pitchFamily="18" charset="0"/>
            </a:endParaRPr>
          </a:p>
          <a:p>
            <a:pPr algn="just">
              <a:spcBef>
                <a:spcPct val="0"/>
              </a:spcBef>
            </a:pPr>
            <a:endParaRPr lang="es-EC" b="1" dirty="0" smtClean="0">
              <a:latin typeface="Times New Roman" pitchFamily="18" charset="0"/>
              <a:cs typeface="Times New Roman" pitchFamily="18" charset="0"/>
            </a:endParaRPr>
          </a:p>
          <a:p>
            <a:pPr algn="just">
              <a:spcBef>
                <a:spcPct val="0"/>
              </a:spcBef>
            </a:pPr>
            <a:r>
              <a:rPr lang="es-EC" sz="2000" b="1" dirty="0" smtClean="0">
                <a:latin typeface="Times New Roman" pitchFamily="18" charset="0"/>
                <a:cs typeface="Times New Roman" pitchFamily="18" charset="0"/>
              </a:rPr>
              <a:t>Autenticación</a:t>
            </a:r>
          </a:p>
          <a:p>
            <a:pPr algn="just">
              <a:spcBef>
                <a:spcPct val="0"/>
              </a:spcBef>
            </a:pPr>
            <a:r>
              <a:rPr lang="es-EC" dirty="0" smtClean="0">
                <a:latin typeface="Times New Roman" pitchFamily="18" charset="0"/>
                <a:cs typeface="Times New Roman" pitchFamily="18" charset="0"/>
              </a:rPr>
              <a:t>La autenticación es la manera más usada para mantener la seguridad en la red, antes de tener acceso a los recursos de la red, los usuarios deben ser autenticados. </a:t>
            </a:r>
            <a:endParaRPr lang="en-US" dirty="0" smtClean="0">
              <a:latin typeface="Times New Roman" pitchFamily="18" charset="0"/>
              <a:cs typeface="Times New Roman" pitchFamily="18" charset="0"/>
            </a:endParaRPr>
          </a:p>
          <a:p>
            <a:pPr algn="just">
              <a:spcBef>
                <a:spcPct val="0"/>
              </a:spcBef>
            </a:pPr>
            <a:r>
              <a:rPr lang="es-EC" b="1" dirty="0" smtClean="0">
                <a:latin typeface="Times New Roman" pitchFamily="18" charset="0"/>
                <a:cs typeface="Times New Roman" pitchFamily="18" charset="0"/>
              </a:rPr>
              <a:t>	WEP</a:t>
            </a:r>
          </a:p>
          <a:p>
            <a:pPr algn="just">
              <a:spcBef>
                <a:spcPct val="0"/>
              </a:spcBef>
            </a:pPr>
            <a:r>
              <a:rPr lang="es-EC" dirty="0" smtClean="0">
                <a:latin typeface="Times New Roman" pitchFamily="18" charset="0"/>
                <a:cs typeface="Times New Roman" pitchFamily="18" charset="0"/>
              </a:rPr>
              <a:t>Privacidad Equivalente a Cableado,	puede realizar la autenticación mediante dos métodos, el sistema abierto donde el usuario no se identifica en el punto de acceso pero debe tener las claves correctas para acceder a los paquetes, y el segundo método es a través de clave compartida.</a:t>
            </a:r>
            <a:endParaRPr lang="es-EC" b="1" dirty="0" smtClean="0">
              <a:latin typeface="Times New Roman" pitchFamily="18" charset="0"/>
              <a:cs typeface="Times New Roman" pitchFamily="18" charset="0"/>
            </a:endParaRPr>
          </a:p>
          <a:p>
            <a:pPr algn="just">
              <a:spcBef>
                <a:spcPct val="0"/>
              </a:spcBef>
            </a:pPr>
            <a:r>
              <a:rPr lang="es-EC" b="1" dirty="0" smtClean="0">
                <a:latin typeface="Times New Roman" pitchFamily="18" charset="0"/>
                <a:cs typeface="Times New Roman" pitchFamily="18" charset="0"/>
              </a:rPr>
              <a:t>	WAP</a:t>
            </a:r>
            <a:r>
              <a:rPr lang="es-EC" dirty="0" smtClean="0">
                <a:latin typeface="Times New Roman" pitchFamily="18" charset="0"/>
                <a:cs typeface="Times New Roman" pitchFamily="18" charset="0"/>
              </a:rPr>
              <a:t> </a:t>
            </a:r>
          </a:p>
          <a:p>
            <a:pPr algn="just">
              <a:spcBef>
                <a:spcPct val="0"/>
              </a:spcBef>
            </a:pPr>
            <a:r>
              <a:rPr lang="es-EC" dirty="0" smtClean="0">
                <a:latin typeface="Times New Roman" pitchFamily="18" charset="0"/>
                <a:cs typeface="Times New Roman" pitchFamily="18" charset="0"/>
              </a:rPr>
              <a:t>Acceso </a:t>
            </a:r>
            <a:r>
              <a:rPr lang="es-EC" dirty="0" err="1" smtClean="0">
                <a:latin typeface="Times New Roman" pitchFamily="18" charset="0"/>
                <a:cs typeface="Times New Roman" pitchFamily="18" charset="0"/>
              </a:rPr>
              <a:t>Wi</a:t>
            </a:r>
            <a:r>
              <a:rPr lang="es-EC" dirty="0" smtClean="0">
                <a:latin typeface="Times New Roman" pitchFamily="18" charset="0"/>
                <a:cs typeface="Times New Roman" pitchFamily="18" charset="0"/>
              </a:rPr>
              <a:t>-Fi Protegido, es considerado la corrección de las deficiencias del sistema previo WEP. Depende de protocolos de autentificación e implementa TKIP (Protocolo de Integridad de Clave Temporal) un algoritmo de cifrado cerrado que genera claves aleatorias que pueden alterarse varias veces por segundo haciendo uso de un servidor de autenticación donde se encuentran almacenadas las identificaciones de usuario y contraseñas.</a:t>
            </a:r>
            <a:endParaRPr lang="en-US" dirty="0" smtClean="0">
              <a:latin typeface="Times New Roman" pitchFamily="18" charset="0"/>
              <a:ea typeface="+mj-ea"/>
              <a:cs typeface="Times New Roman" pitchFamily="18" charset="0"/>
            </a:endParaRPr>
          </a:p>
          <a:p>
            <a:pPr algn="just">
              <a:spcBef>
                <a:spcPct val="0"/>
              </a:spcBef>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C" sz="3600" b="1" dirty="0" smtClean="0">
                <a:latin typeface="Times New Roman" pitchFamily="18" charset="0"/>
                <a:cs typeface="Times New Roman" pitchFamily="18" charset="0"/>
              </a:rPr>
              <a:t>SEGURIDAD DE LA RED</a:t>
            </a:r>
            <a:endParaRPr lang="en-US" sz="3600" b="1" dirty="0">
              <a:latin typeface="Times New Roman" pitchFamily="18" charset="0"/>
              <a:cs typeface="Times New Roman" pitchFamily="18" charset="0"/>
            </a:endParaRPr>
          </a:p>
        </p:txBody>
      </p:sp>
      <p:sp>
        <p:nvSpPr>
          <p:cNvPr id="4"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spcBef>
                <a:spcPct val="0"/>
              </a:spcBef>
              <a:spcAft>
                <a:spcPts val="600"/>
              </a:spcAft>
            </a:pPr>
            <a:r>
              <a:rPr lang="es-EC" sz="2000" b="1" dirty="0" smtClean="0">
                <a:latin typeface="Times New Roman" pitchFamily="18" charset="0"/>
                <a:cs typeface="Times New Roman" pitchFamily="18" charset="0"/>
              </a:rPr>
              <a:t>Administración de Ancho de Banda</a:t>
            </a:r>
          </a:p>
          <a:p>
            <a:pPr algn="just">
              <a:spcAft>
                <a:spcPts val="600"/>
              </a:spcAft>
            </a:pPr>
            <a:r>
              <a:rPr lang="es-EC" sz="2000" dirty="0" smtClean="0">
                <a:latin typeface="Times New Roman" pitchFamily="18" charset="0"/>
                <a:cs typeface="Times New Roman" pitchFamily="18" charset="0"/>
              </a:rPr>
              <a:t>En una red de datos siempre existe la posibilidad de hacer un mal uso del ancho de banda contratado al no poder asignar ancho de banda en forma dinámica a determinados tipos de tráfico, esto provoca congestión del enlace, pérdida de tráfico de alta prioridad, entrega inoportuna de la información, etc. </a:t>
            </a:r>
          </a:p>
          <a:p>
            <a:pPr algn="just">
              <a:spcAft>
                <a:spcPts val="600"/>
              </a:spcAft>
            </a:pPr>
            <a:r>
              <a:rPr lang="es-EC" sz="2000" dirty="0" smtClean="0">
                <a:latin typeface="Times New Roman" pitchFamily="18" charset="0"/>
                <a:cs typeface="Times New Roman" pitchFamily="18" charset="0"/>
              </a:rPr>
              <a:t>Mediante los servidores de seguridad se puede implementar sistemas que permitan administrar la cantidad de ancho de banda que usa la red y cada uno de los usuarios, logrando que equipos que tienen diferentes ubicaciones y prioridades accedan a velocidades correctas optimizando el rendimiento de la red y agilizando el trabajo.</a:t>
            </a:r>
          </a:p>
          <a:p>
            <a:pPr algn="just">
              <a:spcAft>
                <a:spcPts val="600"/>
              </a:spcAft>
            </a:pPr>
            <a:r>
              <a:rPr lang="es-EC" sz="2000" dirty="0" smtClean="0">
                <a:latin typeface="Times New Roman" pitchFamily="18" charset="0"/>
                <a:cs typeface="Times New Roman" pitchFamily="18" charset="0"/>
              </a:rPr>
              <a:t>Todos estos inconvenientes afectan a los usuarios y reducen la productividad de la red. </a:t>
            </a:r>
            <a:endParaRPr lang="en-US" sz="2000" dirty="0" smtClean="0">
              <a:latin typeface="Times New Roman" pitchFamily="18" charset="0"/>
              <a:cs typeface="Times New Roman" pitchFamily="18" charset="0"/>
            </a:endParaRPr>
          </a:p>
          <a:p>
            <a:pPr algn="just">
              <a:spcBef>
                <a:spcPct val="0"/>
              </a:spcBef>
            </a:pP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4000" b="1" dirty="0" smtClean="0">
                <a:latin typeface="Times New Roman" pitchFamily="18" charset="0"/>
                <a:cs typeface="Times New Roman" pitchFamily="18" charset="0"/>
              </a:rPr>
              <a:t>DISEÑO E IMPLEMENTACIÓN DE LA APLICACIÓN WEB</a:t>
            </a:r>
            <a:r>
              <a:rPr lang="en-US" b="1" dirty="0" smtClean="0"/>
              <a:t/>
            </a:r>
            <a:br>
              <a:rPr lang="en-US" b="1" dirty="0" smtClean="0"/>
            </a:br>
            <a:endParaRPr lang="en-US" dirty="0"/>
          </a:p>
        </p:txBody>
      </p:sp>
      <p:sp>
        <p:nvSpPr>
          <p:cNvPr id="3" name="Title 1"/>
          <p:cNvSpPr txBox="1">
            <a:spLocks/>
          </p:cNvSpPr>
          <p:nvPr/>
        </p:nvSpPr>
        <p:spPr>
          <a:xfrm>
            <a:off x="685800" y="1371600"/>
            <a:ext cx="8001000" cy="5105400"/>
          </a:xfrm>
          <a:prstGeom prst="rect">
            <a:avLst/>
          </a:prstGeom>
        </p:spPr>
        <p:txBody>
          <a:bodyPr vert="horz" lIns="91440" tIns="45720" rIns="91440" bIns="45720" rtlCol="0" anchor="ctr">
            <a:noAutofit/>
          </a:bodyPr>
          <a:lstStyle/>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lang="es-EC" sz="2000" dirty="0" smtClean="0">
                <a:latin typeface="Times New Roman" pitchFamily="18" charset="0"/>
                <a:cs typeface="Times New Roman" pitchFamily="18" charset="0"/>
              </a:rPr>
              <a:t>Los objetivos perseguidos en esta página web, se concentran en generar y aumentar la competitividad de microempresas productivas (agrícolas - ganaderas) del cantón Pedro Vicente  Maldonado, con un enfoque estratégico basado en la demanda de los productos ofertados por el grupo de beneficiados de este proyecto, el cual ha enfatizado en los pequeños y medianos productores del área rural de dicho cantón, concentrándose en tres aspectos principales: productividad, calidad y gestión empresarial. Los principales productos de la zona que se comercializan nacional e internacionalmente, son: Cacao, Café, Palmito y producción lechera.</a:t>
            </a:r>
            <a:endParaRPr lang="en-US" sz="2000"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3600" b="1" dirty="0" smtClean="0">
                <a:latin typeface="Times New Roman" pitchFamily="18" charset="0"/>
                <a:cs typeface="Times New Roman" pitchFamily="18" charset="0"/>
              </a:rPr>
              <a:t>Joomla</a:t>
            </a:r>
            <a:endParaRPr lang="en-US" sz="3600" b="1" dirty="0" smtClean="0">
              <a:latin typeface="Times New Roman" pitchFamily="18" charset="0"/>
              <a:cs typeface="Times New Roman" pitchFamily="18" charset="0"/>
            </a:endParaRPr>
          </a:p>
        </p:txBody>
      </p:sp>
      <p:sp>
        <p:nvSpPr>
          <p:cNvPr id="3" name="Title 1"/>
          <p:cNvSpPr txBox="1">
            <a:spLocks/>
          </p:cNvSpPr>
          <p:nvPr/>
        </p:nvSpPr>
        <p:spPr>
          <a:xfrm>
            <a:off x="685800" y="1371600"/>
            <a:ext cx="8001000" cy="5105400"/>
          </a:xfrm>
          <a:prstGeom prst="rect">
            <a:avLst/>
          </a:prstGeom>
        </p:spPr>
        <p:txBody>
          <a:bodyPr vert="horz" lIns="91440" tIns="45720" rIns="91440" bIns="45720" rtlCol="0" anchor="ctr">
            <a:noAutofit/>
          </a:bodyPr>
          <a:lstStyle/>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lang="es-EC" sz="2000" dirty="0" smtClean="0">
                <a:latin typeface="Times New Roman" pitchFamily="18" charset="0"/>
                <a:cs typeface="Times New Roman" pitchFamily="18" charset="0"/>
              </a:rPr>
              <a:t>Joomla es un potente </a:t>
            </a:r>
            <a:r>
              <a:rPr lang="es-ES" sz="2000" dirty="0" smtClean="0">
                <a:latin typeface="Times New Roman" pitchFamily="18" charset="0"/>
                <a:cs typeface="Times New Roman" pitchFamily="18" charset="0"/>
              </a:rPr>
              <a:t>sistema administrador </a:t>
            </a:r>
            <a:r>
              <a:rPr lang="es-EC" sz="2000" dirty="0" smtClean="0">
                <a:latin typeface="Times New Roman" pitchFamily="18" charset="0"/>
                <a:cs typeface="Times New Roman" pitchFamily="18" charset="0"/>
              </a:rPr>
              <a:t>de contenidos web (CMS o </a:t>
            </a:r>
            <a:r>
              <a:rPr lang="es-EC" sz="2000" i="1" dirty="0" smtClean="0">
                <a:latin typeface="Times New Roman" pitchFamily="18" charset="0"/>
                <a:cs typeface="Times New Roman" pitchFamily="18" charset="0"/>
              </a:rPr>
              <a:t>Content Management System</a:t>
            </a:r>
            <a:r>
              <a:rPr lang="es-EC" sz="2000" dirty="0" smtClean="0">
                <a:latin typeface="Times New Roman" pitchFamily="18" charset="0"/>
                <a:cs typeface="Times New Roman" pitchFamily="18" charset="0"/>
              </a:rPr>
              <a:t>) que permite crear sitios web elegantes, dinámicos e interactivos. Por su diseño, potencia, flexibilidad y por sus enormes posibilidades de ampliación se está convirtiendo en el sistema de publicación preferido por muchos centros educativos y por millones de webmasters en todo el mundo para desarrollar su portal web</a:t>
            </a:r>
            <a:r>
              <a:rPr lang="es-EC" sz="2000" dirty="0" smtClean="0">
                <a:latin typeface="Times New Roman" pitchFamily="18" charset="0"/>
                <a:cs typeface="Times New Roman" pitchFamily="18" charset="0"/>
              </a:rPr>
              <a:t>.</a:t>
            </a:r>
          </a:p>
          <a:p>
            <a:pPr algn="just">
              <a:spcBef>
                <a:spcPct val="0"/>
              </a:spcBef>
            </a:pPr>
            <a:endParaRPr lang="en-US" sz="2000" dirty="0" smtClean="0">
              <a:latin typeface="Times New Roman" pitchFamily="18" charset="0"/>
              <a:cs typeface="Times New Roman" pitchFamily="18" charset="0"/>
            </a:endParaRPr>
          </a:p>
          <a:p>
            <a:pPr algn="just">
              <a:spcBef>
                <a:spcPct val="0"/>
              </a:spcBef>
            </a:pPr>
            <a:r>
              <a:rPr lang="es-EC" sz="2000" dirty="0" smtClean="0">
                <a:latin typeface="Times New Roman" pitchFamily="18" charset="0"/>
                <a:cs typeface="Times New Roman" pitchFamily="18" charset="0"/>
              </a:rPr>
              <a:t>Todas las acciones que realizan los administradores de sitios </a:t>
            </a:r>
            <a:r>
              <a:rPr lang="es-EC" sz="2000" b="1" dirty="0" smtClean="0">
                <a:latin typeface="Times New Roman" pitchFamily="18" charset="0"/>
                <a:cs typeface="Times New Roman" pitchFamily="18" charset="0"/>
              </a:rPr>
              <a:t>Joomla</a:t>
            </a:r>
            <a:r>
              <a:rPr lang="es-EC" sz="2000" dirty="0" smtClean="0">
                <a:latin typeface="Times New Roman" pitchFamily="18" charset="0"/>
                <a:cs typeface="Times New Roman" pitchFamily="18" charset="0"/>
              </a:rPr>
              <a:t>, ya sea para modificar, agregar o eliminar contenidos se realiza exclusivamente mediante un navegador web (</a:t>
            </a:r>
            <a:r>
              <a:rPr lang="es-EC" sz="2000" i="1" dirty="0" smtClean="0">
                <a:latin typeface="Times New Roman" pitchFamily="18" charset="0"/>
                <a:cs typeface="Times New Roman" pitchFamily="18" charset="0"/>
              </a:rPr>
              <a:t>browser</a:t>
            </a:r>
            <a:r>
              <a:rPr lang="es-EC" sz="2000" dirty="0" smtClean="0">
                <a:latin typeface="Times New Roman" pitchFamily="18" charset="0"/>
                <a:cs typeface="Times New Roman" pitchFamily="18" charset="0"/>
              </a:rPr>
              <a:t>) conectado a Internet, es decir, a través del protocolo HTTP (Protocolo de transferencia de hipertexto).</a:t>
            </a:r>
            <a:endParaRPr lang="en-US" sz="2000"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3600" b="1" dirty="0" smtClean="0">
                <a:latin typeface="Times New Roman" pitchFamily="18" charset="0"/>
                <a:cs typeface="Times New Roman" pitchFamily="18" charset="0"/>
              </a:rPr>
              <a:t>Joomla</a:t>
            </a:r>
            <a:endParaRPr lang="en-US" sz="3600" b="1" dirty="0" smtClean="0">
              <a:latin typeface="Times New Roman" pitchFamily="18" charset="0"/>
              <a:cs typeface="Times New Roman" pitchFamily="18" charset="0"/>
            </a:endParaRPr>
          </a:p>
        </p:txBody>
      </p:sp>
      <p:sp>
        <p:nvSpPr>
          <p:cNvPr id="3" name="Title 1"/>
          <p:cNvSpPr txBox="1">
            <a:spLocks/>
          </p:cNvSpPr>
          <p:nvPr/>
        </p:nvSpPr>
        <p:spPr>
          <a:xfrm>
            <a:off x="685800" y="1371600"/>
            <a:ext cx="7924800" cy="2895600"/>
          </a:xfrm>
          <a:prstGeom prst="rect">
            <a:avLst/>
          </a:prstGeom>
        </p:spPr>
        <p:txBody>
          <a:bodyPr vert="horz" lIns="91440" tIns="45720" rIns="91440" bIns="45720" rtlCol="0" anchor="ctr">
            <a:noAutofit/>
          </a:bodyPr>
          <a:lstStyle/>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lang="es-EC" sz="2000" dirty="0" smtClean="0">
                <a:latin typeface="Times New Roman" pitchFamily="18" charset="0"/>
                <a:cs typeface="Times New Roman" pitchFamily="18" charset="0"/>
              </a:rPr>
              <a:t>El funcionamiento de Joomla se lleva a cabo gracias a sus dos principales elementos:</a:t>
            </a:r>
            <a:endParaRPr lang="en-US" sz="20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1. La base de datos MySQL: allí es donde se guarda toda la información y la mayor parte de la configuración del sistema, de una forma  ordenada y en distintas tablas, las cuales cada una de ellas almacena información específica y determinada.</a:t>
            </a:r>
            <a:endParaRPr lang="en-US" sz="2000" dirty="0" smtClean="0">
              <a:latin typeface="Times New Roman" pitchFamily="18" charset="0"/>
              <a:cs typeface="Times New Roman" pitchFamily="18" charset="0"/>
            </a:endParaRPr>
          </a:p>
          <a:p>
            <a:pPr algn="just"/>
            <a:r>
              <a:rPr lang="es-EC" sz="2000" dirty="0" smtClean="0">
                <a:latin typeface="Times New Roman" pitchFamily="18" charset="0"/>
                <a:cs typeface="Times New Roman" pitchFamily="18" charset="0"/>
              </a:rPr>
              <a:t>2. Los </a:t>
            </a:r>
            <a:r>
              <a:rPr lang="es-EC" sz="2000" i="1" dirty="0" smtClean="0">
                <a:latin typeface="Times New Roman" pitchFamily="18" charset="0"/>
                <a:cs typeface="Times New Roman" pitchFamily="18" charset="0"/>
              </a:rPr>
              <a:t>scripts</a:t>
            </a:r>
            <a:r>
              <a:rPr lang="es-EC" sz="2000" dirty="0" smtClean="0">
                <a:latin typeface="Times New Roman" pitchFamily="18" charset="0"/>
                <a:cs typeface="Times New Roman" pitchFamily="18" charset="0"/>
              </a:rPr>
              <a:t> PHP: son los que ejecutan las acciones de consulta y realizan modificaciones en la base de datos convirtiendo los datos en simples páginas web interpretables por los navegadores de Internet y perfectamente inteligibles para los usuarios y  administradores</a:t>
            </a:r>
            <a:endParaRPr lang="es-EC" sz="2000" b="1" dirty="0" smtClean="0">
              <a:latin typeface="Times New Roman" pitchFamily="18" charset="0"/>
              <a:cs typeface="Times New Roman" pitchFamily="18" charset="0"/>
            </a:endParaRPr>
          </a:p>
          <a:p>
            <a:pPr algn="just">
              <a:spcBef>
                <a:spcPct val="0"/>
              </a:spcBef>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4" name="Picture 3"/>
          <p:cNvPicPr/>
          <p:nvPr/>
        </p:nvPicPr>
        <p:blipFill>
          <a:blip r:embed="rId2" cstate="print"/>
          <a:srcRect/>
          <a:stretch>
            <a:fillRect/>
          </a:stretch>
        </p:blipFill>
        <p:spPr bwMode="auto">
          <a:xfrm>
            <a:off x="2590800" y="4495800"/>
            <a:ext cx="3581400" cy="21336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3600" b="1" dirty="0" smtClean="0">
                <a:latin typeface="Times New Roman" pitchFamily="18" charset="0"/>
                <a:cs typeface="Times New Roman" pitchFamily="18" charset="0"/>
              </a:rPr>
              <a:t>Página Web</a:t>
            </a:r>
            <a:endParaRPr lang="en-US" sz="3600" b="1" dirty="0" smtClean="0">
              <a:latin typeface="Times New Roman" pitchFamily="18" charset="0"/>
              <a:cs typeface="Times New Roman" pitchFamily="18" charset="0"/>
            </a:endParaRPr>
          </a:p>
        </p:txBody>
      </p:sp>
      <p:sp>
        <p:nvSpPr>
          <p:cNvPr id="3" name="Title 1"/>
          <p:cNvSpPr txBox="1">
            <a:spLocks/>
          </p:cNvSpPr>
          <p:nvPr/>
        </p:nvSpPr>
        <p:spPr>
          <a:xfrm>
            <a:off x="685800" y="1371600"/>
            <a:ext cx="8001000" cy="5105400"/>
          </a:xfrm>
          <a:prstGeom prst="rect">
            <a:avLst/>
          </a:prstGeom>
        </p:spPr>
        <p:txBody>
          <a:bodyPr vert="horz" lIns="91440" tIns="45720" rIns="91440" bIns="45720" rtlCol="0" anchor="ctr">
            <a:noAutofit/>
          </a:bodyPr>
          <a:lstStyle/>
          <a:p>
            <a:pPr algn="just">
              <a:spcBef>
                <a:spcPct val="0"/>
              </a:spcBef>
            </a:pPr>
            <a:endParaRPr lang="es-EC" b="1" dirty="0" smtClean="0">
              <a:latin typeface="Times New Roman" pitchFamily="18" charset="0"/>
              <a:cs typeface="Times New Roman" pitchFamily="18" charset="0"/>
            </a:endParaRPr>
          </a:p>
          <a:p>
            <a:pPr algn="just">
              <a:spcBef>
                <a:spcPct val="0"/>
              </a:spcBef>
            </a:pPr>
            <a:endParaRPr lang="es-EC"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4" name="Picture 3"/>
          <p:cNvPicPr/>
          <p:nvPr/>
        </p:nvPicPr>
        <p:blipFill>
          <a:blip r:embed="rId2" cstate="print"/>
          <a:srcRect/>
          <a:stretch>
            <a:fillRect/>
          </a:stretch>
        </p:blipFill>
        <p:spPr bwMode="auto">
          <a:xfrm>
            <a:off x="4724400" y="1447800"/>
            <a:ext cx="3657600" cy="25146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724400" y="4191000"/>
            <a:ext cx="3810000" cy="22860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85800" y="1447800"/>
            <a:ext cx="3657600" cy="2514600"/>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609600" y="4191000"/>
            <a:ext cx="3810000" cy="22860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s-EC" sz="3600" b="1" dirty="0" smtClean="0">
                <a:latin typeface="Times New Roman" pitchFamily="18" charset="0"/>
                <a:cs typeface="Times New Roman" pitchFamily="18" charset="0"/>
              </a:rPr>
              <a:t>Página Web</a:t>
            </a:r>
            <a:endParaRPr lang="en-US" sz="3600" dirty="0"/>
          </a:p>
        </p:txBody>
      </p:sp>
      <p:sp>
        <p:nvSpPr>
          <p:cNvPr id="3" name="Title 1"/>
          <p:cNvSpPr txBox="1">
            <a:spLocks/>
          </p:cNvSpPr>
          <p:nvPr/>
        </p:nvSpPr>
        <p:spPr>
          <a:xfrm>
            <a:off x="685800" y="1371600"/>
            <a:ext cx="8001000" cy="5105400"/>
          </a:xfrm>
          <a:prstGeom prst="rect">
            <a:avLst/>
          </a:prstGeom>
        </p:spPr>
        <p:txBody>
          <a:bodyPr vert="horz" lIns="91440" tIns="45720" rIns="91440" bIns="45720" rtlCol="0" anchor="ctr">
            <a:noAutofit/>
          </a:bodyPr>
          <a:lstStyle/>
          <a:p>
            <a:pPr algn="just">
              <a:spcBef>
                <a:spcPct val="0"/>
              </a:spcBef>
            </a:pPr>
            <a:endParaRPr lang="es-EC" b="1" dirty="0" smtClean="0">
              <a:latin typeface="Times New Roman" pitchFamily="18" charset="0"/>
              <a:cs typeface="Times New Roman" pitchFamily="18" charset="0"/>
            </a:endParaRPr>
          </a:p>
          <a:p>
            <a:pPr algn="just">
              <a:spcBef>
                <a:spcPct val="0"/>
              </a:spcBef>
            </a:pPr>
            <a:endParaRPr lang="es-EC"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4" name="Picture 3"/>
          <p:cNvPicPr/>
          <p:nvPr/>
        </p:nvPicPr>
        <p:blipFill>
          <a:blip r:embed="rId2" cstate="print"/>
          <a:srcRect b="3100"/>
          <a:stretch>
            <a:fillRect/>
          </a:stretch>
        </p:blipFill>
        <p:spPr bwMode="auto">
          <a:xfrm>
            <a:off x="1828800" y="914400"/>
            <a:ext cx="5762625" cy="3221162"/>
          </a:xfrm>
          <a:prstGeom prst="rect">
            <a:avLst/>
          </a:prstGeom>
          <a:noFill/>
          <a:ln w="9525">
            <a:noFill/>
            <a:miter lim="800000"/>
            <a:headEnd/>
            <a:tailEnd/>
          </a:ln>
        </p:spPr>
      </p:pic>
      <p:pic>
        <p:nvPicPr>
          <p:cNvPr id="5" name="Picture 4"/>
          <p:cNvPicPr/>
          <p:nvPr/>
        </p:nvPicPr>
        <p:blipFill>
          <a:blip r:embed="rId3" cstate="print"/>
          <a:srcRect t="17479"/>
          <a:stretch>
            <a:fillRect/>
          </a:stretch>
        </p:blipFill>
        <p:spPr bwMode="auto">
          <a:xfrm>
            <a:off x="1828800" y="4114800"/>
            <a:ext cx="5762625" cy="27432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3600" b="1" dirty="0" smtClean="0">
                <a:latin typeface="Times New Roman" pitchFamily="18" charset="0"/>
                <a:cs typeface="Times New Roman" pitchFamily="18" charset="0"/>
              </a:rPr>
              <a:t>WampServer</a:t>
            </a:r>
            <a:endParaRPr lang="en-US" sz="3600" b="1" dirty="0" smtClean="0">
              <a:latin typeface="Times New Roman" pitchFamily="18" charset="0"/>
              <a:cs typeface="Times New Roman" pitchFamily="18" charset="0"/>
            </a:endParaRPr>
          </a:p>
        </p:txBody>
      </p:sp>
      <p:sp>
        <p:nvSpPr>
          <p:cNvPr id="3" name="Title 1"/>
          <p:cNvSpPr txBox="1">
            <a:spLocks/>
          </p:cNvSpPr>
          <p:nvPr/>
        </p:nvSpPr>
        <p:spPr>
          <a:xfrm>
            <a:off x="685800" y="1371600"/>
            <a:ext cx="8001000" cy="5105400"/>
          </a:xfrm>
          <a:prstGeom prst="rect">
            <a:avLst/>
          </a:prstGeom>
        </p:spPr>
        <p:txBody>
          <a:bodyPr vert="horz" lIns="91440" tIns="45720" rIns="91440" bIns="45720" rtlCol="0" anchor="ctr">
            <a:noAutofit/>
          </a:bodyPr>
          <a:lstStyle/>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lang="es-EC" sz="2000" b="1" dirty="0" smtClean="0">
                <a:latin typeface="Times New Roman" pitchFamily="18" charset="0"/>
                <a:cs typeface="Times New Roman" pitchFamily="18" charset="0"/>
              </a:rPr>
              <a:t>WampServer</a:t>
            </a:r>
            <a:r>
              <a:rPr lang="es-EC" sz="2000" dirty="0" smtClean="0">
                <a:latin typeface="Times New Roman" pitchFamily="18" charset="0"/>
                <a:cs typeface="Times New Roman" pitchFamily="18" charset="0"/>
              </a:rPr>
              <a:t> de Windows es un entorno de desarrollo Web. Permite crear aplicaciones web y ejecutarlas con el servidor web Apache, el lenguaje de programación PHP y el servidor la base de datos MySQL. También se puede utilizar SQLite Manager, PHPMyAdmin para administrar las bases de datos</a:t>
            </a:r>
            <a:r>
              <a:rPr lang="es-EC" sz="2000" dirty="0" smtClean="0">
                <a:latin typeface="Times New Roman" pitchFamily="18" charset="0"/>
                <a:cs typeface="Times New Roman" pitchFamily="18" charset="0"/>
              </a:rPr>
              <a:t>.</a:t>
            </a:r>
          </a:p>
          <a:p>
            <a:pPr algn="just">
              <a:spcBef>
                <a:spcPct val="0"/>
              </a:spcBef>
            </a:pPr>
            <a:endParaRPr lang="es-EC" sz="2000" dirty="0" smtClean="0">
              <a:latin typeface="Times New Roman" pitchFamily="18" charset="0"/>
              <a:cs typeface="Times New Roman" pitchFamily="18" charset="0"/>
            </a:endParaRPr>
          </a:p>
          <a:p>
            <a:pPr algn="just">
              <a:spcBef>
                <a:spcPct val="0"/>
              </a:spcBef>
            </a:pPr>
            <a:endParaRPr lang="es-EC" sz="2000" dirty="0" smtClean="0">
              <a:latin typeface="Times New Roman" pitchFamily="18" charset="0"/>
              <a:cs typeface="Times New Roman" pitchFamily="18" charset="0"/>
            </a:endParaRPr>
          </a:p>
          <a:p>
            <a:pPr algn="just">
              <a:spcBef>
                <a:spcPct val="0"/>
              </a:spcBef>
            </a:pPr>
            <a:endParaRPr lang="es-EC" sz="2000" dirty="0" smtClean="0">
              <a:latin typeface="Times New Roman" pitchFamily="18" charset="0"/>
              <a:cs typeface="Times New Roman" pitchFamily="18" charset="0"/>
            </a:endParaRPr>
          </a:p>
          <a:p>
            <a:pPr algn="just">
              <a:spcBef>
                <a:spcPct val="0"/>
              </a:spcBef>
            </a:pPr>
            <a:endParaRPr lang="es-EC" sz="2000" dirty="0" smtClean="0">
              <a:latin typeface="Times New Roman" pitchFamily="18" charset="0"/>
              <a:cs typeface="Times New Roman" pitchFamily="18" charset="0"/>
            </a:endParaRPr>
          </a:p>
          <a:p>
            <a:pPr algn="just">
              <a:spcBef>
                <a:spcPct val="0"/>
              </a:spcBef>
            </a:pPr>
            <a:endParaRPr lang="es-EC" sz="2000" dirty="0" smtClean="0">
              <a:latin typeface="Times New Roman" pitchFamily="18" charset="0"/>
              <a:cs typeface="Times New Roman" pitchFamily="18" charset="0"/>
            </a:endParaRPr>
          </a:p>
          <a:p>
            <a:pPr algn="just">
              <a:spcBef>
                <a:spcPct val="0"/>
              </a:spcBef>
            </a:pPr>
            <a:endParaRPr lang="es-EC" sz="2000" dirty="0" smtClean="0">
              <a:latin typeface="Times New Roman" pitchFamily="18" charset="0"/>
              <a:cs typeface="Times New Roman" pitchFamily="18" charset="0"/>
            </a:endParaRPr>
          </a:p>
          <a:p>
            <a:pPr algn="just">
              <a:spcBef>
                <a:spcPct val="0"/>
              </a:spcBef>
            </a:pPr>
            <a:endParaRPr lang="es-EC" sz="2000" dirty="0" smtClean="0">
              <a:latin typeface="Times New Roman" pitchFamily="18" charset="0"/>
              <a:cs typeface="Times New Roman" pitchFamily="18" charset="0"/>
            </a:endParaRPr>
          </a:p>
          <a:p>
            <a:pPr algn="just">
              <a:spcBef>
                <a:spcPct val="0"/>
              </a:spcBef>
            </a:pPr>
            <a:endParaRPr lang="es-EC" sz="2000" dirty="0" smtClean="0">
              <a:latin typeface="Times New Roman" pitchFamily="18" charset="0"/>
              <a:cs typeface="Times New Roman" pitchFamily="18" charset="0"/>
            </a:endParaRPr>
          </a:p>
          <a:p>
            <a:pPr algn="just">
              <a:spcBef>
                <a:spcPct val="0"/>
              </a:spcBef>
            </a:pPr>
            <a:endParaRPr lang="es-EC" sz="2000" dirty="0" smtClean="0">
              <a:latin typeface="Times New Roman" pitchFamily="18" charset="0"/>
              <a:cs typeface="Times New Roman" pitchFamily="18" charset="0"/>
            </a:endParaRPr>
          </a:p>
          <a:p>
            <a:pPr algn="just">
              <a:spcBef>
                <a:spcPct val="0"/>
              </a:spcBef>
            </a:pPr>
            <a:endParaRPr lang="en-US" sz="2000"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4" name="Picture 3"/>
          <p:cNvPicPr/>
          <p:nvPr/>
        </p:nvPicPr>
        <p:blipFill>
          <a:blip r:embed="rId2" cstate="print"/>
          <a:srcRect r="892" b="19481"/>
          <a:stretch>
            <a:fillRect/>
          </a:stretch>
        </p:blipFill>
        <p:spPr bwMode="auto">
          <a:xfrm>
            <a:off x="1524000" y="3124200"/>
            <a:ext cx="6324600" cy="33528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sz="3600" b="1" dirty="0" smtClean="0">
                <a:latin typeface="Times New Roman" pitchFamily="18" charset="0"/>
                <a:cs typeface="Times New Roman" pitchFamily="18" charset="0"/>
              </a:rPr>
              <a:t>Aplicación Web</a:t>
            </a:r>
            <a:endParaRPr lang="en-US" sz="3600" dirty="0"/>
          </a:p>
        </p:txBody>
      </p:sp>
      <p:sp>
        <p:nvSpPr>
          <p:cNvPr id="3" name="Title 1"/>
          <p:cNvSpPr txBox="1">
            <a:spLocks/>
          </p:cNvSpPr>
          <p:nvPr/>
        </p:nvSpPr>
        <p:spPr>
          <a:xfrm>
            <a:off x="685800" y="1371600"/>
            <a:ext cx="8001000" cy="5105400"/>
          </a:xfrm>
          <a:prstGeom prst="rect">
            <a:avLst/>
          </a:prstGeom>
        </p:spPr>
        <p:txBody>
          <a:bodyPr vert="horz" lIns="91440" tIns="45720" rIns="91440" bIns="45720" rtlCol="0" anchor="ctr">
            <a:noAutofit/>
          </a:bodyPr>
          <a:lstStyle/>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lang="es-EC" sz="2000" dirty="0" smtClean="0">
                <a:latin typeface="Times New Roman" pitchFamily="18" charset="0"/>
                <a:cs typeface="Times New Roman" pitchFamily="18" charset="0"/>
              </a:rPr>
              <a:t>Se introducen </a:t>
            </a:r>
            <a:r>
              <a:rPr lang="es-EC" sz="2000" dirty="0" smtClean="0">
                <a:latin typeface="Times New Roman" pitchFamily="18" charset="0"/>
                <a:cs typeface="Times New Roman" pitchFamily="18" charset="0"/>
              </a:rPr>
              <a:t>todas las tablas y realizada la aplicación web se introduce en la </a:t>
            </a:r>
            <a:r>
              <a:rPr lang="es-EC" sz="2000" dirty="0" smtClean="0">
                <a:latin typeface="Times New Roman" pitchFamily="18" charset="0"/>
                <a:cs typeface="Times New Roman" pitchFamily="18" charset="0"/>
              </a:rPr>
              <a:t>página</a:t>
            </a:r>
            <a:r>
              <a:rPr lang="es-EC" sz="2000" dirty="0" smtClean="0">
                <a:latin typeface="Times New Roman" pitchFamily="18" charset="0"/>
                <a:cs typeface="Times New Roman" pitchFamily="18" charset="0"/>
              </a:rPr>
              <a:t> anterior con el menú de compra y despliega la información de las tablas</a:t>
            </a:r>
            <a:r>
              <a:rPr lang="es-EC" sz="2000" dirty="0" smtClean="0">
                <a:latin typeface="Times New Roman" pitchFamily="18" charset="0"/>
                <a:cs typeface="Times New Roman" pitchFamily="18" charset="0"/>
              </a:rPr>
              <a:t>.</a:t>
            </a:r>
          </a:p>
          <a:p>
            <a:pPr algn="just">
              <a:spcBef>
                <a:spcPct val="0"/>
              </a:spcBef>
            </a:pPr>
            <a:endParaRPr lang="es-EC" sz="2000" dirty="0" smtClean="0">
              <a:latin typeface="Times New Roman" pitchFamily="18" charset="0"/>
              <a:cs typeface="Times New Roman" pitchFamily="18" charset="0"/>
            </a:endParaRPr>
          </a:p>
          <a:p>
            <a:pPr algn="just">
              <a:spcBef>
                <a:spcPct val="0"/>
              </a:spcBef>
            </a:pPr>
            <a:endParaRPr lang="en-US" sz="2000"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 name="Picture 4"/>
          <p:cNvPicPr/>
          <p:nvPr/>
        </p:nvPicPr>
        <p:blipFill>
          <a:blip r:embed="rId2" cstate="print"/>
          <a:srcRect l="9016" t="19255" r="15877" b="19481"/>
          <a:stretch>
            <a:fillRect/>
          </a:stretch>
        </p:blipFill>
        <p:spPr bwMode="auto">
          <a:xfrm>
            <a:off x="1600200" y="3352800"/>
            <a:ext cx="5029200" cy="28956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sz="3600" b="1" dirty="0" smtClean="0">
                <a:latin typeface="Times New Roman" pitchFamily="18" charset="0"/>
                <a:cs typeface="Times New Roman" pitchFamily="18" charset="0"/>
              </a:rPr>
              <a:t>Aplicación Web</a:t>
            </a:r>
            <a:endParaRPr lang="en-US" sz="3600" dirty="0"/>
          </a:p>
        </p:txBody>
      </p:sp>
      <p:sp>
        <p:nvSpPr>
          <p:cNvPr id="3" name="Title 1"/>
          <p:cNvSpPr txBox="1">
            <a:spLocks/>
          </p:cNvSpPr>
          <p:nvPr/>
        </p:nvSpPr>
        <p:spPr>
          <a:xfrm>
            <a:off x="685800" y="1371600"/>
            <a:ext cx="8001000" cy="5105400"/>
          </a:xfrm>
          <a:prstGeom prst="rect">
            <a:avLst/>
          </a:prstGeom>
        </p:spPr>
        <p:txBody>
          <a:bodyPr vert="horz" lIns="91440" tIns="45720" rIns="91440" bIns="45720" rtlCol="0" anchor="ctr">
            <a:noAutofit/>
          </a:bodyPr>
          <a:lstStyle/>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lang="es-ES" sz="2000" dirty="0" smtClean="0">
                <a:latin typeface="Times New Roman" pitchFamily="18" charset="0"/>
                <a:cs typeface="Times New Roman" pitchFamily="18" charset="0"/>
              </a:rPr>
              <a:t>Al poner la opción de comprar el producto, seleccionando la finca deseada para comprar la cantidad requerida, en este caso a la finca Esperancita que posee 150 litros de leche, se realiza la compra de 50 litros de leche.</a:t>
            </a:r>
            <a:endParaRPr lang="en-US" sz="2000"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4" name="Picture 3"/>
          <p:cNvPicPr/>
          <p:nvPr/>
        </p:nvPicPr>
        <p:blipFill>
          <a:blip r:embed="rId2" cstate="print"/>
          <a:srcRect r="743" b="19221"/>
          <a:stretch>
            <a:fillRect/>
          </a:stretch>
        </p:blipFill>
        <p:spPr bwMode="auto">
          <a:xfrm>
            <a:off x="1524000" y="3200400"/>
            <a:ext cx="6172200" cy="31242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600" b="1" dirty="0" smtClean="0">
                <a:latin typeface="Times New Roman" pitchFamily="18" charset="0"/>
                <a:cs typeface="Times New Roman" pitchFamily="18" charset="0"/>
              </a:rPr>
              <a:t>ESTUDIO DE CAMPO</a:t>
            </a:r>
            <a:endParaRPr lang="en-US" sz="3600" dirty="0">
              <a:latin typeface="Times New Roman" pitchFamily="18" charset="0"/>
              <a:cs typeface="Times New Roman" pitchFamily="18" charset="0"/>
            </a:endParaRPr>
          </a:p>
        </p:txBody>
      </p:sp>
      <p:sp>
        <p:nvSpPr>
          <p:cNvPr id="3" name="2 Marcador de contenido"/>
          <p:cNvSpPr txBox="1">
            <a:spLocks/>
          </p:cNvSpPr>
          <p:nvPr/>
        </p:nvSpPr>
        <p:spPr>
          <a:xfrm>
            <a:off x="457200" y="1600200"/>
            <a:ext cx="8401080" cy="4686320"/>
          </a:xfrm>
          <a:prstGeom prst="rect">
            <a:avLst/>
          </a:prstGeom>
        </p:spPr>
        <p:txBody>
          <a:bodyPr>
            <a:noAutofit/>
          </a:bodyPr>
          <a:lstStyle/>
          <a:p>
            <a:pPr algn="ctr"/>
            <a:r>
              <a:rPr lang="es-CO" sz="2200" b="1" dirty="0" smtClean="0">
                <a:latin typeface="Times New Roman" pitchFamily="18" charset="0"/>
                <a:cs typeface="Times New Roman" pitchFamily="18" charset="0"/>
              </a:rPr>
              <a:t>PEDRO VICENTE MALDONADO</a:t>
            </a:r>
          </a:p>
          <a:p>
            <a:endParaRPr lang="es-CO" dirty="0" smtClean="0">
              <a:latin typeface="Times New Roman" pitchFamily="18" charset="0"/>
              <a:cs typeface="Times New Roman" pitchFamily="18" charset="0"/>
            </a:endParaRPr>
          </a:p>
          <a:p>
            <a:pPr>
              <a:buFont typeface="Arial" pitchFamily="34" charset="0"/>
              <a:buChar char="•"/>
            </a:pPr>
            <a:r>
              <a:rPr lang="es-CO" dirty="0" smtClean="0">
                <a:latin typeface="Times New Roman" pitchFamily="18" charset="0"/>
                <a:cs typeface="Times New Roman" pitchFamily="18" charset="0"/>
              </a:rPr>
              <a:t>Superficie=656.5 km</a:t>
            </a:r>
            <a:r>
              <a:rPr lang="es-CO" baseline="30000" dirty="0" smtClean="0">
                <a:latin typeface="Times New Roman" pitchFamily="18" charset="0"/>
                <a:cs typeface="Times New Roman" pitchFamily="18" charset="0"/>
              </a:rPr>
              <a:t>2</a:t>
            </a:r>
            <a:r>
              <a:rPr lang="es-CO" dirty="0" smtClean="0">
                <a:latin typeface="Times New Roman" pitchFamily="18" charset="0"/>
                <a:cs typeface="Times New Roman" pitchFamily="18" charset="0"/>
              </a:rPr>
              <a:t> </a:t>
            </a:r>
          </a:p>
          <a:p>
            <a:pPr>
              <a:buFont typeface="Arial" pitchFamily="34" charset="0"/>
              <a:buChar char="•"/>
            </a:pPr>
            <a:r>
              <a:rPr lang="es-CO" dirty="0" smtClean="0">
                <a:latin typeface="Times New Roman" pitchFamily="18" charset="0"/>
                <a:cs typeface="Times New Roman" pitchFamily="18" charset="0"/>
              </a:rPr>
              <a:t>Altitud=600 msnm</a:t>
            </a:r>
          </a:p>
          <a:p>
            <a:pPr>
              <a:buFont typeface="Arial" pitchFamily="34" charset="0"/>
              <a:buChar char="•"/>
            </a:pPr>
            <a:r>
              <a:rPr lang="es-CO" dirty="0" smtClean="0">
                <a:latin typeface="Times New Roman" pitchFamily="18" charset="0"/>
                <a:cs typeface="Times New Roman" pitchFamily="18" charset="0"/>
              </a:rPr>
              <a:t>Población=12.924 habitantes </a:t>
            </a:r>
          </a:p>
          <a:p>
            <a:pPr lvl="1">
              <a:buFont typeface="Arial" pitchFamily="34" charset="0"/>
              <a:buChar char="•"/>
            </a:pPr>
            <a:r>
              <a:rPr lang="es-CO" dirty="0" smtClean="0">
                <a:latin typeface="Times New Roman" pitchFamily="18" charset="0"/>
                <a:cs typeface="Times New Roman" pitchFamily="18" charset="0"/>
              </a:rPr>
              <a:t>Mujeres: 6.189</a:t>
            </a:r>
          </a:p>
          <a:p>
            <a:pPr lvl="1">
              <a:buFont typeface="Arial" pitchFamily="34" charset="0"/>
              <a:buChar char="•"/>
            </a:pPr>
            <a:r>
              <a:rPr lang="es-CO" dirty="0" smtClean="0">
                <a:latin typeface="Times New Roman" pitchFamily="18" charset="0"/>
                <a:cs typeface="Times New Roman" pitchFamily="18" charset="0"/>
              </a:rPr>
              <a:t>Hombres: 6.735</a:t>
            </a:r>
          </a:p>
          <a:p>
            <a:pPr lvl="1">
              <a:buFont typeface="Arial" pitchFamily="34" charset="0"/>
              <a:buChar char="•"/>
            </a:pPr>
            <a:endParaRPr lang="en-US" dirty="0" smtClean="0">
              <a:latin typeface="Times New Roman" pitchFamily="18" charset="0"/>
              <a:cs typeface="Times New Roman" pitchFamily="18" charset="0"/>
            </a:endParaRPr>
          </a:p>
          <a:p>
            <a:r>
              <a:rPr lang="es-CO" dirty="0" smtClean="0">
                <a:latin typeface="Times New Roman" pitchFamily="18" charset="0"/>
                <a:cs typeface="Times New Roman" pitchFamily="18" charset="0"/>
              </a:rPr>
              <a:t>Sus coordenadas geográficas son:</a:t>
            </a:r>
            <a:endParaRPr lang="en-US" dirty="0" smtClean="0">
              <a:latin typeface="Times New Roman" pitchFamily="18" charset="0"/>
              <a:cs typeface="Times New Roman" pitchFamily="18" charset="0"/>
            </a:endParaRPr>
          </a:p>
          <a:p>
            <a:pPr lvl="0">
              <a:buFont typeface="Arial" pitchFamily="34" charset="0"/>
              <a:buChar char="•"/>
            </a:pPr>
            <a:r>
              <a:rPr lang="es-CO" dirty="0" smtClean="0">
                <a:latin typeface="Times New Roman" pitchFamily="18" charset="0"/>
                <a:cs typeface="Times New Roman" pitchFamily="18" charset="0"/>
              </a:rPr>
              <a:t>Latitud: 00°05’30” N</a:t>
            </a:r>
            <a:endParaRPr lang="en-US" dirty="0" smtClean="0">
              <a:latin typeface="Times New Roman" pitchFamily="18" charset="0"/>
              <a:cs typeface="Times New Roman" pitchFamily="18" charset="0"/>
            </a:endParaRPr>
          </a:p>
          <a:p>
            <a:pPr lvl="0">
              <a:buFont typeface="Arial" pitchFamily="34" charset="0"/>
              <a:buChar char="•"/>
            </a:pPr>
            <a:r>
              <a:rPr lang="es-CO" dirty="0" smtClean="0">
                <a:latin typeface="Times New Roman" pitchFamily="18" charset="0"/>
                <a:cs typeface="Times New Roman" pitchFamily="18" charset="0"/>
              </a:rPr>
              <a:t>Longitud: 79°02’45” W</a:t>
            </a:r>
            <a:endParaRPr lang="en-US" dirty="0" smtClean="0">
              <a:latin typeface="Times New Roman" pitchFamily="18" charset="0"/>
              <a:cs typeface="Times New Roman" pitchFamily="18" charset="0"/>
            </a:endParaRPr>
          </a:p>
          <a:p>
            <a:endParaRPr lang="es-CO" dirty="0" smtClean="0">
              <a:latin typeface="Times New Roman" pitchFamily="18" charset="0"/>
              <a:cs typeface="Times New Roman" pitchFamily="18" charset="0"/>
            </a:endParaRPr>
          </a:p>
          <a:p>
            <a:r>
              <a:rPr lang="es-CO" dirty="0" smtClean="0">
                <a:latin typeface="Times New Roman" pitchFamily="18" charset="0"/>
                <a:cs typeface="Times New Roman" pitchFamily="18" charset="0"/>
              </a:rPr>
              <a:t>Sus límites geográficos son:</a:t>
            </a:r>
            <a:endParaRPr lang="en-US" dirty="0" smtClean="0">
              <a:latin typeface="Times New Roman" pitchFamily="18" charset="0"/>
              <a:cs typeface="Times New Roman" pitchFamily="18" charset="0"/>
            </a:endParaRPr>
          </a:p>
          <a:p>
            <a:pPr lvl="0">
              <a:buFont typeface="Arial" pitchFamily="34" charset="0"/>
              <a:buChar char="•"/>
            </a:pPr>
            <a:r>
              <a:rPr lang="es-ES" dirty="0" smtClean="0">
                <a:latin typeface="Times New Roman" pitchFamily="18" charset="0"/>
                <a:cs typeface="Times New Roman" pitchFamily="18" charset="0"/>
              </a:rPr>
              <a:t>Norte: Provincia de Imbabura. </a:t>
            </a:r>
            <a:endParaRPr lang="en-US" dirty="0" smtClean="0">
              <a:latin typeface="Times New Roman" pitchFamily="18" charset="0"/>
              <a:cs typeface="Times New Roman" pitchFamily="18" charset="0"/>
            </a:endParaRPr>
          </a:p>
          <a:p>
            <a:pPr lvl="0">
              <a:buFont typeface="Arial" pitchFamily="34" charset="0"/>
              <a:buChar char="•"/>
            </a:pPr>
            <a:r>
              <a:rPr lang="es-ES" dirty="0" smtClean="0">
                <a:latin typeface="Times New Roman" pitchFamily="18" charset="0"/>
                <a:cs typeface="Times New Roman" pitchFamily="18" charset="0"/>
              </a:rPr>
              <a:t>Sur: Cantón San Miguel de los Bancos y Provincia Santo Domingo de los Tsáchilas. </a:t>
            </a:r>
            <a:endParaRPr lang="en-US" dirty="0" smtClean="0">
              <a:latin typeface="Times New Roman" pitchFamily="18" charset="0"/>
              <a:cs typeface="Times New Roman" pitchFamily="18" charset="0"/>
            </a:endParaRPr>
          </a:p>
          <a:p>
            <a:pPr lvl="0">
              <a:buFont typeface="Arial" pitchFamily="34" charset="0"/>
              <a:buChar char="•"/>
            </a:pPr>
            <a:r>
              <a:rPr lang="es-ES" dirty="0" smtClean="0">
                <a:latin typeface="Times New Roman" pitchFamily="18" charset="0"/>
                <a:cs typeface="Times New Roman" pitchFamily="18" charset="0"/>
              </a:rPr>
              <a:t>Este: Cantón San Miguel de los Bancos y el Distrito Metropolitano de Quito. </a:t>
            </a:r>
            <a:endParaRPr lang="en-US" dirty="0" smtClean="0">
              <a:latin typeface="Times New Roman" pitchFamily="18" charset="0"/>
              <a:cs typeface="Times New Roman" pitchFamily="18" charset="0"/>
            </a:endParaRPr>
          </a:p>
          <a:p>
            <a:pPr lvl="0">
              <a:buFont typeface="Arial" pitchFamily="34" charset="0"/>
              <a:buChar char="•"/>
            </a:pPr>
            <a:r>
              <a:rPr lang="es-CO" dirty="0" smtClean="0">
                <a:latin typeface="Times New Roman" pitchFamily="18" charset="0"/>
                <a:cs typeface="Times New Roman" pitchFamily="18" charset="0"/>
              </a:rPr>
              <a:t>Oeste: Cantón Puerto Quito. </a:t>
            </a:r>
            <a:endParaRPr lang="en-US"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 name="il_fi" descr="http://upload.wikimedia.org/wikipedia/commons/thumb/d/d8/Mapa_de_Pedro_Vicente_Maldonado.png/300px-Mapa_de_Pedro_Vicente_Maldonado.png"/>
          <p:cNvPicPr/>
          <p:nvPr/>
        </p:nvPicPr>
        <p:blipFill>
          <a:blip r:embed="rId2" cstate="print"/>
          <a:srcRect/>
          <a:stretch>
            <a:fillRect/>
          </a:stretch>
        </p:blipFill>
        <p:spPr bwMode="auto">
          <a:xfrm>
            <a:off x="4114800" y="2133600"/>
            <a:ext cx="4191000" cy="32766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sz="3600" b="1" dirty="0" smtClean="0">
                <a:latin typeface="Times New Roman" pitchFamily="18" charset="0"/>
                <a:cs typeface="Times New Roman" pitchFamily="18" charset="0"/>
              </a:rPr>
              <a:t>Aplicación Web</a:t>
            </a:r>
            <a:endParaRPr lang="en-US" sz="3600" dirty="0"/>
          </a:p>
        </p:txBody>
      </p:sp>
      <p:sp>
        <p:nvSpPr>
          <p:cNvPr id="3" name="Title 1"/>
          <p:cNvSpPr txBox="1">
            <a:spLocks/>
          </p:cNvSpPr>
          <p:nvPr/>
        </p:nvSpPr>
        <p:spPr>
          <a:xfrm>
            <a:off x="685800" y="1371600"/>
            <a:ext cx="8001000" cy="5105400"/>
          </a:xfrm>
          <a:prstGeom prst="rect">
            <a:avLst/>
          </a:prstGeom>
        </p:spPr>
        <p:txBody>
          <a:bodyPr vert="horz" lIns="91440" tIns="45720" rIns="91440" bIns="45720" rtlCol="0" anchor="ctr">
            <a:noAutofit/>
          </a:bodyPr>
          <a:lstStyle/>
          <a:p>
            <a:pPr algn="just">
              <a:spcBef>
                <a:spcPct val="0"/>
              </a:spcBef>
            </a:pPr>
            <a:endParaRPr lang="es-EC" sz="2000" b="1"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lang="es-ES" sz="2000" dirty="0" smtClean="0">
                <a:latin typeface="Times New Roman" pitchFamily="18" charset="0"/>
                <a:cs typeface="Times New Roman" pitchFamily="18" charset="0"/>
              </a:rPr>
              <a:t>Finalmente, se puede observar en la tabla de leche que la finca Esperancita que ya solo tiene en stock 100 litros, ya que vendió 50 litros</a:t>
            </a:r>
            <a:r>
              <a:rPr lang="es-ES" sz="2000" dirty="0" smtClean="0">
                <a:latin typeface="Times New Roman" pitchFamily="18" charset="0"/>
                <a:cs typeface="Times New Roman" pitchFamily="18" charset="0"/>
              </a:rPr>
              <a:t>.</a:t>
            </a:r>
          </a:p>
          <a:p>
            <a:pPr algn="just">
              <a:spcBef>
                <a:spcPct val="0"/>
              </a:spcBef>
            </a:pPr>
            <a:endParaRPr lang="es-ES" sz="2000" dirty="0" smtClean="0">
              <a:latin typeface="Times New Roman" pitchFamily="18" charset="0"/>
              <a:cs typeface="Times New Roman" pitchFamily="18" charset="0"/>
            </a:endParaRPr>
          </a:p>
          <a:p>
            <a:pPr algn="just">
              <a:spcBef>
                <a:spcPct val="0"/>
              </a:spcBef>
            </a:pPr>
            <a:r>
              <a:rPr lang="es-ES" sz="2000" dirty="0" smtClean="0">
                <a:latin typeface="Times New Roman" pitchFamily="18" charset="0"/>
                <a:cs typeface="Times New Roman" pitchFamily="18" charset="0"/>
              </a:rPr>
              <a:t>De esta manera, al unir todo el stock de los productores de una manera tecnológica, no es necesario tener intermediarios que a los pequeños productores les pagan lo mínimo, mientras que ellos a los grandes productores les venden a su conveniencia. También los grandes empresarios ya no tienen que estar buscando mas producto si les hace falta, porque en esta aplicación se une toda la producción de las fincas para satisfacer las necesidades de las empresas grandes y también con el beneficio de mayor competitividad de las microempresas</a:t>
            </a:r>
            <a:r>
              <a:rPr lang="es-ES" sz="2000" dirty="0" smtClean="0">
                <a:latin typeface="Times New Roman" pitchFamily="18" charset="0"/>
                <a:cs typeface="Times New Roman" pitchFamily="18" charset="0"/>
              </a:rPr>
              <a:t>.</a:t>
            </a:r>
          </a:p>
          <a:p>
            <a:pPr algn="just">
              <a:spcBef>
                <a:spcPct val="0"/>
              </a:spcBef>
            </a:pPr>
            <a:endParaRPr lang="es-ES" sz="2000" dirty="0" smtClean="0">
              <a:latin typeface="Times New Roman" pitchFamily="18" charset="0"/>
              <a:cs typeface="Times New Roman" pitchFamily="18" charset="0"/>
            </a:endParaRPr>
          </a:p>
          <a:p>
            <a:pPr algn="just">
              <a:spcBef>
                <a:spcPct val="0"/>
              </a:spcBef>
            </a:pPr>
            <a:endParaRPr lang="es-ES" sz="2000" dirty="0" smtClean="0">
              <a:latin typeface="Times New Roman" pitchFamily="18" charset="0"/>
              <a:cs typeface="Times New Roman" pitchFamily="18" charset="0"/>
            </a:endParaRPr>
          </a:p>
          <a:p>
            <a:pPr algn="just">
              <a:spcBef>
                <a:spcPct val="0"/>
              </a:spcBef>
            </a:pPr>
            <a:endParaRPr lang="es-ES" sz="2000" dirty="0" smtClean="0">
              <a:latin typeface="Times New Roman" pitchFamily="18" charset="0"/>
              <a:cs typeface="Times New Roman" pitchFamily="18" charset="0"/>
            </a:endParaRPr>
          </a:p>
          <a:p>
            <a:pPr algn="just">
              <a:spcBef>
                <a:spcPct val="0"/>
              </a:spcBef>
            </a:pPr>
            <a:endParaRPr lang="en-US" sz="2000" dirty="0" smtClean="0">
              <a:latin typeface="Times New Roman" pitchFamily="18" charset="0"/>
              <a:cs typeface="Times New Roman" pitchFamily="18" charset="0"/>
            </a:endParaRPr>
          </a:p>
          <a:p>
            <a:pPr algn="just">
              <a:spcBef>
                <a:spcPct val="0"/>
              </a:spcBef>
            </a:pPr>
            <a:endParaRPr lang="es-EC" sz="2000" b="1" dirty="0" smtClean="0">
              <a:latin typeface="Times New Roman" pitchFamily="18" charset="0"/>
              <a:cs typeface="Times New Roman" pitchFamily="18" charset="0"/>
            </a:endParaRPr>
          </a:p>
          <a:p>
            <a:pPr algn="just">
              <a:spcBef>
                <a:spcPct val="0"/>
              </a:spcBef>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4" name="Picture 3"/>
          <p:cNvPicPr/>
          <p:nvPr/>
        </p:nvPicPr>
        <p:blipFill>
          <a:blip r:embed="rId2" cstate="print"/>
          <a:srcRect/>
          <a:stretch>
            <a:fillRect/>
          </a:stretch>
        </p:blipFill>
        <p:spPr bwMode="auto">
          <a:xfrm>
            <a:off x="2667000" y="4876800"/>
            <a:ext cx="3657600" cy="18288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S" sz="3600" b="1" dirty="0" smtClean="0">
                <a:latin typeface="Times New Roman" pitchFamily="18" charset="0"/>
                <a:cs typeface="Times New Roman" pitchFamily="18" charset="0"/>
              </a:rPr>
              <a:t>ANÁLISIS ECONÓMICO</a:t>
            </a:r>
            <a:endParaRPr lang="en-US" sz="3600" b="1" dirty="0">
              <a:latin typeface="Times New Roman" pitchFamily="18" charset="0"/>
              <a:cs typeface="Times New Roman" pitchFamily="18" charset="0"/>
            </a:endParaRPr>
          </a:p>
        </p:txBody>
      </p:sp>
      <p:sp>
        <p:nvSpPr>
          <p:cNvPr id="4"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spcBef>
                <a:spcPct val="0"/>
              </a:spcBef>
            </a:pPr>
            <a:r>
              <a:rPr lang="es-EC" dirty="0" smtClean="0">
                <a:latin typeface="Times New Roman" pitchFamily="18" charset="0"/>
                <a:cs typeface="Times New Roman" pitchFamily="18" charset="0"/>
              </a:rPr>
              <a:t>En todo proyecto, siempre es conveniente determinar la cantidad que se tendrá que invertir para llevarlo a cabo y además saber en cuanto tiempo dicha inversión podrá ser rentable. Realizar este análisis también influye de manera significativa al momento de decidir si llevar a cabo la implementación del proyecto será beneficioso o no, es decir, si será un gasto o una inversión recuperable.</a:t>
            </a:r>
          </a:p>
          <a:p>
            <a:pPr algn="just">
              <a:spcBef>
                <a:spcPct val="0"/>
              </a:spcBef>
            </a:pPr>
            <a:endParaRPr lang="es-EC" dirty="0" smtClean="0">
              <a:latin typeface="Times New Roman" pitchFamily="18" charset="0"/>
              <a:cs typeface="Times New Roman" pitchFamily="18" charset="0"/>
            </a:endParaRPr>
          </a:p>
          <a:p>
            <a:pPr algn="just">
              <a:spcBef>
                <a:spcPct val="0"/>
              </a:spcBef>
            </a:pPr>
            <a:endParaRPr lang="es-EC" dirty="0" smtClean="0">
              <a:latin typeface="Times New Roman" pitchFamily="18" charset="0"/>
              <a:cs typeface="Times New Roman" pitchFamily="18" charset="0"/>
            </a:endParaRPr>
          </a:p>
          <a:p>
            <a:pPr algn="just">
              <a:spcBef>
                <a:spcPct val="0"/>
              </a:spcBef>
            </a:pPr>
            <a:endParaRPr lang="es-EC" dirty="0" smtClean="0">
              <a:latin typeface="Times New Roman" pitchFamily="18" charset="0"/>
              <a:cs typeface="Times New Roman" pitchFamily="18" charset="0"/>
            </a:endParaRPr>
          </a:p>
          <a:p>
            <a:pPr algn="just">
              <a:spcBef>
                <a:spcPct val="0"/>
              </a:spcBef>
            </a:pPr>
            <a:endParaRPr lang="es-EC" dirty="0" smtClean="0">
              <a:latin typeface="Times New Roman" pitchFamily="18" charset="0"/>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 name="Picture 4" descr="dolar.jpg"/>
          <p:cNvPicPr>
            <a:picLocks noChangeAspect="1"/>
          </p:cNvPicPr>
          <p:nvPr/>
        </p:nvPicPr>
        <p:blipFill>
          <a:blip r:embed="rId2" cstate="print"/>
          <a:stretch>
            <a:fillRect/>
          </a:stretch>
        </p:blipFill>
        <p:spPr>
          <a:xfrm>
            <a:off x="3276600" y="4038600"/>
            <a:ext cx="2390775" cy="1914525"/>
          </a:xfrm>
          <a:prstGeom prst="rect">
            <a:avLst/>
          </a:prstGeom>
        </p:spPr>
      </p:pic>
    </p:spTree>
  </p:cSld>
  <p:clrMapOvr>
    <a:masterClrMapping/>
  </p:clrMapOvr>
  <p:transition>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S" sz="3600" b="1" dirty="0" smtClean="0">
                <a:latin typeface="Times New Roman" pitchFamily="18" charset="0"/>
                <a:cs typeface="Times New Roman" pitchFamily="18" charset="0"/>
              </a:rPr>
              <a:t>ANÁLISIS ECONÓMICO</a:t>
            </a:r>
            <a:endParaRPr lang="en-US" sz="3600" b="1" dirty="0">
              <a:latin typeface="Times New Roman" pitchFamily="18" charset="0"/>
              <a:cs typeface="Times New Roman" pitchFamily="18" charset="0"/>
            </a:endParaRPr>
          </a:p>
        </p:txBody>
      </p:sp>
      <p:sp>
        <p:nvSpPr>
          <p:cNvPr id="4"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r>
              <a:rPr lang="es-EC" b="1" dirty="0" smtClean="0">
                <a:latin typeface="Times New Roman" pitchFamily="18" charset="0"/>
                <a:cs typeface="Times New Roman" pitchFamily="18" charset="0"/>
              </a:rPr>
              <a:t>COSTOS DE LA INVERSIÓN</a:t>
            </a:r>
          </a:p>
          <a:p>
            <a:pPr algn="just"/>
            <a:r>
              <a:rPr lang="es-EC" dirty="0" smtClean="0">
                <a:latin typeface="Times New Roman" pitchFamily="18" charset="0"/>
                <a:cs typeface="Times New Roman" pitchFamily="18" charset="0"/>
              </a:rPr>
              <a:t>Cuando se planifica instalar y operar la red inalámbrica, se debe determinar los recursos necesarios para arrancar el proyecto, y para su mantenimiento y operación. Los costos de instalación incluyen todo lo que debe comprar para arrancar la red inalámbrica.</a:t>
            </a:r>
          </a:p>
          <a:p>
            <a:pPr algn="just"/>
            <a:endParaRPr lang="es-EC"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Con cada proyecto inalámbrico hay siempre gastos imprevistos, especialmente durante el primer año de operaciones cuando se está aprendiendo a administrar mejor la red.</a:t>
            </a:r>
          </a:p>
          <a:p>
            <a:pPr algn="just"/>
            <a:endParaRPr lang="es-EC"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Para mejorar las probabilidades de sostenibilidad, es generalmente mejor mantener la más baja estructura de costos para su red, sin embargo no se debe mantener los precios bajos a expensas de la calidad. Puesto que los equipos de baja calidad son más susceptibles a los daños, a la larga se gastará más en mantenimiento.</a:t>
            </a:r>
          </a:p>
          <a:p>
            <a:pPr algn="just">
              <a:spcBef>
                <a:spcPct val="0"/>
              </a:spcBef>
            </a:pP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S" sz="3600" b="1" dirty="0" smtClean="0">
                <a:latin typeface="Times New Roman" pitchFamily="18" charset="0"/>
                <a:cs typeface="Times New Roman" pitchFamily="18" charset="0"/>
              </a:rPr>
              <a:t>ANÁLISIS ECONÓMICO</a:t>
            </a:r>
            <a:endParaRPr lang="en-US" sz="3600" b="1" dirty="0">
              <a:latin typeface="Times New Roman" pitchFamily="18" charset="0"/>
              <a:cs typeface="Times New Roman" pitchFamily="18" charset="0"/>
            </a:endParaRPr>
          </a:p>
        </p:txBody>
      </p:sp>
      <p:sp>
        <p:nvSpPr>
          <p:cNvPr id="4"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r>
              <a:rPr lang="es-EC" b="1" dirty="0" smtClean="0">
                <a:latin typeface="Times New Roman" pitchFamily="18" charset="0"/>
                <a:cs typeface="Times New Roman" pitchFamily="18" charset="0"/>
              </a:rPr>
              <a:t>Costo de los equipos para red WLAN</a:t>
            </a:r>
          </a:p>
          <a:p>
            <a:pPr algn="just"/>
            <a:endParaRPr lang="es-EC"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Se realiza un enlace punto a punto con la Radio Base y el Repetidor y 2 enlaces punto – multipunto, el primero con la Radio Base y 24 Fincas y el segundo con el Repetidor y 12 fincas, cada finca con su respectivo CPE; los enlaces trabajarán en la banda de frecuencias de 2.4 </a:t>
            </a:r>
            <a:r>
              <a:rPr lang="es-EC" dirty="0" err="1" smtClean="0">
                <a:latin typeface="Times New Roman" pitchFamily="18" charset="0"/>
                <a:cs typeface="Times New Roman" pitchFamily="18" charset="0"/>
              </a:rPr>
              <a:t>GHz.</a:t>
            </a:r>
            <a:endParaRPr lang="es-EC" dirty="0" smtClean="0">
              <a:latin typeface="Times New Roman" pitchFamily="18" charset="0"/>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5" name="4 Tabla"/>
          <p:cNvGraphicFramePr>
            <a:graphicFrameLocks noGrp="1"/>
          </p:cNvGraphicFramePr>
          <p:nvPr/>
        </p:nvGraphicFramePr>
        <p:xfrm>
          <a:off x="1828800" y="4038600"/>
          <a:ext cx="4876801" cy="1905001"/>
        </p:xfrm>
        <a:graphic>
          <a:graphicData uri="http://schemas.openxmlformats.org/drawingml/2006/table">
            <a:tbl>
              <a:tblPr/>
              <a:tblGrid>
                <a:gridCol w="1751439"/>
                <a:gridCol w="1111207"/>
                <a:gridCol w="1097961"/>
                <a:gridCol w="916194"/>
              </a:tblGrid>
              <a:tr h="272143">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EQUIPO</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CANTIDAD</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gridSpan="2">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PRECIO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n-US"/>
                    </a:p>
                  </a:txBody>
                  <a:tcPr/>
                </a:tc>
              </a:tr>
              <a:tr h="272143">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UNITARIO</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 TOTAL</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72143">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Rocket Dish</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762.53</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1525.06</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43">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Rocket M</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4</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119.28</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477.12</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43">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AirMax</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185.00</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370.00</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43">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NanoStation 2 (CPE)</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36</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79.95</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2878.20</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43">
                <a:tc>
                  <a:txBody>
                    <a:bodyPr/>
                    <a:lstStyle/>
                    <a:p>
                      <a:pPr marL="0" marR="0">
                        <a:lnSpc>
                          <a:spcPct val="115000"/>
                        </a:lnSpc>
                        <a:spcBef>
                          <a:spcPts val="0"/>
                        </a:spcBef>
                        <a:spcAft>
                          <a:spcPts val="0"/>
                        </a:spcAft>
                      </a:pPr>
                      <a:r>
                        <a:rPr lang="en-US" sz="1200" b="1">
                          <a:solidFill>
                            <a:srgbClr val="000000"/>
                          </a:solidFill>
                          <a:latin typeface="Times New Roman"/>
                          <a:ea typeface="Times New Roman"/>
                          <a:cs typeface="Times New Roman"/>
                        </a:rPr>
                        <a:t>TOTAL</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5250.38</a:t>
                      </a:r>
                      <a:endParaRPr lang="es-EC"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S" sz="3600" b="1" dirty="0" smtClean="0">
                <a:latin typeface="Times New Roman" pitchFamily="18" charset="0"/>
                <a:cs typeface="Times New Roman" pitchFamily="18" charset="0"/>
              </a:rPr>
              <a:t>ANÁLISIS ECONÓMICO</a:t>
            </a:r>
            <a:endParaRPr lang="en-US" sz="3600" b="1" dirty="0">
              <a:latin typeface="Times New Roman" pitchFamily="18" charset="0"/>
              <a:cs typeface="Times New Roman" pitchFamily="18" charset="0"/>
            </a:endParaRPr>
          </a:p>
        </p:txBody>
      </p:sp>
      <p:sp>
        <p:nvSpPr>
          <p:cNvPr id="4"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r>
              <a:rPr lang="es-EC" b="1" dirty="0" smtClean="0">
                <a:latin typeface="Times New Roman" pitchFamily="18" charset="0"/>
                <a:cs typeface="Times New Roman" pitchFamily="18" charset="0"/>
              </a:rPr>
              <a:t>Costo del equipamiento informático y red LAN</a:t>
            </a:r>
          </a:p>
          <a:p>
            <a:endParaRPr lang="es-EC" dirty="0" smtClean="0">
              <a:latin typeface="Times New Roman" pitchFamily="18" charset="0"/>
              <a:cs typeface="Times New Roman" pitchFamily="18" charset="0"/>
            </a:endParaRPr>
          </a:p>
          <a:p>
            <a:endParaRPr lang="es-EC" dirty="0" smtClean="0">
              <a:latin typeface="Times New Roman" pitchFamily="18" charset="0"/>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6" name="5 Tabla"/>
          <p:cNvGraphicFramePr>
            <a:graphicFrameLocks noGrp="1"/>
          </p:cNvGraphicFramePr>
          <p:nvPr/>
        </p:nvGraphicFramePr>
        <p:xfrm>
          <a:off x="1905000" y="3276600"/>
          <a:ext cx="4517708" cy="1850136"/>
        </p:xfrm>
        <a:graphic>
          <a:graphicData uri="http://schemas.openxmlformats.org/drawingml/2006/table">
            <a:tbl>
              <a:tblPr/>
              <a:tblGrid>
                <a:gridCol w="1703540"/>
                <a:gridCol w="1004822"/>
                <a:gridCol w="960238"/>
                <a:gridCol w="849108"/>
              </a:tblGrid>
              <a:tr h="308356">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EQUIPO</a:t>
                      </a:r>
                      <a:endParaRPr lang="es-EC"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CANTIDAD</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gridSpan="2">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PRECIO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n-US"/>
                    </a:p>
                  </a:txBody>
                  <a:tcPr/>
                </a:tc>
              </a:tr>
              <a:tr h="308356">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UNITARIO</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 TOTAL</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308356">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Servidor</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1.00</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443.61</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443.61</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56">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Computador</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36.00</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375.00</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13500.00</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56">
                <a:tc>
                  <a:txBody>
                    <a:bodyPr/>
                    <a:lstStyle/>
                    <a:p>
                      <a:pPr marL="0" marR="0">
                        <a:lnSpc>
                          <a:spcPct val="115000"/>
                        </a:lnSpc>
                        <a:spcBef>
                          <a:spcPts val="0"/>
                        </a:spcBef>
                        <a:spcAft>
                          <a:spcPts val="0"/>
                        </a:spcAft>
                      </a:pPr>
                      <a:r>
                        <a:rPr lang="es-EC" sz="1200">
                          <a:solidFill>
                            <a:srgbClr val="000000"/>
                          </a:solidFill>
                          <a:latin typeface="Times New Roman"/>
                          <a:ea typeface="Times New Roman"/>
                          <a:cs typeface="Times New Roman"/>
                        </a:rPr>
                        <a:t>Rollo de cable de red</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1.00</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129.99</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129.99</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56">
                <a:tc>
                  <a:txBody>
                    <a:bodyPr/>
                    <a:lstStyle/>
                    <a:p>
                      <a:pPr marL="0" marR="0">
                        <a:lnSpc>
                          <a:spcPct val="115000"/>
                        </a:lnSpc>
                        <a:spcBef>
                          <a:spcPts val="0"/>
                        </a:spcBef>
                        <a:spcAft>
                          <a:spcPts val="0"/>
                        </a:spcAft>
                      </a:pPr>
                      <a:r>
                        <a:rPr lang="en-US" sz="1200" b="1">
                          <a:solidFill>
                            <a:srgbClr val="000000"/>
                          </a:solidFill>
                          <a:latin typeface="Times New Roman"/>
                          <a:ea typeface="Times New Roman"/>
                          <a:cs typeface="Times New Roman"/>
                        </a:rPr>
                        <a:t>TOTAL</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 </a:t>
                      </a:r>
                      <a:endParaRPr lang="es-EC"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 </a:t>
                      </a:r>
                      <a:endParaRPr lang="es-EC"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14073.60</a:t>
                      </a:r>
                      <a:endParaRPr lang="es-EC"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S" sz="3600" b="1" dirty="0" smtClean="0">
                <a:latin typeface="Times New Roman" pitchFamily="18" charset="0"/>
                <a:cs typeface="Times New Roman" pitchFamily="18" charset="0"/>
              </a:rPr>
              <a:t>ANÁLISIS ECONÓMICO</a:t>
            </a:r>
            <a:endParaRPr lang="en-US" sz="3600" b="1" dirty="0">
              <a:latin typeface="Times New Roman" pitchFamily="18" charset="0"/>
              <a:cs typeface="Times New Roman" pitchFamily="18" charset="0"/>
            </a:endParaRPr>
          </a:p>
        </p:txBody>
      </p:sp>
      <p:sp>
        <p:nvSpPr>
          <p:cNvPr id="4"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r>
              <a:rPr lang="es-EC" b="1" dirty="0" smtClean="0">
                <a:latin typeface="Times New Roman" pitchFamily="18" charset="0"/>
                <a:cs typeface="Times New Roman" pitchFamily="18" charset="0"/>
              </a:rPr>
              <a:t>Costos de Infraestructura</a:t>
            </a:r>
          </a:p>
          <a:p>
            <a:pPr algn="just"/>
            <a:r>
              <a:rPr lang="es-EC" dirty="0" smtClean="0">
                <a:latin typeface="Times New Roman" pitchFamily="18" charset="0"/>
                <a:cs typeface="Times New Roman" pitchFamily="18" charset="0"/>
              </a:rPr>
              <a:t>Para llevar a cabo el presente proyecto se necesita de la ayuda de una torre de viento y una torre auto-soportada que será la de la Radio Base; además, en cada torre se necesitara la debida puesta a tierra para evitar cualquier inconveniente en un futuro</a:t>
            </a:r>
            <a:r>
              <a:rPr lang="es-EC" dirty="0" smtClean="0">
                <a:latin typeface="Times New Roman" pitchFamily="18" charset="0"/>
                <a:cs typeface="Times New Roman" pitchFamily="18" charset="0"/>
              </a:rPr>
              <a:t>.</a:t>
            </a:r>
          </a:p>
          <a:p>
            <a:pPr algn="just"/>
            <a:endParaRPr lang="es-EC" dirty="0" smtClean="0">
              <a:latin typeface="Times New Roman" pitchFamily="18" charset="0"/>
              <a:cs typeface="Times New Roman" pitchFamily="18" charset="0"/>
            </a:endParaRPr>
          </a:p>
          <a:p>
            <a:pPr algn="just"/>
            <a:endParaRPr lang="es-EC" dirty="0" smtClean="0">
              <a:latin typeface="Times New Roman" pitchFamily="18" charset="0"/>
              <a:cs typeface="Times New Roman" pitchFamily="18" charset="0"/>
            </a:endParaRPr>
          </a:p>
          <a:p>
            <a:pPr algn="just"/>
            <a:endParaRPr lang="es-EC" dirty="0" smtClean="0">
              <a:latin typeface="Times New Roman" pitchFamily="18" charset="0"/>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6" name="Table 5"/>
          <p:cNvGraphicFramePr>
            <a:graphicFrameLocks noGrp="1"/>
          </p:cNvGraphicFramePr>
          <p:nvPr/>
        </p:nvGraphicFramePr>
        <p:xfrm>
          <a:off x="2209800" y="3048000"/>
          <a:ext cx="5105400" cy="3505200"/>
        </p:xfrm>
        <a:graphic>
          <a:graphicData uri="http://schemas.openxmlformats.org/drawingml/2006/table">
            <a:tbl>
              <a:tblPr/>
              <a:tblGrid>
                <a:gridCol w="2131215"/>
                <a:gridCol w="1072354"/>
                <a:gridCol w="1024773"/>
                <a:gridCol w="877058"/>
              </a:tblGrid>
              <a:tr h="233680">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rPr>
                        <a:t>EQUIPO</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CANTIDAD</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gridSpan="2">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PRECIO $</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n-US"/>
                    </a:p>
                  </a:txBody>
                  <a:tcPr/>
                </a:tc>
              </a:tr>
              <a:tr h="233680">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 </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 </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UNITARIO</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 TOTAL</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33680">
                <a:tc>
                  <a:txBody>
                    <a:bodyPr/>
                    <a:lstStyle/>
                    <a:p>
                      <a:pPr marL="0" marR="0">
                        <a:lnSpc>
                          <a:spcPct val="115000"/>
                        </a:lnSpc>
                        <a:spcBef>
                          <a:spcPts val="0"/>
                        </a:spcBef>
                        <a:spcAft>
                          <a:spcPts val="0"/>
                        </a:spcAft>
                      </a:pPr>
                      <a:r>
                        <a:rPr lang="en-US" sz="1200">
                          <a:solidFill>
                            <a:srgbClr val="000000"/>
                          </a:solidFill>
                          <a:latin typeface="Times New Roman"/>
                          <a:ea typeface="Times New Roman"/>
                        </a:rPr>
                        <a:t>Torre autosoportada 15 m</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1795.00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1795.00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nSpc>
                          <a:spcPct val="115000"/>
                        </a:lnSpc>
                        <a:spcBef>
                          <a:spcPts val="0"/>
                        </a:spcBef>
                        <a:spcAft>
                          <a:spcPts val="0"/>
                        </a:spcAft>
                      </a:pPr>
                      <a:r>
                        <a:rPr lang="en-US" sz="1200">
                          <a:solidFill>
                            <a:srgbClr val="000000"/>
                          </a:solidFill>
                          <a:latin typeface="Times New Roman"/>
                          <a:ea typeface="Times New Roman"/>
                        </a:rPr>
                        <a:t>Torre de viento 15 m</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rPr>
                        <a:t>806.49</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806.49</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nSpc>
                          <a:spcPct val="115000"/>
                        </a:lnSpc>
                        <a:spcBef>
                          <a:spcPts val="0"/>
                        </a:spcBef>
                        <a:spcAft>
                          <a:spcPts val="0"/>
                        </a:spcAft>
                      </a:pPr>
                      <a:r>
                        <a:rPr lang="es-EC" sz="1200">
                          <a:solidFill>
                            <a:srgbClr val="000000"/>
                          </a:solidFill>
                          <a:latin typeface="Times New Roman"/>
                          <a:ea typeface="Times New Roman"/>
                        </a:rPr>
                        <a:t>Mastil</a:t>
                      </a:r>
                      <a:r>
                        <a:rPr lang="en-US" sz="1200">
                          <a:solidFill>
                            <a:srgbClr val="000000"/>
                          </a:solidFill>
                          <a:latin typeface="Times New Roman"/>
                          <a:ea typeface="Times New Roman"/>
                        </a:rPr>
                        <a:t> 5 m</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30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106.00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3180.00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nSpc>
                          <a:spcPct val="115000"/>
                        </a:lnSpc>
                        <a:spcBef>
                          <a:spcPts val="0"/>
                        </a:spcBef>
                        <a:spcAft>
                          <a:spcPts val="0"/>
                        </a:spcAft>
                      </a:pPr>
                      <a:r>
                        <a:rPr lang="en-US" sz="1200">
                          <a:solidFill>
                            <a:srgbClr val="000000"/>
                          </a:solidFill>
                          <a:latin typeface="Times New Roman"/>
                          <a:ea typeface="Times New Roman"/>
                        </a:rPr>
                        <a:t>Mastil 7 m</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6</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135.00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810.00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nSpc>
                          <a:spcPct val="115000"/>
                        </a:lnSpc>
                        <a:spcBef>
                          <a:spcPts val="0"/>
                        </a:spcBef>
                        <a:spcAft>
                          <a:spcPts val="0"/>
                        </a:spcAft>
                      </a:pPr>
                      <a:r>
                        <a:rPr lang="en-US" sz="1200">
                          <a:solidFill>
                            <a:srgbClr val="000000"/>
                          </a:solidFill>
                          <a:latin typeface="Times New Roman"/>
                          <a:ea typeface="Times New Roman"/>
                        </a:rPr>
                        <a:t>Mastil 8 m</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150.00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150.00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nSpc>
                          <a:spcPct val="115000"/>
                        </a:lnSpc>
                        <a:spcBef>
                          <a:spcPts val="0"/>
                        </a:spcBef>
                        <a:spcAft>
                          <a:spcPts val="0"/>
                        </a:spcAft>
                      </a:pPr>
                      <a:r>
                        <a:rPr lang="en-US" sz="1200">
                          <a:solidFill>
                            <a:srgbClr val="000000"/>
                          </a:solidFill>
                          <a:latin typeface="Times New Roman"/>
                          <a:ea typeface="Times New Roman"/>
                        </a:rPr>
                        <a:t>Base para torre </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151.00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151.00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nSpc>
                          <a:spcPct val="115000"/>
                        </a:lnSpc>
                        <a:spcBef>
                          <a:spcPts val="0"/>
                        </a:spcBef>
                        <a:spcAft>
                          <a:spcPts val="0"/>
                        </a:spcAft>
                      </a:pPr>
                      <a:r>
                        <a:rPr lang="es-EC" sz="1200">
                          <a:solidFill>
                            <a:srgbClr val="000000"/>
                          </a:solidFill>
                          <a:latin typeface="Times New Roman"/>
                          <a:ea typeface="Times New Roman"/>
                        </a:rPr>
                        <a:t>Sistema de tierra en torres</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2</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500.00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1000.00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nSpc>
                          <a:spcPct val="115000"/>
                        </a:lnSpc>
                        <a:spcBef>
                          <a:spcPts val="0"/>
                        </a:spcBef>
                        <a:spcAft>
                          <a:spcPts val="0"/>
                        </a:spcAft>
                      </a:pPr>
                      <a:r>
                        <a:rPr lang="es-EC" sz="1200">
                          <a:solidFill>
                            <a:srgbClr val="000000"/>
                          </a:solidFill>
                          <a:latin typeface="Times New Roman"/>
                          <a:ea typeface="Times New Roman"/>
                        </a:rPr>
                        <a:t>Sistema de tierra en CPE's </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37</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200.00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7400.00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nSpc>
                          <a:spcPct val="115000"/>
                        </a:lnSpc>
                        <a:spcBef>
                          <a:spcPts val="0"/>
                        </a:spcBef>
                        <a:spcAft>
                          <a:spcPts val="0"/>
                        </a:spcAft>
                      </a:pPr>
                      <a:r>
                        <a:rPr lang="es-EC" sz="1200">
                          <a:solidFill>
                            <a:srgbClr val="000000"/>
                          </a:solidFill>
                          <a:latin typeface="Times New Roman"/>
                          <a:ea typeface="Times New Roman"/>
                        </a:rPr>
                        <a:t>Instalación</a:t>
                      </a:r>
                      <a:r>
                        <a:rPr lang="en-US" sz="1200">
                          <a:solidFill>
                            <a:srgbClr val="000000"/>
                          </a:solidFill>
                          <a:latin typeface="Times New Roman"/>
                          <a:ea typeface="Times New Roman"/>
                        </a:rPr>
                        <a:t> y </a:t>
                      </a:r>
                      <a:r>
                        <a:rPr lang="es-EC" sz="1200">
                          <a:solidFill>
                            <a:srgbClr val="000000"/>
                          </a:solidFill>
                          <a:latin typeface="Times New Roman"/>
                          <a:ea typeface="Times New Roman"/>
                        </a:rPr>
                        <a:t>configuración</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39</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135.00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5265.00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360">
                <a:tc>
                  <a:txBody>
                    <a:bodyPr/>
                    <a:lstStyle/>
                    <a:p>
                      <a:pPr marL="0" marR="0">
                        <a:lnSpc>
                          <a:spcPct val="115000"/>
                        </a:lnSpc>
                        <a:spcBef>
                          <a:spcPts val="0"/>
                        </a:spcBef>
                        <a:spcAft>
                          <a:spcPts val="0"/>
                        </a:spcAft>
                      </a:pPr>
                      <a:r>
                        <a:rPr lang="es-EC" sz="1200">
                          <a:solidFill>
                            <a:srgbClr val="000000"/>
                          </a:solidFill>
                          <a:latin typeface="Times New Roman"/>
                          <a:ea typeface="Times New Roman"/>
                        </a:rPr>
                        <a:t>Sistema de respaldo de energía</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2</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1885.00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3770.00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nSpc>
                          <a:spcPct val="115000"/>
                        </a:lnSpc>
                        <a:spcBef>
                          <a:spcPts val="0"/>
                        </a:spcBef>
                        <a:spcAft>
                          <a:spcPts val="0"/>
                        </a:spcAft>
                      </a:pPr>
                      <a:r>
                        <a:rPr lang="en-US" sz="1200">
                          <a:solidFill>
                            <a:srgbClr val="000000"/>
                          </a:solidFill>
                          <a:latin typeface="Times New Roman"/>
                          <a:ea typeface="Times New Roman"/>
                        </a:rPr>
                        <a:t>UPS's</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37</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132.00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4884.00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nSpc>
                          <a:spcPct val="115000"/>
                        </a:lnSpc>
                        <a:spcBef>
                          <a:spcPts val="0"/>
                        </a:spcBef>
                        <a:spcAft>
                          <a:spcPts val="0"/>
                        </a:spcAft>
                      </a:pPr>
                      <a:r>
                        <a:rPr lang="en-US" sz="1200" b="1">
                          <a:solidFill>
                            <a:srgbClr val="000000"/>
                          </a:solidFill>
                          <a:latin typeface="Times New Roman"/>
                          <a:ea typeface="Times New Roman"/>
                        </a:rPr>
                        <a:t>TOTAL</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 </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 </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rPr>
                        <a:t>29211.49</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S" sz="3600" b="1" dirty="0" smtClean="0">
                <a:latin typeface="Times New Roman" pitchFamily="18" charset="0"/>
                <a:cs typeface="Times New Roman" pitchFamily="18" charset="0"/>
              </a:rPr>
              <a:t>ANÁLISIS ECONÓMICO</a:t>
            </a:r>
            <a:endParaRPr lang="en-US" sz="3600" b="1" dirty="0">
              <a:latin typeface="Times New Roman" pitchFamily="18" charset="0"/>
              <a:cs typeface="Times New Roman" pitchFamily="18" charset="0"/>
            </a:endParaRPr>
          </a:p>
        </p:txBody>
      </p:sp>
      <p:sp>
        <p:nvSpPr>
          <p:cNvPr id="4" name="Title 1"/>
          <p:cNvSpPr txBox="1">
            <a:spLocks/>
          </p:cNvSpPr>
          <p:nvPr/>
        </p:nvSpPr>
        <p:spPr>
          <a:xfrm>
            <a:off x="685800" y="1524000"/>
            <a:ext cx="8001000" cy="1600200"/>
          </a:xfrm>
          <a:prstGeom prst="rect">
            <a:avLst/>
          </a:prstGeom>
        </p:spPr>
        <p:txBody>
          <a:bodyPr vert="horz" lIns="91440" tIns="45720" rIns="91440" bIns="45720" rtlCol="0" anchor="ctr">
            <a:noAutofit/>
          </a:bodyPr>
          <a:lstStyle/>
          <a:p>
            <a:pPr algn="just">
              <a:spcBef>
                <a:spcPct val="0"/>
              </a:spcBef>
            </a:pPr>
            <a:r>
              <a:rPr lang="es-EC" dirty="0" smtClean="0">
                <a:latin typeface="Times New Roman" pitchFamily="18" charset="0"/>
                <a:cs typeface="Times New Roman" pitchFamily="18" charset="0"/>
              </a:rPr>
              <a:t>Todo el costo de la inversión se presenta en la siguiente tabla y como es lógico es la suma de los costos por equipamiento de red WLAN, equipamiento informático y el costo de infraestructura</a:t>
            </a:r>
            <a:r>
              <a:rPr lang="es-EC" dirty="0" smtClean="0">
                <a:latin typeface="Times New Roman" pitchFamily="18" charset="0"/>
                <a:cs typeface="Times New Roman" pitchFamily="18" charset="0"/>
              </a:rPr>
              <a:t>.</a:t>
            </a:r>
          </a:p>
          <a:p>
            <a:pPr algn="just">
              <a:spcBef>
                <a:spcPct val="0"/>
              </a:spcBef>
            </a:pP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6" name="Table 5"/>
          <p:cNvGraphicFramePr>
            <a:graphicFrameLocks noGrp="1"/>
          </p:cNvGraphicFramePr>
          <p:nvPr/>
        </p:nvGraphicFramePr>
        <p:xfrm>
          <a:off x="2667000" y="2895600"/>
          <a:ext cx="3733800" cy="1752600"/>
        </p:xfrm>
        <a:graphic>
          <a:graphicData uri="http://schemas.openxmlformats.org/drawingml/2006/table">
            <a:tbl>
              <a:tblPr/>
              <a:tblGrid>
                <a:gridCol w="2022606"/>
                <a:gridCol w="1711194"/>
              </a:tblGrid>
              <a:tr h="350520">
                <a:tc>
                  <a:txBody>
                    <a:bodyPr/>
                    <a:lstStyle/>
                    <a:p>
                      <a:pPr marL="0" marR="0" algn="ctr">
                        <a:lnSpc>
                          <a:spcPct val="115000"/>
                        </a:lnSpc>
                        <a:spcBef>
                          <a:spcPts val="0"/>
                        </a:spcBef>
                        <a:spcAft>
                          <a:spcPts val="0"/>
                        </a:spcAft>
                      </a:pPr>
                      <a:r>
                        <a:rPr lang="es-EC" sz="1200" b="1" dirty="0">
                          <a:solidFill>
                            <a:srgbClr val="000000"/>
                          </a:solidFill>
                          <a:latin typeface="Times New Roman"/>
                          <a:ea typeface="Times New Roman"/>
                        </a:rPr>
                        <a:t>EQUIPOS</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s-EC" sz="1200" b="1">
                          <a:solidFill>
                            <a:srgbClr val="000000"/>
                          </a:solidFill>
                          <a:latin typeface="Times New Roman"/>
                          <a:ea typeface="Times New Roman"/>
                        </a:rPr>
                        <a:t>PRECIO TOTAL</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350520">
                <a:tc>
                  <a:txBody>
                    <a:bodyPr/>
                    <a:lstStyle/>
                    <a:p>
                      <a:pPr marL="0" marR="0">
                        <a:lnSpc>
                          <a:spcPct val="115000"/>
                        </a:lnSpc>
                        <a:spcBef>
                          <a:spcPts val="0"/>
                        </a:spcBef>
                        <a:spcAft>
                          <a:spcPts val="0"/>
                        </a:spcAft>
                      </a:pPr>
                      <a:r>
                        <a:rPr lang="es-EC" sz="1200">
                          <a:solidFill>
                            <a:srgbClr val="000000"/>
                          </a:solidFill>
                          <a:latin typeface="Times New Roman"/>
                          <a:ea typeface="Times New Roman"/>
                        </a:rPr>
                        <a:t>Equipos red WLAN</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200">
                          <a:solidFill>
                            <a:srgbClr val="000000"/>
                          </a:solidFill>
                          <a:latin typeface="Times New Roman"/>
                          <a:ea typeface="Times New Roman"/>
                        </a:rPr>
                        <a:t>5250.38</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nSpc>
                          <a:spcPct val="115000"/>
                        </a:lnSpc>
                        <a:spcBef>
                          <a:spcPts val="0"/>
                        </a:spcBef>
                        <a:spcAft>
                          <a:spcPts val="0"/>
                        </a:spcAft>
                      </a:pPr>
                      <a:r>
                        <a:rPr lang="es-EC" sz="1200">
                          <a:solidFill>
                            <a:srgbClr val="000000"/>
                          </a:solidFill>
                          <a:latin typeface="Times New Roman"/>
                          <a:ea typeface="Times New Roman"/>
                        </a:rPr>
                        <a:t>Equipos informáticos</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200">
                          <a:solidFill>
                            <a:srgbClr val="000000"/>
                          </a:solidFill>
                          <a:latin typeface="Times New Roman"/>
                          <a:ea typeface="Times New Roman"/>
                        </a:rPr>
                        <a:t>14073.60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nSpc>
                          <a:spcPct val="115000"/>
                        </a:lnSpc>
                        <a:spcBef>
                          <a:spcPts val="0"/>
                        </a:spcBef>
                        <a:spcAft>
                          <a:spcPts val="0"/>
                        </a:spcAft>
                      </a:pPr>
                      <a:r>
                        <a:rPr lang="en-US" sz="1200">
                          <a:solidFill>
                            <a:srgbClr val="000000"/>
                          </a:solidFill>
                          <a:latin typeface="Times New Roman"/>
                          <a:ea typeface="Times New Roman"/>
                        </a:rPr>
                        <a:t>Infraestructura</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29211.49</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nSpc>
                          <a:spcPct val="115000"/>
                        </a:lnSpc>
                        <a:spcBef>
                          <a:spcPts val="0"/>
                        </a:spcBef>
                        <a:spcAft>
                          <a:spcPts val="0"/>
                        </a:spcAft>
                      </a:pPr>
                      <a:r>
                        <a:rPr lang="en-US" sz="1200" b="1">
                          <a:solidFill>
                            <a:srgbClr val="000000"/>
                          </a:solidFill>
                          <a:latin typeface="Times New Roman"/>
                          <a:ea typeface="Times New Roman"/>
                        </a:rPr>
                        <a:t>TOTAL</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rPr>
                        <a:t>48535.47</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533400" y="4953000"/>
            <a:ext cx="8001000" cy="1600200"/>
          </a:xfrm>
          <a:prstGeom prst="rect">
            <a:avLst/>
          </a:prstGeom>
        </p:spPr>
        <p:txBody>
          <a:bodyPr vert="horz" lIns="91440" tIns="45720" rIns="91440" bIns="45720" rtlCol="0" anchor="ctr">
            <a:noAutofit/>
          </a:bodyPr>
          <a:lstStyle/>
          <a:p>
            <a:r>
              <a:rPr lang="es-EC" sz="2000" dirty="0" smtClean="0">
                <a:latin typeface="Times New Roman" pitchFamily="18" charset="0"/>
                <a:cs typeface="Times New Roman" pitchFamily="18" charset="0"/>
              </a:rPr>
              <a:t>Es necesario agregar un porcentaje por si hicieran falta algunos elementos, en este caso el 15%, es decir que el total de implementar los equipos seria $55815.79. </a:t>
            </a:r>
            <a:endParaRPr lang="en-US" sz="2000" dirty="0" smtClean="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s-ES" sz="3600" b="1" dirty="0" smtClean="0">
                <a:latin typeface="Times New Roman" pitchFamily="18" charset="0"/>
                <a:cs typeface="Times New Roman" pitchFamily="18" charset="0"/>
              </a:rPr>
              <a:t>ANÁLISIS ECONÓMICO</a:t>
            </a:r>
            <a:endParaRPr lang="en-US" sz="3600" b="1" dirty="0" smtClean="0">
              <a:latin typeface="Times New Roman" pitchFamily="18" charset="0"/>
              <a:cs typeface="Times New Roman" pitchFamily="18" charset="0"/>
            </a:endParaRPr>
          </a:p>
        </p:txBody>
      </p:sp>
      <p:sp>
        <p:nvSpPr>
          <p:cNvPr id="4" name="Title 1"/>
          <p:cNvSpPr txBox="1">
            <a:spLocks/>
          </p:cNvSpPr>
          <p:nvPr/>
        </p:nvSpPr>
        <p:spPr>
          <a:xfrm>
            <a:off x="609600" y="1752600"/>
            <a:ext cx="8077200" cy="5105400"/>
          </a:xfrm>
          <a:prstGeom prst="rect">
            <a:avLst/>
          </a:prstGeom>
        </p:spPr>
        <p:txBody>
          <a:bodyPr vert="horz" lIns="91440" tIns="45720" rIns="91440" bIns="45720" rtlCol="0" anchor="ctr">
            <a:noAutofit/>
          </a:bodyPr>
          <a:lstStyle/>
          <a:p>
            <a:pPr algn="just">
              <a:spcBef>
                <a:spcPct val="0"/>
              </a:spcBef>
            </a:pPr>
            <a:r>
              <a:rPr lang="es-EC" b="1" dirty="0" smtClean="0">
                <a:latin typeface="Times New Roman" pitchFamily="18" charset="0"/>
                <a:cs typeface="Times New Roman" pitchFamily="18" charset="0"/>
              </a:rPr>
              <a:t>Costos de operación </a:t>
            </a:r>
          </a:p>
          <a:p>
            <a:pPr algn="just"/>
            <a:r>
              <a:rPr lang="es-EC" dirty="0" smtClean="0">
                <a:latin typeface="Times New Roman" pitchFamily="18" charset="0"/>
                <a:cs typeface="Times New Roman" pitchFamily="18" charset="0"/>
              </a:rPr>
              <a:t>Se necesitarán 4Mbps de ancho de banda, es por esta razón que se vio necesario contratar 4096 Kbps que se estima en un costo mensual de </a:t>
            </a:r>
            <a:r>
              <a:rPr lang="es-EC" dirty="0" smtClean="0">
                <a:latin typeface="Times New Roman" pitchFamily="18" charset="0"/>
                <a:cs typeface="Times New Roman" pitchFamily="18" charset="0"/>
              </a:rPr>
              <a:t>$</a:t>
            </a:r>
            <a:r>
              <a:rPr lang="es-EC" dirty="0" smtClean="0">
                <a:latin typeface="Times New Roman" pitchFamily="18" charset="0"/>
                <a:cs typeface="Times New Roman" pitchFamily="18" charset="0"/>
              </a:rPr>
              <a:t>15</a:t>
            </a:r>
            <a:r>
              <a:rPr lang="es-EC" dirty="0" smtClean="0">
                <a:latin typeface="Times New Roman" pitchFamily="18" charset="0"/>
                <a:cs typeface="Times New Roman" pitchFamily="18" charset="0"/>
              </a:rPr>
              <a:t>00</a:t>
            </a:r>
            <a:r>
              <a:rPr lang="es-EC" dirty="0" smtClean="0">
                <a:latin typeface="Times New Roman" pitchFamily="18" charset="0"/>
                <a:cs typeface="Times New Roman" pitchFamily="18" charset="0"/>
              </a:rPr>
              <a:t>, al valor del internet se le tendrá que añadir el costo por la instalación del sistema. </a:t>
            </a:r>
          </a:p>
          <a:p>
            <a:pPr algn="just"/>
            <a:r>
              <a:rPr lang="es-EC" dirty="0" smtClean="0">
                <a:latin typeface="Times New Roman" pitchFamily="18" charset="0"/>
                <a:cs typeface="Times New Roman" pitchFamily="18" charset="0"/>
              </a:rPr>
              <a:t>Internet = </a:t>
            </a:r>
            <a:r>
              <a:rPr lang="es-EC" dirty="0" smtClean="0">
                <a:latin typeface="Times New Roman" pitchFamily="18" charset="0"/>
                <a:cs typeface="Times New Roman" pitchFamily="18" charset="0"/>
              </a:rPr>
              <a:t>(</a:t>
            </a:r>
            <a:r>
              <a:rPr lang="es-EC" dirty="0" smtClean="0">
                <a:latin typeface="Times New Roman" pitchFamily="18" charset="0"/>
                <a:cs typeface="Times New Roman" pitchFamily="18" charset="0"/>
              </a:rPr>
              <a:t>15</a:t>
            </a:r>
            <a:r>
              <a:rPr lang="es-EC" dirty="0" smtClean="0">
                <a:latin typeface="Times New Roman" pitchFamily="18" charset="0"/>
                <a:cs typeface="Times New Roman" pitchFamily="18" charset="0"/>
              </a:rPr>
              <a:t>00</a:t>
            </a:r>
            <a:r>
              <a:rPr lang="es-EC" dirty="0" smtClean="0">
                <a:latin typeface="Times New Roman" pitchFamily="18" charset="0"/>
                <a:cs typeface="Times New Roman" pitchFamily="18" charset="0"/>
              </a:rPr>
              <a:t>) * (12) </a:t>
            </a:r>
            <a:r>
              <a:rPr lang="es-EC" dirty="0" smtClean="0">
                <a:latin typeface="Times New Roman" pitchFamily="18" charset="0"/>
                <a:cs typeface="Times New Roman" pitchFamily="18" charset="0"/>
              </a:rPr>
              <a:t>=</a:t>
            </a:r>
            <a:r>
              <a:rPr lang="es-EC" dirty="0" smtClean="0">
                <a:latin typeface="Times New Roman" pitchFamily="18" charset="0"/>
                <a:cs typeface="Times New Roman" pitchFamily="18" charset="0"/>
              </a:rPr>
              <a:t>18</a:t>
            </a:r>
            <a:r>
              <a:rPr lang="es-EC" dirty="0" smtClean="0">
                <a:latin typeface="Times New Roman" pitchFamily="18" charset="0"/>
                <a:cs typeface="Times New Roman" pitchFamily="18" charset="0"/>
              </a:rPr>
              <a:t>000</a:t>
            </a:r>
            <a:endParaRPr lang="es-EC"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Instalación = $500,00</a:t>
            </a:r>
          </a:p>
          <a:p>
            <a:pPr algn="just"/>
            <a:r>
              <a:rPr lang="es-EC" dirty="0" smtClean="0">
                <a:latin typeface="Times New Roman" pitchFamily="18" charset="0"/>
                <a:cs typeface="Times New Roman" pitchFamily="18" charset="0"/>
              </a:rPr>
              <a:t>Total = (Internet) + (Instalación) = </a:t>
            </a:r>
            <a:r>
              <a:rPr lang="es-EC" dirty="0" smtClean="0">
                <a:latin typeface="Times New Roman" pitchFamily="18" charset="0"/>
                <a:cs typeface="Times New Roman" pitchFamily="18" charset="0"/>
              </a:rPr>
              <a:t>(</a:t>
            </a:r>
            <a:r>
              <a:rPr lang="es-EC" dirty="0" smtClean="0">
                <a:latin typeface="Times New Roman" pitchFamily="18" charset="0"/>
                <a:cs typeface="Times New Roman" pitchFamily="18" charset="0"/>
              </a:rPr>
              <a:t>18</a:t>
            </a:r>
            <a:r>
              <a:rPr lang="es-EC" dirty="0" smtClean="0">
                <a:latin typeface="Times New Roman" pitchFamily="18" charset="0"/>
                <a:cs typeface="Times New Roman" pitchFamily="18" charset="0"/>
              </a:rPr>
              <a:t>000</a:t>
            </a:r>
            <a:r>
              <a:rPr lang="es-EC" dirty="0" smtClean="0">
                <a:latin typeface="Times New Roman" pitchFamily="18" charset="0"/>
                <a:cs typeface="Times New Roman" pitchFamily="18" charset="0"/>
              </a:rPr>
              <a:t>) + (500)</a:t>
            </a:r>
          </a:p>
          <a:p>
            <a:pPr algn="just"/>
            <a:r>
              <a:rPr lang="es-EC" dirty="0" smtClean="0">
                <a:latin typeface="Times New Roman" pitchFamily="18" charset="0"/>
                <a:cs typeface="Times New Roman" pitchFamily="18" charset="0"/>
              </a:rPr>
              <a:t>TOTAL = </a:t>
            </a:r>
            <a:r>
              <a:rPr lang="es-EC" dirty="0" smtClean="0">
                <a:latin typeface="Times New Roman" pitchFamily="18" charset="0"/>
                <a:cs typeface="Times New Roman" pitchFamily="18" charset="0"/>
              </a:rPr>
              <a:t>$</a:t>
            </a:r>
            <a:r>
              <a:rPr lang="es-EC" dirty="0" smtClean="0">
                <a:latin typeface="Times New Roman" pitchFamily="18" charset="0"/>
                <a:cs typeface="Times New Roman" pitchFamily="18" charset="0"/>
              </a:rPr>
              <a:t>18</a:t>
            </a:r>
            <a:r>
              <a:rPr lang="es-EC" dirty="0" smtClean="0">
                <a:latin typeface="Times New Roman" pitchFamily="18" charset="0"/>
                <a:cs typeface="Times New Roman" pitchFamily="18" charset="0"/>
              </a:rPr>
              <a:t>500,00</a:t>
            </a:r>
          </a:p>
          <a:p>
            <a:pPr algn="just"/>
            <a:r>
              <a:rPr lang="es-EC" dirty="0" smtClean="0">
                <a:latin typeface="Times New Roman" pitchFamily="18" charset="0"/>
                <a:cs typeface="Times New Roman" pitchFamily="18" charset="0"/>
              </a:rPr>
              <a:t>También se agrega el valor del </a:t>
            </a:r>
            <a:r>
              <a:rPr lang="es-EC" dirty="0" err="1" smtClean="0">
                <a:latin typeface="Times New Roman" pitchFamily="18" charset="0"/>
                <a:cs typeface="Times New Roman" pitchFamily="18" charset="0"/>
              </a:rPr>
              <a:t>hosting</a:t>
            </a:r>
            <a:r>
              <a:rPr lang="es-EC" dirty="0" smtClean="0">
                <a:latin typeface="Times New Roman" pitchFamily="18" charset="0"/>
                <a:cs typeface="Times New Roman" pitchFamily="18" charset="0"/>
              </a:rPr>
              <a:t> anual para la página web que es de $100.</a:t>
            </a:r>
          </a:p>
          <a:p>
            <a:pPr algn="just">
              <a:spcBef>
                <a:spcPct val="0"/>
              </a:spcBef>
            </a:pPr>
            <a:r>
              <a:rPr lang="es-EC" dirty="0" smtClean="0"/>
              <a:t>TOTAL = $18600,00 anuales.</a:t>
            </a:r>
            <a:endParaRPr lang="en-US" dirty="0" smtClean="0"/>
          </a:p>
          <a:p>
            <a:pPr algn="just">
              <a:spcBef>
                <a:spcPct val="0"/>
              </a:spcBef>
            </a:pPr>
            <a:endParaRPr lang="es-EC" dirty="0" smtClean="0">
              <a:latin typeface="Times New Roman" pitchFamily="18" charset="0"/>
              <a:cs typeface="Times New Roman" pitchFamily="18" charset="0"/>
            </a:endParaRPr>
          </a:p>
          <a:p>
            <a:pPr algn="just"/>
            <a:r>
              <a:rPr lang="es-EC" b="1" dirty="0" smtClean="0">
                <a:latin typeface="Times New Roman" pitchFamily="18" charset="0"/>
                <a:cs typeface="Times New Roman" pitchFamily="18" charset="0"/>
              </a:rPr>
              <a:t>Costos por mantenimiento</a:t>
            </a:r>
          </a:p>
          <a:p>
            <a:pPr algn="just"/>
            <a:r>
              <a:rPr lang="es-EC" dirty="0" smtClean="0">
                <a:latin typeface="Times New Roman" pitchFamily="18" charset="0"/>
                <a:cs typeface="Times New Roman" pitchFamily="18" charset="0"/>
              </a:rPr>
              <a:t>Debido a que el proveedor elegido para los equipos y la infraestructura es el mismo que va a dar el debido mantenimiento de la red, se estima que el valor a pagar de forma anual es el 1% del costo total de la inversión. Es así, que se prevé que el valor a pagarse viene dado por:</a:t>
            </a:r>
          </a:p>
          <a:p>
            <a:pPr algn="just"/>
            <a:r>
              <a:rPr lang="es-EC" dirty="0" smtClean="0">
                <a:latin typeface="Times New Roman" pitchFamily="18" charset="0"/>
                <a:cs typeface="Times New Roman" pitchFamily="18" charset="0"/>
              </a:rPr>
              <a:t>Costo anual por mantenimiento = </a:t>
            </a:r>
            <a:r>
              <a:rPr lang="es-EC" dirty="0" smtClean="0">
                <a:latin typeface="Times New Roman" pitchFamily="18" charset="0"/>
                <a:cs typeface="Times New Roman" pitchFamily="18" charset="0"/>
              </a:rPr>
              <a:t>(</a:t>
            </a:r>
            <a:r>
              <a:rPr lang="es-EC" dirty="0" smtClean="0"/>
              <a:t>55815,79</a:t>
            </a:r>
            <a:r>
              <a:rPr lang="es-EC" dirty="0" smtClean="0">
                <a:latin typeface="Times New Roman" pitchFamily="18" charset="0"/>
                <a:cs typeface="Times New Roman" pitchFamily="18" charset="0"/>
              </a:rPr>
              <a:t>) </a:t>
            </a:r>
            <a:r>
              <a:rPr lang="es-EC" dirty="0" smtClean="0">
                <a:latin typeface="Times New Roman" pitchFamily="18" charset="0"/>
                <a:cs typeface="Times New Roman" pitchFamily="18" charset="0"/>
              </a:rPr>
              <a:t>* (0,01) = </a:t>
            </a:r>
            <a:r>
              <a:rPr lang="es-EC" dirty="0" smtClean="0">
                <a:latin typeface="Times New Roman" pitchFamily="18" charset="0"/>
                <a:cs typeface="Times New Roman" pitchFamily="18" charset="0"/>
              </a:rPr>
              <a:t>$</a:t>
            </a:r>
            <a:r>
              <a:rPr lang="es-EC" dirty="0" smtClean="0"/>
              <a:t>$</a:t>
            </a:r>
            <a:r>
              <a:rPr lang="es-EC" dirty="0" smtClean="0"/>
              <a:t>558,15</a:t>
            </a:r>
          </a:p>
          <a:p>
            <a:pPr algn="just"/>
            <a:r>
              <a:rPr lang="es-EC" dirty="0" smtClean="0">
                <a:latin typeface="Times New Roman" pitchFamily="18" charset="0"/>
                <a:cs typeface="Times New Roman" pitchFamily="18" charset="0"/>
              </a:rPr>
              <a:t>El total de costos de operación y mantenimiento es </a:t>
            </a:r>
            <a:r>
              <a:rPr lang="es-EC" b="1" dirty="0" smtClean="0">
                <a:latin typeface="Times New Roman" pitchFamily="18" charset="0"/>
                <a:cs typeface="Times New Roman" pitchFamily="18" charset="0"/>
              </a:rPr>
              <a:t>$ 19158,15</a:t>
            </a:r>
            <a:r>
              <a:rPr lang="es-EC" dirty="0" smtClean="0">
                <a:latin typeface="Times New Roman" pitchFamily="18" charset="0"/>
                <a:cs typeface="Times New Roman" pitchFamily="18" charset="0"/>
              </a:rPr>
              <a:t>.</a:t>
            </a:r>
            <a:endParaRPr lang="es-EC" dirty="0" smtClean="0">
              <a:latin typeface="Times New Roman" pitchFamily="18" charset="0"/>
              <a:cs typeface="Times New Roman" pitchFamily="18" charset="0"/>
            </a:endParaRPr>
          </a:p>
          <a:p>
            <a:pPr algn="just">
              <a:spcBef>
                <a:spcPct val="0"/>
              </a:spcBef>
            </a:pPr>
            <a:endParaRPr lang="es-EC" dirty="0" smtClean="0">
              <a:latin typeface="Times New Roman" pitchFamily="18" charset="0"/>
              <a:cs typeface="Times New Roman" pitchFamily="18" charset="0"/>
            </a:endParaRPr>
          </a:p>
          <a:p>
            <a:pPr algn="just">
              <a:spcBef>
                <a:spcPct val="0"/>
              </a:spcBef>
            </a:pP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r>
              <a:rPr lang="es-EC" sz="3600" b="1" dirty="0" smtClean="0">
                <a:latin typeface="Times New Roman" pitchFamily="18" charset="0"/>
                <a:cs typeface="Times New Roman" pitchFamily="18" charset="0"/>
              </a:rPr>
              <a:t>PLAN DE SOSTENIBILIDAD</a:t>
            </a:r>
            <a:endParaRPr lang="en-US" sz="3600" b="1" dirty="0" smtClean="0">
              <a:latin typeface="Times New Roman" pitchFamily="18" charset="0"/>
              <a:cs typeface="Times New Roman" pitchFamily="18" charset="0"/>
            </a:endParaRPr>
          </a:p>
        </p:txBody>
      </p:sp>
      <p:sp>
        <p:nvSpPr>
          <p:cNvPr id="3" name="Title 1"/>
          <p:cNvSpPr txBox="1">
            <a:spLocks/>
          </p:cNvSpPr>
          <p:nvPr/>
        </p:nvSpPr>
        <p:spPr>
          <a:xfrm>
            <a:off x="685800" y="1524000"/>
            <a:ext cx="8001000" cy="4648200"/>
          </a:xfrm>
          <a:prstGeom prst="rect">
            <a:avLst/>
          </a:prstGeom>
        </p:spPr>
        <p:txBody>
          <a:bodyPr vert="horz" lIns="91440" tIns="45720" rIns="91440" bIns="45720" rtlCol="0" anchor="ctr">
            <a:noAutofit/>
          </a:bodyPr>
          <a:lstStyle/>
          <a:p>
            <a:pPr algn="just">
              <a:lnSpc>
                <a:spcPct val="150000"/>
              </a:lnSpc>
              <a:spcBef>
                <a:spcPct val="0"/>
              </a:spcBef>
            </a:pPr>
            <a:endParaRPr lang="es-EC" dirty="0" smtClean="0">
              <a:latin typeface="Times New Roman" pitchFamily="18" charset="0"/>
              <a:cs typeface="Times New Roman" pitchFamily="18" charset="0"/>
            </a:endParaRPr>
          </a:p>
          <a:p>
            <a:pPr algn="just">
              <a:lnSpc>
                <a:spcPct val="150000"/>
              </a:lnSpc>
              <a:spcBef>
                <a:spcPct val="0"/>
              </a:spcBef>
            </a:pPr>
            <a:endParaRPr lang="es-EC" dirty="0" smtClean="0">
              <a:latin typeface="Times New Roman" pitchFamily="18" charset="0"/>
              <a:cs typeface="Times New Roman" pitchFamily="18" charset="0"/>
            </a:endParaRPr>
          </a:p>
          <a:p>
            <a:pPr algn="just">
              <a:lnSpc>
                <a:spcPct val="150000"/>
              </a:lnSpc>
              <a:spcBef>
                <a:spcPct val="0"/>
              </a:spcBef>
            </a:pPr>
            <a:endParaRPr lang="es-EC" dirty="0" smtClean="0">
              <a:latin typeface="Times New Roman" pitchFamily="18" charset="0"/>
              <a:cs typeface="Times New Roman" pitchFamily="18" charset="0"/>
            </a:endParaRPr>
          </a:p>
          <a:p>
            <a:pPr algn="just">
              <a:lnSpc>
                <a:spcPct val="150000"/>
              </a:lnSpc>
              <a:spcBef>
                <a:spcPct val="0"/>
              </a:spcBef>
            </a:pPr>
            <a:r>
              <a:rPr lang="es-EC" dirty="0" smtClean="0">
                <a:latin typeface="Times New Roman" pitchFamily="18" charset="0"/>
                <a:cs typeface="Times New Roman" pitchFamily="18" charset="0"/>
              </a:rPr>
              <a:t>Lograr sostenibilidad a largo plazo es tal vez el objetivo más difícil al diseñar u operar redes inalámbricas en los países en desarrollo. El costo prohibitivo de la conexión a Internet en muchos países en desarrollo impone un gasto operativo sustancial y hace que estos modelos sean sensibles a las fluctuaciones económicas, y que necesiten de cierta innovación para lograr factibilidad. Desde hace unos pocos años, ha habido un progreso considerable en el uso de redes inalámbricas para comunicaciones rurales debido, en gran parte, a avances tecnológicos. Se han construido enlaces de larga distancia, los diseños de gran ancho de banda son posibles, y hay disponibles medios seguros de acceso a las redes. </a:t>
            </a: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algn="just">
              <a:spcBef>
                <a:spcPct val="0"/>
              </a:spcBef>
            </a:pPr>
            <a:endParaRPr lang="en-US" dirty="0" smtClean="0">
              <a:latin typeface="Times New Roman" pitchFamily="18" charset="0"/>
              <a:ea typeface="+mj-ea"/>
              <a:cs typeface="Times New Roman" pitchFamily="18" charset="0"/>
            </a:endParaRPr>
          </a:p>
          <a:p>
            <a:pPr algn="just">
              <a:spcBef>
                <a:spcPct val="0"/>
              </a:spcBef>
            </a:pPr>
            <a:endParaRPr kumimoji="0" lang="en-US"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229600" cy="1143000"/>
          </a:xfrm>
        </p:spPr>
        <p:txBody>
          <a:bodyPr vert="horz" lIns="91440" tIns="45720" rIns="91440" bIns="45720" rtlCol="0" anchor="ctr">
            <a:noAutofit/>
          </a:bodyPr>
          <a:lstStyle/>
          <a:p>
            <a:r>
              <a:rPr lang="en-US" sz="3600" b="1" dirty="0" smtClean="0">
                <a:latin typeface="Times New Roman" pitchFamily="18" charset="0"/>
                <a:cs typeface="Times New Roman" pitchFamily="18" charset="0"/>
              </a:rPr>
              <a:t>CONCLUSIONES</a:t>
            </a:r>
            <a:endParaRPr lang="en-US" sz="3600" b="1"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S" sz="3600" b="1" dirty="0" smtClean="0">
                <a:latin typeface="Times New Roman" pitchFamily="18" charset="0"/>
                <a:cs typeface="Times New Roman" pitchFamily="18" charset="0"/>
              </a:rPr>
              <a:t>ESTUDIO DE CAMPO</a:t>
            </a:r>
            <a:endParaRPr lang="en-US" sz="3600" b="1" dirty="0">
              <a:latin typeface="Times New Roman" pitchFamily="18" charset="0"/>
              <a:cs typeface="Times New Roman" pitchFamily="18" charset="0"/>
            </a:endParaRPr>
          </a:p>
        </p:txBody>
      </p:sp>
      <p:sp>
        <p:nvSpPr>
          <p:cNvPr id="3" name="2 Marcador de contenido"/>
          <p:cNvSpPr txBox="1">
            <a:spLocks/>
          </p:cNvSpPr>
          <p:nvPr/>
        </p:nvSpPr>
        <p:spPr>
          <a:xfrm>
            <a:off x="457200" y="1600200"/>
            <a:ext cx="8401080" cy="4686320"/>
          </a:xfrm>
          <a:prstGeom prst="rect">
            <a:avLst/>
          </a:prstGeom>
        </p:spPr>
        <p:txBody>
          <a:bodyPr>
            <a:noAutofit/>
          </a:bodyPr>
          <a:lstStyle/>
          <a:p>
            <a:pPr algn="just"/>
            <a:r>
              <a:rPr lang="es-EC" b="1" dirty="0" smtClean="0">
                <a:latin typeface="Times New Roman" pitchFamily="18" charset="0"/>
                <a:cs typeface="Times New Roman" pitchFamily="18" charset="0"/>
              </a:rPr>
              <a:t>Telecomunicaciones</a:t>
            </a:r>
            <a:endParaRPr lang="en-US" b="1" dirty="0" smtClean="0">
              <a:latin typeface="Times New Roman" pitchFamily="18" charset="0"/>
              <a:cs typeface="Times New Roman" pitchFamily="18" charset="0"/>
            </a:endParaRPr>
          </a:p>
          <a:p>
            <a:pPr algn="just">
              <a:spcAft>
                <a:spcPts val="600"/>
              </a:spcAft>
            </a:pPr>
            <a:r>
              <a:rPr lang="es-ES" dirty="0" smtClean="0">
                <a:latin typeface="Times New Roman" pitchFamily="18" charset="0"/>
                <a:cs typeface="Times New Roman" pitchFamily="18" charset="0"/>
              </a:rPr>
              <a:t>Para proceder a un análisis del sector de Pedro Vicente Maldonado respecto a servicios telefónicos fijos y móviles así como el servicio de valor agregado internet se procedió a investigar la situación del cantón en estos sectores tecnológicos.</a:t>
            </a:r>
            <a:endParaRPr lang="en-US" dirty="0" smtClean="0">
              <a:latin typeface="Times New Roman" pitchFamily="18" charset="0"/>
              <a:cs typeface="Times New Roman" pitchFamily="18" charset="0"/>
            </a:endParaRPr>
          </a:p>
          <a:p>
            <a:pPr algn="just">
              <a:spcAft>
                <a:spcPts val="600"/>
              </a:spcAft>
            </a:pPr>
            <a:r>
              <a:rPr lang="es-CO" dirty="0" smtClean="0">
                <a:latin typeface="Times New Roman" pitchFamily="18" charset="0"/>
                <a:cs typeface="Times New Roman" pitchFamily="18" charset="0"/>
              </a:rPr>
              <a:t>La ciudad cuenta con una central digital instalada con capacidad para 912 líneas telefónicas. Las líneas en servicio conforme a su categoría se distribuyen en recintos populares, 19.33%, residenciales, 69.81%, comerciales 8.83%, telefonía pública, 1.19% y para servicio de CNT EP 0.84%.</a:t>
            </a:r>
            <a:endParaRPr lang="en-US" dirty="0" smtClean="0">
              <a:latin typeface="Times New Roman" pitchFamily="18" charset="0"/>
              <a:cs typeface="Times New Roman" pitchFamily="18" charset="0"/>
            </a:endParaRPr>
          </a:p>
          <a:p>
            <a:pPr algn="just">
              <a:spcAft>
                <a:spcPts val="600"/>
              </a:spcAft>
            </a:pPr>
            <a:r>
              <a:rPr lang="es-ES" dirty="0" smtClean="0">
                <a:latin typeface="Times New Roman" pitchFamily="18" charset="0"/>
                <a:cs typeface="Times New Roman" pitchFamily="18" charset="0"/>
              </a:rPr>
              <a:t>Para el servicio Telefónico Fijo, en el Cantón Pedro Vicente Maldonado las empresas que brindan este servicio son CNT E.P., </a:t>
            </a:r>
            <a:r>
              <a:rPr lang="es-ES" dirty="0" err="1" smtClean="0">
                <a:latin typeface="Times New Roman" pitchFamily="18" charset="0"/>
                <a:cs typeface="Times New Roman" pitchFamily="18" charset="0"/>
              </a:rPr>
              <a:t>Etapatelecom</a:t>
            </a:r>
            <a:r>
              <a:rPr lang="es-ES" dirty="0" smtClean="0">
                <a:latin typeface="Times New Roman" pitchFamily="18" charset="0"/>
                <a:cs typeface="Times New Roman" pitchFamily="18" charset="0"/>
              </a:rPr>
              <a:t> S.A., </a:t>
            </a:r>
            <a:r>
              <a:rPr lang="es-ES" dirty="0" err="1" smtClean="0">
                <a:latin typeface="Times New Roman" pitchFamily="18" charset="0"/>
                <a:cs typeface="Times New Roman" pitchFamily="18" charset="0"/>
              </a:rPr>
              <a:t>Setel</a:t>
            </a:r>
            <a:r>
              <a:rPr lang="es-ES" dirty="0" smtClean="0">
                <a:latin typeface="Times New Roman" pitchFamily="18" charset="0"/>
                <a:cs typeface="Times New Roman" pitchFamily="18" charset="0"/>
              </a:rPr>
              <a:t> S.A. y </a:t>
            </a:r>
            <a:r>
              <a:rPr lang="es-ES" dirty="0" err="1" smtClean="0">
                <a:latin typeface="Times New Roman" pitchFamily="18" charset="0"/>
                <a:cs typeface="Times New Roman" pitchFamily="18" charset="0"/>
              </a:rPr>
              <a:t>Ecuadortelecom</a:t>
            </a:r>
            <a:r>
              <a:rPr lang="es-ES" dirty="0" smtClean="0">
                <a:latin typeface="Times New Roman" pitchFamily="18" charset="0"/>
                <a:cs typeface="Times New Roman" pitchFamily="18" charset="0"/>
              </a:rPr>
              <a:t> S.A. </a:t>
            </a:r>
            <a:endParaRPr lang="en-US" dirty="0" smtClean="0">
              <a:latin typeface="Times New Roman" pitchFamily="18" charset="0"/>
              <a:cs typeface="Times New Roman" pitchFamily="18" charset="0"/>
            </a:endParaRPr>
          </a:p>
          <a:p>
            <a:pPr algn="just">
              <a:spcAft>
                <a:spcPts val="600"/>
              </a:spcAft>
            </a:pPr>
            <a:r>
              <a:rPr lang="es-ES" dirty="0" smtClean="0">
                <a:latin typeface="Times New Roman" pitchFamily="18" charset="0"/>
                <a:cs typeface="Times New Roman" pitchFamily="18" charset="0"/>
              </a:rPr>
              <a:t>Para el Servicio Móvil Avanzado, los concesionarios CONECEL S.A., OTECEL S.A. y CNT E.P. garantizan la cobertura en la cabecera cantonal de Pedro Vicente Maldonado, mas no en las zonas rurales.</a:t>
            </a:r>
            <a:endParaRPr lang="en-US"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5257800"/>
          </a:xfrm>
        </p:spPr>
        <p:txBody>
          <a:bodyPr>
            <a:noAutofit/>
          </a:bodyPr>
          <a:lstStyle/>
          <a:p>
            <a:pPr algn="just"/>
            <a:r>
              <a:rPr lang="es-EC" sz="1800" dirty="0" smtClean="0">
                <a:latin typeface="Times New Roman" pitchFamily="18" charset="0"/>
                <a:cs typeface="Times New Roman" pitchFamily="18" charset="0"/>
              </a:rPr>
              <a:t>Se ha diseñado una red de telecomunicaciones usando la tecnología 802.11, que permitirá brindar acceso a Internet a microempresas rurales del cantón Pedro Vicente Maldonado</a:t>
            </a:r>
            <a:r>
              <a:rPr lang="es-EC" sz="1800" dirty="0" smtClean="0">
                <a:latin typeface="Times New Roman" pitchFamily="18" charset="0"/>
                <a:cs typeface="Times New Roman" pitchFamily="18" charset="0"/>
              </a:rPr>
              <a:t>, ubicado al noroccidente de </a:t>
            </a:r>
            <a:r>
              <a:rPr lang="es-EC" sz="1800" dirty="0" smtClean="0">
                <a:latin typeface="Times New Roman" pitchFamily="18" charset="0"/>
                <a:cs typeface="Times New Roman" pitchFamily="18" charset="0"/>
              </a:rPr>
              <a:t>la Provincia de Pichincha</a:t>
            </a:r>
            <a:r>
              <a:rPr lang="es-EC" sz="1800" dirty="0" smtClean="0">
                <a:latin typeface="Times New Roman" pitchFamily="18" charset="0"/>
                <a:cs typeface="Times New Roman" pitchFamily="18" charset="0"/>
              </a:rPr>
              <a:t>.</a:t>
            </a:r>
            <a:br>
              <a:rPr lang="es-EC" sz="1800" dirty="0" smtClean="0">
                <a:latin typeface="Times New Roman" pitchFamily="18" charset="0"/>
                <a:cs typeface="Times New Roman" pitchFamily="18" charset="0"/>
              </a:rPr>
            </a:br>
            <a:r>
              <a:rPr lang="es-EC" sz="1800" dirty="0" smtClean="0">
                <a:latin typeface="Times New Roman" pitchFamily="18" charset="0"/>
                <a:cs typeface="Times New Roman" pitchFamily="18" charset="0"/>
              </a:rPr>
              <a:t/>
            </a:r>
            <a:br>
              <a:rPr lang="es-EC" sz="1800" dirty="0" smtClean="0">
                <a:latin typeface="Times New Roman" pitchFamily="18" charset="0"/>
                <a:cs typeface="Times New Roman" pitchFamily="18" charset="0"/>
              </a:rPr>
            </a:br>
            <a:r>
              <a:rPr lang="es-EC" sz="1800" dirty="0" smtClean="0">
                <a:latin typeface="Times New Roman" pitchFamily="18" charset="0"/>
                <a:cs typeface="Times New Roman" pitchFamily="18" charset="0"/>
              </a:rPr>
              <a:t>En </a:t>
            </a:r>
            <a:r>
              <a:rPr lang="es-EC" sz="1800" dirty="0" smtClean="0">
                <a:latin typeface="Times New Roman" pitchFamily="18" charset="0"/>
                <a:cs typeface="Times New Roman" pitchFamily="18" charset="0"/>
              </a:rPr>
              <a:t>el desarrollo del presente proyecto se ha adquirido distintos conocimientos y experiencias, tanto en el campo de la ingeniería como en el campo social, ejemplo de esto es el aprendizaje que se obtuvo al realizar los perfiles de campo, conocimiento de la zona y las personas para quienes estará dirigida la red y el impacto positivo que estas podrían tener en su nivel de vida al brindarle acceso a las TICs.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s-EC" sz="1800" dirty="0" smtClean="0">
                <a:latin typeface="Times New Roman" pitchFamily="18" charset="0"/>
                <a:cs typeface="Times New Roman" pitchFamily="18" charset="0"/>
              </a:rPr>
              <a:t>Las visitas técnicas a cada microempresa comprenden un aspecto muy importante para poder llevar a cabo todos los objetivos propuestos al inicio del proyecto, ya que mediante estas, se pueden obtener todos los datos necesarios para poder concluir con un diseño que cumpla con los requerimientos para satisfacer a los usuarios finales.</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562600"/>
          </a:xfrm>
        </p:spPr>
        <p:txBody>
          <a:bodyPr>
            <a:noAutofit/>
          </a:bodyPr>
          <a:lstStyle/>
          <a:p>
            <a:pPr algn="just"/>
            <a:r>
              <a:rPr lang="es-EC" sz="1800" dirty="0" smtClean="0">
                <a:latin typeface="Times New Roman" pitchFamily="18" charset="0"/>
                <a:cs typeface="Times New Roman" pitchFamily="18" charset="0"/>
              </a:rPr>
              <a:t>Las velocidades de transmisión requeridas por los sitios a los cuales va dirigido el proyecto son inferiores a las velocidades máximas de los equipos seleccionados, por lo que se puede utilizar las potencias máximas permitidas para cubrir las distancias </a:t>
            </a:r>
            <a:r>
              <a:rPr lang="es-EC" sz="1800" dirty="0" smtClean="0">
                <a:latin typeface="Times New Roman" pitchFamily="18" charset="0"/>
                <a:cs typeface="Times New Roman" pitchFamily="18" charset="0"/>
              </a:rPr>
              <a:t>requeridas y sin que esta situación pueda comprometer el desempeño de la red.</a:t>
            </a:r>
            <a:br>
              <a:rPr lang="es-EC"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s-EC" sz="1800" dirty="0" smtClean="0">
                <a:latin typeface="Times New Roman" pitchFamily="18" charset="0"/>
                <a:cs typeface="Times New Roman" pitchFamily="18" charset="0"/>
              </a:rPr>
              <a:t>No hay </a:t>
            </a:r>
            <a:r>
              <a:rPr lang="es-EC" sz="1800" dirty="0" smtClean="0">
                <a:latin typeface="Times New Roman" pitchFamily="18" charset="0"/>
                <a:cs typeface="Times New Roman" pitchFamily="18" charset="0"/>
              </a:rPr>
              <a:t>un modelo único para que las redes inalámbricas sean sostenibles en los países en desarrollo; se deben usar y adaptar diferentes modelos de acuerdo con las circunstancias. Cada comunidad tiene características únicas y debe haber suficiente investigación al comienzo del proyecto para determinar el modelo más adecuado. </a:t>
            </a:r>
            <a:br>
              <a:rPr lang="es-EC" sz="1800" dirty="0" smtClean="0">
                <a:latin typeface="Times New Roman" pitchFamily="18" charset="0"/>
                <a:cs typeface="Times New Roman" pitchFamily="18" charset="0"/>
              </a:rPr>
            </a:br>
            <a:r>
              <a:rPr lang="es-EC" sz="1800" dirty="0" smtClean="0">
                <a:latin typeface="Times New Roman" pitchFamily="18" charset="0"/>
                <a:cs typeface="Times New Roman" pitchFamily="18" charset="0"/>
              </a:rPr>
              <a:t/>
            </a:r>
            <a:br>
              <a:rPr lang="es-EC" sz="1800" dirty="0" smtClean="0">
                <a:latin typeface="Times New Roman" pitchFamily="18" charset="0"/>
                <a:cs typeface="Times New Roman" pitchFamily="18" charset="0"/>
              </a:rPr>
            </a:br>
            <a:r>
              <a:rPr lang="es-EC" sz="1800" dirty="0" smtClean="0">
                <a:latin typeface="Times New Roman" pitchFamily="18" charset="0"/>
                <a:cs typeface="Times New Roman" pitchFamily="18" charset="0"/>
              </a:rPr>
              <a:t>Los </a:t>
            </a:r>
            <a:r>
              <a:rPr lang="es-EC" sz="1800" dirty="0" smtClean="0">
                <a:latin typeface="Times New Roman" pitchFamily="18" charset="0"/>
                <a:cs typeface="Times New Roman" pitchFamily="18" charset="0"/>
              </a:rPr>
              <a:t>costos que </a:t>
            </a:r>
            <a:r>
              <a:rPr lang="es-EC" sz="1800" dirty="0" smtClean="0">
                <a:latin typeface="Times New Roman" pitchFamily="18" charset="0"/>
                <a:cs typeface="Times New Roman" pitchFamily="18" charset="0"/>
              </a:rPr>
              <a:t>conlleva un </a:t>
            </a:r>
            <a:r>
              <a:rPr lang="es-EC" sz="1800" dirty="0" smtClean="0">
                <a:latin typeface="Times New Roman" pitchFamily="18" charset="0"/>
                <a:cs typeface="Times New Roman" pitchFamily="18" charset="0"/>
              </a:rPr>
              <a:t>proyecto de esta magnitud son demasiado elevados, razón por la cual siempre será necesaria la ayuda de las autoridades gubernamentales para financiar la inversión inicial de la red </a:t>
            </a:r>
            <a:r>
              <a:rPr lang="es-EC" sz="1800" dirty="0" smtClean="0">
                <a:latin typeface="Times New Roman" pitchFamily="18" charset="0"/>
                <a:cs typeface="Times New Roman" pitchFamily="18" charset="0"/>
              </a:rPr>
              <a:t>propuesta</a:t>
            </a:r>
            <a:r>
              <a:rPr lang="es-EC" sz="1800" dirty="0" smtClean="0">
                <a:latin typeface="Times New Roman" pitchFamily="18" charset="0"/>
                <a:cs typeface="Times New Roman" pitchFamily="18" charset="0"/>
              </a:rPr>
              <a:t>,</a:t>
            </a:r>
            <a:r>
              <a:rPr lang="es-EC" sz="1800" dirty="0" smtClean="0">
                <a:latin typeface="Times New Roman" pitchFamily="18" charset="0"/>
                <a:cs typeface="Times New Roman" pitchFamily="18" charset="0"/>
              </a:rPr>
              <a:t> </a:t>
            </a:r>
            <a:r>
              <a:rPr lang="es-EC" sz="1800" dirty="0" smtClean="0">
                <a:latin typeface="Times New Roman" pitchFamily="18" charset="0"/>
                <a:cs typeface="Times New Roman" pitchFamily="18" charset="0"/>
              </a:rPr>
              <a:t>ya que las personas que serán beneficiadas por el mismo, </a:t>
            </a:r>
            <a:r>
              <a:rPr lang="es-EC" sz="1800" dirty="0" smtClean="0">
                <a:latin typeface="Times New Roman" pitchFamily="18" charset="0"/>
                <a:cs typeface="Times New Roman" pitchFamily="18" charset="0"/>
              </a:rPr>
              <a:t>no podrían </a:t>
            </a:r>
            <a:r>
              <a:rPr lang="es-EC" sz="1800" dirty="0" smtClean="0">
                <a:latin typeface="Times New Roman" pitchFamily="18" charset="0"/>
                <a:cs typeface="Times New Roman" pitchFamily="18" charset="0"/>
              </a:rPr>
              <a:t>cubrir un gasto de tal magnitud.</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3800"/>
            <a:ext cx="8229600" cy="1143000"/>
          </a:xfrm>
        </p:spPr>
        <p:txBody>
          <a:bodyPr vert="horz" lIns="91440" tIns="45720" rIns="91440" bIns="45720" rtlCol="0" anchor="ctr">
            <a:noAutofit/>
          </a:bodyPr>
          <a:lstStyle/>
          <a:p>
            <a:r>
              <a:rPr lang="en-US" sz="3600" b="1" dirty="0" smtClean="0">
                <a:latin typeface="Times New Roman" pitchFamily="18" charset="0"/>
                <a:cs typeface="Times New Roman" pitchFamily="18" charset="0"/>
              </a:rPr>
              <a:t>RECOMENDACIONES</a:t>
            </a:r>
            <a:endParaRPr lang="en-US" sz="3600" b="1"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Autofit/>
          </a:bodyPr>
          <a:lstStyle/>
          <a:p>
            <a:pPr algn="just"/>
            <a:r>
              <a:rPr lang="es-EC" sz="1800" dirty="0" smtClean="0">
                <a:latin typeface="Times New Roman" pitchFamily="18" charset="0"/>
                <a:cs typeface="Times New Roman" pitchFamily="18" charset="0"/>
              </a:rPr>
              <a:t>Es recomendable realizar </a:t>
            </a:r>
            <a:r>
              <a:rPr lang="es-EC" sz="1800" dirty="0" smtClean="0">
                <a:latin typeface="Times New Roman" pitchFamily="18" charset="0"/>
                <a:cs typeface="Times New Roman" pitchFamily="18" charset="0"/>
              </a:rPr>
              <a:t>el respectivo mantenimiento </a:t>
            </a:r>
            <a:r>
              <a:rPr lang="es-EC" sz="1800" dirty="0" smtClean="0">
                <a:latin typeface="Times New Roman" pitchFamily="18" charset="0"/>
                <a:cs typeface="Times New Roman" pitchFamily="18" charset="0"/>
              </a:rPr>
              <a:t>al año de los equipos ya que factores externos, como el polvo, altas temperaturas y humedad, pueden causar daños al equipamiento; de igual manera</a:t>
            </a:r>
            <a:r>
              <a:rPr lang="es-EC" sz="1800" dirty="0" smtClean="0">
                <a:latin typeface="Times New Roman" pitchFamily="18" charset="0"/>
                <a:cs typeface="Times New Roman" pitchFamily="18" charset="0"/>
              </a:rPr>
              <a:t>, se recomienda que los lugares en donde se deseen instalar los equipos exista sistema de ventilación para evitar inconvenientes posteriores.</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s-EC" sz="1800" dirty="0" smtClean="0">
                <a:latin typeface="Times New Roman" pitchFamily="18" charset="0"/>
                <a:cs typeface="Times New Roman" pitchFamily="18" charset="0"/>
              </a:rPr>
              <a:t>Se recomienda el uso de la frecuencia 2.4 GHz para los enlaces </a:t>
            </a:r>
            <a:r>
              <a:rPr lang="es-EC" sz="1800" dirty="0" smtClean="0">
                <a:latin typeface="Times New Roman" pitchFamily="18" charset="0"/>
                <a:cs typeface="Times New Roman" pitchFamily="18" charset="0"/>
              </a:rPr>
              <a:t>radiales, </a:t>
            </a:r>
            <a:r>
              <a:rPr lang="es-EC" sz="1800" dirty="0" smtClean="0">
                <a:latin typeface="Times New Roman" pitchFamily="18" charset="0"/>
                <a:cs typeface="Times New Roman" pitchFamily="18" charset="0"/>
              </a:rPr>
              <a:t>ya que a menor frecuencia mayor longitud de onda, y también porque la zona del proyecto no está saturada en esta </a:t>
            </a:r>
            <a:r>
              <a:rPr lang="es-EC" sz="1800" dirty="0" smtClean="0">
                <a:latin typeface="Times New Roman" pitchFamily="18" charset="0"/>
                <a:cs typeface="Times New Roman" pitchFamily="18" charset="0"/>
              </a:rPr>
              <a:t>frecuencia y el valor de los equipos es muy conveniente. </a:t>
            </a:r>
            <a:r>
              <a:rPr lang="es-EC" sz="1800" dirty="0" smtClean="0">
                <a:latin typeface="Times New Roman" pitchFamily="18" charset="0"/>
                <a:cs typeface="Times New Roman" pitchFamily="18" charset="0"/>
              </a:rPr>
              <a:t/>
            </a:r>
            <a:br>
              <a:rPr lang="es-EC" sz="1800" dirty="0" smtClean="0">
                <a:latin typeface="Times New Roman" pitchFamily="18" charset="0"/>
                <a:cs typeface="Times New Roman" pitchFamily="18" charset="0"/>
              </a:rPr>
            </a:br>
            <a:r>
              <a:rPr lang="es-EC" sz="1800" dirty="0" smtClean="0">
                <a:latin typeface="Times New Roman" pitchFamily="18" charset="0"/>
                <a:cs typeface="Times New Roman" pitchFamily="18" charset="0"/>
              </a:rPr>
              <a:t/>
            </a:r>
            <a:br>
              <a:rPr lang="es-EC" sz="1800" dirty="0" smtClean="0">
                <a:latin typeface="Times New Roman" pitchFamily="18" charset="0"/>
                <a:cs typeface="Times New Roman" pitchFamily="18" charset="0"/>
              </a:rPr>
            </a:br>
            <a:r>
              <a:rPr lang="es-EC" sz="1800" dirty="0" smtClean="0">
                <a:latin typeface="Times New Roman" pitchFamily="18" charset="0"/>
                <a:cs typeface="Times New Roman" pitchFamily="18" charset="0"/>
              </a:rPr>
              <a:t>Se recomienda que todos los equipos deban estar acompañados por UPS, los cuales estarán encargados de la protección y garanticen la continuidad del servicio. En la actualidad las compañías proveedoras de estos equipos realizan sin costo alguno el análisis de potencia requerida para la dimensión de los UPS.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Autofit/>
          </a:bodyPr>
          <a:lstStyle/>
          <a:p>
            <a:pPr algn="just"/>
            <a:r>
              <a:rPr lang="es-EC" sz="1800" dirty="0" smtClean="0">
                <a:latin typeface="Times New Roman" pitchFamily="18" charset="0"/>
                <a:cs typeface="Times New Roman" pitchFamily="18" charset="0"/>
              </a:rPr>
              <a:t>Se prevé que los costos de Internet disminuirán con el tiempo, por lo que se recomienda implementar los planes de sostenibilidad desde el inicio del proyecto. Se logra con esto fondos para contratar mejores planes de Internet, aumentando así velocidades y prestaciones de la red y a futuro hacer uso de servicios de video conferencias o distintas aplicaciones que requieren mayores anchos de banda en su funcionamiento.</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s-EC" sz="1800" dirty="0" smtClean="0">
                <a:latin typeface="Times New Roman" pitchFamily="18" charset="0"/>
                <a:cs typeface="Times New Roman" pitchFamily="18" charset="0"/>
              </a:rPr>
              <a:t>Se recomienda que todos estos tipos de proyectos sean acompañados de sistemas de capacitación y desarrollo comunitario, como se dijo anteriormente, el mundo de la tecnología aún no ha alcanzado distintos rincones del país</a:t>
            </a:r>
            <a:r>
              <a:rPr lang="es-EC"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42976" y="3429000"/>
            <a:ext cx="7193316" cy="923330"/>
          </a:xfrm>
          <a:prstGeom prst="rect">
            <a:avLst/>
          </a:prstGeom>
          <a:noFill/>
        </p:spPr>
        <p:txBody>
          <a:bodyPr wrap="none" lIns="91440" tIns="45720" rIns="91440" bIns="45720">
            <a:prstTxWarp prst="textArchUp">
              <a:avLst/>
            </a:prstTxWarp>
            <a:spAutoFit/>
          </a:bodyPr>
          <a:lstStyle/>
          <a:p>
            <a:pPr algn="ctr"/>
            <a:r>
              <a:rPr lang="es-ES" sz="5400" b="1" dirty="0" smtClean="0">
                <a:latin typeface="Times New Roman" pitchFamily="18" charset="0"/>
                <a:cs typeface="Times New Roman" pitchFamily="18" charset="0"/>
              </a:rPr>
              <a:t>Gracias por su atención</a:t>
            </a:r>
            <a:endParaRPr lang="es-ES" sz="5400" b="1"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C" sz="3600" b="1" dirty="0" smtClean="0">
                <a:latin typeface="Times New Roman" pitchFamily="18" charset="0"/>
                <a:cs typeface="Times New Roman" pitchFamily="18" charset="0"/>
              </a:rPr>
              <a:t>UBICACIÓN DE FINCAS</a:t>
            </a:r>
            <a:endParaRPr lang="en-US" sz="3600" b="1" dirty="0">
              <a:latin typeface="Times New Roman" pitchFamily="18" charset="0"/>
              <a:cs typeface="Times New Roman" pitchFamily="18" charset="0"/>
            </a:endParaRPr>
          </a:p>
        </p:txBody>
      </p:sp>
      <p:sp>
        <p:nvSpPr>
          <p:cNvPr id="3" name="2 Marcador de contenido"/>
          <p:cNvSpPr txBox="1">
            <a:spLocks/>
          </p:cNvSpPr>
          <p:nvPr/>
        </p:nvSpPr>
        <p:spPr>
          <a:xfrm>
            <a:off x="457200" y="1600200"/>
            <a:ext cx="8401080" cy="4686320"/>
          </a:xfrm>
          <a:prstGeom prst="rect">
            <a:avLst/>
          </a:prstGeom>
        </p:spPr>
        <p:txBody>
          <a:bodyPr>
            <a:noAutofit/>
          </a:bodyPr>
          <a:lstStyle/>
          <a:p>
            <a:endParaRPr lang="en-US" sz="16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 name="Picture 3"/>
          <p:cNvPicPr/>
          <p:nvPr/>
        </p:nvPicPr>
        <p:blipFill>
          <a:blip r:embed="rId2" cstate="print"/>
          <a:srcRect t="10345"/>
          <a:stretch>
            <a:fillRect/>
          </a:stretch>
        </p:blipFill>
        <p:spPr bwMode="auto">
          <a:xfrm>
            <a:off x="1828800" y="3581400"/>
            <a:ext cx="5638608" cy="291572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3125" t="31572" r="21250" b="42412"/>
          <a:stretch>
            <a:fillRect/>
          </a:stretch>
        </p:blipFill>
        <p:spPr bwMode="auto">
          <a:xfrm>
            <a:off x="1219200" y="1676400"/>
            <a:ext cx="6781800" cy="18288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dirty="0" smtClean="0">
                <a:latin typeface="Times New Roman" pitchFamily="18" charset="0"/>
                <a:cs typeface="Times New Roman" pitchFamily="18" charset="0"/>
              </a:rPr>
              <a:t>ENCUESTA</a:t>
            </a:r>
            <a:endParaRPr lang="en-US" sz="3600" b="1"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0" y="1828804"/>
          <a:ext cx="4038600" cy="4800596"/>
        </p:xfrm>
        <a:graphic>
          <a:graphicData uri="http://schemas.openxmlformats.org/drawingml/2006/table">
            <a:tbl>
              <a:tblPr/>
              <a:tblGrid>
                <a:gridCol w="758965"/>
                <a:gridCol w="482653"/>
                <a:gridCol w="500926"/>
                <a:gridCol w="434968"/>
                <a:gridCol w="360987"/>
                <a:gridCol w="481316"/>
                <a:gridCol w="565992"/>
                <a:gridCol w="452793"/>
              </a:tblGrid>
              <a:tr h="464572">
                <a:tc>
                  <a:txBody>
                    <a:bodyPr/>
                    <a:lstStyle/>
                    <a:p>
                      <a:pPr marL="0" marR="0" algn="ctr">
                        <a:lnSpc>
                          <a:spcPct val="115000"/>
                        </a:lnSpc>
                        <a:spcBef>
                          <a:spcPts val="0"/>
                        </a:spcBef>
                        <a:spcAft>
                          <a:spcPts val="0"/>
                        </a:spcAft>
                      </a:pPr>
                      <a:r>
                        <a:rPr lang="en-US" sz="700" b="1" dirty="0">
                          <a:solidFill>
                            <a:srgbClr val="000000"/>
                          </a:solidFill>
                          <a:latin typeface="Times New Roman"/>
                          <a:ea typeface="Times New Roman"/>
                        </a:rPr>
                        <a:t>Finca</a:t>
                      </a:r>
                      <a:endParaRPr lang="en-US" sz="700" dirty="0">
                        <a:latin typeface="Times New Roman"/>
                        <a:ea typeface="Times New Roman"/>
                      </a:endParaRP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Bambú</a:t>
                      </a:r>
                      <a:endParaRPr lang="en-US" sz="700">
                        <a:latin typeface="Times New Roman"/>
                        <a:ea typeface="Times New Roman"/>
                      </a:endParaRP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Banano</a:t>
                      </a:r>
                      <a:endParaRPr lang="en-US" sz="700">
                        <a:latin typeface="Times New Roman"/>
                        <a:ea typeface="Times New Roman"/>
                      </a:endParaRP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Cacao</a:t>
                      </a:r>
                      <a:endParaRPr lang="en-US" sz="700">
                        <a:latin typeface="Times New Roman"/>
                        <a:ea typeface="Times New Roman"/>
                      </a:endParaRP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Café</a:t>
                      </a:r>
                      <a:endParaRPr lang="en-US" sz="700">
                        <a:latin typeface="Times New Roman"/>
                        <a:ea typeface="Times New Roman"/>
                      </a:endParaRP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Caña de Azúcar</a:t>
                      </a:r>
                      <a:endParaRPr lang="en-US" sz="700">
                        <a:latin typeface="Times New Roman"/>
                        <a:ea typeface="Times New Roman"/>
                      </a:endParaRP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Cultivos Orgánicos</a:t>
                      </a:r>
                      <a:endParaRPr lang="en-US" sz="700">
                        <a:latin typeface="Times New Roman"/>
                        <a:ea typeface="Times New Roman"/>
                      </a:endParaRP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Palmito</a:t>
                      </a:r>
                      <a:endParaRPr lang="en-US" sz="700">
                        <a:latin typeface="Times New Roman"/>
                        <a:ea typeface="Times New Roman"/>
                      </a:endParaRP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Borinquen</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Chambalá</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Churumbela</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C. Donoso</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Corocati</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Crecult</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Don Antonio</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El Carmelo</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El Galán</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El Prado</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E.  Morena</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F. Aguilar</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Idoecha</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Kardani</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La Alianza</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Lino Veloz</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María </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s-EC" sz="700">
                          <a:solidFill>
                            <a:srgbClr val="000000"/>
                          </a:solidFill>
                          <a:latin typeface="Times New Roman"/>
                          <a:ea typeface="Times New Roman"/>
                        </a:rPr>
                        <a:t>N. Esperanza</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s-EC" sz="700">
                          <a:solidFill>
                            <a:srgbClr val="000000"/>
                          </a:solidFill>
                          <a:latin typeface="Times New Roman"/>
                          <a:ea typeface="Times New Roman"/>
                        </a:rPr>
                        <a:t>Oasis</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s-EC" sz="700">
                          <a:solidFill>
                            <a:srgbClr val="000000"/>
                          </a:solidFill>
                          <a:latin typeface="Times New Roman"/>
                          <a:ea typeface="Times New Roman"/>
                        </a:rPr>
                        <a:t>Rancho Texas</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s-EC" sz="700">
                          <a:solidFill>
                            <a:srgbClr val="000000"/>
                          </a:solidFill>
                          <a:latin typeface="Times New Roman"/>
                          <a:ea typeface="Times New Roman"/>
                        </a:rPr>
                        <a:t>San José </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s-EC" sz="700">
                          <a:solidFill>
                            <a:srgbClr val="000000"/>
                          </a:solidFill>
                          <a:latin typeface="Times New Roman"/>
                          <a:ea typeface="Times New Roman"/>
                        </a:rPr>
                        <a:t>San Luis</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s-EC" sz="700">
                          <a:solidFill>
                            <a:srgbClr val="000000"/>
                          </a:solidFill>
                          <a:latin typeface="Times New Roman"/>
                          <a:ea typeface="Times New Roman"/>
                        </a:rPr>
                        <a:t>Santo Tomás</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s-EC" sz="700">
                          <a:solidFill>
                            <a:srgbClr val="000000"/>
                          </a:solidFill>
                          <a:latin typeface="Times New Roman"/>
                          <a:ea typeface="Times New Roman"/>
                        </a:rPr>
                        <a:t>Suamox</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Varaka</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Viringuito</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dirty="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a:solidFill>
                            <a:srgbClr val="000000"/>
                          </a:solidFill>
                          <a:latin typeface="Times New Roman"/>
                          <a:ea typeface="Times New Roman"/>
                        </a:rPr>
                        <a:t>Xime</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700">
                        <a:latin typeface="Calibri"/>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858">
                <a:tc>
                  <a:txBody>
                    <a:bodyPr/>
                    <a:lstStyle/>
                    <a:p>
                      <a:pPr marL="0" marR="0">
                        <a:lnSpc>
                          <a:spcPct val="115000"/>
                        </a:lnSpc>
                        <a:spcBef>
                          <a:spcPts val="0"/>
                        </a:spcBef>
                        <a:spcAft>
                          <a:spcPts val="0"/>
                        </a:spcAft>
                      </a:pPr>
                      <a:r>
                        <a:rPr lang="en-US" sz="700" b="1">
                          <a:solidFill>
                            <a:srgbClr val="000000"/>
                          </a:solidFill>
                          <a:latin typeface="Times New Roman"/>
                          <a:ea typeface="Times New Roman"/>
                        </a:rPr>
                        <a:t>Total</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3</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6</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4</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1</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a:solidFill>
                            <a:srgbClr val="000000"/>
                          </a:solidFill>
                          <a:latin typeface="Times New Roman"/>
                          <a:ea typeface="Times New Roman"/>
                        </a:rPr>
                        <a:t>8</a:t>
                      </a:r>
                      <a:endParaRPr lang="en-US" sz="70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700" b="1" dirty="0">
                          <a:solidFill>
                            <a:srgbClr val="000000"/>
                          </a:solidFill>
                          <a:latin typeface="Times New Roman"/>
                          <a:ea typeface="Times New Roman"/>
                        </a:rPr>
                        <a:t>14</a:t>
                      </a:r>
                      <a:endParaRPr lang="en-US" sz="700" dirty="0">
                        <a:latin typeface="Times New Roman"/>
                        <a:ea typeface="Times New Roman"/>
                      </a:endParaRPr>
                    </a:p>
                  </a:txBody>
                  <a:tcPr marL="42749" marR="427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graphicFrame>
        <p:nvGraphicFramePr>
          <p:cNvPr id="4" name="Table 3"/>
          <p:cNvGraphicFramePr>
            <a:graphicFrameLocks noGrp="1"/>
          </p:cNvGraphicFramePr>
          <p:nvPr/>
        </p:nvGraphicFramePr>
        <p:xfrm>
          <a:off x="4191001" y="1828800"/>
          <a:ext cx="4952999" cy="4626864"/>
        </p:xfrm>
        <a:graphic>
          <a:graphicData uri="http://schemas.openxmlformats.org/drawingml/2006/table">
            <a:tbl>
              <a:tblPr/>
              <a:tblGrid>
                <a:gridCol w="1031641"/>
                <a:gridCol w="964360"/>
                <a:gridCol w="747198"/>
                <a:gridCol w="695979"/>
                <a:gridCol w="676734"/>
                <a:gridCol w="837087"/>
              </a:tblGrid>
              <a:tr h="408709">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rPr>
                        <a:t>Finca</a:t>
                      </a:r>
                      <a:endParaRPr lang="en-US" sz="1200" dirty="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rPr>
                        <a:t>Ganado de carne</a:t>
                      </a:r>
                      <a:endParaRPr lang="en-US" sz="1200" dirty="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rPr>
                        <a:t>Ganado </a:t>
                      </a:r>
                      <a:r>
                        <a:rPr lang="en-US" sz="1200" b="1" dirty="0" err="1">
                          <a:solidFill>
                            <a:srgbClr val="000000"/>
                          </a:solidFill>
                          <a:latin typeface="Times New Roman"/>
                          <a:ea typeface="Times New Roman"/>
                        </a:rPr>
                        <a:t>Ovino</a:t>
                      </a:r>
                      <a:endParaRPr lang="en-US" sz="1200" dirty="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Ganado Porcino</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Leche</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Leche y derivados</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Agrophido</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09">
                <a:tc>
                  <a:txBody>
                    <a:bodyPr/>
                    <a:lstStyle/>
                    <a:p>
                      <a:pPr marL="0" marR="0">
                        <a:lnSpc>
                          <a:spcPct val="115000"/>
                        </a:lnSpc>
                        <a:spcBef>
                          <a:spcPts val="0"/>
                        </a:spcBef>
                        <a:spcAft>
                          <a:spcPts val="0"/>
                        </a:spcAft>
                      </a:pPr>
                      <a:r>
                        <a:rPr lang="en-US" sz="1200">
                          <a:solidFill>
                            <a:srgbClr val="000000"/>
                          </a:solidFill>
                          <a:latin typeface="Times New Roman"/>
                          <a:ea typeface="Times New Roman"/>
                        </a:rPr>
                        <a:t>Cedro Tropical</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Crecult</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Don Antonio</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El Negro</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Esperancita</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León Cunchó</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Leonor Elina</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Lino Veloz</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Oasis</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09">
                <a:tc>
                  <a:txBody>
                    <a:bodyPr/>
                    <a:lstStyle/>
                    <a:p>
                      <a:pPr marL="0" marR="0">
                        <a:lnSpc>
                          <a:spcPct val="115000"/>
                        </a:lnSpc>
                        <a:spcBef>
                          <a:spcPts val="0"/>
                        </a:spcBef>
                        <a:spcAft>
                          <a:spcPts val="0"/>
                        </a:spcAft>
                      </a:pPr>
                      <a:r>
                        <a:rPr lang="en-US" sz="1200">
                          <a:solidFill>
                            <a:srgbClr val="000000"/>
                          </a:solidFill>
                          <a:latin typeface="Times New Roman"/>
                          <a:ea typeface="Times New Roman"/>
                        </a:rPr>
                        <a:t>Rancho Pancho</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Rancho Texas</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San Antonio</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San José</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San Luis</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San Marcos</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dirty="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nSpc>
                          <a:spcPct val="115000"/>
                        </a:lnSpc>
                        <a:spcBef>
                          <a:spcPts val="0"/>
                        </a:spcBef>
                        <a:spcAft>
                          <a:spcPts val="0"/>
                        </a:spcAft>
                      </a:pPr>
                      <a:r>
                        <a:rPr lang="en-US" sz="1200">
                          <a:solidFill>
                            <a:srgbClr val="000000"/>
                          </a:solidFill>
                          <a:latin typeface="Times New Roman"/>
                          <a:ea typeface="Times New Roman"/>
                        </a:rPr>
                        <a:t>Santo Tomás</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355">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Total</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2</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1</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2</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rPr>
                        <a:t>13</a:t>
                      </a:r>
                      <a:endParaRPr lang="en-US" sz="120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rPr>
                        <a:t>2</a:t>
                      </a:r>
                      <a:endParaRPr lang="en-US" sz="1200" dirty="0">
                        <a:latin typeface="Times New Roman"/>
                        <a:ea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5" name="Rectangle 18"/>
          <p:cNvSpPr>
            <a:spLocks noChangeArrowheads="1"/>
          </p:cNvSpPr>
          <p:nvPr/>
        </p:nvSpPr>
        <p:spPr bwMode="auto">
          <a:xfrm>
            <a:off x="533400" y="1371600"/>
            <a:ext cx="2514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Actividad Agrícola</a:t>
            </a:r>
            <a:endParaRPr kumimoji="0" lang="es-AR" sz="1600" b="1" i="0" u="none" strike="noStrike" cap="none" normalizeH="0" baseline="0" dirty="0" smtClean="0">
              <a:ln>
                <a:noFill/>
              </a:ln>
              <a:solidFill>
                <a:schemeClr val="tx1"/>
              </a:solidFill>
              <a:effectLst/>
              <a:latin typeface="Arial" pitchFamily="34" charset="0"/>
            </a:endParaRPr>
          </a:p>
        </p:txBody>
      </p:sp>
      <p:sp>
        <p:nvSpPr>
          <p:cNvPr id="6" name="Rectangle 18"/>
          <p:cNvSpPr>
            <a:spLocks noChangeArrowheads="1"/>
          </p:cNvSpPr>
          <p:nvPr/>
        </p:nvSpPr>
        <p:spPr bwMode="auto">
          <a:xfrm>
            <a:off x="4648200" y="1371600"/>
            <a:ext cx="2514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Actividad Ganadera</a:t>
            </a:r>
            <a:endParaRPr kumimoji="0" lang="es-AR" sz="16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s-EC" sz="3600" b="1" dirty="0" smtClean="0">
                <a:latin typeface="Times New Roman" pitchFamily="18" charset="0"/>
                <a:cs typeface="Times New Roman" pitchFamily="18" charset="0"/>
              </a:rPr>
              <a:t>PRODUCTOS AGRÍCOLAS – GANADEROS</a:t>
            </a:r>
            <a:endParaRPr lang="en-US" sz="3600" b="1" dirty="0">
              <a:latin typeface="Times New Roman" pitchFamily="18" charset="0"/>
              <a:cs typeface="Times New Roman" pitchFamily="18" charset="0"/>
            </a:endParaRPr>
          </a:p>
        </p:txBody>
      </p:sp>
      <p:sp>
        <p:nvSpPr>
          <p:cNvPr id="3" name="2 Marcador de contenido"/>
          <p:cNvSpPr txBox="1">
            <a:spLocks/>
          </p:cNvSpPr>
          <p:nvPr/>
        </p:nvSpPr>
        <p:spPr>
          <a:xfrm>
            <a:off x="533400" y="1524000"/>
            <a:ext cx="5638800" cy="5105400"/>
          </a:xfrm>
          <a:prstGeom prst="rect">
            <a:avLst/>
          </a:prstGeom>
        </p:spPr>
        <p:txBody>
          <a:bodyPr>
            <a:noAutofit/>
          </a:bodyPr>
          <a:lstStyle/>
          <a:p>
            <a:pPr algn="just"/>
            <a:r>
              <a:rPr lang="es-CO" sz="2200" b="1" dirty="0" smtClean="0">
                <a:latin typeface="Times New Roman" pitchFamily="18" charset="0"/>
                <a:cs typeface="Times New Roman" pitchFamily="18" charset="0"/>
              </a:rPr>
              <a:t>CACAO</a:t>
            </a:r>
          </a:p>
          <a:p>
            <a:pPr algn="just"/>
            <a:r>
              <a:rPr lang="es-CO" dirty="0" smtClean="0">
                <a:latin typeface="Times New Roman" pitchFamily="18" charset="0"/>
                <a:cs typeface="Times New Roman" pitchFamily="18" charset="0"/>
              </a:rPr>
              <a:t>La producción </a:t>
            </a:r>
            <a:r>
              <a:rPr lang="es-CO" dirty="0" err="1" smtClean="0">
                <a:latin typeface="Times New Roman" pitchFamily="18" charset="0"/>
                <a:cs typeface="Times New Roman" pitchFamily="18" charset="0"/>
              </a:rPr>
              <a:t>cacaotera</a:t>
            </a:r>
            <a:r>
              <a:rPr lang="es-CO" dirty="0" smtClean="0">
                <a:latin typeface="Times New Roman" pitchFamily="18" charset="0"/>
                <a:cs typeface="Times New Roman" pitchFamily="18" charset="0"/>
              </a:rPr>
              <a:t> del Ecuador posee una gran superioridad en este producto y se está convirtiendo en uno de los blancos más importantes para los negocios de exportación: más del 70% de la producción mundial de cacao fino de aroma se encuentra en nuestras tierras convirtiéndonos en el mayor productor de cacao fino o de aroma del mundo.</a:t>
            </a:r>
            <a:endParaRPr lang="en-US" dirty="0" smtClean="0">
              <a:latin typeface="Times New Roman" pitchFamily="18" charset="0"/>
              <a:cs typeface="Times New Roman" pitchFamily="18" charset="0"/>
            </a:endParaRPr>
          </a:p>
          <a:p>
            <a:pPr algn="just"/>
            <a:endParaRPr lang="es-ES" dirty="0" smtClean="0">
              <a:latin typeface="Times New Roman" pitchFamily="18" charset="0"/>
              <a:cs typeface="Times New Roman" pitchFamily="18" charset="0"/>
            </a:endParaRPr>
          </a:p>
          <a:p>
            <a:pPr algn="just"/>
            <a:r>
              <a:rPr lang="es-ES" sz="2200" b="1" dirty="0" smtClean="0">
                <a:latin typeface="Times New Roman" pitchFamily="18" charset="0"/>
                <a:cs typeface="Times New Roman" pitchFamily="18" charset="0"/>
              </a:rPr>
              <a:t>CAFÉ</a:t>
            </a:r>
          </a:p>
          <a:p>
            <a:pPr algn="just"/>
            <a:r>
              <a:rPr lang="es-ES" dirty="0" smtClean="0">
                <a:latin typeface="Times New Roman" pitchFamily="18" charset="0"/>
                <a:cs typeface="Times New Roman" pitchFamily="18" charset="0"/>
              </a:rPr>
              <a:t>En nuestro país se cultivan las dos especies de café: arábigo y robusta. Aproximadamente, el 55 % de la superficie total es de arábigo. La producción de arábigo, considerado de mejor calidad se concentra específicamente en Manabí, la provincia de Loja y las estribaciones de la Cordillera Occidental de los Andes, en tanto que el robusta se cultiva en la Amazonía</a:t>
            </a:r>
            <a:r>
              <a:rPr lang="en-US" dirty="0" smtClean="0">
                <a:latin typeface="Times New Roman" pitchFamily="18" charset="0"/>
                <a:cs typeface="Times New Roman" pitchFamily="18" charset="0"/>
              </a:rPr>
              <a:t>.</a:t>
            </a:r>
          </a:p>
          <a:p>
            <a:pPr algn="just"/>
            <a:endParaRPr lang="en-US" b="1"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 name="Picture 3" descr="cafe.jpg"/>
          <p:cNvPicPr/>
          <p:nvPr/>
        </p:nvPicPr>
        <p:blipFill>
          <a:blip r:embed="rId3" cstate="print"/>
          <a:stretch>
            <a:fillRect/>
          </a:stretch>
        </p:blipFill>
        <p:spPr>
          <a:xfrm>
            <a:off x="6400800" y="4495800"/>
            <a:ext cx="2189312" cy="1639871"/>
          </a:xfrm>
          <a:prstGeom prst="rect">
            <a:avLst/>
          </a:prstGeom>
        </p:spPr>
      </p:pic>
      <p:pic>
        <p:nvPicPr>
          <p:cNvPr id="5" name="Picture 4" descr="Mata de cacao"/>
          <p:cNvPicPr/>
          <p:nvPr/>
        </p:nvPicPr>
        <p:blipFill>
          <a:blip r:embed="rId4" cstate="print"/>
          <a:srcRect/>
          <a:stretch>
            <a:fillRect/>
          </a:stretch>
        </p:blipFill>
        <p:spPr bwMode="auto">
          <a:xfrm>
            <a:off x="6553200" y="1524000"/>
            <a:ext cx="1752600" cy="22098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EC" sz="3200" b="1" dirty="0" smtClean="0">
                <a:latin typeface="Times New Roman" pitchFamily="18" charset="0"/>
                <a:cs typeface="Times New Roman" pitchFamily="18" charset="0"/>
              </a:rPr>
              <a:t>PRODUCTOS AGRÍCOLAS – GANADEROS</a:t>
            </a:r>
            <a:endParaRPr lang="en-US" sz="3200" b="1" dirty="0">
              <a:latin typeface="Times New Roman" pitchFamily="18" charset="0"/>
              <a:cs typeface="Times New Roman" pitchFamily="18" charset="0"/>
            </a:endParaRPr>
          </a:p>
        </p:txBody>
      </p:sp>
      <p:sp>
        <p:nvSpPr>
          <p:cNvPr id="3" name="2 Marcador de contenido"/>
          <p:cNvSpPr txBox="1">
            <a:spLocks/>
          </p:cNvSpPr>
          <p:nvPr/>
        </p:nvSpPr>
        <p:spPr>
          <a:xfrm>
            <a:off x="457200" y="1600200"/>
            <a:ext cx="5715000" cy="4686320"/>
          </a:xfrm>
          <a:prstGeom prst="rect">
            <a:avLst/>
          </a:prstGeom>
        </p:spPr>
        <p:txBody>
          <a:bodyPr>
            <a:noAutofit/>
          </a:bodyPr>
          <a:lstStyle/>
          <a:p>
            <a:pPr algn="just"/>
            <a:r>
              <a:rPr lang="en-US" sz="2200" b="1" dirty="0" smtClean="0">
                <a:latin typeface="Times New Roman" pitchFamily="18" charset="0"/>
                <a:cs typeface="Times New Roman" pitchFamily="18" charset="0"/>
              </a:rPr>
              <a:t>PALMITO</a:t>
            </a:r>
          </a:p>
          <a:p>
            <a:pPr algn="just"/>
            <a:r>
              <a:rPr lang="es-ES" dirty="0" smtClean="0">
                <a:latin typeface="Times New Roman" pitchFamily="18" charset="0"/>
                <a:cs typeface="Times New Roman" pitchFamily="18" charset="0"/>
              </a:rPr>
              <a:t>El palmito es un producto de gran potencial, por su forma de siembra y accesibilidad que lo hace una ventaja competitiva. Adicionalmente, esta industria constituye una importante fuente de empleo en zonas rurales por lo que el gobierno lo ha visto como un producto de reactivación para el sector agropecuario. </a:t>
            </a:r>
          </a:p>
          <a:p>
            <a:pPr algn="just"/>
            <a:endParaRPr lang="en-US" dirty="0" smtClean="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GANADO LECHERO</a:t>
            </a:r>
          </a:p>
          <a:p>
            <a:pPr indent="-342900" algn="just">
              <a:spcBef>
                <a:spcPct val="20000"/>
              </a:spcBef>
              <a:defRPr/>
            </a:pPr>
            <a:r>
              <a:rPr lang="es-ES" dirty="0" smtClean="0">
                <a:latin typeface="Times New Roman" pitchFamily="18" charset="0"/>
                <a:cs typeface="Times New Roman" pitchFamily="18" charset="0"/>
              </a:rPr>
              <a:t>En el Ecuador, la producción lechera ha sido creciente ya que es auto sustentable, pero el constante incremento del precio de la leche y la competencia entre las industrias lácteas, se convierte en un proceso que requiere un gran crecimiento en la producción porque en el futuro se exigirá realizar esfuerzos de gran envergadura para obtener productos competitivos. </a:t>
            </a:r>
          </a:p>
        </p:txBody>
      </p:sp>
      <p:pic>
        <p:nvPicPr>
          <p:cNvPr id="4" name="Picture 3" descr="palmito.jpg"/>
          <p:cNvPicPr/>
          <p:nvPr/>
        </p:nvPicPr>
        <p:blipFill>
          <a:blip r:embed="rId2" cstate="print"/>
          <a:stretch>
            <a:fillRect/>
          </a:stretch>
        </p:blipFill>
        <p:spPr>
          <a:xfrm>
            <a:off x="6477000" y="1981200"/>
            <a:ext cx="2286000" cy="1676400"/>
          </a:xfrm>
          <a:prstGeom prst="rect">
            <a:avLst/>
          </a:prstGeom>
        </p:spPr>
      </p:pic>
      <p:pic>
        <p:nvPicPr>
          <p:cNvPr id="5" name="Picture 4" descr="vacaweb1.jpg"/>
          <p:cNvPicPr/>
          <p:nvPr/>
        </p:nvPicPr>
        <p:blipFill>
          <a:blip r:embed="rId3" cstate="print"/>
          <a:stretch>
            <a:fillRect/>
          </a:stretch>
        </p:blipFill>
        <p:spPr>
          <a:xfrm>
            <a:off x="6553200" y="4191000"/>
            <a:ext cx="2286000" cy="1524000"/>
          </a:xfrm>
          <a:prstGeom prst="rect">
            <a:avLst/>
          </a:prstGeom>
        </p:spPr>
      </p:pic>
    </p:spTree>
  </p:cSld>
  <p:clrMapOvr>
    <a:masterClrMapping/>
  </p:clrMapOvr>
  <p:transition>
    <p:pull dir="l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Verve</Template>
  <TotalTime>745</TotalTime>
  <Words>5318</Words>
  <Application>Microsoft Office PowerPoint</Application>
  <PresentationFormat>On-screen Show (4:3)</PresentationFormat>
  <Paragraphs>706</Paragraphs>
  <Slides>55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Equation</vt:lpstr>
      <vt:lpstr>ESCUELA POLITÉCNICA DEL EJÉRCITO</vt:lpstr>
      <vt:lpstr>OBJETIVOS</vt:lpstr>
      <vt:lpstr>INTRODUCCIÓN</vt:lpstr>
      <vt:lpstr>ESTUDIO DE CAMPO</vt:lpstr>
      <vt:lpstr>ESTUDIO DE CAMPO</vt:lpstr>
      <vt:lpstr>UBICACIÓN DE FINCAS</vt:lpstr>
      <vt:lpstr>ENCUESTA</vt:lpstr>
      <vt:lpstr>PRODUCTOS AGRÍCOLAS – GANADEROS</vt:lpstr>
      <vt:lpstr>PRODUCTOS AGRÍCOLAS – GANADEROS</vt:lpstr>
      <vt:lpstr>ENCUESTA</vt:lpstr>
      <vt:lpstr>DISEÑO DE LA RED</vt:lpstr>
      <vt:lpstr>DISEÑO DE LA RED</vt:lpstr>
      <vt:lpstr>CARACTERÍSTICAS DE LA RED </vt:lpstr>
      <vt:lpstr>CARACTERÍSTICAS DE LA RED </vt:lpstr>
      <vt:lpstr>PÉRDIDAS EN UN RADIOENLACE</vt:lpstr>
      <vt:lpstr>PÉRDIDAS EN UN RADIOENLACE</vt:lpstr>
      <vt:lpstr>PÉRDIDAS EN UN RADIOENLACE</vt:lpstr>
      <vt:lpstr>GANANCIAS EN UN RADIOENLACE</vt:lpstr>
      <vt:lpstr>CÁLCULOS DE PÉRDIDAS Y GANANCIAS</vt:lpstr>
      <vt:lpstr>CÁLCULOS DE PÉRDIDAS Y GANANCIAS</vt:lpstr>
      <vt:lpstr>CÁLCULOS DE PÉRDIDAS Y GANANCIAS</vt:lpstr>
      <vt:lpstr>SOFTWARE A UTILIZARSE</vt:lpstr>
      <vt:lpstr>SIMULACIÓN </vt:lpstr>
      <vt:lpstr>SIMULACIÓN</vt:lpstr>
      <vt:lpstr>SIMULACIÓN</vt:lpstr>
      <vt:lpstr>SIMULACIÓN </vt:lpstr>
      <vt:lpstr>SIMULACIÓN </vt:lpstr>
      <vt:lpstr>SEGURIDAD DE LA RED</vt:lpstr>
      <vt:lpstr>SEGURIDAD DE LA RED</vt:lpstr>
      <vt:lpstr>SEGURIDAD DE LA RED</vt:lpstr>
      <vt:lpstr>SEGURIDAD DE LA RED</vt:lpstr>
      <vt:lpstr>DISEÑO E IMPLEMENTACIÓN DE LA APLICACIÓN WEB </vt:lpstr>
      <vt:lpstr>Joomla</vt:lpstr>
      <vt:lpstr>Joomla</vt:lpstr>
      <vt:lpstr>Página Web</vt:lpstr>
      <vt:lpstr>Página Web</vt:lpstr>
      <vt:lpstr>WampServer</vt:lpstr>
      <vt:lpstr>Aplicación Web</vt:lpstr>
      <vt:lpstr>Aplicación Web</vt:lpstr>
      <vt:lpstr>Aplicación Web</vt:lpstr>
      <vt:lpstr>ANÁLISIS ECONÓMICO</vt:lpstr>
      <vt:lpstr>ANÁLISIS ECONÓMICO</vt:lpstr>
      <vt:lpstr>ANÁLISIS ECONÓMICO</vt:lpstr>
      <vt:lpstr>ANÁLISIS ECONÓMICO</vt:lpstr>
      <vt:lpstr>ANÁLISIS ECONÓMICO</vt:lpstr>
      <vt:lpstr>ANÁLISIS ECONÓMICO</vt:lpstr>
      <vt:lpstr>ANÁLISIS ECONÓMICO</vt:lpstr>
      <vt:lpstr>PLAN DE SOSTENIBILIDAD</vt:lpstr>
      <vt:lpstr>CONCLUSIONES</vt:lpstr>
      <vt:lpstr>Se ha diseñado una red de telecomunicaciones usando la tecnología 802.11, que permitirá brindar acceso a Internet a microempresas rurales del cantón Pedro Vicente Maldonado, ubicado al noroccidente de la Provincia de Pichincha.  En el desarrollo del presente proyecto se ha adquirido distintos conocimientos y experiencias, tanto en el campo de la ingeniería como en el campo social, ejemplo de esto es el aprendizaje que se obtuvo al realizar los perfiles de campo, conocimiento de la zona y las personas para quienes estará dirigida la red y el impacto positivo que estas podrían tener en su nivel de vida al brindarle acceso a las TICs.   Las visitas técnicas a cada microempresa comprenden un aspecto muy importante para poder llevar a cabo todos los objetivos propuestos al inicio del proyecto, ya que mediante estas, se pueden obtener todos los datos necesarios para poder concluir con un diseño que cumpla con los requerimientos para satisfacer a los usuarios finales. </vt:lpstr>
      <vt:lpstr>Las velocidades de transmisión requeridas por los sitios a los cuales va dirigido el proyecto son inferiores a las velocidades máximas de los equipos seleccionados, por lo que se puede utilizar las potencias máximas permitidas para cubrir las distancias requeridas y sin que esta situación pueda comprometer el desempeño de la red.  No hay un modelo único para que las redes inalámbricas sean sostenibles en los países en desarrollo; se deben usar y adaptar diferentes modelos de acuerdo con las circunstancias. Cada comunidad tiene características únicas y debe haber suficiente investigación al comienzo del proyecto para determinar el modelo más adecuado.   Los costos que conlleva un proyecto de esta magnitud son demasiado elevados, razón por la cual siempre será necesaria la ayuda de las autoridades gubernamentales para financiar la inversión inicial de la red propuesta, ya que las personas que serán beneficiadas por el mismo, no podrían cubrir un gasto de tal magnitud.  </vt:lpstr>
      <vt:lpstr>RECOMENDACIONES</vt:lpstr>
      <vt:lpstr>Es recomendable realizar el respectivo mantenimiento al año de los equipos ya que factores externos, como el polvo, altas temperaturas y humedad, pueden causar daños al equipamiento; de igual manera, se recomienda que los lugares en donde se deseen instalar los equipos exista sistema de ventilación para evitar inconvenientes posteriores.  Se recomienda el uso de la frecuencia 2.4 GHz para los enlaces radiales, ya que a menor frecuencia mayor longitud de onda, y también porque la zona del proyecto no está saturada en esta frecuencia y el valor de los equipos es muy conveniente.   Se recomienda que todos los equipos deban estar acompañados por UPS, los cuales estarán encargados de la protección y garanticen la continuidad del servicio. En la actualidad las compañías proveedoras de estos equipos realizan sin costo alguno el análisis de potencia requerida para la dimensión de los UPS.  </vt:lpstr>
      <vt:lpstr>Se prevé que los costos de Internet disminuirán con el tiempo, por lo que se recomienda implementar los planes de sostenibilidad desde el inicio del proyecto. Se logra con esto fondos para contratar mejores planes de Internet, aumentando así velocidades y prestaciones de la red y a futuro hacer uso de servicios de video conferencias o distintas aplicaciones que requieren mayores anchos de banda en su funcionamiento.  Se recomienda que todos estos tipos de proyectos sean acompañados de sistemas de capacitación y desarrollo comunitario, como se dijo anteriormente, el mundo de la tecnología aún no ha alcanzado distintos rincones del país. </vt:lpstr>
      <vt:lpstr>Slide 55</vt:lpstr>
    </vt:vector>
  </TitlesOfParts>
  <Company>dcStudio7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Dian Caicedo</dc:creator>
  <cp:lastModifiedBy>Dian Caicedo</cp:lastModifiedBy>
  <cp:revision>28</cp:revision>
  <dcterms:created xsi:type="dcterms:W3CDTF">2012-09-19T23:45:07Z</dcterms:created>
  <dcterms:modified xsi:type="dcterms:W3CDTF">2012-09-28T15:30:08Z</dcterms:modified>
</cp:coreProperties>
</file>