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charts/chart20.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charts/chart18.xml" ContentType="application/vnd.openxmlformats-officedocument.drawingml.char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charts/chart16.xml" ContentType="application/vnd.openxmlformats-officedocument.drawingml.chart+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charts/chart12.xml" ContentType="application/vnd.openxmlformats-officedocument.drawingml.char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charts/chart4.xml" ContentType="application/vnd.openxmlformats-officedocument.drawingml.chart+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47"/>
  </p:notesMasterIdLst>
  <p:sldIdLst>
    <p:sldId id="256" r:id="rId2"/>
    <p:sldId id="258" r:id="rId3"/>
    <p:sldId id="261" r:id="rId4"/>
    <p:sldId id="262" r:id="rId5"/>
    <p:sldId id="263" r:id="rId6"/>
    <p:sldId id="280" r:id="rId7"/>
    <p:sldId id="267" r:id="rId8"/>
    <p:sldId id="265" r:id="rId9"/>
    <p:sldId id="266" r:id="rId10"/>
    <p:sldId id="269" r:id="rId11"/>
    <p:sldId id="270" r:id="rId12"/>
    <p:sldId id="272" r:id="rId13"/>
    <p:sldId id="271" r:id="rId14"/>
    <p:sldId id="275" r:id="rId15"/>
    <p:sldId id="281" r:id="rId16"/>
    <p:sldId id="279" r:id="rId17"/>
    <p:sldId id="284" r:id="rId18"/>
    <p:sldId id="283" r:id="rId19"/>
    <p:sldId id="282" r:id="rId20"/>
    <p:sldId id="285" r:id="rId21"/>
    <p:sldId id="286" r:id="rId22"/>
    <p:sldId id="287" r:id="rId23"/>
    <p:sldId id="288" r:id="rId24"/>
    <p:sldId id="290" r:id="rId25"/>
    <p:sldId id="289" r:id="rId26"/>
    <p:sldId id="291" r:id="rId27"/>
    <p:sldId id="292" r:id="rId28"/>
    <p:sldId id="293" r:id="rId29"/>
    <p:sldId id="294" r:id="rId30"/>
    <p:sldId id="295" r:id="rId31"/>
    <p:sldId id="297" r:id="rId32"/>
    <p:sldId id="298" r:id="rId33"/>
    <p:sldId id="299" r:id="rId34"/>
    <p:sldId id="300" r:id="rId35"/>
    <p:sldId id="301" r:id="rId36"/>
    <p:sldId id="302" r:id="rId37"/>
    <p:sldId id="303" r:id="rId38"/>
    <p:sldId id="304" r:id="rId39"/>
    <p:sldId id="305" r:id="rId40"/>
    <p:sldId id="306" r:id="rId41"/>
    <p:sldId id="307" r:id="rId42"/>
    <p:sldId id="309" r:id="rId43"/>
    <p:sldId id="310" r:id="rId44"/>
    <p:sldId id="311" r:id="rId45"/>
    <p:sldId id="308" r:id="rId4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p:scale>
          <a:sx n="80" d="100"/>
          <a:sy n="80" d="100"/>
        </p:scale>
        <p:origin x="-86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Michelle\Documents\FINANZAS%20Y%20AUDITORIA\Tesis\balances%202009-2011.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ichelle\Documents\FINANZAS%20Y%20AUDITORIA\Tesis\balances%202009-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elle\Documents\FINANZAS%20Y%20AUDITORIA\Tesis\indicadore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ichelle\Documents\FINANZAS%20Y%20AUDITORIA\Tesis\Capitulo%2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chelle\Documents\FINANZAS%20Y%20AUDITORIA\Tesis\indicado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chelle\Desktop\INFLACI&#211;N%20AL%20CONSUMIDOR.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chelle\AppData\Local\Temp\tasas_activas_pasivas_efectiva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ichelle\Desktop\Nacional%20Urbano.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ichelle\Documents\FINANZAS%20Y%20AUDITORIA\Tesis\indicador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ichelle\Documents\FINANZAS%20Y%20AUDITORIA\Tesis\Resultados%20encuest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ichelle\Documents\FINANZAS%20Y%20AUDITORIA\Tesis\Resultados%20encuest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39"/>
  <c:chart>
    <c:autoTitleDeleted val="1"/>
    <c:view3D>
      <c:rAngAx val="1"/>
    </c:view3D>
    <c:plotArea>
      <c:layout/>
      <c:bar3DChart>
        <c:barDir val="col"/>
        <c:grouping val="percentStacked"/>
        <c:ser>
          <c:idx val="0"/>
          <c:order val="0"/>
          <c:tx>
            <c:strRef>
              <c:f>'1'!$B$49</c:f>
              <c:strCache>
                <c:ptCount val="1"/>
                <c:pt idx="0">
                  <c:v>buena</c:v>
                </c:pt>
              </c:strCache>
            </c:strRef>
          </c:tx>
          <c:dLbls>
            <c:txPr>
              <a:bodyPr/>
              <a:lstStyle/>
              <a:p>
                <a:pPr>
                  <a:defRPr lang="en-US"/>
                </a:pPr>
                <a:endParaRPr lang="es-EC"/>
              </a:p>
            </c:txPr>
            <c:showVal val="1"/>
          </c:dLbls>
          <c:cat>
            <c:numRef>
              <c:f>'1'!$A$50:$A$61</c:f>
              <c:numCache>
                <c:formatCode>mmm\-yy</c:formatCode>
                <c:ptCount val="12"/>
                <c:pt idx="0">
                  <c:v>40452</c:v>
                </c:pt>
                <c:pt idx="1">
                  <c:v>40483</c:v>
                </c:pt>
                <c:pt idx="2">
                  <c:v>40513</c:v>
                </c:pt>
                <c:pt idx="3">
                  <c:v>40544</c:v>
                </c:pt>
                <c:pt idx="4">
                  <c:v>40575</c:v>
                </c:pt>
                <c:pt idx="5">
                  <c:v>40603</c:v>
                </c:pt>
                <c:pt idx="6">
                  <c:v>40634</c:v>
                </c:pt>
                <c:pt idx="7">
                  <c:v>40664</c:v>
                </c:pt>
                <c:pt idx="8">
                  <c:v>40695</c:v>
                </c:pt>
                <c:pt idx="9">
                  <c:v>40725</c:v>
                </c:pt>
                <c:pt idx="10">
                  <c:v>40756</c:v>
                </c:pt>
                <c:pt idx="11">
                  <c:v>40787</c:v>
                </c:pt>
              </c:numCache>
            </c:numRef>
          </c:cat>
          <c:val>
            <c:numRef>
              <c:f>'1'!$B$50:$B$61</c:f>
              <c:numCache>
                <c:formatCode>General</c:formatCode>
                <c:ptCount val="12"/>
                <c:pt idx="0">
                  <c:v>47</c:v>
                </c:pt>
                <c:pt idx="1">
                  <c:v>44</c:v>
                </c:pt>
                <c:pt idx="2">
                  <c:v>43</c:v>
                </c:pt>
                <c:pt idx="3">
                  <c:v>43</c:v>
                </c:pt>
                <c:pt idx="4">
                  <c:v>46</c:v>
                </c:pt>
                <c:pt idx="5">
                  <c:v>43</c:v>
                </c:pt>
                <c:pt idx="6">
                  <c:v>40</c:v>
                </c:pt>
                <c:pt idx="7">
                  <c:v>38</c:v>
                </c:pt>
                <c:pt idx="8">
                  <c:v>43</c:v>
                </c:pt>
                <c:pt idx="9">
                  <c:v>44</c:v>
                </c:pt>
                <c:pt idx="10">
                  <c:v>44</c:v>
                </c:pt>
                <c:pt idx="11">
                  <c:v>43</c:v>
                </c:pt>
              </c:numCache>
            </c:numRef>
          </c:val>
        </c:ser>
        <c:ser>
          <c:idx val="1"/>
          <c:order val="1"/>
          <c:tx>
            <c:strRef>
              <c:f>'1'!$C$49</c:f>
              <c:strCache>
                <c:ptCount val="1"/>
                <c:pt idx="0">
                  <c:v>mala</c:v>
                </c:pt>
              </c:strCache>
            </c:strRef>
          </c:tx>
          <c:dLbls>
            <c:txPr>
              <a:bodyPr/>
              <a:lstStyle/>
              <a:p>
                <a:pPr>
                  <a:defRPr lang="en-US"/>
                </a:pPr>
                <a:endParaRPr lang="es-EC"/>
              </a:p>
            </c:txPr>
            <c:showVal val="1"/>
          </c:dLbls>
          <c:cat>
            <c:numRef>
              <c:f>'1'!$A$50:$A$61</c:f>
              <c:numCache>
                <c:formatCode>mmm\-yy</c:formatCode>
                <c:ptCount val="12"/>
                <c:pt idx="0">
                  <c:v>40452</c:v>
                </c:pt>
                <c:pt idx="1">
                  <c:v>40483</c:v>
                </c:pt>
                <c:pt idx="2">
                  <c:v>40513</c:v>
                </c:pt>
                <c:pt idx="3">
                  <c:v>40544</c:v>
                </c:pt>
                <c:pt idx="4">
                  <c:v>40575</c:v>
                </c:pt>
                <c:pt idx="5">
                  <c:v>40603</c:v>
                </c:pt>
                <c:pt idx="6">
                  <c:v>40634</c:v>
                </c:pt>
                <c:pt idx="7">
                  <c:v>40664</c:v>
                </c:pt>
                <c:pt idx="8">
                  <c:v>40695</c:v>
                </c:pt>
                <c:pt idx="9">
                  <c:v>40725</c:v>
                </c:pt>
                <c:pt idx="10">
                  <c:v>40756</c:v>
                </c:pt>
                <c:pt idx="11">
                  <c:v>40787</c:v>
                </c:pt>
              </c:numCache>
            </c:numRef>
          </c:cat>
          <c:val>
            <c:numRef>
              <c:f>'1'!$C$50:$C$61</c:f>
              <c:numCache>
                <c:formatCode>General</c:formatCode>
                <c:ptCount val="12"/>
                <c:pt idx="0">
                  <c:v>53</c:v>
                </c:pt>
                <c:pt idx="1">
                  <c:v>56</c:v>
                </c:pt>
                <c:pt idx="2">
                  <c:v>57</c:v>
                </c:pt>
                <c:pt idx="3">
                  <c:v>57</c:v>
                </c:pt>
                <c:pt idx="4">
                  <c:v>54</c:v>
                </c:pt>
                <c:pt idx="5">
                  <c:v>57</c:v>
                </c:pt>
                <c:pt idx="6">
                  <c:v>60</c:v>
                </c:pt>
                <c:pt idx="7">
                  <c:v>62</c:v>
                </c:pt>
                <c:pt idx="8">
                  <c:v>57</c:v>
                </c:pt>
                <c:pt idx="9">
                  <c:v>56</c:v>
                </c:pt>
                <c:pt idx="10">
                  <c:v>56</c:v>
                </c:pt>
                <c:pt idx="11">
                  <c:v>57</c:v>
                </c:pt>
              </c:numCache>
            </c:numRef>
          </c:val>
        </c:ser>
        <c:gapWidth val="55"/>
        <c:gapDepth val="55"/>
        <c:shape val="pyramid"/>
        <c:axId val="47477888"/>
        <c:axId val="47479808"/>
        <c:axId val="0"/>
      </c:bar3DChart>
      <c:dateAx>
        <c:axId val="47477888"/>
        <c:scaling>
          <c:orientation val="minMax"/>
        </c:scaling>
        <c:axPos val="b"/>
        <c:numFmt formatCode="mmm\-yy" sourceLinked="1"/>
        <c:majorTickMark val="none"/>
        <c:tickLblPos val="nextTo"/>
        <c:txPr>
          <a:bodyPr/>
          <a:lstStyle/>
          <a:p>
            <a:pPr>
              <a:defRPr lang="en-US" sz="800"/>
            </a:pPr>
            <a:endParaRPr lang="es-EC"/>
          </a:p>
        </c:txPr>
        <c:crossAx val="47479808"/>
        <c:crosses val="autoZero"/>
        <c:auto val="1"/>
        <c:lblOffset val="100"/>
      </c:dateAx>
      <c:valAx>
        <c:axId val="47479808"/>
        <c:scaling>
          <c:orientation val="minMax"/>
        </c:scaling>
        <c:axPos val="l"/>
        <c:majorGridlines/>
        <c:numFmt formatCode="0%" sourceLinked="1"/>
        <c:majorTickMark val="none"/>
        <c:tickLblPos val="nextTo"/>
        <c:txPr>
          <a:bodyPr/>
          <a:lstStyle/>
          <a:p>
            <a:pPr>
              <a:defRPr lang="en-US"/>
            </a:pPr>
            <a:endParaRPr lang="es-EC"/>
          </a:p>
        </c:txPr>
        <c:crossAx val="47477888"/>
        <c:crosses val="autoZero"/>
        <c:crossBetween val="between"/>
      </c:valAx>
    </c:plotArea>
    <c:plotVisOnly val="1"/>
  </c:chart>
  <c:txPr>
    <a:bodyPr/>
    <a:lstStyle/>
    <a:p>
      <a:pPr>
        <a:defRPr>
          <a:latin typeface="Times New Roman" pitchFamily="18" charset="0"/>
          <a:cs typeface="Times New Roman" pitchFamily="18" charset="0"/>
        </a:defRPr>
      </a:pPr>
      <a:endParaRPr lang="es-EC"/>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n-US" sz="1200">
                <a:latin typeface="Times New Roman" pitchFamily="18" charset="0"/>
                <a:cs typeface="Times New Roman" pitchFamily="18" charset="0"/>
              </a:defRPr>
            </a:pPr>
            <a:r>
              <a:rPr lang="en-US" sz="1200">
                <a:latin typeface="Times New Roman" pitchFamily="18" charset="0"/>
                <a:cs typeface="Times New Roman" pitchFamily="18" charset="0"/>
              </a:rPr>
              <a:t>Principales Cuentas del Activo</a:t>
            </a:r>
          </a:p>
        </c:rich>
      </c:tx>
      <c:layout/>
    </c:title>
    <c:plotArea>
      <c:layout/>
      <c:barChart>
        <c:barDir val="col"/>
        <c:grouping val="clustered"/>
        <c:ser>
          <c:idx val="0"/>
          <c:order val="0"/>
          <c:tx>
            <c:strRef>
              <c:f>Graficos!$A$5</c:f>
              <c:strCache>
                <c:ptCount val="1"/>
                <c:pt idx="0">
                  <c:v>Caja – Bancos</c:v>
                </c:pt>
              </c:strCache>
            </c:strRef>
          </c:tx>
          <c:cat>
            <c:numRef>
              <c:f>Graficos!$B$4:$D$4</c:f>
              <c:numCache>
                <c:formatCode>#,##0</c:formatCode>
                <c:ptCount val="3"/>
                <c:pt idx="0">
                  <c:v>2009</c:v>
                </c:pt>
                <c:pt idx="1">
                  <c:v>2010</c:v>
                </c:pt>
                <c:pt idx="2">
                  <c:v>2011</c:v>
                </c:pt>
              </c:numCache>
            </c:numRef>
          </c:cat>
          <c:val>
            <c:numRef>
              <c:f>Graficos!$B$5:$D$5</c:f>
              <c:numCache>
                <c:formatCode>#,##0.00</c:formatCode>
                <c:ptCount val="3"/>
                <c:pt idx="0">
                  <c:v>9465.34</c:v>
                </c:pt>
                <c:pt idx="1">
                  <c:v>29365.629999999896</c:v>
                </c:pt>
                <c:pt idx="2">
                  <c:v>18892.38</c:v>
                </c:pt>
              </c:numCache>
            </c:numRef>
          </c:val>
        </c:ser>
        <c:ser>
          <c:idx val="1"/>
          <c:order val="1"/>
          <c:tx>
            <c:strRef>
              <c:f>Graficos!$A$6</c:f>
              <c:strCache>
                <c:ptCount val="1"/>
                <c:pt idx="0">
                  <c:v>Clientes</c:v>
                </c:pt>
              </c:strCache>
            </c:strRef>
          </c:tx>
          <c:cat>
            <c:numRef>
              <c:f>Graficos!$B$4:$D$4</c:f>
              <c:numCache>
                <c:formatCode>#,##0</c:formatCode>
                <c:ptCount val="3"/>
                <c:pt idx="0">
                  <c:v>2009</c:v>
                </c:pt>
                <c:pt idx="1">
                  <c:v>2010</c:v>
                </c:pt>
                <c:pt idx="2">
                  <c:v>2011</c:v>
                </c:pt>
              </c:numCache>
            </c:numRef>
          </c:cat>
          <c:val>
            <c:numRef>
              <c:f>Graficos!$B$6:$D$6</c:f>
              <c:numCache>
                <c:formatCode>#,##0.00</c:formatCode>
                <c:ptCount val="3"/>
                <c:pt idx="0">
                  <c:v>13336.4</c:v>
                </c:pt>
                <c:pt idx="1">
                  <c:v>25336.760000000009</c:v>
                </c:pt>
                <c:pt idx="2">
                  <c:v>13591.32</c:v>
                </c:pt>
              </c:numCache>
            </c:numRef>
          </c:val>
        </c:ser>
        <c:ser>
          <c:idx val="2"/>
          <c:order val="2"/>
          <c:tx>
            <c:strRef>
              <c:f>Graficos!$A$7</c:f>
              <c:strCache>
                <c:ptCount val="1"/>
                <c:pt idx="0">
                  <c:v>Gastos pagados por anticipado</c:v>
                </c:pt>
              </c:strCache>
            </c:strRef>
          </c:tx>
          <c:cat>
            <c:numRef>
              <c:f>Graficos!$B$4:$D$4</c:f>
              <c:numCache>
                <c:formatCode>#,##0</c:formatCode>
                <c:ptCount val="3"/>
                <c:pt idx="0">
                  <c:v>2009</c:v>
                </c:pt>
                <c:pt idx="1">
                  <c:v>2010</c:v>
                </c:pt>
                <c:pt idx="2">
                  <c:v>2011</c:v>
                </c:pt>
              </c:numCache>
            </c:numRef>
          </c:cat>
          <c:val>
            <c:numRef>
              <c:f>Graficos!$B$7:$D$7</c:f>
              <c:numCache>
                <c:formatCode>#,##0.00</c:formatCode>
                <c:ptCount val="3"/>
                <c:pt idx="0">
                  <c:v>6497.41</c:v>
                </c:pt>
                <c:pt idx="1">
                  <c:v>7135.2699999999995</c:v>
                </c:pt>
                <c:pt idx="2">
                  <c:v>14003.52</c:v>
                </c:pt>
              </c:numCache>
            </c:numRef>
          </c:val>
        </c:ser>
        <c:ser>
          <c:idx val="3"/>
          <c:order val="3"/>
          <c:tx>
            <c:strRef>
              <c:f>Graficos!$A$8</c:f>
              <c:strCache>
                <c:ptCount val="1"/>
                <c:pt idx="0">
                  <c:v>Inventario en Mercadería</c:v>
                </c:pt>
              </c:strCache>
            </c:strRef>
          </c:tx>
          <c:cat>
            <c:numRef>
              <c:f>Graficos!$B$4:$D$4</c:f>
              <c:numCache>
                <c:formatCode>#,##0</c:formatCode>
                <c:ptCount val="3"/>
                <c:pt idx="0">
                  <c:v>2009</c:v>
                </c:pt>
                <c:pt idx="1">
                  <c:v>2010</c:v>
                </c:pt>
                <c:pt idx="2">
                  <c:v>2011</c:v>
                </c:pt>
              </c:numCache>
            </c:numRef>
          </c:cat>
          <c:val>
            <c:numRef>
              <c:f>Graficos!$B$8:$D$8</c:f>
              <c:numCache>
                <c:formatCode>#,##0.00</c:formatCode>
                <c:ptCount val="3"/>
                <c:pt idx="0">
                  <c:v>15658.46</c:v>
                </c:pt>
                <c:pt idx="1">
                  <c:v>14360.31</c:v>
                </c:pt>
                <c:pt idx="2">
                  <c:v>18343.45</c:v>
                </c:pt>
              </c:numCache>
            </c:numRef>
          </c:val>
        </c:ser>
        <c:ser>
          <c:idx val="4"/>
          <c:order val="4"/>
          <c:tx>
            <c:strRef>
              <c:f>Graficos!$A$9</c:f>
              <c:strCache>
                <c:ptCount val="1"/>
                <c:pt idx="0">
                  <c:v>Activo Fijo Neto</c:v>
                </c:pt>
              </c:strCache>
            </c:strRef>
          </c:tx>
          <c:cat>
            <c:numRef>
              <c:f>Graficos!$B$4:$D$4</c:f>
              <c:numCache>
                <c:formatCode>#,##0</c:formatCode>
                <c:ptCount val="3"/>
                <c:pt idx="0">
                  <c:v>2009</c:v>
                </c:pt>
                <c:pt idx="1">
                  <c:v>2010</c:v>
                </c:pt>
                <c:pt idx="2">
                  <c:v>2011</c:v>
                </c:pt>
              </c:numCache>
            </c:numRef>
          </c:cat>
          <c:val>
            <c:numRef>
              <c:f>Graficos!$B$9:$D$9</c:f>
              <c:numCache>
                <c:formatCode>#,##0.00</c:formatCode>
                <c:ptCount val="3"/>
                <c:pt idx="0">
                  <c:v>668507.1</c:v>
                </c:pt>
                <c:pt idx="1">
                  <c:v>940709.59</c:v>
                </c:pt>
                <c:pt idx="2">
                  <c:v>261131.79</c:v>
                </c:pt>
              </c:numCache>
            </c:numRef>
          </c:val>
        </c:ser>
        <c:ser>
          <c:idx val="5"/>
          <c:order val="5"/>
          <c:tx>
            <c:strRef>
              <c:f>Graficos!$A$10</c:f>
              <c:strCache>
                <c:ptCount val="1"/>
                <c:pt idx="0">
                  <c:v>Otros Activos</c:v>
                </c:pt>
              </c:strCache>
            </c:strRef>
          </c:tx>
          <c:cat>
            <c:numRef>
              <c:f>Graficos!$B$4:$D$4</c:f>
              <c:numCache>
                <c:formatCode>#,##0</c:formatCode>
                <c:ptCount val="3"/>
                <c:pt idx="0">
                  <c:v>2009</c:v>
                </c:pt>
                <c:pt idx="1">
                  <c:v>2010</c:v>
                </c:pt>
                <c:pt idx="2">
                  <c:v>2011</c:v>
                </c:pt>
              </c:numCache>
            </c:numRef>
          </c:cat>
          <c:val>
            <c:numRef>
              <c:f>Graficos!$B$10:$D$10</c:f>
              <c:numCache>
                <c:formatCode>#,##0.00</c:formatCode>
                <c:ptCount val="3"/>
                <c:pt idx="0">
                  <c:v>1665.74</c:v>
                </c:pt>
                <c:pt idx="1">
                  <c:v>16348.62</c:v>
                </c:pt>
                <c:pt idx="2">
                  <c:v>2800</c:v>
                </c:pt>
              </c:numCache>
            </c:numRef>
          </c:val>
        </c:ser>
        <c:axId val="59311232"/>
        <c:axId val="59312768"/>
      </c:barChart>
      <c:catAx>
        <c:axId val="59311232"/>
        <c:scaling>
          <c:orientation val="minMax"/>
        </c:scaling>
        <c:axPos val="b"/>
        <c:numFmt formatCode="#,##0" sourceLinked="1"/>
        <c:majorTickMark val="none"/>
        <c:tickLblPos val="nextTo"/>
        <c:txPr>
          <a:bodyPr/>
          <a:lstStyle/>
          <a:p>
            <a:pPr>
              <a:defRPr lang="en-US"/>
            </a:pPr>
            <a:endParaRPr lang="es-EC"/>
          </a:p>
        </c:txPr>
        <c:crossAx val="59312768"/>
        <c:crosses val="autoZero"/>
        <c:auto val="1"/>
        <c:lblAlgn val="ctr"/>
        <c:lblOffset val="100"/>
      </c:catAx>
      <c:valAx>
        <c:axId val="59312768"/>
        <c:scaling>
          <c:logBase val="10"/>
          <c:orientation val="minMax"/>
        </c:scaling>
        <c:axPos val="l"/>
        <c:majorGridlines/>
        <c:numFmt formatCode="#,##0.00" sourceLinked="1"/>
        <c:majorTickMark val="none"/>
        <c:tickLblPos val="nextTo"/>
        <c:txPr>
          <a:bodyPr/>
          <a:lstStyle/>
          <a:p>
            <a:pPr>
              <a:defRPr lang="en-US"/>
            </a:pPr>
            <a:endParaRPr lang="es-EC"/>
          </a:p>
        </c:txPr>
        <c:crossAx val="59311232"/>
        <c:crosses val="autoZero"/>
        <c:crossBetween val="between"/>
        <c:dispUnits>
          <c:builtInUnit val="thousands"/>
          <c:dispUnitsLbl>
            <c:layout>
              <c:manualLayout>
                <c:xMode val="edge"/>
                <c:yMode val="edge"/>
                <c:x val="4.7235919280581712E-2"/>
                <c:y val="0.29606688955064492"/>
              </c:manualLayout>
            </c:layout>
            <c:txPr>
              <a:bodyPr/>
              <a:lstStyle/>
              <a:p>
                <a:pPr>
                  <a:defRPr lang="en-US"/>
                </a:pPr>
                <a:endParaRPr lang="es-EC"/>
              </a:p>
            </c:txPr>
          </c:dispUnitsLbl>
        </c:dispUnits>
      </c:valAx>
      <c:dTable>
        <c:showHorzBorder val="1"/>
        <c:showVertBorder val="1"/>
        <c:showOutline val="1"/>
        <c:showKeys val="1"/>
        <c:txPr>
          <a:bodyPr/>
          <a:lstStyle/>
          <a:p>
            <a:pPr rtl="0">
              <a:defRPr lang="en-US">
                <a:latin typeface="Times New Roman" pitchFamily="18" charset="0"/>
                <a:cs typeface="Times New Roman" pitchFamily="18" charset="0"/>
              </a:defRPr>
            </a:pPr>
            <a:endParaRPr lang="es-EC"/>
          </a:p>
        </c:txPr>
      </c:dTable>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a:pPr>
            <a:r>
              <a:rPr lang="en-US" sz="1200"/>
              <a:t>Estructura Activos</a:t>
            </a:r>
          </a:p>
        </c:rich>
      </c:tx>
      <c:layout/>
    </c:title>
    <c:view3D>
      <c:rAngAx val="1"/>
    </c:view3D>
    <c:plotArea>
      <c:layout/>
      <c:bar3DChart>
        <c:barDir val="col"/>
        <c:grouping val="stacked"/>
        <c:ser>
          <c:idx val="0"/>
          <c:order val="0"/>
          <c:tx>
            <c:strRef>
              <c:f>Graficos!$A$45</c:f>
              <c:strCache>
                <c:ptCount val="1"/>
                <c:pt idx="0">
                  <c:v>Total Activo Corriente</c:v>
                </c:pt>
              </c:strCache>
            </c:strRef>
          </c:tx>
          <c:dLbls>
            <c:dLbl>
              <c:idx val="0"/>
              <c:layout>
                <c:manualLayout>
                  <c:x val="3.5295805600708011E-2"/>
                  <c:y val="0"/>
                </c:manualLayout>
              </c:layout>
              <c:showVal val="1"/>
            </c:dLbl>
            <c:dLbl>
              <c:idx val="1"/>
              <c:layout>
                <c:manualLayout>
                  <c:x val="3.9707781300796344E-2"/>
                  <c:y val="0"/>
                </c:manualLayout>
              </c:layout>
              <c:showVal val="1"/>
            </c:dLbl>
            <c:dLbl>
              <c:idx val="2"/>
              <c:layout>
                <c:manualLayout>
                  <c:x val="2.2059878500442595E-2"/>
                  <c:y val="0"/>
                </c:manualLayout>
              </c:layout>
              <c:showVal val="1"/>
            </c:dLbl>
            <c:showVal val="1"/>
          </c:dLbls>
          <c:cat>
            <c:numRef>
              <c:f>Graficos!$B$40:$D$40</c:f>
              <c:numCache>
                <c:formatCode>#,##0</c:formatCode>
                <c:ptCount val="3"/>
                <c:pt idx="0">
                  <c:v>2009</c:v>
                </c:pt>
                <c:pt idx="1">
                  <c:v>2010</c:v>
                </c:pt>
                <c:pt idx="2">
                  <c:v>2011</c:v>
                </c:pt>
              </c:numCache>
            </c:numRef>
          </c:cat>
          <c:val>
            <c:numRef>
              <c:f>Graficos!$B$45:$D$45</c:f>
              <c:numCache>
                <c:formatCode>0.00%</c:formatCode>
                <c:ptCount val="3"/>
                <c:pt idx="0">
                  <c:v>0.12283862824311872</c:v>
                </c:pt>
                <c:pt idx="1">
                  <c:v>0.14664744754218151</c:v>
                </c:pt>
                <c:pt idx="2">
                  <c:v>0.1987158227732812</c:v>
                </c:pt>
              </c:numCache>
            </c:numRef>
          </c:val>
        </c:ser>
        <c:ser>
          <c:idx val="1"/>
          <c:order val="1"/>
          <c:tx>
            <c:strRef>
              <c:f>Graficos!$A$46</c:f>
              <c:strCache>
                <c:ptCount val="1"/>
                <c:pt idx="0">
                  <c:v>Total Activo Fijo</c:v>
                </c:pt>
              </c:strCache>
            </c:strRef>
          </c:tx>
          <c:dLbls>
            <c:dLbl>
              <c:idx val="0"/>
              <c:layout>
                <c:manualLayout>
                  <c:x val="2.2059878500442595E-2"/>
                  <c:y val="0"/>
                </c:manualLayout>
              </c:layout>
              <c:showVal val="1"/>
            </c:dLbl>
            <c:dLbl>
              <c:idx val="1"/>
              <c:layout>
                <c:manualLayout>
                  <c:x val="2.2059878500442595E-2"/>
                  <c:y val="0"/>
                </c:manualLayout>
              </c:layout>
              <c:showVal val="1"/>
            </c:dLbl>
            <c:dLbl>
              <c:idx val="2"/>
              <c:layout>
                <c:manualLayout>
                  <c:x val="2.6471854200530897E-2"/>
                  <c:y val="0"/>
                </c:manualLayout>
              </c:layout>
              <c:showVal val="1"/>
            </c:dLbl>
            <c:showVal val="1"/>
          </c:dLbls>
          <c:cat>
            <c:numRef>
              <c:f>Graficos!$B$40:$D$40</c:f>
              <c:numCache>
                <c:formatCode>#,##0</c:formatCode>
                <c:ptCount val="3"/>
                <c:pt idx="0">
                  <c:v>2009</c:v>
                </c:pt>
                <c:pt idx="1">
                  <c:v>2010</c:v>
                </c:pt>
                <c:pt idx="2">
                  <c:v>2011</c:v>
                </c:pt>
              </c:numCache>
            </c:numRef>
          </c:cat>
          <c:val>
            <c:numRef>
              <c:f>Graficos!$B$46:$D$46</c:f>
              <c:numCache>
                <c:formatCode>0.00%</c:formatCode>
                <c:ptCount val="3"/>
                <c:pt idx="0">
                  <c:v>0.8749811539110337</c:v>
                </c:pt>
                <c:pt idx="1">
                  <c:v>0.83877544890283762</c:v>
                </c:pt>
                <c:pt idx="2">
                  <c:v>0.79278351235329381</c:v>
                </c:pt>
              </c:numCache>
            </c:numRef>
          </c:val>
        </c:ser>
        <c:ser>
          <c:idx val="2"/>
          <c:order val="2"/>
          <c:tx>
            <c:strRef>
              <c:f>Graficos!$A$47</c:f>
              <c:strCache>
                <c:ptCount val="1"/>
                <c:pt idx="0">
                  <c:v>Total Otros Activos</c:v>
                </c:pt>
              </c:strCache>
            </c:strRef>
          </c:tx>
          <c:dLbls>
            <c:dLbl>
              <c:idx val="0"/>
              <c:layout>
                <c:manualLayout>
                  <c:x val="2.6471854200530897E-2"/>
                  <c:y val="-6.3156177768229751E-2"/>
                </c:manualLayout>
              </c:layout>
              <c:showVal val="1"/>
            </c:dLbl>
            <c:dLbl>
              <c:idx val="1"/>
              <c:layout>
                <c:manualLayout>
                  <c:x val="2.2059878500442449E-2"/>
                  <c:y val="-5.0524942214583805E-2"/>
                </c:manualLayout>
              </c:layout>
              <c:showVal val="1"/>
            </c:dLbl>
            <c:dLbl>
              <c:idx val="2"/>
              <c:layout>
                <c:manualLayout>
                  <c:x val="2.6471854200530897E-2"/>
                  <c:y val="-6.3156177768229751E-2"/>
                </c:manualLayout>
              </c:layout>
              <c:showVal val="1"/>
            </c:dLbl>
            <c:showVal val="1"/>
          </c:dLbls>
          <c:cat>
            <c:numRef>
              <c:f>Graficos!$B$40:$D$40</c:f>
              <c:numCache>
                <c:formatCode>#,##0</c:formatCode>
                <c:ptCount val="3"/>
                <c:pt idx="0">
                  <c:v>2009</c:v>
                </c:pt>
                <c:pt idx="1">
                  <c:v>2010</c:v>
                </c:pt>
                <c:pt idx="2">
                  <c:v>2011</c:v>
                </c:pt>
              </c:numCache>
            </c:numRef>
          </c:cat>
          <c:val>
            <c:numRef>
              <c:f>Graficos!$B$47:$D$47</c:f>
              <c:numCache>
                <c:formatCode>0.00%</c:formatCode>
                <c:ptCount val="3"/>
                <c:pt idx="0">
                  <c:v>2.1802178458478765E-3</c:v>
                </c:pt>
                <c:pt idx="1">
                  <c:v>1.4577103554983539E-2</c:v>
                </c:pt>
                <c:pt idx="2">
                  <c:v>8.5006648734311727E-3</c:v>
                </c:pt>
              </c:numCache>
            </c:numRef>
          </c:val>
        </c:ser>
        <c:dLbls>
          <c:showVal val="1"/>
        </c:dLbls>
        <c:gapWidth val="75"/>
        <c:shape val="cylinder"/>
        <c:axId val="59362304"/>
        <c:axId val="59372288"/>
        <c:axId val="0"/>
      </c:bar3DChart>
      <c:catAx>
        <c:axId val="59362304"/>
        <c:scaling>
          <c:orientation val="minMax"/>
        </c:scaling>
        <c:axPos val="b"/>
        <c:numFmt formatCode="#,##0" sourceLinked="1"/>
        <c:majorTickMark val="none"/>
        <c:tickLblPos val="nextTo"/>
        <c:crossAx val="59372288"/>
        <c:crosses val="autoZero"/>
        <c:auto val="1"/>
        <c:lblAlgn val="ctr"/>
        <c:lblOffset val="100"/>
      </c:catAx>
      <c:valAx>
        <c:axId val="59372288"/>
        <c:scaling>
          <c:orientation val="minMax"/>
        </c:scaling>
        <c:delete val="1"/>
        <c:axPos val="l"/>
        <c:numFmt formatCode="0.00%" sourceLinked="1"/>
        <c:majorTickMark val="none"/>
        <c:tickLblPos val="none"/>
        <c:crossAx val="59362304"/>
        <c:crosses val="autoZero"/>
        <c:crossBetween val="between"/>
      </c:valAx>
    </c:plotArea>
    <c:legend>
      <c:legendPos val="b"/>
      <c:layout/>
    </c:legend>
    <c:plotVisOnly val="1"/>
  </c:chart>
  <c:spPr>
    <a:solidFill>
      <a:schemeClr val="lt1"/>
    </a:solidFill>
    <a:ln w="40000" cap="flat" cmpd="sng" algn="ctr">
      <a:solidFill>
        <a:schemeClr val="accent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style val="6"/>
  <c:chart>
    <c:title>
      <c:tx>
        <c:rich>
          <a:bodyPr/>
          <a:lstStyle/>
          <a:p>
            <a:pPr>
              <a:defRPr sz="1200"/>
            </a:pPr>
            <a:r>
              <a:rPr lang="en-US" sz="1200"/>
              <a:t>Financiamiento Activos</a:t>
            </a:r>
          </a:p>
        </c:rich>
      </c:tx>
      <c:layout>
        <c:manualLayout>
          <c:xMode val="edge"/>
          <c:yMode val="edge"/>
          <c:x val="0.14722372117383783"/>
          <c:y val="5.3320948835142386E-2"/>
        </c:manualLayout>
      </c:layout>
    </c:title>
    <c:view3D>
      <c:rAngAx val="1"/>
    </c:view3D>
    <c:plotArea>
      <c:layout/>
      <c:bar3DChart>
        <c:barDir val="col"/>
        <c:grouping val="stacked"/>
        <c:ser>
          <c:idx val="0"/>
          <c:order val="0"/>
          <c:tx>
            <c:strRef>
              <c:f>Graficos!$A$25</c:f>
              <c:strCache>
                <c:ptCount val="1"/>
                <c:pt idx="0">
                  <c:v>RECURSOS TERCEROS</c:v>
                </c:pt>
              </c:strCache>
            </c:strRef>
          </c:tx>
          <c:dLbls>
            <c:dLbl>
              <c:idx val="0"/>
              <c:layout>
                <c:manualLayout>
                  <c:x val="3.1402031842154808E-2"/>
                  <c:y val="-7.7189992233572366E-17"/>
                </c:manualLayout>
              </c:layout>
              <c:showVal val="1"/>
            </c:dLbl>
            <c:dLbl>
              <c:idx val="1"/>
              <c:layout>
                <c:manualLayout>
                  <c:x val="3.1402031842154808E-2"/>
                  <c:y val="4.2104118512153168E-3"/>
                </c:manualLayout>
              </c:layout>
              <c:showVal val="1"/>
            </c:dLbl>
            <c:dLbl>
              <c:idx val="2"/>
              <c:layout>
                <c:manualLayout>
                  <c:x val="2.6916027293275552E-2"/>
                  <c:y val="-7.7189992233572366E-17"/>
                </c:manualLayout>
              </c:layout>
              <c:showVal val="1"/>
            </c:dLbl>
            <c:showVal val="1"/>
          </c:dLbls>
          <c:cat>
            <c:numRef>
              <c:f>Graficos!$B$17:$D$17</c:f>
              <c:numCache>
                <c:formatCode>#,##0</c:formatCode>
                <c:ptCount val="3"/>
                <c:pt idx="0">
                  <c:v>2009</c:v>
                </c:pt>
                <c:pt idx="1">
                  <c:v>2010</c:v>
                </c:pt>
                <c:pt idx="2">
                  <c:v>2011</c:v>
                </c:pt>
              </c:numCache>
            </c:numRef>
          </c:cat>
          <c:val>
            <c:numRef>
              <c:f>Graficos!$B$25:$D$25</c:f>
              <c:numCache>
                <c:formatCode>0.00%</c:formatCode>
                <c:ptCount val="3"/>
                <c:pt idx="0">
                  <c:v>0.42662511550725057</c:v>
                </c:pt>
                <c:pt idx="1">
                  <c:v>0.14991607944126942</c:v>
                </c:pt>
                <c:pt idx="2">
                  <c:v>0.12595092080416292</c:v>
                </c:pt>
              </c:numCache>
            </c:numRef>
          </c:val>
        </c:ser>
        <c:ser>
          <c:idx val="1"/>
          <c:order val="1"/>
          <c:tx>
            <c:strRef>
              <c:f>Graficos!$A$26</c:f>
              <c:strCache>
                <c:ptCount val="1"/>
                <c:pt idx="0">
                  <c:v>RECURSOS PROPIOS</c:v>
                </c:pt>
              </c:strCache>
            </c:strRef>
          </c:tx>
          <c:dLbls>
            <c:dLbl>
              <c:idx val="0"/>
              <c:layout>
                <c:manualLayout>
                  <c:x val="2.2430022744396292E-2"/>
                  <c:y val="-4.2104118512153168E-3"/>
                </c:manualLayout>
              </c:layout>
              <c:showVal val="1"/>
            </c:dLbl>
            <c:dLbl>
              <c:idx val="1"/>
              <c:layout>
                <c:manualLayout>
                  <c:x val="3.1402031842154808E-2"/>
                  <c:y val="0"/>
                </c:manualLayout>
              </c:layout>
              <c:showVal val="1"/>
            </c:dLbl>
            <c:dLbl>
              <c:idx val="2"/>
              <c:layout>
                <c:manualLayout>
                  <c:x val="3.1402031842154808E-2"/>
                  <c:y val="-8.4208237024306336E-3"/>
                </c:manualLayout>
              </c:layout>
              <c:showVal val="1"/>
            </c:dLbl>
            <c:showVal val="1"/>
          </c:dLbls>
          <c:cat>
            <c:numRef>
              <c:f>Graficos!$B$17:$D$17</c:f>
              <c:numCache>
                <c:formatCode>#,##0</c:formatCode>
                <c:ptCount val="3"/>
                <c:pt idx="0">
                  <c:v>2009</c:v>
                </c:pt>
                <c:pt idx="1">
                  <c:v>2010</c:v>
                </c:pt>
                <c:pt idx="2">
                  <c:v>2011</c:v>
                </c:pt>
              </c:numCache>
            </c:numRef>
          </c:cat>
          <c:val>
            <c:numRef>
              <c:f>Graficos!$B$26:$D$26</c:f>
              <c:numCache>
                <c:formatCode>0.00%</c:formatCode>
                <c:ptCount val="3"/>
                <c:pt idx="0">
                  <c:v>0.57337488449275253</c:v>
                </c:pt>
                <c:pt idx="1">
                  <c:v>0.85008392055873261</c:v>
                </c:pt>
                <c:pt idx="2">
                  <c:v>0.87404907919584374</c:v>
                </c:pt>
              </c:numCache>
            </c:numRef>
          </c:val>
        </c:ser>
        <c:dLbls>
          <c:showVal val="1"/>
        </c:dLbls>
        <c:gapWidth val="75"/>
        <c:shape val="cylinder"/>
        <c:axId val="58620160"/>
        <c:axId val="58638336"/>
        <c:axId val="0"/>
      </c:bar3DChart>
      <c:catAx>
        <c:axId val="58620160"/>
        <c:scaling>
          <c:orientation val="minMax"/>
        </c:scaling>
        <c:axPos val="b"/>
        <c:numFmt formatCode="#,##0" sourceLinked="1"/>
        <c:majorTickMark val="none"/>
        <c:tickLblPos val="nextTo"/>
        <c:crossAx val="58638336"/>
        <c:crosses val="autoZero"/>
        <c:auto val="1"/>
        <c:lblAlgn val="ctr"/>
        <c:lblOffset val="100"/>
      </c:catAx>
      <c:valAx>
        <c:axId val="58638336"/>
        <c:scaling>
          <c:orientation val="minMax"/>
        </c:scaling>
        <c:axPos val="l"/>
        <c:numFmt formatCode="0.00%" sourceLinked="1"/>
        <c:majorTickMark val="none"/>
        <c:tickLblPos val="none"/>
        <c:crossAx val="58620160"/>
        <c:crosses val="autoZero"/>
        <c:crossBetween val="between"/>
      </c:valAx>
    </c:plotArea>
    <c:legend>
      <c:legendPos val="b"/>
      <c:layout/>
    </c:legend>
    <c:plotVisOnly val="1"/>
  </c:chart>
  <c:spPr>
    <a:solidFill>
      <a:schemeClr val="lt1"/>
    </a:solidFill>
    <a:ln w="40000" cap="flat" cmpd="sng" algn="ctr">
      <a:solidFill>
        <a:schemeClr val="accent2"/>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C"/>
  <c:style val="37"/>
  <c:chart>
    <c:title>
      <c:tx>
        <c:rich>
          <a:bodyPr/>
          <a:lstStyle/>
          <a:p>
            <a:pPr>
              <a:defRPr/>
            </a:pPr>
            <a:r>
              <a:rPr lang="en-US"/>
              <a:t>Financiamiento Corto y Largo Plazo</a:t>
            </a:r>
          </a:p>
        </c:rich>
      </c:tx>
      <c:layout>
        <c:manualLayout>
          <c:xMode val="edge"/>
          <c:yMode val="edge"/>
          <c:x val="0.24391352676638003"/>
          <c:y val="0"/>
        </c:manualLayout>
      </c:layout>
    </c:title>
    <c:view3D>
      <c:rAngAx val="1"/>
    </c:view3D>
    <c:plotArea>
      <c:layout>
        <c:manualLayout>
          <c:layoutTarget val="inner"/>
          <c:xMode val="edge"/>
          <c:yMode val="edge"/>
          <c:x val="0.36494346635645514"/>
          <c:y val="0.18556213099519614"/>
          <c:w val="0.63505653364355286"/>
          <c:h val="0.57587032449967723"/>
        </c:manualLayout>
      </c:layout>
      <c:bar3DChart>
        <c:barDir val="col"/>
        <c:grouping val="percentStacked"/>
        <c:ser>
          <c:idx val="0"/>
          <c:order val="0"/>
          <c:tx>
            <c:strRef>
              <c:f>Graficos!$A$36</c:f>
              <c:strCache>
                <c:ptCount val="1"/>
                <c:pt idx="0">
                  <c:v>PASIVO CORRIENTE</c:v>
                </c:pt>
              </c:strCache>
            </c:strRef>
          </c:tx>
          <c:cat>
            <c:numRef>
              <c:f>Graficos!$B$31:$D$31</c:f>
              <c:numCache>
                <c:formatCode>#,##0</c:formatCode>
                <c:ptCount val="3"/>
                <c:pt idx="0">
                  <c:v>2009</c:v>
                </c:pt>
                <c:pt idx="1">
                  <c:v>2010</c:v>
                </c:pt>
                <c:pt idx="2">
                  <c:v>2011</c:v>
                </c:pt>
              </c:numCache>
            </c:numRef>
          </c:cat>
          <c:val>
            <c:numRef>
              <c:f>Graficos!$B$36:$D$36</c:f>
              <c:numCache>
                <c:formatCode>0.00%</c:formatCode>
                <c:ptCount val="3"/>
                <c:pt idx="0">
                  <c:v>0.8288234217994076</c:v>
                </c:pt>
                <c:pt idx="1">
                  <c:v>0.81901838629891288</c:v>
                </c:pt>
                <c:pt idx="2">
                  <c:v>1</c:v>
                </c:pt>
              </c:numCache>
            </c:numRef>
          </c:val>
        </c:ser>
        <c:ser>
          <c:idx val="1"/>
          <c:order val="1"/>
          <c:tx>
            <c:strRef>
              <c:f>Graficos!$A$37</c:f>
              <c:strCache>
                <c:ptCount val="1"/>
                <c:pt idx="0">
                  <c:v>PASIVO LARGO PLAZO</c:v>
                </c:pt>
              </c:strCache>
            </c:strRef>
          </c:tx>
          <c:cat>
            <c:numRef>
              <c:f>Graficos!$B$31:$D$31</c:f>
              <c:numCache>
                <c:formatCode>#,##0</c:formatCode>
                <c:ptCount val="3"/>
                <c:pt idx="0">
                  <c:v>2009</c:v>
                </c:pt>
                <c:pt idx="1">
                  <c:v>2010</c:v>
                </c:pt>
                <c:pt idx="2">
                  <c:v>2011</c:v>
                </c:pt>
              </c:numCache>
            </c:numRef>
          </c:cat>
          <c:val>
            <c:numRef>
              <c:f>Graficos!$B$37:$D$37</c:f>
              <c:numCache>
                <c:formatCode>0.00%</c:formatCode>
                <c:ptCount val="3"/>
                <c:pt idx="0">
                  <c:v>0.17117657820059062</c:v>
                </c:pt>
                <c:pt idx="1">
                  <c:v>0.1809816137010872</c:v>
                </c:pt>
                <c:pt idx="2">
                  <c:v>0</c:v>
                </c:pt>
              </c:numCache>
            </c:numRef>
          </c:val>
        </c:ser>
        <c:gapWidth val="95"/>
        <c:gapDepth val="95"/>
        <c:shape val="box"/>
        <c:axId val="59396864"/>
        <c:axId val="59398400"/>
        <c:axId val="0"/>
      </c:bar3DChart>
      <c:catAx>
        <c:axId val="59396864"/>
        <c:scaling>
          <c:orientation val="minMax"/>
        </c:scaling>
        <c:axPos val="b"/>
        <c:numFmt formatCode="#,##0" sourceLinked="1"/>
        <c:majorTickMark val="none"/>
        <c:tickLblPos val="nextTo"/>
        <c:crossAx val="59398400"/>
        <c:crosses val="autoZero"/>
        <c:auto val="1"/>
        <c:lblAlgn val="ctr"/>
        <c:lblOffset val="100"/>
      </c:catAx>
      <c:valAx>
        <c:axId val="59398400"/>
        <c:scaling>
          <c:orientation val="minMax"/>
        </c:scaling>
        <c:axPos val="l"/>
        <c:majorGridlines/>
        <c:numFmt formatCode="0%" sourceLinked="1"/>
        <c:majorTickMark val="none"/>
        <c:tickLblPos val="nextTo"/>
        <c:crossAx val="59396864"/>
        <c:crosses val="autoZero"/>
        <c:crossBetween val="between"/>
      </c:valAx>
      <c:dTable>
        <c:showHorzBorder val="1"/>
        <c:showVertBorder val="1"/>
        <c:showOutline val="1"/>
        <c:showKeys val="1"/>
      </c:dTable>
      <c:spPr>
        <a:solidFill>
          <a:schemeClr val="lt1"/>
        </a:solidFill>
        <a:ln w="40000" cap="flat" cmpd="sng" algn="ctr">
          <a:solidFill>
            <a:schemeClr val="accent3"/>
          </a:solidFill>
          <a:prstDash val="solid"/>
        </a:ln>
        <a:effectLst/>
      </c:spPr>
    </c:plotArea>
    <c:plotVisOnly val="1"/>
  </c:chart>
  <c:txPr>
    <a:bodyPr/>
    <a:lstStyle/>
    <a:p>
      <a:pPr>
        <a:defRPr sz="1000">
          <a:latin typeface="Times New Roman" pitchFamily="18" charset="0"/>
          <a:cs typeface="Times New Roman" pitchFamily="18" charset="0"/>
        </a:defRPr>
      </a:pPr>
      <a:endParaRPr lang="es-EC"/>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200"/>
            </a:pPr>
            <a:r>
              <a:rPr lang="en-US" sz="1200"/>
              <a:t>Cuentas de Resultados</a:t>
            </a:r>
          </a:p>
        </c:rich>
      </c:tx>
      <c:layout>
        <c:manualLayout>
          <c:xMode val="edge"/>
          <c:yMode val="edge"/>
          <c:x val="0.30011201311567964"/>
          <c:y val="2.8569683998084527E-2"/>
        </c:manualLayout>
      </c:layout>
    </c:title>
    <c:view3D>
      <c:rAngAx val="1"/>
    </c:view3D>
    <c:plotArea>
      <c:layout/>
      <c:bar3DChart>
        <c:barDir val="col"/>
        <c:grouping val="clustered"/>
        <c:ser>
          <c:idx val="1"/>
          <c:order val="0"/>
          <c:tx>
            <c:strRef>
              <c:f>'Analisis Vertical'!$A$47</c:f>
              <c:strCache>
                <c:ptCount val="1"/>
                <c:pt idx="0">
                  <c:v>INGRESOS OPERACIONALES</c:v>
                </c:pt>
              </c:strCache>
            </c:strRef>
          </c:tx>
          <c:cat>
            <c:numRef>
              <c:f>'Analisis Vertical'!$B$46:$D$46</c:f>
              <c:numCache>
                <c:formatCode>#,##0_);\(#,##0\)</c:formatCode>
                <c:ptCount val="3"/>
                <c:pt idx="0">
                  <c:v>2009</c:v>
                </c:pt>
                <c:pt idx="1">
                  <c:v>2010</c:v>
                </c:pt>
                <c:pt idx="2">
                  <c:v>2011</c:v>
                </c:pt>
              </c:numCache>
            </c:numRef>
          </c:cat>
          <c:val>
            <c:numRef>
              <c:f>'Analisis Vertical'!$B$47:$D$47</c:f>
              <c:numCache>
                <c:formatCode>0.00%</c:formatCode>
                <c:ptCount val="3"/>
                <c:pt idx="0">
                  <c:v>1</c:v>
                </c:pt>
                <c:pt idx="1">
                  <c:v>1</c:v>
                </c:pt>
                <c:pt idx="2">
                  <c:v>1</c:v>
                </c:pt>
              </c:numCache>
            </c:numRef>
          </c:val>
        </c:ser>
        <c:ser>
          <c:idx val="2"/>
          <c:order val="1"/>
          <c:tx>
            <c:strRef>
              <c:f>'Analisis Vertical'!$A$48</c:f>
              <c:strCache>
                <c:ptCount val="1"/>
                <c:pt idx="0">
                  <c:v>COSTOS DE VENTAS</c:v>
                </c:pt>
              </c:strCache>
            </c:strRef>
          </c:tx>
          <c:cat>
            <c:numRef>
              <c:f>'Analisis Vertical'!$B$46:$D$46</c:f>
              <c:numCache>
                <c:formatCode>#,##0_);\(#,##0\)</c:formatCode>
                <c:ptCount val="3"/>
                <c:pt idx="0">
                  <c:v>2009</c:v>
                </c:pt>
                <c:pt idx="1">
                  <c:v>2010</c:v>
                </c:pt>
                <c:pt idx="2">
                  <c:v>2011</c:v>
                </c:pt>
              </c:numCache>
            </c:numRef>
          </c:cat>
          <c:val>
            <c:numRef>
              <c:f>'Analisis Vertical'!$B$48:$D$48</c:f>
              <c:numCache>
                <c:formatCode>0.00%</c:formatCode>
                <c:ptCount val="3"/>
                <c:pt idx="0">
                  <c:v>0.5158458087465696</c:v>
                </c:pt>
                <c:pt idx="1">
                  <c:v>0.57997124834935265</c:v>
                </c:pt>
                <c:pt idx="2">
                  <c:v>0.55272559965162782</c:v>
                </c:pt>
              </c:numCache>
            </c:numRef>
          </c:val>
        </c:ser>
        <c:ser>
          <c:idx val="3"/>
          <c:order val="2"/>
          <c:tx>
            <c:strRef>
              <c:f>'Analisis Vertical'!$A$49</c:f>
              <c:strCache>
                <c:ptCount val="1"/>
                <c:pt idx="0">
                  <c:v>UTILIDAD BRUTA</c:v>
                </c:pt>
              </c:strCache>
            </c:strRef>
          </c:tx>
          <c:cat>
            <c:numRef>
              <c:f>'Analisis Vertical'!$B$46:$D$46</c:f>
              <c:numCache>
                <c:formatCode>#,##0_);\(#,##0\)</c:formatCode>
                <c:ptCount val="3"/>
                <c:pt idx="0">
                  <c:v>2009</c:v>
                </c:pt>
                <c:pt idx="1">
                  <c:v>2010</c:v>
                </c:pt>
                <c:pt idx="2">
                  <c:v>2011</c:v>
                </c:pt>
              </c:numCache>
            </c:numRef>
          </c:cat>
          <c:val>
            <c:numRef>
              <c:f>'Analisis Vertical'!$B$49:$D$49</c:f>
              <c:numCache>
                <c:formatCode>0.00%</c:formatCode>
                <c:ptCount val="3"/>
                <c:pt idx="0">
                  <c:v>0.4841541912534334</c:v>
                </c:pt>
                <c:pt idx="1">
                  <c:v>0.42002875165065329</c:v>
                </c:pt>
                <c:pt idx="2">
                  <c:v>0.44727440034837235</c:v>
                </c:pt>
              </c:numCache>
            </c:numRef>
          </c:val>
        </c:ser>
        <c:ser>
          <c:idx val="8"/>
          <c:order val="3"/>
          <c:tx>
            <c:strRef>
              <c:f>'Analisis Vertical'!$A$54</c:f>
              <c:strCache>
                <c:ptCount val="1"/>
                <c:pt idx="0">
                  <c:v>TOTAL GASTOS OPERATIVOS</c:v>
                </c:pt>
              </c:strCache>
            </c:strRef>
          </c:tx>
          <c:cat>
            <c:numRef>
              <c:f>'Analisis Vertical'!$B$46:$D$46</c:f>
              <c:numCache>
                <c:formatCode>#,##0_);\(#,##0\)</c:formatCode>
                <c:ptCount val="3"/>
                <c:pt idx="0">
                  <c:v>2009</c:v>
                </c:pt>
                <c:pt idx="1">
                  <c:v>2010</c:v>
                </c:pt>
                <c:pt idx="2">
                  <c:v>2011</c:v>
                </c:pt>
              </c:numCache>
            </c:numRef>
          </c:cat>
          <c:val>
            <c:numRef>
              <c:f>'Analisis Vertical'!$B$54:$D$54</c:f>
              <c:numCache>
                <c:formatCode>0.00%</c:formatCode>
                <c:ptCount val="3"/>
                <c:pt idx="0">
                  <c:v>0.2122233774706177</c:v>
                </c:pt>
                <c:pt idx="1">
                  <c:v>0.22365025921864035</c:v>
                </c:pt>
                <c:pt idx="2">
                  <c:v>0.24215810278237654</c:v>
                </c:pt>
              </c:numCache>
            </c:numRef>
          </c:val>
        </c:ser>
        <c:ser>
          <c:idx val="10"/>
          <c:order val="4"/>
          <c:tx>
            <c:strRef>
              <c:f>'Analisis Vertical'!$A$56</c:f>
              <c:strCache>
                <c:ptCount val="1"/>
                <c:pt idx="0">
                  <c:v>UTILIDAD OPERATIVA</c:v>
                </c:pt>
              </c:strCache>
            </c:strRef>
          </c:tx>
          <c:cat>
            <c:numRef>
              <c:f>'Analisis Vertical'!$B$46:$D$46</c:f>
              <c:numCache>
                <c:formatCode>#,##0_);\(#,##0\)</c:formatCode>
                <c:ptCount val="3"/>
                <c:pt idx="0">
                  <c:v>2009</c:v>
                </c:pt>
                <c:pt idx="1">
                  <c:v>2010</c:v>
                </c:pt>
                <c:pt idx="2">
                  <c:v>2011</c:v>
                </c:pt>
              </c:numCache>
            </c:numRef>
          </c:cat>
          <c:val>
            <c:numRef>
              <c:f>'Analisis Vertical'!$B$56:$D$56</c:f>
              <c:numCache>
                <c:formatCode>0.00%</c:formatCode>
                <c:ptCount val="3"/>
                <c:pt idx="0">
                  <c:v>0.27193081378281664</c:v>
                </c:pt>
                <c:pt idx="1">
                  <c:v>0.19637849243200736</c:v>
                </c:pt>
                <c:pt idx="2">
                  <c:v>0.20511629756599953</c:v>
                </c:pt>
              </c:numCache>
            </c:numRef>
          </c:val>
        </c:ser>
        <c:ser>
          <c:idx val="15"/>
          <c:order val="5"/>
          <c:tx>
            <c:strRef>
              <c:f>'Analisis Vertical'!$A$61</c:f>
              <c:strCache>
                <c:ptCount val="1"/>
                <c:pt idx="0">
                  <c:v>TOTAL OTROS INGRESOS</c:v>
                </c:pt>
              </c:strCache>
            </c:strRef>
          </c:tx>
          <c:cat>
            <c:numRef>
              <c:f>'Analisis Vertical'!$B$46:$D$46</c:f>
              <c:numCache>
                <c:formatCode>#,##0_);\(#,##0\)</c:formatCode>
                <c:ptCount val="3"/>
                <c:pt idx="0">
                  <c:v>2009</c:v>
                </c:pt>
                <c:pt idx="1">
                  <c:v>2010</c:v>
                </c:pt>
                <c:pt idx="2">
                  <c:v>2011</c:v>
                </c:pt>
              </c:numCache>
            </c:numRef>
          </c:cat>
          <c:val>
            <c:numRef>
              <c:f>'Analisis Vertical'!$B$61:$D$61</c:f>
              <c:numCache>
                <c:formatCode>0.00%</c:formatCode>
                <c:ptCount val="3"/>
                <c:pt idx="0">
                  <c:v>5.8349785770641559E-2</c:v>
                </c:pt>
                <c:pt idx="1">
                  <c:v>3.0413048968790452E-2</c:v>
                </c:pt>
                <c:pt idx="2">
                  <c:v>0</c:v>
                </c:pt>
              </c:numCache>
            </c:numRef>
          </c:val>
        </c:ser>
        <c:ser>
          <c:idx val="20"/>
          <c:order val="6"/>
          <c:tx>
            <c:strRef>
              <c:f>'Analisis Vertical'!$A$66</c:f>
              <c:strCache>
                <c:ptCount val="1"/>
                <c:pt idx="0">
                  <c:v>TOTAL OTROS EGRESOS</c:v>
                </c:pt>
              </c:strCache>
            </c:strRef>
          </c:tx>
          <c:cat>
            <c:numRef>
              <c:f>'Analisis Vertical'!$B$46:$D$46</c:f>
              <c:numCache>
                <c:formatCode>#,##0_);\(#,##0\)</c:formatCode>
                <c:ptCount val="3"/>
                <c:pt idx="0">
                  <c:v>2009</c:v>
                </c:pt>
                <c:pt idx="1">
                  <c:v>2010</c:v>
                </c:pt>
                <c:pt idx="2">
                  <c:v>2011</c:v>
                </c:pt>
              </c:numCache>
            </c:numRef>
          </c:cat>
          <c:val>
            <c:numRef>
              <c:f>'Analisis Vertical'!$B$66:$D$66</c:f>
              <c:numCache>
                <c:formatCode>0.00%</c:formatCode>
                <c:ptCount val="3"/>
                <c:pt idx="0">
                  <c:v>0.21109706712545301</c:v>
                </c:pt>
                <c:pt idx="1">
                  <c:v>8.8816433590730298E-2</c:v>
                </c:pt>
                <c:pt idx="2">
                  <c:v>0.14411535050487095</c:v>
                </c:pt>
              </c:numCache>
            </c:numRef>
          </c:val>
        </c:ser>
        <c:ser>
          <c:idx val="22"/>
          <c:order val="7"/>
          <c:tx>
            <c:strRef>
              <c:f>'Analisis Vertical'!$A$68</c:f>
              <c:strCache>
                <c:ptCount val="1"/>
                <c:pt idx="0">
                  <c:v>UTILIDAD NETA</c:v>
                </c:pt>
              </c:strCache>
            </c:strRef>
          </c:tx>
          <c:cat>
            <c:numRef>
              <c:f>'Analisis Vertical'!$B$46:$D$46</c:f>
              <c:numCache>
                <c:formatCode>#,##0_);\(#,##0\)</c:formatCode>
                <c:ptCount val="3"/>
                <c:pt idx="0">
                  <c:v>2009</c:v>
                </c:pt>
                <c:pt idx="1">
                  <c:v>2010</c:v>
                </c:pt>
                <c:pt idx="2">
                  <c:v>2011</c:v>
                </c:pt>
              </c:numCache>
            </c:numRef>
          </c:cat>
          <c:val>
            <c:numRef>
              <c:f>'Analisis Vertical'!$B$68:$D$68</c:f>
              <c:numCache>
                <c:formatCode>0.00%</c:formatCode>
                <c:ptCount val="3"/>
                <c:pt idx="0">
                  <c:v>0.11918353242800322</c:v>
                </c:pt>
                <c:pt idx="1">
                  <c:v>0.13797510781006644</c:v>
                </c:pt>
                <c:pt idx="2">
                  <c:v>6.1000947061127825E-2</c:v>
                </c:pt>
              </c:numCache>
            </c:numRef>
          </c:val>
        </c:ser>
        <c:shape val="cylinder"/>
        <c:axId val="63461248"/>
        <c:axId val="63462784"/>
        <c:axId val="0"/>
      </c:bar3DChart>
      <c:catAx>
        <c:axId val="63461248"/>
        <c:scaling>
          <c:orientation val="minMax"/>
        </c:scaling>
        <c:axPos val="b"/>
        <c:numFmt formatCode="#,##0_);\(#,##0\)" sourceLinked="1"/>
        <c:tickLblPos val="nextTo"/>
        <c:crossAx val="63462784"/>
        <c:crosses val="autoZero"/>
        <c:auto val="1"/>
        <c:lblAlgn val="ctr"/>
        <c:lblOffset val="100"/>
      </c:catAx>
      <c:valAx>
        <c:axId val="63462784"/>
        <c:scaling>
          <c:orientation val="minMax"/>
        </c:scaling>
        <c:axPos val="l"/>
        <c:majorGridlines/>
        <c:numFmt formatCode="0.00%" sourceLinked="1"/>
        <c:tickLblPos val="nextTo"/>
        <c:crossAx val="63461248"/>
        <c:crosses val="autoZero"/>
        <c:crossBetween val="between"/>
      </c:valAx>
    </c:plotArea>
    <c:legend>
      <c:legendPos val="r"/>
      <c:legendEntry>
        <c:idx val="0"/>
        <c:txPr>
          <a:bodyPr/>
          <a:lstStyle/>
          <a:p>
            <a:pPr>
              <a:defRPr sz="900"/>
            </a:pPr>
            <a:endParaRPr lang="es-EC"/>
          </a:p>
        </c:txPr>
      </c:legendEntry>
      <c:layout/>
    </c:legend>
    <c:plotVisOnly val="1"/>
  </c:chart>
  <c:txPr>
    <a:bodyPr/>
    <a:lstStyle/>
    <a:p>
      <a:pPr>
        <a:defRPr>
          <a:latin typeface="Times New Roman" pitchFamily="18" charset="0"/>
          <a:cs typeface="Times New Roman" pitchFamily="18" charset="0"/>
        </a:defRPr>
      </a:pPr>
      <a:endParaRPr lang="es-EC"/>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n-US" sz="1100"/>
            </a:pPr>
            <a:r>
              <a:rPr lang="en-US" sz="1100"/>
              <a:t>Razones de Liquidez</a:t>
            </a:r>
          </a:p>
        </c:rich>
      </c:tx>
      <c:layout/>
    </c:title>
    <c:plotArea>
      <c:layout/>
      <c:lineChart>
        <c:grouping val="standard"/>
        <c:ser>
          <c:idx val="0"/>
          <c:order val="0"/>
          <c:tx>
            <c:strRef>
              <c:f>'Ratios Financieros'!$A$6</c:f>
              <c:strCache>
                <c:ptCount val="1"/>
                <c:pt idx="0">
                  <c:v>Razón Corriente </c:v>
                </c:pt>
              </c:strCache>
            </c:strRef>
          </c:tx>
          <c:cat>
            <c:numRef>
              <c:f>'Ratios Financieros'!$C$4:$E$4</c:f>
              <c:numCache>
                <c:formatCode>General</c:formatCode>
                <c:ptCount val="3"/>
                <c:pt idx="0">
                  <c:v>2009</c:v>
                </c:pt>
                <c:pt idx="1">
                  <c:v>2010</c:v>
                </c:pt>
                <c:pt idx="2">
                  <c:v>2011</c:v>
                </c:pt>
              </c:numCache>
            </c:numRef>
          </c:cat>
          <c:val>
            <c:numRef>
              <c:f>'Ratios Financieros'!$C$6:$E$6</c:f>
              <c:numCache>
                <c:formatCode>0.00</c:formatCode>
                <c:ptCount val="3"/>
                <c:pt idx="0">
                  <c:v>0.34739736799430637</c:v>
                </c:pt>
                <c:pt idx="1">
                  <c:v>1.1943528238930752</c:v>
                </c:pt>
                <c:pt idx="2">
                  <c:v>1.577724255642843</c:v>
                </c:pt>
              </c:numCache>
            </c:numRef>
          </c:val>
        </c:ser>
        <c:ser>
          <c:idx val="1"/>
          <c:order val="1"/>
          <c:tx>
            <c:strRef>
              <c:f>'Ratios Financieros'!$A$7</c:f>
              <c:strCache>
                <c:ptCount val="1"/>
                <c:pt idx="0">
                  <c:v>Razón Ácida</c:v>
                </c:pt>
              </c:strCache>
            </c:strRef>
          </c:tx>
          <c:cat>
            <c:numRef>
              <c:f>'Ratios Financieros'!$C$4:$E$4</c:f>
              <c:numCache>
                <c:formatCode>General</c:formatCode>
                <c:ptCount val="3"/>
                <c:pt idx="0">
                  <c:v>2009</c:v>
                </c:pt>
                <c:pt idx="1">
                  <c:v>2010</c:v>
                </c:pt>
                <c:pt idx="2">
                  <c:v>2011</c:v>
                </c:pt>
              </c:numCache>
            </c:numRef>
          </c:cat>
          <c:val>
            <c:numRef>
              <c:f>'Ratios Financieros'!$C$7:$E$7</c:f>
              <c:numCache>
                <c:formatCode>0.00</c:formatCode>
                <c:ptCount val="3"/>
                <c:pt idx="0">
                  <c:v>0.26538619011166154</c:v>
                </c:pt>
                <c:pt idx="1">
                  <c:v>1.0382547875308519</c:v>
                </c:pt>
                <c:pt idx="2">
                  <c:v>0.79802499465489085</c:v>
                </c:pt>
              </c:numCache>
            </c:numRef>
          </c:val>
        </c:ser>
        <c:marker val="1"/>
        <c:axId val="63616512"/>
        <c:axId val="63618048"/>
      </c:lineChart>
      <c:catAx>
        <c:axId val="63616512"/>
        <c:scaling>
          <c:orientation val="minMax"/>
        </c:scaling>
        <c:axPos val="b"/>
        <c:numFmt formatCode="General" sourceLinked="1"/>
        <c:majorTickMark val="none"/>
        <c:tickLblPos val="nextTo"/>
        <c:txPr>
          <a:bodyPr/>
          <a:lstStyle/>
          <a:p>
            <a:pPr>
              <a:defRPr lang="en-US"/>
            </a:pPr>
            <a:endParaRPr lang="es-EC"/>
          </a:p>
        </c:txPr>
        <c:crossAx val="63618048"/>
        <c:crosses val="autoZero"/>
        <c:auto val="1"/>
        <c:lblAlgn val="ctr"/>
        <c:lblOffset val="100"/>
      </c:catAx>
      <c:valAx>
        <c:axId val="63618048"/>
        <c:scaling>
          <c:orientation val="minMax"/>
        </c:scaling>
        <c:axPos val="l"/>
        <c:majorGridlines/>
        <c:numFmt formatCode="0.00" sourceLinked="1"/>
        <c:majorTickMark val="none"/>
        <c:tickLblPos val="nextTo"/>
        <c:spPr>
          <a:ln w="9525">
            <a:noFill/>
          </a:ln>
        </c:spPr>
        <c:txPr>
          <a:bodyPr/>
          <a:lstStyle/>
          <a:p>
            <a:pPr>
              <a:defRPr lang="en-US"/>
            </a:pPr>
            <a:endParaRPr lang="es-EC"/>
          </a:p>
        </c:txPr>
        <c:crossAx val="63616512"/>
        <c:crosses val="autoZero"/>
        <c:crossBetween val="between"/>
      </c:valAx>
      <c:dTable>
        <c:showHorzBorder val="1"/>
        <c:showVertBorder val="1"/>
        <c:showOutline val="1"/>
        <c:showKeys val="1"/>
      </c:dTable>
    </c:plotArea>
    <c:legend>
      <c:legendPos val="b"/>
      <c:layout/>
      <c:txPr>
        <a:bodyPr/>
        <a:lstStyle/>
        <a:p>
          <a:pPr>
            <a:defRPr lang="en-US"/>
          </a:pPr>
          <a:endParaRPr lang="es-EC"/>
        </a:p>
      </c:txPr>
    </c:legend>
    <c:plotVisOnly val="1"/>
  </c:chart>
  <c:txPr>
    <a:bodyPr/>
    <a:lstStyle/>
    <a:p>
      <a:pPr>
        <a:defRPr>
          <a:latin typeface="Times New Roman" pitchFamily="18" charset="0"/>
          <a:cs typeface="Times New Roman" pitchFamily="18" charset="0"/>
        </a:defRPr>
      </a:pPr>
      <a:endParaRPr lang="es-EC"/>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C"/>
  <c:style val="34"/>
  <c:chart>
    <c:title>
      <c:tx>
        <c:rich>
          <a:bodyPr/>
          <a:lstStyle/>
          <a:p>
            <a:pPr>
              <a:defRPr lang="en-US" sz="1200"/>
            </a:pPr>
            <a:r>
              <a:rPr lang="en-US" sz="1200"/>
              <a:t>Razones de Actividad</a:t>
            </a:r>
          </a:p>
        </c:rich>
      </c:tx>
      <c:layout/>
    </c:title>
    <c:plotArea>
      <c:layout/>
      <c:stockChart>
        <c:ser>
          <c:idx val="0"/>
          <c:order val="0"/>
          <c:tx>
            <c:strRef>
              <c:f>'Ratios Financieros'!$A$11</c:f>
              <c:strCache>
                <c:ptCount val="1"/>
                <c:pt idx="0">
                  <c:v>Plazo Medio de Cobros</c:v>
                </c:pt>
              </c:strCache>
            </c:strRef>
          </c:tx>
          <c:spPr>
            <a:ln w="47625">
              <a:noFill/>
            </a:ln>
          </c:spPr>
          <c:marker>
            <c:symbol val="none"/>
          </c:marker>
          <c:cat>
            <c:numRef>
              <c:f>'Ratios Financieros'!$C$4:$E$4</c:f>
              <c:numCache>
                <c:formatCode>General</c:formatCode>
                <c:ptCount val="3"/>
                <c:pt idx="0">
                  <c:v>2009</c:v>
                </c:pt>
                <c:pt idx="1">
                  <c:v>2010</c:v>
                </c:pt>
                <c:pt idx="2">
                  <c:v>2011</c:v>
                </c:pt>
              </c:numCache>
            </c:numRef>
          </c:cat>
          <c:val>
            <c:numRef>
              <c:f>'Ratios Financieros'!$C$11:$E$11</c:f>
              <c:numCache>
                <c:formatCode>_(* #,##0_);_(* \(#,##0\);_(* "-"??_);_(@_)</c:formatCode>
                <c:ptCount val="3"/>
                <c:pt idx="0">
                  <c:v>17.493358883621173</c:v>
                </c:pt>
                <c:pt idx="1">
                  <c:v>19.1133242128139</c:v>
                </c:pt>
                <c:pt idx="2">
                  <c:v>24.137975745749785</c:v>
                </c:pt>
              </c:numCache>
            </c:numRef>
          </c:val>
        </c:ser>
        <c:ser>
          <c:idx val="1"/>
          <c:order val="1"/>
          <c:tx>
            <c:strRef>
              <c:f>'Ratios Financieros'!$A$13</c:f>
              <c:strCache>
                <c:ptCount val="1"/>
                <c:pt idx="0">
                  <c:v>Plazo Medio de Inventarios</c:v>
                </c:pt>
              </c:strCache>
            </c:strRef>
          </c:tx>
          <c:spPr>
            <a:ln w="47625">
              <a:noFill/>
            </a:ln>
          </c:spPr>
          <c:marker>
            <c:symbol val="none"/>
          </c:marker>
          <c:cat>
            <c:numRef>
              <c:f>'Ratios Financieros'!$C$4:$E$4</c:f>
              <c:numCache>
                <c:formatCode>General</c:formatCode>
                <c:ptCount val="3"/>
                <c:pt idx="0">
                  <c:v>2009</c:v>
                </c:pt>
                <c:pt idx="1">
                  <c:v>2010</c:v>
                </c:pt>
                <c:pt idx="2">
                  <c:v>2011</c:v>
                </c:pt>
              </c:numCache>
            </c:numRef>
          </c:cat>
          <c:val>
            <c:numRef>
              <c:f>'Ratios Financieros'!$C$13:$E$13</c:f>
              <c:numCache>
                <c:formatCode>0</c:formatCode>
                <c:ptCount val="3"/>
                <c:pt idx="0">
                  <c:v>10.352305556597855</c:v>
                </c:pt>
                <c:pt idx="1">
                  <c:v>8.4572083814375389</c:v>
                </c:pt>
                <c:pt idx="2">
                  <c:v>9.5389224473652519</c:v>
                </c:pt>
              </c:numCache>
            </c:numRef>
          </c:val>
        </c:ser>
        <c:ser>
          <c:idx val="2"/>
          <c:order val="2"/>
          <c:tx>
            <c:strRef>
              <c:f>'Ratios Financieros'!$A$15</c:f>
              <c:strCache>
                <c:ptCount val="1"/>
                <c:pt idx="0">
                  <c:v>Plazo Medio de Pagos</c:v>
                </c:pt>
              </c:strCache>
            </c:strRef>
          </c:tx>
          <c:spPr>
            <a:ln w="47625">
              <a:noFill/>
            </a:ln>
          </c:spPr>
          <c:cat>
            <c:numRef>
              <c:f>'Ratios Financieros'!$C$4:$E$4</c:f>
              <c:numCache>
                <c:formatCode>General</c:formatCode>
                <c:ptCount val="3"/>
                <c:pt idx="0">
                  <c:v>2009</c:v>
                </c:pt>
                <c:pt idx="1">
                  <c:v>2010</c:v>
                </c:pt>
                <c:pt idx="2">
                  <c:v>2011</c:v>
                </c:pt>
              </c:numCache>
            </c:numRef>
          </c:cat>
          <c:val>
            <c:numRef>
              <c:f>'Ratios Financieros'!$C$15:$E$15</c:f>
              <c:numCache>
                <c:formatCode>0</c:formatCode>
                <c:ptCount val="3"/>
                <c:pt idx="0">
                  <c:v>161.26394418423232</c:v>
                </c:pt>
                <c:pt idx="1">
                  <c:v>114.84050727781666</c:v>
                </c:pt>
                <c:pt idx="2">
                  <c:v>79.690629989711496</c:v>
                </c:pt>
              </c:numCache>
            </c:numRef>
          </c:val>
        </c:ser>
        <c:dLbls>
          <c:showVal val="1"/>
        </c:dLbls>
        <c:hiLowLines/>
        <c:axId val="68408448"/>
        <c:axId val="68409984"/>
      </c:stockChart>
      <c:catAx>
        <c:axId val="68408448"/>
        <c:scaling>
          <c:orientation val="minMax"/>
        </c:scaling>
        <c:axPos val="b"/>
        <c:numFmt formatCode="General" sourceLinked="1"/>
        <c:majorTickMark val="none"/>
        <c:tickLblPos val="nextTo"/>
        <c:txPr>
          <a:bodyPr/>
          <a:lstStyle/>
          <a:p>
            <a:pPr>
              <a:defRPr lang="en-US"/>
            </a:pPr>
            <a:endParaRPr lang="es-EC"/>
          </a:p>
        </c:txPr>
        <c:crossAx val="68409984"/>
        <c:crosses val="autoZero"/>
        <c:auto val="1"/>
        <c:lblAlgn val="ctr"/>
        <c:lblOffset val="100"/>
      </c:catAx>
      <c:valAx>
        <c:axId val="68409984"/>
        <c:scaling>
          <c:orientation val="minMax"/>
        </c:scaling>
        <c:axPos val="l"/>
        <c:numFmt formatCode="_(* #,##0_);_(* \(#,##0\);_(* &quot;-&quot;??_);_(@_)" sourceLinked="1"/>
        <c:majorTickMark val="none"/>
        <c:tickLblPos val="nextTo"/>
        <c:txPr>
          <a:bodyPr/>
          <a:lstStyle/>
          <a:p>
            <a:pPr>
              <a:defRPr lang="en-US"/>
            </a:pPr>
            <a:endParaRPr lang="es-EC"/>
          </a:p>
        </c:txPr>
        <c:crossAx val="68408448"/>
        <c:crosses val="autoZero"/>
        <c:crossBetween val="between"/>
      </c:valAx>
      <c:dTable>
        <c:showHorzBorder val="1"/>
        <c:showVertBorder val="1"/>
        <c:showOutline val="1"/>
        <c:showKeys val="1"/>
        <c:txPr>
          <a:bodyPr/>
          <a:lstStyle/>
          <a:p>
            <a:pPr rtl="0">
              <a:defRPr lang="en-US"/>
            </a:pPr>
            <a:endParaRPr lang="es-EC"/>
          </a:p>
        </c:txPr>
      </c:dTable>
    </c:plotArea>
    <c:plotVisOnly val="1"/>
  </c:chart>
  <c:txPr>
    <a:bodyPr/>
    <a:lstStyle/>
    <a:p>
      <a:pPr>
        <a:defRPr>
          <a:latin typeface="Times New Roman" pitchFamily="18" charset="0"/>
          <a:cs typeface="Times New Roman" pitchFamily="18" charset="0"/>
        </a:defRPr>
      </a:pPr>
      <a:endParaRPr lang="es-EC"/>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C"/>
  <c:style val="34"/>
  <c:chart>
    <c:title>
      <c:tx>
        <c:rich>
          <a:bodyPr/>
          <a:lstStyle/>
          <a:p>
            <a:pPr>
              <a:defRPr sz="1200"/>
            </a:pPr>
            <a:r>
              <a:rPr lang="en-US" sz="1200"/>
              <a:t>Razones de Endeudamiento</a:t>
            </a:r>
          </a:p>
        </c:rich>
      </c:tx>
      <c:layout/>
    </c:title>
    <c:view3D>
      <c:rAngAx val="1"/>
    </c:view3D>
    <c:plotArea>
      <c:layout/>
      <c:bar3DChart>
        <c:barDir val="col"/>
        <c:grouping val="clustered"/>
        <c:ser>
          <c:idx val="0"/>
          <c:order val="0"/>
          <c:tx>
            <c:strRef>
              <c:f>'Ratios Financieros'!$A$18</c:f>
              <c:strCache>
                <c:ptCount val="1"/>
                <c:pt idx="0">
                  <c:v>Razón de endeudamiento Total</c:v>
                </c:pt>
              </c:strCache>
            </c:strRef>
          </c:tx>
          <c:dLbls>
            <c:dLbl>
              <c:idx val="0"/>
              <c:layout>
                <c:manualLayout>
                  <c:x val="1.8951981535994682E-2"/>
                  <c:y val="1.0089097855907822E-2"/>
                </c:manualLayout>
              </c:layout>
              <c:showVal val="1"/>
            </c:dLbl>
            <c:dLbl>
              <c:idx val="1"/>
              <c:layout>
                <c:manualLayout>
                  <c:x val="1.184498845999668E-2"/>
                  <c:y val="0"/>
                </c:manualLayout>
              </c:layout>
              <c:showVal val="1"/>
            </c:dLbl>
            <c:dLbl>
              <c:idx val="2"/>
              <c:layout>
                <c:manualLayout>
                  <c:x val="1.184498845999668E-2"/>
                  <c:y val="0"/>
                </c:manualLayout>
              </c:layout>
              <c:showVal val="1"/>
            </c:dLbl>
            <c:showVal val="1"/>
          </c:dLbls>
          <c:cat>
            <c:numRef>
              <c:f>'Ratios Financieros'!$C$4:$E$4</c:f>
              <c:numCache>
                <c:formatCode>General</c:formatCode>
                <c:ptCount val="3"/>
                <c:pt idx="0">
                  <c:v>2009</c:v>
                </c:pt>
                <c:pt idx="1">
                  <c:v>2010</c:v>
                </c:pt>
                <c:pt idx="2">
                  <c:v>2011</c:v>
                </c:pt>
              </c:numCache>
            </c:numRef>
          </c:cat>
          <c:val>
            <c:numRef>
              <c:f>'Ratios Financieros'!$C$18:$E$18</c:f>
              <c:numCache>
                <c:formatCode>0.00%</c:formatCode>
                <c:ptCount val="3"/>
                <c:pt idx="0">
                  <c:v>0.42662511550725046</c:v>
                </c:pt>
                <c:pt idx="1">
                  <c:v>0.14991607944126931</c:v>
                </c:pt>
                <c:pt idx="2">
                  <c:v>0.12595092080416292</c:v>
                </c:pt>
              </c:numCache>
            </c:numRef>
          </c:val>
        </c:ser>
        <c:ser>
          <c:idx val="1"/>
          <c:order val="1"/>
          <c:tx>
            <c:strRef>
              <c:f>'Ratios Financieros'!$A$19</c:f>
              <c:strCache>
                <c:ptCount val="1"/>
                <c:pt idx="0">
                  <c:v>Razón de Pasivo Largo Plazo a Patrimonio</c:v>
                </c:pt>
              </c:strCache>
            </c:strRef>
          </c:tx>
          <c:cat>
            <c:numRef>
              <c:f>'Ratios Financieros'!$C$4:$E$4</c:f>
              <c:numCache>
                <c:formatCode>General</c:formatCode>
                <c:ptCount val="3"/>
                <c:pt idx="0">
                  <c:v>2009</c:v>
                </c:pt>
                <c:pt idx="1">
                  <c:v>2010</c:v>
                </c:pt>
                <c:pt idx="2">
                  <c:v>2011</c:v>
                </c:pt>
              </c:numCache>
            </c:numRef>
          </c:cat>
          <c:val>
            <c:numRef>
              <c:f>'Ratios Financieros'!$C$19:$E$19</c:f>
              <c:numCache>
                <c:formatCode>_(* #,##0.00_);_(* \(#,##0.00\);_(* "-"??_);_(@_)</c:formatCode>
                <c:ptCount val="3"/>
                <c:pt idx="0">
                  <c:v>0.12736558475449974</c:v>
                </c:pt>
                <c:pt idx="1">
                  <c:v>3.1916912343416481E-2</c:v>
                </c:pt>
                <c:pt idx="2">
                  <c:v>0</c:v>
                </c:pt>
              </c:numCache>
            </c:numRef>
          </c:val>
        </c:ser>
        <c:dLbls>
          <c:showVal val="1"/>
        </c:dLbls>
        <c:shape val="pyramid"/>
        <c:axId val="68631552"/>
        <c:axId val="68637440"/>
        <c:axId val="0"/>
      </c:bar3DChart>
      <c:catAx>
        <c:axId val="68631552"/>
        <c:scaling>
          <c:orientation val="minMax"/>
        </c:scaling>
        <c:axPos val="b"/>
        <c:numFmt formatCode="General" sourceLinked="1"/>
        <c:tickLblPos val="nextTo"/>
        <c:crossAx val="68637440"/>
        <c:crosses val="autoZero"/>
        <c:auto val="1"/>
        <c:lblAlgn val="ctr"/>
        <c:lblOffset val="100"/>
      </c:catAx>
      <c:valAx>
        <c:axId val="68637440"/>
        <c:scaling>
          <c:orientation val="minMax"/>
        </c:scaling>
        <c:axPos val="l"/>
        <c:majorGridlines/>
        <c:numFmt formatCode="0.00%" sourceLinked="1"/>
        <c:tickLblPos val="nextTo"/>
        <c:crossAx val="68631552"/>
        <c:crosses val="autoZero"/>
        <c:crossBetween val="between"/>
      </c:valAx>
    </c:plotArea>
    <c:legend>
      <c:legendPos val="r"/>
      <c:layout/>
    </c:legend>
    <c:plotVisOnly val="1"/>
  </c:chart>
  <c:txPr>
    <a:bodyPr/>
    <a:lstStyle/>
    <a:p>
      <a:pPr>
        <a:defRPr>
          <a:latin typeface="Times New Roman" pitchFamily="18" charset="0"/>
          <a:cs typeface="Times New Roman" pitchFamily="18" charset="0"/>
        </a:defRPr>
      </a:pPr>
      <a:endParaRPr lang="es-EC"/>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n-US"/>
            </a:pPr>
            <a:r>
              <a:rPr lang="en-US"/>
              <a:t>Razones</a:t>
            </a:r>
            <a:r>
              <a:rPr lang="en-US" baseline="0"/>
              <a:t> de Rentabilidad</a:t>
            </a:r>
            <a:endParaRPr lang="en-US"/>
          </a:p>
        </c:rich>
      </c:tx>
    </c:title>
    <c:plotArea>
      <c:layout/>
      <c:lineChart>
        <c:grouping val="standard"/>
        <c:ser>
          <c:idx val="0"/>
          <c:order val="0"/>
          <c:tx>
            <c:strRef>
              <c:f>'Ratios Financieros'!$A$21</c:f>
              <c:strCache>
                <c:ptCount val="1"/>
                <c:pt idx="0">
                  <c:v>Rentabilidad sobre Ventas o Margen Neto de Utilidad</c:v>
                </c:pt>
              </c:strCache>
            </c:strRef>
          </c:tx>
          <c:cat>
            <c:numRef>
              <c:f>'Ratios Financieros'!$C$4:$E$4</c:f>
              <c:numCache>
                <c:formatCode>General</c:formatCode>
                <c:ptCount val="3"/>
                <c:pt idx="0">
                  <c:v>2009</c:v>
                </c:pt>
                <c:pt idx="1">
                  <c:v>2010</c:v>
                </c:pt>
                <c:pt idx="2">
                  <c:v>2011</c:v>
                </c:pt>
              </c:numCache>
            </c:numRef>
          </c:cat>
          <c:val>
            <c:numRef>
              <c:f>'Ratios Financieros'!$C$21:$E$21</c:f>
              <c:numCache>
                <c:formatCode>0.00%</c:formatCode>
                <c:ptCount val="3"/>
                <c:pt idx="0">
                  <c:v>0.11918353242800322</c:v>
                </c:pt>
                <c:pt idx="1">
                  <c:v>0.13797510781006644</c:v>
                </c:pt>
                <c:pt idx="2">
                  <c:v>6.1000947061127825E-2</c:v>
                </c:pt>
              </c:numCache>
            </c:numRef>
          </c:val>
        </c:ser>
        <c:ser>
          <c:idx val="1"/>
          <c:order val="1"/>
          <c:tx>
            <c:strRef>
              <c:f>'Ratios Financieros'!$A$22</c:f>
              <c:strCache>
                <c:ptCount val="1"/>
                <c:pt idx="0">
                  <c:v>Rentabilidad sobre Activos (ROA)</c:v>
                </c:pt>
              </c:strCache>
            </c:strRef>
          </c:tx>
          <c:cat>
            <c:numRef>
              <c:f>'Ratios Financieros'!$C$4:$E$4</c:f>
              <c:numCache>
                <c:formatCode>General</c:formatCode>
                <c:ptCount val="3"/>
                <c:pt idx="0">
                  <c:v>2009</c:v>
                </c:pt>
                <c:pt idx="1">
                  <c:v>2010</c:v>
                </c:pt>
                <c:pt idx="2">
                  <c:v>2011</c:v>
                </c:pt>
              </c:numCache>
            </c:numRef>
          </c:cat>
          <c:val>
            <c:numRef>
              <c:f>'Ratios Financieros'!$C$22:$E$22</c:f>
              <c:numCache>
                <c:formatCode>0.00%</c:formatCode>
                <c:ptCount val="3"/>
                <c:pt idx="0">
                  <c:v>0.16466583026860757</c:v>
                </c:pt>
                <c:pt idx="1">
                  <c:v>0.13552605113158669</c:v>
                </c:pt>
                <c:pt idx="2">
                  <c:v>0.20677247970466206</c:v>
                </c:pt>
              </c:numCache>
            </c:numRef>
          </c:val>
        </c:ser>
        <c:ser>
          <c:idx val="2"/>
          <c:order val="2"/>
          <c:tx>
            <c:strRef>
              <c:f>'Ratios Financieros'!$A$23</c:f>
              <c:strCache>
                <c:ptCount val="1"/>
                <c:pt idx="0">
                  <c:v>Rentabilidad sobre el Patrimonio (ROE)</c:v>
                </c:pt>
              </c:strCache>
            </c:strRef>
          </c:tx>
          <c:cat>
            <c:numRef>
              <c:f>'Ratios Financieros'!$C$4:$E$4</c:f>
              <c:numCache>
                <c:formatCode>General</c:formatCode>
                <c:ptCount val="3"/>
                <c:pt idx="0">
                  <c:v>2009</c:v>
                </c:pt>
                <c:pt idx="1">
                  <c:v>2010</c:v>
                </c:pt>
                <c:pt idx="2">
                  <c:v>2011</c:v>
                </c:pt>
              </c:numCache>
            </c:numRef>
          </c:cat>
          <c:val>
            <c:numRef>
              <c:f>'Ratios Financieros'!$C$23:$E$23</c:f>
              <c:numCache>
                <c:formatCode>0.00%</c:formatCode>
                <c:ptCount val="3"/>
                <c:pt idx="0">
                  <c:v>0.28718703019976632</c:v>
                </c:pt>
                <c:pt idx="1">
                  <c:v>0.15942667288955401</c:v>
                </c:pt>
                <c:pt idx="2">
                  <c:v>0.23656850012919511</c:v>
                </c:pt>
              </c:numCache>
            </c:numRef>
          </c:val>
        </c:ser>
        <c:ser>
          <c:idx val="3"/>
          <c:order val="3"/>
          <c:tx>
            <c:strRef>
              <c:f>'Ratios Financieros'!$A$24</c:f>
              <c:strCache>
                <c:ptCount val="1"/>
                <c:pt idx="0">
                  <c:v>Rentabilidad sobre el Capital Invertido (ROCE)</c:v>
                </c:pt>
              </c:strCache>
            </c:strRef>
          </c:tx>
          <c:cat>
            <c:numRef>
              <c:f>'Ratios Financieros'!$C$4:$E$4</c:f>
              <c:numCache>
                <c:formatCode>General</c:formatCode>
                <c:ptCount val="3"/>
                <c:pt idx="0">
                  <c:v>2009</c:v>
                </c:pt>
                <c:pt idx="1">
                  <c:v>2010</c:v>
                </c:pt>
                <c:pt idx="2">
                  <c:v>2011</c:v>
                </c:pt>
              </c:numCache>
            </c:numRef>
          </c:cat>
          <c:val>
            <c:numRef>
              <c:f>'Ratios Financieros'!$C$24:$E$24</c:f>
              <c:numCache>
                <c:formatCode>0.00%</c:formatCode>
                <c:ptCount val="3"/>
                <c:pt idx="0">
                  <c:v>0.65524994300088346</c:v>
                </c:pt>
                <c:pt idx="1">
                  <c:v>0.22691027513889794</c:v>
                </c:pt>
                <c:pt idx="2">
                  <c:v>0.79546395924994451</c:v>
                </c:pt>
              </c:numCache>
            </c:numRef>
          </c:val>
        </c:ser>
        <c:marker val="1"/>
        <c:axId val="68850432"/>
        <c:axId val="68851968"/>
      </c:lineChart>
      <c:catAx>
        <c:axId val="68850432"/>
        <c:scaling>
          <c:orientation val="minMax"/>
        </c:scaling>
        <c:axPos val="b"/>
        <c:numFmt formatCode="General" sourceLinked="1"/>
        <c:tickLblPos val="nextTo"/>
        <c:txPr>
          <a:bodyPr/>
          <a:lstStyle/>
          <a:p>
            <a:pPr>
              <a:defRPr lang="en-US"/>
            </a:pPr>
            <a:endParaRPr lang="es-EC"/>
          </a:p>
        </c:txPr>
        <c:crossAx val="68851968"/>
        <c:crosses val="autoZero"/>
        <c:auto val="1"/>
        <c:lblAlgn val="ctr"/>
        <c:lblOffset val="100"/>
      </c:catAx>
      <c:valAx>
        <c:axId val="68851968"/>
        <c:scaling>
          <c:orientation val="minMax"/>
        </c:scaling>
        <c:axPos val="l"/>
        <c:majorGridlines/>
        <c:numFmt formatCode="0.00%" sourceLinked="1"/>
        <c:tickLblPos val="nextTo"/>
        <c:txPr>
          <a:bodyPr/>
          <a:lstStyle/>
          <a:p>
            <a:pPr>
              <a:defRPr lang="en-US"/>
            </a:pPr>
            <a:endParaRPr lang="es-EC"/>
          </a:p>
        </c:txPr>
        <c:crossAx val="68850432"/>
        <c:crosses val="autoZero"/>
        <c:crossBetween val="between"/>
      </c:valAx>
      <c:dTable>
        <c:showHorzBorder val="1"/>
        <c:showVertBorder val="1"/>
        <c:showOutline val="1"/>
        <c:showKeys val="1"/>
        <c:txPr>
          <a:bodyPr/>
          <a:lstStyle/>
          <a:p>
            <a:pPr rtl="0">
              <a:defRPr lang="en-US"/>
            </a:pPr>
            <a:endParaRPr lang="es-EC"/>
          </a:p>
        </c:txPr>
      </c:dTable>
    </c:plotArea>
    <c:plotVisOnly val="1"/>
  </c:chart>
  <c:txPr>
    <a:bodyPr/>
    <a:lstStyle/>
    <a:p>
      <a:pPr>
        <a:defRPr sz="1000">
          <a:latin typeface="Times New Roman" pitchFamily="18" charset="0"/>
          <a:cs typeface="Times New Roman" pitchFamily="18" charset="0"/>
        </a:defRPr>
      </a:pPr>
      <a:endParaRPr lang="es-EC"/>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n-US" sz="1200"/>
            </a:pPr>
            <a:r>
              <a:rPr lang="en-US" sz="1200"/>
              <a:t>Ventas y Margen Operativo</a:t>
            </a:r>
          </a:p>
        </c:rich>
      </c:tx>
      <c:layout>
        <c:manualLayout>
          <c:xMode val="edge"/>
          <c:yMode val="edge"/>
          <c:x val="0.34509209068161645"/>
          <c:y val="0"/>
        </c:manualLayout>
      </c:layout>
    </c:title>
    <c:plotArea>
      <c:layout/>
      <c:barChart>
        <c:barDir val="col"/>
        <c:grouping val="clustered"/>
        <c:ser>
          <c:idx val="0"/>
          <c:order val="0"/>
          <c:tx>
            <c:strRef>
              <c:f>CAC!$C$3</c:f>
              <c:strCache>
                <c:ptCount val="1"/>
                <c:pt idx="0">
                  <c:v>Ventas</c:v>
                </c:pt>
              </c:strCache>
            </c:strRef>
          </c:tx>
          <c:dLbls>
            <c:delete val="1"/>
          </c:dLbls>
          <c:trendline>
            <c:spPr>
              <a:ln w="25400" cap="flat" cmpd="sng" algn="ctr">
                <a:solidFill>
                  <a:schemeClr val="accent4"/>
                </a:solidFill>
                <a:prstDash val="solid"/>
              </a:ln>
              <a:effectLst/>
            </c:spPr>
            <c:trendlineType val="linear"/>
          </c:trendline>
          <c:cat>
            <c:numRef>
              <c:f>CAC!$B$4:$B$7</c:f>
              <c:numCache>
                <c:formatCode>General</c:formatCode>
                <c:ptCount val="4"/>
                <c:pt idx="0">
                  <c:v>2008</c:v>
                </c:pt>
                <c:pt idx="1">
                  <c:v>2009</c:v>
                </c:pt>
                <c:pt idx="2">
                  <c:v>2010</c:v>
                </c:pt>
                <c:pt idx="3">
                  <c:v>2011</c:v>
                </c:pt>
              </c:numCache>
            </c:numRef>
          </c:cat>
          <c:val>
            <c:numRef>
              <c:f>CAC!$C$4:$C$7</c:f>
              <c:numCache>
                <c:formatCode>_(* #,##0.00_);_(* \(#,##0.00\);_(* "-"??_);_(@_)</c:formatCode>
                <c:ptCount val="4"/>
                <c:pt idx="0">
                  <c:v>833956</c:v>
                </c:pt>
                <c:pt idx="1">
                  <c:v>1055588.28</c:v>
                </c:pt>
                <c:pt idx="2">
                  <c:v>1101620.23</c:v>
                </c:pt>
                <c:pt idx="3">
                  <c:v>1116506.6000000003</c:v>
                </c:pt>
              </c:numCache>
            </c:numRef>
          </c:val>
        </c:ser>
        <c:dLbls>
          <c:showVal val="1"/>
        </c:dLbls>
        <c:axId val="69079040"/>
        <c:axId val="69080576"/>
      </c:barChart>
      <c:lineChart>
        <c:grouping val="standard"/>
        <c:ser>
          <c:idx val="1"/>
          <c:order val="1"/>
          <c:tx>
            <c:strRef>
              <c:f>CAC!$E$3</c:f>
              <c:strCache>
                <c:ptCount val="1"/>
                <c:pt idx="0">
                  <c:v>Margen Operativo</c:v>
                </c:pt>
              </c:strCache>
            </c:strRef>
          </c:tx>
          <c:spPr>
            <a:ln w="28575"/>
          </c:spPr>
          <c:marker>
            <c:symbol val="diamond"/>
            <c:size val="5"/>
            <c:spPr>
              <a:ln w="28575"/>
            </c:spPr>
          </c:marker>
          <c:dLbls>
            <c:txPr>
              <a:bodyPr/>
              <a:lstStyle/>
              <a:p>
                <a:pPr>
                  <a:defRPr lang="en-US"/>
                </a:pPr>
                <a:endParaRPr lang="es-EC"/>
              </a:p>
            </c:txPr>
            <c:dLblPos val="ctr"/>
            <c:showVal val="1"/>
          </c:dLbls>
          <c:val>
            <c:numRef>
              <c:f>CAC!$E$4:$E$7</c:f>
              <c:numCache>
                <c:formatCode>0.00%</c:formatCode>
                <c:ptCount val="4"/>
                <c:pt idx="0">
                  <c:v>0.32994066833262742</c:v>
                </c:pt>
                <c:pt idx="1">
                  <c:v>0.27193081378281642</c:v>
                </c:pt>
                <c:pt idx="2">
                  <c:v>0.19637849243200731</c:v>
                </c:pt>
                <c:pt idx="3">
                  <c:v>0.20511629756599942</c:v>
                </c:pt>
              </c:numCache>
            </c:numRef>
          </c:val>
        </c:ser>
        <c:dLbls>
          <c:showVal val="1"/>
        </c:dLbls>
        <c:marker val="1"/>
        <c:axId val="69083904"/>
        <c:axId val="69082112"/>
      </c:lineChart>
      <c:catAx>
        <c:axId val="69079040"/>
        <c:scaling>
          <c:orientation val="minMax"/>
        </c:scaling>
        <c:axPos val="b"/>
        <c:numFmt formatCode="General" sourceLinked="1"/>
        <c:tickLblPos val="nextTo"/>
        <c:txPr>
          <a:bodyPr/>
          <a:lstStyle/>
          <a:p>
            <a:pPr>
              <a:defRPr lang="en-US"/>
            </a:pPr>
            <a:endParaRPr lang="es-EC"/>
          </a:p>
        </c:txPr>
        <c:crossAx val="69080576"/>
        <c:crosses val="autoZero"/>
        <c:auto val="1"/>
        <c:lblAlgn val="ctr"/>
        <c:lblOffset val="100"/>
      </c:catAx>
      <c:valAx>
        <c:axId val="69080576"/>
        <c:scaling>
          <c:orientation val="minMax"/>
        </c:scaling>
        <c:axPos val="l"/>
        <c:majorGridlines/>
        <c:numFmt formatCode="_(* #,##0.00_);_(* \(#,##0.00\);_(* &quot;-&quot;??_);_(@_)" sourceLinked="1"/>
        <c:tickLblPos val="nextTo"/>
        <c:txPr>
          <a:bodyPr/>
          <a:lstStyle/>
          <a:p>
            <a:pPr>
              <a:defRPr lang="en-US"/>
            </a:pPr>
            <a:endParaRPr lang="es-EC"/>
          </a:p>
        </c:txPr>
        <c:crossAx val="69079040"/>
        <c:crosses val="autoZero"/>
        <c:crossBetween val="between"/>
      </c:valAx>
      <c:valAx>
        <c:axId val="69082112"/>
        <c:scaling>
          <c:orientation val="minMax"/>
        </c:scaling>
        <c:axPos val="r"/>
        <c:numFmt formatCode="0.00%" sourceLinked="1"/>
        <c:tickLblPos val="nextTo"/>
        <c:txPr>
          <a:bodyPr/>
          <a:lstStyle/>
          <a:p>
            <a:pPr>
              <a:defRPr lang="en-US"/>
            </a:pPr>
            <a:endParaRPr lang="es-EC"/>
          </a:p>
        </c:txPr>
        <c:crossAx val="69083904"/>
        <c:crosses val="max"/>
        <c:crossBetween val="between"/>
      </c:valAx>
      <c:catAx>
        <c:axId val="69083904"/>
        <c:scaling>
          <c:orientation val="minMax"/>
        </c:scaling>
        <c:delete val="1"/>
        <c:axPos val="b"/>
        <c:tickLblPos val="none"/>
        <c:crossAx val="69082112"/>
        <c:crosses val="autoZero"/>
        <c:auto val="1"/>
        <c:lblAlgn val="ctr"/>
        <c:lblOffset val="100"/>
      </c:catAx>
    </c:plotArea>
    <c:legend>
      <c:legendPos val="r"/>
      <c:layout>
        <c:manualLayout>
          <c:xMode val="edge"/>
          <c:yMode val="edge"/>
          <c:x val="0.73665501926509913"/>
          <c:y val="0.6661210111894017"/>
          <c:w val="0.24463153388929851"/>
          <c:h val="0.23793307086614354"/>
        </c:manualLayout>
      </c:layout>
      <c:txPr>
        <a:bodyPr/>
        <a:lstStyle/>
        <a:p>
          <a:pPr>
            <a:defRPr lang="en-US"/>
          </a:pPr>
          <a:endParaRPr lang="es-EC"/>
        </a:p>
      </c:txPr>
    </c:legend>
    <c:plotVisOnly val="1"/>
    <c:dispBlanksAs val="gap"/>
  </c:chart>
  <c:txPr>
    <a:bodyPr/>
    <a:lstStyle/>
    <a:p>
      <a:pPr>
        <a:defRPr>
          <a:latin typeface="Times New Roman" pitchFamily="18" charset="0"/>
          <a:cs typeface="Times New Roman" pitchFamily="18" charset="0"/>
        </a:defRPr>
      </a:pPr>
      <a:endParaRPr lang="es-EC"/>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48"/>
  <c:chart>
    <c:title>
      <c:tx>
        <c:rich>
          <a:bodyPr/>
          <a:lstStyle/>
          <a:p>
            <a:pPr>
              <a:defRPr/>
            </a:pPr>
            <a:r>
              <a:rPr lang="en-US"/>
              <a:t>P.I.B TOTAL</a:t>
            </a:r>
          </a:p>
        </c:rich>
      </c:tx>
      <c:layout/>
    </c:title>
    <c:plotArea>
      <c:layout/>
      <c:scatterChart>
        <c:scatterStyle val="lineMarker"/>
        <c:ser>
          <c:idx val="0"/>
          <c:order val="0"/>
          <c:tx>
            <c:strRef>
              <c:f>PIB!$G$2</c:f>
              <c:strCache>
                <c:ptCount val="1"/>
                <c:pt idx="0">
                  <c:v>PIB TOTAL</c:v>
                </c:pt>
              </c:strCache>
            </c:strRef>
          </c:tx>
          <c:dLbls>
            <c:dLbl>
              <c:idx val="1"/>
              <c:delete val="1"/>
            </c:dLbl>
            <c:dLbl>
              <c:idx val="3"/>
              <c:delete val="1"/>
            </c:dLbl>
            <c:dLbl>
              <c:idx val="5"/>
              <c:delete val="1"/>
            </c:dLbl>
            <c:dLblPos val="t"/>
            <c:showVal val="1"/>
          </c:dLbls>
          <c:trendline>
            <c:trendlineType val="exp"/>
          </c:trendline>
          <c:trendline>
            <c:trendlineType val="linear"/>
          </c:trendline>
          <c:xVal>
            <c:numRef>
              <c:f>PIB!$F$3:$F$9</c:f>
              <c:numCache>
                <c:formatCode>General</c:formatCode>
                <c:ptCount val="7"/>
                <c:pt idx="0">
                  <c:v>2004</c:v>
                </c:pt>
                <c:pt idx="1">
                  <c:v>2005</c:v>
                </c:pt>
                <c:pt idx="2">
                  <c:v>2006</c:v>
                </c:pt>
                <c:pt idx="3">
                  <c:v>2007</c:v>
                </c:pt>
                <c:pt idx="4">
                  <c:v>2008</c:v>
                </c:pt>
                <c:pt idx="5">
                  <c:v>2009</c:v>
                </c:pt>
                <c:pt idx="6">
                  <c:v>2010</c:v>
                </c:pt>
              </c:numCache>
            </c:numRef>
          </c:xVal>
          <c:yVal>
            <c:numRef>
              <c:f>PIB!$G$3:$G$9</c:f>
              <c:numCache>
                <c:formatCode>General</c:formatCode>
                <c:ptCount val="7"/>
                <c:pt idx="0">
                  <c:v>19827.113999999896</c:v>
                </c:pt>
                <c:pt idx="1">
                  <c:v>20965.934000000001</c:v>
                </c:pt>
                <c:pt idx="2">
                  <c:v>21962.130999999896</c:v>
                </c:pt>
                <c:pt idx="3">
                  <c:v>22409.652999999897</c:v>
                </c:pt>
                <c:pt idx="4">
                  <c:v>24032.489000000001</c:v>
                </c:pt>
                <c:pt idx="5">
                  <c:v>24119.455000000005</c:v>
                </c:pt>
                <c:pt idx="6">
                  <c:v>24983.317999999996</c:v>
                </c:pt>
              </c:numCache>
            </c:numRef>
          </c:yVal>
        </c:ser>
        <c:dLbls>
          <c:showVal val="1"/>
        </c:dLbls>
        <c:axId val="57666944"/>
        <c:axId val="58008704"/>
      </c:scatterChart>
      <c:valAx>
        <c:axId val="57666944"/>
        <c:scaling>
          <c:orientation val="minMax"/>
        </c:scaling>
        <c:axPos val="b"/>
        <c:majorGridlines/>
        <c:numFmt formatCode="General" sourceLinked="1"/>
        <c:majorTickMark val="none"/>
        <c:tickLblPos val="nextTo"/>
        <c:crossAx val="58008704"/>
        <c:crosses val="autoZero"/>
        <c:crossBetween val="midCat"/>
      </c:valAx>
      <c:valAx>
        <c:axId val="58008704"/>
        <c:scaling>
          <c:orientation val="minMax"/>
        </c:scaling>
        <c:axPos val="l"/>
        <c:majorGridlines/>
        <c:title>
          <c:tx>
            <c:rich>
              <a:bodyPr rot="-5400000" vert="horz"/>
              <a:lstStyle/>
              <a:p>
                <a:pPr>
                  <a:defRPr/>
                </a:pPr>
                <a:r>
                  <a:rPr lang="en-US"/>
                  <a:t>Millones de dólares</a:t>
                </a:r>
              </a:p>
            </c:rich>
          </c:tx>
          <c:layout/>
        </c:title>
        <c:numFmt formatCode="General" sourceLinked="1"/>
        <c:tickLblPos val="nextTo"/>
        <c:crossAx val="57666944"/>
        <c:crosses val="autoZero"/>
        <c:crossBetween val="midCat"/>
      </c:valAx>
    </c:plotArea>
    <c:plotVisOnly val="1"/>
  </c:chart>
  <c:txPr>
    <a:bodyPr/>
    <a:lstStyle/>
    <a:p>
      <a:pPr>
        <a:defRPr sz="800">
          <a:latin typeface="Times New Roman" pitchFamily="18" charset="0"/>
          <a:cs typeface="Times New Roman" pitchFamily="18" charset="0"/>
        </a:defRPr>
      </a:pPr>
      <a:endParaRPr lang="es-EC"/>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400">
                <a:latin typeface="Andalus" pitchFamily="2" charset="-78"/>
                <a:cs typeface="Andalus" pitchFamily="2" charset="-78"/>
              </a:defRPr>
            </a:pPr>
            <a:r>
              <a:rPr lang="es-EC" sz="1400">
                <a:latin typeface="Andalus" pitchFamily="2" charset="-78"/>
                <a:cs typeface="Andalus" pitchFamily="2" charset="-78"/>
              </a:rPr>
              <a:t>Financiamiento de los Activos</a:t>
            </a:r>
          </a:p>
        </c:rich>
      </c:tx>
    </c:title>
    <c:view3D>
      <c:rAngAx val="1"/>
    </c:view3D>
    <c:plotArea>
      <c:layout/>
      <c:bar3DChart>
        <c:barDir val="col"/>
        <c:grouping val="clustered"/>
        <c:ser>
          <c:idx val="0"/>
          <c:order val="0"/>
          <c:tx>
            <c:v>Indice Inicial</c:v>
          </c:tx>
          <c:cat>
            <c:strRef>
              <c:f>('Estructura Financiera'!$A$33;'Estructura Financiera'!$A$40)</c:f>
              <c:strCache>
                <c:ptCount val="2"/>
                <c:pt idx="0">
                  <c:v>TOTAL PASIVO</c:v>
                </c:pt>
                <c:pt idx="1">
                  <c:v>TOTAL PATRIMONIO</c:v>
                </c:pt>
              </c:strCache>
            </c:strRef>
          </c:cat>
          <c:val>
            <c:numRef>
              <c:f>('Estructura Financiera'!$B$33;'Estructura Financiera'!$B$40)</c:f>
              <c:numCache>
                <c:formatCode>0.00%</c:formatCode>
                <c:ptCount val="2"/>
                <c:pt idx="0">
                  <c:v>0.12595092080416298</c:v>
                </c:pt>
                <c:pt idx="1">
                  <c:v>0.87404907919583819</c:v>
                </c:pt>
              </c:numCache>
            </c:numRef>
          </c:val>
        </c:ser>
        <c:ser>
          <c:idx val="1"/>
          <c:order val="1"/>
          <c:tx>
            <c:v>Indice Proyectado</c:v>
          </c:tx>
          <c:cat>
            <c:strRef>
              <c:f>('Estructura Financiera'!$A$33;'Estructura Financiera'!$A$40)</c:f>
              <c:strCache>
                <c:ptCount val="2"/>
                <c:pt idx="0">
                  <c:v>TOTAL PASIVO</c:v>
                </c:pt>
                <c:pt idx="1">
                  <c:v>TOTAL PATRIMONIO</c:v>
                </c:pt>
              </c:strCache>
            </c:strRef>
          </c:cat>
          <c:val>
            <c:numRef>
              <c:f>('Estructura Financiera'!$C$33;'Estructura Financiera'!$C$40)</c:f>
              <c:numCache>
                <c:formatCode>0.00%</c:formatCode>
                <c:ptCount val="2"/>
                <c:pt idx="0">
                  <c:v>0.67234309962437544</c:v>
                </c:pt>
                <c:pt idx="1">
                  <c:v>0.32765690037562711</c:v>
                </c:pt>
              </c:numCache>
            </c:numRef>
          </c:val>
        </c:ser>
        <c:dLbls>
          <c:showVal val="1"/>
        </c:dLbls>
        <c:shape val="cylinder"/>
        <c:axId val="69124096"/>
        <c:axId val="69125632"/>
        <c:axId val="0"/>
      </c:bar3DChart>
      <c:catAx>
        <c:axId val="69124096"/>
        <c:scaling>
          <c:orientation val="minMax"/>
        </c:scaling>
        <c:axPos val="b"/>
        <c:majorTickMark val="none"/>
        <c:tickLblPos val="nextTo"/>
        <c:crossAx val="69125632"/>
        <c:crosses val="autoZero"/>
        <c:auto val="1"/>
        <c:lblAlgn val="ctr"/>
        <c:lblOffset val="100"/>
      </c:catAx>
      <c:valAx>
        <c:axId val="69125632"/>
        <c:scaling>
          <c:orientation val="minMax"/>
        </c:scaling>
        <c:delete val="1"/>
        <c:axPos val="l"/>
        <c:numFmt formatCode="0.00%" sourceLinked="1"/>
        <c:majorTickMark val="none"/>
        <c:tickLblPos val="none"/>
        <c:crossAx val="69124096"/>
        <c:crosses val="autoZero"/>
        <c:crossBetween val="between"/>
      </c:valAx>
      <c:dTable>
        <c:showHorzBorder val="1"/>
        <c:showVertBorder val="1"/>
        <c:showOutline val="1"/>
        <c:showKeys val="1"/>
      </c:dTable>
    </c:plotArea>
    <c:plotVisOnly val="1"/>
  </c:chart>
  <c:spPr>
    <a:solidFill>
      <a:schemeClr val="lt1"/>
    </a:solidFill>
    <a:ln w="40000" cap="flat" cmpd="sng" algn="ctr">
      <a:solidFill>
        <a:schemeClr val="accent5"/>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34"/>
  <c:chart>
    <c:title>
      <c:tx>
        <c:rich>
          <a:bodyPr/>
          <a:lstStyle/>
          <a:p>
            <a:pPr>
              <a:defRPr/>
            </a:pPr>
            <a:r>
              <a:rPr lang="en-US"/>
              <a:t>PIB Petrolero y No Petrolero</a:t>
            </a:r>
          </a:p>
        </c:rich>
      </c:tx>
      <c:layout>
        <c:manualLayout>
          <c:xMode val="edge"/>
          <c:yMode val="edge"/>
          <c:x val="0.24973582480734477"/>
          <c:y val="0.10778123418385616"/>
        </c:manualLayout>
      </c:layout>
    </c:title>
    <c:view3D>
      <c:rotX val="30"/>
      <c:perspective val="30"/>
    </c:view3D>
    <c:plotArea>
      <c:layout>
        <c:manualLayout>
          <c:layoutTarget val="inner"/>
          <c:xMode val="edge"/>
          <c:yMode val="edge"/>
          <c:x val="0.10659232307521399"/>
          <c:y val="0.35436649014307087"/>
          <c:w val="0.86297482097948774"/>
          <c:h val="0.53661630189238196"/>
        </c:manualLayout>
      </c:layout>
      <c:pie3DChart>
        <c:varyColors val="1"/>
        <c:ser>
          <c:idx val="0"/>
          <c:order val="0"/>
          <c:explosion val="25"/>
          <c:dLbls>
            <c:dLbl>
              <c:idx val="0"/>
              <c:layout>
                <c:manualLayout>
                  <c:x val="0.14576613707814501"/>
                  <c:y val="-0.28989424235899186"/>
                </c:manualLayout>
              </c:layout>
              <c:showCatName val="1"/>
              <c:showPercent val="1"/>
            </c:dLbl>
            <c:dLbl>
              <c:idx val="1"/>
              <c:layout>
                <c:manualLayout>
                  <c:x val="-0.24670680530446126"/>
                  <c:y val="0.27680180597217607"/>
                </c:manualLayout>
              </c:layout>
              <c:showCatName val="1"/>
              <c:showPercent val="1"/>
            </c:dLbl>
            <c:showCatName val="1"/>
            <c:showPercent val="1"/>
            <c:showLeaderLines val="1"/>
          </c:dLbls>
          <c:cat>
            <c:strRef>
              <c:f>(PIB!$C$2,PIB!$D$2)</c:f>
              <c:strCache>
                <c:ptCount val="2"/>
                <c:pt idx="0">
                  <c:v>PIB NO PETROLERO</c:v>
                </c:pt>
                <c:pt idx="1">
                  <c:v>PIB PETROLERO</c:v>
                </c:pt>
              </c:strCache>
            </c:strRef>
          </c:cat>
          <c:val>
            <c:numRef>
              <c:f>(PIB!$C$9,PIB!$D$9)</c:f>
              <c:numCache>
                <c:formatCode>General</c:formatCode>
                <c:ptCount val="2"/>
                <c:pt idx="0">
                  <c:v>19423.919999999896</c:v>
                </c:pt>
                <c:pt idx="1">
                  <c:v>3256.4540000000002</c:v>
                </c:pt>
              </c:numCache>
            </c:numRef>
          </c:val>
        </c:ser>
        <c:dLbls>
          <c:showCatName val="1"/>
          <c:showPercent val="1"/>
        </c:dLbls>
      </c:pie3DChart>
    </c:plotArea>
    <c:plotVisOnly val="1"/>
  </c:chart>
  <c:spPr>
    <a:solidFill>
      <a:schemeClr val="lt1"/>
    </a:solidFill>
    <a:ln w="25400" cap="flat" cmpd="sng" algn="ctr">
      <a:solidFill>
        <a:schemeClr val="accent1"/>
      </a:solidFill>
      <a:prstDash val="solid"/>
    </a:ln>
    <a:effectLst/>
  </c:spPr>
  <c:txPr>
    <a:bodyPr/>
    <a:lstStyle/>
    <a:p>
      <a:pPr>
        <a:defRPr sz="800">
          <a:solidFill>
            <a:schemeClr val="dk1"/>
          </a:solidFill>
          <a:latin typeface="Times New Roman" pitchFamily="18" charset="0"/>
          <a:ea typeface="+mn-ea"/>
          <a:cs typeface="Times New Roman" pitchFamily="18" charset="0"/>
        </a:defRPr>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style val="34"/>
  <c:chart>
    <c:title>
      <c:tx>
        <c:rich>
          <a:bodyPr/>
          <a:lstStyle/>
          <a:p>
            <a:pPr>
              <a:defRPr/>
            </a:pPr>
            <a:r>
              <a:rPr lang="en-US"/>
              <a:t>Inflación al Consumidor</a:t>
            </a:r>
          </a:p>
        </c:rich>
      </c:tx>
      <c:layout>
        <c:manualLayout>
          <c:xMode val="edge"/>
          <c:yMode val="edge"/>
          <c:x val="0.3292707660097477"/>
          <c:y val="3.1097874051653637E-2"/>
        </c:manualLayout>
      </c:layout>
    </c:title>
    <c:plotArea>
      <c:layout/>
      <c:scatterChart>
        <c:scatterStyle val="smoothMarker"/>
        <c:ser>
          <c:idx val="0"/>
          <c:order val="0"/>
          <c:tx>
            <c:strRef>
              <c:f>'INFLACIÓN AL CONSUMIDOR'!$B$2</c:f>
              <c:strCache>
                <c:ptCount val="1"/>
                <c:pt idx="0">
                  <c:v>INFLACIÓN MENSUAL</c:v>
                </c:pt>
              </c:strCache>
            </c:strRef>
          </c:tx>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manualLayout>
                  <c:x val="-1.0907001077550982E-2"/>
                  <c:y val="-4.0668558545020751E-2"/>
                </c:manualLayout>
              </c:layout>
              <c:dLblPos val="r"/>
              <c:showVal val="1"/>
            </c:dLbl>
            <c:dLblPos val="t"/>
            <c:showVal val="1"/>
          </c:dLbls>
          <c:xVal>
            <c:numRef>
              <c:f>'INFLACIÓN AL CONSUMIDOR'!$A$3:$A$14</c:f>
              <c:numCache>
                <c:formatCode>mmm\-yy</c:formatCode>
                <c:ptCount val="12"/>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numCache>
            </c:numRef>
          </c:xVal>
          <c:yVal>
            <c:numRef>
              <c:f>'INFLACIÓN AL CONSUMIDOR'!$B$3:$B$14</c:f>
              <c:numCache>
                <c:formatCode>General</c:formatCode>
                <c:ptCount val="12"/>
                <c:pt idx="0">
                  <c:v>0.51</c:v>
                </c:pt>
                <c:pt idx="1">
                  <c:v>0.68</c:v>
                </c:pt>
                <c:pt idx="2">
                  <c:v>0.55000000000000004</c:v>
                </c:pt>
                <c:pt idx="3">
                  <c:v>0.34</c:v>
                </c:pt>
                <c:pt idx="4">
                  <c:v>0.82000000000000062</c:v>
                </c:pt>
                <c:pt idx="5">
                  <c:v>0.35000000000000031</c:v>
                </c:pt>
                <c:pt idx="6">
                  <c:v>4.0000000000000022E-2</c:v>
                </c:pt>
                <c:pt idx="7">
                  <c:v>0.18000000000000024</c:v>
                </c:pt>
                <c:pt idx="8">
                  <c:v>0.49000000000000032</c:v>
                </c:pt>
                <c:pt idx="9">
                  <c:v>0.79</c:v>
                </c:pt>
                <c:pt idx="10">
                  <c:v>0.35000000000000031</c:v>
                </c:pt>
                <c:pt idx="11">
                  <c:v>0.30000000000000032</c:v>
                </c:pt>
              </c:numCache>
            </c:numRef>
          </c:yVal>
          <c:smooth val="1"/>
        </c:ser>
        <c:ser>
          <c:idx val="1"/>
          <c:order val="1"/>
          <c:tx>
            <c:strRef>
              <c:f>'INFLACIÓN AL CONSUMIDOR'!$C$2</c:f>
              <c:strCache>
                <c:ptCount val="1"/>
                <c:pt idx="0">
                  <c:v>INFLACIÓN ACUMULADA</c:v>
                </c:pt>
              </c:strCache>
            </c:strRef>
          </c:tx>
          <c:marker>
            <c:symbol val="none"/>
          </c:marker>
          <c:dLbls>
            <c:delete val="1"/>
          </c:dLbls>
          <c:trendline>
            <c:spPr>
              <a:ln w="12700">
                <a:solidFill>
                  <a:schemeClr val="accent6">
                    <a:lumMod val="75000"/>
                  </a:schemeClr>
                </a:solidFill>
              </a:ln>
            </c:spPr>
            <c:trendlineType val="linear"/>
            <c:dispRSqr val="1"/>
            <c:trendlineLbl>
              <c:layout/>
              <c:numFmt formatCode="General" sourceLinked="0"/>
            </c:trendlineLbl>
          </c:trendline>
          <c:xVal>
            <c:numRef>
              <c:f>'INFLACIÓN AL CONSUMIDOR'!$A$3:$A$14</c:f>
              <c:numCache>
                <c:formatCode>mmm\-yy</c:formatCode>
                <c:ptCount val="12"/>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numCache>
            </c:numRef>
          </c:xVal>
          <c:yVal>
            <c:numRef>
              <c:f>'INFLACIÓN AL CONSUMIDOR'!$C$3:$C$14</c:f>
              <c:numCache>
                <c:formatCode>General</c:formatCode>
                <c:ptCount val="12"/>
                <c:pt idx="0">
                  <c:v>3.3299999999999987</c:v>
                </c:pt>
                <c:pt idx="1">
                  <c:v>0.68</c:v>
                </c:pt>
                <c:pt idx="2">
                  <c:v>1.24</c:v>
                </c:pt>
                <c:pt idx="3">
                  <c:v>1.58</c:v>
                </c:pt>
                <c:pt idx="4">
                  <c:v>2.4099999999999997</c:v>
                </c:pt>
                <c:pt idx="5">
                  <c:v>2.77</c:v>
                </c:pt>
                <c:pt idx="6">
                  <c:v>2.8099999999999987</c:v>
                </c:pt>
                <c:pt idx="7">
                  <c:v>2.9899999999999998</c:v>
                </c:pt>
                <c:pt idx="8">
                  <c:v>3.4899999999999998</c:v>
                </c:pt>
                <c:pt idx="9">
                  <c:v>4.3099999999999996</c:v>
                </c:pt>
                <c:pt idx="10">
                  <c:v>4.67</c:v>
                </c:pt>
                <c:pt idx="11">
                  <c:v>4.99</c:v>
                </c:pt>
              </c:numCache>
            </c:numRef>
          </c:yVal>
          <c:smooth val="1"/>
        </c:ser>
        <c:ser>
          <c:idx val="2"/>
          <c:order val="2"/>
          <c:tx>
            <c:strRef>
              <c:f>'INFLACIÓN AL CONSUMIDOR'!$D$2</c:f>
              <c:strCache>
                <c:ptCount val="1"/>
                <c:pt idx="0">
                  <c:v>INFLACIÓN ANUAL</c:v>
                </c:pt>
              </c:strCache>
            </c:strRef>
          </c:tx>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Pos val="r"/>
            <c:showVal val="1"/>
          </c:dLbls>
          <c:xVal>
            <c:numRef>
              <c:f>'INFLACIÓN AL CONSUMIDOR'!$A$3:$A$14</c:f>
              <c:numCache>
                <c:formatCode>mmm\-yy</c:formatCode>
                <c:ptCount val="12"/>
                <c:pt idx="0">
                  <c:v>40513</c:v>
                </c:pt>
                <c:pt idx="1">
                  <c:v>40544</c:v>
                </c:pt>
                <c:pt idx="2">
                  <c:v>40575</c:v>
                </c:pt>
                <c:pt idx="3">
                  <c:v>40603</c:v>
                </c:pt>
                <c:pt idx="4">
                  <c:v>40634</c:v>
                </c:pt>
                <c:pt idx="5">
                  <c:v>40664</c:v>
                </c:pt>
                <c:pt idx="6">
                  <c:v>40695</c:v>
                </c:pt>
                <c:pt idx="7">
                  <c:v>40725</c:v>
                </c:pt>
                <c:pt idx="8">
                  <c:v>40756</c:v>
                </c:pt>
                <c:pt idx="9">
                  <c:v>40787</c:v>
                </c:pt>
                <c:pt idx="10">
                  <c:v>40817</c:v>
                </c:pt>
                <c:pt idx="11">
                  <c:v>40848</c:v>
                </c:pt>
              </c:numCache>
            </c:numRef>
          </c:xVal>
          <c:yVal>
            <c:numRef>
              <c:f>'INFLACIÓN AL CONSUMIDOR'!$D$3:$D$14</c:f>
              <c:numCache>
                <c:formatCode>General</c:formatCode>
                <c:ptCount val="12"/>
                <c:pt idx="0">
                  <c:v>3.3299999999999987</c:v>
                </c:pt>
                <c:pt idx="1">
                  <c:v>3.17</c:v>
                </c:pt>
                <c:pt idx="2">
                  <c:v>3.3899999999999997</c:v>
                </c:pt>
                <c:pt idx="3">
                  <c:v>3.57</c:v>
                </c:pt>
                <c:pt idx="4">
                  <c:v>3.88</c:v>
                </c:pt>
                <c:pt idx="5">
                  <c:v>4.2300000000000004</c:v>
                </c:pt>
                <c:pt idx="6">
                  <c:v>4.28</c:v>
                </c:pt>
                <c:pt idx="7">
                  <c:v>4.4400000000000004</c:v>
                </c:pt>
                <c:pt idx="8">
                  <c:v>4.84</c:v>
                </c:pt>
                <c:pt idx="9">
                  <c:v>5.39</c:v>
                </c:pt>
                <c:pt idx="10">
                  <c:v>5.5</c:v>
                </c:pt>
                <c:pt idx="11">
                  <c:v>5.53</c:v>
                </c:pt>
              </c:numCache>
            </c:numRef>
          </c:yVal>
          <c:smooth val="1"/>
        </c:ser>
        <c:dLbls>
          <c:showVal val="1"/>
        </c:dLbls>
        <c:axId val="57964416"/>
        <c:axId val="57965952"/>
      </c:scatterChart>
      <c:valAx>
        <c:axId val="57964416"/>
        <c:scaling>
          <c:orientation val="minMax"/>
        </c:scaling>
        <c:axPos val="b"/>
        <c:majorGridlines/>
        <c:minorGridlines/>
        <c:numFmt formatCode="mmm\-yy" sourceLinked="1"/>
        <c:tickLblPos val="nextTo"/>
        <c:crossAx val="57965952"/>
        <c:crosses val="autoZero"/>
        <c:crossBetween val="midCat"/>
      </c:valAx>
      <c:valAx>
        <c:axId val="57965952"/>
        <c:scaling>
          <c:orientation val="minMax"/>
        </c:scaling>
        <c:axPos val="l"/>
        <c:majorGridlines/>
        <c:minorGridlines/>
        <c:numFmt formatCode="General" sourceLinked="1"/>
        <c:tickLblPos val="nextTo"/>
        <c:crossAx val="57964416"/>
        <c:crosses val="autoZero"/>
        <c:crossBetween val="midCat"/>
      </c:valAx>
    </c:plotArea>
    <c:legend>
      <c:legendPos val="r"/>
      <c:layout/>
    </c:legend>
    <c:plotVisOnly val="1"/>
  </c:chart>
  <c:spPr>
    <a:solidFill>
      <a:schemeClr val="lt1"/>
    </a:solidFill>
    <a:ln w="25400" cap="flat" cmpd="sng" algn="ctr">
      <a:solidFill>
        <a:schemeClr val="dk1"/>
      </a:solidFill>
      <a:prstDash val="solid"/>
    </a:ln>
    <a:effectLst/>
  </c:spPr>
  <c:txPr>
    <a:bodyPr/>
    <a:lstStyle/>
    <a:p>
      <a:pPr>
        <a:defRPr sz="800">
          <a:solidFill>
            <a:schemeClr val="dk1"/>
          </a:solidFill>
          <a:latin typeface="Times New Roman" pitchFamily="18" charset="0"/>
          <a:ea typeface="+mn-ea"/>
          <a:cs typeface="Times New Roman" pitchFamily="18" charset="0"/>
        </a:defRPr>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C"/>
              <a:t>Evolución Tasa Activa Efectiva Máxima</a:t>
            </a:r>
          </a:p>
        </c:rich>
      </c:tx>
      <c:layout/>
    </c:title>
    <c:plotArea>
      <c:layout/>
      <c:lineChart>
        <c:grouping val="standard"/>
        <c:ser>
          <c:idx val="0"/>
          <c:order val="0"/>
          <c:tx>
            <c:strRef>
              <c:f>Hoja1!$A$5</c:f>
              <c:strCache>
                <c:ptCount val="1"/>
                <c:pt idx="0">
                  <c:v>Productivo Corporativo</c:v>
                </c:pt>
              </c:strCache>
            </c:strRef>
          </c:tx>
          <c:cat>
            <c:numRef>
              <c:f>Hoja1!$B$4:$F$4</c:f>
              <c:numCache>
                <c:formatCode>mmm\-yy</c:formatCode>
                <c:ptCount val="5"/>
                <c:pt idx="0">
                  <c:v>39326</c:v>
                </c:pt>
                <c:pt idx="1">
                  <c:v>39722</c:v>
                </c:pt>
                <c:pt idx="2">
                  <c:v>39965</c:v>
                </c:pt>
                <c:pt idx="3">
                  <c:v>40299</c:v>
                </c:pt>
                <c:pt idx="4">
                  <c:v>40544</c:v>
                </c:pt>
              </c:numCache>
            </c:numRef>
          </c:cat>
          <c:val>
            <c:numRef>
              <c:f>Hoja1!$B$5:$F$5</c:f>
            </c:numRef>
          </c:val>
          <c:smooth val="1"/>
        </c:ser>
        <c:ser>
          <c:idx val="1"/>
          <c:order val="1"/>
          <c:tx>
            <c:strRef>
              <c:f>Hoja1!$A$6</c:f>
              <c:strCache>
                <c:ptCount val="1"/>
                <c:pt idx="0">
                  <c:v>Productivo Empresarial </c:v>
                </c:pt>
              </c:strCache>
            </c:strRef>
          </c:tx>
          <c:cat>
            <c:numRef>
              <c:f>Hoja1!$B$4:$F$4</c:f>
              <c:numCache>
                <c:formatCode>mmm\-yy</c:formatCode>
                <c:ptCount val="5"/>
                <c:pt idx="0">
                  <c:v>39326</c:v>
                </c:pt>
                <c:pt idx="1">
                  <c:v>39722</c:v>
                </c:pt>
                <c:pt idx="2">
                  <c:v>39965</c:v>
                </c:pt>
                <c:pt idx="3">
                  <c:v>40299</c:v>
                </c:pt>
                <c:pt idx="4">
                  <c:v>40544</c:v>
                </c:pt>
              </c:numCache>
            </c:numRef>
          </c:cat>
          <c:val>
            <c:numRef>
              <c:f>Hoja1!$B$6:$F$6</c:f>
              <c:numCache>
                <c:formatCode>General</c:formatCode>
                <c:ptCount val="5"/>
                <c:pt idx="2" formatCode="0.00">
                  <c:v>10.210000000000001</c:v>
                </c:pt>
                <c:pt idx="3" formatCode="0.00">
                  <c:v>10.210000000000001</c:v>
                </c:pt>
                <c:pt idx="4" formatCode="0.00">
                  <c:v>10.210000000000001</c:v>
                </c:pt>
              </c:numCache>
            </c:numRef>
          </c:val>
          <c:smooth val="1"/>
        </c:ser>
        <c:ser>
          <c:idx val="2"/>
          <c:order val="2"/>
          <c:tx>
            <c:strRef>
              <c:f>Hoja1!$A$7</c:f>
              <c:strCache>
                <c:ptCount val="1"/>
                <c:pt idx="0">
                  <c:v>Productivo PYMES</c:v>
                </c:pt>
              </c:strCache>
            </c:strRef>
          </c:tx>
          <c:cat>
            <c:numRef>
              <c:f>Hoja1!$B$4:$F$4</c:f>
              <c:numCache>
                <c:formatCode>mmm\-yy</c:formatCode>
                <c:ptCount val="5"/>
                <c:pt idx="0">
                  <c:v>39326</c:v>
                </c:pt>
                <c:pt idx="1">
                  <c:v>39722</c:v>
                </c:pt>
                <c:pt idx="2">
                  <c:v>39965</c:v>
                </c:pt>
                <c:pt idx="3">
                  <c:v>40299</c:v>
                </c:pt>
                <c:pt idx="4">
                  <c:v>40544</c:v>
                </c:pt>
              </c:numCache>
            </c:numRef>
          </c:cat>
          <c:val>
            <c:numRef>
              <c:f>Hoja1!$B$7:$F$7</c:f>
              <c:numCache>
                <c:formatCode>0.00</c:formatCode>
                <c:ptCount val="5"/>
                <c:pt idx="0">
                  <c:v>20.110000000000031</c:v>
                </c:pt>
                <c:pt idx="1">
                  <c:v>11.83</c:v>
                </c:pt>
                <c:pt idx="2">
                  <c:v>11.83</c:v>
                </c:pt>
                <c:pt idx="3">
                  <c:v>11.83</c:v>
                </c:pt>
                <c:pt idx="4">
                  <c:v>11.83</c:v>
                </c:pt>
              </c:numCache>
            </c:numRef>
          </c:val>
          <c:smooth val="1"/>
        </c:ser>
        <c:ser>
          <c:idx val="3"/>
          <c:order val="3"/>
          <c:tx>
            <c:strRef>
              <c:f>Hoja1!$A$8</c:f>
              <c:strCache>
                <c:ptCount val="1"/>
                <c:pt idx="0">
                  <c:v>Consumo </c:v>
                </c:pt>
              </c:strCache>
            </c:strRef>
          </c:tx>
          <c:cat>
            <c:numRef>
              <c:f>Hoja1!$B$4:$F$4</c:f>
              <c:numCache>
                <c:formatCode>mmm\-yy</c:formatCode>
                <c:ptCount val="5"/>
                <c:pt idx="0">
                  <c:v>39326</c:v>
                </c:pt>
                <c:pt idx="1">
                  <c:v>39722</c:v>
                </c:pt>
                <c:pt idx="2">
                  <c:v>39965</c:v>
                </c:pt>
                <c:pt idx="3">
                  <c:v>40299</c:v>
                </c:pt>
                <c:pt idx="4">
                  <c:v>40544</c:v>
                </c:pt>
              </c:numCache>
            </c:numRef>
          </c:cat>
          <c:val>
            <c:numRef>
              <c:f>Hoja1!$B$8:$F$8</c:f>
              <c:numCache>
                <c:formatCode>0.00</c:formatCode>
                <c:ptCount val="5"/>
                <c:pt idx="0">
                  <c:v>24.56</c:v>
                </c:pt>
                <c:pt idx="1">
                  <c:v>16.3</c:v>
                </c:pt>
                <c:pt idx="2">
                  <c:v>18.920000000000002</c:v>
                </c:pt>
                <c:pt idx="3">
                  <c:v>16.3</c:v>
                </c:pt>
                <c:pt idx="4">
                  <c:v>16.3</c:v>
                </c:pt>
              </c:numCache>
            </c:numRef>
          </c:val>
          <c:smooth val="1"/>
        </c:ser>
        <c:marker val="1"/>
        <c:axId val="58570624"/>
        <c:axId val="58572160"/>
      </c:lineChart>
      <c:dateAx>
        <c:axId val="58570624"/>
        <c:scaling>
          <c:orientation val="minMax"/>
        </c:scaling>
        <c:axPos val="b"/>
        <c:numFmt formatCode="mmm\-yy" sourceLinked="1"/>
        <c:majorTickMark val="none"/>
        <c:tickLblPos val="nextTo"/>
        <c:crossAx val="58572160"/>
        <c:crosses val="autoZero"/>
        <c:auto val="1"/>
        <c:lblOffset val="100"/>
      </c:dateAx>
      <c:valAx>
        <c:axId val="58572160"/>
        <c:scaling>
          <c:orientation val="minMax"/>
        </c:scaling>
        <c:axPos val="l"/>
        <c:majorGridlines/>
        <c:title>
          <c:tx>
            <c:rich>
              <a:bodyPr/>
              <a:lstStyle/>
              <a:p>
                <a:pPr>
                  <a:defRPr/>
                </a:pPr>
                <a:r>
                  <a:rPr lang="es-EC"/>
                  <a:t>Porcentaje (%)</a:t>
                </a:r>
              </a:p>
            </c:rich>
          </c:tx>
          <c:layout>
            <c:manualLayout>
              <c:xMode val="edge"/>
              <c:yMode val="edge"/>
              <c:x val="0.16435185185185186"/>
              <c:y val="0.21634874623070829"/>
            </c:manualLayout>
          </c:layout>
        </c:title>
        <c:numFmt formatCode="General" sourceLinked="1"/>
        <c:majorTickMark val="none"/>
        <c:tickLblPos val="nextTo"/>
        <c:crossAx val="58570624"/>
        <c:crosses val="autoZero"/>
        <c:crossBetween val="between"/>
      </c:valAx>
      <c:dTable>
        <c:showHorzBorder val="1"/>
        <c:showVertBorder val="1"/>
        <c:showOutline val="1"/>
        <c:showKeys val="1"/>
      </c:dTable>
    </c:plotArea>
    <c:plotVisOnly val="1"/>
  </c:chart>
  <c:txPr>
    <a:bodyPr/>
    <a:lstStyle/>
    <a:p>
      <a:pPr>
        <a:defRPr sz="900">
          <a:latin typeface="Times New Roman" pitchFamily="18" charset="0"/>
          <a:cs typeface="Times New Roman" pitchFamily="18" charset="0"/>
        </a:defRPr>
      </a:pPr>
      <a:endParaRPr lang="es-EC"/>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style val="10"/>
  <c:chart>
    <c:title>
      <c:tx>
        <c:rich>
          <a:bodyPr/>
          <a:lstStyle/>
          <a:p>
            <a:pPr>
              <a:defRPr/>
            </a:pPr>
            <a:r>
              <a:rPr lang="en-US"/>
              <a:t>Desempleo y Subempleo en Ecuador</a:t>
            </a:r>
          </a:p>
        </c:rich>
      </c:tx>
      <c:layout>
        <c:manualLayout>
          <c:xMode val="edge"/>
          <c:yMode val="edge"/>
          <c:x val="0.24410304919983691"/>
          <c:y val="6.8713462157549449E-2"/>
        </c:manualLayout>
      </c:layout>
    </c:title>
    <c:view3D>
      <c:rAngAx val="1"/>
    </c:view3D>
    <c:plotArea>
      <c:layout>
        <c:manualLayout>
          <c:layoutTarget val="inner"/>
          <c:xMode val="edge"/>
          <c:yMode val="edge"/>
          <c:x val="0.10743294941500174"/>
          <c:y val="0.23500593406418346"/>
          <c:w val="0.86734627906694517"/>
          <c:h val="0.53721227931159354"/>
        </c:manualLayout>
      </c:layout>
      <c:bar3DChart>
        <c:barDir val="col"/>
        <c:grouping val="percentStacked"/>
        <c:ser>
          <c:idx val="0"/>
          <c:order val="0"/>
          <c:tx>
            <c:strRef>
              <c:f>'Nacional Urbano'!$B$2</c:f>
              <c:strCache>
                <c:ptCount val="1"/>
                <c:pt idx="0">
                  <c:v>Desempleo</c:v>
                </c:pt>
              </c:strCache>
            </c:strRef>
          </c:tx>
          <c:cat>
            <c:numRef>
              <c:f>'Nacional Urbano'!$A$3:$A$8</c:f>
              <c:numCache>
                <c:formatCode>mmm\-yy</c:formatCode>
                <c:ptCount val="6"/>
                <c:pt idx="0">
                  <c:v>40330</c:v>
                </c:pt>
                <c:pt idx="1">
                  <c:v>40422</c:v>
                </c:pt>
                <c:pt idx="2">
                  <c:v>40513</c:v>
                </c:pt>
                <c:pt idx="3">
                  <c:v>40603</c:v>
                </c:pt>
                <c:pt idx="4">
                  <c:v>40695</c:v>
                </c:pt>
                <c:pt idx="5">
                  <c:v>40787</c:v>
                </c:pt>
              </c:numCache>
            </c:numRef>
          </c:cat>
          <c:val>
            <c:numRef>
              <c:f>'Nacional Urbano'!$B$3:$B$8</c:f>
              <c:numCache>
                <c:formatCode>General</c:formatCode>
                <c:ptCount val="6"/>
                <c:pt idx="0">
                  <c:v>7.71</c:v>
                </c:pt>
                <c:pt idx="1">
                  <c:v>7.44</c:v>
                </c:pt>
                <c:pt idx="2">
                  <c:v>6.1099999999999985</c:v>
                </c:pt>
                <c:pt idx="3">
                  <c:v>7.04</c:v>
                </c:pt>
                <c:pt idx="4">
                  <c:v>6.3599999999999985</c:v>
                </c:pt>
                <c:pt idx="5">
                  <c:v>5.52</c:v>
                </c:pt>
              </c:numCache>
            </c:numRef>
          </c:val>
        </c:ser>
        <c:ser>
          <c:idx val="1"/>
          <c:order val="1"/>
          <c:tx>
            <c:strRef>
              <c:f>'Nacional Urbano'!$C$2</c:f>
              <c:strCache>
                <c:ptCount val="1"/>
                <c:pt idx="0">
                  <c:v>Ocupacion plena</c:v>
                </c:pt>
              </c:strCache>
            </c:strRef>
          </c:tx>
          <c:dLbls>
            <c:dLbl>
              <c:idx val="0"/>
              <c:layout>
                <c:manualLayout>
                  <c:x val="3.0651326200826216E-2"/>
                  <c:y val="0"/>
                </c:manualLayout>
              </c:layout>
              <c:showVal val="1"/>
            </c:dLbl>
            <c:showVal val="1"/>
          </c:dLbls>
          <c:cat>
            <c:numRef>
              <c:f>'Nacional Urbano'!$A$3:$A$8</c:f>
              <c:numCache>
                <c:formatCode>mmm\-yy</c:formatCode>
                <c:ptCount val="6"/>
                <c:pt idx="0">
                  <c:v>40330</c:v>
                </c:pt>
                <c:pt idx="1">
                  <c:v>40422</c:v>
                </c:pt>
                <c:pt idx="2">
                  <c:v>40513</c:v>
                </c:pt>
                <c:pt idx="3">
                  <c:v>40603</c:v>
                </c:pt>
                <c:pt idx="4">
                  <c:v>40695</c:v>
                </c:pt>
                <c:pt idx="5">
                  <c:v>40787</c:v>
                </c:pt>
              </c:numCache>
            </c:numRef>
          </c:cat>
          <c:val>
            <c:numRef>
              <c:f>'Nacional Urbano'!$C$3:$C$8</c:f>
              <c:numCache>
                <c:formatCode>General</c:formatCode>
                <c:ptCount val="6"/>
                <c:pt idx="0">
                  <c:v>40.260000000000012</c:v>
                </c:pt>
                <c:pt idx="1">
                  <c:v>41.94</c:v>
                </c:pt>
                <c:pt idx="2">
                  <c:v>45.6</c:v>
                </c:pt>
                <c:pt idx="3">
                  <c:v>41.190000000000012</c:v>
                </c:pt>
                <c:pt idx="4">
                  <c:v>45.59</c:v>
                </c:pt>
                <c:pt idx="5">
                  <c:v>47.85</c:v>
                </c:pt>
              </c:numCache>
            </c:numRef>
          </c:val>
        </c:ser>
        <c:ser>
          <c:idx val="2"/>
          <c:order val="2"/>
          <c:tx>
            <c:strRef>
              <c:f>'Nacional Urbano'!$D$2</c:f>
              <c:strCache>
                <c:ptCount val="1"/>
                <c:pt idx="0">
                  <c:v>Subempleo</c:v>
                </c:pt>
              </c:strCache>
            </c:strRef>
          </c:tx>
          <c:dLbls>
            <c:dLbl>
              <c:idx val="0"/>
              <c:layout>
                <c:manualLayout>
                  <c:x val="6.4367785021735846E-2"/>
                  <c:y val="-4.901960784313898E-3"/>
                </c:manualLayout>
              </c:layout>
              <c:showVal val="1"/>
            </c:dLbl>
            <c:dLbl>
              <c:idx val="1"/>
              <c:layout>
                <c:manualLayout>
                  <c:x val="6.7432917641818552E-2"/>
                  <c:y val="0"/>
                </c:manualLayout>
              </c:layout>
              <c:showVal val="1"/>
            </c:dLbl>
            <c:dLbl>
              <c:idx val="2"/>
              <c:layout>
                <c:manualLayout>
                  <c:x val="7.9693448122147834E-2"/>
                  <c:y val="9.8039215686274508E-3"/>
                </c:manualLayout>
              </c:layout>
              <c:showVal val="1"/>
            </c:dLbl>
            <c:dLbl>
              <c:idx val="3"/>
              <c:layout>
                <c:manualLayout>
                  <c:x val="7.3563182881982506E-2"/>
                  <c:y val="0"/>
                </c:manualLayout>
              </c:layout>
              <c:showVal val="1"/>
            </c:dLbl>
            <c:dLbl>
              <c:idx val="4"/>
              <c:layout>
                <c:manualLayout>
                  <c:x val="6.1302652401652093E-2"/>
                  <c:y val="0"/>
                </c:manualLayout>
              </c:layout>
              <c:showVal val="1"/>
            </c:dLbl>
            <c:dLbl>
              <c:idx val="5"/>
              <c:layout>
                <c:manualLayout>
                  <c:x val="8.2758580742230525E-2"/>
                  <c:y val="-2.9411764705882353E-2"/>
                </c:manualLayout>
              </c:layout>
              <c:showVal val="1"/>
            </c:dLbl>
            <c:showVal val="1"/>
          </c:dLbls>
          <c:cat>
            <c:numRef>
              <c:f>'Nacional Urbano'!$A$3:$A$8</c:f>
              <c:numCache>
                <c:formatCode>mmm\-yy</c:formatCode>
                <c:ptCount val="6"/>
                <c:pt idx="0">
                  <c:v>40330</c:v>
                </c:pt>
                <c:pt idx="1">
                  <c:v>40422</c:v>
                </c:pt>
                <c:pt idx="2">
                  <c:v>40513</c:v>
                </c:pt>
                <c:pt idx="3">
                  <c:v>40603</c:v>
                </c:pt>
                <c:pt idx="4">
                  <c:v>40695</c:v>
                </c:pt>
                <c:pt idx="5">
                  <c:v>40787</c:v>
                </c:pt>
              </c:numCache>
            </c:numRef>
          </c:cat>
          <c:val>
            <c:numRef>
              <c:f>'Nacional Urbano'!$D$3:$D$8</c:f>
              <c:numCache>
                <c:formatCode>General</c:formatCode>
                <c:ptCount val="6"/>
                <c:pt idx="0">
                  <c:v>50.42</c:v>
                </c:pt>
                <c:pt idx="1">
                  <c:v>49.6</c:v>
                </c:pt>
                <c:pt idx="2">
                  <c:v>47.13</c:v>
                </c:pt>
                <c:pt idx="3">
                  <c:v>49.97</c:v>
                </c:pt>
                <c:pt idx="4">
                  <c:v>46.74</c:v>
                </c:pt>
                <c:pt idx="5">
                  <c:v>45.71</c:v>
                </c:pt>
              </c:numCache>
            </c:numRef>
          </c:val>
        </c:ser>
        <c:dLbls>
          <c:showVal val="1"/>
        </c:dLbls>
        <c:gapWidth val="75"/>
        <c:shape val="cylinder"/>
        <c:axId val="58717312"/>
        <c:axId val="58718848"/>
        <c:axId val="0"/>
      </c:bar3DChart>
      <c:dateAx>
        <c:axId val="58717312"/>
        <c:scaling>
          <c:orientation val="minMax"/>
          <c:max val="40787"/>
          <c:min val="40330"/>
        </c:scaling>
        <c:axPos val="b"/>
        <c:numFmt formatCode="mmm\-yy" sourceLinked="1"/>
        <c:majorTickMark val="none"/>
        <c:tickLblPos val="nextTo"/>
        <c:crossAx val="58718848"/>
        <c:crosses val="autoZero"/>
        <c:auto val="1"/>
        <c:lblOffset val="100"/>
        <c:baseTimeUnit val="months"/>
        <c:majorUnit val="3"/>
        <c:majorTimeUnit val="months"/>
        <c:minorUnit val="3"/>
        <c:minorTimeUnit val="months"/>
      </c:dateAx>
      <c:valAx>
        <c:axId val="58718848"/>
        <c:scaling>
          <c:orientation val="minMax"/>
        </c:scaling>
        <c:axPos val="l"/>
        <c:numFmt formatCode="0%" sourceLinked="1"/>
        <c:majorTickMark val="none"/>
        <c:tickLblPos val="nextTo"/>
        <c:crossAx val="58717312"/>
        <c:crosses val="autoZero"/>
        <c:crossBetween val="between"/>
      </c:valAx>
    </c:plotArea>
    <c:legend>
      <c:legendPos val="b"/>
      <c:layout>
        <c:manualLayout>
          <c:xMode val="edge"/>
          <c:yMode val="edge"/>
          <c:x val="0.13649044184735529"/>
          <c:y val="0.90750305383363827"/>
          <c:w val="0.70862849313495524"/>
          <c:h val="8.8641732283464725E-2"/>
        </c:manualLayout>
      </c:layout>
    </c:legend>
    <c:plotVisOnly val="1"/>
  </c:chart>
  <c:txPr>
    <a:bodyPr/>
    <a:lstStyle/>
    <a:p>
      <a:pPr>
        <a:defRPr sz="800">
          <a:latin typeface="Times New Roman" pitchFamily="18" charset="0"/>
          <a:cs typeface="Times New Roman" pitchFamily="18" charset="0"/>
        </a:defRPr>
      </a:pPr>
      <a:endParaRPr lang="es-EC"/>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sz="1000"/>
            </a:pPr>
            <a:r>
              <a:rPr lang="en-US" sz="1000"/>
              <a:t>Niveles socio-económico de la población</a:t>
            </a:r>
          </a:p>
        </c:rich>
      </c:tx>
      <c:layout>
        <c:manualLayout>
          <c:xMode val="edge"/>
          <c:yMode val="edge"/>
          <c:x val="0.19331129762625823"/>
          <c:y val="0"/>
        </c:manualLayout>
      </c:layout>
    </c:title>
    <c:view3D>
      <c:rotX val="30"/>
      <c:perspective val="30"/>
    </c:view3D>
    <c:plotArea>
      <c:layout>
        <c:manualLayout>
          <c:layoutTarget val="inner"/>
          <c:xMode val="edge"/>
          <c:yMode val="edge"/>
          <c:x val="9.0089065285511943E-2"/>
          <c:y val="0.25592574245548372"/>
          <c:w val="0.89757304552166217"/>
          <c:h val="0.68411376484640218"/>
        </c:manualLayout>
      </c:layout>
      <c:pie3DChart>
        <c:varyColors val="1"/>
        <c:ser>
          <c:idx val="0"/>
          <c:order val="0"/>
          <c:explosion val="25"/>
          <c:cat>
            <c:strRef>
              <c:f>Poblacion!$A$4:$A$8</c:f>
              <c:strCache>
                <c:ptCount val="5"/>
                <c:pt idx="0">
                  <c:v>Nivel A</c:v>
                </c:pt>
                <c:pt idx="1">
                  <c:v>Nivel B</c:v>
                </c:pt>
                <c:pt idx="2">
                  <c:v>Nivel C+</c:v>
                </c:pt>
                <c:pt idx="3">
                  <c:v>Nivel C-</c:v>
                </c:pt>
                <c:pt idx="4">
                  <c:v>Nivel D</c:v>
                </c:pt>
              </c:strCache>
            </c:strRef>
          </c:cat>
          <c:val>
            <c:numRef>
              <c:f>Poblacion!$B$4:$B$8</c:f>
              <c:numCache>
                <c:formatCode>0.00%</c:formatCode>
                <c:ptCount val="5"/>
                <c:pt idx="0">
                  <c:v>1.9000000000000083E-2</c:v>
                </c:pt>
                <c:pt idx="1">
                  <c:v>0.112</c:v>
                </c:pt>
                <c:pt idx="2">
                  <c:v>0.22800000000000001</c:v>
                </c:pt>
                <c:pt idx="3">
                  <c:v>0.49300000000000038</c:v>
                </c:pt>
                <c:pt idx="4">
                  <c:v>0.14900000000000024</c:v>
                </c:pt>
              </c:numCache>
            </c:numRef>
          </c:val>
        </c:ser>
        <c:dLbls>
          <c:showCatName val="1"/>
          <c:showPercent val="1"/>
        </c:dLbls>
      </c:pie3DChart>
    </c:plotArea>
    <c:plotVisOnly val="1"/>
  </c:chart>
  <c:txPr>
    <a:bodyPr/>
    <a:lstStyle/>
    <a:p>
      <a:pPr>
        <a:defRPr sz="800">
          <a:latin typeface="Times New Roman" pitchFamily="18" charset="0"/>
          <a:cs typeface="Times New Roman" pitchFamily="18" charset="0"/>
        </a:defRPr>
      </a:pPr>
      <a:endParaRPr lang="es-EC"/>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style val="10"/>
  <c:chart>
    <c:title>
      <c:tx>
        <c:rich>
          <a:bodyPr/>
          <a:lstStyle/>
          <a:p>
            <a:pPr>
              <a:defRPr/>
            </a:pPr>
            <a:r>
              <a:rPr lang="en-US"/>
              <a:t>Preferencia de Cirugías Plásticas</a:t>
            </a:r>
          </a:p>
        </c:rich>
      </c:tx>
      <c:layout>
        <c:manualLayout>
          <c:xMode val="edge"/>
          <c:yMode val="edge"/>
          <c:x val="3.0604690909518981E-2"/>
          <c:y val="3.0125185443864208E-2"/>
        </c:manualLayout>
      </c:layout>
    </c:title>
    <c:view3D>
      <c:rotX val="30"/>
      <c:perspective val="30"/>
    </c:view3D>
    <c:plotArea>
      <c:layout>
        <c:manualLayout>
          <c:layoutTarget val="inner"/>
          <c:xMode val="edge"/>
          <c:yMode val="edge"/>
          <c:x val="6.0767561825368315E-5"/>
          <c:y val="0.23449454008683443"/>
          <c:w val="0.85373195930547396"/>
          <c:h val="0.64872814610623664"/>
        </c:manualLayout>
      </c:layout>
      <c:pie3DChart>
        <c:varyColors val="1"/>
        <c:ser>
          <c:idx val="0"/>
          <c:order val="0"/>
          <c:explosion val="25"/>
          <c:cat>
            <c:strRef>
              <c:f>Hoja2!$B$39:$B$44</c:f>
              <c:strCache>
                <c:ptCount val="6"/>
                <c:pt idx="0">
                  <c:v>Rinoplastia</c:v>
                </c:pt>
                <c:pt idx="1">
                  <c:v>Lifting facial</c:v>
                </c:pt>
                <c:pt idx="2">
                  <c:v>Liposucción</c:v>
                </c:pt>
                <c:pt idx="3">
                  <c:v>Aumento, disminución o levantamiento de busto</c:v>
                </c:pt>
                <c:pt idx="4">
                  <c:v>Aumento o levantamiento de glúteos</c:v>
                </c:pt>
                <c:pt idx="5">
                  <c:v>Más de dos procedimientos</c:v>
                </c:pt>
              </c:strCache>
            </c:strRef>
          </c:cat>
          <c:val>
            <c:numRef>
              <c:f>Hoja2!$C$39:$C$44</c:f>
              <c:numCache>
                <c:formatCode>General</c:formatCode>
                <c:ptCount val="6"/>
                <c:pt idx="0">
                  <c:v>5</c:v>
                </c:pt>
                <c:pt idx="1">
                  <c:v>5</c:v>
                </c:pt>
                <c:pt idx="2">
                  <c:v>6</c:v>
                </c:pt>
                <c:pt idx="3">
                  <c:v>5</c:v>
                </c:pt>
                <c:pt idx="4">
                  <c:v>3</c:v>
                </c:pt>
                <c:pt idx="5">
                  <c:v>7</c:v>
                </c:pt>
              </c:numCache>
            </c:numRef>
          </c:val>
        </c:ser>
        <c:dLbls>
          <c:showPercent val="1"/>
        </c:dLbls>
      </c:pie3DChart>
    </c:plotArea>
    <c:legend>
      <c:legendPos val="r"/>
      <c:layout>
        <c:manualLayout>
          <c:xMode val="edge"/>
          <c:yMode val="edge"/>
          <c:x val="0.72031998016657584"/>
          <c:y val="0.13838384588902841"/>
          <c:w val="0.27761928966702148"/>
          <c:h val="0.86104031840619222"/>
        </c:manualLayout>
      </c:layout>
      <c:overlay val="1"/>
    </c:legend>
    <c:plotVisOnly val="1"/>
  </c:chart>
  <c:txPr>
    <a:bodyPr/>
    <a:lstStyle/>
    <a:p>
      <a:pPr>
        <a:defRPr sz="1100">
          <a:latin typeface="Times New Roman" pitchFamily="18" charset="0"/>
          <a:cs typeface="Times New Roman" pitchFamily="18" charset="0"/>
        </a:defRPr>
      </a:pPr>
      <a:endParaRPr lang="es-EC"/>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hart>
    <c:view3D>
      <c:rAngAx val="1"/>
    </c:view3D>
    <c:plotArea>
      <c:layout/>
      <c:bar3DChart>
        <c:barDir val="bar"/>
        <c:grouping val="clustered"/>
        <c:ser>
          <c:idx val="0"/>
          <c:order val="0"/>
          <c:cat>
            <c:strRef>
              <c:f>Hoja2!$B$53:$B$58</c:f>
              <c:strCache>
                <c:ptCount val="6"/>
                <c:pt idx="0">
                  <c:v>Reconocimiento del equipo médico</c:v>
                </c:pt>
                <c:pt idx="1">
                  <c:v>Seguridad de la clínica donde se realizaría el procedimiento estético</c:v>
                </c:pt>
                <c:pt idx="2">
                  <c:v>Precios del procedimiento o cirugía </c:v>
                </c:pt>
                <c:pt idx="3">
                  <c:v>Reconocimiento del equipo médico / Seguridad de la clínica</c:v>
                </c:pt>
                <c:pt idx="4">
                  <c:v>Todos</c:v>
                </c:pt>
                <c:pt idx="5">
                  <c:v>No responde</c:v>
                </c:pt>
              </c:strCache>
            </c:strRef>
          </c:cat>
          <c:val>
            <c:numRef>
              <c:f>Hoja2!$C$53:$C$58</c:f>
              <c:numCache>
                <c:formatCode>General</c:formatCode>
                <c:ptCount val="6"/>
                <c:pt idx="0">
                  <c:v>9</c:v>
                </c:pt>
                <c:pt idx="1">
                  <c:v>22</c:v>
                </c:pt>
                <c:pt idx="2">
                  <c:v>0</c:v>
                </c:pt>
                <c:pt idx="3">
                  <c:v>10</c:v>
                </c:pt>
                <c:pt idx="4">
                  <c:v>5</c:v>
                </c:pt>
                <c:pt idx="5">
                  <c:v>6</c:v>
                </c:pt>
              </c:numCache>
            </c:numRef>
          </c:val>
        </c:ser>
        <c:shape val="cylinder"/>
        <c:axId val="59148928"/>
        <c:axId val="59154816"/>
        <c:axId val="0"/>
      </c:bar3DChart>
      <c:catAx>
        <c:axId val="59148928"/>
        <c:scaling>
          <c:orientation val="minMax"/>
        </c:scaling>
        <c:axPos val="l"/>
        <c:tickLblPos val="nextTo"/>
        <c:txPr>
          <a:bodyPr/>
          <a:lstStyle/>
          <a:p>
            <a:pPr>
              <a:defRPr lang="en-US"/>
            </a:pPr>
            <a:endParaRPr lang="es-EC"/>
          </a:p>
        </c:txPr>
        <c:crossAx val="59154816"/>
        <c:crosses val="autoZero"/>
        <c:auto val="1"/>
        <c:lblAlgn val="ctr"/>
        <c:lblOffset val="100"/>
      </c:catAx>
      <c:valAx>
        <c:axId val="59154816"/>
        <c:scaling>
          <c:orientation val="minMax"/>
        </c:scaling>
        <c:axPos val="b"/>
        <c:majorGridlines/>
        <c:numFmt formatCode="General" sourceLinked="1"/>
        <c:tickLblPos val="nextTo"/>
        <c:txPr>
          <a:bodyPr/>
          <a:lstStyle/>
          <a:p>
            <a:pPr>
              <a:defRPr lang="en-US"/>
            </a:pPr>
            <a:endParaRPr lang="es-EC"/>
          </a:p>
        </c:txPr>
        <c:crossAx val="59148928"/>
        <c:crosses val="autoZero"/>
        <c:crossBetween val="between"/>
      </c:valAx>
    </c:plotArea>
    <c:plotVisOnly val="1"/>
  </c:chart>
  <c:txPr>
    <a:bodyPr/>
    <a:lstStyle/>
    <a:p>
      <a:pPr>
        <a:defRPr sz="800">
          <a:latin typeface="Times New Roman" pitchFamily="18" charset="0"/>
          <a:cs typeface="Times New Roman" pitchFamily="18" charset="0"/>
        </a:defRPr>
      </a:pPr>
      <a:endParaRPr lang="es-EC"/>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6.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E7C2D-4B9E-42EC-A515-54E9DFCACBB3}" type="doc">
      <dgm:prSet loTypeId="urn:microsoft.com/office/officeart/2005/8/layout/vList4" loCatId="list" qsTypeId="urn:microsoft.com/office/officeart/2005/8/quickstyle/simple1" qsCatId="simple" csTypeId="urn:microsoft.com/office/officeart/2005/8/colors/accent3_1" csCatId="accent3" phldr="1"/>
      <dgm:spPr/>
      <dgm:t>
        <a:bodyPr/>
        <a:lstStyle/>
        <a:p>
          <a:endParaRPr lang="es-EC"/>
        </a:p>
      </dgm:t>
    </dgm:pt>
    <dgm:pt modelId="{F53A22BC-8201-4AB0-87B3-0206859B492E}">
      <dgm:prSet phldrT="[Texto]" custT="1"/>
      <dgm:spPr/>
      <dgm:t>
        <a:bodyPr/>
        <a:lstStyle/>
        <a:p>
          <a:pPr algn="just"/>
          <a:r>
            <a:rPr lang="es-EC" sz="1200" b="1" u="sng" noProof="0" dirty="0" smtClean="0">
              <a:latin typeface="Andalus" pitchFamily="2" charset="-78"/>
              <a:cs typeface="Andalus" pitchFamily="2" charset="-78"/>
            </a:rPr>
            <a:t>Misión</a:t>
          </a:r>
          <a:endParaRPr lang="es-EC" sz="1200" b="1" u="sng" noProof="0" dirty="0">
            <a:latin typeface="Andalus" pitchFamily="2" charset="-78"/>
            <a:cs typeface="Andalus" pitchFamily="2" charset="-78"/>
          </a:endParaRPr>
        </a:p>
      </dgm:t>
    </dgm:pt>
    <dgm:pt modelId="{ECD99866-226B-4503-9795-544B65EFC25D}" type="parTrans" cxnId="{4592AA0E-48E3-4B4D-B24D-4FF63E3AF8F0}">
      <dgm:prSet/>
      <dgm:spPr/>
      <dgm:t>
        <a:bodyPr/>
        <a:lstStyle/>
        <a:p>
          <a:pPr algn="just"/>
          <a:endParaRPr lang="es-EC" sz="1200" noProof="0">
            <a:latin typeface="Andalus" pitchFamily="2" charset="-78"/>
            <a:cs typeface="Andalus" pitchFamily="2" charset="-78"/>
          </a:endParaRPr>
        </a:p>
      </dgm:t>
    </dgm:pt>
    <dgm:pt modelId="{402D6672-8364-42B5-B2E1-53B650205621}" type="sibTrans" cxnId="{4592AA0E-48E3-4B4D-B24D-4FF63E3AF8F0}">
      <dgm:prSet/>
      <dgm:spPr/>
      <dgm:t>
        <a:bodyPr/>
        <a:lstStyle/>
        <a:p>
          <a:pPr algn="just"/>
          <a:endParaRPr lang="es-EC" sz="1200" noProof="0">
            <a:latin typeface="Andalus" pitchFamily="2" charset="-78"/>
            <a:cs typeface="Andalus" pitchFamily="2" charset="-78"/>
          </a:endParaRPr>
        </a:p>
      </dgm:t>
    </dgm:pt>
    <dgm:pt modelId="{DED5693E-542E-44F0-BB68-072DCB006DAD}">
      <dgm:prSet phldrT="[Texto]" custT="1"/>
      <dgm:spPr/>
      <dgm:t>
        <a:bodyPr/>
        <a:lstStyle/>
        <a:p>
          <a:pPr algn="just"/>
          <a:r>
            <a:rPr lang="es-EC" sz="1200" noProof="0" smtClean="0">
              <a:latin typeface="Andalus" pitchFamily="2" charset="-78"/>
              <a:cs typeface="Andalus" pitchFamily="2" charset="-78"/>
            </a:rPr>
            <a:t>La Clínica de Cirugía </a:t>
          </a:r>
          <a:r>
            <a:rPr lang="es-EC" sz="1200" b="1" i="1" noProof="0" smtClean="0">
              <a:latin typeface="Andalus" pitchFamily="2" charset="-78"/>
              <a:cs typeface="Andalus" pitchFamily="2" charset="-78"/>
            </a:rPr>
            <a:t>Steticus</a:t>
          </a:r>
          <a:r>
            <a:rPr lang="es-EC" sz="1200" noProof="0" smtClean="0">
              <a:latin typeface="Andalus" pitchFamily="2" charset="-78"/>
              <a:cs typeface="Andalus" pitchFamily="2" charset="-78"/>
            </a:rPr>
            <a:t>, está comprometida con la comunidad de Quito para resaltar la belleza natural de sus clientes, por medio de consultas personalizadas y profesionales para brindar calidad en sus servicios como: liposucción, rejuvenecimiento facial, aumento o disminución de senos, estética de nariz y demás, con el arte de cirujanos altamente calificados y tecnología de punta y así conseguir solidez financiera de su institución.</a:t>
          </a:r>
          <a:endParaRPr lang="es-EC" sz="1200" noProof="0">
            <a:latin typeface="Andalus" pitchFamily="2" charset="-78"/>
            <a:cs typeface="Andalus" pitchFamily="2" charset="-78"/>
          </a:endParaRPr>
        </a:p>
      </dgm:t>
    </dgm:pt>
    <dgm:pt modelId="{13F261B2-15BB-4C82-8110-18521BA3835E}" type="parTrans" cxnId="{EB41EB4B-DD1C-472D-845E-8252F7A57DB7}">
      <dgm:prSet/>
      <dgm:spPr/>
      <dgm:t>
        <a:bodyPr/>
        <a:lstStyle/>
        <a:p>
          <a:pPr algn="just"/>
          <a:endParaRPr lang="es-EC" sz="1200" noProof="0">
            <a:latin typeface="Andalus" pitchFamily="2" charset="-78"/>
            <a:cs typeface="Andalus" pitchFamily="2" charset="-78"/>
          </a:endParaRPr>
        </a:p>
      </dgm:t>
    </dgm:pt>
    <dgm:pt modelId="{9E1A2E75-6BE9-41D5-90AF-2B6E55AB2939}" type="sibTrans" cxnId="{EB41EB4B-DD1C-472D-845E-8252F7A57DB7}">
      <dgm:prSet/>
      <dgm:spPr/>
      <dgm:t>
        <a:bodyPr/>
        <a:lstStyle/>
        <a:p>
          <a:pPr algn="just"/>
          <a:endParaRPr lang="es-EC" sz="1200" noProof="0">
            <a:latin typeface="Andalus" pitchFamily="2" charset="-78"/>
            <a:cs typeface="Andalus" pitchFamily="2" charset="-78"/>
          </a:endParaRPr>
        </a:p>
      </dgm:t>
    </dgm:pt>
    <dgm:pt modelId="{C92DD9F3-F9E2-465A-AE10-C832E5B3FC39}">
      <dgm:prSet phldrT="[Texto]" custT="1"/>
      <dgm:spPr/>
      <dgm:t>
        <a:bodyPr/>
        <a:lstStyle/>
        <a:p>
          <a:pPr algn="just"/>
          <a:r>
            <a:rPr lang="es-EC" sz="1200" b="1" u="sng" noProof="0" dirty="0" smtClean="0">
              <a:latin typeface="Andalus" pitchFamily="2" charset="-78"/>
              <a:cs typeface="Andalus" pitchFamily="2" charset="-78"/>
            </a:rPr>
            <a:t>Visión</a:t>
          </a:r>
          <a:endParaRPr lang="es-EC" sz="1200" b="1" u="sng" noProof="0" dirty="0">
            <a:latin typeface="Andalus" pitchFamily="2" charset="-78"/>
            <a:cs typeface="Andalus" pitchFamily="2" charset="-78"/>
          </a:endParaRPr>
        </a:p>
      </dgm:t>
    </dgm:pt>
    <dgm:pt modelId="{E9B5098E-8FFF-405C-B25F-DB01FA5ECA96}" type="parTrans" cxnId="{962C69F0-24EC-425E-AB3D-F68089D6A275}">
      <dgm:prSet/>
      <dgm:spPr/>
      <dgm:t>
        <a:bodyPr/>
        <a:lstStyle/>
        <a:p>
          <a:pPr algn="just"/>
          <a:endParaRPr lang="es-EC" sz="1200" noProof="0">
            <a:latin typeface="Andalus" pitchFamily="2" charset="-78"/>
            <a:cs typeface="Andalus" pitchFamily="2" charset="-78"/>
          </a:endParaRPr>
        </a:p>
      </dgm:t>
    </dgm:pt>
    <dgm:pt modelId="{3C0A8AE6-8D64-4B14-9D03-779E5EEC56DF}" type="sibTrans" cxnId="{962C69F0-24EC-425E-AB3D-F68089D6A275}">
      <dgm:prSet/>
      <dgm:spPr/>
      <dgm:t>
        <a:bodyPr/>
        <a:lstStyle/>
        <a:p>
          <a:pPr algn="just"/>
          <a:endParaRPr lang="es-EC" sz="1200" noProof="0">
            <a:latin typeface="Andalus" pitchFamily="2" charset="-78"/>
            <a:cs typeface="Andalus" pitchFamily="2" charset="-78"/>
          </a:endParaRPr>
        </a:p>
      </dgm:t>
    </dgm:pt>
    <dgm:pt modelId="{34B9250E-F76C-42C3-8026-1AE6680687C0}">
      <dgm:prSet phldrT="[Texto]" custT="1"/>
      <dgm:spPr/>
      <dgm:t>
        <a:bodyPr/>
        <a:lstStyle/>
        <a:p>
          <a:pPr algn="just"/>
          <a:r>
            <a:rPr lang="es-EC" sz="1200" noProof="0" smtClean="0">
              <a:latin typeface="Andalus" pitchFamily="2" charset="-78"/>
              <a:cs typeface="Andalus" pitchFamily="2" charset="-78"/>
            </a:rPr>
            <a:t>Para el año 2.016, </a:t>
          </a:r>
          <a:r>
            <a:rPr lang="es-EC" sz="1200" i="1" noProof="0" smtClean="0">
              <a:latin typeface="Andalus" pitchFamily="2" charset="-78"/>
              <a:cs typeface="Andalus" pitchFamily="2" charset="-78"/>
            </a:rPr>
            <a:t>Steticus</a:t>
          </a:r>
          <a:r>
            <a:rPr lang="es-EC" sz="1200" noProof="0" smtClean="0">
              <a:latin typeface="Andalus" pitchFamily="2" charset="-78"/>
              <a:cs typeface="Andalus" pitchFamily="2" charset="-78"/>
            </a:rPr>
            <a:t>, aparte de ser una clínica con mayor flujo quirúrgico y referente dentro de la cirugía plástica ecuatoriana, para todos aquellos que busquen la combinación de virtud y armonía a nivel nacional; llegará a ser un centro de desarrollo para nuevos profesionales con el apoyo de nuevos equipos médicos que se especializan en las técnicas mínimamente invasivas y con el empleo de insumos y técnicas que cuiden de la salud de todos sus clientes.</a:t>
          </a:r>
          <a:endParaRPr lang="es-EC" sz="1200" noProof="0">
            <a:latin typeface="Andalus" pitchFamily="2" charset="-78"/>
            <a:cs typeface="Andalus" pitchFamily="2" charset="-78"/>
          </a:endParaRPr>
        </a:p>
      </dgm:t>
    </dgm:pt>
    <dgm:pt modelId="{8162C060-08E0-47F6-B789-8B041647D4B6}" type="parTrans" cxnId="{E0B35057-73B9-45DB-AA9D-0B3D7AD4A2AE}">
      <dgm:prSet/>
      <dgm:spPr/>
      <dgm:t>
        <a:bodyPr/>
        <a:lstStyle/>
        <a:p>
          <a:pPr algn="just"/>
          <a:endParaRPr lang="es-EC" sz="1200" noProof="0">
            <a:latin typeface="Andalus" pitchFamily="2" charset="-78"/>
            <a:cs typeface="Andalus" pitchFamily="2" charset="-78"/>
          </a:endParaRPr>
        </a:p>
      </dgm:t>
    </dgm:pt>
    <dgm:pt modelId="{6023F668-6A5A-4F66-B654-35BC2C9A00DF}" type="sibTrans" cxnId="{E0B35057-73B9-45DB-AA9D-0B3D7AD4A2AE}">
      <dgm:prSet/>
      <dgm:spPr/>
      <dgm:t>
        <a:bodyPr/>
        <a:lstStyle/>
        <a:p>
          <a:pPr algn="just"/>
          <a:endParaRPr lang="es-EC" sz="1200" noProof="0">
            <a:latin typeface="Andalus" pitchFamily="2" charset="-78"/>
            <a:cs typeface="Andalus" pitchFamily="2" charset="-78"/>
          </a:endParaRPr>
        </a:p>
      </dgm:t>
    </dgm:pt>
    <dgm:pt modelId="{BB1D314E-B7FA-48C0-9EB2-4474EE954DF6}">
      <dgm:prSet phldrT="[Texto]" custT="1"/>
      <dgm:spPr/>
      <dgm:t>
        <a:bodyPr/>
        <a:lstStyle/>
        <a:p>
          <a:pPr algn="just"/>
          <a:r>
            <a:rPr lang="es-EC" sz="1200" b="1" u="sng" noProof="0" dirty="0" smtClean="0">
              <a:latin typeface="Andalus" pitchFamily="2" charset="-78"/>
              <a:cs typeface="Andalus" pitchFamily="2" charset="-78"/>
            </a:rPr>
            <a:t>Valores Institucionales</a:t>
          </a:r>
          <a:endParaRPr lang="es-EC" sz="1200" b="1" u="sng" noProof="0" dirty="0">
            <a:latin typeface="Andalus" pitchFamily="2" charset="-78"/>
            <a:cs typeface="Andalus" pitchFamily="2" charset="-78"/>
          </a:endParaRPr>
        </a:p>
      </dgm:t>
    </dgm:pt>
    <dgm:pt modelId="{917F0D53-CAA5-4E3A-9539-1F30470C5198}" type="parTrans" cxnId="{DECD0E49-7FF7-4B35-AC95-63F4F097D6B3}">
      <dgm:prSet/>
      <dgm:spPr/>
      <dgm:t>
        <a:bodyPr/>
        <a:lstStyle/>
        <a:p>
          <a:pPr algn="just"/>
          <a:endParaRPr lang="es-EC" sz="1200" noProof="0">
            <a:latin typeface="Andalus" pitchFamily="2" charset="-78"/>
            <a:cs typeface="Andalus" pitchFamily="2" charset="-78"/>
          </a:endParaRPr>
        </a:p>
      </dgm:t>
    </dgm:pt>
    <dgm:pt modelId="{D9EBBE6B-8C3B-4124-AB04-DCEC246244AE}" type="sibTrans" cxnId="{DECD0E49-7FF7-4B35-AC95-63F4F097D6B3}">
      <dgm:prSet/>
      <dgm:spPr/>
      <dgm:t>
        <a:bodyPr/>
        <a:lstStyle/>
        <a:p>
          <a:pPr algn="just"/>
          <a:endParaRPr lang="es-EC" sz="1200" noProof="0">
            <a:latin typeface="Andalus" pitchFamily="2" charset="-78"/>
            <a:cs typeface="Andalus" pitchFamily="2" charset="-78"/>
          </a:endParaRPr>
        </a:p>
      </dgm:t>
    </dgm:pt>
    <dgm:pt modelId="{5B1E6A0A-1199-4387-A3B0-3B54A6F3E37A}">
      <dgm:prSet phldrT="[Texto]" custT="1"/>
      <dgm:spPr/>
      <dgm:t>
        <a:bodyPr/>
        <a:lstStyle/>
        <a:p>
          <a:pPr algn="just"/>
          <a:r>
            <a:rPr lang="es-EC" sz="1200" b="0" i="0" noProof="0" dirty="0" smtClean="0">
              <a:latin typeface="Andalus" pitchFamily="2" charset="-78"/>
              <a:cs typeface="Andalus" pitchFamily="2" charset="-78"/>
            </a:rPr>
            <a:t>Calidad de servicio</a:t>
          </a:r>
          <a:endParaRPr lang="es-EC" sz="1200" b="0" i="0" noProof="0" dirty="0">
            <a:latin typeface="Andalus" pitchFamily="2" charset="-78"/>
            <a:cs typeface="Andalus" pitchFamily="2" charset="-78"/>
          </a:endParaRPr>
        </a:p>
      </dgm:t>
    </dgm:pt>
    <dgm:pt modelId="{CDC0492F-6460-47B4-837E-97589C523AA5}" type="parTrans" cxnId="{615D9258-B373-486B-BA9F-B0C7FC007DA1}">
      <dgm:prSet/>
      <dgm:spPr/>
      <dgm:t>
        <a:bodyPr/>
        <a:lstStyle/>
        <a:p>
          <a:pPr algn="just"/>
          <a:endParaRPr lang="es-EC" sz="1200" noProof="0">
            <a:latin typeface="Andalus" pitchFamily="2" charset="-78"/>
            <a:cs typeface="Andalus" pitchFamily="2" charset="-78"/>
          </a:endParaRPr>
        </a:p>
      </dgm:t>
    </dgm:pt>
    <dgm:pt modelId="{FE1E3CB6-1C10-431D-A7F6-C6DC50E42368}" type="sibTrans" cxnId="{615D9258-B373-486B-BA9F-B0C7FC007DA1}">
      <dgm:prSet/>
      <dgm:spPr/>
      <dgm:t>
        <a:bodyPr/>
        <a:lstStyle/>
        <a:p>
          <a:pPr algn="just"/>
          <a:endParaRPr lang="es-EC" sz="1200" noProof="0">
            <a:latin typeface="Andalus" pitchFamily="2" charset="-78"/>
            <a:cs typeface="Andalus" pitchFamily="2" charset="-78"/>
          </a:endParaRPr>
        </a:p>
      </dgm:t>
    </dgm:pt>
    <dgm:pt modelId="{6C75DB0D-D91D-4641-B3BC-B23619E64B90}">
      <dgm:prSet custT="1"/>
      <dgm:spPr/>
      <dgm:t>
        <a:bodyPr/>
        <a:lstStyle/>
        <a:p>
          <a:pPr algn="just"/>
          <a:r>
            <a:rPr lang="es-EC" sz="1200" b="0" i="0" noProof="0" dirty="0" smtClean="0">
              <a:latin typeface="Andalus" pitchFamily="2" charset="-78"/>
              <a:cs typeface="Andalus" pitchFamily="2" charset="-78"/>
            </a:rPr>
            <a:t>Ética y Profesionalismo</a:t>
          </a:r>
          <a:endParaRPr lang="es-EC" sz="1200" b="0" i="0" noProof="0" dirty="0">
            <a:latin typeface="Andalus" pitchFamily="2" charset="-78"/>
            <a:cs typeface="Andalus" pitchFamily="2" charset="-78"/>
          </a:endParaRPr>
        </a:p>
      </dgm:t>
    </dgm:pt>
    <dgm:pt modelId="{3F424F25-9B3D-495A-B965-71954E360CF7}" type="parTrans" cxnId="{2BCD9FBE-78A1-49E4-A1B0-81B62118C79A}">
      <dgm:prSet/>
      <dgm:spPr/>
      <dgm:t>
        <a:bodyPr/>
        <a:lstStyle/>
        <a:p>
          <a:pPr algn="just"/>
          <a:endParaRPr lang="es-EC" sz="1200" noProof="0">
            <a:latin typeface="Andalus" pitchFamily="2" charset="-78"/>
            <a:cs typeface="Andalus" pitchFamily="2" charset="-78"/>
          </a:endParaRPr>
        </a:p>
      </dgm:t>
    </dgm:pt>
    <dgm:pt modelId="{E5433ABF-6AD9-4369-8B83-8ACB5BE7931D}" type="sibTrans" cxnId="{2BCD9FBE-78A1-49E4-A1B0-81B62118C79A}">
      <dgm:prSet/>
      <dgm:spPr/>
      <dgm:t>
        <a:bodyPr/>
        <a:lstStyle/>
        <a:p>
          <a:pPr algn="just"/>
          <a:endParaRPr lang="es-EC" sz="1200" noProof="0">
            <a:latin typeface="Andalus" pitchFamily="2" charset="-78"/>
            <a:cs typeface="Andalus" pitchFamily="2" charset="-78"/>
          </a:endParaRPr>
        </a:p>
      </dgm:t>
    </dgm:pt>
    <dgm:pt modelId="{8CD04596-7FFE-45C8-8F41-EF509D52A870}">
      <dgm:prSet custT="1"/>
      <dgm:spPr/>
      <dgm:t>
        <a:bodyPr/>
        <a:lstStyle/>
        <a:p>
          <a:pPr algn="just"/>
          <a:r>
            <a:rPr lang="es-EC" sz="1200" b="0" i="0" noProof="0" dirty="0" smtClean="0">
              <a:latin typeface="Andalus" pitchFamily="2" charset="-78"/>
              <a:cs typeface="Andalus" pitchFamily="2" charset="-78"/>
            </a:rPr>
            <a:t>Actitud Innovadora</a:t>
          </a:r>
          <a:endParaRPr lang="es-EC" sz="1200" b="0" i="0" noProof="0" dirty="0">
            <a:latin typeface="Andalus" pitchFamily="2" charset="-78"/>
            <a:cs typeface="Andalus" pitchFamily="2" charset="-78"/>
          </a:endParaRPr>
        </a:p>
      </dgm:t>
    </dgm:pt>
    <dgm:pt modelId="{E6F12DB2-EAC2-4841-B4D1-60BF41435EB7}" type="parTrans" cxnId="{4497879C-5017-43D0-AA10-BE2B259FB206}">
      <dgm:prSet/>
      <dgm:spPr/>
      <dgm:t>
        <a:bodyPr/>
        <a:lstStyle/>
        <a:p>
          <a:pPr algn="just"/>
          <a:endParaRPr lang="es-EC" sz="1200" noProof="0">
            <a:latin typeface="Andalus" pitchFamily="2" charset="-78"/>
            <a:cs typeface="Andalus" pitchFamily="2" charset="-78"/>
          </a:endParaRPr>
        </a:p>
      </dgm:t>
    </dgm:pt>
    <dgm:pt modelId="{A8C15F00-B738-4383-B1BB-8F1FF997070D}" type="sibTrans" cxnId="{4497879C-5017-43D0-AA10-BE2B259FB206}">
      <dgm:prSet/>
      <dgm:spPr/>
      <dgm:t>
        <a:bodyPr/>
        <a:lstStyle/>
        <a:p>
          <a:pPr algn="just"/>
          <a:endParaRPr lang="es-EC" sz="1200" noProof="0">
            <a:latin typeface="Andalus" pitchFamily="2" charset="-78"/>
            <a:cs typeface="Andalus" pitchFamily="2" charset="-78"/>
          </a:endParaRPr>
        </a:p>
      </dgm:t>
    </dgm:pt>
    <dgm:pt modelId="{F3FADF8C-8A41-4A0A-B721-42F6E69943A3}">
      <dgm:prSet custT="1"/>
      <dgm:spPr/>
      <dgm:t>
        <a:bodyPr/>
        <a:lstStyle/>
        <a:p>
          <a:pPr algn="just"/>
          <a:r>
            <a:rPr lang="es-EC" sz="1200" b="0" i="0" noProof="0" dirty="0" smtClean="0">
              <a:latin typeface="Andalus" pitchFamily="2" charset="-78"/>
              <a:cs typeface="Andalus" pitchFamily="2" charset="-78"/>
            </a:rPr>
            <a:t>Orientación a Resultados</a:t>
          </a:r>
          <a:endParaRPr lang="es-EC" sz="1200" b="0" i="0" noProof="0" dirty="0">
            <a:latin typeface="Andalus" pitchFamily="2" charset="-78"/>
            <a:cs typeface="Andalus" pitchFamily="2" charset="-78"/>
          </a:endParaRPr>
        </a:p>
      </dgm:t>
    </dgm:pt>
    <dgm:pt modelId="{5C9BCA4C-A1DC-41B0-815A-B5D66363F916}" type="parTrans" cxnId="{724613E5-0262-403D-BAD5-6F8EDFB021E2}">
      <dgm:prSet/>
      <dgm:spPr/>
      <dgm:t>
        <a:bodyPr/>
        <a:lstStyle/>
        <a:p>
          <a:pPr algn="just"/>
          <a:endParaRPr lang="es-EC" sz="1200" noProof="0">
            <a:latin typeface="Andalus" pitchFamily="2" charset="-78"/>
            <a:cs typeface="Andalus" pitchFamily="2" charset="-78"/>
          </a:endParaRPr>
        </a:p>
      </dgm:t>
    </dgm:pt>
    <dgm:pt modelId="{63701E9C-6695-4055-857B-F79970BC7E56}" type="sibTrans" cxnId="{724613E5-0262-403D-BAD5-6F8EDFB021E2}">
      <dgm:prSet/>
      <dgm:spPr/>
      <dgm:t>
        <a:bodyPr/>
        <a:lstStyle/>
        <a:p>
          <a:pPr algn="just"/>
          <a:endParaRPr lang="es-EC" sz="1200" noProof="0">
            <a:latin typeface="Andalus" pitchFamily="2" charset="-78"/>
            <a:cs typeface="Andalus" pitchFamily="2" charset="-78"/>
          </a:endParaRPr>
        </a:p>
      </dgm:t>
    </dgm:pt>
    <dgm:pt modelId="{FFC31ACC-EA1F-4B41-A84B-AECBB617FBD0}" type="pres">
      <dgm:prSet presAssocID="{782E7C2D-4B9E-42EC-A515-54E9DFCACBB3}" presName="linear" presStyleCnt="0">
        <dgm:presLayoutVars>
          <dgm:dir/>
          <dgm:resizeHandles val="exact"/>
        </dgm:presLayoutVars>
      </dgm:prSet>
      <dgm:spPr/>
      <dgm:t>
        <a:bodyPr/>
        <a:lstStyle/>
        <a:p>
          <a:endParaRPr lang="es-EC"/>
        </a:p>
      </dgm:t>
    </dgm:pt>
    <dgm:pt modelId="{FBC72E75-3FCB-403C-AFCA-C6B54B22275F}" type="pres">
      <dgm:prSet presAssocID="{F53A22BC-8201-4AB0-87B3-0206859B492E}" presName="comp" presStyleCnt="0"/>
      <dgm:spPr/>
    </dgm:pt>
    <dgm:pt modelId="{6C8E4063-0A35-4024-873E-FD3884FD6A57}" type="pres">
      <dgm:prSet presAssocID="{F53A22BC-8201-4AB0-87B3-0206859B492E}" presName="box" presStyleLbl="node1" presStyleIdx="0" presStyleCnt="3"/>
      <dgm:spPr/>
      <dgm:t>
        <a:bodyPr/>
        <a:lstStyle/>
        <a:p>
          <a:endParaRPr lang="es-EC"/>
        </a:p>
      </dgm:t>
    </dgm:pt>
    <dgm:pt modelId="{BED5840E-696E-43C9-9495-F54FA88E5085}" type="pres">
      <dgm:prSet presAssocID="{F53A22BC-8201-4AB0-87B3-0206859B492E}" presName="img" presStyleLbl="fgImgPlace1" presStyleIdx="0" presStyleCnt="3"/>
      <dgm:spPr>
        <a:blipFill rotWithShape="0">
          <a:blip xmlns:r="http://schemas.openxmlformats.org/officeDocument/2006/relationships" r:embed="rId1"/>
          <a:stretch>
            <a:fillRect/>
          </a:stretch>
        </a:blipFill>
      </dgm:spPr>
    </dgm:pt>
    <dgm:pt modelId="{BF6C0E1C-9FC2-49F3-896D-9FA5C49C2965}" type="pres">
      <dgm:prSet presAssocID="{F53A22BC-8201-4AB0-87B3-0206859B492E}" presName="text" presStyleLbl="node1" presStyleIdx="0" presStyleCnt="3">
        <dgm:presLayoutVars>
          <dgm:bulletEnabled val="1"/>
        </dgm:presLayoutVars>
      </dgm:prSet>
      <dgm:spPr/>
      <dgm:t>
        <a:bodyPr/>
        <a:lstStyle/>
        <a:p>
          <a:endParaRPr lang="es-EC"/>
        </a:p>
      </dgm:t>
    </dgm:pt>
    <dgm:pt modelId="{06F27404-D523-4C2D-ABE9-419DF5D3B144}" type="pres">
      <dgm:prSet presAssocID="{402D6672-8364-42B5-B2E1-53B650205621}" presName="spacer" presStyleCnt="0"/>
      <dgm:spPr/>
    </dgm:pt>
    <dgm:pt modelId="{39782A06-AC07-4013-B4E3-01C70B040115}" type="pres">
      <dgm:prSet presAssocID="{C92DD9F3-F9E2-465A-AE10-C832E5B3FC39}" presName="comp" presStyleCnt="0"/>
      <dgm:spPr/>
    </dgm:pt>
    <dgm:pt modelId="{5BEA1736-D7F9-4F31-AF6D-C4672F0C94E5}" type="pres">
      <dgm:prSet presAssocID="{C92DD9F3-F9E2-465A-AE10-C832E5B3FC39}" presName="box" presStyleLbl="node1" presStyleIdx="1" presStyleCnt="3"/>
      <dgm:spPr/>
      <dgm:t>
        <a:bodyPr/>
        <a:lstStyle/>
        <a:p>
          <a:endParaRPr lang="es-EC"/>
        </a:p>
      </dgm:t>
    </dgm:pt>
    <dgm:pt modelId="{A74A0594-51DA-4BD7-B6EA-E89DBB93F903}" type="pres">
      <dgm:prSet presAssocID="{C92DD9F3-F9E2-465A-AE10-C832E5B3FC39}" presName="img" presStyleLbl="fgImgPlace1" presStyleIdx="1" presStyleCnt="3"/>
      <dgm:spPr>
        <a:blipFill rotWithShape="0">
          <a:blip xmlns:r="http://schemas.openxmlformats.org/officeDocument/2006/relationships" r:embed="rId2"/>
          <a:stretch>
            <a:fillRect/>
          </a:stretch>
        </a:blipFill>
      </dgm:spPr>
    </dgm:pt>
    <dgm:pt modelId="{308CC472-3BD5-43DA-8778-9FB925848B79}" type="pres">
      <dgm:prSet presAssocID="{C92DD9F3-F9E2-465A-AE10-C832E5B3FC39}" presName="text" presStyleLbl="node1" presStyleIdx="1" presStyleCnt="3">
        <dgm:presLayoutVars>
          <dgm:bulletEnabled val="1"/>
        </dgm:presLayoutVars>
      </dgm:prSet>
      <dgm:spPr/>
      <dgm:t>
        <a:bodyPr/>
        <a:lstStyle/>
        <a:p>
          <a:endParaRPr lang="es-EC"/>
        </a:p>
      </dgm:t>
    </dgm:pt>
    <dgm:pt modelId="{C1F87EA7-E1FD-472F-993B-E83FA627773E}" type="pres">
      <dgm:prSet presAssocID="{3C0A8AE6-8D64-4B14-9D03-779E5EEC56DF}" presName="spacer" presStyleCnt="0"/>
      <dgm:spPr/>
    </dgm:pt>
    <dgm:pt modelId="{BA44B04A-AC86-4A3C-8711-59EF0E164F57}" type="pres">
      <dgm:prSet presAssocID="{BB1D314E-B7FA-48C0-9EB2-4474EE954DF6}" presName="comp" presStyleCnt="0"/>
      <dgm:spPr/>
    </dgm:pt>
    <dgm:pt modelId="{E81E330D-B5C5-4E7B-BB1E-58E620D9ADD4}" type="pres">
      <dgm:prSet presAssocID="{BB1D314E-B7FA-48C0-9EB2-4474EE954DF6}" presName="box" presStyleLbl="node1" presStyleIdx="2" presStyleCnt="3"/>
      <dgm:spPr/>
      <dgm:t>
        <a:bodyPr/>
        <a:lstStyle/>
        <a:p>
          <a:endParaRPr lang="es-EC"/>
        </a:p>
      </dgm:t>
    </dgm:pt>
    <dgm:pt modelId="{96A40447-DAF5-4541-A086-8689BA67A9E4}" type="pres">
      <dgm:prSet presAssocID="{BB1D314E-B7FA-48C0-9EB2-4474EE954DF6}" presName="img" presStyleLbl="fgImgPlace1" presStyleIdx="2" presStyleCnt="3"/>
      <dgm:spPr>
        <a:blipFill rotWithShape="0">
          <a:blip xmlns:r="http://schemas.openxmlformats.org/officeDocument/2006/relationships" r:embed="rId3"/>
          <a:stretch>
            <a:fillRect/>
          </a:stretch>
        </a:blipFill>
      </dgm:spPr>
    </dgm:pt>
    <dgm:pt modelId="{C1786467-6D88-433E-931E-77B8583859A3}" type="pres">
      <dgm:prSet presAssocID="{BB1D314E-B7FA-48C0-9EB2-4474EE954DF6}" presName="text" presStyleLbl="node1" presStyleIdx="2" presStyleCnt="3">
        <dgm:presLayoutVars>
          <dgm:bulletEnabled val="1"/>
        </dgm:presLayoutVars>
      </dgm:prSet>
      <dgm:spPr/>
      <dgm:t>
        <a:bodyPr/>
        <a:lstStyle/>
        <a:p>
          <a:endParaRPr lang="es-EC"/>
        </a:p>
      </dgm:t>
    </dgm:pt>
  </dgm:ptLst>
  <dgm:cxnLst>
    <dgm:cxn modelId="{41D2D3F5-08BE-422C-89D9-10DBDBAA2BAE}" type="presOf" srcId="{5B1E6A0A-1199-4387-A3B0-3B54A6F3E37A}" destId="{C1786467-6D88-433E-931E-77B8583859A3}" srcOrd="1" destOrd="1" presId="urn:microsoft.com/office/officeart/2005/8/layout/vList4"/>
    <dgm:cxn modelId="{E18902E7-8F4A-4011-A1F4-2D133FBEF483}" type="presOf" srcId="{6C75DB0D-D91D-4641-B3BC-B23619E64B90}" destId="{C1786467-6D88-433E-931E-77B8583859A3}" srcOrd="1" destOrd="2" presId="urn:microsoft.com/office/officeart/2005/8/layout/vList4"/>
    <dgm:cxn modelId="{28069A34-63E4-47DF-8CB8-A26D0A81A6CE}" type="presOf" srcId="{F3FADF8C-8A41-4A0A-B721-42F6E69943A3}" destId="{C1786467-6D88-433E-931E-77B8583859A3}" srcOrd="1" destOrd="4" presId="urn:microsoft.com/office/officeart/2005/8/layout/vList4"/>
    <dgm:cxn modelId="{A02F8A60-E1E3-418E-A26E-91E926725BAD}" type="presOf" srcId="{34B9250E-F76C-42C3-8026-1AE6680687C0}" destId="{5BEA1736-D7F9-4F31-AF6D-C4672F0C94E5}" srcOrd="0" destOrd="1" presId="urn:microsoft.com/office/officeart/2005/8/layout/vList4"/>
    <dgm:cxn modelId="{2BCD9FBE-78A1-49E4-A1B0-81B62118C79A}" srcId="{BB1D314E-B7FA-48C0-9EB2-4474EE954DF6}" destId="{6C75DB0D-D91D-4641-B3BC-B23619E64B90}" srcOrd="1" destOrd="0" parTransId="{3F424F25-9B3D-495A-B965-71954E360CF7}" sibTransId="{E5433ABF-6AD9-4369-8B83-8ACB5BE7931D}"/>
    <dgm:cxn modelId="{9F40ED33-9392-4DE0-848C-02349C4C0662}" type="presOf" srcId="{BB1D314E-B7FA-48C0-9EB2-4474EE954DF6}" destId="{C1786467-6D88-433E-931E-77B8583859A3}" srcOrd="1" destOrd="0" presId="urn:microsoft.com/office/officeart/2005/8/layout/vList4"/>
    <dgm:cxn modelId="{81186FB2-634D-42AE-8B21-0686CD464C9B}" type="presOf" srcId="{782E7C2D-4B9E-42EC-A515-54E9DFCACBB3}" destId="{FFC31ACC-EA1F-4B41-A84B-AECBB617FBD0}" srcOrd="0" destOrd="0" presId="urn:microsoft.com/office/officeart/2005/8/layout/vList4"/>
    <dgm:cxn modelId="{1E7D077B-CD12-439D-AE48-2731B3F401C1}" type="presOf" srcId="{C92DD9F3-F9E2-465A-AE10-C832E5B3FC39}" destId="{308CC472-3BD5-43DA-8778-9FB925848B79}" srcOrd="1" destOrd="0" presId="urn:microsoft.com/office/officeart/2005/8/layout/vList4"/>
    <dgm:cxn modelId="{962C69F0-24EC-425E-AB3D-F68089D6A275}" srcId="{782E7C2D-4B9E-42EC-A515-54E9DFCACBB3}" destId="{C92DD9F3-F9E2-465A-AE10-C832E5B3FC39}" srcOrd="1" destOrd="0" parTransId="{E9B5098E-8FFF-405C-B25F-DB01FA5ECA96}" sibTransId="{3C0A8AE6-8D64-4B14-9D03-779E5EEC56DF}"/>
    <dgm:cxn modelId="{7343BBB5-FB17-4188-B0E2-625B04F4F483}" type="presOf" srcId="{BB1D314E-B7FA-48C0-9EB2-4474EE954DF6}" destId="{E81E330D-B5C5-4E7B-BB1E-58E620D9ADD4}" srcOrd="0" destOrd="0" presId="urn:microsoft.com/office/officeart/2005/8/layout/vList4"/>
    <dgm:cxn modelId="{B4D8EEAE-241C-4171-8960-32AB0196E3D2}" type="presOf" srcId="{C92DD9F3-F9E2-465A-AE10-C832E5B3FC39}" destId="{5BEA1736-D7F9-4F31-AF6D-C4672F0C94E5}" srcOrd="0" destOrd="0" presId="urn:microsoft.com/office/officeart/2005/8/layout/vList4"/>
    <dgm:cxn modelId="{EB41EB4B-DD1C-472D-845E-8252F7A57DB7}" srcId="{F53A22BC-8201-4AB0-87B3-0206859B492E}" destId="{DED5693E-542E-44F0-BB68-072DCB006DAD}" srcOrd="0" destOrd="0" parTransId="{13F261B2-15BB-4C82-8110-18521BA3835E}" sibTransId="{9E1A2E75-6BE9-41D5-90AF-2B6E55AB2939}"/>
    <dgm:cxn modelId="{615D9258-B373-486B-BA9F-B0C7FC007DA1}" srcId="{BB1D314E-B7FA-48C0-9EB2-4474EE954DF6}" destId="{5B1E6A0A-1199-4387-A3B0-3B54A6F3E37A}" srcOrd="0" destOrd="0" parTransId="{CDC0492F-6460-47B4-837E-97589C523AA5}" sibTransId="{FE1E3CB6-1C10-431D-A7F6-C6DC50E42368}"/>
    <dgm:cxn modelId="{724613E5-0262-403D-BAD5-6F8EDFB021E2}" srcId="{BB1D314E-B7FA-48C0-9EB2-4474EE954DF6}" destId="{F3FADF8C-8A41-4A0A-B721-42F6E69943A3}" srcOrd="3" destOrd="0" parTransId="{5C9BCA4C-A1DC-41B0-815A-B5D66363F916}" sibTransId="{63701E9C-6695-4055-857B-F79970BC7E56}"/>
    <dgm:cxn modelId="{1FC670FA-FC60-42D3-A368-2A3CD0491824}" type="presOf" srcId="{DED5693E-542E-44F0-BB68-072DCB006DAD}" destId="{6C8E4063-0A35-4024-873E-FD3884FD6A57}" srcOrd="0" destOrd="1" presId="urn:microsoft.com/office/officeart/2005/8/layout/vList4"/>
    <dgm:cxn modelId="{4497879C-5017-43D0-AA10-BE2B259FB206}" srcId="{BB1D314E-B7FA-48C0-9EB2-4474EE954DF6}" destId="{8CD04596-7FFE-45C8-8F41-EF509D52A870}" srcOrd="2" destOrd="0" parTransId="{E6F12DB2-EAC2-4841-B4D1-60BF41435EB7}" sibTransId="{A8C15F00-B738-4383-B1BB-8F1FF997070D}"/>
    <dgm:cxn modelId="{6C1A8117-0044-48CA-85E6-C7CE6D0F1AE8}" type="presOf" srcId="{DED5693E-542E-44F0-BB68-072DCB006DAD}" destId="{BF6C0E1C-9FC2-49F3-896D-9FA5C49C2965}" srcOrd="1" destOrd="1" presId="urn:microsoft.com/office/officeart/2005/8/layout/vList4"/>
    <dgm:cxn modelId="{3719E774-99C1-4672-A8B6-9A867F646416}" type="presOf" srcId="{34B9250E-F76C-42C3-8026-1AE6680687C0}" destId="{308CC472-3BD5-43DA-8778-9FB925848B79}" srcOrd="1" destOrd="1" presId="urn:microsoft.com/office/officeart/2005/8/layout/vList4"/>
    <dgm:cxn modelId="{E0B35057-73B9-45DB-AA9D-0B3D7AD4A2AE}" srcId="{C92DD9F3-F9E2-465A-AE10-C832E5B3FC39}" destId="{34B9250E-F76C-42C3-8026-1AE6680687C0}" srcOrd="0" destOrd="0" parTransId="{8162C060-08E0-47F6-B789-8B041647D4B6}" sibTransId="{6023F668-6A5A-4F66-B654-35BC2C9A00DF}"/>
    <dgm:cxn modelId="{58AFAD36-2DCB-4B7E-876E-F3720AFC3E2E}" type="presOf" srcId="{5B1E6A0A-1199-4387-A3B0-3B54A6F3E37A}" destId="{E81E330D-B5C5-4E7B-BB1E-58E620D9ADD4}" srcOrd="0" destOrd="1" presId="urn:microsoft.com/office/officeart/2005/8/layout/vList4"/>
    <dgm:cxn modelId="{35FD12BD-C96B-41F2-96FE-678ED36CC50B}" type="presOf" srcId="{6C75DB0D-D91D-4641-B3BC-B23619E64B90}" destId="{E81E330D-B5C5-4E7B-BB1E-58E620D9ADD4}" srcOrd="0" destOrd="2" presId="urn:microsoft.com/office/officeart/2005/8/layout/vList4"/>
    <dgm:cxn modelId="{AF68020F-DB00-4F97-A365-D819AC65DC65}" type="presOf" srcId="{F53A22BC-8201-4AB0-87B3-0206859B492E}" destId="{6C8E4063-0A35-4024-873E-FD3884FD6A57}" srcOrd="0" destOrd="0" presId="urn:microsoft.com/office/officeart/2005/8/layout/vList4"/>
    <dgm:cxn modelId="{DECD0E49-7FF7-4B35-AC95-63F4F097D6B3}" srcId="{782E7C2D-4B9E-42EC-A515-54E9DFCACBB3}" destId="{BB1D314E-B7FA-48C0-9EB2-4474EE954DF6}" srcOrd="2" destOrd="0" parTransId="{917F0D53-CAA5-4E3A-9539-1F30470C5198}" sibTransId="{D9EBBE6B-8C3B-4124-AB04-DCEC246244AE}"/>
    <dgm:cxn modelId="{4592AA0E-48E3-4B4D-B24D-4FF63E3AF8F0}" srcId="{782E7C2D-4B9E-42EC-A515-54E9DFCACBB3}" destId="{F53A22BC-8201-4AB0-87B3-0206859B492E}" srcOrd="0" destOrd="0" parTransId="{ECD99866-226B-4503-9795-544B65EFC25D}" sibTransId="{402D6672-8364-42B5-B2E1-53B650205621}"/>
    <dgm:cxn modelId="{F40E428B-3BA5-4DB3-809C-F01228B974C8}" type="presOf" srcId="{8CD04596-7FFE-45C8-8F41-EF509D52A870}" destId="{C1786467-6D88-433E-931E-77B8583859A3}" srcOrd="1" destOrd="3" presId="urn:microsoft.com/office/officeart/2005/8/layout/vList4"/>
    <dgm:cxn modelId="{8093C79F-DDCF-4A3D-BD3C-97661CA800AB}" type="presOf" srcId="{8CD04596-7FFE-45C8-8F41-EF509D52A870}" destId="{E81E330D-B5C5-4E7B-BB1E-58E620D9ADD4}" srcOrd="0" destOrd="3" presId="urn:microsoft.com/office/officeart/2005/8/layout/vList4"/>
    <dgm:cxn modelId="{257C2AC6-57C5-4B55-AF0F-820206682B48}" type="presOf" srcId="{F3FADF8C-8A41-4A0A-B721-42F6E69943A3}" destId="{E81E330D-B5C5-4E7B-BB1E-58E620D9ADD4}" srcOrd="0" destOrd="4" presId="urn:microsoft.com/office/officeart/2005/8/layout/vList4"/>
    <dgm:cxn modelId="{97FCED42-80B4-49C3-BB6A-B1F5BD14FB7B}" type="presOf" srcId="{F53A22BC-8201-4AB0-87B3-0206859B492E}" destId="{BF6C0E1C-9FC2-49F3-896D-9FA5C49C2965}" srcOrd="1" destOrd="0" presId="urn:microsoft.com/office/officeart/2005/8/layout/vList4"/>
    <dgm:cxn modelId="{4CE65F1A-17FF-4C1C-BCD8-688A93C8ABCD}" type="presParOf" srcId="{FFC31ACC-EA1F-4B41-A84B-AECBB617FBD0}" destId="{FBC72E75-3FCB-403C-AFCA-C6B54B22275F}" srcOrd="0" destOrd="0" presId="urn:microsoft.com/office/officeart/2005/8/layout/vList4"/>
    <dgm:cxn modelId="{6F44F220-7CBE-40A0-A6CC-6F1B7F622418}" type="presParOf" srcId="{FBC72E75-3FCB-403C-AFCA-C6B54B22275F}" destId="{6C8E4063-0A35-4024-873E-FD3884FD6A57}" srcOrd="0" destOrd="0" presId="urn:microsoft.com/office/officeart/2005/8/layout/vList4"/>
    <dgm:cxn modelId="{9AD90D0B-FEF0-411B-B5B3-D42611D84503}" type="presParOf" srcId="{FBC72E75-3FCB-403C-AFCA-C6B54B22275F}" destId="{BED5840E-696E-43C9-9495-F54FA88E5085}" srcOrd="1" destOrd="0" presId="urn:microsoft.com/office/officeart/2005/8/layout/vList4"/>
    <dgm:cxn modelId="{5CFAC8BD-C714-4298-87A0-8512FBFE4029}" type="presParOf" srcId="{FBC72E75-3FCB-403C-AFCA-C6B54B22275F}" destId="{BF6C0E1C-9FC2-49F3-896D-9FA5C49C2965}" srcOrd="2" destOrd="0" presId="urn:microsoft.com/office/officeart/2005/8/layout/vList4"/>
    <dgm:cxn modelId="{17E2B3AD-2DFD-443B-A950-445A5245D457}" type="presParOf" srcId="{FFC31ACC-EA1F-4B41-A84B-AECBB617FBD0}" destId="{06F27404-D523-4C2D-ABE9-419DF5D3B144}" srcOrd="1" destOrd="0" presId="urn:microsoft.com/office/officeart/2005/8/layout/vList4"/>
    <dgm:cxn modelId="{1FEEE83D-0767-4160-B564-69516C86FD21}" type="presParOf" srcId="{FFC31ACC-EA1F-4B41-A84B-AECBB617FBD0}" destId="{39782A06-AC07-4013-B4E3-01C70B040115}" srcOrd="2" destOrd="0" presId="urn:microsoft.com/office/officeart/2005/8/layout/vList4"/>
    <dgm:cxn modelId="{7645C519-1225-4E23-A84C-5CCCE52CEF13}" type="presParOf" srcId="{39782A06-AC07-4013-B4E3-01C70B040115}" destId="{5BEA1736-D7F9-4F31-AF6D-C4672F0C94E5}" srcOrd="0" destOrd="0" presId="urn:microsoft.com/office/officeart/2005/8/layout/vList4"/>
    <dgm:cxn modelId="{B2F37847-65E3-4324-8BB8-22273967A4FB}" type="presParOf" srcId="{39782A06-AC07-4013-B4E3-01C70B040115}" destId="{A74A0594-51DA-4BD7-B6EA-E89DBB93F903}" srcOrd="1" destOrd="0" presId="urn:microsoft.com/office/officeart/2005/8/layout/vList4"/>
    <dgm:cxn modelId="{062A46E1-6597-4CC2-A693-26B771FE0046}" type="presParOf" srcId="{39782A06-AC07-4013-B4E3-01C70B040115}" destId="{308CC472-3BD5-43DA-8778-9FB925848B79}" srcOrd="2" destOrd="0" presId="urn:microsoft.com/office/officeart/2005/8/layout/vList4"/>
    <dgm:cxn modelId="{9FC4FA70-E6D1-46EB-B15D-828FDB451F2F}" type="presParOf" srcId="{FFC31ACC-EA1F-4B41-A84B-AECBB617FBD0}" destId="{C1F87EA7-E1FD-472F-993B-E83FA627773E}" srcOrd="3" destOrd="0" presId="urn:microsoft.com/office/officeart/2005/8/layout/vList4"/>
    <dgm:cxn modelId="{3CF1D46A-376A-473F-AEFC-BA3F85097D5B}" type="presParOf" srcId="{FFC31ACC-EA1F-4B41-A84B-AECBB617FBD0}" destId="{BA44B04A-AC86-4A3C-8711-59EF0E164F57}" srcOrd="4" destOrd="0" presId="urn:microsoft.com/office/officeart/2005/8/layout/vList4"/>
    <dgm:cxn modelId="{BC960E31-D599-4A60-AC8E-1D57A0A0EAA0}" type="presParOf" srcId="{BA44B04A-AC86-4A3C-8711-59EF0E164F57}" destId="{E81E330D-B5C5-4E7B-BB1E-58E620D9ADD4}" srcOrd="0" destOrd="0" presId="urn:microsoft.com/office/officeart/2005/8/layout/vList4"/>
    <dgm:cxn modelId="{476BF40E-13D1-4620-8EFE-01724076EE1C}" type="presParOf" srcId="{BA44B04A-AC86-4A3C-8711-59EF0E164F57}" destId="{96A40447-DAF5-4541-A086-8689BA67A9E4}" srcOrd="1" destOrd="0" presId="urn:microsoft.com/office/officeart/2005/8/layout/vList4"/>
    <dgm:cxn modelId="{BC69A3FD-219E-4288-B9FD-C06CD8426833}" type="presParOf" srcId="{BA44B04A-AC86-4A3C-8711-59EF0E164F57}" destId="{C1786467-6D88-433E-931E-77B8583859A3}"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E035C-3F6B-467D-80F8-B67F77635151}" type="doc">
      <dgm:prSet loTypeId="urn:microsoft.com/office/officeart/2005/8/layout/hList9" loCatId="list" qsTypeId="urn:microsoft.com/office/officeart/2005/8/quickstyle/simple5" qsCatId="simple" csTypeId="urn:microsoft.com/office/officeart/2005/8/colors/colorful3" csCatId="colorful" phldr="1"/>
      <dgm:spPr/>
      <dgm:t>
        <a:bodyPr/>
        <a:lstStyle/>
        <a:p>
          <a:endParaRPr lang="es-EC"/>
        </a:p>
      </dgm:t>
    </dgm:pt>
    <dgm:pt modelId="{60CDB06E-F009-4F0C-9905-754BAA6C1C2A}">
      <dgm:prSet phldrT="[Texto]" custT="1"/>
      <dgm:spPr/>
      <dgm:t>
        <a:bodyPr/>
        <a:lstStyle/>
        <a:p>
          <a:r>
            <a:rPr lang="es-EC" sz="1200" b="1" noProof="0" smtClean="0">
              <a:latin typeface="Andalus" pitchFamily="2" charset="-78"/>
              <a:cs typeface="Andalus" pitchFamily="2" charset="-78"/>
            </a:rPr>
            <a:t>Quirúrigicos</a:t>
          </a:r>
          <a:endParaRPr lang="es-EC" sz="1200" b="1" noProof="0">
            <a:latin typeface="Andalus" pitchFamily="2" charset="-78"/>
            <a:cs typeface="Andalus" pitchFamily="2" charset="-78"/>
          </a:endParaRPr>
        </a:p>
      </dgm:t>
    </dgm:pt>
    <dgm:pt modelId="{FDAC704D-8FE9-4830-8158-76753CA3ADEC}" type="parTrans" cxnId="{D14CDAF6-56A8-4E76-BCC0-62FAACBDF242}">
      <dgm:prSet/>
      <dgm:spPr/>
      <dgm:t>
        <a:bodyPr/>
        <a:lstStyle/>
        <a:p>
          <a:endParaRPr lang="es-EC" sz="1200" b="0" noProof="0">
            <a:latin typeface="Andalus" pitchFamily="2" charset="-78"/>
            <a:cs typeface="Andalus" pitchFamily="2" charset="-78"/>
          </a:endParaRPr>
        </a:p>
      </dgm:t>
    </dgm:pt>
    <dgm:pt modelId="{05C10489-2561-4265-8FBE-FD070A82DDC9}" type="sibTrans" cxnId="{D14CDAF6-56A8-4E76-BCC0-62FAACBDF242}">
      <dgm:prSet/>
      <dgm:spPr/>
      <dgm:t>
        <a:bodyPr/>
        <a:lstStyle/>
        <a:p>
          <a:endParaRPr lang="es-EC" sz="1200" b="0" noProof="0">
            <a:latin typeface="Andalus" pitchFamily="2" charset="-78"/>
            <a:cs typeface="Andalus" pitchFamily="2" charset="-78"/>
          </a:endParaRPr>
        </a:p>
      </dgm:t>
    </dgm:pt>
    <dgm:pt modelId="{87DCE9D3-3692-45CF-9D34-99E3359CBA5C}">
      <dgm:prSet phldrT="[Texto]" custT="1"/>
      <dgm:spPr/>
      <dgm:t>
        <a:bodyPr/>
        <a:lstStyle/>
        <a:p>
          <a:endParaRPr lang="en-US" sz="1200" b="0" noProof="0" dirty="0" smtClean="0">
            <a:latin typeface="Andalus" pitchFamily="2" charset="-78"/>
            <a:cs typeface="Andalus" pitchFamily="2" charset="-78"/>
          </a:endParaRPr>
        </a:p>
        <a:p>
          <a:endParaRPr lang="es-EC" sz="1200" b="0" noProof="0" dirty="0" smtClean="0">
            <a:latin typeface="Andalus" pitchFamily="2" charset="-78"/>
            <a:cs typeface="Andalus" pitchFamily="2" charset="-78"/>
          </a:endParaRPr>
        </a:p>
        <a:p>
          <a:r>
            <a:rPr lang="es-EC" sz="1200" b="0" noProof="0" dirty="0" smtClean="0">
              <a:latin typeface="Andalus" pitchFamily="2" charset="-78"/>
              <a:cs typeface="Andalus" pitchFamily="2" charset="-78"/>
            </a:rPr>
            <a:t>Remodelación Nasal</a:t>
          </a:r>
          <a:endParaRPr lang="es-EC" sz="1200" b="0" noProof="0" dirty="0">
            <a:latin typeface="Andalus" pitchFamily="2" charset="-78"/>
            <a:cs typeface="Andalus" pitchFamily="2" charset="-78"/>
          </a:endParaRPr>
        </a:p>
      </dgm:t>
    </dgm:pt>
    <dgm:pt modelId="{30E2E202-377B-48EF-9AC7-61261AFD80C7}" type="parTrans" cxnId="{D797663C-09CE-43B0-AC31-9DCA5A0731D0}">
      <dgm:prSet/>
      <dgm:spPr/>
      <dgm:t>
        <a:bodyPr/>
        <a:lstStyle/>
        <a:p>
          <a:endParaRPr lang="es-EC" sz="1200" b="0" noProof="0">
            <a:latin typeface="Andalus" pitchFamily="2" charset="-78"/>
            <a:cs typeface="Andalus" pitchFamily="2" charset="-78"/>
          </a:endParaRPr>
        </a:p>
      </dgm:t>
    </dgm:pt>
    <dgm:pt modelId="{6DEDF9E5-A181-48A6-89C0-C9B8AEDA451E}" type="sibTrans" cxnId="{D797663C-09CE-43B0-AC31-9DCA5A0731D0}">
      <dgm:prSet/>
      <dgm:spPr/>
      <dgm:t>
        <a:bodyPr/>
        <a:lstStyle/>
        <a:p>
          <a:endParaRPr lang="es-EC" sz="1200" b="0" noProof="0">
            <a:latin typeface="Andalus" pitchFamily="2" charset="-78"/>
            <a:cs typeface="Andalus" pitchFamily="2" charset="-78"/>
          </a:endParaRPr>
        </a:p>
      </dgm:t>
    </dgm:pt>
    <dgm:pt modelId="{E0CAAC9E-D7E3-45BA-841B-81A50FB3A54E}">
      <dgm:prSet phldrT="[Texto]" custT="1"/>
      <dgm:spPr/>
      <dgm:t>
        <a:bodyPr/>
        <a:lstStyle/>
        <a:p>
          <a:r>
            <a:rPr lang="es-EC" sz="1200" b="0" noProof="0" dirty="0" smtClean="0">
              <a:latin typeface="Andalus" pitchFamily="2" charset="-78"/>
              <a:cs typeface="Andalus" pitchFamily="2" charset="-78"/>
            </a:rPr>
            <a:t>Aumento disminución y levantamiento de senos</a:t>
          </a:r>
          <a:endParaRPr lang="es-EC" sz="1200" b="0" noProof="0" dirty="0">
            <a:latin typeface="Andalus" pitchFamily="2" charset="-78"/>
            <a:cs typeface="Andalus" pitchFamily="2" charset="-78"/>
          </a:endParaRPr>
        </a:p>
      </dgm:t>
    </dgm:pt>
    <dgm:pt modelId="{84DE3078-50F3-4AE0-867D-1569010A7A15}" type="parTrans" cxnId="{12CA327A-E2BE-4746-83BE-CFA62ABE76F4}">
      <dgm:prSet/>
      <dgm:spPr/>
      <dgm:t>
        <a:bodyPr/>
        <a:lstStyle/>
        <a:p>
          <a:endParaRPr lang="es-EC" sz="1200" b="0" noProof="0">
            <a:latin typeface="Andalus" pitchFamily="2" charset="-78"/>
            <a:cs typeface="Andalus" pitchFamily="2" charset="-78"/>
          </a:endParaRPr>
        </a:p>
      </dgm:t>
    </dgm:pt>
    <dgm:pt modelId="{5762675A-21E2-4D34-8FB9-411615C73BC7}" type="sibTrans" cxnId="{12CA327A-E2BE-4746-83BE-CFA62ABE76F4}">
      <dgm:prSet/>
      <dgm:spPr/>
      <dgm:t>
        <a:bodyPr/>
        <a:lstStyle/>
        <a:p>
          <a:endParaRPr lang="es-EC" sz="1200" b="0" noProof="0">
            <a:latin typeface="Andalus" pitchFamily="2" charset="-78"/>
            <a:cs typeface="Andalus" pitchFamily="2" charset="-78"/>
          </a:endParaRPr>
        </a:p>
      </dgm:t>
    </dgm:pt>
    <dgm:pt modelId="{24658287-7F38-4FC5-A365-54937F9B1D14}">
      <dgm:prSet phldrT="[Texto]" custT="1"/>
      <dgm:spPr/>
      <dgm:t>
        <a:bodyPr/>
        <a:lstStyle/>
        <a:p>
          <a:r>
            <a:rPr lang="es-EC" sz="1200" b="1" noProof="0" smtClean="0">
              <a:latin typeface="Andalus" pitchFamily="2" charset="-78"/>
              <a:cs typeface="Andalus" pitchFamily="2" charset="-78"/>
            </a:rPr>
            <a:t>Láser</a:t>
          </a:r>
          <a:endParaRPr lang="es-EC" sz="1200" b="1" noProof="0">
            <a:latin typeface="Andalus" pitchFamily="2" charset="-78"/>
            <a:cs typeface="Andalus" pitchFamily="2" charset="-78"/>
          </a:endParaRPr>
        </a:p>
      </dgm:t>
    </dgm:pt>
    <dgm:pt modelId="{56A78E35-B21F-4566-AB69-3CAA59C3F324}" type="parTrans" cxnId="{B348BE9F-0568-4821-A6A6-396A5C1361D7}">
      <dgm:prSet/>
      <dgm:spPr/>
      <dgm:t>
        <a:bodyPr/>
        <a:lstStyle/>
        <a:p>
          <a:endParaRPr lang="es-EC" sz="1200" b="0" noProof="0">
            <a:latin typeface="Andalus" pitchFamily="2" charset="-78"/>
            <a:cs typeface="Andalus" pitchFamily="2" charset="-78"/>
          </a:endParaRPr>
        </a:p>
      </dgm:t>
    </dgm:pt>
    <dgm:pt modelId="{7261218F-1A71-4BD3-A2CD-9FDA02A98262}" type="sibTrans" cxnId="{B348BE9F-0568-4821-A6A6-396A5C1361D7}">
      <dgm:prSet/>
      <dgm:spPr/>
      <dgm:t>
        <a:bodyPr/>
        <a:lstStyle/>
        <a:p>
          <a:endParaRPr lang="es-EC" sz="1200" b="0" noProof="0">
            <a:latin typeface="Andalus" pitchFamily="2" charset="-78"/>
            <a:cs typeface="Andalus" pitchFamily="2" charset="-78"/>
          </a:endParaRPr>
        </a:p>
      </dgm:t>
    </dgm:pt>
    <dgm:pt modelId="{CEFA7089-EB6C-4885-9685-A9C322E3F83F}">
      <dgm:prSet phldrT="[Texto]" custT="1"/>
      <dgm:spPr/>
      <dgm:t>
        <a:bodyPr/>
        <a:lstStyle/>
        <a:p>
          <a:r>
            <a:rPr lang="es-EC" sz="1200" b="0" noProof="0" smtClean="0">
              <a:latin typeface="Andalus" pitchFamily="2" charset="-78"/>
              <a:cs typeface="Andalus" pitchFamily="2" charset="-78"/>
            </a:rPr>
            <a:t>Rejuvenecimiento facial y corporal</a:t>
          </a:r>
          <a:endParaRPr lang="es-EC" sz="1200" b="0" noProof="0">
            <a:latin typeface="Andalus" pitchFamily="2" charset="-78"/>
            <a:cs typeface="Andalus" pitchFamily="2" charset="-78"/>
          </a:endParaRPr>
        </a:p>
      </dgm:t>
    </dgm:pt>
    <dgm:pt modelId="{4F43CE15-CC70-4BAA-8132-9D2D9E8A4715}" type="parTrans" cxnId="{4504DA9A-0F27-4F86-9716-98B3DD3BC21B}">
      <dgm:prSet/>
      <dgm:spPr/>
      <dgm:t>
        <a:bodyPr/>
        <a:lstStyle/>
        <a:p>
          <a:endParaRPr lang="es-EC" sz="1200" b="0" noProof="0">
            <a:latin typeface="Andalus" pitchFamily="2" charset="-78"/>
            <a:cs typeface="Andalus" pitchFamily="2" charset="-78"/>
          </a:endParaRPr>
        </a:p>
      </dgm:t>
    </dgm:pt>
    <dgm:pt modelId="{ED8F7B18-88A4-4409-A78A-E2C7F387EF13}" type="sibTrans" cxnId="{4504DA9A-0F27-4F86-9716-98B3DD3BC21B}">
      <dgm:prSet/>
      <dgm:spPr/>
      <dgm:t>
        <a:bodyPr/>
        <a:lstStyle/>
        <a:p>
          <a:endParaRPr lang="es-EC" sz="1200" b="0" noProof="0">
            <a:latin typeface="Andalus" pitchFamily="2" charset="-78"/>
            <a:cs typeface="Andalus" pitchFamily="2" charset="-78"/>
          </a:endParaRPr>
        </a:p>
      </dgm:t>
    </dgm:pt>
    <dgm:pt modelId="{A26123FE-1F21-4BC3-9826-B5E9854B5F00}">
      <dgm:prSet phldrT="[Texto]" custT="1"/>
      <dgm:spPr/>
      <dgm:t>
        <a:bodyPr/>
        <a:lstStyle/>
        <a:p>
          <a:r>
            <a:rPr lang="es-EC" sz="1200" b="0" noProof="0" dirty="0" smtClean="0">
              <a:latin typeface="Andalus" pitchFamily="2" charset="-78"/>
              <a:cs typeface="Andalus" pitchFamily="2" charset="-78"/>
            </a:rPr>
            <a:t>Remoción de lesiones</a:t>
          </a:r>
          <a:endParaRPr lang="es-EC" sz="1200" b="0" noProof="0" dirty="0">
            <a:latin typeface="Andalus" pitchFamily="2" charset="-78"/>
            <a:cs typeface="Andalus" pitchFamily="2" charset="-78"/>
          </a:endParaRPr>
        </a:p>
      </dgm:t>
    </dgm:pt>
    <dgm:pt modelId="{9C862ADA-480E-405E-9540-B4C653EB603E}" type="parTrans" cxnId="{2A563185-3502-42BF-98DF-4378E58289E0}">
      <dgm:prSet/>
      <dgm:spPr/>
      <dgm:t>
        <a:bodyPr/>
        <a:lstStyle/>
        <a:p>
          <a:endParaRPr lang="es-EC" sz="1200" b="0" noProof="0">
            <a:latin typeface="Andalus" pitchFamily="2" charset="-78"/>
            <a:cs typeface="Andalus" pitchFamily="2" charset="-78"/>
          </a:endParaRPr>
        </a:p>
      </dgm:t>
    </dgm:pt>
    <dgm:pt modelId="{6844ED8E-51C0-43E1-9856-5DB8562F92B3}" type="sibTrans" cxnId="{2A563185-3502-42BF-98DF-4378E58289E0}">
      <dgm:prSet/>
      <dgm:spPr/>
      <dgm:t>
        <a:bodyPr/>
        <a:lstStyle/>
        <a:p>
          <a:endParaRPr lang="es-EC" sz="1200" b="0" noProof="0">
            <a:latin typeface="Andalus" pitchFamily="2" charset="-78"/>
            <a:cs typeface="Andalus" pitchFamily="2" charset="-78"/>
          </a:endParaRPr>
        </a:p>
      </dgm:t>
    </dgm:pt>
    <dgm:pt modelId="{506B6CB7-71F0-4D62-8AEB-D5CA9FFF1BA3}">
      <dgm:prSet phldrT="[Texto]" custT="1"/>
      <dgm:spPr/>
      <dgm:t>
        <a:bodyPr/>
        <a:lstStyle/>
        <a:p>
          <a:r>
            <a:rPr lang="es-EC" sz="1200" b="0" noProof="0" smtClean="0">
              <a:latin typeface="Andalus" pitchFamily="2" charset="-78"/>
              <a:cs typeface="Andalus" pitchFamily="2" charset="-78"/>
            </a:rPr>
            <a:t>Remodelación de glúteos</a:t>
          </a:r>
        </a:p>
      </dgm:t>
    </dgm:pt>
    <dgm:pt modelId="{C0C243FF-5342-46A0-A820-4D88B5798E65}" type="parTrans" cxnId="{CA01D231-D723-4452-A421-75FD0ECDC12A}">
      <dgm:prSet/>
      <dgm:spPr/>
      <dgm:t>
        <a:bodyPr/>
        <a:lstStyle/>
        <a:p>
          <a:endParaRPr lang="es-EC" sz="1200" b="0" noProof="0">
            <a:latin typeface="Andalus" pitchFamily="2" charset="-78"/>
            <a:cs typeface="Andalus" pitchFamily="2" charset="-78"/>
          </a:endParaRPr>
        </a:p>
      </dgm:t>
    </dgm:pt>
    <dgm:pt modelId="{D871EEE9-83CD-42B0-8DE0-BF895A6876CF}" type="sibTrans" cxnId="{CA01D231-D723-4452-A421-75FD0ECDC12A}">
      <dgm:prSet/>
      <dgm:spPr/>
      <dgm:t>
        <a:bodyPr/>
        <a:lstStyle/>
        <a:p>
          <a:endParaRPr lang="es-EC" sz="1200" b="0" noProof="0">
            <a:latin typeface="Andalus" pitchFamily="2" charset="-78"/>
            <a:cs typeface="Andalus" pitchFamily="2" charset="-78"/>
          </a:endParaRPr>
        </a:p>
      </dgm:t>
    </dgm:pt>
    <dgm:pt modelId="{B01D8AD3-CB00-43DF-BD77-D9438586199D}">
      <dgm:prSet phldrT="[Texto]" custT="1"/>
      <dgm:spPr/>
      <dgm:t>
        <a:bodyPr/>
        <a:lstStyle/>
        <a:p>
          <a:r>
            <a:rPr lang="es-EC" sz="1200" b="0" noProof="0" smtClean="0">
              <a:latin typeface="Andalus" pitchFamily="2" charset="-78"/>
              <a:cs typeface="Andalus" pitchFamily="2" charset="-78"/>
            </a:rPr>
            <a:t>Abdominoplastia</a:t>
          </a:r>
        </a:p>
      </dgm:t>
    </dgm:pt>
    <dgm:pt modelId="{77355A86-B7EB-476B-8E5B-ECFC062457D0}" type="parTrans" cxnId="{F089A2CE-5609-4CE0-9D22-D38AE11B1813}">
      <dgm:prSet/>
      <dgm:spPr/>
      <dgm:t>
        <a:bodyPr/>
        <a:lstStyle/>
        <a:p>
          <a:endParaRPr lang="es-EC" sz="1200" b="0" noProof="0">
            <a:latin typeface="Andalus" pitchFamily="2" charset="-78"/>
            <a:cs typeface="Andalus" pitchFamily="2" charset="-78"/>
          </a:endParaRPr>
        </a:p>
      </dgm:t>
    </dgm:pt>
    <dgm:pt modelId="{BAAC2B6A-DEE1-465C-9D60-417676AD7FA8}" type="sibTrans" cxnId="{F089A2CE-5609-4CE0-9D22-D38AE11B1813}">
      <dgm:prSet/>
      <dgm:spPr/>
      <dgm:t>
        <a:bodyPr/>
        <a:lstStyle/>
        <a:p>
          <a:endParaRPr lang="es-EC" sz="1200" b="0" noProof="0">
            <a:latin typeface="Andalus" pitchFamily="2" charset="-78"/>
            <a:cs typeface="Andalus" pitchFamily="2" charset="-78"/>
          </a:endParaRPr>
        </a:p>
      </dgm:t>
    </dgm:pt>
    <dgm:pt modelId="{965FA43F-1C79-4059-A78C-EA329DE9BA5E}">
      <dgm:prSet phldrT="[Texto]" custT="1"/>
      <dgm:spPr/>
      <dgm:t>
        <a:bodyPr/>
        <a:lstStyle/>
        <a:p>
          <a:r>
            <a:rPr lang="es-EC" sz="1200" b="0" noProof="0" dirty="0" smtClean="0">
              <a:latin typeface="Andalus" pitchFamily="2" charset="-78"/>
              <a:cs typeface="Andalus" pitchFamily="2" charset="-78"/>
            </a:rPr>
            <a:t>Eliminación de machas y arrugas</a:t>
          </a:r>
          <a:endParaRPr lang="es-EC" sz="1200" b="0" noProof="0" dirty="0">
            <a:latin typeface="Andalus" pitchFamily="2" charset="-78"/>
            <a:cs typeface="Andalus" pitchFamily="2" charset="-78"/>
          </a:endParaRPr>
        </a:p>
      </dgm:t>
    </dgm:pt>
    <dgm:pt modelId="{0A4E5CCD-5782-4812-8FFC-62F1A5946C39}" type="parTrans" cxnId="{8E0FDE8B-6BEF-496C-BB68-983A23ABBCCA}">
      <dgm:prSet/>
      <dgm:spPr/>
      <dgm:t>
        <a:bodyPr/>
        <a:lstStyle/>
        <a:p>
          <a:endParaRPr lang="es-EC" sz="1200" b="0" noProof="0">
            <a:latin typeface="Andalus" pitchFamily="2" charset="-78"/>
            <a:cs typeface="Andalus" pitchFamily="2" charset="-78"/>
          </a:endParaRPr>
        </a:p>
      </dgm:t>
    </dgm:pt>
    <dgm:pt modelId="{DB83F414-5420-4901-8179-7608B65B8B70}" type="sibTrans" cxnId="{8E0FDE8B-6BEF-496C-BB68-983A23ABBCCA}">
      <dgm:prSet/>
      <dgm:spPr/>
      <dgm:t>
        <a:bodyPr/>
        <a:lstStyle/>
        <a:p>
          <a:endParaRPr lang="es-EC" sz="1200" b="0" noProof="0">
            <a:latin typeface="Andalus" pitchFamily="2" charset="-78"/>
            <a:cs typeface="Andalus" pitchFamily="2" charset="-78"/>
          </a:endParaRPr>
        </a:p>
      </dgm:t>
    </dgm:pt>
    <dgm:pt modelId="{DEB74315-4BDE-4A4B-BB0B-D8BC9C4163AD}" type="pres">
      <dgm:prSet presAssocID="{4BFE035C-3F6B-467D-80F8-B67F77635151}" presName="list" presStyleCnt="0">
        <dgm:presLayoutVars>
          <dgm:dir/>
          <dgm:animLvl val="lvl"/>
        </dgm:presLayoutVars>
      </dgm:prSet>
      <dgm:spPr/>
      <dgm:t>
        <a:bodyPr/>
        <a:lstStyle/>
        <a:p>
          <a:endParaRPr lang="es-EC"/>
        </a:p>
      </dgm:t>
    </dgm:pt>
    <dgm:pt modelId="{5BEDCA04-5A69-463C-B1F1-B7B5FF1DF7C8}" type="pres">
      <dgm:prSet presAssocID="{60CDB06E-F009-4F0C-9905-754BAA6C1C2A}" presName="posSpace" presStyleCnt="0"/>
      <dgm:spPr/>
    </dgm:pt>
    <dgm:pt modelId="{1A3E706B-B040-4F78-AAD2-357BCBD9DA35}" type="pres">
      <dgm:prSet presAssocID="{60CDB06E-F009-4F0C-9905-754BAA6C1C2A}" presName="vertFlow" presStyleCnt="0"/>
      <dgm:spPr/>
    </dgm:pt>
    <dgm:pt modelId="{5074E521-04B7-4995-912C-1066CBA3A583}" type="pres">
      <dgm:prSet presAssocID="{60CDB06E-F009-4F0C-9905-754BAA6C1C2A}" presName="topSpace" presStyleCnt="0"/>
      <dgm:spPr/>
    </dgm:pt>
    <dgm:pt modelId="{4B39DE28-0453-46A8-8DCC-91358422F974}" type="pres">
      <dgm:prSet presAssocID="{60CDB06E-F009-4F0C-9905-754BAA6C1C2A}" presName="firstComp" presStyleCnt="0"/>
      <dgm:spPr/>
    </dgm:pt>
    <dgm:pt modelId="{6900B218-2ABA-4C73-8915-A8D94DB20D94}" type="pres">
      <dgm:prSet presAssocID="{60CDB06E-F009-4F0C-9905-754BAA6C1C2A}" presName="firstChild" presStyleLbl="bgAccFollowNode1" presStyleIdx="0" presStyleCnt="7" custScaleX="118181" custScaleY="56700"/>
      <dgm:spPr/>
      <dgm:t>
        <a:bodyPr/>
        <a:lstStyle/>
        <a:p>
          <a:endParaRPr lang="es-EC"/>
        </a:p>
      </dgm:t>
    </dgm:pt>
    <dgm:pt modelId="{CE6B8727-6942-42B0-B2FC-65FD8DD4E1E5}" type="pres">
      <dgm:prSet presAssocID="{60CDB06E-F009-4F0C-9905-754BAA6C1C2A}" presName="firstChildTx" presStyleLbl="bgAccFollowNode1" presStyleIdx="0" presStyleCnt="7">
        <dgm:presLayoutVars>
          <dgm:bulletEnabled val="1"/>
        </dgm:presLayoutVars>
      </dgm:prSet>
      <dgm:spPr/>
      <dgm:t>
        <a:bodyPr/>
        <a:lstStyle/>
        <a:p>
          <a:endParaRPr lang="es-EC"/>
        </a:p>
      </dgm:t>
    </dgm:pt>
    <dgm:pt modelId="{08AF93A8-295C-4002-AC41-8718F4D28ED5}" type="pres">
      <dgm:prSet presAssocID="{E0CAAC9E-D7E3-45BA-841B-81A50FB3A54E}" presName="comp" presStyleCnt="0"/>
      <dgm:spPr/>
    </dgm:pt>
    <dgm:pt modelId="{3BAC61D1-918A-46FE-903E-DA37AB9F3FAD}" type="pres">
      <dgm:prSet presAssocID="{E0CAAC9E-D7E3-45BA-841B-81A50FB3A54E}" presName="child" presStyleLbl="bgAccFollowNode1" presStyleIdx="1" presStyleCnt="7" custScaleX="118181" custScaleY="56700"/>
      <dgm:spPr/>
      <dgm:t>
        <a:bodyPr/>
        <a:lstStyle/>
        <a:p>
          <a:endParaRPr lang="es-EC"/>
        </a:p>
      </dgm:t>
    </dgm:pt>
    <dgm:pt modelId="{339DD7D9-CD27-41E1-B6A1-7D2C05C8E8F2}" type="pres">
      <dgm:prSet presAssocID="{E0CAAC9E-D7E3-45BA-841B-81A50FB3A54E}" presName="childTx" presStyleLbl="bgAccFollowNode1" presStyleIdx="1" presStyleCnt="7">
        <dgm:presLayoutVars>
          <dgm:bulletEnabled val="1"/>
        </dgm:presLayoutVars>
      </dgm:prSet>
      <dgm:spPr/>
      <dgm:t>
        <a:bodyPr/>
        <a:lstStyle/>
        <a:p>
          <a:endParaRPr lang="es-EC"/>
        </a:p>
      </dgm:t>
    </dgm:pt>
    <dgm:pt modelId="{7668EF05-1788-45AF-97D0-AAA1CE266A56}" type="pres">
      <dgm:prSet presAssocID="{506B6CB7-71F0-4D62-8AEB-D5CA9FFF1BA3}" presName="comp" presStyleCnt="0"/>
      <dgm:spPr/>
    </dgm:pt>
    <dgm:pt modelId="{D48A34A1-8667-4B3C-A2C5-1507A8389D1A}" type="pres">
      <dgm:prSet presAssocID="{506B6CB7-71F0-4D62-8AEB-D5CA9FFF1BA3}" presName="child" presStyleLbl="bgAccFollowNode1" presStyleIdx="2" presStyleCnt="7" custScaleX="118181" custScaleY="56700"/>
      <dgm:spPr/>
      <dgm:t>
        <a:bodyPr/>
        <a:lstStyle/>
        <a:p>
          <a:endParaRPr lang="es-EC"/>
        </a:p>
      </dgm:t>
    </dgm:pt>
    <dgm:pt modelId="{7AF296E4-B8C7-46C6-A508-EDE4BA458242}" type="pres">
      <dgm:prSet presAssocID="{506B6CB7-71F0-4D62-8AEB-D5CA9FFF1BA3}" presName="childTx" presStyleLbl="bgAccFollowNode1" presStyleIdx="2" presStyleCnt="7">
        <dgm:presLayoutVars>
          <dgm:bulletEnabled val="1"/>
        </dgm:presLayoutVars>
      </dgm:prSet>
      <dgm:spPr/>
      <dgm:t>
        <a:bodyPr/>
        <a:lstStyle/>
        <a:p>
          <a:endParaRPr lang="es-EC"/>
        </a:p>
      </dgm:t>
    </dgm:pt>
    <dgm:pt modelId="{6FC562DC-AFAE-43C4-BEA7-B1CB2F380C16}" type="pres">
      <dgm:prSet presAssocID="{B01D8AD3-CB00-43DF-BD77-D9438586199D}" presName="comp" presStyleCnt="0"/>
      <dgm:spPr/>
    </dgm:pt>
    <dgm:pt modelId="{86763814-908C-4811-AB41-7E49D0930E9D}" type="pres">
      <dgm:prSet presAssocID="{B01D8AD3-CB00-43DF-BD77-D9438586199D}" presName="child" presStyleLbl="bgAccFollowNode1" presStyleIdx="3" presStyleCnt="7" custScaleX="118181" custScaleY="56700"/>
      <dgm:spPr/>
      <dgm:t>
        <a:bodyPr/>
        <a:lstStyle/>
        <a:p>
          <a:endParaRPr lang="es-EC"/>
        </a:p>
      </dgm:t>
    </dgm:pt>
    <dgm:pt modelId="{7662552F-F91E-4E79-8CB4-46234E40EA9A}" type="pres">
      <dgm:prSet presAssocID="{B01D8AD3-CB00-43DF-BD77-D9438586199D}" presName="childTx" presStyleLbl="bgAccFollowNode1" presStyleIdx="3" presStyleCnt="7">
        <dgm:presLayoutVars>
          <dgm:bulletEnabled val="1"/>
        </dgm:presLayoutVars>
      </dgm:prSet>
      <dgm:spPr/>
      <dgm:t>
        <a:bodyPr/>
        <a:lstStyle/>
        <a:p>
          <a:endParaRPr lang="es-EC"/>
        </a:p>
      </dgm:t>
    </dgm:pt>
    <dgm:pt modelId="{AC19550A-13AB-4033-BAC9-3EBA01232720}" type="pres">
      <dgm:prSet presAssocID="{60CDB06E-F009-4F0C-9905-754BAA6C1C2A}" presName="negSpace" presStyleCnt="0"/>
      <dgm:spPr/>
    </dgm:pt>
    <dgm:pt modelId="{90AFC2B5-B1D9-46B0-89DB-BC30AD8721A1}" type="pres">
      <dgm:prSet presAssocID="{60CDB06E-F009-4F0C-9905-754BAA6C1C2A}" presName="circle" presStyleLbl="node1" presStyleIdx="0" presStyleCnt="2" custScaleX="120928" custScaleY="94936" custLinFactNeighborX="-38659" custLinFactNeighborY="-35197"/>
      <dgm:spPr/>
      <dgm:t>
        <a:bodyPr/>
        <a:lstStyle/>
        <a:p>
          <a:endParaRPr lang="es-EC"/>
        </a:p>
      </dgm:t>
    </dgm:pt>
    <dgm:pt modelId="{2D772F42-567E-4D79-8938-32210644A2DE}" type="pres">
      <dgm:prSet presAssocID="{05C10489-2561-4265-8FBE-FD070A82DDC9}" presName="transSpace" presStyleCnt="0"/>
      <dgm:spPr/>
    </dgm:pt>
    <dgm:pt modelId="{C47B6C68-E6A3-47AE-AD0D-2F40CCCAF640}" type="pres">
      <dgm:prSet presAssocID="{24658287-7F38-4FC5-A365-54937F9B1D14}" presName="posSpace" presStyleCnt="0"/>
      <dgm:spPr/>
    </dgm:pt>
    <dgm:pt modelId="{F5D4BCFA-FB5C-45B5-A3A4-BAAE087499A3}" type="pres">
      <dgm:prSet presAssocID="{24658287-7F38-4FC5-A365-54937F9B1D14}" presName="vertFlow" presStyleCnt="0"/>
      <dgm:spPr/>
    </dgm:pt>
    <dgm:pt modelId="{B891B82E-CD51-469A-BEB1-05B027339D35}" type="pres">
      <dgm:prSet presAssocID="{24658287-7F38-4FC5-A365-54937F9B1D14}" presName="topSpace" presStyleCnt="0"/>
      <dgm:spPr/>
    </dgm:pt>
    <dgm:pt modelId="{100CE7E5-5F76-44BB-A5FA-2292D34C8B29}" type="pres">
      <dgm:prSet presAssocID="{24658287-7F38-4FC5-A365-54937F9B1D14}" presName="firstComp" presStyleCnt="0"/>
      <dgm:spPr/>
    </dgm:pt>
    <dgm:pt modelId="{08503FB1-875D-4B86-A085-49DC06C2E107}" type="pres">
      <dgm:prSet presAssocID="{24658287-7F38-4FC5-A365-54937F9B1D14}" presName="firstChild" presStyleLbl="bgAccFollowNode1" presStyleIdx="4" presStyleCnt="7" custScaleX="112837" custScaleY="71469" custLinFactNeighborX="-26122" custLinFactNeighborY="-7843"/>
      <dgm:spPr/>
      <dgm:t>
        <a:bodyPr/>
        <a:lstStyle/>
        <a:p>
          <a:endParaRPr lang="es-EC"/>
        </a:p>
      </dgm:t>
    </dgm:pt>
    <dgm:pt modelId="{602F9836-D549-4DF4-96B5-6FFE8FE42A8C}" type="pres">
      <dgm:prSet presAssocID="{24658287-7F38-4FC5-A365-54937F9B1D14}" presName="firstChildTx" presStyleLbl="bgAccFollowNode1" presStyleIdx="4" presStyleCnt="7">
        <dgm:presLayoutVars>
          <dgm:bulletEnabled val="1"/>
        </dgm:presLayoutVars>
      </dgm:prSet>
      <dgm:spPr/>
      <dgm:t>
        <a:bodyPr/>
        <a:lstStyle/>
        <a:p>
          <a:endParaRPr lang="es-EC"/>
        </a:p>
      </dgm:t>
    </dgm:pt>
    <dgm:pt modelId="{0985D80F-E60C-429F-BB3F-4747B32650C1}" type="pres">
      <dgm:prSet presAssocID="{A26123FE-1F21-4BC3-9826-B5E9854B5F00}" presName="comp" presStyleCnt="0"/>
      <dgm:spPr/>
    </dgm:pt>
    <dgm:pt modelId="{4E3BC4C2-ACBA-428D-8729-FA7C6D0052D0}" type="pres">
      <dgm:prSet presAssocID="{A26123FE-1F21-4BC3-9826-B5E9854B5F00}" presName="child" presStyleLbl="bgAccFollowNode1" presStyleIdx="5" presStyleCnt="7" custScaleX="112837" custScaleY="71469" custLinFactNeighborX="-26122" custLinFactNeighborY="-17240"/>
      <dgm:spPr/>
      <dgm:t>
        <a:bodyPr/>
        <a:lstStyle/>
        <a:p>
          <a:endParaRPr lang="es-EC"/>
        </a:p>
      </dgm:t>
    </dgm:pt>
    <dgm:pt modelId="{C882681C-3215-450A-ACFA-8FD735734628}" type="pres">
      <dgm:prSet presAssocID="{A26123FE-1F21-4BC3-9826-B5E9854B5F00}" presName="childTx" presStyleLbl="bgAccFollowNode1" presStyleIdx="5" presStyleCnt="7">
        <dgm:presLayoutVars>
          <dgm:bulletEnabled val="1"/>
        </dgm:presLayoutVars>
      </dgm:prSet>
      <dgm:spPr/>
      <dgm:t>
        <a:bodyPr/>
        <a:lstStyle/>
        <a:p>
          <a:endParaRPr lang="es-EC"/>
        </a:p>
      </dgm:t>
    </dgm:pt>
    <dgm:pt modelId="{BEA79BBF-F7F2-4719-B94B-BB292127FA61}" type="pres">
      <dgm:prSet presAssocID="{965FA43F-1C79-4059-A78C-EA329DE9BA5E}" presName="comp" presStyleCnt="0"/>
      <dgm:spPr/>
    </dgm:pt>
    <dgm:pt modelId="{9FD41A86-1A9D-4057-BBBF-5A2C97213DED}" type="pres">
      <dgm:prSet presAssocID="{965FA43F-1C79-4059-A78C-EA329DE9BA5E}" presName="child" presStyleLbl="bgAccFollowNode1" presStyleIdx="6" presStyleCnt="7" custScaleX="112837" custScaleY="71469" custLinFactNeighborX="-26122" custLinFactNeighborY="-20142"/>
      <dgm:spPr/>
      <dgm:t>
        <a:bodyPr/>
        <a:lstStyle/>
        <a:p>
          <a:endParaRPr lang="es-EC"/>
        </a:p>
      </dgm:t>
    </dgm:pt>
    <dgm:pt modelId="{AF77F52D-0642-459D-838E-7D1C962993C6}" type="pres">
      <dgm:prSet presAssocID="{965FA43F-1C79-4059-A78C-EA329DE9BA5E}" presName="childTx" presStyleLbl="bgAccFollowNode1" presStyleIdx="6" presStyleCnt="7">
        <dgm:presLayoutVars>
          <dgm:bulletEnabled val="1"/>
        </dgm:presLayoutVars>
      </dgm:prSet>
      <dgm:spPr/>
      <dgm:t>
        <a:bodyPr/>
        <a:lstStyle/>
        <a:p>
          <a:endParaRPr lang="es-EC"/>
        </a:p>
      </dgm:t>
    </dgm:pt>
    <dgm:pt modelId="{22C093C5-FF09-4281-A014-A674E678D3B9}" type="pres">
      <dgm:prSet presAssocID="{24658287-7F38-4FC5-A365-54937F9B1D14}" presName="negSpace" presStyleCnt="0"/>
      <dgm:spPr/>
    </dgm:pt>
    <dgm:pt modelId="{7880B0A4-7158-4D8A-8ABB-5677AD6FE50B}" type="pres">
      <dgm:prSet presAssocID="{24658287-7F38-4FC5-A365-54937F9B1D14}" presName="circle" presStyleLbl="node1" presStyleIdx="1" presStyleCnt="2" custScaleX="107933" custScaleY="81941" custLinFactNeighborX="-34143" custLinFactNeighborY="-4745"/>
      <dgm:spPr/>
      <dgm:t>
        <a:bodyPr/>
        <a:lstStyle/>
        <a:p>
          <a:endParaRPr lang="es-EC"/>
        </a:p>
      </dgm:t>
    </dgm:pt>
  </dgm:ptLst>
  <dgm:cxnLst>
    <dgm:cxn modelId="{85095679-DF4E-4471-B410-7575388E8421}" type="presOf" srcId="{E0CAAC9E-D7E3-45BA-841B-81A50FB3A54E}" destId="{339DD7D9-CD27-41E1-B6A1-7D2C05C8E8F2}" srcOrd="1" destOrd="0" presId="urn:microsoft.com/office/officeart/2005/8/layout/hList9"/>
    <dgm:cxn modelId="{758A6EE6-78A5-40EE-991E-FD4BE68DDAF4}" type="presOf" srcId="{B01D8AD3-CB00-43DF-BD77-D9438586199D}" destId="{86763814-908C-4811-AB41-7E49D0930E9D}" srcOrd="0" destOrd="0" presId="urn:microsoft.com/office/officeart/2005/8/layout/hList9"/>
    <dgm:cxn modelId="{12CA327A-E2BE-4746-83BE-CFA62ABE76F4}" srcId="{60CDB06E-F009-4F0C-9905-754BAA6C1C2A}" destId="{E0CAAC9E-D7E3-45BA-841B-81A50FB3A54E}" srcOrd="1" destOrd="0" parTransId="{84DE3078-50F3-4AE0-867D-1569010A7A15}" sibTransId="{5762675A-21E2-4D34-8FB9-411615C73BC7}"/>
    <dgm:cxn modelId="{D287C5D4-CF9A-4882-BD2F-00006599A094}" type="presOf" srcId="{965FA43F-1C79-4059-A78C-EA329DE9BA5E}" destId="{AF77F52D-0642-459D-838E-7D1C962993C6}" srcOrd="1" destOrd="0" presId="urn:microsoft.com/office/officeart/2005/8/layout/hList9"/>
    <dgm:cxn modelId="{D14CDAF6-56A8-4E76-BCC0-62FAACBDF242}" srcId="{4BFE035C-3F6B-467D-80F8-B67F77635151}" destId="{60CDB06E-F009-4F0C-9905-754BAA6C1C2A}" srcOrd="0" destOrd="0" parTransId="{FDAC704D-8FE9-4830-8158-76753CA3ADEC}" sibTransId="{05C10489-2561-4265-8FBE-FD070A82DDC9}"/>
    <dgm:cxn modelId="{DBEE2760-5D9D-4AAF-88ED-4356BED87319}" type="presOf" srcId="{A26123FE-1F21-4BC3-9826-B5E9854B5F00}" destId="{4E3BC4C2-ACBA-428D-8729-FA7C6D0052D0}" srcOrd="0" destOrd="0" presId="urn:microsoft.com/office/officeart/2005/8/layout/hList9"/>
    <dgm:cxn modelId="{324B5C3C-EEB0-46A1-A261-D906A143D878}" type="presOf" srcId="{B01D8AD3-CB00-43DF-BD77-D9438586199D}" destId="{7662552F-F91E-4E79-8CB4-46234E40EA9A}" srcOrd="1" destOrd="0" presId="urn:microsoft.com/office/officeart/2005/8/layout/hList9"/>
    <dgm:cxn modelId="{B348BE9F-0568-4821-A6A6-396A5C1361D7}" srcId="{4BFE035C-3F6B-467D-80F8-B67F77635151}" destId="{24658287-7F38-4FC5-A365-54937F9B1D14}" srcOrd="1" destOrd="0" parTransId="{56A78E35-B21F-4566-AB69-3CAA59C3F324}" sibTransId="{7261218F-1A71-4BD3-A2CD-9FDA02A98262}"/>
    <dgm:cxn modelId="{8E4BC09E-E7AE-45FB-803A-3530201E4DA4}" type="presOf" srcId="{506B6CB7-71F0-4D62-8AEB-D5CA9FFF1BA3}" destId="{7AF296E4-B8C7-46C6-A508-EDE4BA458242}" srcOrd="1" destOrd="0" presId="urn:microsoft.com/office/officeart/2005/8/layout/hList9"/>
    <dgm:cxn modelId="{1A29B5A2-9D20-4094-95D1-FDF2EC653628}" type="presOf" srcId="{24658287-7F38-4FC5-A365-54937F9B1D14}" destId="{7880B0A4-7158-4D8A-8ABB-5677AD6FE50B}" srcOrd="0" destOrd="0" presId="urn:microsoft.com/office/officeart/2005/8/layout/hList9"/>
    <dgm:cxn modelId="{A6572477-8698-4088-827F-1400B8D79A90}" type="presOf" srcId="{87DCE9D3-3692-45CF-9D34-99E3359CBA5C}" destId="{CE6B8727-6942-42B0-B2FC-65FD8DD4E1E5}" srcOrd="1" destOrd="0" presId="urn:microsoft.com/office/officeart/2005/8/layout/hList9"/>
    <dgm:cxn modelId="{8E0FDE8B-6BEF-496C-BB68-983A23ABBCCA}" srcId="{24658287-7F38-4FC5-A365-54937F9B1D14}" destId="{965FA43F-1C79-4059-A78C-EA329DE9BA5E}" srcOrd="2" destOrd="0" parTransId="{0A4E5CCD-5782-4812-8FFC-62F1A5946C39}" sibTransId="{DB83F414-5420-4901-8179-7608B65B8B70}"/>
    <dgm:cxn modelId="{4504DA9A-0F27-4F86-9716-98B3DD3BC21B}" srcId="{24658287-7F38-4FC5-A365-54937F9B1D14}" destId="{CEFA7089-EB6C-4885-9685-A9C322E3F83F}" srcOrd="0" destOrd="0" parTransId="{4F43CE15-CC70-4BAA-8132-9D2D9E8A4715}" sibTransId="{ED8F7B18-88A4-4409-A78A-E2C7F387EF13}"/>
    <dgm:cxn modelId="{FE4E3754-3569-4EBA-9C93-88D52B65BB46}" type="presOf" srcId="{60CDB06E-F009-4F0C-9905-754BAA6C1C2A}" destId="{90AFC2B5-B1D9-46B0-89DB-BC30AD8721A1}" srcOrd="0" destOrd="0" presId="urn:microsoft.com/office/officeart/2005/8/layout/hList9"/>
    <dgm:cxn modelId="{0762E678-6541-408A-BAF1-136C3996BD89}" type="presOf" srcId="{506B6CB7-71F0-4D62-8AEB-D5CA9FFF1BA3}" destId="{D48A34A1-8667-4B3C-A2C5-1507A8389D1A}" srcOrd="0" destOrd="0" presId="urn:microsoft.com/office/officeart/2005/8/layout/hList9"/>
    <dgm:cxn modelId="{F089A2CE-5609-4CE0-9D22-D38AE11B1813}" srcId="{60CDB06E-F009-4F0C-9905-754BAA6C1C2A}" destId="{B01D8AD3-CB00-43DF-BD77-D9438586199D}" srcOrd="3" destOrd="0" parTransId="{77355A86-B7EB-476B-8E5B-ECFC062457D0}" sibTransId="{BAAC2B6A-DEE1-465C-9D60-417676AD7FA8}"/>
    <dgm:cxn modelId="{DA429CE8-0419-40B4-AD44-718743B68443}" type="presOf" srcId="{CEFA7089-EB6C-4885-9685-A9C322E3F83F}" destId="{602F9836-D549-4DF4-96B5-6FFE8FE42A8C}" srcOrd="1" destOrd="0" presId="urn:microsoft.com/office/officeart/2005/8/layout/hList9"/>
    <dgm:cxn modelId="{31E7C64E-0406-4A80-BCD3-593A570CDC0D}" type="presOf" srcId="{4BFE035C-3F6B-467D-80F8-B67F77635151}" destId="{DEB74315-4BDE-4A4B-BB0B-D8BC9C4163AD}" srcOrd="0" destOrd="0" presId="urn:microsoft.com/office/officeart/2005/8/layout/hList9"/>
    <dgm:cxn modelId="{CA01D231-D723-4452-A421-75FD0ECDC12A}" srcId="{60CDB06E-F009-4F0C-9905-754BAA6C1C2A}" destId="{506B6CB7-71F0-4D62-8AEB-D5CA9FFF1BA3}" srcOrd="2" destOrd="0" parTransId="{C0C243FF-5342-46A0-A820-4D88B5798E65}" sibTransId="{D871EEE9-83CD-42B0-8DE0-BF895A6876CF}"/>
    <dgm:cxn modelId="{2A563185-3502-42BF-98DF-4378E58289E0}" srcId="{24658287-7F38-4FC5-A365-54937F9B1D14}" destId="{A26123FE-1F21-4BC3-9826-B5E9854B5F00}" srcOrd="1" destOrd="0" parTransId="{9C862ADA-480E-405E-9540-B4C653EB603E}" sibTransId="{6844ED8E-51C0-43E1-9856-5DB8562F92B3}"/>
    <dgm:cxn modelId="{F4F95DCB-09B1-4D1F-A20E-94D91AB21C91}" type="presOf" srcId="{87DCE9D3-3692-45CF-9D34-99E3359CBA5C}" destId="{6900B218-2ABA-4C73-8915-A8D94DB20D94}" srcOrd="0" destOrd="0" presId="urn:microsoft.com/office/officeart/2005/8/layout/hList9"/>
    <dgm:cxn modelId="{D797663C-09CE-43B0-AC31-9DCA5A0731D0}" srcId="{60CDB06E-F009-4F0C-9905-754BAA6C1C2A}" destId="{87DCE9D3-3692-45CF-9D34-99E3359CBA5C}" srcOrd="0" destOrd="0" parTransId="{30E2E202-377B-48EF-9AC7-61261AFD80C7}" sibTransId="{6DEDF9E5-A181-48A6-89C0-C9B8AEDA451E}"/>
    <dgm:cxn modelId="{5B3A3402-991B-424A-9D81-84373E582C91}" type="presOf" srcId="{A26123FE-1F21-4BC3-9826-B5E9854B5F00}" destId="{C882681C-3215-450A-ACFA-8FD735734628}" srcOrd="1" destOrd="0" presId="urn:microsoft.com/office/officeart/2005/8/layout/hList9"/>
    <dgm:cxn modelId="{714ABDB9-1C9B-483A-AEC0-11B4F60F71C2}" type="presOf" srcId="{CEFA7089-EB6C-4885-9685-A9C322E3F83F}" destId="{08503FB1-875D-4B86-A085-49DC06C2E107}" srcOrd="0" destOrd="0" presId="urn:microsoft.com/office/officeart/2005/8/layout/hList9"/>
    <dgm:cxn modelId="{77D10402-B258-43A8-8DAE-BF9AB6A5E942}" type="presOf" srcId="{965FA43F-1C79-4059-A78C-EA329DE9BA5E}" destId="{9FD41A86-1A9D-4057-BBBF-5A2C97213DED}" srcOrd="0" destOrd="0" presId="urn:microsoft.com/office/officeart/2005/8/layout/hList9"/>
    <dgm:cxn modelId="{4AFA832D-D682-4067-A03F-1B62DDAC1AB7}" type="presOf" srcId="{E0CAAC9E-D7E3-45BA-841B-81A50FB3A54E}" destId="{3BAC61D1-918A-46FE-903E-DA37AB9F3FAD}" srcOrd="0" destOrd="0" presId="urn:microsoft.com/office/officeart/2005/8/layout/hList9"/>
    <dgm:cxn modelId="{C5A70B54-399B-4254-8505-A4E7DDDEA276}" type="presParOf" srcId="{DEB74315-4BDE-4A4B-BB0B-D8BC9C4163AD}" destId="{5BEDCA04-5A69-463C-B1F1-B7B5FF1DF7C8}" srcOrd="0" destOrd="0" presId="urn:microsoft.com/office/officeart/2005/8/layout/hList9"/>
    <dgm:cxn modelId="{32ACB680-4C2C-4FD8-B819-1FE3E89213EA}" type="presParOf" srcId="{DEB74315-4BDE-4A4B-BB0B-D8BC9C4163AD}" destId="{1A3E706B-B040-4F78-AAD2-357BCBD9DA35}" srcOrd="1" destOrd="0" presId="urn:microsoft.com/office/officeart/2005/8/layout/hList9"/>
    <dgm:cxn modelId="{FF65208C-3F51-4587-BE77-84A349DCF5CD}" type="presParOf" srcId="{1A3E706B-B040-4F78-AAD2-357BCBD9DA35}" destId="{5074E521-04B7-4995-912C-1066CBA3A583}" srcOrd="0" destOrd="0" presId="urn:microsoft.com/office/officeart/2005/8/layout/hList9"/>
    <dgm:cxn modelId="{2844F44C-8C18-4846-A073-0A02471BDC94}" type="presParOf" srcId="{1A3E706B-B040-4F78-AAD2-357BCBD9DA35}" destId="{4B39DE28-0453-46A8-8DCC-91358422F974}" srcOrd="1" destOrd="0" presId="urn:microsoft.com/office/officeart/2005/8/layout/hList9"/>
    <dgm:cxn modelId="{077AACA6-80C2-4412-B0F3-41349D856290}" type="presParOf" srcId="{4B39DE28-0453-46A8-8DCC-91358422F974}" destId="{6900B218-2ABA-4C73-8915-A8D94DB20D94}" srcOrd="0" destOrd="0" presId="urn:microsoft.com/office/officeart/2005/8/layout/hList9"/>
    <dgm:cxn modelId="{7A105115-222D-4172-898C-AE98D23869FD}" type="presParOf" srcId="{4B39DE28-0453-46A8-8DCC-91358422F974}" destId="{CE6B8727-6942-42B0-B2FC-65FD8DD4E1E5}" srcOrd="1" destOrd="0" presId="urn:microsoft.com/office/officeart/2005/8/layout/hList9"/>
    <dgm:cxn modelId="{A7A9D9F9-F82B-4471-A39A-C9DE84FDF28B}" type="presParOf" srcId="{1A3E706B-B040-4F78-AAD2-357BCBD9DA35}" destId="{08AF93A8-295C-4002-AC41-8718F4D28ED5}" srcOrd="2" destOrd="0" presId="urn:microsoft.com/office/officeart/2005/8/layout/hList9"/>
    <dgm:cxn modelId="{E4A70BE3-EA1F-4ADE-ADAE-4E1908A7EBA0}" type="presParOf" srcId="{08AF93A8-295C-4002-AC41-8718F4D28ED5}" destId="{3BAC61D1-918A-46FE-903E-DA37AB9F3FAD}" srcOrd="0" destOrd="0" presId="urn:microsoft.com/office/officeart/2005/8/layout/hList9"/>
    <dgm:cxn modelId="{D7E5A5CA-F25D-43B6-A811-35570996BBBF}" type="presParOf" srcId="{08AF93A8-295C-4002-AC41-8718F4D28ED5}" destId="{339DD7D9-CD27-41E1-B6A1-7D2C05C8E8F2}" srcOrd="1" destOrd="0" presId="urn:microsoft.com/office/officeart/2005/8/layout/hList9"/>
    <dgm:cxn modelId="{FCCE95A8-C98D-4AE7-8281-E55EC0CC0B25}" type="presParOf" srcId="{1A3E706B-B040-4F78-AAD2-357BCBD9DA35}" destId="{7668EF05-1788-45AF-97D0-AAA1CE266A56}" srcOrd="3" destOrd="0" presId="urn:microsoft.com/office/officeart/2005/8/layout/hList9"/>
    <dgm:cxn modelId="{87449107-C34B-4A81-85BE-BB044A3164BA}" type="presParOf" srcId="{7668EF05-1788-45AF-97D0-AAA1CE266A56}" destId="{D48A34A1-8667-4B3C-A2C5-1507A8389D1A}" srcOrd="0" destOrd="0" presId="urn:microsoft.com/office/officeart/2005/8/layout/hList9"/>
    <dgm:cxn modelId="{2EAB4C05-1F60-4343-ABA2-F03CB6C1FCDA}" type="presParOf" srcId="{7668EF05-1788-45AF-97D0-AAA1CE266A56}" destId="{7AF296E4-B8C7-46C6-A508-EDE4BA458242}" srcOrd="1" destOrd="0" presId="urn:microsoft.com/office/officeart/2005/8/layout/hList9"/>
    <dgm:cxn modelId="{90CF4F30-B4D5-4CC0-8C29-6400EF9A02F5}" type="presParOf" srcId="{1A3E706B-B040-4F78-AAD2-357BCBD9DA35}" destId="{6FC562DC-AFAE-43C4-BEA7-B1CB2F380C16}" srcOrd="4" destOrd="0" presId="urn:microsoft.com/office/officeart/2005/8/layout/hList9"/>
    <dgm:cxn modelId="{BFAA531E-8782-4EDB-AB13-5A1262466AA4}" type="presParOf" srcId="{6FC562DC-AFAE-43C4-BEA7-B1CB2F380C16}" destId="{86763814-908C-4811-AB41-7E49D0930E9D}" srcOrd="0" destOrd="0" presId="urn:microsoft.com/office/officeart/2005/8/layout/hList9"/>
    <dgm:cxn modelId="{C9322CD9-DA2B-4DE1-8E69-A91189FE4190}" type="presParOf" srcId="{6FC562DC-AFAE-43C4-BEA7-B1CB2F380C16}" destId="{7662552F-F91E-4E79-8CB4-46234E40EA9A}" srcOrd="1" destOrd="0" presId="urn:microsoft.com/office/officeart/2005/8/layout/hList9"/>
    <dgm:cxn modelId="{C3841B4A-8B9B-4D07-AC2E-C4291FCE4E5D}" type="presParOf" srcId="{DEB74315-4BDE-4A4B-BB0B-D8BC9C4163AD}" destId="{AC19550A-13AB-4033-BAC9-3EBA01232720}" srcOrd="2" destOrd="0" presId="urn:microsoft.com/office/officeart/2005/8/layout/hList9"/>
    <dgm:cxn modelId="{6080BD06-CE74-448B-9310-2BBF1425E9BC}" type="presParOf" srcId="{DEB74315-4BDE-4A4B-BB0B-D8BC9C4163AD}" destId="{90AFC2B5-B1D9-46B0-89DB-BC30AD8721A1}" srcOrd="3" destOrd="0" presId="urn:microsoft.com/office/officeart/2005/8/layout/hList9"/>
    <dgm:cxn modelId="{60B4A3CF-DFFF-44CC-A6DA-1B6C82CA5886}" type="presParOf" srcId="{DEB74315-4BDE-4A4B-BB0B-D8BC9C4163AD}" destId="{2D772F42-567E-4D79-8938-32210644A2DE}" srcOrd="4" destOrd="0" presId="urn:microsoft.com/office/officeart/2005/8/layout/hList9"/>
    <dgm:cxn modelId="{71E4C17B-A665-440B-90F4-685719D8F4F2}" type="presParOf" srcId="{DEB74315-4BDE-4A4B-BB0B-D8BC9C4163AD}" destId="{C47B6C68-E6A3-47AE-AD0D-2F40CCCAF640}" srcOrd="5" destOrd="0" presId="urn:microsoft.com/office/officeart/2005/8/layout/hList9"/>
    <dgm:cxn modelId="{0D028E0E-7945-4AB6-8DE5-663D22C23C76}" type="presParOf" srcId="{DEB74315-4BDE-4A4B-BB0B-D8BC9C4163AD}" destId="{F5D4BCFA-FB5C-45B5-A3A4-BAAE087499A3}" srcOrd="6" destOrd="0" presId="urn:microsoft.com/office/officeart/2005/8/layout/hList9"/>
    <dgm:cxn modelId="{098CF54E-1576-4E1E-959B-F6F510C7911F}" type="presParOf" srcId="{F5D4BCFA-FB5C-45B5-A3A4-BAAE087499A3}" destId="{B891B82E-CD51-469A-BEB1-05B027339D35}" srcOrd="0" destOrd="0" presId="urn:microsoft.com/office/officeart/2005/8/layout/hList9"/>
    <dgm:cxn modelId="{C248357A-1F66-4913-838C-C59A6503FDFA}" type="presParOf" srcId="{F5D4BCFA-FB5C-45B5-A3A4-BAAE087499A3}" destId="{100CE7E5-5F76-44BB-A5FA-2292D34C8B29}" srcOrd="1" destOrd="0" presId="urn:microsoft.com/office/officeart/2005/8/layout/hList9"/>
    <dgm:cxn modelId="{886532CF-B488-4CB9-A5A8-C5D61DA877A1}" type="presParOf" srcId="{100CE7E5-5F76-44BB-A5FA-2292D34C8B29}" destId="{08503FB1-875D-4B86-A085-49DC06C2E107}" srcOrd="0" destOrd="0" presId="urn:microsoft.com/office/officeart/2005/8/layout/hList9"/>
    <dgm:cxn modelId="{81182186-54A1-4A73-858C-C760F5F0A34A}" type="presParOf" srcId="{100CE7E5-5F76-44BB-A5FA-2292D34C8B29}" destId="{602F9836-D549-4DF4-96B5-6FFE8FE42A8C}" srcOrd="1" destOrd="0" presId="urn:microsoft.com/office/officeart/2005/8/layout/hList9"/>
    <dgm:cxn modelId="{540F8B9B-6A65-4649-B76B-E4B81300E3D4}" type="presParOf" srcId="{F5D4BCFA-FB5C-45B5-A3A4-BAAE087499A3}" destId="{0985D80F-E60C-429F-BB3F-4747B32650C1}" srcOrd="2" destOrd="0" presId="urn:microsoft.com/office/officeart/2005/8/layout/hList9"/>
    <dgm:cxn modelId="{1E1FACC2-CADC-46B8-9ED5-D94FC6A14C89}" type="presParOf" srcId="{0985D80F-E60C-429F-BB3F-4747B32650C1}" destId="{4E3BC4C2-ACBA-428D-8729-FA7C6D0052D0}" srcOrd="0" destOrd="0" presId="urn:microsoft.com/office/officeart/2005/8/layout/hList9"/>
    <dgm:cxn modelId="{08A2D2F0-3D06-4946-9C21-649CE11789BB}" type="presParOf" srcId="{0985D80F-E60C-429F-BB3F-4747B32650C1}" destId="{C882681C-3215-450A-ACFA-8FD735734628}" srcOrd="1" destOrd="0" presId="urn:microsoft.com/office/officeart/2005/8/layout/hList9"/>
    <dgm:cxn modelId="{63388A54-0B47-45B9-BCEA-0DE0AE6337EE}" type="presParOf" srcId="{F5D4BCFA-FB5C-45B5-A3A4-BAAE087499A3}" destId="{BEA79BBF-F7F2-4719-B94B-BB292127FA61}" srcOrd="3" destOrd="0" presId="urn:microsoft.com/office/officeart/2005/8/layout/hList9"/>
    <dgm:cxn modelId="{42712011-992A-4B33-9FC7-4E2B14BE4D73}" type="presParOf" srcId="{BEA79BBF-F7F2-4719-B94B-BB292127FA61}" destId="{9FD41A86-1A9D-4057-BBBF-5A2C97213DED}" srcOrd="0" destOrd="0" presId="urn:microsoft.com/office/officeart/2005/8/layout/hList9"/>
    <dgm:cxn modelId="{8B567E3A-D319-4B9B-9FBB-8D3D3CFE28F1}" type="presParOf" srcId="{BEA79BBF-F7F2-4719-B94B-BB292127FA61}" destId="{AF77F52D-0642-459D-838E-7D1C962993C6}" srcOrd="1" destOrd="0" presId="urn:microsoft.com/office/officeart/2005/8/layout/hList9"/>
    <dgm:cxn modelId="{0A6FEE4A-99E9-485A-BDF2-86CFFB64AE9B}" type="presParOf" srcId="{DEB74315-4BDE-4A4B-BB0B-D8BC9C4163AD}" destId="{22C093C5-FF09-4281-A014-A674E678D3B9}" srcOrd="7" destOrd="0" presId="urn:microsoft.com/office/officeart/2005/8/layout/hList9"/>
    <dgm:cxn modelId="{32A77A19-13A7-47B8-946D-D9248CEBA55C}" type="presParOf" srcId="{DEB74315-4BDE-4A4B-BB0B-D8BC9C4163AD}" destId="{7880B0A4-7158-4D8A-8ABB-5677AD6FE50B}"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C869F-4F95-4D6A-90F1-24206A49CF6D}" type="doc">
      <dgm:prSet loTypeId="urn:microsoft.com/office/officeart/2005/8/layout/vList6" loCatId="list" qsTypeId="urn:microsoft.com/office/officeart/2005/8/quickstyle/simple5" qsCatId="simple" csTypeId="urn:microsoft.com/office/officeart/2005/8/colors/colorful2" csCatId="colorful" phldr="1"/>
      <dgm:spPr/>
      <dgm:t>
        <a:bodyPr/>
        <a:lstStyle/>
        <a:p>
          <a:endParaRPr lang="es-EC"/>
        </a:p>
      </dgm:t>
    </dgm:pt>
    <dgm:pt modelId="{F18F10A3-D6DA-4F36-9498-2CE81AC83FFF}">
      <dgm:prSet phldrT="[Texto]" custT="1"/>
      <dgm:spPr/>
      <dgm:t>
        <a:bodyPr/>
        <a:lstStyle/>
        <a:p>
          <a:r>
            <a:rPr lang="es-EC" sz="2400" noProof="0" dirty="0" smtClean="0">
              <a:latin typeface="Andalus" pitchFamily="2" charset="-78"/>
              <a:cs typeface="Andalus" pitchFamily="2" charset="-78"/>
            </a:rPr>
            <a:t>Sector Político</a:t>
          </a:r>
          <a:endParaRPr lang="es-EC" sz="2400" noProof="0" dirty="0">
            <a:latin typeface="Andalus" pitchFamily="2" charset="-78"/>
            <a:cs typeface="Andalus" pitchFamily="2" charset="-78"/>
          </a:endParaRPr>
        </a:p>
      </dgm:t>
    </dgm:pt>
    <dgm:pt modelId="{A604CD95-1D4A-4E57-8D91-DD7887604BC0}" type="parTrans" cxnId="{3F0C9D50-4D8E-499B-AAD8-F112F69D3293}">
      <dgm:prSet/>
      <dgm:spPr/>
      <dgm:t>
        <a:bodyPr/>
        <a:lstStyle/>
        <a:p>
          <a:endParaRPr lang="es-EC" noProof="0">
            <a:latin typeface="Andalus" pitchFamily="2" charset="-78"/>
            <a:cs typeface="Andalus" pitchFamily="2" charset="-78"/>
          </a:endParaRPr>
        </a:p>
      </dgm:t>
    </dgm:pt>
    <dgm:pt modelId="{46F08C66-CD0E-4EDD-9448-DAEB23FA0877}" type="sibTrans" cxnId="{3F0C9D50-4D8E-499B-AAD8-F112F69D3293}">
      <dgm:prSet/>
      <dgm:spPr/>
      <dgm:t>
        <a:bodyPr/>
        <a:lstStyle/>
        <a:p>
          <a:endParaRPr lang="es-EC" noProof="0">
            <a:latin typeface="Andalus" pitchFamily="2" charset="-78"/>
            <a:cs typeface="Andalus" pitchFamily="2" charset="-78"/>
          </a:endParaRPr>
        </a:p>
      </dgm:t>
    </dgm:pt>
    <dgm:pt modelId="{4AD11391-0C35-4965-BA51-595286CBA7B5}">
      <dgm:prSet phldrT="[Texto]" custT="1"/>
      <dgm:spPr/>
      <dgm:t>
        <a:bodyPr/>
        <a:lstStyle/>
        <a:p>
          <a:r>
            <a:rPr lang="es-EC" sz="1200" noProof="0" dirty="0" smtClean="0">
              <a:latin typeface="Andalus" pitchFamily="2" charset="-78"/>
              <a:cs typeface="Andalus" pitchFamily="2" charset="-78"/>
            </a:rPr>
            <a:t>Ecuador es uno de los países de la región con mayores desigualdades en materia de salud y con menor impacto de los recursos invertidos en salud, sólo supera a Nicaragua, Honduras, Bolivia y Haití.</a:t>
          </a:r>
          <a:endParaRPr lang="es-EC" sz="1200" noProof="0" dirty="0">
            <a:latin typeface="Andalus" pitchFamily="2" charset="-78"/>
            <a:cs typeface="Andalus" pitchFamily="2" charset="-78"/>
          </a:endParaRPr>
        </a:p>
      </dgm:t>
    </dgm:pt>
    <dgm:pt modelId="{A92ABC90-61D2-44EA-BBB4-D71F89AA20BD}" type="parTrans" cxnId="{B5D3D778-5DBE-4981-AF74-308D6D653EDF}">
      <dgm:prSet/>
      <dgm:spPr/>
      <dgm:t>
        <a:bodyPr/>
        <a:lstStyle/>
        <a:p>
          <a:endParaRPr lang="es-EC" noProof="0">
            <a:latin typeface="Andalus" pitchFamily="2" charset="-78"/>
            <a:cs typeface="Andalus" pitchFamily="2" charset="-78"/>
          </a:endParaRPr>
        </a:p>
      </dgm:t>
    </dgm:pt>
    <dgm:pt modelId="{EDFEF4E0-B76B-41A1-8C03-A4FA1B6C09FB}" type="sibTrans" cxnId="{B5D3D778-5DBE-4981-AF74-308D6D653EDF}">
      <dgm:prSet/>
      <dgm:spPr/>
      <dgm:t>
        <a:bodyPr/>
        <a:lstStyle/>
        <a:p>
          <a:endParaRPr lang="es-EC" noProof="0">
            <a:latin typeface="Andalus" pitchFamily="2" charset="-78"/>
            <a:cs typeface="Andalus" pitchFamily="2" charset="-78"/>
          </a:endParaRPr>
        </a:p>
      </dgm:t>
    </dgm:pt>
    <dgm:pt modelId="{7B0E7EEF-359F-4C63-8544-CE0CD2D82B95}">
      <dgm:prSet phldrT="[Texto]" custT="1"/>
      <dgm:spPr/>
      <dgm:t>
        <a:bodyPr/>
        <a:lstStyle/>
        <a:p>
          <a:r>
            <a:rPr lang="es-EC" sz="2400" noProof="0" smtClean="0">
              <a:latin typeface="Andalus" pitchFamily="2" charset="-78"/>
              <a:cs typeface="Andalus" pitchFamily="2" charset="-78"/>
            </a:rPr>
            <a:t>Sector Legal</a:t>
          </a:r>
          <a:endParaRPr lang="es-EC" sz="2400" noProof="0">
            <a:latin typeface="Andalus" pitchFamily="2" charset="-78"/>
            <a:cs typeface="Andalus" pitchFamily="2" charset="-78"/>
          </a:endParaRPr>
        </a:p>
      </dgm:t>
    </dgm:pt>
    <dgm:pt modelId="{16075FBE-E9EE-4E16-BAFE-B11EF78D6905}" type="parTrans" cxnId="{71710C27-5471-4E2E-BABF-C1EF07D06152}">
      <dgm:prSet/>
      <dgm:spPr/>
      <dgm:t>
        <a:bodyPr/>
        <a:lstStyle/>
        <a:p>
          <a:endParaRPr lang="es-EC" noProof="0">
            <a:latin typeface="Andalus" pitchFamily="2" charset="-78"/>
            <a:cs typeface="Andalus" pitchFamily="2" charset="-78"/>
          </a:endParaRPr>
        </a:p>
      </dgm:t>
    </dgm:pt>
    <dgm:pt modelId="{C1E2F8B6-978F-440A-AC0C-86A2CD1C2C1F}" type="sibTrans" cxnId="{71710C27-5471-4E2E-BABF-C1EF07D06152}">
      <dgm:prSet/>
      <dgm:spPr/>
      <dgm:t>
        <a:bodyPr/>
        <a:lstStyle/>
        <a:p>
          <a:endParaRPr lang="es-EC" noProof="0">
            <a:latin typeface="Andalus" pitchFamily="2" charset="-78"/>
            <a:cs typeface="Andalus" pitchFamily="2" charset="-78"/>
          </a:endParaRPr>
        </a:p>
      </dgm:t>
    </dgm:pt>
    <dgm:pt modelId="{AB168D1B-4D95-48FE-AAC6-ECB81B47A5A1}">
      <dgm:prSet phldrT="[Texto]" custT="1"/>
      <dgm:spPr/>
      <dgm:t>
        <a:bodyPr/>
        <a:lstStyle/>
        <a:p>
          <a:r>
            <a:rPr lang="es-EC" sz="1200" b="0" i="0" noProof="0" dirty="0" smtClean="0">
              <a:latin typeface="Andalus" pitchFamily="2" charset="-78"/>
              <a:cs typeface="Andalus" pitchFamily="2" charset="-78"/>
            </a:rPr>
            <a:t>Ley Orgánica de Salud , Ley de Derechos y Amparo del Paciente , Código de Ética Médica del Ecuador</a:t>
          </a:r>
          <a:endParaRPr lang="es-EC" sz="1200" b="0" noProof="0" dirty="0">
            <a:latin typeface="Andalus" pitchFamily="2" charset="-78"/>
            <a:cs typeface="Andalus" pitchFamily="2" charset="-78"/>
          </a:endParaRPr>
        </a:p>
      </dgm:t>
    </dgm:pt>
    <dgm:pt modelId="{E74B3BF6-E2DE-4660-A1C8-C9610DF7498F}" type="parTrans" cxnId="{ABC94C8D-1B85-4609-AAB6-7280D46501AA}">
      <dgm:prSet/>
      <dgm:spPr/>
      <dgm:t>
        <a:bodyPr/>
        <a:lstStyle/>
        <a:p>
          <a:endParaRPr lang="es-EC" noProof="0">
            <a:latin typeface="Andalus" pitchFamily="2" charset="-78"/>
            <a:cs typeface="Andalus" pitchFamily="2" charset="-78"/>
          </a:endParaRPr>
        </a:p>
      </dgm:t>
    </dgm:pt>
    <dgm:pt modelId="{D4D736BF-486E-4FBF-9E73-898087F9B039}" type="sibTrans" cxnId="{ABC94C8D-1B85-4609-AAB6-7280D46501AA}">
      <dgm:prSet/>
      <dgm:spPr/>
      <dgm:t>
        <a:bodyPr/>
        <a:lstStyle/>
        <a:p>
          <a:endParaRPr lang="es-EC" noProof="0">
            <a:latin typeface="Andalus" pitchFamily="2" charset="-78"/>
            <a:cs typeface="Andalus" pitchFamily="2" charset="-78"/>
          </a:endParaRPr>
        </a:p>
      </dgm:t>
    </dgm:pt>
    <dgm:pt modelId="{84E5A12E-73A6-4226-97D3-9B285CBB297D}">
      <dgm:prSet phldrT="[Texto]" custT="1"/>
      <dgm:spPr/>
      <dgm:t>
        <a:bodyPr/>
        <a:lstStyle/>
        <a:p>
          <a:r>
            <a:rPr lang="es-EC" sz="1200" noProof="0" dirty="0" smtClean="0">
              <a:latin typeface="Andalus" pitchFamily="2" charset="-78"/>
              <a:cs typeface="Andalus" pitchFamily="2" charset="-78"/>
            </a:rPr>
            <a:t>Programas nacionales como: “Aliméntate Ecuador” y “Ejercítate y vive Sano” y r</a:t>
          </a:r>
          <a:r>
            <a:rPr lang="es-EC" sz="1200" b="0" i="0" noProof="0" dirty="0" smtClean="0">
              <a:latin typeface="Andalus" pitchFamily="2" charset="-78"/>
              <a:cs typeface="Andalus" pitchFamily="2" charset="-78"/>
            </a:rPr>
            <a:t>etirar implantes mamarios de marca </a:t>
          </a:r>
          <a:r>
            <a:rPr lang="es-EC" sz="1200" b="0" i="0" noProof="0" dirty="0" err="1" smtClean="0">
              <a:latin typeface="Andalus" pitchFamily="2" charset="-78"/>
              <a:cs typeface="Andalus" pitchFamily="2" charset="-78"/>
            </a:rPr>
            <a:t>Poly</a:t>
          </a:r>
          <a:r>
            <a:rPr lang="es-EC" sz="1200" b="0" i="0" noProof="0" dirty="0" smtClean="0">
              <a:latin typeface="Andalus" pitchFamily="2" charset="-78"/>
              <a:cs typeface="Andalus" pitchFamily="2" charset="-78"/>
            </a:rPr>
            <a:t> </a:t>
          </a:r>
          <a:r>
            <a:rPr lang="es-EC" sz="1200" b="0" i="0" noProof="0" dirty="0" err="1" smtClean="0">
              <a:latin typeface="Andalus" pitchFamily="2" charset="-78"/>
              <a:cs typeface="Andalus" pitchFamily="2" charset="-78"/>
            </a:rPr>
            <a:t>Implant</a:t>
          </a:r>
          <a:r>
            <a:rPr lang="es-EC" sz="1200" b="0" i="0" noProof="0" dirty="0" smtClean="0">
              <a:latin typeface="Andalus" pitchFamily="2" charset="-78"/>
              <a:cs typeface="Andalus" pitchFamily="2" charset="-78"/>
            </a:rPr>
            <a:t> </a:t>
          </a:r>
          <a:r>
            <a:rPr lang="es-EC" sz="1200" b="0" i="0" noProof="0" dirty="0" err="1" smtClean="0">
              <a:latin typeface="Andalus" pitchFamily="2" charset="-78"/>
              <a:cs typeface="Andalus" pitchFamily="2" charset="-78"/>
            </a:rPr>
            <a:t>Prothese</a:t>
          </a:r>
          <a:r>
            <a:rPr lang="es-EC" sz="1200" b="0" i="0" noProof="0" dirty="0" smtClean="0">
              <a:latin typeface="Andalus" pitchFamily="2" charset="-78"/>
              <a:cs typeface="Andalus" pitchFamily="2" charset="-78"/>
            </a:rPr>
            <a:t> (PIP)</a:t>
          </a:r>
          <a:endParaRPr lang="es-EC" sz="1200" noProof="0" dirty="0">
            <a:latin typeface="Andalus" pitchFamily="2" charset="-78"/>
            <a:cs typeface="Andalus" pitchFamily="2" charset="-78"/>
          </a:endParaRPr>
        </a:p>
      </dgm:t>
    </dgm:pt>
    <dgm:pt modelId="{DFFBE8A8-81F7-42DC-ADE9-25B3DDDD24A0}" type="parTrans" cxnId="{31E393D2-7179-4627-A331-E7D851E0CB2D}">
      <dgm:prSet/>
      <dgm:spPr/>
      <dgm:t>
        <a:bodyPr/>
        <a:lstStyle/>
        <a:p>
          <a:endParaRPr lang="es-EC" noProof="0">
            <a:latin typeface="Andalus" pitchFamily="2" charset="-78"/>
            <a:cs typeface="Andalus" pitchFamily="2" charset="-78"/>
          </a:endParaRPr>
        </a:p>
      </dgm:t>
    </dgm:pt>
    <dgm:pt modelId="{916AFE9B-F610-4599-A310-EDB5CE079A26}" type="sibTrans" cxnId="{31E393D2-7179-4627-A331-E7D851E0CB2D}">
      <dgm:prSet/>
      <dgm:spPr/>
      <dgm:t>
        <a:bodyPr/>
        <a:lstStyle/>
        <a:p>
          <a:endParaRPr lang="es-EC" noProof="0">
            <a:latin typeface="Andalus" pitchFamily="2" charset="-78"/>
            <a:cs typeface="Andalus" pitchFamily="2" charset="-78"/>
          </a:endParaRPr>
        </a:p>
      </dgm:t>
    </dgm:pt>
    <dgm:pt modelId="{D71EE3F9-CE15-448A-A051-BC6D7E355CCD}">
      <dgm:prSet phldrT="[Texto]" custT="1"/>
      <dgm:spPr/>
      <dgm:t>
        <a:bodyPr/>
        <a:lstStyle/>
        <a:p>
          <a:r>
            <a:rPr lang="es-EC" sz="1200" noProof="0" dirty="0" smtClean="0">
              <a:latin typeface="Andalus" pitchFamily="2" charset="-78"/>
              <a:cs typeface="Andalus" pitchFamily="2" charset="-78"/>
            </a:rPr>
            <a:t>Ministerio de Salud trabaja en un proyecto para crear el licenciamiento para todos los centros que brindan estos servicios, tanto públicos como privados que exigirán el cumplimiento mínimo de requisitos en instrumental.</a:t>
          </a:r>
          <a:endParaRPr lang="es-EC" sz="1200" noProof="0" dirty="0">
            <a:latin typeface="Andalus" pitchFamily="2" charset="-78"/>
            <a:cs typeface="Andalus" pitchFamily="2" charset="-78"/>
          </a:endParaRPr>
        </a:p>
      </dgm:t>
    </dgm:pt>
    <dgm:pt modelId="{581EFF36-37DF-4CCF-A6D5-1EE02348A39D}" type="parTrans" cxnId="{96FE8B11-A8C3-4AD0-AC3C-1A2E92C14D79}">
      <dgm:prSet/>
      <dgm:spPr/>
      <dgm:t>
        <a:bodyPr/>
        <a:lstStyle/>
        <a:p>
          <a:endParaRPr lang="es-EC" noProof="0">
            <a:latin typeface="Andalus" pitchFamily="2" charset="-78"/>
            <a:cs typeface="Andalus" pitchFamily="2" charset="-78"/>
          </a:endParaRPr>
        </a:p>
      </dgm:t>
    </dgm:pt>
    <dgm:pt modelId="{2EEEBA01-2007-47A9-8403-F545E3AC0545}" type="sibTrans" cxnId="{96FE8B11-A8C3-4AD0-AC3C-1A2E92C14D79}">
      <dgm:prSet/>
      <dgm:spPr/>
      <dgm:t>
        <a:bodyPr/>
        <a:lstStyle/>
        <a:p>
          <a:endParaRPr lang="es-EC" noProof="0">
            <a:latin typeface="Andalus" pitchFamily="2" charset="-78"/>
            <a:cs typeface="Andalus" pitchFamily="2" charset="-78"/>
          </a:endParaRPr>
        </a:p>
      </dgm:t>
    </dgm:pt>
    <dgm:pt modelId="{CBFD1EFB-0326-4E53-B3BB-4169138BEFCC}">
      <dgm:prSet phldrT="[Texto]" custT="1"/>
      <dgm:spPr/>
      <dgm:t>
        <a:bodyPr/>
        <a:lstStyle/>
        <a:p>
          <a:r>
            <a:rPr lang="es-EC" sz="1200" noProof="0" smtClean="0">
              <a:latin typeface="Andalus" pitchFamily="2" charset="-78"/>
              <a:cs typeface="Andalus" pitchFamily="2" charset="-78"/>
            </a:rPr>
            <a:t>Ley de Fomento Ambiental y Optimización de Recursos del Estado (más conocida como Reforma Tributaria)</a:t>
          </a:r>
          <a:endParaRPr lang="es-EC" sz="1200" noProof="0">
            <a:latin typeface="Andalus" pitchFamily="2" charset="-78"/>
            <a:cs typeface="Andalus" pitchFamily="2" charset="-78"/>
          </a:endParaRPr>
        </a:p>
      </dgm:t>
    </dgm:pt>
    <dgm:pt modelId="{38E4AFCE-203C-4722-8E23-40D03D9487EA}" type="parTrans" cxnId="{EA897462-C4ED-4963-86EF-2E14A9BDBADA}">
      <dgm:prSet/>
      <dgm:spPr/>
      <dgm:t>
        <a:bodyPr/>
        <a:lstStyle/>
        <a:p>
          <a:endParaRPr lang="es-EC" noProof="0">
            <a:latin typeface="Andalus" pitchFamily="2" charset="-78"/>
            <a:cs typeface="Andalus" pitchFamily="2" charset="-78"/>
          </a:endParaRPr>
        </a:p>
      </dgm:t>
    </dgm:pt>
    <dgm:pt modelId="{514B8555-4E52-44A1-A227-E68C8DD1FF22}" type="sibTrans" cxnId="{EA897462-C4ED-4963-86EF-2E14A9BDBADA}">
      <dgm:prSet/>
      <dgm:spPr/>
      <dgm:t>
        <a:bodyPr/>
        <a:lstStyle/>
        <a:p>
          <a:endParaRPr lang="es-EC" noProof="0">
            <a:latin typeface="Andalus" pitchFamily="2" charset="-78"/>
            <a:cs typeface="Andalus" pitchFamily="2" charset="-78"/>
          </a:endParaRPr>
        </a:p>
      </dgm:t>
    </dgm:pt>
    <dgm:pt modelId="{A0768E40-5BAD-49C7-8541-31A6221E89EC}" type="pres">
      <dgm:prSet presAssocID="{9C4C869F-4F95-4D6A-90F1-24206A49CF6D}" presName="Name0" presStyleCnt="0">
        <dgm:presLayoutVars>
          <dgm:dir/>
          <dgm:animLvl val="lvl"/>
          <dgm:resizeHandles/>
        </dgm:presLayoutVars>
      </dgm:prSet>
      <dgm:spPr/>
      <dgm:t>
        <a:bodyPr/>
        <a:lstStyle/>
        <a:p>
          <a:endParaRPr lang="es-EC"/>
        </a:p>
      </dgm:t>
    </dgm:pt>
    <dgm:pt modelId="{0450256A-BB32-4A85-A181-1606D40E73EA}" type="pres">
      <dgm:prSet presAssocID="{F18F10A3-D6DA-4F36-9498-2CE81AC83FFF}" presName="linNode" presStyleCnt="0"/>
      <dgm:spPr/>
    </dgm:pt>
    <dgm:pt modelId="{5ED8BE8B-01E6-4585-8A35-5F409A42CB9E}" type="pres">
      <dgm:prSet presAssocID="{F18F10A3-D6DA-4F36-9498-2CE81AC83FFF}" presName="parentShp" presStyleLbl="node1" presStyleIdx="0" presStyleCnt="2" custScaleX="71356">
        <dgm:presLayoutVars>
          <dgm:bulletEnabled val="1"/>
        </dgm:presLayoutVars>
      </dgm:prSet>
      <dgm:spPr/>
      <dgm:t>
        <a:bodyPr/>
        <a:lstStyle/>
        <a:p>
          <a:endParaRPr lang="es-EC"/>
        </a:p>
      </dgm:t>
    </dgm:pt>
    <dgm:pt modelId="{B5B236E6-032E-4115-BFBA-35CD9DEDEF7A}" type="pres">
      <dgm:prSet presAssocID="{F18F10A3-D6DA-4F36-9498-2CE81AC83FFF}" presName="childShp" presStyleLbl="bgAccFollowNode1" presStyleIdx="0" presStyleCnt="2" custScaleX="109662" custScaleY="77685" custLinFactNeighborX="-601" custLinFactNeighborY="-11183">
        <dgm:presLayoutVars>
          <dgm:bulletEnabled val="1"/>
        </dgm:presLayoutVars>
      </dgm:prSet>
      <dgm:spPr/>
      <dgm:t>
        <a:bodyPr/>
        <a:lstStyle/>
        <a:p>
          <a:endParaRPr lang="es-EC"/>
        </a:p>
      </dgm:t>
    </dgm:pt>
    <dgm:pt modelId="{C9C8B19E-E65C-4CC0-8A7A-64A5DECC87CC}" type="pres">
      <dgm:prSet presAssocID="{46F08C66-CD0E-4EDD-9448-DAEB23FA0877}" presName="spacing" presStyleCnt="0"/>
      <dgm:spPr/>
    </dgm:pt>
    <dgm:pt modelId="{AEEF79BF-6A33-4DFA-A64C-A4CCEA0F1A78}" type="pres">
      <dgm:prSet presAssocID="{7B0E7EEF-359F-4C63-8544-CE0CD2D82B95}" presName="linNode" presStyleCnt="0"/>
      <dgm:spPr/>
    </dgm:pt>
    <dgm:pt modelId="{7A478B95-FC93-4C4A-A20D-B61622953B72}" type="pres">
      <dgm:prSet presAssocID="{7B0E7EEF-359F-4C63-8544-CE0CD2D82B95}" presName="parentShp" presStyleLbl="node1" presStyleIdx="1" presStyleCnt="2" custScaleX="71356">
        <dgm:presLayoutVars>
          <dgm:bulletEnabled val="1"/>
        </dgm:presLayoutVars>
      </dgm:prSet>
      <dgm:spPr/>
      <dgm:t>
        <a:bodyPr/>
        <a:lstStyle/>
        <a:p>
          <a:endParaRPr lang="es-EC"/>
        </a:p>
      </dgm:t>
    </dgm:pt>
    <dgm:pt modelId="{7CE7A104-BD08-4986-ABF8-F74BA8AE99EF}" type="pres">
      <dgm:prSet presAssocID="{7B0E7EEF-359F-4C63-8544-CE0CD2D82B95}" presName="childShp" presStyleLbl="bgAccFollowNode1" presStyleIdx="1" presStyleCnt="2" custAng="0" custScaleX="109816" custScaleY="95323">
        <dgm:presLayoutVars>
          <dgm:bulletEnabled val="1"/>
        </dgm:presLayoutVars>
      </dgm:prSet>
      <dgm:spPr/>
      <dgm:t>
        <a:bodyPr/>
        <a:lstStyle/>
        <a:p>
          <a:endParaRPr lang="es-EC"/>
        </a:p>
      </dgm:t>
    </dgm:pt>
  </dgm:ptLst>
  <dgm:cxnLst>
    <dgm:cxn modelId="{7283BA6B-30B5-4699-9592-413E3D9CEF93}" type="presOf" srcId="{CBFD1EFB-0326-4E53-B3BB-4169138BEFCC}" destId="{7CE7A104-BD08-4986-ABF8-F74BA8AE99EF}" srcOrd="0" destOrd="2" presId="urn:microsoft.com/office/officeart/2005/8/layout/vList6"/>
    <dgm:cxn modelId="{991C83D7-FFDC-46A1-AC14-4C9DD7E34EB3}" type="presOf" srcId="{9C4C869F-4F95-4D6A-90F1-24206A49CF6D}" destId="{A0768E40-5BAD-49C7-8541-31A6221E89EC}" srcOrd="0" destOrd="0" presId="urn:microsoft.com/office/officeart/2005/8/layout/vList6"/>
    <dgm:cxn modelId="{71710C27-5471-4E2E-BABF-C1EF07D06152}" srcId="{9C4C869F-4F95-4D6A-90F1-24206A49CF6D}" destId="{7B0E7EEF-359F-4C63-8544-CE0CD2D82B95}" srcOrd="1" destOrd="0" parTransId="{16075FBE-E9EE-4E16-BAFE-B11EF78D6905}" sibTransId="{C1E2F8B6-978F-440A-AC0C-86A2CD1C2C1F}"/>
    <dgm:cxn modelId="{62984AA3-6669-4E3A-836C-F201D28566CF}" type="presOf" srcId="{D71EE3F9-CE15-448A-A051-BC6D7E355CCD}" destId="{7CE7A104-BD08-4986-ABF8-F74BA8AE99EF}" srcOrd="0" destOrd="1" presId="urn:microsoft.com/office/officeart/2005/8/layout/vList6"/>
    <dgm:cxn modelId="{9EEDD9F7-775D-4690-B7A8-C2253FBC729A}" type="presOf" srcId="{4AD11391-0C35-4965-BA51-595286CBA7B5}" destId="{B5B236E6-032E-4115-BFBA-35CD9DEDEF7A}" srcOrd="0" destOrd="0" presId="urn:microsoft.com/office/officeart/2005/8/layout/vList6"/>
    <dgm:cxn modelId="{B5D3D778-5DBE-4981-AF74-308D6D653EDF}" srcId="{F18F10A3-D6DA-4F36-9498-2CE81AC83FFF}" destId="{4AD11391-0C35-4965-BA51-595286CBA7B5}" srcOrd="0" destOrd="0" parTransId="{A92ABC90-61D2-44EA-BBB4-D71F89AA20BD}" sibTransId="{EDFEF4E0-B76B-41A1-8C03-A4FA1B6C09FB}"/>
    <dgm:cxn modelId="{96FE8B11-A8C3-4AD0-AC3C-1A2E92C14D79}" srcId="{7B0E7EEF-359F-4C63-8544-CE0CD2D82B95}" destId="{D71EE3F9-CE15-448A-A051-BC6D7E355CCD}" srcOrd="1" destOrd="0" parTransId="{581EFF36-37DF-4CCF-A6D5-1EE02348A39D}" sibTransId="{2EEEBA01-2007-47A9-8403-F545E3AC0545}"/>
    <dgm:cxn modelId="{2FA77667-36E9-4A4B-991C-BD234A7AAB54}" type="presOf" srcId="{F18F10A3-D6DA-4F36-9498-2CE81AC83FFF}" destId="{5ED8BE8B-01E6-4585-8A35-5F409A42CB9E}" srcOrd="0" destOrd="0" presId="urn:microsoft.com/office/officeart/2005/8/layout/vList6"/>
    <dgm:cxn modelId="{ABC94C8D-1B85-4609-AAB6-7280D46501AA}" srcId="{7B0E7EEF-359F-4C63-8544-CE0CD2D82B95}" destId="{AB168D1B-4D95-48FE-AAC6-ECB81B47A5A1}" srcOrd="0" destOrd="0" parTransId="{E74B3BF6-E2DE-4660-A1C8-C9610DF7498F}" sibTransId="{D4D736BF-486E-4FBF-9E73-898087F9B039}"/>
    <dgm:cxn modelId="{6A2A563A-E4E1-4BD1-B8E4-74E988290E8D}" type="presOf" srcId="{7B0E7EEF-359F-4C63-8544-CE0CD2D82B95}" destId="{7A478B95-FC93-4C4A-A20D-B61622953B72}" srcOrd="0" destOrd="0" presId="urn:microsoft.com/office/officeart/2005/8/layout/vList6"/>
    <dgm:cxn modelId="{3F0C9D50-4D8E-499B-AAD8-F112F69D3293}" srcId="{9C4C869F-4F95-4D6A-90F1-24206A49CF6D}" destId="{F18F10A3-D6DA-4F36-9498-2CE81AC83FFF}" srcOrd="0" destOrd="0" parTransId="{A604CD95-1D4A-4E57-8D91-DD7887604BC0}" sibTransId="{46F08C66-CD0E-4EDD-9448-DAEB23FA0877}"/>
    <dgm:cxn modelId="{31E393D2-7179-4627-A331-E7D851E0CB2D}" srcId="{F18F10A3-D6DA-4F36-9498-2CE81AC83FFF}" destId="{84E5A12E-73A6-4226-97D3-9B285CBB297D}" srcOrd="1" destOrd="0" parTransId="{DFFBE8A8-81F7-42DC-ADE9-25B3DDDD24A0}" sibTransId="{916AFE9B-F610-4599-A310-EDB5CE079A26}"/>
    <dgm:cxn modelId="{EA897462-C4ED-4963-86EF-2E14A9BDBADA}" srcId="{7B0E7EEF-359F-4C63-8544-CE0CD2D82B95}" destId="{CBFD1EFB-0326-4E53-B3BB-4169138BEFCC}" srcOrd="2" destOrd="0" parTransId="{38E4AFCE-203C-4722-8E23-40D03D9487EA}" sibTransId="{514B8555-4E52-44A1-A227-E68C8DD1FF22}"/>
    <dgm:cxn modelId="{A1F57736-DF36-4158-97EF-A82233A1738E}" type="presOf" srcId="{84E5A12E-73A6-4226-97D3-9B285CBB297D}" destId="{B5B236E6-032E-4115-BFBA-35CD9DEDEF7A}" srcOrd="0" destOrd="1" presId="urn:microsoft.com/office/officeart/2005/8/layout/vList6"/>
    <dgm:cxn modelId="{05937676-5349-4947-AD26-03253974D3A3}" type="presOf" srcId="{AB168D1B-4D95-48FE-AAC6-ECB81B47A5A1}" destId="{7CE7A104-BD08-4986-ABF8-F74BA8AE99EF}" srcOrd="0" destOrd="0" presId="urn:microsoft.com/office/officeart/2005/8/layout/vList6"/>
    <dgm:cxn modelId="{6E33C39C-DC36-474C-8A0C-85185B9CFD68}" type="presParOf" srcId="{A0768E40-5BAD-49C7-8541-31A6221E89EC}" destId="{0450256A-BB32-4A85-A181-1606D40E73EA}" srcOrd="0" destOrd="0" presId="urn:microsoft.com/office/officeart/2005/8/layout/vList6"/>
    <dgm:cxn modelId="{ADD07096-12BD-499F-8E99-648E458175FC}" type="presParOf" srcId="{0450256A-BB32-4A85-A181-1606D40E73EA}" destId="{5ED8BE8B-01E6-4585-8A35-5F409A42CB9E}" srcOrd="0" destOrd="0" presId="urn:microsoft.com/office/officeart/2005/8/layout/vList6"/>
    <dgm:cxn modelId="{61B75D61-ACFB-4A93-9522-86CFB49B4492}" type="presParOf" srcId="{0450256A-BB32-4A85-A181-1606D40E73EA}" destId="{B5B236E6-032E-4115-BFBA-35CD9DEDEF7A}" srcOrd="1" destOrd="0" presId="urn:microsoft.com/office/officeart/2005/8/layout/vList6"/>
    <dgm:cxn modelId="{8A156A0C-8384-4AEA-BA22-D0D0A655541E}" type="presParOf" srcId="{A0768E40-5BAD-49C7-8541-31A6221E89EC}" destId="{C9C8B19E-E65C-4CC0-8A7A-64A5DECC87CC}" srcOrd="1" destOrd="0" presId="urn:microsoft.com/office/officeart/2005/8/layout/vList6"/>
    <dgm:cxn modelId="{9B5AE9A4-9D1D-4F2F-9333-011EAD0AB477}" type="presParOf" srcId="{A0768E40-5BAD-49C7-8541-31A6221E89EC}" destId="{AEEF79BF-6A33-4DFA-A64C-A4CCEA0F1A78}" srcOrd="2" destOrd="0" presId="urn:microsoft.com/office/officeart/2005/8/layout/vList6"/>
    <dgm:cxn modelId="{8E5AF499-BEAE-4C18-A3B3-0606F5D04FF3}" type="presParOf" srcId="{AEEF79BF-6A33-4DFA-A64C-A4CCEA0F1A78}" destId="{7A478B95-FC93-4C4A-A20D-B61622953B72}" srcOrd="0" destOrd="0" presId="urn:microsoft.com/office/officeart/2005/8/layout/vList6"/>
    <dgm:cxn modelId="{DDBAC7C7-38C4-46E9-B713-9D6BB91917AB}" type="presParOf" srcId="{AEEF79BF-6A33-4DFA-A64C-A4CCEA0F1A78}" destId="{7CE7A104-BD08-4986-ABF8-F74BA8AE99EF}"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B1080F-BCAD-48FA-8D7A-31FC66897229}" type="doc">
      <dgm:prSet loTypeId="urn:microsoft.com/office/officeart/2005/8/layout/pList2" loCatId="list" qsTypeId="urn:microsoft.com/office/officeart/2005/8/quickstyle/simple1" qsCatId="simple" csTypeId="urn:microsoft.com/office/officeart/2005/8/colors/accent2_1" csCatId="accent2" phldr="1"/>
      <dgm:spPr/>
    </dgm:pt>
    <dgm:pt modelId="{038A9C96-31DC-4D9D-B16F-AC6EB93FCB13}">
      <dgm:prSet phldrT="[Texto]"/>
      <dgm:spPr/>
      <dgm:t>
        <a:bodyPr/>
        <a:lstStyle/>
        <a:p>
          <a:pPr algn="ctr"/>
          <a:r>
            <a:rPr lang="es-EC" b="1" noProof="0" dirty="0" smtClean="0">
              <a:solidFill>
                <a:schemeClr val="accent3">
                  <a:lumMod val="60000"/>
                  <a:lumOff val="40000"/>
                </a:schemeClr>
              </a:solidFill>
              <a:latin typeface="Andalus" pitchFamily="2" charset="-78"/>
              <a:cs typeface="Andalus" pitchFamily="2" charset="-78"/>
            </a:rPr>
            <a:t>Sector Cultural</a:t>
          </a:r>
          <a:endParaRPr lang="es-EC" b="1" noProof="0" dirty="0">
            <a:solidFill>
              <a:schemeClr val="accent3">
                <a:lumMod val="60000"/>
                <a:lumOff val="40000"/>
              </a:schemeClr>
            </a:solidFill>
            <a:latin typeface="Andalus" pitchFamily="2" charset="-78"/>
            <a:cs typeface="Andalus" pitchFamily="2" charset="-78"/>
          </a:endParaRPr>
        </a:p>
      </dgm:t>
    </dgm:pt>
    <dgm:pt modelId="{5D6BFA1A-01FE-45A1-A6B2-938DBA8A7764}" type="parTrans" cxnId="{3DDF27A2-E910-45A1-95BC-094A6C01B632}">
      <dgm:prSet/>
      <dgm:spPr/>
      <dgm:t>
        <a:bodyPr/>
        <a:lstStyle/>
        <a:p>
          <a:endParaRPr lang="es-EC" noProof="0">
            <a:latin typeface="Andalus" pitchFamily="2" charset="-78"/>
            <a:cs typeface="Andalus" pitchFamily="2" charset="-78"/>
          </a:endParaRPr>
        </a:p>
      </dgm:t>
    </dgm:pt>
    <dgm:pt modelId="{EF8623B9-C4FA-4605-A956-3EF1E480DDC6}" type="sibTrans" cxnId="{3DDF27A2-E910-45A1-95BC-094A6C01B632}">
      <dgm:prSet/>
      <dgm:spPr/>
      <dgm:t>
        <a:bodyPr/>
        <a:lstStyle/>
        <a:p>
          <a:endParaRPr lang="es-EC" noProof="0">
            <a:latin typeface="Andalus" pitchFamily="2" charset="-78"/>
            <a:cs typeface="Andalus" pitchFamily="2" charset="-78"/>
          </a:endParaRPr>
        </a:p>
      </dgm:t>
    </dgm:pt>
    <dgm:pt modelId="{6160F4EB-EF1F-405B-BA9C-9B4E6C899BAD}">
      <dgm:prSet phldrT="[Texto]"/>
      <dgm:spPr/>
      <dgm:t>
        <a:bodyPr/>
        <a:lstStyle/>
        <a:p>
          <a:r>
            <a:rPr lang="es-EC" b="1" noProof="0" dirty="0" smtClean="0">
              <a:solidFill>
                <a:schemeClr val="accent3">
                  <a:lumMod val="60000"/>
                  <a:lumOff val="40000"/>
                </a:schemeClr>
              </a:solidFill>
              <a:latin typeface="Andalus" pitchFamily="2" charset="-78"/>
              <a:cs typeface="Andalus" pitchFamily="2" charset="-78"/>
            </a:rPr>
            <a:t>Sector Ambiental</a:t>
          </a:r>
          <a:endParaRPr lang="es-EC" b="1" noProof="0" dirty="0">
            <a:solidFill>
              <a:schemeClr val="accent3">
                <a:lumMod val="60000"/>
                <a:lumOff val="40000"/>
              </a:schemeClr>
            </a:solidFill>
            <a:latin typeface="Andalus" pitchFamily="2" charset="-78"/>
            <a:cs typeface="Andalus" pitchFamily="2" charset="-78"/>
          </a:endParaRPr>
        </a:p>
      </dgm:t>
    </dgm:pt>
    <dgm:pt modelId="{FDD2D316-075A-4672-B1B0-5F1C46B30AFF}" type="parTrans" cxnId="{A9F39618-FD8D-482D-B128-F234DCF006BA}">
      <dgm:prSet/>
      <dgm:spPr/>
      <dgm:t>
        <a:bodyPr/>
        <a:lstStyle/>
        <a:p>
          <a:endParaRPr lang="es-EC" noProof="0">
            <a:latin typeface="Andalus" pitchFamily="2" charset="-78"/>
            <a:cs typeface="Andalus" pitchFamily="2" charset="-78"/>
          </a:endParaRPr>
        </a:p>
      </dgm:t>
    </dgm:pt>
    <dgm:pt modelId="{5F38C90D-8BC2-4328-BF97-2687A8530078}" type="sibTrans" cxnId="{A9F39618-FD8D-482D-B128-F234DCF006BA}">
      <dgm:prSet/>
      <dgm:spPr/>
      <dgm:t>
        <a:bodyPr/>
        <a:lstStyle/>
        <a:p>
          <a:endParaRPr lang="es-EC" noProof="0">
            <a:latin typeface="Andalus" pitchFamily="2" charset="-78"/>
            <a:cs typeface="Andalus" pitchFamily="2" charset="-78"/>
          </a:endParaRPr>
        </a:p>
      </dgm:t>
    </dgm:pt>
    <dgm:pt modelId="{D32A3C6F-3513-4D85-864E-41D38C50351A}">
      <dgm:prSet phldrT="[Texto]"/>
      <dgm:spPr/>
      <dgm:t>
        <a:bodyPr/>
        <a:lstStyle/>
        <a:p>
          <a:pPr algn="ctr"/>
          <a:r>
            <a:rPr lang="es-EC" b="1" noProof="0" dirty="0" smtClean="0">
              <a:solidFill>
                <a:schemeClr val="accent3">
                  <a:lumMod val="60000"/>
                  <a:lumOff val="40000"/>
                </a:schemeClr>
              </a:solidFill>
              <a:latin typeface="Andalus" pitchFamily="2" charset="-78"/>
              <a:cs typeface="Andalus" pitchFamily="2" charset="-78"/>
            </a:rPr>
            <a:t>Sector Tecnológico</a:t>
          </a:r>
          <a:endParaRPr lang="es-EC" b="1" noProof="0" dirty="0">
            <a:solidFill>
              <a:schemeClr val="accent3">
                <a:lumMod val="60000"/>
                <a:lumOff val="40000"/>
              </a:schemeClr>
            </a:solidFill>
            <a:latin typeface="Andalus" pitchFamily="2" charset="-78"/>
            <a:cs typeface="Andalus" pitchFamily="2" charset="-78"/>
          </a:endParaRPr>
        </a:p>
      </dgm:t>
    </dgm:pt>
    <dgm:pt modelId="{2A7F356D-CDBF-483F-A397-9465D8091D72}" type="parTrans" cxnId="{74E502CA-73DF-409A-BFDA-666066439A90}">
      <dgm:prSet/>
      <dgm:spPr/>
      <dgm:t>
        <a:bodyPr/>
        <a:lstStyle/>
        <a:p>
          <a:endParaRPr lang="es-EC" noProof="0">
            <a:latin typeface="Andalus" pitchFamily="2" charset="-78"/>
            <a:cs typeface="Andalus" pitchFamily="2" charset="-78"/>
          </a:endParaRPr>
        </a:p>
      </dgm:t>
    </dgm:pt>
    <dgm:pt modelId="{359135B4-5E59-4A08-8C1B-60BBD874DC3D}" type="sibTrans" cxnId="{74E502CA-73DF-409A-BFDA-666066439A90}">
      <dgm:prSet/>
      <dgm:spPr/>
      <dgm:t>
        <a:bodyPr/>
        <a:lstStyle/>
        <a:p>
          <a:endParaRPr lang="es-EC" noProof="0">
            <a:latin typeface="Andalus" pitchFamily="2" charset="-78"/>
            <a:cs typeface="Andalus" pitchFamily="2" charset="-78"/>
          </a:endParaRPr>
        </a:p>
      </dgm:t>
    </dgm:pt>
    <dgm:pt modelId="{103B7BB1-A58D-401C-88B8-9A58123BF79C}">
      <dgm:prSet phldrT="[Texto]"/>
      <dgm:spPr/>
      <dgm:t>
        <a:bodyPr/>
        <a:lstStyle/>
        <a:p>
          <a:pPr algn="l"/>
          <a:r>
            <a:rPr lang="es-EC" noProof="0" smtClean="0">
              <a:latin typeface="Andalus" pitchFamily="2" charset="-78"/>
              <a:cs typeface="Andalus" pitchFamily="2" charset="-78"/>
            </a:rPr>
            <a:t>Anualmente, son unos  67.500 los que se someten al bisturí para ser más bellos</a:t>
          </a:r>
          <a:endParaRPr lang="es-EC" noProof="0">
            <a:latin typeface="Andalus" pitchFamily="2" charset="-78"/>
            <a:cs typeface="Andalus" pitchFamily="2" charset="-78"/>
          </a:endParaRPr>
        </a:p>
      </dgm:t>
    </dgm:pt>
    <dgm:pt modelId="{C8ACF1B0-E0AC-4355-B172-0C30F3285439}" type="parTrans" cxnId="{6A09F6BD-E4AB-4424-8139-1A4116849560}">
      <dgm:prSet/>
      <dgm:spPr/>
      <dgm:t>
        <a:bodyPr/>
        <a:lstStyle/>
        <a:p>
          <a:endParaRPr lang="es-EC" noProof="0">
            <a:latin typeface="Andalus" pitchFamily="2" charset="-78"/>
            <a:cs typeface="Andalus" pitchFamily="2" charset="-78"/>
          </a:endParaRPr>
        </a:p>
      </dgm:t>
    </dgm:pt>
    <dgm:pt modelId="{4EF27B03-4257-40D3-8DB1-3ACFD1EC3553}" type="sibTrans" cxnId="{6A09F6BD-E4AB-4424-8139-1A4116849560}">
      <dgm:prSet/>
      <dgm:spPr/>
      <dgm:t>
        <a:bodyPr/>
        <a:lstStyle/>
        <a:p>
          <a:endParaRPr lang="es-EC" noProof="0">
            <a:latin typeface="Andalus" pitchFamily="2" charset="-78"/>
            <a:cs typeface="Andalus" pitchFamily="2" charset="-78"/>
          </a:endParaRPr>
        </a:p>
      </dgm:t>
    </dgm:pt>
    <dgm:pt modelId="{0EC306E1-7F15-4FCB-B071-CB8867597F25}">
      <dgm:prSet phldrT="[Texto]"/>
      <dgm:spPr/>
      <dgm:t>
        <a:bodyPr/>
        <a:lstStyle/>
        <a:p>
          <a:r>
            <a:rPr lang="es-EC" noProof="0" dirty="0" smtClean="0">
              <a:latin typeface="Andalus" pitchFamily="2" charset="-78"/>
              <a:cs typeface="Andalus" pitchFamily="2" charset="-78"/>
            </a:rPr>
            <a:t>Manejo de desechos hospitalarios</a:t>
          </a:r>
          <a:endParaRPr lang="es-EC" noProof="0" dirty="0">
            <a:latin typeface="Andalus" pitchFamily="2" charset="-78"/>
            <a:cs typeface="Andalus" pitchFamily="2" charset="-78"/>
          </a:endParaRPr>
        </a:p>
      </dgm:t>
    </dgm:pt>
    <dgm:pt modelId="{4323F3CC-8D12-45A0-834A-0504A3C5B309}" type="parTrans" cxnId="{48467128-D053-4B02-8571-FD1491049C8C}">
      <dgm:prSet/>
      <dgm:spPr/>
      <dgm:t>
        <a:bodyPr/>
        <a:lstStyle/>
        <a:p>
          <a:endParaRPr lang="es-EC" noProof="0">
            <a:latin typeface="Andalus" pitchFamily="2" charset="-78"/>
            <a:cs typeface="Andalus" pitchFamily="2" charset="-78"/>
          </a:endParaRPr>
        </a:p>
      </dgm:t>
    </dgm:pt>
    <dgm:pt modelId="{210C2184-173A-4F8B-9404-21C964B58972}" type="sibTrans" cxnId="{48467128-D053-4B02-8571-FD1491049C8C}">
      <dgm:prSet/>
      <dgm:spPr/>
      <dgm:t>
        <a:bodyPr/>
        <a:lstStyle/>
        <a:p>
          <a:endParaRPr lang="es-EC" noProof="0">
            <a:latin typeface="Andalus" pitchFamily="2" charset="-78"/>
            <a:cs typeface="Andalus" pitchFamily="2" charset="-78"/>
          </a:endParaRPr>
        </a:p>
      </dgm:t>
    </dgm:pt>
    <dgm:pt modelId="{C4951708-FF36-414A-BD4A-0AA463DC8D55}">
      <dgm:prSet phldrT="[Texto]"/>
      <dgm:spPr/>
      <dgm:t>
        <a:bodyPr/>
        <a:lstStyle/>
        <a:p>
          <a:pPr algn="l"/>
          <a:r>
            <a:rPr lang="es-EC" noProof="0" dirty="0" err="1" smtClean="0">
              <a:latin typeface="Andalus" pitchFamily="2" charset="-78"/>
              <a:cs typeface="Andalus" pitchFamily="2" charset="-78"/>
            </a:rPr>
            <a:t>Transplante</a:t>
          </a:r>
          <a:r>
            <a:rPr lang="es-EC" noProof="0" dirty="0" smtClean="0">
              <a:latin typeface="Andalus" pitchFamily="2" charset="-78"/>
              <a:cs typeface="Andalus" pitchFamily="2" charset="-78"/>
            </a:rPr>
            <a:t> de cara, implantes de silicona, tecnologías de </a:t>
          </a:r>
          <a:r>
            <a:rPr lang="es-EC" noProof="0" dirty="0" err="1" smtClean="0">
              <a:latin typeface="Andalus" pitchFamily="2" charset="-78"/>
              <a:cs typeface="Andalus" pitchFamily="2" charset="-78"/>
            </a:rPr>
            <a:t>liposucción,materia</a:t>
          </a:r>
          <a:r>
            <a:rPr lang="es-EC" noProof="0" dirty="0" smtClean="0">
              <a:latin typeface="Andalus" pitchFamily="2" charset="-78"/>
              <a:cs typeface="Andalus" pitchFamily="2" charset="-78"/>
            </a:rPr>
            <a:t> orgánica en los maquillajes, láser.</a:t>
          </a:r>
          <a:endParaRPr lang="es-EC" noProof="0" dirty="0">
            <a:latin typeface="Andalus" pitchFamily="2" charset="-78"/>
            <a:cs typeface="Andalus" pitchFamily="2" charset="-78"/>
          </a:endParaRPr>
        </a:p>
      </dgm:t>
    </dgm:pt>
    <dgm:pt modelId="{AA6094CF-90A2-4DFD-9DFB-21E1B73A0C7F}" type="parTrans" cxnId="{28873E39-475B-45DC-A65C-F720EEFAD49E}">
      <dgm:prSet/>
      <dgm:spPr/>
      <dgm:t>
        <a:bodyPr/>
        <a:lstStyle/>
        <a:p>
          <a:endParaRPr lang="es-EC" noProof="0">
            <a:latin typeface="Andalus" pitchFamily="2" charset="-78"/>
            <a:cs typeface="Andalus" pitchFamily="2" charset="-78"/>
          </a:endParaRPr>
        </a:p>
      </dgm:t>
    </dgm:pt>
    <dgm:pt modelId="{C8BE890D-B890-49C6-988B-5505EFD8CEEB}" type="sibTrans" cxnId="{28873E39-475B-45DC-A65C-F720EEFAD49E}">
      <dgm:prSet/>
      <dgm:spPr/>
      <dgm:t>
        <a:bodyPr/>
        <a:lstStyle/>
        <a:p>
          <a:endParaRPr lang="es-EC" noProof="0">
            <a:latin typeface="Andalus" pitchFamily="2" charset="-78"/>
            <a:cs typeface="Andalus" pitchFamily="2" charset="-78"/>
          </a:endParaRPr>
        </a:p>
      </dgm:t>
    </dgm:pt>
    <dgm:pt modelId="{15B23F27-FA20-4E96-8794-9DCC5CB388EF}" type="pres">
      <dgm:prSet presAssocID="{DEB1080F-BCAD-48FA-8D7A-31FC66897229}" presName="Name0" presStyleCnt="0">
        <dgm:presLayoutVars>
          <dgm:dir/>
          <dgm:resizeHandles val="exact"/>
        </dgm:presLayoutVars>
      </dgm:prSet>
      <dgm:spPr/>
    </dgm:pt>
    <dgm:pt modelId="{6731E0A0-1764-4BA0-B902-B0BEF7642B48}" type="pres">
      <dgm:prSet presAssocID="{DEB1080F-BCAD-48FA-8D7A-31FC66897229}" presName="bkgdShp" presStyleLbl="alignAccFollowNode1" presStyleIdx="0" presStyleCnt="1"/>
      <dgm:spPr/>
    </dgm:pt>
    <dgm:pt modelId="{CE996F45-BB72-4A5F-B28C-A015EB82A0AE}" type="pres">
      <dgm:prSet presAssocID="{DEB1080F-BCAD-48FA-8D7A-31FC66897229}" presName="linComp" presStyleCnt="0"/>
      <dgm:spPr/>
    </dgm:pt>
    <dgm:pt modelId="{51F2F1D5-F196-4E4D-AF66-1E5165CA66B7}" type="pres">
      <dgm:prSet presAssocID="{038A9C96-31DC-4D9D-B16F-AC6EB93FCB13}" presName="compNode" presStyleCnt="0"/>
      <dgm:spPr/>
    </dgm:pt>
    <dgm:pt modelId="{89D2184E-2064-4DD3-AE99-33DB8DCFF85B}" type="pres">
      <dgm:prSet presAssocID="{038A9C96-31DC-4D9D-B16F-AC6EB93FCB13}" presName="node" presStyleLbl="node1" presStyleIdx="0" presStyleCnt="3">
        <dgm:presLayoutVars>
          <dgm:bulletEnabled val="1"/>
        </dgm:presLayoutVars>
      </dgm:prSet>
      <dgm:spPr/>
      <dgm:t>
        <a:bodyPr/>
        <a:lstStyle/>
        <a:p>
          <a:endParaRPr lang="es-EC"/>
        </a:p>
      </dgm:t>
    </dgm:pt>
    <dgm:pt modelId="{581C695E-F537-4846-898A-7A61770397FD}" type="pres">
      <dgm:prSet presAssocID="{038A9C96-31DC-4D9D-B16F-AC6EB93FCB13}" presName="invisiNode" presStyleLbl="node1" presStyleIdx="0" presStyleCnt="3"/>
      <dgm:spPr/>
    </dgm:pt>
    <dgm:pt modelId="{4779E83D-0AB6-41C8-B254-5756A24BB21D}" type="pres">
      <dgm:prSet presAssocID="{038A9C96-31DC-4D9D-B16F-AC6EB93FCB13}" presName="imagNode" presStyleLbl="fgImgPlace1" presStyleIdx="0" presStyleCnt="3"/>
      <dgm:spPr>
        <a:blipFill rotWithShape="0">
          <a:blip xmlns:r="http://schemas.openxmlformats.org/officeDocument/2006/relationships" r:embed="rId1"/>
          <a:stretch>
            <a:fillRect/>
          </a:stretch>
        </a:blipFill>
      </dgm:spPr>
    </dgm:pt>
    <dgm:pt modelId="{27DE7CF4-852B-46EA-A2D7-4076A21B8606}" type="pres">
      <dgm:prSet presAssocID="{EF8623B9-C4FA-4605-A956-3EF1E480DDC6}" presName="sibTrans" presStyleLbl="sibTrans2D1" presStyleIdx="0" presStyleCnt="0"/>
      <dgm:spPr/>
      <dgm:t>
        <a:bodyPr/>
        <a:lstStyle/>
        <a:p>
          <a:endParaRPr lang="es-EC"/>
        </a:p>
      </dgm:t>
    </dgm:pt>
    <dgm:pt modelId="{938E4BAB-BC7F-4BB8-AF1E-328CFBA68860}" type="pres">
      <dgm:prSet presAssocID="{6160F4EB-EF1F-405B-BA9C-9B4E6C899BAD}" presName="compNode" presStyleCnt="0"/>
      <dgm:spPr/>
    </dgm:pt>
    <dgm:pt modelId="{49A5C182-C850-4648-A229-23F48B635237}" type="pres">
      <dgm:prSet presAssocID="{6160F4EB-EF1F-405B-BA9C-9B4E6C899BAD}" presName="node" presStyleLbl="node1" presStyleIdx="1" presStyleCnt="3">
        <dgm:presLayoutVars>
          <dgm:bulletEnabled val="1"/>
        </dgm:presLayoutVars>
      </dgm:prSet>
      <dgm:spPr/>
      <dgm:t>
        <a:bodyPr/>
        <a:lstStyle/>
        <a:p>
          <a:endParaRPr lang="es-EC"/>
        </a:p>
      </dgm:t>
    </dgm:pt>
    <dgm:pt modelId="{5F86A523-C697-48CD-AD33-393D383EFCE4}" type="pres">
      <dgm:prSet presAssocID="{6160F4EB-EF1F-405B-BA9C-9B4E6C899BAD}" presName="invisiNode" presStyleLbl="node1" presStyleIdx="1" presStyleCnt="3"/>
      <dgm:spPr/>
    </dgm:pt>
    <dgm:pt modelId="{4C6A95F0-E355-414F-BEE6-566875B5F46D}" type="pres">
      <dgm:prSet presAssocID="{6160F4EB-EF1F-405B-BA9C-9B4E6C899BAD}" presName="imagNode" presStyleLbl="fgImgPlace1" presStyleIdx="1" presStyleCnt="3"/>
      <dgm:spPr>
        <a:blipFill rotWithShape="0">
          <a:blip xmlns:r="http://schemas.openxmlformats.org/officeDocument/2006/relationships" r:embed="rId2"/>
          <a:stretch>
            <a:fillRect/>
          </a:stretch>
        </a:blipFill>
      </dgm:spPr>
    </dgm:pt>
    <dgm:pt modelId="{E46D5743-BF32-482C-8746-CA10FCA2CDD6}" type="pres">
      <dgm:prSet presAssocID="{5F38C90D-8BC2-4328-BF97-2687A8530078}" presName="sibTrans" presStyleLbl="sibTrans2D1" presStyleIdx="0" presStyleCnt="0"/>
      <dgm:spPr/>
      <dgm:t>
        <a:bodyPr/>
        <a:lstStyle/>
        <a:p>
          <a:endParaRPr lang="es-EC"/>
        </a:p>
      </dgm:t>
    </dgm:pt>
    <dgm:pt modelId="{A19F9423-468E-418F-B57A-85C232B29880}" type="pres">
      <dgm:prSet presAssocID="{D32A3C6F-3513-4D85-864E-41D38C50351A}" presName="compNode" presStyleCnt="0"/>
      <dgm:spPr/>
    </dgm:pt>
    <dgm:pt modelId="{8CAEEB00-8043-4051-9D75-3F5EF75C522C}" type="pres">
      <dgm:prSet presAssocID="{D32A3C6F-3513-4D85-864E-41D38C50351A}" presName="node" presStyleLbl="node1" presStyleIdx="2" presStyleCnt="3">
        <dgm:presLayoutVars>
          <dgm:bulletEnabled val="1"/>
        </dgm:presLayoutVars>
      </dgm:prSet>
      <dgm:spPr/>
      <dgm:t>
        <a:bodyPr/>
        <a:lstStyle/>
        <a:p>
          <a:endParaRPr lang="es-EC"/>
        </a:p>
      </dgm:t>
    </dgm:pt>
    <dgm:pt modelId="{FF53EA20-F681-4508-9B93-58C30EFE8A0A}" type="pres">
      <dgm:prSet presAssocID="{D32A3C6F-3513-4D85-864E-41D38C50351A}" presName="invisiNode" presStyleLbl="node1" presStyleIdx="2" presStyleCnt="3"/>
      <dgm:spPr/>
    </dgm:pt>
    <dgm:pt modelId="{24C112C4-1FED-470A-8802-6C439FDD31C1}" type="pres">
      <dgm:prSet presAssocID="{D32A3C6F-3513-4D85-864E-41D38C50351A}" presName="imagNode" presStyleLbl="fgImgPlace1" presStyleIdx="2" presStyleCnt="3"/>
      <dgm:spPr>
        <a:blipFill rotWithShape="0">
          <a:blip xmlns:r="http://schemas.openxmlformats.org/officeDocument/2006/relationships" r:embed="rId3"/>
          <a:stretch>
            <a:fillRect/>
          </a:stretch>
        </a:blipFill>
      </dgm:spPr>
    </dgm:pt>
  </dgm:ptLst>
  <dgm:cxnLst>
    <dgm:cxn modelId="{3DDF27A2-E910-45A1-95BC-094A6C01B632}" srcId="{DEB1080F-BCAD-48FA-8D7A-31FC66897229}" destId="{038A9C96-31DC-4D9D-B16F-AC6EB93FCB13}" srcOrd="0" destOrd="0" parTransId="{5D6BFA1A-01FE-45A1-A6B2-938DBA8A7764}" sibTransId="{EF8623B9-C4FA-4605-A956-3EF1E480DDC6}"/>
    <dgm:cxn modelId="{38E5F9A7-F535-4B84-A904-D442B75031E9}" type="presOf" srcId="{038A9C96-31DC-4D9D-B16F-AC6EB93FCB13}" destId="{89D2184E-2064-4DD3-AE99-33DB8DCFF85B}" srcOrd="0" destOrd="0" presId="urn:microsoft.com/office/officeart/2005/8/layout/pList2"/>
    <dgm:cxn modelId="{74E502CA-73DF-409A-BFDA-666066439A90}" srcId="{DEB1080F-BCAD-48FA-8D7A-31FC66897229}" destId="{D32A3C6F-3513-4D85-864E-41D38C50351A}" srcOrd="2" destOrd="0" parTransId="{2A7F356D-CDBF-483F-A397-9465D8091D72}" sibTransId="{359135B4-5E59-4A08-8C1B-60BBD874DC3D}"/>
    <dgm:cxn modelId="{48467128-D053-4B02-8571-FD1491049C8C}" srcId="{6160F4EB-EF1F-405B-BA9C-9B4E6C899BAD}" destId="{0EC306E1-7F15-4FCB-B071-CB8867597F25}" srcOrd="0" destOrd="0" parTransId="{4323F3CC-8D12-45A0-834A-0504A3C5B309}" sibTransId="{210C2184-173A-4F8B-9404-21C964B58972}"/>
    <dgm:cxn modelId="{28873E39-475B-45DC-A65C-F720EEFAD49E}" srcId="{D32A3C6F-3513-4D85-864E-41D38C50351A}" destId="{C4951708-FF36-414A-BD4A-0AA463DC8D55}" srcOrd="0" destOrd="0" parTransId="{AA6094CF-90A2-4DFD-9DFB-21E1B73A0C7F}" sibTransId="{C8BE890D-B890-49C6-988B-5505EFD8CEEB}"/>
    <dgm:cxn modelId="{A0643EF4-95BB-4F04-9CD4-54A06E8C4399}" type="presOf" srcId="{DEB1080F-BCAD-48FA-8D7A-31FC66897229}" destId="{15B23F27-FA20-4E96-8794-9DCC5CB388EF}" srcOrd="0" destOrd="0" presId="urn:microsoft.com/office/officeart/2005/8/layout/pList2"/>
    <dgm:cxn modelId="{027E8CAE-BA67-44FE-A412-A2E9BF5B2789}" type="presOf" srcId="{6160F4EB-EF1F-405B-BA9C-9B4E6C899BAD}" destId="{49A5C182-C850-4648-A229-23F48B635237}" srcOrd="0" destOrd="0" presId="urn:microsoft.com/office/officeart/2005/8/layout/pList2"/>
    <dgm:cxn modelId="{AE9C4846-74CC-4D1C-83B4-FB45D171F826}" type="presOf" srcId="{5F38C90D-8BC2-4328-BF97-2687A8530078}" destId="{E46D5743-BF32-482C-8746-CA10FCA2CDD6}" srcOrd="0" destOrd="0" presId="urn:microsoft.com/office/officeart/2005/8/layout/pList2"/>
    <dgm:cxn modelId="{AB5800DB-4510-4F65-A070-E630C8FCEB36}" type="presOf" srcId="{C4951708-FF36-414A-BD4A-0AA463DC8D55}" destId="{8CAEEB00-8043-4051-9D75-3F5EF75C522C}" srcOrd="0" destOrd="1" presId="urn:microsoft.com/office/officeart/2005/8/layout/pList2"/>
    <dgm:cxn modelId="{A9F39618-FD8D-482D-B128-F234DCF006BA}" srcId="{DEB1080F-BCAD-48FA-8D7A-31FC66897229}" destId="{6160F4EB-EF1F-405B-BA9C-9B4E6C899BAD}" srcOrd="1" destOrd="0" parTransId="{FDD2D316-075A-4672-B1B0-5F1C46B30AFF}" sibTransId="{5F38C90D-8BC2-4328-BF97-2687A8530078}"/>
    <dgm:cxn modelId="{72A99DC7-FD9A-4845-BA2A-D2802C566804}" type="presOf" srcId="{EF8623B9-C4FA-4605-A956-3EF1E480DDC6}" destId="{27DE7CF4-852B-46EA-A2D7-4076A21B8606}" srcOrd="0" destOrd="0" presId="urn:microsoft.com/office/officeart/2005/8/layout/pList2"/>
    <dgm:cxn modelId="{59C9E5F9-B7CD-44E3-A08E-E8021DC35EE9}" type="presOf" srcId="{103B7BB1-A58D-401C-88B8-9A58123BF79C}" destId="{89D2184E-2064-4DD3-AE99-33DB8DCFF85B}" srcOrd="0" destOrd="1" presId="urn:microsoft.com/office/officeart/2005/8/layout/pList2"/>
    <dgm:cxn modelId="{6A09F6BD-E4AB-4424-8139-1A4116849560}" srcId="{038A9C96-31DC-4D9D-B16F-AC6EB93FCB13}" destId="{103B7BB1-A58D-401C-88B8-9A58123BF79C}" srcOrd="0" destOrd="0" parTransId="{C8ACF1B0-E0AC-4355-B172-0C30F3285439}" sibTransId="{4EF27B03-4257-40D3-8DB1-3ACFD1EC3553}"/>
    <dgm:cxn modelId="{C95E5F55-40FD-4E19-B2B4-E60BE9FAD37F}" type="presOf" srcId="{0EC306E1-7F15-4FCB-B071-CB8867597F25}" destId="{49A5C182-C850-4648-A229-23F48B635237}" srcOrd="0" destOrd="1" presId="urn:microsoft.com/office/officeart/2005/8/layout/pList2"/>
    <dgm:cxn modelId="{396BD549-C2BD-41BA-9A52-4780FFDD4516}" type="presOf" srcId="{D32A3C6F-3513-4D85-864E-41D38C50351A}" destId="{8CAEEB00-8043-4051-9D75-3F5EF75C522C}" srcOrd="0" destOrd="0" presId="urn:microsoft.com/office/officeart/2005/8/layout/pList2"/>
    <dgm:cxn modelId="{A72E79D5-15FA-498A-B3EA-0D7B84DCDCE7}" type="presParOf" srcId="{15B23F27-FA20-4E96-8794-9DCC5CB388EF}" destId="{6731E0A0-1764-4BA0-B902-B0BEF7642B48}" srcOrd="0" destOrd="0" presId="urn:microsoft.com/office/officeart/2005/8/layout/pList2"/>
    <dgm:cxn modelId="{719986BB-ED17-4EB0-8D44-E8C37C73814D}" type="presParOf" srcId="{15B23F27-FA20-4E96-8794-9DCC5CB388EF}" destId="{CE996F45-BB72-4A5F-B28C-A015EB82A0AE}" srcOrd="1" destOrd="0" presId="urn:microsoft.com/office/officeart/2005/8/layout/pList2"/>
    <dgm:cxn modelId="{A2BE9EED-0477-443C-B37A-1F3B5428CF82}" type="presParOf" srcId="{CE996F45-BB72-4A5F-B28C-A015EB82A0AE}" destId="{51F2F1D5-F196-4E4D-AF66-1E5165CA66B7}" srcOrd="0" destOrd="0" presId="urn:microsoft.com/office/officeart/2005/8/layout/pList2"/>
    <dgm:cxn modelId="{E326DDFA-C6DB-4D4D-B5EE-E8804DCCF0AC}" type="presParOf" srcId="{51F2F1D5-F196-4E4D-AF66-1E5165CA66B7}" destId="{89D2184E-2064-4DD3-AE99-33DB8DCFF85B}" srcOrd="0" destOrd="0" presId="urn:microsoft.com/office/officeart/2005/8/layout/pList2"/>
    <dgm:cxn modelId="{F2F0102B-B868-45E8-8C47-8D9330C4D35B}" type="presParOf" srcId="{51F2F1D5-F196-4E4D-AF66-1E5165CA66B7}" destId="{581C695E-F537-4846-898A-7A61770397FD}" srcOrd="1" destOrd="0" presId="urn:microsoft.com/office/officeart/2005/8/layout/pList2"/>
    <dgm:cxn modelId="{CE7D88BF-AB45-482E-A172-ED3061B647DC}" type="presParOf" srcId="{51F2F1D5-F196-4E4D-AF66-1E5165CA66B7}" destId="{4779E83D-0AB6-41C8-B254-5756A24BB21D}" srcOrd="2" destOrd="0" presId="urn:microsoft.com/office/officeart/2005/8/layout/pList2"/>
    <dgm:cxn modelId="{BAE6E5B4-1454-48C8-9CF1-34EE8B375069}" type="presParOf" srcId="{CE996F45-BB72-4A5F-B28C-A015EB82A0AE}" destId="{27DE7CF4-852B-46EA-A2D7-4076A21B8606}" srcOrd="1" destOrd="0" presId="urn:microsoft.com/office/officeart/2005/8/layout/pList2"/>
    <dgm:cxn modelId="{CE42FB00-88CB-4587-A18E-99C2DAF9382C}" type="presParOf" srcId="{CE996F45-BB72-4A5F-B28C-A015EB82A0AE}" destId="{938E4BAB-BC7F-4BB8-AF1E-328CFBA68860}" srcOrd="2" destOrd="0" presId="urn:microsoft.com/office/officeart/2005/8/layout/pList2"/>
    <dgm:cxn modelId="{9B88FA91-7DA2-4EEF-85F4-57D2AC5C8A00}" type="presParOf" srcId="{938E4BAB-BC7F-4BB8-AF1E-328CFBA68860}" destId="{49A5C182-C850-4648-A229-23F48B635237}" srcOrd="0" destOrd="0" presId="urn:microsoft.com/office/officeart/2005/8/layout/pList2"/>
    <dgm:cxn modelId="{23780694-F8E0-4D7E-8397-5BCD3DE1842F}" type="presParOf" srcId="{938E4BAB-BC7F-4BB8-AF1E-328CFBA68860}" destId="{5F86A523-C697-48CD-AD33-393D383EFCE4}" srcOrd="1" destOrd="0" presId="urn:microsoft.com/office/officeart/2005/8/layout/pList2"/>
    <dgm:cxn modelId="{BD70B403-AB2B-476C-B829-A39B008A28D2}" type="presParOf" srcId="{938E4BAB-BC7F-4BB8-AF1E-328CFBA68860}" destId="{4C6A95F0-E355-414F-BEE6-566875B5F46D}" srcOrd="2" destOrd="0" presId="urn:microsoft.com/office/officeart/2005/8/layout/pList2"/>
    <dgm:cxn modelId="{352F97F4-AA4B-46C0-B513-A16063E77296}" type="presParOf" srcId="{CE996F45-BB72-4A5F-B28C-A015EB82A0AE}" destId="{E46D5743-BF32-482C-8746-CA10FCA2CDD6}" srcOrd="3" destOrd="0" presId="urn:microsoft.com/office/officeart/2005/8/layout/pList2"/>
    <dgm:cxn modelId="{1422ADBD-4E6E-4ABD-B798-981C1FDEA0D9}" type="presParOf" srcId="{CE996F45-BB72-4A5F-B28C-A015EB82A0AE}" destId="{A19F9423-468E-418F-B57A-85C232B29880}" srcOrd="4" destOrd="0" presId="urn:microsoft.com/office/officeart/2005/8/layout/pList2"/>
    <dgm:cxn modelId="{4594207D-0D65-4E60-8291-FA942CAB4FA4}" type="presParOf" srcId="{A19F9423-468E-418F-B57A-85C232B29880}" destId="{8CAEEB00-8043-4051-9D75-3F5EF75C522C}" srcOrd="0" destOrd="0" presId="urn:microsoft.com/office/officeart/2005/8/layout/pList2"/>
    <dgm:cxn modelId="{FCB66589-1E92-4824-9EFC-38CBA496E2E0}" type="presParOf" srcId="{A19F9423-468E-418F-B57A-85C232B29880}" destId="{FF53EA20-F681-4508-9B93-58C30EFE8A0A}" srcOrd="1" destOrd="0" presId="urn:microsoft.com/office/officeart/2005/8/layout/pList2"/>
    <dgm:cxn modelId="{63AE70FE-D577-4599-8DDC-579B491D28E2}" type="presParOf" srcId="{A19F9423-468E-418F-B57A-85C232B29880}" destId="{24C112C4-1FED-470A-8802-6C439FDD31C1}"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570A39-AD60-4B47-85F6-8F9915F0036B}" type="doc">
      <dgm:prSet loTypeId="urn:microsoft.com/office/officeart/2005/8/layout/hProcess6" loCatId="process" qsTypeId="urn:microsoft.com/office/officeart/2005/8/quickstyle/simple5" qsCatId="simple" csTypeId="urn:microsoft.com/office/officeart/2005/8/colors/colorful3" csCatId="colorful" phldr="1"/>
      <dgm:spPr/>
      <dgm:t>
        <a:bodyPr/>
        <a:lstStyle/>
        <a:p>
          <a:endParaRPr lang="es-EC"/>
        </a:p>
      </dgm:t>
    </dgm:pt>
    <dgm:pt modelId="{D8331BAF-CE41-410F-B48E-6112789540FF}">
      <dgm:prSet phldrT="[Texto]" custT="1"/>
      <dgm:spPr/>
      <dgm:t>
        <a:bodyPr/>
        <a:lstStyle/>
        <a:p>
          <a:pPr algn="l"/>
          <a:r>
            <a:rPr lang="es-EC" sz="900">
              <a:latin typeface="Times New Roman" pitchFamily="18" charset="0"/>
              <a:cs typeface="Times New Roman" pitchFamily="18" charset="0"/>
            </a:rPr>
            <a:t>1</a:t>
          </a:r>
        </a:p>
      </dgm:t>
    </dgm:pt>
    <dgm:pt modelId="{BCFFADD3-9550-4A26-8FA5-2A845A9BF182}" type="parTrans" cxnId="{6935E85E-D8CB-49A7-9634-6792678371E7}">
      <dgm:prSet/>
      <dgm:spPr/>
      <dgm:t>
        <a:bodyPr/>
        <a:lstStyle/>
        <a:p>
          <a:pPr algn="l"/>
          <a:endParaRPr lang="es-EC" sz="900">
            <a:latin typeface="Times New Roman" pitchFamily="18" charset="0"/>
            <a:cs typeface="Times New Roman" pitchFamily="18" charset="0"/>
          </a:endParaRPr>
        </a:p>
      </dgm:t>
    </dgm:pt>
    <dgm:pt modelId="{C563110B-7C44-4D6D-AA2F-B0FDC1CE99B8}" type="sibTrans" cxnId="{6935E85E-D8CB-49A7-9634-6792678371E7}">
      <dgm:prSet/>
      <dgm:spPr/>
      <dgm:t>
        <a:bodyPr/>
        <a:lstStyle/>
        <a:p>
          <a:pPr algn="l"/>
          <a:endParaRPr lang="es-EC" sz="900">
            <a:latin typeface="Times New Roman" pitchFamily="18" charset="0"/>
            <a:cs typeface="Times New Roman" pitchFamily="18" charset="0"/>
          </a:endParaRPr>
        </a:p>
      </dgm:t>
    </dgm:pt>
    <dgm:pt modelId="{A44C5330-DF18-4F45-8B17-D5C8B5695FFD}">
      <dgm:prSet phldrT="[Texto]" custT="1"/>
      <dgm:spPr/>
      <dgm:t>
        <a:bodyPr/>
        <a:lstStyle/>
        <a:p>
          <a:pPr algn="l"/>
          <a:r>
            <a:rPr lang="es-EC" sz="900">
              <a:latin typeface="Times New Roman" pitchFamily="18" charset="0"/>
              <a:cs typeface="Times New Roman" pitchFamily="18" charset="0"/>
            </a:rPr>
            <a:t>Utilidad Neta / Ventas</a:t>
          </a:r>
        </a:p>
      </dgm:t>
    </dgm:pt>
    <dgm:pt modelId="{DE09B77D-B603-49D0-A003-DFB5F683ADF9}" type="parTrans" cxnId="{54335E7E-90D9-4C56-A13E-E8514AD8E58F}">
      <dgm:prSet/>
      <dgm:spPr/>
      <dgm:t>
        <a:bodyPr/>
        <a:lstStyle/>
        <a:p>
          <a:pPr algn="l"/>
          <a:endParaRPr lang="es-EC" sz="900">
            <a:latin typeface="Times New Roman" pitchFamily="18" charset="0"/>
            <a:cs typeface="Times New Roman" pitchFamily="18" charset="0"/>
          </a:endParaRPr>
        </a:p>
      </dgm:t>
    </dgm:pt>
    <dgm:pt modelId="{C554AF71-D8F7-41BE-B763-513B214060AA}" type="sibTrans" cxnId="{54335E7E-90D9-4C56-A13E-E8514AD8E58F}">
      <dgm:prSet/>
      <dgm:spPr/>
      <dgm:t>
        <a:bodyPr/>
        <a:lstStyle/>
        <a:p>
          <a:pPr algn="l"/>
          <a:endParaRPr lang="es-EC" sz="900">
            <a:latin typeface="Times New Roman" pitchFamily="18" charset="0"/>
            <a:cs typeface="Times New Roman" pitchFamily="18" charset="0"/>
          </a:endParaRPr>
        </a:p>
      </dgm:t>
    </dgm:pt>
    <dgm:pt modelId="{A0D8E421-88FA-466E-8BE4-5B9CC3177F2F}">
      <dgm:prSet phldrT="[Texto]" custT="1"/>
      <dgm:spPr/>
      <dgm:t>
        <a:bodyPr/>
        <a:lstStyle/>
        <a:p>
          <a:pPr algn="l"/>
          <a:r>
            <a:rPr lang="es-EC" sz="900">
              <a:latin typeface="Times New Roman" pitchFamily="18" charset="0"/>
              <a:cs typeface="Times New Roman" pitchFamily="18" charset="0"/>
            </a:rPr>
            <a:t>Indica cuanto ganó en ventas (%)</a:t>
          </a:r>
        </a:p>
      </dgm:t>
    </dgm:pt>
    <dgm:pt modelId="{AB7E897E-64C7-4EBA-A1E2-8EBE403D2D13}" type="parTrans" cxnId="{3390EDD7-FD22-49AF-96B4-A4E4DFF9298D}">
      <dgm:prSet/>
      <dgm:spPr/>
      <dgm:t>
        <a:bodyPr/>
        <a:lstStyle/>
        <a:p>
          <a:pPr algn="l"/>
          <a:endParaRPr lang="es-EC" sz="900">
            <a:latin typeface="Times New Roman" pitchFamily="18" charset="0"/>
            <a:cs typeface="Times New Roman" pitchFamily="18" charset="0"/>
          </a:endParaRPr>
        </a:p>
      </dgm:t>
    </dgm:pt>
    <dgm:pt modelId="{D1BF745A-CC68-4D54-AAE8-06A2FF827BFB}" type="sibTrans" cxnId="{3390EDD7-FD22-49AF-96B4-A4E4DFF9298D}">
      <dgm:prSet/>
      <dgm:spPr/>
      <dgm:t>
        <a:bodyPr/>
        <a:lstStyle/>
        <a:p>
          <a:pPr algn="l"/>
          <a:endParaRPr lang="es-EC" sz="900">
            <a:latin typeface="Times New Roman" pitchFamily="18" charset="0"/>
            <a:cs typeface="Times New Roman" pitchFamily="18" charset="0"/>
          </a:endParaRPr>
        </a:p>
      </dgm:t>
    </dgm:pt>
    <dgm:pt modelId="{B90F23D3-BC19-4EA4-AF32-D6FC807C246D}">
      <dgm:prSet phldrT="[Texto]" custT="1"/>
      <dgm:spPr/>
      <dgm:t>
        <a:bodyPr/>
        <a:lstStyle/>
        <a:p>
          <a:pPr algn="l"/>
          <a:r>
            <a:rPr lang="es-EC" sz="900">
              <a:latin typeface="Times New Roman" pitchFamily="18" charset="0"/>
              <a:cs typeface="Times New Roman" pitchFamily="18" charset="0"/>
            </a:rPr>
            <a:t>2</a:t>
          </a:r>
        </a:p>
      </dgm:t>
    </dgm:pt>
    <dgm:pt modelId="{BFB3F2F5-CB92-413A-8A38-B9327FB0BE89}" type="parTrans" cxnId="{00064484-8FB6-4E57-8469-F06BE79AF842}">
      <dgm:prSet/>
      <dgm:spPr/>
      <dgm:t>
        <a:bodyPr/>
        <a:lstStyle/>
        <a:p>
          <a:pPr algn="l"/>
          <a:endParaRPr lang="es-EC" sz="900">
            <a:latin typeface="Times New Roman" pitchFamily="18" charset="0"/>
            <a:cs typeface="Times New Roman" pitchFamily="18" charset="0"/>
          </a:endParaRPr>
        </a:p>
      </dgm:t>
    </dgm:pt>
    <dgm:pt modelId="{7D3954C2-022A-4FA1-9017-85BF367B7CC7}" type="sibTrans" cxnId="{00064484-8FB6-4E57-8469-F06BE79AF842}">
      <dgm:prSet/>
      <dgm:spPr/>
      <dgm:t>
        <a:bodyPr/>
        <a:lstStyle/>
        <a:p>
          <a:pPr algn="l"/>
          <a:endParaRPr lang="es-EC" sz="900">
            <a:latin typeface="Times New Roman" pitchFamily="18" charset="0"/>
            <a:cs typeface="Times New Roman" pitchFamily="18" charset="0"/>
          </a:endParaRPr>
        </a:p>
      </dgm:t>
    </dgm:pt>
    <dgm:pt modelId="{0A6E416F-094F-4CD9-A86F-5EFEBA11697D}">
      <dgm:prSet phldrT="[Texto]" custT="1"/>
      <dgm:spPr/>
      <dgm:t>
        <a:bodyPr/>
        <a:lstStyle/>
        <a:p>
          <a:pPr algn="l"/>
          <a:r>
            <a:rPr lang="es-EC" sz="900">
              <a:latin typeface="Times New Roman" pitchFamily="18" charset="0"/>
              <a:cs typeface="Times New Roman" pitchFamily="18" charset="0"/>
            </a:rPr>
            <a:t>Ventas / Activo Total</a:t>
          </a:r>
        </a:p>
      </dgm:t>
    </dgm:pt>
    <dgm:pt modelId="{35B10095-EFC7-49F6-AF5B-82B1BA441E3E}" type="parTrans" cxnId="{7E3204B3-82E0-4CB3-BDAE-354E781EF8D7}">
      <dgm:prSet/>
      <dgm:spPr/>
      <dgm:t>
        <a:bodyPr/>
        <a:lstStyle/>
        <a:p>
          <a:pPr algn="l"/>
          <a:endParaRPr lang="es-EC" sz="900">
            <a:latin typeface="Times New Roman" pitchFamily="18" charset="0"/>
            <a:cs typeface="Times New Roman" pitchFamily="18" charset="0"/>
          </a:endParaRPr>
        </a:p>
      </dgm:t>
    </dgm:pt>
    <dgm:pt modelId="{7D0713C9-4FE8-4E73-815C-1D7320E73315}" type="sibTrans" cxnId="{7E3204B3-82E0-4CB3-BDAE-354E781EF8D7}">
      <dgm:prSet/>
      <dgm:spPr/>
      <dgm:t>
        <a:bodyPr/>
        <a:lstStyle/>
        <a:p>
          <a:pPr algn="l"/>
          <a:endParaRPr lang="es-EC" sz="900">
            <a:latin typeface="Times New Roman" pitchFamily="18" charset="0"/>
            <a:cs typeface="Times New Roman" pitchFamily="18" charset="0"/>
          </a:endParaRPr>
        </a:p>
      </dgm:t>
    </dgm:pt>
    <dgm:pt modelId="{62413748-FE93-40DD-80C9-15F427B918BB}">
      <dgm:prSet phldrT="[Texto]" custT="1"/>
      <dgm:spPr/>
      <dgm:t>
        <a:bodyPr/>
        <a:lstStyle/>
        <a:p>
          <a:pPr algn="l"/>
          <a:r>
            <a:rPr lang="es-EC" sz="900">
              <a:latin typeface="Times New Roman" pitchFamily="18" charset="0"/>
              <a:cs typeface="Times New Roman" pitchFamily="18" charset="0"/>
            </a:rPr>
            <a:t>No. veces que se vendió el Activo</a:t>
          </a:r>
        </a:p>
      </dgm:t>
    </dgm:pt>
    <dgm:pt modelId="{872A8B00-E2A2-422F-9468-CE2D80212341}" type="parTrans" cxnId="{B140B3F7-F6F0-49B6-BC0B-AEE739436BF8}">
      <dgm:prSet/>
      <dgm:spPr/>
      <dgm:t>
        <a:bodyPr/>
        <a:lstStyle/>
        <a:p>
          <a:pPr algn="l"/>
          <a:endParaRPr lang="es-EC" sz="900">
            <a:latin typeface="Times New Roman" pitchFamily="18" charset="0"/>
            <a:cs typeface="Times New Roman" pitchFamily="18" charset="0"/>
          </a:endParaRPr>
        </a:p>
      </dgm:t>
    </dgm:pt>
    <dgm:pt modelId="{744F800D-CF5C-467C-985E-619ECF5BEE89}" type="sibTrans" cxnId="{B140B3F7-F6F0-49B6-BC0B-AEE739436BF8}">
      <dgm:prSet/>
      <dgm:spPr/>
      <dgm:t>
        <a:bodyPr/>
        <a:lstStyle/>
        <a:p>
          <a:pPr algn="l"/>
          <a:endParaRPr lang="es-EC" sz="900">
            <a:latin typeface="Times New Roman" pitchFamily="18" charset="0"/>
            <a:cs typeface="Times New Roman" pitchFamily="18" charset="0"/>
          </a:endParaRPr>
        </a:p>
      </dgm:t>
    </dgm:pt>
    <dgm:pt modelId="{1873410C-4DCE-4EB7-B702-AA3187D52E33}">
      <dgm:prSet phldrT="[Texto]" custT="1"/>
      <dgm:spPr/>
      <dgm:t>
        <a:bodyPr/>
        <a:lstStyle/>
        <a:p>
          <a:pPr algn="l"/>
          <a:r>
            <a:rPr lang="es-EC" sz="900">
              <a:latin typeface="Times New Roman" pitchFamily="18" charset="0"/>
              <a:cs typeface="Times New Roman" pitchFamily="18" charset="0"/>
            </a:rPr>
            <a:t>3</a:t>
          </a:r>
        </a:p>
      </dgm:t>
    </dgm:pt>
    <dgm:pt modelId="{D1CA1CA2-5AD5-4CB5-8EC3-67BDA8E8E449}" type="parTrans" cxnId="{2C620FFB-1E82-4CBB-AE3D-4DF26DE16001}">
      <dgm:prSet/>
      <dgm:spPr/>
      <dgm:t>
        <a:bodyPr/>
        <a:lstStyle/>
        <a:p>
          <a:pPr algn="l"/>
          <a:endParaRPr lang="es-EC" sz="900">
            <a:latin typeface="Times New Roman" pitchFamily="18" charset="0"/>
            <a:cs typeface="Times New Roman" pitchFamily="18" charset="0"/>
          </a:endParaRPr>
        </a:p>
      </dgm:t>
    </dgm:pt>
    <dgm:pt modelId="{A4373489-FCAA-4114-9FD9-E92EB5AF10A4}" type="sibTrans" cxnId="{2C620FFB-1E82-4CBB-AE3D-4DF26DE16001}">
      <dgm:prSet/>
      <dgm:spPr/>
      <dgm:t>
        <a:bodyPr/>
        <a:lstStyle/>
        <a:p>
          <a:pPr algn="l"/>
          <a:endParaRPr lang="es-EC" sz="900">
            <a:latin typeface="Times New Roman" pitchFamily="18" charset="0"/>
            <a:cs typeface="Times New Roman" pitchFamily="18" charset="0"/>
          </a:endParaRPr>
        </a:p>
      </dgm:t>
    </dgm:pt>
    <dgm:pt modelId="{48709B9D-A26A-438B-B490-047FD54FE820}">
      <dgm:prSet phldrT="[Texto]" custT="1"/>
      <dgm:spPr/>
      <dgm:t>
        <a:bodyPr/>
        <a:lstStyle/>
        <a:p>
          <a:pPr algn="l"/>
          <a:r>
            <a:rPr lang="es-EC" sz="900">
              <a:latin typeface="Times New Roman" pitchFamily="18" charset="0"/>
              <a:cs typeface="Times New Roman" pitchFamily="18" charset="0"/>
            </a:rPr>
            <a:t>Activo Total / Patrimonio Total</a:t>
          </a:r>
        </a:p>
      </dgm:t>
    </dgm:pt>
    <dgm:pt modelId="{F3C9E8EE-C689-4124-8835-480F49F9555C}" type="parTrans" cxnId="{5FFA1CD6-730F-4DD4-A2AA-7C74962BA48D}">
      <dgm:prSet/>
      <dgm:spPr/>
      <dgm:t>
        <a:bodyPr/>
        <a:lstStyle/>
        <a:p>
          <a:pPr algn="l"/>
          <a:endParaRPr lang="es-EC" sz="900">
            <a:latin typeface="Times New Roman" pitchFamily="18" charset="0"/>
            <a:cs typeface="Times New Roman" pitchFamily="18" charset="0"/>
          </a:endParaRPr>
        </a:p>
      </dgm:t>
    </dgm:pt>
    <dgm:pt modelId="{33CF603B-975D-44AB-8663-21FCE56FC926}" type="sibTrans" cxnId="{5FFA1CD6-730F-4DD4-A2AA-7C74962BA48D}">
      <dgm:prSet/>
      <dgm:spPr/>
      <dgm:t>
        <a:bodyPr/>
        <a:lstStyle/>
        <a:p>
          <a:pPr algn="l"/>
          <a:endParaRPr lang="es-EC" sz="900">
            <a:latin typeface="Times New Roman" pitchFamily="18" charset="0"/>
            <a:cs typeface="Times New Roman" pitchFamily="18" charset="0"/>
          </a:endParaRPr>
        </a:p>
      </dgm:t>
    </dgm:pt>
    <dgm:pt modelId="{575F5962-5C3A-4B54-A473-FFE373197F3A}">
      <dgm:prSet phldrT="[Texto]" custT="1"/>
      <dgm:spPr/>
      <dgm:t>
        <a:bodyPr/>
        <a:lstStyle/>
        <a:p>
          <a:pPr algn="l"/>
          <a:r>
            <a:rPr lang="es-EC" sz="900">
              <a:latin typeface="Times New Roman" pitchFamily="18" charset="0"/>
              <a:cs typeface="Times New Roman" pitchFamily="18" charset="0"/>
            </a:rPr>
            <a:t>Cuanto de Patrimonio con respecto genera utilidad</a:t>
          </a:r>
        </a:p>
      </dgm:t>
    </dgm:pt>
    <dgm:pt modelId="{A4340AA6-5695-45DD-BEEE-973678045EFE}" type="parTrans" cxnId="{D8660EAB-9A68-4271-8FB9-F628A43B7DC4}">
      <dgm:prSet/>
      <dgm:spPr/>
      <dgm:t>
        <a:bodyPr/>
        <a:lstStyle/>
        <a:p>
          <a:pPr algn="l"/>
          <a:endParaRPr lang="es-EC" sz="900">
            <a:latin typeface="Times New Roman" pitchFamily="18" charset="0"/>
            <a:cs typeface="Times New Roman" pitchFamily="18" charset="0"/>
          </a:endParaRPr>
        </a:p>
      </dgm:t>
    </dgm:pt>
    <dgm:pt modelId="{334D3FDF-3993-43F0-9819-3659FD141871}" type="sibTrans" cxnId="{D8660EAB-9A68-4271-8FB9-F628A43B7DC4}">
      <dgm:prSet/>
      <dgm:spPr/>
      <dgm:t>
        <a:bodyPr/>
        <a:lstStyle/>
        <a:p>
          <a:pPr algn="l"/>
          <a:endParaRPr lang="es-EC" sz="900">
            <a:latin typeface="Times New Roman" pitchFamily="18" charset="0"/>
            <a:cs typeface="Times New Roman" pitchFamily="18" charset="0"/>
          </a:endParaRPr>
        </a:p>
      </dgm:t>
    </dgm:pt>
    <dgm:pt modelId="{F3C21F68-C111-4CC2-917B-514360E45D5F}" type="pres">
      <dgm:prSet presAssocID="{C6570A39-AD60-4B47-85F6-8F9915F0036B}" presName="theList" presStyleCnt="0">
        <dgm:presLayoutVars>
          <dgm:dir/>
          <dgm:animLvl val="lvl"/>
          <dgm:resizeHandles val="exact"/>
        </dgm:presLayoutVars>
      </dgm:prSet>
      <dgm:spPr/>
      <dgm:t>
        <a:bodyPr/>
        <a:lstStyle/>
        <a:p>
          <a:endParaRPr lang="es-EC"/>
        </a:p>
      </dgm:t>
    </dgm:pt>
    <dgm:pt modelId="{70656C51-EE2F-49CF-B9CE-8F3AA598A376}" type="pres">
      <dgm:prSet presAssocID="{D8331BAF-CE41-410F-B48E-6112789540FF}" presName="compNode" presStyleCnt="0"/>
      <dgm:spPr/>
    </dgm:pt>
    <dgm:pt modelId="{3619C55E-46A0-4275-8992-3562E852ABE8}" type="pres">
      <dgm:prSet presAssocID="{D8331BAF-CE41-410F-B48E-6112789540FF}" presName="noGeometry" presStyleCnt="0"/>
      <dgm:spPr/>
    </dgm:pt>
    <dgm:pt modelId="{E2C42AE4-9B1C-44AD-8DDB-77A66D64FD44}" type="pres">
      <dgm:prSet presAssocID="{D8331BAF-CE41-410F-B48E-6112789540FF}" presName="childTextVisible" presStyleLbl="bgAccFollowNode1" presStyleIdx="0" presStyleCnt="3" custScaleX="131872" custScaleY="174077">
        <dgm:presLayoutVars>
          <dgm:bulletEnabled val="1"/>
        </dgm:presLayoutVars>
      </dgm:prSet>
      <dgm:spPr/>
      <dgm:t>
        <a:bodyPr/>
        <a:lstStyle/>
        <a:p>
          <a:endParaRPr lang="es-EC"/>
        </a:p>
      </dgm:t>
    </dgm:pt>
    <dgm:pt modelId="{C392C46E-B0C5-4758-A284-7A141B1A1D32}" type="pres">
      <dgm:prSet presAssocID="{D8331BAF-CE41-410F-B48E-6112789540FF}" presName="childTextHidden" presStyleLbl="bgAccFollowNode1" presStyleIdx="0" presStyleCnt="3"/>
      <dgm:spPr/>
      <dgm:t>
        <a:bodyPr/>
        <a:lstStyle/>
        <a:p>
          <a:endParaRPr lang="es-EC"/>
        </a:p>
      </dgm:t>
    </dgm:pt>
    <dgm:pt modelId="{08CD1EC7-AEBE-4ADB-A453-654170D43706}" type="pres">
      <dgm:prSet presAssocID="{D8331BAF-CE41-410F-B48E-6112789540FF}" presName="parentText" presStyleLbl="node1" presStyleIdx="0" presStyleCnt="3" custLinFactNeighborX="-19633" custLinFactNeighborY="-8702">
        <dgm:presLayoutVars>
          <dgm:chMax val="1"/>
          <dgm:bulletEnabled val="1"/>
        </dgm:presLayoutVars>
      </dgm:prSet>
      <dgm:spPr/>
      <dgm:t>
        <a:bodyPr/>
        <a:lstStyle/>
        <a:p>
          <a:endParaRPr lang="es-EC"/>
        </a:p>
      </dgm:t>
    </dgm:pt>
    <dgm:pt modelId="{B3D48ED9-893B-4485-8B88-32745228F137}" type="pres">
      <dgm:prSet presAssocID="{D8331BAF-CE41-410F-B48E-6112789540FF}" presName="aSpace" presStyleCnt="0"/>
      <dgm:spPr/>
    </dgm:pt>
    <dgm:pt modelId="{D25B1E63-14D8-4DBB-A387-DF4FCB222707}" type="pres">
      <dgm:prSet presAssocID="{B90F23D3-BC19-4EA4-AF32-D6FC807C246D}" presName="compNode" presStyleCnt="0"/>
      <dgm:spPr/>
    </dgm:pt>
    <dgm:pt modelId="{02251A51-31F2-4C32-8A1F-E2D0457A40AC}" type="pres">
      <dgm:prSet presAssocID="{B90F23D3-BC19-4EA4-AF32-D6FC807C246D}" presName="noGeometry" presStyleCnt="0"/>
      <dgm:spPr/>
    </dgm:pt>
    <dgm:pt modelId="{BDC3F6A1-0632-40F1-9B5A-350FA82993C7}" type="pres">
      <dgm:prSet presAssocID="{B90F23D3-BC19-4EA4-AF32-D6FC807C246D}" presName="childTextVisible" presStyleLbl="bgAccFollowNode1" presStyleIdx="1" presStyleCnt="3" custScaleX="131872" custScaleY="174077">
        <dgm:presLayoutVars>
          <dgm:bulletEnabled val="1"/>
        </dgm:presLayoutVars>
      </dgm:prSet>
      <dgm:spPr/>
      <dgm:t>
        <a:bodyPr/>
        <a:lstStyle/>
        <a:p>
          <a:endParaRPr lang="es-EC"/>
        </a:p>
      </dgm:t>
    </dgm:pt>
    <dgm:pt modelId="{D1369558-828E-40FB-8752-16A596275076}" type="pres">
      <dgm:prSet presAssocID="{B90F23D3-BC19-4EA4-AF32-D6FC807C246D}" presName="childTextHidden" presStyleLbl="bgAccFollowNode1" presStyleIdx="1" presStyleCnt="3"/>
      <dgm:spPr/>
      <dgm:t>
        <a:bodyPr/>
        <a:lstStyle/>
        <a:p>
          <a:endParaRPr lang="es-EC"/>
        </a:p>
      </dgm:t>
    </dgm:pt>
    <dgm:pt modelId="{8C5F8CF8-3FE3-4AAE-BE57-1AAC473A46E0}" type="pres">
      <dgm:prSet presAssocID="{B90F23D3-BC19-4EA4-AF32-D6FC807C246D}" presName="parentText" presStyleLbl="node1" presStyleIdx="1" presStyleCnt="3" custLinFactNeighborX="-20495" custLinFactNeighborY="-8702">
        <dgm:presLayoutVars>
          <dgm:chMax val="1"/>
          <dgm:bulletEnabled val="1"/>
        </dgm:presLayoutVars>
      </dgm:prSet>
      <dgm:spPr/>
      <dgm:t>
        <a:bodyPr/>
        <a:lstStyle/>
        <a:p>
          <a:endParaRPr lang="es-EC"/>
        </a:p>
      </dgm:t>
    </dgm:pt>
    <dgm:pt modelId="{A6BC05B4-C7AB-4C9D-B7B7-53A166DD2DDF}" type="pres">
      <dgm:prSet presAssocID="{B90F23D3-BC19-4EA4-AF32-D6FC807C246D}" presName="aSpace" presStyleCnt="0"/>
      <dgm:spPr/>
    </dgm:pt>
    <dgm:pt modelId="{654500F0-560F-40C5-A140-8F75B583C469}" type="pres">
      <dgm:prSet presAssocID="{1873410C-4DCE-4EB7-B702-AA3187D52E33}" presName="compNode" presStyleCnt="0"/>
      <dgm:spPr/>
    </dgm:pt>
    <dgm:pt modelId="{51A6D7D7-D3B1-4C92-97F4-AF2EBD61299C}" type="pres">
      <dgm:prSet presAssocID="{1873410C-4DCE-4EB7-B702-AA3187D52E33}" presName="noGeometry" presStyleCnt="0"/>
      <dgm:spPr/>
    </dgm:pt>
    <dgm:pt modelId="{6B8FAA94-A530-4D6F-9B86-DC0FFD6A36B8}" type="pres">
      <dgm:prSet presAssocID="{1873410C-4DCE-4EB7-B702-AA3187D52E33}" presName="childTextVisible" presStyleLbl="bgAccFollowNode1" presStyleIdx="2" presStyleCnt="3" custScaleX="131872" custScaleY="174077">
        <dgm:presLayoutVars>
          <dgm:bulletEnabled val="1"/>
        </dgm:presLayoutVars>
      </dgm:prSet>
      <dgm:spPr/>
      <dgm:t>
        <a:bodyPr/>
        <a:lstStyle/>
        <a:p>
          <a:endParaRPr lang="es-EC"/>
        </a:p>
      </dgm:t>
    </dgm:pt>
    <dgm:pt modelId="{20EAC375-1418-44B9-AA99-E8677EE45B0A}" type="pres">
      <dgm:prSet presAssocID="{1873410C-4DCE-4EB7-B702-AA3187D52E33}" presName="childTextHidden" presStyleLbl="bgAccFollowNode1" presStyleIdx="2" presStyleCnt="3"/>
      <dgm:spPr/>
      <dgm:t>
        <a:bodyPr/>
        <a:lstStyle/>
        <a:p>
          <a:endParaRPr lang="es-EC"/>
        </a:p>
      </dgm:t>
    </dgm:pt>
    <dgm:pt modelId="{FF0451A6-9BE4-45C7-A115-0ADAC9F8C5DB}" type="pres">
      <dgm:prSet presAssocID="{1873410C-4DCE-4EB7-B702-AA3187D52E33}" presName="parentText" presStyleLbl="node1" presStyleIdx="2" presStyleCnt="3" custLinFactNeighborX="-21356" custLinFactNeighborY="-8702">
        <dgm:presLayoutVars>
          <dgm:chMax val="1"/>
          <dgm:bulletEnabled val="1"/>
        </dgm:presLayoutVars>
      </dgm:prSet>
      <dgm:spPr/>
      <dgm:t>
        <a:bodyPr/>
        <a:lstStyle/>
        <a:p>
          <a:endParaRPr lang="es-EC"/>
        </a:p>
      </dgm:t>
    </dgm:pt>
  </dgm:ptLst>
  <dgm:cxnLst>
    <dgm:cxn modelId="{F0A58DBE-6F19-470A-8A6A-F35404863CDC}" type="presOf" srcId="{48709B9D-A26A-438B-B490-047FD54FE820}" destId="{20EAC375-1418-44B9-AA99-E8677EE45B0A}" srcOrd="1" destOrd="0" presId="urn:microsoft.com/office/officeart/2005/8/layout/hProcess6"/>
    <dgm:cxn modelId="{88ACA939-F60E-4452-8197-4DC36A974742}" type="presOf" srcId="{62413748-FE93-40DD-80C9-15F427B918BB}" destId="{BDC3F6A1-0632-40F1-9B5A-350FA82993C7}" srcOrd="0" destOrd="1" presId="urn:microsoft.com/office/officeart/2005/8/layout/hProcess6"/>
    <dgm:cxn modelId="{40527FB8-CCFB-489C-A34F-EB47ED912B49}" type="presOf" srcId="{575F5962-5C3A-4B54-A473-FFE373197F3A}" destId="{6B8FAA94-A530-4D6F-9B86-DC0FFD6A36B8}" srcOrd="0" destOrd="1" presId="urn:microsoft.com/office/officeart/2005/8/layout/hProcess6"/>
    <dgm:cxn modelId="{7E3204B3-82E0-4CB3-BDAE-354E781EF8D7}" srcId="{B90F23D3-BC19-4EA4-AF32-D6FC807C246D}" destId="{0A6E416F-094F-4CD9-A86F-5EFEBA11697D}" srcOrd="0" destOrd="0" parTransId="{35B10095-EFC7-49F6-AF5B-82B1BA441E3E}" sibTransId="{7D0713C9-4FE8-4E73-815C-1D7320E73315}"/>
    <dgm:cxn modelId="{A3BECE91-871B-401C-84B1-A70ED322A2F3}" type="presOf" srcId="{0A6E416F-094F-4CD9-A86F-5EFEBA11697D}" destId="{BDC3F6A1-0632-40F1-9B5A-350FA82993C7}" srcOrd="0" destOrd="0" presId="urn:microsoft.com/office/officeart/2005/8/layout/hProcess6"/>
    <dgm:cxn modelId="{DB5B53F3-AB74-47CE-8E9A-4B4F16DBA7BD}" type="presOf" srcId="{A44C5330-DF18-4F45-8B17-D5C8B5695FFD}" destId="{E2C42AE4-9B1C-44AD-8DDB-77A66D64FD44}" srcOrd="0" destOrd="0" presId="urn:microsoft.com/office/officeart/2005/8/layout/hProcess6"/>
    <dgm:cxn modelId="{89491BA9-D806-4820-B0BE-B7C0CF1FACDD}" type="presOf" srcId="{D8331BAF-CE41-410F-B48E-6112789540FF}" destId="{08CD1EC7-AEBE-4ADB-A453-654170D43706}" srcOrd="0" destOrd="0" presId="urn:microsoft.com/office/officeart/2005/8/layout/hProcess6"/>
    <dgm:cxn modelId="{D8660EAB-9A68-4271-8FB9-F628A43B7DC4}" srcId="{1873410C-4DCE-4EB7-B702-AA3187D52E33}" destId="{575F5962-5C3A-4B54-A473-FFE373197F3A}" srcOrd="1" destOrd="0" parTransId="{A4340AA6-5695-45DD-BEEE-973678045EFE}" sibTransId="{334D3FDF-3993-43F0-9819-3659FD141871}"/>
    <dgm:cxn modelId="{B9E3C8E3-7F42-433C-956B-8BF134923D13}" type="presOf" srcId="{0A6E416F-094F-4CD9-A86F-5EFEBA11697D}" destId="{D1369558-828E-40FB-8752-16A596275076}" srcOrd="1" destOrd="0" presId="urn:microsoft.com/office/officeart/2005/8/layout/hProcess6"/>
    <dgm:cxn modelId="{7ED7FB71-18B2-45DF-896D-A02A8C46807D}" type="presOf" srcId="{C6570A39-AD60-4B47-85F6-8F9915F0036B}" destId="{F3C21F68-C111-4CC2-917B-514360E45D5F}" srcOrd="0" destOrd="0" presId="urn:microsoft.com/office/officeart/2005/8/layout/hProcess6"/>
    <dgm:cxn modelId="{5FFA1CD6-730F-4DD4-A2AA-7C74962BA48D}" srcId="{1873410C-4DCE-4EB7-B702-AA3187D52E33}" destId="{48709B9D-A26A-438B-B490-047FD54FE820}" srcOrd="0" destOrd="0" parTransId="{F3C9E8EE-C689-4124-8835-480F49F9555C}" sibTransId="{33CF603B-975D-44AB-8663-21FCE56FC926}"/>
    <dgm:cxn modelId="{DBCE6F85-27A7-4464-A319-39A9BB10D1B2}" type="presOf" srcId="{A0D8E421-88FA-466E-8BE4-5B9CC3177F2F}" destId="{E2C42AE4-9B1C-44AD-8DDB-77A66D64FD44}" srcOrd="0" destOrd="1" presId="urn:microsoft.com/office/officeart/2005/8/layout/hProcess6"/>
    <dgm:cxn modelId="{4ED55461-66B3-42B2-AC0F-33BCE2CE56E7}" type="presOf" srcId="{A0D8E421-88FA-466E-8BE4-5B9CC3177F2F}" destId="{C392C46E-B0C5-4758-A284-7A141B1A1D32}" srcOrd="1" destOrd="1" presId="urn:microsoft.com/office/officeart/2005/8/layout/hProcess6"/>
    <dgm:cxn modelId="{3390EDD7-FD22-49AF-96B4-A4E4DFF9298D}" srcId="{D8331BAF-CE41-410F-B48E-6112789540FF}" destId="{A0D8E421-88FA-466E-8BE4-5B9CC3177F2F}" srcOrd="1" destOrd="0" parTransId="{AB7E897E-64C7-4EBA-A1E2-8EBE403D2D13}" sibTransId="{D1BF745A-CC68-4D54-AAE8-06A2FF827BFB}"/>
    <dgm:cxn modelId="{D70C5FCB-862D-4EC6-9E10-E941D8A50430}" type="presOf" srcId="{A44C5330-DF18-4F45-8B17-D5C8B5695FFD}" destId="{C392C46E-B0C5-4758-A284-7A141B1A1D32}" srcOrd="1" destOrd="0" presId="urn:microsoft.com/office/officeart/2005/8/layout/hProcess6"/>
    <dgm:cxn modelId="{54335E7E-90D9-4C56-A13E-E8514AD8E58F}" srcId="{D8331BAF-CE41-410F-B48E-6112789540FF}" destId="{A44C5330-DF18-4F45-8B17-D5C8B5695FFD}" srcOrd="0" destOrd="0" parTransId="{DE09B77D-B603-49D0-A003-DFB5F683ADF9}" sibTransId="{C554AF71-D8F7-41BE-B763-513B214060AA}"/>
    <dgm:cxn modelId="{ED333075-DE98-48DD-B363-397C991F2A36}" type="presOf" srcId="{575F5962-5C3A-4B54-A473-FFE373197F3A}" destId="{20EAC375-1418-44B9-AA99-E8677EE45B0A}" srcOrd="1" destOrd="1" presId="urn:microsoft.com/office/officeart/2005/8/layout/hProcess6"/>
    <dgm:cxn modelId="{A778BA00-06E8-410B-B4CB-D9FAD9FC1653}" type="presOf" srcId="{B90F23D3-BC19-4EA4-AF32-D6FC807C246D}" destId="{8C5F8CF8-3FE3-4AAE-BE57-1AAC473A46E0}" srcOrd="0" destOrd="0" presId="urn:microsoft.com/office/officeart/2005/8/layout/hProcess6"/>
    <dgm:cxn modelId="{B140B3F7-F6F0-49B6-BC0B-AEE739436BF8}" srcId="{B90F23D3-BC19-4EA4-AF32-D6FC807C246D}" destId="{62413748-FE93-40DD-80C9-15F427B918BB}" srcOrd="1" destOrd="0" parTransId="{872A8B00-E2A2-422F-9468-CE2D80212341}" sibTransId="{744F800D-CF5C-467C-985E-619ECF5BEE89}"/>
    <dgm:cxn modelId="{42DA31F1-8A13-4525-A084-C927D0356C13}" type="presOf" srcId="{48709B9D-A26A-438B-B490-047FD54FE820}" destId="{6B8FAA94-A530-4D6F-9B86-DC0FFD6A36B8}" srcOrd="0" destOrd="0" presId="urn:microsoft.com/office/officeart/2005/8/layout/hProcess6"/>
    <dgm:cxn modelId="{40844D6C-553E-4F05-8500-6D7FE3FB3D9C}" type="presOf" srcId="{1873410C-4DCE-4EB7-B702-AA3187D52E33}" destId="{FF0451A6-9BE4-45C7-A115-0ADAC9F8C5DB}" srcOrd="0" destOrd="0" presId="urn:microsoft.com/office/officeart/2005/8/layout/hProcess6"/>
    <dgm:cxn modelId="{A8F147BD-E39C-4EBD-A05F-BBB61359DA1E}" type="presOf" srcId="{62413748-FE93-40DD-80C9-15F427B918BB}" destId="{D1369558-828E-40FB-8752-16A596275076}" srcOrd="1" destOrd="1" presId="urn:microsoft.com/office/officeart/2005/8/layout/hProcess6"/>
    <dgm:cxn modelId="{6935E85E-D8CB-49A7-9634-6792678371E7}" srcId="{C6570A39-AD60-4B47-85F6-8F9915F0036B}" destId="{D8331BAF-CE41-410F-B48E-6112789540FF}" srcOrd="0" destOrd="0" parTransId="{BCFFADD3-9550-4A26-8FA5-2A845A9BF182}" sibTransId="{C563110B-7C44-4D6D-AA2F-B0FDC1CE99B8}"/>
    <dgm:cxn modelId="{2C620FFB-1E82-4CBB-AE3D-4DF26DE16001}" srcId="{C6570A39-AD60-4B47-85F6-8F9915F0036B}" destId="{1873410C-4DCE-4EB7-B702-AA3187D52E33}" srcOrd="2" destOrd="0" parTransId="{D1CA1CA2-5AD5-4CB5-8EC3-67BDA8E8E449}" sibTransId="{A4373489-FCAA-4114-9FD9-E92EB5AF10A4}"/>
    <dgm:cxn modelId="{00064484-8FB6-4E57-8469-F06BE79AF842}" srcId="{C6570A39-AD60-4B47-85F6-8F9915F0036B}" destId="{B90F23D3-BC19-4EA4-AF32-D6FC807C246D}" srcOrd="1" destOrd="0" parTransId="{BFB3F2F5-CB92-413A-8A38-B9327FB0BE89}" sibTransId="{7D3954C2-022A-4FA1-9017-85BF367B7CC7}"/>
    <dgm:cxn modelId="{4B85BDD6-081C-4421-9AC8-F1EF47351805}" type="presParOf" srcId="{F3C21F68-C111-4CC2-917B-514360E45D5F}" destId="{70656C51-EE2F-49CF-B9CE-8F3AA598A376}" srcOrd="0" destOrd="0" presId="urn:microsoft.com/office/officeart/2005/8/layout/hProcess6"/>
    <dgm:cxn modelId="{22C5A9FE-6633-428C-AB84-DB5DD2999193}" type="presParOf" srcId="{70656C51-EE2F-49CF-B9CE-8F3AA598A376}" destId="{3619C55E-46A0-4275-8992-3562E852ABE8}" srcOrd="0" destOrd="0" presId="urn:microsoft.com/office/officeart/2005/8/layout/hProcess6"/>
    <dgm:cxn modelId="{64F8EA57-8D65-4643-BFFF-8C466BEFC5BF}" type="presParOf" srcId="{70656C51-EE2F-49CF-B9CE-8F3AA598A376}" destId="{E2C42AE4-9B1C-44AD-8DDB-77A66D64FD44}" srcOrd="1" destOrd="0" presId="urn:microsoft.com/office/officeart/2005/8/layout/hProcess6"/>
    <dgm:cxn modelId="{059A36F9-CBAD-4AE9-9771-299578D149C4}" type="presParOf" srcId="{70656C51-EE2F-49CF-B9CE-8F3AA598A376}" destId="{C392C46E-B0C5-4758-A284-7A141B1A1D32}" srcOrd="2" destOrd="0" presId="urn:microsoft.com/office/officeart/2005/8/layout/hProcess6"/>
    <dgm:cxn modelId="{DEE602A7-5EC9-44CE-8F47-5BB183388062}" type="presParOf" srcId="{70656C51-EE2F-49CF-B9CE-8F3AA598A376}" destId="{08CD1EC7-AEBE-4ADB-A453-654170D43706}" srcOrd="3" destOrd="0" presId="urn:microsoft.com/office/officeart/2005/8/layout/hProcess6"/>
    <dgm:cxn modelId="{BD0AA8A3-4093-4CBF-8E95-F2641D53E01B}" type="presParOf" srcId="{F3C21F68-C111-4CC2-917B-514360E45D5F}" destId="{B3D48ED9-893B-4485-8B88-32745228F137}" srcOrd="1" destOrd="0" presId="urn:microsoft.com/office/officeart/2005/8/layout/hProcess6"/>
    <dgm:cxn modelId="{9303E0EE-A98C-4E7A-B56B-D6E9C30D0065}" type="presParOf" srcId="{F3C21F68-C111-4CC2-917B-514360E45D5F}" destId="{D25B1E63-14D8-4DBB-A387-DF4FCB222707}" srcOrd="2" destOrd="0" presId="urn:microsoft.com/office/officeart/2005/8/layout/hProcess6"/>
    <dgm:cxn modelId="{33B2C1A4-DE33-4994-AC13-1247C29543A8}" type="presParOf" srcId="{D25B1E63-14D8-4DBB-A387-DF4FCB222707}" destId="{02251A51-31F2-4C32-8A1F-E2D0457A40AC}" srcOrd="0" destOrd="0" presId="urn:microsoft.com/office/officeart/2005/8/layout/hProcess6"/>
    <dgm:cxn modelId="{431A0AED-6C69-4FEB-A314-8724A05542E5}" type="presParOf" srcId="{D25B1E63-14D8-4DBB-A387-DF4FCB222707}" destId="{BDC3F6A1-0632-40F1-9B5A-350FA82993C7}" srcOrd="1" destOrd="0" presId="urn:microsoft.com/office/officeart/2005/8/layout/hProcess6"/>
    <dgm:cxn modelId="{CE092E9F-F641-4CD0-A2ED-B8A4E5E2EA38}" type="presParOf" srcId="{D25B1E63-14D8-4DBB-A387-DF4FCB222707}" destId="{D1369558-828E-40FB-8752-16A596275076}" srcOrd="2" destOrd="0" presId="urn:microsoft.com/office/officeart/2005/8/layout/hProcess6"/>
    <dgm:cxn modelId="{1C471010-21D5-4B02-8E00-D36B9BB2D92D}" type="presParOf" srcId="{D25B1E63-14D8-4DBB-A387-DF4FCB222707}" destId="{8C5F8CF8-3FE3-4AAE-BE57-1AAC473A46E0}" srcOrd="3" destOrd="0" presId="urn:microsoft.com/office/officeart/2005/8/layout/hProcess6"/>
    <dgm:cxn modelId="{FCFB7C0C-ED33-487C-9D95-F1A38FFD2B36}" type="presParOf" srcId="{F3C21F68-C111-4CC2-917B-514360E45D5F}" destId="{A6BC05B4-C7AB-4C9D-B7B7-53A166DD2DDF}" srcOrd="3" destOrd="0" presId="urn:microsoft.com/office/officeart/2005/8/layout/hProcess6"/>
    <dgm:cxn modelId="{61C0367B-B4AD-47E4-BEC0-6A226467BFD7}" type="presParOf" srcId="{F3C21F68-C111-4CC2-917B-514360E45D5F}" destId="{654500F0-560F-40C5-A140-8F75B583C469}" srcOrd="4" destOrd="0" presId="urn:microsoft.com/office/officeart/2005/8/layout/hProcess6"/>
    <dgm:cxn modelId="{A204DD82-C860-4345-832A-D20CF26FE0E0}" type="presParOf" srcId="{654500F0-560F-40C5-A140-8F75B583C469}" destId="{51A6D7D7-D3B1-4C92-97F4-AF2EBD61299C}" srcOrd="0" destOrd="0" presId="urn:microsoft.com/office/officeart/2005/8/layout/hProcess6"/>
    <dgm:cxn modelId="{3937A349-EF9C-45AC-8F96-83CC833B3E90}" type="presParOf" srcId="{654500F0-560F-40C5-A140-8F75B583C469}" destId="{6B8FAA94-A530-4D6F-9B86-DC0FFD6A36B8}" srcOrd="1" destOrd="0" presId="urn:microsoft.com/office/officeart/2005/8/layout/hProcess6"/>
    <dgm:cxn modelId="{677E26B1-2BFC-4F81-8A0B-0A56F042709E}" type="presParOf" srcId="{654500F0-560F-40C5-A140-8F75B583C469}" destId="{20EAC375-1418-44B9-AA99-E8677EE45B0A}" srcOrd="2" destOrd="0" presId="urn:microsoft.com/office/officeart/2005/8/layout/hProcess6"/>
    <dgm:cxn modelId="{18B48CA9-D4EF-4C73-9391-5B58F066D422}" type="presParOf" srcId="{654500F0-560F-40C5-A140-8F75B583C469}" destId="{FF0451A6-9BE4-45C7-A115-0ADAC9F8C5DB}"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57C167-CEEB-46E2-A394-C348AEF23E7E}" type="doc">
      <dgm:prSet loTypeId="urn:microsoft.com/office/officeart/2005/8/layout/bList2" loCatId="list" qsTypeId="urn:microsoft.com/office/officeart/2005/8/quickstyle/simple1" qsCatId="simple" csTypeId="urn:microsoft.com/office/officeart/2005/8/colors/colorful3" csCatId="colorful" phldr="1"/>
      <dgm:spPr/>
    </dgm:pt>
    <dgm:pt modelId="{D98D2BC9-C467-4626-B787-43E90D08DC1A}">
      <dgm:prSet phldrT="[Texto]" custT="1"/>
      <dgm:spPr/>
      <dgm:t>
        <a:bodyPr/>
        <a:lstStyle/>
        <a:p>
          <a:r>
            <a:rPr lang="es-EC" sz="1200" b="1" smtClean="0">
              <a:latin typeface="Andalus" pitchFamily="2" charset="-78"/>
              <a:cs typeface="Andalus" pitchFamily="2" charset="-78"/>
            </a:rPr>
            <a:t>Invertir recursos financieros</a:t>
          </a:r>
          <a:endParaRPr lang="es-EC" sz="1200" b="1" dirty="0">
            <a:latin typeface="Andalus" pitchFamily="2" charset="-78"/>
            <a:cs typeface="Andalus" pitchFamily="2" charset="-78"/>
          </a:endParaRPr>
        </a:p>
      </dgm:t>
    </dgm:pt>
    <dgm:pt modelId="{8B15F4A9-B638-40B1-9474-7469921519CD}" type="parTrans" cxnId="{2B7458EF-FDA3-4220-B5CD-9616EB5C2CD3}">
      <dgm:prSet/>
      <dgm:spPr/>
      <dgm:t>
        <a:bodyPr/>
        <a:lstStyle/>
        <a:p>
          <a:endParaRPr lang="es-EC" sz="1200">
            <a:latin typeface="Andalus" pitchFamily="2" charset="-78"/>
            <a:cs typeface="Andalus" pitchFamily="2" charset="-78"/>
          </a:endParaRPr>
        </a:p>
      </dgm:t>
    </dgm:pt>
    <dgm:pt modelId="{0F9C2065-F0FC-474E-8F5A-DB4FEBB0E3DC}" type="sibTrans" cxnId="{2B7458EF-FDA3-4220-B5CD-9616EB5C2CD3}">
      <dgm:prSet/>
      <dgm:spPr/>
      <dgm:t>
        <a:bodyPr/>
        <a:lstStyle/>
        <a:p>
          <a:endParaRPr lang="es-EC" sz="1200">
            <a:latin typeface="Andalus" pitchFamily="2" charset="-78"/>
            <a:cs typeface="Andalus" pitchFamily="2" charset="-78"/>
          </a:endParaRPr>
        </a:p>
      </dgm:t>
    </dgm:pt>
    <dgm:pt modelId="{1A9EB80A-F78A-4996-AFF5-E84EA65A3452}">
      <dgm:prSet phldrT="[Texto]" custT="1"/>
      <dgm:spPr/>
      <dgm:t>
        <a:bodyPr/>
        <a:lstStyle/>
        <a:p>
          <a:r>
            <a:rPr lang="es-EC" sz="1200" b="1" smtClean="0">
              <a:latin typeface="Andalus" pitchFamily="2" charset="-78"/>
              <a:cs typeface="Andalus" pitchFamily="2" charset="-78"/>
            </a:rPr>
            <a:t>Involucrar sistema de incentivos</a:t>
          </a:r>
          <a:endParaRPr lang="es-EC" sz="1200" b="1" dirty="0">
            <a:latin typeface="Andalus" pitchFamily="2" charset="-78"/>
            <a:cs typeface="Andalus" pitchFamily="2" charset="-78"/>
          </a:endParaRPr>
        </a:p>
      </dgm:t>
    </dgm:pt>
    <dgm:pt modelId="{7AB0F50B-FE9E-4D99-B285-27608313231B}" type="parTrans" cxnId="{ED4FFC8C-E4C0-4342-89D6-EE4032E55F26}">
      <dgm:prSet/>
      <dgm:spPr/>
      <dgm:t>
        <a:bodyPr/>
        <a:lstStyle/>
        <a:p>
          <a:endParaRPr lang="es-EC" sz="1200">
            <a:latin typeface="Andalus" pitchFamily="2" charset="-78"/>
            <a:cs typeface="Andalus" pitchFamily="2" charset="-78"/>
          </a:endParaRPr>
        </a:p>
      </dgm:t>
    </dgm:pt>
    <dgm:pt modelId="{5691D6F4-911A-42EC-955C-E96A944548F7}" type="sibTrans" cxnId="{ED4FFC8C-E4C0-4342-89D6-EE4032E55F26}">
      <dgm:prSet/>
      <dgm:spPr/>
      <dgm:t>
        <a:bodyPr/>
        <a:lstStyle/>
        <a:p>
          <a:endParaRPr lang="es-EC" sz="1200">
            <a:latin typeface="Andalus" pitchFamily="2" charset="-78"/>
            <a:cs typeface="Andalus" pitchFamily="2" charset="-78"/>
          </a:endParaRPr>
        </a:p>
      </dgm:t>
    </dgm:pt>
    <dgm:pt modelId="{F3EA8A8D-2938-4F49-98F4-A2ACA43EA06E}">
      <dgm:prSet phldrT="[Texto]" custT="1"/>
      <dgm:spPr/>
      <dgm:t>
        <a:bodyPr/>
        <a:lstStyle/>
        <a:p>
          <a:r>
            <a:rPr lang="es-EC" sz="1200" b="1" smtClean="0">
              <a:latin typeface="Andalus" pitchFamily="2" charset="-78"/>
              <a:cs typeface="Andalus" pitchFamily="2" charset="-78"/>
            </a:rPr>
            <a:t>Mejorar calidad de decisiones </a:t>
          </a:r>
          <a:endParaRPr lang="es-EC" sz="1200" b="1" dirty="0">
            <a:latin typeface="Andalus" pitchFamily="2" charset="-78"/>
            <a:cs typeface="Andalus" pitchFamily="2" charset="-78"/>
          </a:endParaRPr>
        </a:p>
      </dgm:t>
    </dgm:pt>
    <dgm:pt modelId="{AA0CDA46-E712-4C40-928C-838D934EA6DA}" type="parTrans" cxnId="{41C82C1F-C904-4DEE-B207-ED6FE370B1CC}">
      <dgm:prSet/>
      <dgm:spPr/>
      <dgm:t>
        <a:bodyPr/>
        <a:lstStyle/>
        <a:p>
          <a:endParaRPr lang="es-EC" sz="1200">
            <a:latin typeface="Andalus" pitchFamily="2" charset="-78"/>
            <a:cs typeface="Andalus" pitchFamily="2" charset="-78"/>
          </a:endParaRPr>
        </a:p>
      </dgm:t>
    </dgm:pt>
    <dgm:pt modelId="{AC945CEF-67BC-4332-9996-D6DC429A20C2}" type="sibTrans" cxnId="{41C82C1F-C904-4DEE-B207-ED6FE370B1CC}">
      <dgm:prSet/>
      <dgm:spPr/>
      <dgm:t>
        <a:bodyPr/>
        <a:lstStyle/>
        <a:p>
          <a:endParaRPr lang="es-EC" sz="1200">
            <a:latin typeface="Andalus" pitchFamily="2" charset="-78"/>
            <a:cs typeface="Andalus" pitchFamily="2" charset="-78"/>
          </a:endParaRPr>
        </a:p>
      </dgm:t>
    </dgm:pt>
    <dgm:pt modelId="{C45A955D-D690-4B2A-86D5-0EBD28C49E95}">
      <dgm:prSet custT="1"/>
      <dgm:spPr/>
      <dgm:t>
        <a:bodyPr/>
        <a:lstStyle/>
        <a:p>
          <a:r>
            <a:rPr lang="es-EC" sz="1200" dirty="0" smtClean="0">
              <a:latin typeface="Andalus" pitchFamily="2" charset="-78"/>
              <a:cs typeface="Andalus" pitchFamily="2" charset="-78"/>
            </a:rPr>
            <a:t>Adquirir conciencia de las decisiones para crear y destruir valor, y en consecuencia se adopte la cultura de creación de valor</a:t>
          </a:r>
          <a:endParaRPr lang="es-EC" sz="1200" dirty="0">
            <a:latin typeface="Andalus" pitchFamily="2" charset="-78"/>
            <a:cs typeface="Andalus" pitchFamily="2" charset="-78"/>
          </a:endParaRPr>
        </a:p>
      </dgm:t>
    </dgm:pt>
    <dgm:pt modelId="{E879467A-A397-492A-A029-B169E7095200}" type="parTrans" cxnId="{C7708122-AFBC-4571-B533-EF1945B46F37}">
      <dgm:prSet/>
      <dgm:spPr/>
      <dgm:t>
        <a:bodyPr/>
        <a:lstStyle/>
        <a:p>
          <a:endParaRPr lang="es-EC" sz="1200">
            <a:latin typeface="Andalus" pitchFamily="2" charset="-78"/>
            <a:cs typeface="Andalus" pitchFamily="2" charset="-78"/>
          </a:endParaRPr>
        </a:p>
      </dgm:t>
    </dgm:pt>
    <dgm:pt modelId="{F0C8D917-EDBE-40C3-BABF-88D6CB42FA8D}" type="sibTrans" cxnId="{C7708122-AFBC-4571-B533-EF1945B46F37}">
      <dgm:prSet/>
      <dgm:spPr/>
      <dgm:t>
        <a:bodyPr/>
        <a:lstStyle/>
        <a:p>
          <a:endParaRPr lang="es-EC" sz="1200">
            <a:latin typeface="Andalus" pitchFamily="2" charset="-78"/>
            <a:cs typeface="Andalus" pitchFamily="2" charset="-78"/>
          </a:endParaRPr>
        </a:p>
      </dgm:t>
    </dgm:pt>
    <dgm:pt modelId="{8C922328-F2BE-4404-802E-6F7942C67847}">
      <dgm:prSet phldrT="[Texto]" custT="1"/>
      <dgm:spPr/>
      <dgm:t>
        <a:bodyPr/>
        <a:lstStyle/>
        <a:p>
          <a:r>
            <a:rPr lang="es-EC" sz="1200" dirty="0" smtClean="0">
              <a:latin typeface="Andalus" pitchFamily="2" charset="-78"/>
              <a:cs typeface="Andalus" pitchFamily="2" charset="-78"/>
            </a:rPr>
            <a:t>En aquellas áreas que contribuyen de manera directa en la generación de valor.</a:t>
          </a:r>
          <a:endParaRPr lang="es-EC" sz="1200" dirty="0">
            <a:latin typeface="Andalus" pitchFamily="2" charset="-78"/>
            <a:cs typeface="Andalus" pitchFamily="2" charset="-78"/>
          </a:endParaRPr>
        </a:p>
      </dgm:t>
    </dgm:pt>
    <dgm:pt modelId="{3678A90D-5E8F-44C7-B499-5B31B55E3A0A}" type="parTrans" cxnId="{DA77A034-D81C-4D94-B0B3-7539129DC773}">
      <dgm:prSet/>
      <dgm:spPr/>
      <dgm:t>
        <a:bodyPr/>
        <a:lstStyle/>
        <a:p>
          <a:endParaRPr lang="es-EC" sz="1200">
            <a:latin typeface="Andalus" pitchFamily="2" charset="-78"/>
            <a:cs typeface="Andalus" pitchFamily="2" charset="-78"/>
          </a:endParaRPr>
        </a:p>
      </dgm:t>
    </dgm:pt>
    <dgm:pt modelId="{967F20D4-839C-4310-BC01-A0A9B21EAEEA}" type="sibTrans" cxnId="{DA77A034-D81C-4D94-B0B3-7539129DC773}">
      <dgm:prSet/>
      <dgm:spPr/>
      <dgm:t>
        <a:bodyPr/>
        <a:lstStyle/>
        <a:p>
          <a:endParaRPr lang="es-EC" sz="1200">
            <a:latin typeface="Andalus" pitchFamily="2" charset="-78"/>
            <a:cs typeface="Andalus" pitchFamily="2" charset="-78"/>
          </a:endParaRPr>
        </a:p>
      </dgm:t>
    </dgm:pt>
    <dgm:pt modelId="{B4965378-2762-49D7-A225-98B28C4A2440}">
      <dgm:prSet phldrT="[Texto]" custT="1"/>
      <dgm:spPr/>
      <dgm:t>
        <a:bodyPr/>
        <a:lstStyle/>
        <a:p>
          <a:r>
            <a:rPr lang="es-EC" sz="1200" dirty="0" smtClean="0">
              <a:latin typeface="Andalus" pitchFamily="2" charset="-78"/>
              <a:cs typeface="Andalus" pitchFamily="2" charset="-78"/>
            </a:rPr>
            <a:t>Impactando en el desempeño del negocio debido a que los gerentes tienen conocimientos más profundos sobre el costo de capital.</a:t>
          </a:r>
          <a:endParaRPr lang="es-EC" sz="1200" dirty="0">
            <a:latin typeface="Andalus" pitchFamily="2" charset="-78"/>
            <a:cs typeface="Andalus" pitchFamily="2" charset="-78"/>
          </a:endParaRPr>
        </a:p>
      </dgm:t>
    </dgm:pt>
    <dgm:pt modelId="{AAEB7EEB-A3B1-4E0B-88E2-8634843A4B8F}" type="parTrans" cxnId="{0793D083-31BA-4486-9E70-5645AFD36562}">
      <dgm:prSet/>
      <dgm:spPr/>
      <dgm:t>
        <a:bodyPr/>
        <a:lstStyle/>
        <a:p>
          <a:endParaRPr lang="es-EC" sz="1200">
            <a:latin typeface="Andalus" pitchFamily="2" charset="-78"/>
            <a:cs typeface="Andalus" pitchFamily="2" charset="-78"/>
          </a:endParaRPr>
        </a:p>
      </dgm:t>
    </dgm:pt>
    <dgm:pt modelId="{C7604783-CB30-418A-9C9E-53600C554ABB}" type="sibTrans" cxnId="{0793D083-31BA-4486-9E70-5645AFD36562}">
      <dgm:prSet/>
      <dgm:spPr/>
      <dgm:t>
        <a:bodyPr/>
        <a:lstStyle/>
        <a:p>
          <a:endParaRPr lang="es-EC" sz="1200">
            <a:latin typeface="Andalus" pitchFamily="2" charset="-78"/>
            <a:cs typeface="Andalus" pitchFamily="2" charset="-78"/>
          </a:endParaRPr>
        </a:p>
      </dgm:t>
    </dgm:pt>
    <dgm:pt modelId="{6DB5B8D0-C178-42BF-B453-65F8D76BF4B6}" type="pres">
      <dgm:prSet presAssocID="{4D57C167-CEEB-46E2-A394-C348AEF23E7E}" presName="diagram" presStyleCnt="0">
        <dgm:presLayoutVars>
          <dgm:dir/>
          <dgm:animLvl val="lvl"/>
          <dgm:resizeHandles val="exact"/>
        </dgm:presLayoutVars>
      </dgm:prSet>
      <dgm:spPr/>
    </dgm:pt>
    <dgm:pt modelId="{31BA1ED3-9826-442C-B044-C995755FEDF7}" type="pres">
      <dgm:prSet presAssocID="{D98D2BC9-C467-4626-B787-43E90D08DC1A}" presName="compNode" presStyleCnt="0"/>
      <dgm:spPr/>
    </dgm:pt>
    <dgm:pt modelId="{72F6307F-933C-4BD9-A157-5F6CD8527C5B}" type="pres">
      <dgm:prSet presAssocID="{D98D2BC9-C467-4626-B787-43E90D08DC1A}" presName="childRect" presStyleLbl="bgAcc1" presStyleIdx="0" presStyleCnt="3">
        <dgm:presLayoutVars>
          <dgm:bulletEnabled val="1"/>
        </dgm:presLayoutVars>
      </dgm:prSet>
      <dgm:spPr/>
      <dgm:t>
        <a:bodyPr/>
        <a:lstStyle/>
        <a:p>
          <a:endParaRPr lang="es-EC"/>
        </a:p>
      </dgm:t>
    </dgm:pt>
    <dgm:pt modelId="{5B947663-A38B-4F75-A53D-716C6B2DFB03}" type="pres">
      <dgm:prSet presAssocID="{D98D2BC9-C467-4626-B787-43E90D08DC1A}" presName="parentText" presStyleLbl="node1" presStyleIdx="0" presStyleCnt="0">
        <dgm:presLayoutVars>
          <dgm:chMax val="0"/>
          <dgm:bulletEnabled val="1"/>
        </dgm:presLayoutVars>
      </dgm:prSet>
      <dgm:spPr/>
      <dgm:t>
        <a:bodyPr/>
        <a:lstStyle/>
        <a:p>
          <a:endParaRPr lang="es-EC"/>
        </a:p>
      </dgm:t>
    </dgm:pt>
    <dgm:pt modelId="{D99B0201-367A-4DF1-B1FC-BC0EF0C5B59C}" type="pres">
      <dgm:prSet presAssocID="{D98D2BC9-C467-4626-B787-43E90D08DC1A}" presName="parentRect" presStyleLbl="alignNode1" presStyleIdx="0" presStyleCnt="3"/>
      <dgm:spPr/>
      <dgm:t>
        <a:bodyPr/>
        <a:lstStyle/>
        <a:p>
          <a:endParaRPr lang="es-EC"/>
        </a:p>
      </dgm:t>
    </dgm:pt>
    <dgm:pt modelId="{434609AE-E6E7-49A2-87C5-41A803DF3D6E}" type="pres">
      <dgm:prSet presAssocID="{D98D2BC9-C467-4626-B787-43E90D08DC1A}" presName="adorn" presStyleLbl="fgAccFollowNode1" presStyleIdx="0" presStyleCnt="3"/>
      <dgm:spPr>
        <a:blipFill rotWithShape="0">
          <a:blip xmlns:r="http://schemas.openxmlformats.org/officeDocument/2006/relationships" r:embed="rId1"/>
          <a:stretch>
            <a:fillRect/>
          </a:stretch>
        </a:blipFill>
      </dgm:spPr>
    </dgm:pt>
    <dgm:pt modelId="{84215625-6BDA-429A-ACBE-C27E4369DEA0}" type="pres">
      <dgm:prSet presAssocID="{0F9C2065-F0FC-474E-8F5A-DB4FEBB0E3DC}" presName="sibTrans" presStyleLbl="sibTrans2D1" presStyleIdx="0" presStyleCnt="0"/>
      <dgm:spPr/>
      <dgm:t>
        <a:bodyPr/>
        <a:lstStyle/>
        <a:p>
          <a:endParaRPr lang="es-EC"/>
        </a:p>
      </dgm:t>
    </dgm:pt>
    <dgm:pt modelId="{85BE8F56-3D90-46EC-A11E-7C43FD032E4F}" type="pres">
      <dgm:prSet presAssocID="{1A9EB80A-F78A-4996-AFF5-E84EA65A3452}" presName="compNode" presStyleCnt="0"/>
      <dgm:spPr/>
    </dgm:pt>
    <dgm:pt modelId="{1D4ABCD6-6FD1-49B8-BB40-097254883058}" type="pres">
      <dgm:prSet presAssocID="{1A9EB80A-F78A-4996-AFF5-E84EA65A3452}" presName="childRect" presStyleLbl="bgAcc1" presStyleIdx="1" presStyleCnt="3">
        <dgm:presLayoutVars>
          <dgm:bulletEnabled val="1"/>
        </dgm:presLayoutVars>
      </dgm:prSet>
      <dgm:spPr/>
      <dgm:t>
        <a:bodyPr/>
        <a:lstStyle/>
        <a:p>
          <a:endParaRPr lang="es-EC"/>
        </a:p>
      </dgm:t>
    </dgm:pt>
    <dgm:pt modelId="{0023DDED-15E3-43B1-B991-59A45917F1C5}" type="pres">
      <dgm:prSet presAssocID="{1A9EB80A-F78A-4996-AFF5-E84EA65A3452}" presName="parentText" presStyleLbl="node1" presStyleIdx="0" presStyleCnt="0">
        <dgm:presLayoutVars>
          <dgm:chMax val="0"/>
          <dgm:bulletEnabled val="1"/>
        </dgm:presLayoutVars>
      </dgm:prSet>
      <dgm:spPr/>
      <dgm:t>
        <a:bodyPr/>
        <a:lstStyle/>
        <a:p>
          <a:endParaRPr lang="es-EC"/>
        </a:p>
      </dgm:t>
    </dgm:pt>
    <dgm:pt modelId="{859F0E12-DB18-42BB-B7D3-43A269756430}" type="pres">
      <dgm:prSet presAssocID="{1A9EB80A-F78A-4996-AFF5-E84EA65A3452}" presName="parentRect" presStyleLbl="alignNode1" presStyleIdx="1" presStyleCnt="3"/>
      <dgm:spPr/>
      <dgm:t>
        <a:bodyPr/>
        <a:lstStyle/>
        <a:p>
          <a:endParaRPr lang="es-EC"/>
        </a:p>
      </dgm:t>
    </dgm:pt>
    <dgm:pt modelId="{433B80E9-4FC8-4B9E-88FA-574CFCB7F35D}" type="pres">
      <dgm:prSet presAssocID="{1A9EB80A-F78A-4996-AFF5-E84EA65A3452}" presName="adorn" presStyleLbl="fgAccFollowNode1" presStyleIdx="1" presStyleCnt="3"/>
      <dgm:spPr>
        <a:blipFill rotWithShape="0">
          <a:blip xmlns:r="http://schemas.openxmlformats.org/officeDocument/2006/relationships" r:embed="rId1"/>
          <a:stretch>
            <a:fillRect/>
          </a:stretch>
        </a:blipFill>
      </dgm:spPr>
    </dgm:pt>
    <dgm:pt modelId="{65C379A4-72A7-4B5B-80CA-9679811F744E}" type="pres">
      <dgm:prSet presAssocID="{5691D6F4-911A-42EC-955C-E96A944548F7}" presName="sibTrans" presStyleLbl="sibTrans2D1" presStyleIdx="0" presStyleCnt="0"/>
      <dgm:spPr/>
      <dgm:t>
        <a:bodyPr/>
        <a:lstStyle/>
        <a:p>
          <a:endParaRPr lang="es-EC"/>
        </a:p>
      </dgm:t>
    </dgm:pt>
    <dgm:pt modelId="{11A83499-E177-4703-B195-3FE86ED36AFD}" type="pres">
      <dgm:prSet presAssocID="{F3EA8A8D-2938-4F49-98F4-A2ACA43EA06E}" presName="compNode" presStyleCnt="0"/>
      <dgm:spPr/>
    </dgm:pt>
    <dgm:pt modelId="{49B68324-89BF-4A61-82FA-07F96872985D}" type="pres">
      <dgm:prSet presAssocID="{F3EA8A8D-2938-4F49-98F4-A2ACA43EA06E}" presName="childRect" presStyleLbl="bgAcc1" presStyleIdx="2" presStyleCnt="3">
        <dgm:presLayoutVars>
          <dgm:bulletEnabled val="1"/>
        </dgm:presLayoutVars>
      </dgm:prSet>
      <dgm:spPr/>
      <dgm:t>
        <a:bodyPr/>
        <a:lstStyle/>
        <a:p>
          <a:endParaRPr lang="es-EC"/>
        </a:p>
      </dgm:t>
    </dgm:pt>
    <dgm:pt modelId="{1A031C61-02CE-4866-99C8-104F73E8553C}" type="pres">
      <dgm:prSet presAssocID="{F3EA8A8D-2938-4F49-98F4-A2ACA43EA06E}" presName="parentText" presStyleLbl="node1" presStyleIdx="0" presStyleCnt="0">
        <dgm:presLayoutVars>
          <dgm:chMax val="0"/>
          <dgm:bulletEnabled val="1"/>
        </dgm:presLayoutVars>
      </dgm:prSet>
      <dgm:spPr/>
      <dgm:t>
        <a:bodyPr/>
        <a:lstStyle/>
        <a:p>
          <a:endParaRPr lang="es-EC"/>
        </a:p>
      </dgm:t>
    </dgm:pt>
    <dgm:pt modelId="{74E02517-E63B-4448-BE6A-79C20E5BC534}" type="pres">
      <dgm:prSet presAssocID="{F3EA8A8D-2938-4F49-98F4-A2ACA43EA06E}" presName="parentRect" presStyleLbl="alignNode1" presStyleIdx="2" presStyleCnt="3"/>
      <dgm:spPr/>
      <dgm:t>
        <a:bodyPr/>
        <a:lstStyle/>
        <a:p>
          <a:endParaRPr lang="es-EC"/>
        </a:p>
      </dgm:t>
    </dgm:pt>
    <dgm:pt modelId="{56C9F4A0-2071-4052-B2AC-4E72CC593149}" type="pres">
      <dgm:prSet presAssocID="{F3EA8A8D-2938-4F49-98F4-A2ACA43EA06E}" presName="adorn" presStyleLbl="fgAccFollowNode1" presStyleIdx="2" presStyleCnt="3"/>
      <dgm:spPr>
        <a:blipFill rotWithShape="0">
          <a:blip xmlns:r="http://schemas.openxmlformats.org/officeDocument/2006/relationships" r:embed="rId1"/>
          <a:stretch>
            <a:fillRect/>
          </a:stretch>
        </a:blipFill>
      </dgm:spPr>
    </dgm:pt>
  </dgm:ptLst>
  <dgm:cxnLst>
    <dgm:cxn modelId="{2B7458EF-FDA3-4220-B5CD-9616EB5C2CD3}" srcId="{4D57C167-CEEB-46E2-A394-C348AEF23E7E}" destId="{D98D2BC9-C467-4626-B787-43E90D08DC1A}" srcOrd="0" destOrd="0" parTransId="{8B15F4A9-B638-40B1-9474-7469921519CD}" sibTransId="{0F9C2065-F0FC-474E-8F5A-DB4FEBB0E3DC}"/>
    <dgm:cxn modelId="{ED4FFC8C-E4C0-4342-89D6-EE4032E55F26}" srcId="{4D57C167-CEEB-46E2-A394-C348AEF23E7E}" destId="{1A9EB80A-F78A-4996-AFF5-E84EA65A3452}" srcOrd="1" destOrd="0" parTransId="{7AB0F50B-FE9E-4D99-B285-27608313231B}" sibTransId="{5691D6F4-911A-42EC-955C-E96A944548F7}"/>
    <dgm:cxn modelId="{48452DEA-D9CD-43F7-9B2A-D6EE3A7EA042}" type="presOf" srcId="{4D57C167-CEEB-46E2-A394-C348AEF23E7E}" destId="{6DB5B8D0-C178-42BF-B453-65F8D76BF4B6}" srcOrd="0" destOrd="0" presId="urn:microsoft.com/office/officeart/2005/8/layout/bList2"/>
    <dgm:cxn modelId="{5C8C3FB2-9A1B-4554-9A83-1B21ADBECDE4}" type="presOf" srcId="{D98D2BC9-C467-4626-B787-43E90D08DC1A}" destId="{5B947663-A38B-4F75-A53D-716C6B2DFB03}" srcOrd="0" destOrd="0" presId="urn:microsoft.com/office/officeart/2005/8/layout/bList2"/>
    <dgm:cxn modelId="{AB492067-74D8-4E63-B6AE-AF83487E1548}" type="presOf" srcId="{1A9EB80A-F78A-4996-AFF5-E84EA65A3452}" destId="{0023DDED-15E3-43B1-B991-59A45917F1C5}" srcOrd="0" destOrd="0" presId="urn:microsoft.com/office/officeart/2005/8/layout/bList2"/>
    <dgm:cxn modelId="{C7708122-AFBC-4571-B533-EF1945B46F37}" srcId="{1A9EB80A-F78A-4996-AFF5-E84EA65A3452}" destId="{C45A955D-D690-4B2A-86D5-0EBD28C49E95}" srcOrd="0" destOrd="0" parTransId="{E879467A-A397-492A-A029-B169E7095200}" sibTransId="{F0C8D917-EDBE-40C3-BABF-88D6CB42FA8D}"/>
    <dgm:cxn modelId="{0793D083-31BA-4486-9E70-5645AFD36562}" srcId="{F3EA8A8D-2938-4F49-98F4-A2ACA43EA06E}" destId="{B4965378-2762-49D7-A225-98B28C4A2440}" srcOrd="0" destOrd="0" parTransId="{AAEB7EEB-A3B1-4E0B-88E2-8634843A4B8F}" sibTransId="{C7604783-CB30-418A-9C9E-53600C554ABB}"/>
    <dgm:cxn modelId="{3F192CCA-EA4C-46D9-A136-60CF97A6853E}" type="presOf" srcId="{F3EA8A8D-2938-4F49-98F4-A2ACA43EA06E}" destId="{1A031C61-02CE-4866-99C8-104F73E8553C}" srcOrd="0" destOrd="0" presId="urn:microsoft.com/office/officeart/2005/8/layout/bList2"/>
    <dgm:cxn modelId="{59F9108C-1E16-410F-9F63-A247B2FC1C82}" type="presOf" srcId="{C45A955D-D690-4B2A-86D5-0EBD28C49E95}" destId="{1D4ABCD6-6FD1-49B8-BB40-097254883058}" srcOrd="0" destOrd="0" presId="urn:microsoft.com/office/officeart/2005/8/layout/bList2"/>
    <dgm:cxn modelId="{7D288BFC-5448-49F4-8175-F728DEC55EA3}" type="presOf" srcId="{F3EA8A8D-2938-4F49-98F4-A2ACA43EA06E}" destId="{74E02517-E63B-4448-BE6A-79C20E5BC534}" srcOrd="1" destOrd="0" presId="urn:microsoft.com/office/officeart/2005/8/layout/bList2"/>
    <dgm:cxn modelId="{D6DD175C-70C5-4393-B83D-BEE9441AB9C1}" type="presOf" srcId="{8C922328-F2BE-4404-802E-6F7942C67847}" destId="{72F6307F-933C-4BD9-A157-5F6CD8527C5B}" srcOrd="0" destOrd="0" presId="urn:microsoft.com/office/officeart/2005/8/layout/bList2"/>
    <dgm:cxn modelId="{7FF7B096-A1CC-4EFE-A191-8C06ABC96094}" type="presOf" srcId="{1A9EB80A-F78A-4996-AFF5-E84EA65A3452}" destId="{859F0E12-DB18-42BB-B7D3-43A269756430}" srcOrd="1" destOrd="0" presId="urn:microsoft.com/office/officeart/2005/8/layout/bList2"/>
    <dgm:cxn modelId="{6FB9E8E0-F950-4FF6-83D3-6339CC1D2F1A}" type="presOf" srcId="{0F9C2065-F0FC-474E-8F5A-DB4FEBB0E3DC}" destId="{84215625-6BDA-429A-ACBE-C27E4369DEA0}" srcOrd="0" destOrd="0" presId="urn:microsoft.com/office/officeart/2005/8/layout/bList2"/>
    <dgm:cxn modelId="{DA77A034-D81C-4D94-B0B3-7539129DC773}" srcId="{D98D2BC9-C467-4626-B787-43E90D08DC1A}" destId="{8C922328-F2BE-4404-802E-6F7942C67847}" srcOrd="0" destOrd="0" parTransId="{3678A90D-5E8F-44C7-B499-5B31B55E3A0A}" sibTransId="{967F20D4-839C-4310-BC01-A0A9B21EAEEA}"/>
    <dgm:cxn modelId="{60D71596-D8F7-4553-8D2B-503E67BF4F0E}" type="presOf" srcId="{B4965378-2762-49D7-A225-98B28C4A2440}" destId="{49B68324-89BF-4A61-82FA-07F96872985D}" srcOrd="0" destOrd="0" presId="urn:microsoft.com/office/officeart/2005/8/layout/bList2"/>
    <dgm:cxn modelId="{41C82C1F-C904-4DEE-B207-ED6FE370B1CC}" srcId="{4D57C167-CEEB-46E2-A394-C348AEF23E7E}" destId="{F3EA8A8D-2938-4F49-98F4-A2ACA43EA06E}" srcOrd="2" destOrd="0" parTransId="{AA0CDA46-E712-4C40-928C-838D934EA6DA}" sibTransId="{AC945CEF-67BC-4332-9996-D6DC429A20C2}"/>
    <dgm:cxn modelId="{72704200-4B3F-4430-B565-127C843EB7AB}" type="presOf" srcId="{D98D2BC9-C467-4626-B787-43E90D08DC1A}" destId="{D99B0201-367A-4DF1-B1FC-BC0EF0C5B59C}" srcOrd="1" destOrd="0" presId="urn:microsoft.com/office/officeart/2005/8/layout/bList2"/>
    <dgm:cxn modelId="{AA236E89-49B4-41B2-95E3-F4E148E2DA83}" type="presOf" srcId="{5691D6F4-911A-42EC-955C-E96A944548F7}" destId="{65C379A4-72A7-4B5B-80CA-9679811F744E}" srcOrd="0" destOrd="0" presId="urn:microsoft.com/office/officeart/2005/8/layout/bList2"/>
    <dgm:cxn modelId="{8E7688FC-866D-4E73-8D56-756DD419C6F2}" type="presParOf" srcId="{6DB5B8D0-C178-42BF-B453-65F8D76BF4B6}" destId="{31BA1ED3-9826-442C-B044-C995755FEDF7}" srcOrd="0" destOrd="0" presId="urn:microsoft.com/office/officeart/2005/8/layout/bList2"/>
    <dgm:cxn modelId="{B114D604-CF5F-48BD-B7F5-8A16DBE80A5E}" type="presParOf" srcId="{31BA1ED3-9826-442C-B044-C995755FEDF7}" destId="{72F6307F-933C-4BD9-A157-5F6CD8527C5B}" srcOrd="0" destOrd="0" presId="urn:microsoft.com/office/officeart/2005/8/layout/bList2"/>
    <dgm:cxn modelId="{81F79A02-0FB8-4414-8600-EF1A6D562EBE}" type="presParOf" srcId="{31BA1ED3-9826-442C-B044-C995755FEDF7}" destId="{5B947663-A38B-4F75-A53D-716C6B2DFB03}" srcOrd="1" destOrd="0" presId="urn:microsoft.com/office/officeart/2005/8/layout/bList2"/>
    <dgm:cxn modelId="{3C4658FC-6D7B-4449-9E7A-8E98C2921346}" type="presParOf" srcId="{31BA1ED3-9826-442C-B044-C995755FEDF7}" destId="{D99B0201-367A-4DF1-B1FC-BC0EF0C5B59C}" srcOrd="2" destOrd="0" presId="urn:microsoft.com/office/officeart/2005/8/layout/bList2"/>
    <dgm:cxn modelId="{0EBFD04C-4550-42BA-8046-0FDE4D16AF66}" type="presParOf" srcId="{31BA1ED3-9826-442C-B044-C995755FEDF7}" destId="{434609AE-E6E7-49A2-87C5-41A803DF3D6E}" srcOrd="3" destOrd="0" presId="urn:microsoft.com/office/officeart/2005/8/layout/bList2"/>
    <dgm:cxn modelId="{8A01F132-05F4-4A7B-93D3-68D23EB1D1D6}" type="presParOf" srcId="{6DB5B8D0-C178-42BF-B453-65F8D76BF4B6}" destId="{84215625-6BDA-429A-ACBE-C27E4369DEA0}" srcOrd="1" destOrd="0" presId="urn:microsoft.com/office/officeart/2005/8/layout/bList2"/>
    <dgm:cxn modelId="{30C2B25C-A276-4F55-ACCB-852AA91CE11D}" type="presParOf" srcId="{6DB5B8D0-C178-42BF-B453-65F8D76BF4B6}" destId="{85BE8F56-3D90-46EC-A11E-7C43FD032E4F}" srcOrd="2" destOrd="0" presId="urn:microsoft.com/office/officeart/2005/8/layout/bList2"/>
    <dgm:cxn modelId="{E2F5B29A-8E18-468B-81A9-83CF7735EE45}" type="presParOf" srcId="{85BE8F56-3D90-46EC-A11E-7C43FD032E4F}" destId="{1D4ABCD6-6FD1-49B8-BB40-097254883058}" srcOrd="0" destOrd="0" presId="urn:microsoft.com/office/officeart/2005/8/layout/bList2"/>
    <dgm:cxn modelId="{3E5CE9F7-390A-452C-AB69-6B1E6A19227A}" type="presParOf" srcId="{85BE8F56-3D90-46EC-A11E-7C43FD032E4F}" destId="{0023DDED-15E3-43B1-B991-59A45917F1C5}" srcOrd="1" destOrd="0" presId="urn:microsoft.com/office/officeart/2005/8/layout/bList2"/>
    <dgm:cxn modelId="{953150CA-F5D0-4706-BC75-97A0F7539532}" type="presParOf" srcId="{85BE8F56-3D90-46EC-A11E-7C43FD032E4F}" destId="{859F0E12-DB18-42BB-B7D3-43A269756430}" srcOrd="2" destOrd="0" presId="urn:microsoft.com/office/officeart/2005/8/layout/bList2"/>
    <dgm:cxn modelId="{5BDEFBC2-0D14-4FFE-8100-6EA11D0FBAB1}" type="presParOf" srcId="{85BE8F56-3D90-46EC-A11E-7C43FD032E4F}" destId="{433B80E9-4FC8-4B9E-88FA-574CFCB7F35D}" srcOrd="3" destOrd="0" presId="urn:microsoft.com/office/officeart/2005/8/layout/bList2"/>
    <dgm:cxn modelId="{0DC0E732-E6B7-42DE-98EB-38E50AAC07A8}" type="presParOf" srcId="{6DB5B8D0-C178-42BF-B453-65F8D76BF4B6}" destId="{65C379A4-72A7-4B5B-80CA-9679811F744E}" srcOrd="3" destOrd="0" presId="urn:microsoft.com/office/officeart/2005/8/layout/bList2"/>
    <dgm:cxn modelId="{3F4A4EE0-29C1-45B2-B3FD-E335C85270FB}" type="presParOf" srcId="{6DB5B8D0-C178-42BF-B453-65F8D76BF4B6}" destId="{11A83499-E177-4703-B195-3FE86ED36AFD}" srcOrd="4" destOrd="0" presId="urn:microsoft.com/office/officeart/2005/8/layout/bList2"/>
    <dgm:cxn modelId="{64A79F96-B28A-4CA0-A813-DDE95A612C81}" type="presParOf" srcId="{11A83499-E177-4703-B195-3FE86ED36AFD}" destId="{49B68324-89BF-4A61-82FA-07F96872985D}" srcOrd="0" destOrd="0" presId="urn:microsoft.com/office/officeart/2005/8/layout/bList2"/>
    <dgm:cxn modelId="{D97962EF-BDC1-4734-B3C7-9932EC102481}" type="presParOf" srcId="{11A83499-E177-4703-B195-3FE86ED36AFD}" destId="{1A031C61-02CE-4866-99C8-104F73E8553C}" srcOrd="1" destOrd="0" presId="urn:microsoft.com/office/officeart/2005/8/layout/bList2"/>
    <dgm:cxn modelId="{637BAC2E-8003-41EC-9468-0743CA791529}" type="presParOf" srcId="{11A83499-E177-4703-B195-3FE86ED36AFD}" destId="{74E02517-E63B-4448-BE6A-79C20E5BC534}" srcOrd="2" destOrd="0" presId="urn:microsoft.com/office/officeart/2005/8/layout/bList2"/>
    <dgm:cxn modelId="{B75F6420-39B1-425F-AFE4-5D8B42261D7B}" type="presParOf" srcId="{11A83499-E177-4703-B195-3FE86ED36AFD}" destId="{56C9F4A0-2071-4052-B2AC-4E72CC593149}"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0739C6-1DCE-4539-814C-3EDEE84801DB}" type="doc">
      <dgm:prSet loTypeId="urn:microsoft.com/office/officeart/2005/8/layout/matrix2" loCatId="matrix" qsTypeId="urn:microsoft.com/office/officeart/2005/8/quickstyle/simple3" qsCatId="simple" csTypeId="urn:microsoft.com/office/officeart/2005/8/colors/accent2_1" csCatId="accent2" phldr="1"/>
      <dgm:spPr/>
      <dgm:t>
        <a:bodyPr/>
        <a:lstStyle/>
        <a:p>
          <a:endParaRPr lang="es-EC"/>
        </a:p>
      </dgm:t>
    </dgm:pt>
    <dgm:pt modelId="{F378E345-1533-42C6-B9DC-680776A44A91}">
      <dgm:prSet phldrT="[Texto]" custT="1"/>
      <dgm:spPr/>
      <dgm:t>
        <a:bodyPr/>
        <a:lstStyle/>
        <a:p>
          <a:r>
            <a:rPr lang="es-EC" sz="1100">
              <a:latin typeface="Times New Roman" pitchFamily="18" charset="0"/>
              <a:cs typeface="Times New Roman" pitchFamily="18" charset="0"/>
            </a:rPr>
            <a:t>II</a:t>
          </a:r>
        </a:p>
      </dgm:t>
    </dgm:pt>
    <dgm:pt modelId="{82EA0291-C584-42A0-8CFB-162B3F872EB6}" type="parTrans" cxnId="{2568F795-0384-4777-AD43-67C45725275A}">
      <dgm:prSet/>
      <dgm:spPr/>
      <dgm:t>
        <a:bodyPr/>
        <a:lstStyle/>
        <a:p>
          <a:endParaRPr lang="es-EC" sz="1100">
            <a:solidFill>
              <a:sysClr val="windowText" lastClr="000000"/>
            </a:solidFill>
            <a:latin typeface="Times New Roman" pitchFamily="18" charset="0"/>
            <a:cs typeface="Times New Roman" pitchFamily="18" charset="0"/>
          </a:endParaRPr>
        </a:p>
      </dgm:t>
    </dgm:pt>
    <dgm:pt modelId="{42DB6234-91D8-4EBA-BE29-7694EBFF8DC9}" type="sibTrans" cxnId="{2568F795-0384-4777-AD43-67C45725275A}">
      <dgm:prSet/>
      <dgm:spPr/>
      <dgm:t>
        <a:bodyPr/>
        <a:lstStyle/>
        <a:p>
          <a:endParaRPr lang="es-EC" sz="1100">
            <a:solidFill>
              <a:sysClr val="windowText" lastClr="000000"/>
            </a:solidFill>
            <a:latin typeface="Times New Roman" pitchFamily="18" charset="0"/>
            <a:cs typeface="Times New Roman" pitchFamily="18" charset="0"/>
          </a:endParaRPr>
        </a:p>
      </dgm:t>
    </dgm:pt>
    <dgm:pt modelId="{BB338065-BA1E-4A7C-BEF0-33E8E946F7E0}">
      <dgm:prSet phldrT="[Texto]" custT="1"/>
      <dgm:spPr/>
      <dgm:t>
        <a:bodyPr/>
        <a:lstStyle/>
        <a:p>
          <a:r>
            <a:rPr lang="es-EC" sz="1100">
              <a:latin typeface="Times New Roman" pitchFamily="18" charset="0"/>
              <a:cs typeface="Times New Roman" pitchFamily="18" charset="0"/>
            </a:rPr>
            <a:t>I</a:t>
          </a:r>
        </a:p>
      </dgm:t>
    </dgm:pt>
    <dgm:pt modelId="{9B8276E8-3920-4FCB-8214-96678A15D970}" type="parTrans" cxnId="{05D21A73-A717-452D-9651-3290E350EDA7}">
      <dgm:prSet/>
      <dgm:spPr/>
      <dgm:t>
        <a:bodyPr/>
        <a:lstStyle/>
        <a:p>
          <a:endParaRPr lang="es-EC" sz="1100">
            <a:solidFill>
              <a:sysClr val="windowText" lastClr="000000"/>
            </a:solidFill>
            <a:latin typeface="Times New Roman" pitchFamily="18" charset="0"/>
            <a:cs typeface="Times New Roman" pitchFamily="18" charset="0"/>
          </a:endParaRPr>
        </a:p>
      </dgm:t>
    </dgm:pt>
    <dgm:pt modelId="{DE4D073D-6027-49D0-B58D-77E95DAB8AAA}" type="sibTrans" cxnId="{05D21A73-A717-452D-9651-3290E350EDA7}">
      <dgm:prSet/>
      <dgm:spPr/>
      <dgm:t>
        <a:bodyPr/>
        <a:lstStyle/>
        <a:p>
          <a:endParaRPr lang="es-EC" sz="1100">
            <a:solidFill>
              <a:sysClr val="windowText" lastClr="000000"/>
            </a:solidFill>
            <a:latin typeface="Times New Roman" pitchFamily="18" charset="0"/>
            <a:cs typeface="Times New Roman" pitchFamily="18" charset="0"/>
          </a:endParaRPr>
        </a:p>
      </dgm:t>
    </dgm:pt>
    <dgm:pt modelId="{AE9BB8AC-6157-43B2-89CC-39ED53F6B039}">
      <dgm:prSet phldrT="[Texto]" custT="1"/>
      <dgm:spPr/>
      <dgm:t>
        <a:bodyPr/>
        <a:lstStyle/>
        <a:p>
          <a:r>
            <a:rPr lang="es-EC" sz="1100">
              <a:latin typeface="Times New Roman" pitchFamily="18" charset="0"/>
              <a:cs typeface="Times New Roman" pitchFamily="18" charset="0"/>
            </a:rPr>
            <a:t>III</a:t>
          </a:r>
        </a:p>
      </dgm:t>
    </dgm:pt>
    <dgm:pt modelId="{8E9FF345-3DEF-490B-96FC-F99B906C8573}" type="parTrans" cxnId="{45EB04B7-7635-4C9F-9062-FF58FCA087F9}">
      <dgm:prSet/>
      <dgm:spPr/>
      <dgm:t>
        <a:bodyPr/>
        <a:lstStyle/>
        <a:p>
          <a:endParaRPr lang="es-EC" sz="1100">
            <a:solidFill>
              <a:sysClr val="windowText" lastClr="000000"/>
            </a:solidFill>
            <a:latin typeface="Times New Roman" pitchFamily="18" charset="0"/>
            <a:cs typeface="Times New Roman" pitchFamily="18" charset="0"/>
          </a:endParaRPr>
        </a:p>
      </dgm:t>
    </dgm:pt>
    <dgm:pt modelId="{2648F8D1-4901-4D2C-8D98-6CE49EAE3759}" type="sibTrans" cxnId="{45EB04B7-7635-4C9F-9062-FF58FCA087F9}">
      <dgm:prSet/>
      <dgm:spPr/>
      <dgm:t>
        <a:bodyPr/>
        <a:lstStyle/>
        <a:p>
          <a:endParaRPr lang="es-EC" sz="1100">
            <a:solidFill>
              <a:sysClr val="windowText" lastClr="000000"/>
            </a:solidFill>
            <a:latin typeface="Times New Roman" pitchFamily="18" charset="0"/>
            <a:cs typeface="Times New Roman" pitchFamily="18" charset="0"/>
          </a:endParaRPr>
        </a:p>
      </dgm:t>
    </dgm:pt>
    <dgm:pt modelId="{9E887E56-16AF-4B63-8CF9-9148A23FA9D3}">
      <dgm:prSet phldrT="[Texto]" custT="1"/>
      <dgm:spPr/>
      <dgm:t>
        <a:bodyPr/>
        <a:lstStyle/>
        <a:p>
          <a:r>
            <a:rPr lang="es-EC" sz="1100">
              <a:latin typeface="Times New Roman" pitchFamily="18" charset="0"/>
              <a:cs typeface="Times New Roman" pitchFamily="18" charset="0"/>
            </a:rPr>
            <a:t>1. Desarrollo del mercado</a:t>
          </a:r>
        </a:p>
      </dgm:t>
    </dgm:pt>
    <dgm:pt modelId="{C6515858-1EF2-4913-A5C6-16A939534E5A}" type="parTrans" cxnId="{7CB8A97E-4EDD-4DAC-A913-58F2DCDA2258}">
      <dgm:prSet/>
      <dgm:spPr/>
      <dgm:t>
        <a:bodyPr/>
        <a:lstStyle/>
        <a:p>
          <a:endParaRPr lang="es-EC" sz="1100">
            <a:solidFill>
              <a:sysClr val="windowText" lastClr="000000"/>
            </a:solidFill>
            <a:latin typeface="Times New Roman" pitchFamily="18" charset="0"/>
            <a:cs typeface="Times New Roman" pitchFamily="18" charset="0"/>
          </a:endParaRPr>
        </a:p>
      </dgm:t>
    </dgm:pt>
    <dgm:pt modelId="{ED6F5E52-B597-4FB0-B1B1-80F01928D99E}" type="sibTrans" cxnId="{7CB8A97E-4EDD-4DAC-A913-58F2DCDA2258}">
      <dgm:prSet/>
      <dgm:spPr/>
      <dgm:t>
        <a:bodyPr/>
        <a:lstStyle/>
        <a:p>
          <a:endParaRPr lang="es-EC" sz="1100">
            <a:solidFill>
              <a:sysClr val="windowText" lastClr="000000"/>
            </a:solidFill>
            <a:latin typeface="Times New Roman" pitchFamily="18" charset="0"/>
            <a:cs typeface="Times New Roman" pitchFamily="18" charset="0"/>
          </a:endParaRPr>
        </a:p>
      </dgm:t>
    </dgm:pt>
    <dgm:pt modelId="{12F04D3E-3BDE-4A5F-B18C-FD1BA05FA91E}">
      <dgm:prSet phldrT="[Texto]" custT="1"/>
      <dgm:spPr/>
      <dgm:t>
        <a:bodyPr/>
        <a:lstStyle/>
        <a:p>
          <a:r>
            <a:rPr lang="es-EC" sz="1100">
              <a:latin typeface="Times New Roman" pitchFamily="18" charset="0"/>
              <a:cs typeface="Times New Roman" pitchFamily="18" charset="0"/>
            </a:rPr>
            <a:t>2. Penetración en el mercado</a:t>
          </a:r>
        </a:p>
      </dgm:t>
    </dgm:pt>
    <dgm:pt modelId="{848D31C5-B72B-4513-ADA2-5CD40CA88454}" type="parTrans" cxnId="{ACDFE3A5-2A97-4FBC-B441-2570783F899A}">
      <dgm:prSet/>
      <dgm:spPr/>
      <dgm:t>
        <a:bodyPr/>
        <a:lstStyle/>
        <a:p>
          <a:endParaRPr lang="es-EC" sz="1100">
            <a:solidFill>
              <a:sysClr val="windowText" lastClr="000000"/>
            </a:solidFill>
            <a:latin typeface="Times New Roman" pitchFamily="18" charset="0"/>
            <a:cs typeface="Times New Roman" pitchFamily="18" charset="0"/>
          </a:endParaRPr>
        </a:p>
      </dgm:t>
    </dgm:pt>
    <dgm:pt modelId="{09544CF5-EA92-4D34-B450-66894F52F629}" type="sibTrans" cxnId="{ACDFE3A5-2A97-4FBC-B441-2570783F899A}">
      <dgm:prSet/>
      <dgm:spPr/>
      <dgm:t>
        <a:bodyPr/>
        <a:lstStyle/>
        <a:p>
          <a:endParaRPr lang="es-EC" sz="1100">
            <a:solidFill>
              <a:sysClr val="windowText" lastClr="000000"/>
            </a:solidFill>
            <a:latin typeface="Times New Roman" pitchFamily="18" charset="0"/>
            <a:cs typeface="Times New Roman" pitchFamily="18" charset="0"/>
          </a:endParaRPr>
        </a:p>
      </dgm:t>
    </dgm:pt>
    <dgm:pt modelId="{4544CB6F-C966-492F-A235-89A1932CFB9F}">
      <dgm:prSet phldrT="[Texto]" custT="1"/>
      <dgm:spPr/>
      <dgm:t>
        <a:bodyPr/>
        <a:lstStyle/>
        <a:p>
          <a:r>
            <a:rPr lang="es-EC" sz="1100">
              <a:latin typeface="Times New Roman" pitchFamily="18" charset="0"/>
              <a:cs typeface="Times New Roman" pitchFamily="18" charset="0"/>
            </a:rPr>
            <a:t>3. Desarrollo del producto</a:t>
          </a:r>
        </a:p>
      </dgm:t>
    </dgm:pt>
    <dgm:pt modelId="{F238D5C4-B56B-47EB-840E-C46A8FD492A7}" type="parTrans" cxnId="{7F544CFE-E066-4DBF-B2D2-B7A8E12F3242}">
      <dgm:prSet/>
      <dgm:spPr/>
      <dgm:t>
        <a:bodyPr/>
        <a:lstStyle/>
        <a:p>
          <a:endParaRPr lang="es-EC" sz="1100">
            <a:solidFill>
              <a:sysClr val="windowText" lastClr="000000"/>
            </a:solidFill>
            <a:latin typeface="Times New Roman" pitchFamily="18" charset="0"/>
            <a:cs typeface="Times New Roman" pitchFamily="18" charset="0"/>
          </a:endParaRPr>
        </a:p>
      </dgm:t>
    </dgm:pt>
    <dgm:pt modelId="{CA47B9DD-2AB5-4AAF-8F5D-8DDBA91297A8}" type="sibTrans" cxnId="{7F544CFE-E066-4DBF-B2D2-B7A8E12F3242}">
      <dgm:prSet/>
      <dgm:spPr/>
      <dgm:t>
        <a:bodyPr/>
        <a:lstStyle/>
        <a:p>
          <a:endParaRPr lang="es-EC" sz="1100">
            <a:solidFill>
              <a:sysClr val="windowText" lastClr="000000"/>
            </a:solidFill>
            <a:latin typeface="Times New Roman" pitchFamily="18" charset="0"/>
            <a:cs typeface="Times New Roman" pitchFamily="18" charset="0"/>
          </a:endParaRPr>
        </a:p>
      </dgm:t>
    </dgm:pt>
    <dgm:pt modelId="{57C7C9A9-3DBD-4F1F-AAB8-C1D66739F13B}">
      <dgm:prSet phldrT="[Texto]" custT="1"/>
      <dgm:spPr/>
      <dgm:t>
        <a:bodyPr/>
        <a:lstStyle/>
        <a:p>
          <a:r>
            <a:rPr lang="es-EC" sz="1100">
              <a:latin typeface="Times New Roman" pitchFamily="18" charset="0"/>
              <a:cs typeface="Times New Roman" pitchFamily="18" charset="0"/>
            </a:rPr>
            <a:t>4. Integración horizontal</a:t>
          </a:r>
        </a:p>
      </dgm:t>
    </dgm:pt>
    <dgm:pt modelId="{2D5D7C71-7D85-41C8-8C31-979DA524C319}" type="parTrans" cxnId="{62F04BCE-156F-4061-8F00-8D396D1D7C70}">
      <dgm:prSet/>
      <dgm:spPr/>
      <dgm:t>
        <a:bodyPr/>
        <a:lstStyle/>
        <a:p>
          <a:endParaRPr lang="es-EC" sz="1100">
            <a:solidFill>
              <a:sysClr val="windowText" lastClr="000000"/>
            </a:solidFill>
            <a:latin typeface="Times New Roman" pitchFamily="18" charset="0"/>
            <a:cs typeface="Times New Roman" pitchFamily="18" charset="0"/>
          </a:endParaRPr>
        </a:p>
      </dgm:t>
    </dgm:pt>
    <dgm:pt modelId="{A751B7AE-0DDC-4779-A707-8FB8BA8904F2}" type="sibTrans" cxnId="{62F04BCE-156F-4061-8F00-8D396D1D7C70}">
      <dgm:prSet/>
      <dgm:spPr/>
      <dgm:t>
        <a:bodyPr/>
        <a:lstStyle/>
        <a:p>
          <a:endParaRPr lang="es-EC" sz="1100">
            <a:solidFill>
              <a:sysClr val="windowText" lastClr="000000"/>
            </a:solidFill>
            <a:latin typeface="Times New Roman" pitchFamily="18" charset="0"/>
            <a:cs typeface="Times New Roman" pitchFamily="18" charset="0"/>
          </a:endParaRPr>
        </a:p>
      </dgm:t>
    </dgm:pt>
    <dgm:pt modelId="{5FEEB628-3FDD-4B86-8C77-6D37E020C215}">
      <dgm:prSet phldrT="[Texto]" custT="1"/>
      <dgm:spPr/>
      <dgm:t>
        <a:bodyPr/>
        <a:lstStyle/>
        <a:p>
          <a:r>
            <a:rPr lang="es-EC" sz="1100">
              <a:latin typeface="Times New Roman" pitchFamily="18" charset="0"/>
              <a:cs typeface="Times New Roman" pitchFamily="18" charset="0"/>
            </a:rPr>
            <a:t>5. Desinversión</a:t>
          </a:r>
        </a:p>
      </dgm:t>
    </dgm:pt>
    <dgm:pt modelId="{37026651-F163-4445-A288-1E5E292DA859}" type="parTrans" cxnId="{4BD90A2A-852C-46B8-A5D4-B7A44975D7AF}">
      <dgm:prSet/>
      <dgm:spPr/>
      <dgm:t>
        <a:bodyPr/>
        <a:lstStyle/>
        <a:p>
          <a:endParaRPr lang="es-EC" sz="1100">
            <a:solidFill>
              <a:sysClr val="windowText" lastClr="000000"/>
            </a:solidFill>
            <a:latin typeface="Times New Roman" pitchFamily="18" charset="0"/>
            <a:cs typeface="Times New Roman" pitchFamily="18" charset="0"/>
          </a:endParaRPr>
        </a:p>
      </dgm:t>
    </dgm:pt>
    <dgm:pt modelId="{9566F2AF-7A12-49C7-B3E8-4BAA5398E232}" type="sibTrans" cxnId="{4BD90A2A-852C-46B8-A5D4-B7A44975D7AF}">
      <dgm:prSet/>
      <dgm:spPr/>
      <dgm:t>
        <a:bodyPr/>
        <a:lstStyle/>
        <a:p>
          <a:endParaRPr lang="es-EC" sz="1100">
            <a:solidFill>
              <a:sysClr val="windowText" lastClr="000000"/>
            </a:solidFill>
            <a:latin typeface="Times New Roman" pitchFamily="18" charset="0"/>
            <a:cs typeface="Times New Roman" pitchFamily="18" charset="0"/>
          </a:endParaRPr>
        </a:p>
      </dgm:t>
    </dgm:pt>
    <dgm:pt modelId="{CC274461-A9CE-42FF-A1CA-ADBCD44D2040}">
      <dgm:prSet phldrT="[Texto]" custT="1"/>
      <dgm:spPr/>
      <dgm:t>
        <a:bodyPr/>
        <a:lstStyle/>
        <a:p>
          <a:r>
            <a:rPr lang="es-EC" sz="1100">
              <a:latin typeface="Times New Roman" pitchFamily="18" charset="0"/>
              <a:cs typeface="Times New Roman" pitchFamily="18" charset="0"/>
            </a:rPr>
            <a:t>6. Liquidación</a:t>
          </a:r>
        </a:p>
      </dgm:t>
    </dgm:pt>
    <dgm:pt modelId="{DCE6EB96-3E66-4EF6-ACF3-94285FC44CE3}" type="parTrans" cxnId="{AD9B89D6-5FE2-4033-99E3-6551EA21B311}">
      <dgm:prSet/>
      <dgm:spPr/>
      <dgm:t>
        <a:bodyPr/>
        <a:lstStyle/>
        <a:p>
          <a:endParaRPr lang="es-EC" sz="1100">
            <a:solidFill>
              <a:sysClr val="windowText" lastClr="000000"/>
            </a:solidFill>
            <a:latin typeface="Times New Roman" pitchFamily="18" charset="0"/>
            <a:cs typeface="Times New Roman" pitchFamily="18" charset="0"/>
          </a:endParaRPr>
        </a:p>
      </dgm:t>
    </dgm:pt>
    <dgm:pt modelId="{CF8B4ACE-AC22-408B-8047-1DDC339E6C7B}" type="sibTrans" cxnId="{AD9B89D6-5FE2-4033-99E3-6551EA21B311}">
      <dgm:prSet/>
      <dgm:spPr/>
      <dgm:t>
        <a:bodyPr/>
        <a:lstStyle/>
        <a:p>
          <a:endParaRPr lang="es-EC" sz="1100">
            <a:solidFill>
              <a:sysClr val="windowText" lastClr="000000"/>
            </a:solidFill>
            <a:latin typeface="Times New Roman" pitchFamily="18" charset="0"/>
            <a:cs typeface="Times New Roman" pitchFamily="18" charset="0"/>
          </a:endParaRPr>
        </a:p>
      </dgm:t>
    </dgm:pt>
    <dgm:pt modelId="{3A3E6262-7B87-4ECD-AA83-9BCEADB251DB}">
      <dgm:prSet phldrT="[Texto]" custT="1"/>
      <dgm:spPr/>
      <dgm:t>
        <a:bodyPr/>
        <a:lstStyle/>
        <a:p>
          <a:r>
            <a:rPr lang="es-EC" sz="1100">
              <a:latin typeface="Times New Roman" pitchFamily="18" charset="0"/>
              <a:cs typeface="Times New Roman" pitchFamily="18" charset="0"/>
            </a:rPr>
            <a:t>1. Desarrollo del mercado</a:t>
          </a:r>
        </a:p>
      </dgm:t>
    </dgm:pt>
    <dgm:pt modelId="{0CEB02D8-0A6E-4551-BCC1-986AD5213785}" type="parTrans" cxnId="{182C8AF1-10AF-4457-9F9E-6A0319AE3ADA}">
      <dgm:prSet/>
      <dgm:spPr/>
      <dgm:t>
        <a:bodyPr/>
        <a:lstStyle/>
        <a:p>
          <a:endParaRPr lang="es-EC" sz="1100">
            <a:solidFill>
              <a:sysClr val="windowText" lastClr="000000"/>
            </a:solidFill>
            <a:latin typeface="Times New Roman" pitchFamily="18" charset="0"/>
            <a:cs typeface="Times New Roman" pitchFamily="18" charset="0"/>
          </a:endParaRPr>
        </a:p>
      </dgm:t>
    </dgm:pt>
    <dgm:pt modelId="{055EC584-D86F-4D57-A2C1-8B8A911EA6BF}" type="sibTrans" cxnId="{182C8AF1-10AF-4457-9F9E-6A0319AE3ADA}">
      <dgm:prSet/>
      <dgm:spPr/>
      <dgm:t>
        <a:bodyPr/>
        <a:lstStyle/>
        <a:p>
          <a:endParaRPr lang="es-EC" sz="1100">
            <a:solidFill>
              <a:sysClr val="windowText" lastClr="000000"/>
            </a:solidFill>
            <a:latin typeface="Times New Roman" pitchFamily="18" charset="0"/>
            <a:cs typeface="Times New Roman" pitchFamily="18" charset="0"/>
          </a:endParaRPr>
        </a:p>
      </dgm:t>
    </dgm:pt>
    <dgm:pt modelId="{EA0500D6-6110-4B8F-B1DC-89CCCC643C1C}">
      <dgm:prSet phldrT="[Texto]" custT="1"/>
      <dgm:spPr/>
      <dgm:t>
        <a:bodyPr/>
        <a:lstStyle/>
        <a:p>
          <a:r>
            <a:rPr lang="es-EC" sz="1100">
              <a:latin typeface="Times New Roman" pitchFamily="18" charset="0"/>
              <a:cs typeface="Times New Roman" pitchFamily="18" charset="0"/>
            </a:rPr>
            <a:t>2. Penetración en el mercado</a:t>
          </a:r>
        </a:p>
      </dgm:t>
    </dgm:pt>
    <dgm:pt modelId="{C1597EF3-E903-497E-936A-C706CE4D79EB}" type="parTrans" cxnId="{B78D37D3-9737-4CF8-8012-FAAA2CA55983}">
      <dgm:prSet/>
      <dgm:spPr/>
      <dgm:t>
        <a:bodyPr/>
        <a:lstStyle/>
        <a:p>
          <a:endParaRPr lang="es-EC" sz="1100">
            <a:solidFill>
              <a:sysClr val="windowText" lastClr="000000"/>
            </a:solidFill>
            <a:latin typeface="Times New Roman" pitchFamily="18" charset="0"/>
            <a:cs typeface="Times New Roman" pitchFamily="18" charset="0"/>
          </a:endParaRPr>
        </a:p>
      </dgm:t>
    </dgm:pt>
    <dgm:pt modelId="{C49FC49F-54A1-41DD-ABBC-7A20042BA333}" type="sibTrans" cxnId="{B78D37D3-9737-4CF8-8012-FAAA2CA55983}">
      <dgm:prSet/>
      <dgm:spPr/>
      <dgm:t>
        <a:bodyPr/>
        <a:lstStyle/>
        <a:p>
          <a:endParaRPr lang="es-EC" sz="1100">
            <a:solidFill>
              <a:sysClr val="windowText" lastClr="000000"/>
            </a:solidFill>
            <a:latin typeface="Times New Roman" pitchFamily="18" charset="0"/>
            <a:cs typeface="Times New Roman" pitchFamily="18" charset="0"/>
          </a:endParaRPr>
        </a:p>
      </dgm:t>
    </dgm:pt>
    <dgm:pt modelId="{5D5670D7-1F0E-426A-8839-A4755FE150E5}">
      <dgm:prSet phldrT="[Texto]" custT="1"/>
      <dgm:spPr/>
      <dgm:t>
        <a:bodyPr/>
        <a:lstStyle/>
        <a:p>
          <a:r>
            <a:rPr lang="es-EC" sz="1100">
              <a:latin typeface="Times New Roman" pitchFamily="18" charset="0"/>
              <a:cs typeface="Times New Roman" pitchFamily="18" charset="0"/>
            </a:rPr>
            <a:t>3. Desarrollo del producto</a:t>
          </a:r>
        </a:p>
      </dgm:t>
    </dgm:pt>
    <dgm:pt modelId="{1434DC1B-FCAF-4FFC-A35F-C9EDE8BA6D40}" type="parTrans" cxnId="{7F03592C-1B6D-4B10-98BA-0627793F8508}">
      <dgm:prSet/>
      <dgm:spPr/>
      <dgm:t>
        <a:bodyPr/>
        <a:lstStyle/>
        <a:p>
          <a:endParaRPr lang="es-EC" sz="1100">
            <a:solidFill>
              <a:sysClr val="windowText" lastClr="000000"/>
            </a:solidFill>
            <a:latin typeface="Times New Roman" pitchFamily="18" charset="0"/>
            <a:cs typeface="Times New Roman" pitchFamily="18" charset="0"/>
          </a:endParaRPr>
        </a:p>
      </dgm:t>
    </dgm:pt>
    <dgm:pt modelId="{F2BEA703-4A3A-4280-8EDF-83F2C26E068F}" type="sibTrans" cxnId="{7F03592C-1B6D-4B10-98BA-0627793F8508}">
      <dgm:prSet/>
      <dgm:spPr/>
      <dgm:t>
        <a:bodyPr/>
        <a:lstStyle/>
        <a:p>
          <a:endParaRPr lang="es-EC" sz="1100">
            <a:solidFill>
              <a:sysClr val="windowText" lastClr="000000"/>
            </a:solidFill>
            <a:latin typeface="Times New Roman" pitchFamily="18" charset="0"/>
            <a:cs typeface="Times New Roman" pitchFamily="18" charset="0"/>
          </a:endParaRPr>
        </a:p>
      </dgm:t>
    </dgm:pt>
    <dgm:pt modelId="{D8BE5BC6-0E1C-4A32-B296-030A28F8C878}">
      <dgm:prSet phldrT="[Texto]" custT="1"/>
      <dgm:spPr/>
      <dgm:t>
        <a:bodyPr/>
        <a:lstStyle/>
        <a:p>
          <a:r>
            <a:rPr lang="es-EC" sz="1100">
              <a:latin typeface="Times New Roman" pitchFamily="18" charset="0"/>
              <a:cs typeface="Times New Roman" pitchFamily="18" charset="0"/>
            </a:rPr>
            <a:t>4. Integración horizontal</a:t>
          </a:r>
        </a:p>
      </dgm:t>
    </dgm:pt>
    <dgm:pt modelId="{0D8617E0-273D-48D2-B244-3B5E07C00856}" type="parTrans" cxnId="{14E35A6D-3E8E-4C2F-B73A-565D982EBA83}">
      <dgm:prSet/>
      <dgm:spPr/>
      <dgm:t>
        <a:bodyPr/>
        <a:lstStyle/>
        <a:p>
          <a:endParaRPr lang="es-EC" sz="1100">
            <a:solidFill>
              <a:sysClr val="windowText" lastClr="000000"/>
            </a:solidFill>
            <a:latin typeface="Times New Roman" pitchFamily="18" charset="0"/>
            <a:cs typeface="Times New Roman" pitchFamily="18" charset="0"/>
          </a:endParaRPr>
        </a:p>
      </dgm:t>
    </dgm:pt>
    <dgm:pt modelId="{3C052333-A69D-492B-AF2F-844391A67CB5}" type="sibTrans" cxnId="{14E35A6D-3E8E-4C2F-B73A-565D982EBA83}">
      <dgm:prSet/>
      <dgm:spPr/>
      <dgm:t>
        <a:bodyPr/>
        <a:lstStyle/>
        <a:p>
          <a:endParaRPr lang="es-EC" sz="1100">
            <a:solidFill>
              <a:sysClr val="windowText" lastClr="000000"/>
            </a:solidFill>
            <a:latin typeface="Times New Roman" pitchFamily="18" charset="0"/>
            <a:cs typeface="Times New Roman" pitchFamily="18" charset="0"/>
          </a:endParaRPr>
        </a:p>
      </dgm:t>
    </dgm:pt>
    <dgm:pt modelId="{B34DEE21-F5BD-4458-BE30-4EEFC8460259}">
      <dgm:prSet phldrT="[Texto]" custT="1"/>
      <dgm:spPr/>
      <dgm:t>
        <a:bodyPr/>
        <a:lstStyle/>
        <a:p>
          <a:r>
            <a:rPr lang="es-EC" sz="1100">
              <a:latin typeface="Times New Roman" pitchFamily="18" charset="0"/>
              <a:cs typeface="Times New Roman" pitchFamily="18" charset="0"/>
            </a:rPr>
            <a:t>5. Integración hacia adelante</a:t>
          </a:r>
        </a:p>
      </dgm:t>
    </dgm:pt>
    <dgm:pt modelId="{25B04D5F-A30F-419A-8886-22286E2E3FB4}" type="parTrans" cxnId="{CD8132A6-CCFA-454E-AF58-0FA1E290AEC4}">
      <dgm:prSet/>
      <dgm:spPr/>
      <dgm:t>
        <a:bodyPr/>
        <a:lstStyle/>
        <a:p>
          <a:endParaRPr lang="es-EC" sz="1100">
            <a:solidFill>
              <a:sysClr val="windowText" lastClr="000000"/>
            </a:solidFill>
            <a:latin typeface="Times New Roman" pitchFamily="18" charset="0"/>
            <a:cs typeface="Times New Roman" pitchFamily="18" charset="0"/>
          </a:endParaRPr>
        </a:p>
      </dgm:t>
    </dgm:pt>
    <dgm:pt modelId="{3624582F-2533-4156-A880-49C98E03FF50}" type="sibTrans" cxnId="{CD8132A6-CCFA-454E-AF58-0FA1E290AEC4}">
      <dgm:prSet/>
      <dgm:spPr/>
      <dgm:t>
        <a:bodyPr/>
        <a:lstStyle/>
        <a:p>
          <a:endParaRPr lang="es-EC" sz="1100">
            <a:solidFill>
              <a:sysClr val="windowText" lastClr="000000"/>
            </a:solidFill>
            <a:latin typeface="Times New Roman" pitchFamily="18" charset="0"/>
            <a:cs typeface="Times New Roman" pitchFamily="18" charset="0"/>
          </a:endParaRPr>
        </a:p>
      </dgm:t>
    </dgm:pt>
    <dgm:pt modelId="{EC2167DB-3EA1-4FB0-8088-107962E3E40A}">
      <dgm:prSet phldrT="[Texto]" custT="1"/>
      <dgm:spPr/>
      <dgm:t>
        <a:bodyPr/>
        <a:lstStyle/>
        <a:p>
          <a:r>
            <a:rPr lang="es-EC" sz="1100">
              <a:latin typeface="Times New Roman" pitchFamily="18" charset="0"/>
              <a:cs typeface="Times New Roman" pitchFamily="18" charset="0"/>
            </a:rPr>
            <a:t>6. Integración hacia atrás</a:t>
          </a:r>
        </a:p>
      </dgm:t>
    </dgm:pt>
    <dgm:pt modelId="{6B31830F-5103-4638-9DF5-04AB110AD908}" type="parTrans" cxnId="{3021EC74-B31A-45F5-8A4E-901C94E773B7}">
      <dgm:prSet/>
      <dgm:spPr/>
      <dgm:t>
        <a:bodyPr/>
        <a:lstStyle/>
        <a:p>
          <a:endParaRPr lang="es-EC" sz="1100">
            <a:solidFill>
              <a:sysClr val="windowText" lastClr="000000"/>
            </a:solidFill>
            <a:latin typeface="Times New Roman" pitchFamily="18" charset="0"/>
            <a:cs typeface="Times New Roman" pitchFamily="18" charset="0"/>
          </a:endParaRPr>
        </a:p>
      </dgm:t>
    </dgm:pt>
    <dgm:pt modelId="{4A652260-6680-4F60-A67F-827B99BBBC8E}" type="sibTrans" cxnId="{3021EC74-B31A-45F5-8A4E-901C94E773B7}">
      <dgm:prSet/>
      <dgm:spPr/>
      <dgm:t>
        <a:bodyPr/>
        <a:lstStyle/>
        <a:p>
          <a:endParaRPr lang="es-EC" sz="1100">
            <a:solidFill>
              <a:sysClr val="windowText" lastClr="000000"/>
            </a:solidFill>
            <a:latin typeface="Times New Roman" pitchFamily="18" charset="0"/>
            <a:cs typeface="Times New Roman" pitchFamily="18" charset="0"/>
          </a:endParaRPr>
        </a:p>
      </dgm:t>
    </dgm:pt>
    <dgm:pt modelId="{27F56151-B908-492C-B6A8-C536FE41688F}">
      <dgm:prSet phldrT="[Texto]" custT="1"/>
      <dgm:spPr/>
      <dgm:t>
        <a:bodyPr/>
        <a:lstStyle/>
        <a:p>
          <a:r>
            <a:rPr lang="es-EC" sz="1100">
              <a:latin typeface="Times New Roman" pitchFamily="18" charset="0"/>
              <a:cs typeface="Times New Roman" pitchFamily="18" charset="0"/>
            </a:rPr>
            <a:t>7. Diversificación concéntrica</a:t>
          </a:r>
        </a:p>
      </dgm:t>
    </dgm:pt>
    <dgm:pt modelId="{EEFC8A1E-0808-4D35-B232-ACBFC9FA7914}" type="parTrans" cxnId="{7961D216-5861-4E85-A363-DFD4E68F9FB8}">
      <dgm:prSet/>
      <dgm:spPr/>
      <dgm:t>
        <a:bodyPr/>
        <a:lstStyle/>
        <a:p>
          <a:endParaRPr lang="es-EC" sz="1100">
            <a:solidFill>
              <a:sysClr val="windowText" lastClr="000000"/>
            </a:solidFill>
            <a:latin typeface="Times New Roman" pitchFamily="18" charset="0"/>
            <a:cs typeface="Times New Roman" pitchFamily="18" charset="0"/>
          </a:endParaRPr>
        </a:p>
      </dgm:t>
    </dgm:pt>
    <dgm:pt modelId="{3DE4383C-7BA3-4590-92CF-C8CF212138C9}" type="sibTrans" cxnId="{7961D216-5861-4E85-A363-DFD4E68F9FB8}">
      <dgm:prSet/>
      <dgm:spPr/>
      <dgm:t>
        <a:bodyPr/>
        <a:lstStyle/>
        <a:p>
          <a:endParaRPr lang="es-EC" sz="1100">
            <a:solidFill>
              <a:sysClr val="windowText" lastClr="000000"/>
            </a:solidFill>
            <a:latin typeface="Times New Roman" pitchFamily="18" charset="0"/>
            <a:cs typeface="Times New Roman" pitchFamily="18" charset="0"/>
          </a:endParaRPr>
        </a:p>
      </dgm:t>
    </dgm:pt>
    <dgm:pt modelId="{0A18F3F1-648E-4C4E-8019-E2751513149B}">
      <dgm:prSet phldrT="[Texto]" custT="1"/>
      <dgm:spPr/>
      <dgm:t>
        <a:bodyPr/>
        <a:lstStyle/>
        <a:p>
          <a:r>
            <a:rPr lang="es-EC" sz="1100">
              <a:latin typeface="Times New Roman" pitchFamily="18" charset="0"/>
              <a:cs typeface="Times New Roman" pitchFamily="18" charset="0"/>
            </a:rPr>
            <a:t>1. Atrincheramiento</a:t>
          </a:r>
        </a:p>
      </dgm:t>
    </dgm:pt>
    <dgm:pt modelId="{D9A5B8C4-B4E0-4655-9047-9AF1788BF750}" type="parTrans" cxnId="{9261C37A-7028-475B-BC19-C07389E061B9}">
      <dgm:prSet/>
      <dgm:spPr/>
      <dgm:t>
        <a:bodyPr/>
        <a:lstStyle/>
        <a:p>
          <a:endParaRPr lang="es-EC" sz="1100">
            <a:solidFill>
              <a:sysClr val="windowText" lastClr="000000"/>
            </a:solidFill>
            <a:latin typeface="Times New Roman" pitchFamily="18" charset="0"/>
            <a:cs typeface="Times New Roman" pitchFamily="18" charset="0"/>
          </a:endParaRPr>
        </a:p>
      </dgm:t>
    </dgm:pt>
    <dgm:pt modelId="{BE6A4133-9FFD-4412-BAD2-65493C69868D}" type="sibTrans" cxnId="{9261C37A-7028-475B-BC19-C07389E061B9}">
      <dgm:prSet/>
      <dgm:spPr/>
      <dgm:t>
        <a:bodyPr/>
        <a:lstStyle/>
        <a:p>
          <a:endParaRPr lang="es-EC" sz="1100">
            <a:solidFill>
              <a:sysClr val="windowText" lastClr="000000"/>
            </a:solidFill>
            <a:latin typeface="Times New Roman" pitchFamily="18" charset="0"/>
            <a:cs typeface="Times New Roman" pitchFamily="18" charset="0"/>
          </a:endParaRPr>
        </a:p>
      </dgm:t>
    </dgm:pt>
    <dgm:pt modelId="{90CA1E25-00F6-41BB-9375-D3D3AD834497}">
      <dgm:prSet phldrT="[Texto]" custT="1"/>
      <dgm:spPr/>
      <dgm:t>
        <a:bodyPr/>
        <a:lstStyle/>
        <a:p>
          <a:r>
            <a:rPr lang="es-EC" sz="1100">
              <a:latin typeface="Times New Roman" pitchFamily="18" charset="0"/>
              <a:cs typeface="Times New Roman" pitchFamily="18" charset="0"/>
            </a:rPr>
            <a:t>2. Diversificación concéntrica</a:t>
          </a:r>
        </a:p>
      </dgm:t>
    </dgm:pt>
    <dgm:pt modelId="{78C7853A-412E-47EB-82E1-9A01B8BC8444}" type="parTrans" cxnId="{4FE12BE1-4B45-4E3B-8397-500749BDC559}">
      <dgm:prSet/>
      <dgm:spPr/>
      <dgm:t>
        <a:bodyPr/>
        <a:lstStyle/>
        <a:p>
          <a:endParaRPr lang="es-EC" sz="1100">
            <a:solidFill>
              <a:sysClr val="windowText" lastClr="000000"/>
            </a:solidFill>
            <a:latin typeface="Times New Roman" pitchFamily="18" charset="0"/>
            <a:cs typeface="Times New Roman" pitchFamily="18" charset="0"/>
          </a:endParaRPr>
        </a:p>
      </dgm:t>
    </dgm:pt>
    <dgm:pt modelId="{4B933740-842D-4094-A397-D5D892F75344}" type="sibTrans" cxnId="{4FE12BE1-4B45-4E3B-8397-500749BDC559}">
      <dgm:prSet/>
      <dgm:spPr/>
      <dgm:t>
        <a:bodyPr/>
        <a:lstStyle/>
        <a:p>
          <a:endParaRPr lang="es-EC" sz="1100">
            <a:solidFill>
              <a:sysClr val="windowText" lastClr="000000"/>
            </a:solidFill>
            <a:latin typeface="Times New Roman" pitchFamily="18" charset="0"/>
            <a:cs typeface="Times New Roman" pitchFamily="18" charset="0"/>
          </a:endParaRPr>
        </a:p>
      </dgm:t>
    </dgm:pt>
    <dgm:pt modelId="{73A8E112-2EF0-4245-A408-74E5B490966A}">
      <dgm:prSet phldrT="[Texto]" custT="1"/>
      <dgm:spPr/>
      <dgm:t>
        <a:bodyPr/>
        <a:lstStyle/>
        <a:p>
          <a:r>
            <a:rPr lang="es-EC" sz="1100">
              <a:latin typeface="Times New Roman" pitchFamily="18" charset="0"/>
              <a:cs typeface="Times New Roman" pitchFamily="18" charset="0"/>
            </a:rPr>
            <a:t>3. Diversificación horizontal</a:t>
          </a:r>
        </a:p>
      </dgm:t>
    </dgm:pt>
    <dgm:pt modelId="{3DA7DF18-4CE9-4E60-8F36-361CFA82EA9A}" type="parTrans" cxnId="{37E38753-D743-49CC-AD06-AEA7E4E12BAC}">
      <dgm:prSet/>
      <dgm:spPr/>
      <dgm:t>
        <a:bodyPr/>
        <a:lstStyle/>
        <a:p>
          <a:endParaRPr lang="es-EC" sz="1100">
            <a:solidFill>
              <a:sysClr val="windowText" lastClr="000000"/>
            </a:solidFill>
            <a:latin typeface="Times New Roman" pitchFamily="18" charset="0"/>
            <a:cs typeface="Times New Roman" pitchFamily="18" charset="0"/>
          </a:endParaRPr>
        </a:p>
      </dgm:t>
    </dgm:pt>
    <dgm:pt modelId="{4F986FDB-47A1-4EBF-946D-E4F6E2C851FE}" type="sibTrans" cxnId="{37E38753-D743-49CC-AD06-AEA7E4E12BAC}">
      <dgm:prSet/>
      <dgm:spPr/>
      <dgm:t>
        <a:bodyPr/>
        <a:lstStyle/>
        <a:p>
          <a:endParaRPr lang="es-EC" sz="1100">
            <a:solidFill>
              <a:sysClr val="windowText" lastClr="000000"/>
            </a:solidFill>
            <a:latin typeface="Times New Roman" pitchFamily="18" charset="0"/>
            <a:cs typeface="Times New Roman" pitchFamily="18" charset="0"/>
          </a:endParaRPr>
        </a:p>
      </dgm:t>
    </dgm:pt>
    <dgm:pt modelId="{CBA9ACFA-9017-4E7C-849E-B2E09561B207}">
      <dgm:prSet phldrT="[Texto]" custT="1"/>
      <dgm:spPr/>
      <dgm:t>
        <a:bodyPr/>
        <a:lstStyle/>
        <a:p>
          <a:r>
            <a:rPr lang="es-EC" sz="1100">
              <a:latin typeface="Times New Roman" pitchFamily="18" charset="0"/>
              <a:cs typeface="Times New Roman" pitchFamily="18" charset="0"/>
            </a:rPr>
            <a:t>4. Diversificación en conglomerado</a:t>
          </a:r>
        </a:p>
      </dgm:t>
    </dgm:pt>
    <dgm:pt modelId="{61AA93B4-1ED5-4204-89FA-67893F5AFB35}" type="parTrans" cxnId="{59F4A9E6-151A-4545-AF32-3784C1AA1334}">
      <dgm:prSet/>
      <dgm:spPr/>
      <dgm:t>
        <a:bodyPr/>
        <a:lstStyle/>
        <a:p>
          <a:endParaRPr lang="es-EC" sz="1100">
            <a:solidFill>
              <a:sysClr val="windowText" lastClr="000000"/>
            </a:solidFill>
            <a:latin typeface="Times New Roman" pitchFamily="18" charset="0"/>
            <a:cs typeface="Times New Roman" pitchFamily="18" charset="0"/>
          </a:endParaRPr>
        </a:p>
      </dgm:t>
    </dgm:pt>
    <dgm:pt modelId="{43D8B2F3-7B19-4E5C-A8E8-07CE8651CEC9}" type="sibTrans" cxnId="{59F4A9E6-151A-4545-AF32-3784C1AA1334}">
      <dgm:prSet/>
      <dgm:spPr/>
      <dgm:t>
        <a:bodyPr/>
        <a:lstStyle/>
        <a:p>
          <a:endParaRPr lang="es-EC" sz="1100">
            <a:solidFill>
              <a:sysClr val="windowText" lastClr="000000"/>
            </a:solidFill>
            <a:latin typeface="Times New Roman" pitchFamily="18" charset="0"/>
            <a:cs typeface="Times New Roman" pitchFamily="18" charset="0"/>
          </a:endParaRPr>
        </a:p>
      </dgm:t>
    </dgm:pt>
    <dgm:pt modelId="{41763F23-8B1F-421D-A393-AA82D735F0FB}">
      <dgm:prSet phldrT="[Texto]" custT="1"/>
      <dgm:spPr/>
      <dgm:t>
        <a:bodyPr/>
        <a:lstStyle/>
        <a:p>
          <a:r>
            <a:rPr lang="es-EC" sz="1100">
              <a:latin typeface="Times New Roman" pitchFamily="18" charset="0"/>
              <a:cs typeface="Times New Roman" pitchFamily="18" charset="0"/>
            </a:rPr>
            <a:t>5. Desinversión</a:t>
          </a:r>
        </a:p>
      </dgm:t>
    </dgm:pt>
    <dgm:pt modelId="{AC1D1FC0-636E-4E53-AB4C-9D3E4C018444}" type="parTrans" cxnId="{6B2D1B74-9989-4376-8224-C2647E43603B}">
      <dgm:prSet/>
      <dgm:spPr/>
      <dgm:t>
        <a:bodyPr/>
        <a:lstStyle/>
        <a:p>
          <a:endParaRPr lang="es-EC" sz="1100">
            <a:solidFill>
              <a:sysClr val="windowText" lastClr="000000"/>
            </a:solidFill>
            <a:latin typeface="Times New Roman" pitchFamily="18" charset="0"/>
            <a:cs typeface="Times New Roman" pitchFamily="18" charset="0"/>
          </a:endParaRPr>
        </a:p>
      </dgm:t>
    </dgm:pt>
    <dgm:pt modelId="{A5F06BCF-05D7-4C2B-9B16-CF26416BC43D}" type="sibTrans" cxnId="{6B2D1B74-9989-4376-8224-C2647E43603B}">
      <dgm:prSet/>
      <dgm:spPr/>
      <dgm:t>
        <a:bodyPr/>
        <a:lstStyle/>
        <a:p>
          <a:endParaRPr lang="es-EC" sz="1100">
            <a:solidFill>
              <a:sysClr val="windowText" lastClr="000000"/>
            </a:solidFill>
            <a:latin typeface="Times New Roman" pitchFamily="18" charset="0"/>
            <a:cs typeface="Times New Roman" pitchFamily="18" charset="0"/>
          </a:endParaRPr>
        </a:p>
      </dgm:t>
    </dgm:pt>
    <dgm:pt modelId="{5E80A232-7731-4643-9650-C5DE5F3D2503}">
      <dgm:prSet phldrT="[Texto]" custT="1"/>
      <dgm:spPr/>
      <dgm:t>
        <a:bodyPr/>
        <a:lstStyle/>
        <a:p>
          <a:r>
            <a:rPr lang="es-EC" sz="1100">
              <a:latin typeface="Times New Roman" pitchFamily="18" charset="0"/>
              <a:cs typeface="Times New Roman" pitchFamily="18" charset="0"/>
            </a:rPr>
            <a:t>6. Liquidación</a:t>
          </a:r>
        </a:p>
      </dgm:t>
    </dgm:pt>
    <dgm:pt modelId="{C2207D49-63A6-4146-9878-E6C2D6869E1F}" type="parTrans" cxnId="{2148C605-AAE2-4A3D-B71D-2036DDEB418F}">
      <dgm:prSet/>
      <dgm:spPr/>
      <dgm:t>
        <a:bodyPr/>
        <a:lstStyle/>
        <a:p>
          <a:endParaRPr lang="es-EC" sz="1100">
            <a:solidFill>
              <a:sysClr val="windowText" lastClr="000000"/>
            </a:solidFill>
            <a:latin typeface="Times New Roman" pitchFamily="18" charset="0"/>
            <a:cs typeface="Times New Roman" pitchFamily="18" charset="0"/>
          </a:endParaRPr>
        </a:p>
      </dgm:t>
    </dgm:pt>
    <dgm:pt modelId="{4CD382BA-264C-44BE-9F4C-9312FF80E192}" type="sibTrans" cxnId="{2148C605-AAE2-4A3D-B71D-2036DDEB418F}">
      <dgm:prSet/>
      <dgm:spPr/>
      <dgm:t>
        <a:bodyPr/>
        <a:lstStyle/>
        <a:p>
          <a:endParaRPr lang="es-EC" sz="1100">
            <a:solidFill>
              <a:sysClr val="windowText" lastClr="000000"/>
            </a:solidFill>
            <a:latin typeface="Times New Roman" pitchFamily="18" charset="0"/>
            <a:cs typeface="Times New Roman" pitchFamily="18" charset="0"/>
          </a:endParaRPr>
        </a:p>
      </dgm:t>
    </dgm:pt>
    <dgm:pt modelId="{F9E33C0C-BAFA-4343-AADD-272958E333B0}">
      <dgm:prSet phldrT="[Texto]" custT="1"/>
      <dgm:spPr/>
      <dgm:t>
        <a:bodyPr/>
        <a:lstStyle/>
        <a:p>
          <a:r>
            <a:rPr lang="es-EC" sz="1100">
              <a:latin typeface="Times New Roman" pitchFamily="18" charset="0"/>
              <a:cs typeface="Times New Roman" pitchFamily="18" charset="0"/>
            </a:rPr>
            <a:t>IV</a:t>
          </a:r>
        </a:p>
      </dgm:t>
    </dgm:pt>
    <dgm:pt modelId="{FDE2A9CE-7469-4829-9FAA-D6AF22F9176D}" type="parTrans" cxnId="{605F4345-AFF7-4C64-AD58-235D3F26F0E3}">
      <dgm:prSet/>
      <dgm:spPr/>
      <dgm:t>
        <a:bodyPr/>
        <a:lstStyle/>
        <a:p>
          <a:endParaRPr lang="es-EC" sz="1100">
            <a:solidFill>
              <a:sysClr val="windowText" lastClr="000000"/>
            </a:solidFill>
            <a:latin typeface="Times New Roman" pitchFamily="18" charset="0"/>
            <a:cs typeface="Times New Roman" pitchFamily="18" charset="0"/>
          </a:endParaRPr>
        </a:p>
      </dgm:t>
    </dgm:pt>
    <dgm:pt modelId="{DAFE2727-51D0-4B81-BA82-1ABE45528C5D}" type="sibTrans" cxnId="{605F4345-AFF7-4C64-AD58-235D3F26F0E3}">
      <dgm:prSet/>
      <dgm:spPr/>
      <dgm:t>
        <a:bodyPr/>
        <a:lstStyle/>
        <a:p>
          <a:endParaRPr lang="es-EC" sz="1100">
            <a:solidFill>
              <a:sysClr val="windowText" lastClr="000000"/>
            </a:solidFill>
            <a:latin typeface="Times New Roman" pitchFamily="18" charset="0"/>
            <a:cs typeface="Times New Roman" pitchFamily="18" charset="0"/>
          </a:endParaRPr>
        </a:p>
      </dgm:t>
    </dgm:pt>
    <dgm:pt modelId="{D9FB704F-7D71-42C2-874B-B0FBFE12BE25}">
      <dgm:prSet phldrT="[Texto]" custT="1"/>
      <dgm:spPr/>
      <dgm:t>
        <a:bodyPr/>
        <a:lstStyle/>
        <a:p>
          <a:r>
            <a:rPr lang="es-EC" sz="1100">
              <a:latin typeface="Times New Roman" pitchFamily="18" charset="0"/>
              <a:cs typeface="Times New Roman" pitchFamily="18" charset="0"/>
            </a:rPr>
            <a:t>1. Diversificación concéntrica</a:t>
          </a:r>
        </a:p>
      </dgm:t>
    </dgm:pt>
    <dgm:pt modelId="{11108D14-C72E-455C-B87B-0B6D7D8C3CE4}" type="parTrans" cxnId="{F4C1125C-1A8F-4D28-9426-0600D6C72FAE}">
      <dgm:prSet/>
      <dgm:spPr/>
      <dgm:t>
        <a:bodyPr/>
        <a:lstStyle/>
        <a:p>
          <a:endParaRPr lang="es-EC" sz="1100">
            <a:solidFill>
              <a:sysClr val="windowText" lastClr="000000"/>
            </a:solidFill>
            <a:latin typeface="Times New Roman" pitchFamily="18" charset="0"/>
            <a:cs typeface="Times New Roman" pitchFamily="18" charset="0"/>
          </a:endParaRPr>
        </a:p>
      </dgm:t>
    </dgm:pt>
    <dgm:pt modelId="{B2966AC9-7EC1-4DD7-B179-4FDE322F890D}" type="sibTrans" cxnId="{F4C1125C-1A8F-4D28-9426-0600D6C72FAE}">
      <dgm:prSet/>
      <dgm:spPr/>
      <dgm:t>
        <a:bodyPr/>
        <a:lstStyle/>
        <a:p>
          <a:endParaRPr lang="es-EC" sz="1100">
            <a:solidFill>
              <a:sysClr val="windowText" lastClr="000000"/>
            </a:solidFill>
            <a:latin typeface="Times New Roman" pitchFamily="18" charset="0"/>
            <a:cs typeface="Times New Roman" pitchFamily="18" charset="0"/>
          </a:endParaRPr>
        </a:p>
      </dgm:t>
    </dgm:pt>
    <dgm:pt modelId="{B8806825-10E0-44D7-82D6-C3A077B42E7D}">
      <dgm:prSet phldrT="[Texto]" custT="1"/>
      <dgm:spPr/>
      <dgm:t>
        <a:bodyPr/>
        <a:lstStyle/>
        <a:p>
          <a:r>
            <a:rPr lang="es-EC" sz="1100">
              <a:latin typeface="Times New Roman" pitchFamily="18" charset="0"/>
              <a:cs typeface="Times New Roman" pitchFamily="18" charset="0"/>
            </a:rPr>
            <a:t>2. Diversificación horizontal</a:t>
          </a:r>
        </a:p>
      </dgm:t>
    </dgm:pt>
    <dgm:pt modelId="{B651DEF6-5AF6-4F1B-9C83-CF0F020E392B}" type="parTrans" cxnId="{D702AD8C-EEF0-4EAE-B0F1-7D8B04E3CAB5}">
      <dgm:prSet/>
      <dgm:spPr/>
      <dgm:t>
        <a:bodyPr/>
        <a:lstStyle/>
        <a:p>
          <a:endParaRPr lang="es-EC" sz="1100">
            <a:solidFill>
              <a:sysClr val="windowText" lastClr="000000"/>
            </a:solidFill>
            <a:latin typeface="Times New Roman" pitchFamily="18" charset="0"/>
            <a:cs typeface="Times New Roman" pitchFamily="18" charset="0"/>
          </a:endParaRPr>
        </a:p>
      </dgm:t>
    </dgm:pt>
    <dgm:pt modelId="{700EB3C0-C6D6-4FF5-88DC-94978BA555AC}" type="sibTrans" cxnId="{D702AD8C-EEF0-4EAE-B0F1-7D8B04E3CAB5}">
      <dgm:prSet/>
      <dgm:spPr/>
      <dgm:t>
        <a:bodyPr/>
        <a:lstStyle/>
        <a:p>
          <a:endParaRPr lang="es-EC" sz="1100">
            <a:solidFill>
              <a:sysClr val="windowText" lastClr="000000"/>
            </a:solidFill>
            <a:latin typeface="Times New Roman" pitchFamily="18" charset="0"/>
            <a:cs typeface="Times New Roman" pitchFamily="18" charset="0"/>
          </a:endParaRPr>
        </a:p>
      </dgm:t>
    </dgm:pt>
    <dgm:pt modelId="{D3AE35CC-4AC7-4E36-991B-7AE6D36294A7}">
      <dgm:prSet phldrT="[Texto]" custT="1"/>
      <dgm:spPr/>
      <dgm:t>
        <a:bodyPr/>
        <a:lstStyle/>
        <a:p>
          <a:r>
            <a:rPr lang="es-EC" sz="1100">
              <a:latin typeface="Times New Roman" pitchFamily="18" charset="0"/>
              <a:cs typeface="Times New Roman" pitchFamily="18" charset="0"/>
            </a:rPr>
            <a:t>3. Diversificación en conglomerado</a:t>
          </a:r>
        </a:p>
      </dgm:t>
    </dgm:pt>
    <dgm:pt modelId="{4964E9B6-9A65-464B-8360-B0D633BA047C}" type="parTrans" cxnId="{24DBC5DA-399F-4116-BF28-18C07908AFEE}">
      <dgm:prSet/>
      <dgm:spPr/>
      <dgm:t>
        <a:bodyPr/>
        <a:lstStyle/>
        <a:p>
          <a:endParaRPr lang="es-EC" sz="1100">
            <a:solidFill>
              <a:sysClr val="windowText" lastClr="000000"/>
            </a:solidFill>
            <a:latin typeface="Times New Roman" pitchFamily="18" charset="0"/>
            <a:cs typeface="Times New Roman" pitchFamily="18" charset="0"/>
          </a:endParaRPr>
        </a:p>
      </dgm:t>
    </dgm:pt>
    <dgm:pt modelId="{FEA73775-C2DD-428E-88E8-05F1D0A61029}" type="sibTrans" cxnId="{24DBC5DA-399F-4116-BF28-18C07908AFEE}">
      <dgm:prSet/>
      <dgm:spPr/>
      <dgm:t>
        <a:bodyPr/>
        <a:lstStyle/>
        <a:p>
          <a:endParaRPr lang="es-EC" sz="1100">
            <a:solidFill>
              <a:sysClr val="windowText" lastClr="000000"/>
            </a:solidFill>
            <a:latin typeface="Times New Roman" pitchFamily="18" charset="0"/>
            <a:cs typeface="Times New Roman" pitchFamily="18" charset="0"/>
          </a:endParaRPr>
        </a:p>
      </dgm:t>
    </dgm:pt>
    <dgm:pt modelId="{6D0E9430-DE1B-41D6-9CD0-F62E29335B68}">
      <dgm:prSet phldrT="[Texto]" custT="1"/>
      <dgm:spPr/>
      <dgm:t>
        <a:bodyPr/>
        <a:lstStyle/>
        <a:p>
          <a:r>
            <a:rPr lang="es-EC" sz="1100">
              <a:latin typeface="Times New Roman" pitchFamily="18" charset="0"/>
              <a:cs typeface="Times New Roman" pitchFamily="18" charset="0"/>
            </a:rPr>
            <a:t>4. Empresas de riesgo compartido</a:t>
          </a:r>
        </a:p>
      </dgm:t>
    </dgm:pt>
    <dgm:pt modelId="{E8526F6C-A40A-4851-ABE4-F567DCAC2E73}" type="parTrans" cxnId="{AD3ACF5E-6DB2-4D8E-9729-E157B79EB194}">
      <dgm:prSet/>
      <dgm:spPr/>
      <dgm:t>
        <a:bodyPr/>
        <a:lstStyle/>
        <a:p>
          <a:endParaRPr lang="es-EC" sz="1100">
            <a:solidFill>
              <a:sysClr val="windowText" lastClr="000000"/>
            </a:solidFill>
            <a:latin typeface="Times New Roman" pitchFamily="18" charset="0"/>
            <a:cs typeface="Times New Roman" pitchFamily="18" charset="0"/>
          </a:endParaRPr>
        </a:p>
      </dgm:t>
    </dgm:pt>
    <dgm:pt modelId="{8D186FA8-980F-4574-9E80-FCA618182415}" type="sibTrans" cxnId="{AD3ACF5E-6DB2-4D8E-9729-E157B79EB194}">
      <dgm:prSet/>
      <dgm:spPr/>
      <dgm:t>
        <a:bodyPr/>
        <a:lstStyle/>
        <a:p>
          <a:endParaRPr lang="es-EC" sz="1100">
            <a:solidFill>
              <a:sysClr val="windowText" lastClr="000000"/>
            </a:solidFill>
            <a:latin typeface="Times New Roman" pitchFamily="18" charset="0"/>
            <a:cs typeface="Times New Roman" pitchFamily="18" charset="0"/>
          </a:endParaRPr>
        </a:p>
      </dgm:t>
    </dgm:pt>
    <dgm:pt modelId="{89D34072-14FB-48B3-B4AB-7C62BCB8E744}" type="pres">
      <dgm:prSet presAssocID="{B80739C6-1DCE-4539-814C-3EDEE84801DB}" presName="matrix" presStyleCnt="0">
        <dgm:presLayoutVars>
          <dgm:chMax val="1"/>
          <dgm:dir/>
          <dgm:resizeHandles val="exact"/>
        </dgm:presLayoutVars>
      </dgm:prSet>
      <dgm:spPr/>
      <dgm:t>
        <a:bodyPr/>
        <a:lstStyle/>
        <a:p>
          <a:endParaRPr lang="es-EC"/>
        </a:p>
      </dgm:t>
    </dgm:pt>
    <dgm:pt modelId="{706F2160-68F1-4C06-88B6-89AEE2D65ADE}" type="pres">
      <dgm:prSet presAssocID="{B80739C6-1DCE-4539-814C-3EDEE84801DB}" presName="axisShape" presStyleLbl="bgShp" presStyleIdx="0" presStyleCnt="1"/>
      <dgm:spPr/>
      <dgm:t>
        <a:bodyPr/>
        <a:lstStyle/>
        <a:p>
          <a:endParaRPr lang="es-EC"/>
        </a:p>
      </dgm:t>
    </dgm:pt>
    <dgm:pt modelId="{B0AB6F67-01F6-482D-A783-6C0E3B95624D}" type="pres">
      <dgm:prSet presAssocID="{B80739C6-1DCE-4539-814C-3EDEE84801DB}" presName="rect1" presStyleLbl="node1" presStyleIdx="0" presStyleCnt="4" custScaleX="139664" custLinFactNeighborX="-20774" custLinFactNeighborY="2149">
        <dgm:presLayoutVars>
          <dgm:chMax val="0"/>
          <dgm:chPref val="0"/>
          <dgm:bulletEnabled val="1"/>
        </dgm:presLayoutVars>
      </dgm:prSet>
      <dgm:spPr/>
      <dgm:t>
        <a:bodyPr/>
        <a:lstStyle/>
        <a:p>
          <a:endParaRPr lang="es-EC"/>
        </a:p>
      </dgm:t>
    </dgm:pt>
    <dgm:pt modelId="{5E7C343E-3FC5-4107-AB55-D8B438A09DBC}" type="pres">
      <dgm:prSet presAssocID="{B80739C6-1DCE-4539-814C-3EDEE84801DB}" presName="rect2" presStyleLbl="node1" presStyleIdx="1" presStyleCnt="4" custScaleX="139664" custLinFactNeighborX="19341" custLinFactNeighborY="717">
        <dgm:presLayoutVars>
          <dgm:chMax val="0"/>
          <dgm:chPref val="0"/>
          <dgm:bulletEnabled val="1"/>
        </dgm:presLayoutVars>
      </dgm:prSet>
      <dgm:spPr/>
      <dgm:t>
        <a:bodyPr/>
        <a:lstStyle/>
        <a:p>
          <a:endParaRPr lang="es-EC"/>
        </a:p>
      </dgm:t>
    </dgm:pt>
    <dgm:pt modelId="{DA7EB51E-F928-444E-967C-5261F7B59FFE}" type="pres">
      <dgm:prSet presAssocID="{B80739C6-1DCE-4539-814C-3EDEE84801DB}" presName="rect3" presStyleLbl="node1" presStyleIdx="2" presStyleCnt="4" custScaleX="139664" custLinFactNeighborX="-25072">
        <dgm:presLayoutVars>
          <dgm:chMax val="0"/>
          <dgm:chPref val="0"/>
          <dgm:bulletEnabled val="1"/>
        </dgm:presLayoutVars>
      </dgm:prSet>
      <dgm:spPr/>
      <dgm:t>
        <a:bodyPr/>
        <a:lstStyle/>
        <a:p>
          <a:endParaRPr lang="es-EC"/>
        </a:p>
      </dgm:t>
    </dgm:pt>
    <dgm:pt modelId="{1E395B45-376F-40A0-AD28-6B1FAD53D4C2}" type="pres">
      <dgm:prSet presAssocID="{B80739C6-1DCE-4539-814C-3EDEE84801DB}" presName="rect4" presStyleLbl="node1" presStyleIdx="3" presStyleCnt="4" custScaleX="139664" custLinFactNeighborX="22206" custLinFactNeighborY="717">
        <dgm:presLayoutVars>
          <dgm:chMax val="0"/>
          <dgm:chPref val="0"/>
          <dgm:bulletEnabled val="1"/>
        </dgm:presLayoutVars>
      </dgm:prSet>
      <dgm:spPr/>
      <dgm:t>
        <a:bodyPr/>
        <a:lstStyle/>
        <a:p>
          <a:endParaRPr lang="es-EC"/>
        </a:p>
      </dgm:t>
    </dgm:pt>
  </dgm:ptLst>
  <dgm:cxnLst>
    <dgm:cxn modelId="{E71BCFE9-AFDF-419C-91B5-EF9E8A71749D}" type="presOf" srcId="{CBA9ACFA-9017-4E7C-849E-B2E09561B207}" destId="{DA7EB51E-F928-444E-967C-5261F7B59FFE}" srcOrd="0" destOrd="4" presId="urn:microsoft.com/office/officeart/2005/8/layout/matrix2"/>
    <dgm:cxn modelId="{7F544CFE-E066-4DBF-B2D2-B7A8E12F3242}" srcId="{F378E345-1533-42C6-B9DC-680776A44A91}" destId="{4544CB6F-C966-492F-A235-89A1932CFB9F}" srcOrd="2" destOrd="0" parTransId="{F238D5C4-B56B-47EB-840E-C46A8FD492A7}" sibTransId="{CA47B9DD-2AB5-4AAF-8F5D-8DDBA91297A8}"/>
    <dgm:cxn modelId="{605F4345-AFF7-4C64-AD58-235D3F26F0E3}" srcId="{B80739C6-1DCE-4539-814C-3EDEE84801DB}" destId="{F9E33C0C-BAFA-4343-AADD-272958E333B0}" srcOrd="3" destOrd="0" parTransId="{FDE2A9CE-7469-4829-9FAA-D6AF22F9176D}" sibTransId="{DAFE2727-51D0-4B81-BA82-1ABE45528C5D}"/>
    <dgm:cxn modelId="{AD9B89D6-5FE2-4033-99E3-6551EA21B311}" srcId="{F378E345-1533-42C6-B9DC-680776A44A91}" destId="{CC274461-A9CE-42FF-A1CA-ADBCD44D2040}" srcOrd="5" destOrd="0" parTransId="{DCE6EB96-3E66-4EF6-ACF3-94285FC44CE3}" sibTransId="{CF8B4ACE-AC22-408B-8047-1DDC339E6C7B}"/>
    <dgm:cxn modelId="{1472A353-D8CE-484B-8692-3ADE8B6A9A27}" type="presOf" srcId="{AE9BB8AC-6157-43B2-89CC-39ED53F6B039}" destId="{DA7EB51E-F928-444E-967C-5261F7B59FFE}" srcOrd="0" destOrd="0" presId="urn:microsoft.com/office/officeart/2005/8/layout/matrix2"/>
    <dgm:cxn modelId="{24DBC5DA-399F-4116-BF28-18C07908AFEE}" srcId="{F9E33C0C-BAFA-4343-AADD-272958E333B0}" destId="{D3AE35CC-4AC7-4E36-991B-7AE6D36294A7}" srcOrd="2" destOrd="0" parTransId="{4964E9B6-9A65-464B-8360-B0D633BA047C}" sibTransId="{FEA73775-C2DD-428E-88E8-05F1D0A61029}"/>
    <dgm:cxn modelId="{0BCC0A3B-9188-48B8-8EAE-31EF065F19DD}" type="presOf" srcId="{EC2167DB-3EA1-4FB0-8088-107962E3E40A}" destId="{5E7C343E-3FC5-4107-AB55-D8B438A09DBC}" srcOrd="0" destOrd="6" presId="urn:microsoft.com/office/officeart/2005/8/layout/matrix2"/>
    <dgm:cxn modelId="{B78D37D3-9737-4CF8-8012-FAAA2CA55983}" srcId="{BB338065-BA1E-4A7C-BEF0-33E8E946F7E0}" destId="{EA0500D6-6110-4B8F-B1DC-89CCCC643C1C}" srcOrd="1" destOrd="0" parTransId="{C1597EF3-E903-497E-936A-C706CE4D79EB}" sibTransId="{C49FC49F-54A1-41DD-ABBC-7A20042BA333}"/>
    <dgm:cxn modelId="{45EB04B7-7635-4C9F-9062-FF58FCA087F9}" srcId="{B80739C6-1DCE-4539-814C-3EDEE84801DB}" destId="{AE9BB8AC-6157-43B2-89CC-39ED53F6B039}" srcOrd="2" destOrd="0" parTransId="{8E9FF345-3DEF-490B-96FC-F99B906C8573}" sibTransId="{2648F8D1-4901-4D2C-8D98-6CE49EAE3759}"/>
    <dgm:cxn modelId="{0B7B54E1-A883-4425-BCA3-A30F00B5D0ED}" type="presOf" srcId="{3A3E6262-7B87-4ECD-AA83-9BCEADB251DB}" destId="{5E7C343E-3FC5-4107-AB55-D8B438A09DBC}" srcOrd="0" destOrd="1" presId="urn:microsoft.com/office/officeart/2005/8/layout/matrix2"/>
    <dgm:cxn modelId="{ACDFE3A5-2A97-4FBC-B441-2570783F899A}" srcId="{F378E345-1533-42C6-B9DC-680776A44A91}" destId="{12F04D3E-3BDE-4A5F-B18C-FD1BA05FA91E}" srcOrd="1" destOrd="0" parTransId="{848D31C5-B72B-4513-ADA2-5CD40CA88454}" sibTransId="{09544CF5-EA92-4D34-B450-66894F52F629}"/>
    <dgm:cxn modelId="{4FE12BE1-4B45-4E3B-8397-500749BDC559}" srcId="{AE9BB8AC-6157-43B2-89CC-39ED53F6B039}" destId="{90CA1E25-00F6-41BB-9375-D3D3AD834497}" srcOrd="1" destOrd="0" parTransId="{78C7853A-412E-47EB-82E1-9A01B8BC8444}" sibTransId="{4B933740-842D-4094-A397-D5D892F75344}"/>
    <dgm:cxn modelId="{59F4A9E6-151A-4545-AF32-3784C1AA1334}" srcId="{AE9BB8AC-6157-43B2-89CC-39ED53F6B039}" destId="{CBA9ACFA-9017-4E7C-849E-B2E09561B207}" srcOrd="3" destOrd="0" parTransId="{61AA93B4-1ED5-4204-89FA-67893F5AFB35}" sibTransId="{43D8B2F3-7B19-4E5C-A8E8-07CE8651CEC9}"/>
    <dgm:cxn modelId="{9261C37A-7028-475B-BC19-C07389E061B9}" srcId="{AE9BB8AC-6157-43B2-89CC-39ED53F6B039}" destId="{0A18F3F1-648E-4C4E-8019-E2751513149B}" srcOrd="0" destOrd="0" parTransId="{D9A5B8C4-B4E0-4655-9047-9AF1788BF750}" sibTransId="{BE6A4133-9FFD-4412-BAD2-65493C69868D}"/>
    <dgm:cxn modelId="{9F897340-1259-4635-B8F7-EC1AB68B0B14}" type="presOf" srcId="{5D5670D7-1F0E-426A-8839-A4755FE150E5}" destId="{5E7C343E-3FC5-4107-AB55-D8B438A09DBC}" srcOrd="0" destOrd="3" presId="urn:microsoft.com/office/officeart/2005/8/layout/matrix2"/>
    <dgm:cxn modelId="{DA22B298-2842-4EA6-B32B-A39D9B1E5670}" type="presOf" srcId="{B34DEE21-F5BD-4458-BE30-4EEFC8460259}" destId="{5E7C343E-3FC5-4107-AB55-D8B438A09DBC}" srcOrd="0" destOrd="5" presId="urn:microsoft.com/office/officeart/2005/8/layout/matrix2"/>
    <dgm:cxn modelId="{CD8132A6-CCFA-454E-AF58-0FA1E290AEC4}" srcId="{BB338065-BA1E-4A7C-BEF0-33E8E946F7E0}" destId="{B34DEE21-F5BD-4458-BE30-4EEFC8460259}" srcOrd="4" destOrd="0" parTransId="{25B04D5F-A30F-419A-8886-22286E2E3FB4}" sibTransId="{3624582F-2533-4156-A880-49C98E03FF50}"/>
    <dgm:cxn modelId="{33C0443C-0673-4040-BB4B-602F3757DF92}" type="presOf" srcId="{D3AE35CC-4AC7-4E36-991B-7AE6D36294A7}" destId="{1E395B45-376F-40A0-AD28-6B1FAD53D4C2}" srcOrd="0" destOrd="3" presId="urn:microsoft.com/office/officeart/2005/8/layout/matrix2"/>
    <dgm:cxn modelId="{7961D216-5861-4E85-A363-DFD4E68F9FB8}" srcId="{BB338065-BA1E-4A7C-BEF0-33E8E946F7E0}" destId="{27F56151-B908-492C-B6A8-C536FE41688F}" srcOrd="6" destOrd="0" parTransId="{EEFC8A1E-0808-4D35-B232-ACBFC9FA7914}" sibTransId="{3DE4383C-7BA3-4590-92CF-C8CF212138C9}"/>
    <dgm:cxn modelId="{7CB8A97E-4EDD-4DAC-A913-58F2DCDA2258}" srcId="{F378E345-1533-42C6-B9DC-680776A44A91}" destId="{9E887E56-16AF-4B63-8CF9-9148A23FA9D3}" srcOrd="0" destOrd="0" parTransId="{C6515858-1EF2-4913-A5C6-16A939534E5A}" sibTransId="{ED6F5E52-B597-4FB0-B1B1-80F01928D99E}"/>
    <dgm:cxn modelId="{05D21A73-A717-452D-9651-3290E350EDA7}" srcId="{B80739C6-1DCE-4539-814C-3EDEE84801DB}" destId="{BB338065-BA1E-4A7C-BEF0-33E8E946F7E0}" srcOrd="1" destOrd="0" parTransId="{9B8276E8-3920-4FCB-8214-96678A15D970}" sibTransId="{DE4D073D-6027-49D0-B58D-77E95DAB8AAA}"/>
    <dgm:cxn modelId="{85A77708-4489-477A-8A19-595B13FFB2C7}" type="presOf" srcId="{0A18F3F1-648E-4C4E-8019-E2751513149B}" destId="{DA7EB51E-F928-444E-967C-5261F7B59FFE}" srcOrd="0" destOrd="1" presId="urn:microsoft.com/office/officeart/2005/8/layout/matrix2"/>
    <dgm:cxn modelId="{89A37BD8-0A1C-4331-8583-FE035C7DEB1D}" type="presOf" srcId="{6D0E9430-DE1B-41D6-9CD0-F62E29335B68}" destId="{1E395B45-376F-40A0-AD28-6B1FAD53D4C2}" srcOrd="0" destOrd="4" presId="urn:microsoft.com/office/officeart/2005/8/layout/matrix2"/>
    <dgm:cxn modelId="{8BCBBA05-9D52-4BC6-A7BB-2BAA2D1E659F}" type="presOf" srcId="{5E80A232-7731-4643-9650-C5DE5F3D2503}" destId="{DA7EB51E-F928-444E-967C-5261F7B59FFE}" srcOrd="0" destOrd="6" presId="urn:microsoft.com/office/officeart/2005/8/layout/matrix2"/>
    <dgm:cxn modelId="{3A37F426-DB66-44BA-A8B3-6627C567B7D6}" type="presOf" srcId="{F378E345-1533-42C6-B9DC-680776A44A91}" destId="{B0AB6F67-01F6-482D-A783-6C0E3B95624D}" srcOrd="0" destOrd="0" presId="urn:microsoft.com/office/officeart/2005/8/layout/matrix2"/>
    <dgm:cxn modelId="{7AAD4B8F-C0D6-4F6F-8228-F289555B9B52}" type="presOf" srcId="{B80739C6-1DCE-4539-814C-3EDEE84801DB}" destId="{89D34072-14FB-48B3-B4AB-7C62BCB8E744}" srcOrd="0" destOrd="0" presId="urn:microsoft.com/office/officeart/2005/8/layout/matrix2"/>
    <dgm:cxn modelId="{4BD90A2A-852C-46B8-A5D4-B7A44975D7AF}" srcId="{F378E345-1533-42C6-B9DC-680776A44A91}" destId="{5FEEB628-3FDD-4B86-8C77-6D37E020C215}" srcOrd="4" destOrd="0" parTransId="{37026651-F163-4445-A288-1E5E292DA859}" sibTransId="{9566F2AF-7A12-49C7-B3E8-4BAA5398E232}"/>
    <dgm:cxn modelId="{6B2D1B74-9989-4376-8224-C2647E43603B}" srcId="{AE9BB8AC-6157-43B2-89CC-39ED53F6B039}" destId="{41763F23-8B1F-421D-A393-AA82D735F0FB}" srcOrd="4" destOrd="0" parTransId="{AC1D1FC0-636E-4E53-AB4C-9D3E4C018444}" sibTransId="{A5F06BCF-05D7-4C2B-9B16-CF26416BC43D}"/>
    <dgm:cxn modelId="{D702AD8C-EEF0-4EAE-B0F1-7D8B04E3CAB5}" srcId="{F9E33C0C-BAFA-4343-AADD-272958E333B0}" destId="{B8806825-10E0-44D7-82D6-C3A077B42E7D}" srcOrd="1" destOrd="0" parTransId="{B651DEF6-5AF6-4F1B-9C83-CF0F020E392B}" sibTransId="{700EB3C0-C6D6-4FF5-88DC-94978BA555AC}"/>
    <dgm:cxn modelId="{83A1D70F-776E-4374-A25F-40058E6D410E}" type="presOf" srcId="{5FEEB628-3FDD-4B86-8C77-6D37E020C215}" destId="{B0AB6F67-01F6-482D-A783-6C0E3B95624D}" srcOrd="0" destOrd="5" presId="urn:microsoft.com/office/officeart/2005/8/layout/matrix2"/>
    <dgm:cxn modelId="{C5312134-017B-424B-87DE-ABE47BB9B291}" type="presOf" srcId="{12F04D3E-3BDE-4A5F-B18C-FD1BA05FA91E}" destId="{B0AB6F67-01F6-482D-A783-6C0E3B95624D}" srcOrd="0" destOrd="2" presId="urn:microsoft.com/office/officeart/2005/8/layout/matrix2"/>
    <dgm:cxn modelId="{96F0C952-45C4-4321-B6F6-EE9874C36A1F}" type="presOf" srcId="{27F56151-B908-492C-B6A8-C536FE41688F}" destId="{5E7C343E-3FC5-4107-AB55-D8B438A09DBC}" srcOrd="0" destOrd="7" presId="urn:microsoft.com/office/officeart/2005/8/layout/matrix2"/>
    <dgm:cxn modelId="{CDA97334-43C9-417A-BAB5-3DB83D47AF32}" type="presOf" srcId="{73A8E112-2EF0-4245-A408-74E5B490966A}" destId="{DA7EB51E-F928-444E-967C-5261F7B59FFE}" srcOrd="0" destOrd="3" presId="urn:microsoft.com/office/officeart/2005/8/layout/matrix2"/>
    <dgm:cxn modelId="{CBE0A97D-CA41-48CC-A0E1-A075B28488F2}" type="presOf" srcId="{F9E33C0C-BAFA-4343-AADD-272958E333B0}" destId="{1E395B45-376F-40A0-AD28-6B1FAD53D4C2}" srcOrd="0" destOrd="0" presId="urn:microsoft.com/office/officeart/2005/8/layout/matrix2"/>
    <dgm:cxn modelId="{F4C1125C-1A8F-4D28-9426-0600D6C72FAE}" srcId="{F9E33C0C-BAFA-4343-AADD-272958E333B0}" destId="{D9FB704F-7D71-42C2-874B-B0FBFE12BE25}" srcOrd="0" destOrd="0" parTransId="{11108D14-C72E-455C-B87B-0B6D7D8C3CE4}" sibTransId="{B2966AC9-7EC1-4DD7-B179-4FDE322F890D}"/>
    <dgm:cxn modelId="{D766BE01-8A4D-4EB3-A869-CD37582C3FBE}" type="presOf" srcId="{57C7C9A9-3DBD-4F1F-AAB8-C1D66739F13B}" destId="{B0AB6F67-01F6-482D-A783-6C0E3B95624D}" srcOrd="0" destOrd="4" presId="urn:microsoft.com/office/officeart/2005/8/layout/matrix2"/>
    <dgm:cxn modelId="{2568F795-0384-4777-AD43-67C45725275A}" srcId="{B80739C6-1DCE-4539-814C-3EDEE84801DB}" destId="{F378E345-1533-42C6-B9DC-680776A44A91}" srcOrd="0" destOrd="0" parTransId="{82EA0291-C584-42A0-8CFB-162B3F872EB6}" sibTransId="{42DB6234-91D8-4EBA-BE29-7694EBFF8DC9}"/>
    <dgm:cxn modelId="{3A45865C-C1C5-4CF3-B18B-6701CD141AB3}" type="presOf" srcId="{9E887E56-16AF-4B63-8CF9-9148A23FA9D3}" destId="{B0AB6F67-01F6-482D-A783-6C0E3B95624D}" srcOrd="0" destOrd="1" presId="urn:microsoft.com/office/officeart/2005/8/layout/matrix2"/>
    <dgm:cxn modelId="{B00AB5EB-B3EB-420C-99E5-A9D2369F4924}" type="presOf" srcId="{D8BE5BC6-0E1C-4A32-B296-030A28F8C878}" destId="{5E7C343E-3FC5-4107-AB55-D8B438A09DBC}" srcOrd="0" destOrd="4" presId="urn:microsoft.com/office/officeart/2005/8/layout/matrix2"/>
    <dgm:cxn modelId="{37E38753-D743-49CC-AD06-AEA7E4E12BAC}" srcId="{AE9BB8AC-6157-43B2-89CC-39ED53F6B039}" destId="{73A8E112-2EF0-4245-A408-74E5B490966A}" srcOrd="2" destOrd="0" parTransId="{3DA7DF18-4CE9-4E60-8F36-361CFA82EA9A}" sibTransId="{4F986FDB-47A1-4EBF-946D-E4F6E2C851FE}"/>
    <dgm:cxn modelId="{62F04BCE-156F-4061-8F00-8D396D1D7C70}" srcId="{F378E345-1533-42C6-B9DC-680776A44A91}" destId="{57C7C9A9-3DBD-4F1F-AAB8-C1D66739F13B}" srcOrd="3" destOrd="0" parTransId="{2D5D7C71-7D85-41C8-8C31-979DA524C319}" sibTransId="{A751B7AE-0DDC-4779-A707-8FB8BA8904F2}"/>
    <dgm:cxn modelId="{2148C605-AAE2-4A3D-B71D-2036DDEB418F}" srcId="{AE9BB8AC-6157-43B2-89CC-39ED53F6B039}" destId="{5E80A232-7731-4643-9650-C5DE5F3D2503}" srcOrd="5" destOrd="0" parTransId="{C2207D49-63A6-4146-9878-E6C2D6869E1F}" sibTransId="{4CD382BA-264C-44BE-9F4C-9312FF80E192}"/>
    <dgm:cxn modelId="{41D32138-28C2-4853-A323-AEE8C3A7F11B}" type="presOf" srcId="{41763F23-8B1F-421D-A393-AA82D735F0FB}" destId="{DA7EB51E-F928-444E-967C-5261F7B59FFE}" srcOrd="0" destOrd="5" presId="urn:microsoft.com/office/officeart/2005/8/layout/matrix2"/>
    <dgm:cxn modelId="{182C8AF1-10AF-4457-9F9E-6A0319AE3ADA}" srcId="{BB338065-BA1E-4A7C-BEF0-33E8E946F7E0}" destId="{3A3E6262-7B87-4ECD-AA83-9BCEADB251DB}" srcOrd="0" destOrd="0" parTransId="{0CEB02D8-0A6E-4551-BCC1-986AD5213785}" sibTransId="{055EC584-D86F-4D57-A2C1-8B8A911EA6BF}"/>
    <dgm:cxn modelId="{FA08C91B-DAAD-4F93-8DEA-5917A991A1BE}" type="presOf" srcId="{90CA1E25-00F6-41BB-9375-D3D3AD834497}" destId="{DA7EB51E-F928-444E-967C-5261F7B59FFE}" srcOrd="0" destOrd="2" presId="urn:microsoft.com/office/officeart/2005/8/layout/matrix2"/>
    <dgm:cxn modelId="{9AD37D68-DC95-449B-BE8A-A9AD784DF223}" type="presOf" srcId="{4544CB6F-C966-492F-A235-89A1932CFB9F}" destId="{B0AB6F67-01F6-482D-A783-6C0E3B95624D}" srcOrd="0" destOrd="3" presId="urn:microsoft.com/office/officeart/2005/8/layout/matrix2"/>
    <dgm:cxn modelId="{5DA76920-3963-456B-AE2E-ED7A5B2A2171}" type="presOf" srcId="{EA0500D6-6110-4B8F-B1DC-89CCCC643C1C}" destId="{5E7C343E-3FC5-4107-AB55-D8B438A09DBC}" srcOrd="0" destOrd="2" presId="urn:microsoft.com/office/officeart/2005/8/layout/matrix2"/>
    <dgm:cxn modelId="{AD3ACF5E-6DB2-4D8E-9729-E157B79EB194}" srcId="{F9E33C0C-BAFA-4343-AADD-272958E333B0}" destId="{6D0E9430-DE1B-41D6-9CD0-F62E29335B68}" srcOrd="3" destOrd="0" parTransId="{E8526F6C-A40A-4851-ABE4-F567DCAC2E73}" sibTransId="{8D186FA8-980F-4574-9E80-FCA618182415}"/>
    <dgm:cxn modelId="{4DBD65A0-CCED-4ACA-B681-73586283BA28}" type="presOf" srcId="{D9FB704F-7D71-42C2-874B-B0FBFE12BE25}" destId="{1E395B45-376F-40A0-AD28-6B1FAD53D4C2}" srcOrd="0" destOrd="1" presId="urn:microsoft.com/office/officeart/2005/8/layout/matrix2"/>
    <dgm:cxn modelId="{319E73C5-A15F-4EEC-9A8D-8F2C6600F413}" type="presOf" srcId="{B8806825-10E0-44D7-82D6-C3A077B42E7D}" destId="{1E395B45-376F-40A0-AD28-6B1FAD53D4C2}" srcOrd="0" destOrd="2" presId="urn:microsoft.com/office/officeart/2005/8/layout/matrix2"/>
    <dgm:cxn modelId="{14E35A6D-3E8E-4C2F-B73A-565D982EBA83}" srcId="{BB338065-BA1E-4A7C-BEF0-33E8E946F7E0}" destId="{D8BE5BC6-0E1C-4A32-B296-030A28F8C878}" srcOrd="3" destOrd="0" parTransId="{0D8617E0-273D-48D2-B244-3B5E07C00856}" sibTransId="{3C052333-A69D-492B-AF2F-844391A67CB5}"/>
    <dgm:cxn modelId="{8C231772-8346-4275-B4B0-D9D80FF4A0A8}" type="presOf" srcId="{CC274461-A9CE-42FF-A1CA-ADBCD44D2040}" destId="{B0AB6F67-01F6-482D-A783-6C0E3B95624D}" srcOrd="0" destOrd="6" presId="urn:microsoft.com/office/officeart/2005/8/layout/matrix2"/>
    <dgm:cxn modelId="{7F03592C-1B6D-4B10-98BA-0627793F8508}" srcId="{BB338065-BA1E-4A7C-BEF0-33E8E946F7E0}" destId="{5D5670D7-1F0E-426A-8839-A4755FE150E5}" srcOrd="2" destOrd="0" parTransId="{1434DC1B-FCAF-4FFC-A35F-C9EDE8BA6D40}" sibTransId="{F2BEA703-4A3A-4280-8EDF-83F2C26E068F}"/>
    <dgm:cxn modelId="{3021EC74-B31A-45F5-8A4E-901C94E773B7}" srcId="{BB338065-BA1E-4A7C-BEF0-33E8E946F7E0}" destId="{EC2167DB-3EA1-4FB0-8088-107962E3E40A}" srcOrd="5" destOrd="0" parTransId="{6B31830F-5103-4638-9DF5-04AB110AD908}" sibTransId="{4A652260-6680-4F60-A67F-827B99BBBC8E}"/>
    <dgm:cxn modelId="{22091AD4-9436-43E1-9E49-2F7D933D2FCF}" type="presOf" srcId="{BB338065-BA1E-4A7C-BEF0-33E8E946F7E0}" destId="{5E7C343E-3FC5-4107-AB55-D8B438A09DBC}" srcOrd="0" destOrd="0" presId="urn:microsoft.com/office/officeart/2005/8/layout/matrix2"/>
    <dgm:cxn modelId="{B645145B-691B-4D4C-A472-80A9C0A3FBF6}" type="presParOf" srcId="{89D34072-14FB-48B3-B4AB-7C62BCB8E744}" destId="{706F2160-68F1-4C06-88B6-89AEE2D65ADE}" srcOrd="0" destOrd="0" presId="urn:microsoft.com/office/officeart/2005/8/layout/matrix2"/>
    <dgm:cxn modelId="{979BCFD8-B4A2-4FCA-A674-B668AB78037C}" type="presParOf" srcId="{89D34072-14FB-48B3-B4AB-7C62BCB8E744}" destId="{B0AB6F67-01F6-482D-A783-6C0E3B95624D}" srcOrd="1" destOrd="0" presId="urn:microsoft.com/office/officeart/2005/8/layout/matrix2"/>
    <dgm:cxn modelId="{C237F3A0-E5C2-4EDE-998C-B097AC43E5BF}" type="presParOf" srcId="{89D34072-14FB-48B3-B4AB-7C62BCB8E744}" destId="{5E7C343E-3FC5-4107-AB55-D8B438A09DBC}" srcOrd="2" destOrd="0" presId="urn:microsoft.com/office/officeart/2005/8/layout/matrix2"/>
    <dgm:cxn modelId="{C9D18AEB-5213-4BD2-8244-B772E71BB401}" type="presParOf" srcId="{89D34072-14FB-48B3-B4AB-7C62BCB8E744}" destId="{DA7EB51E-F928-444E-967C-5261F7B59FFE}" srcOrd="3" destOrd="0" presId="urn:microsoft.com/office/officeart/2005/8/layout/matrix2"/>
    <dgm:cxn modelId="{B1E74EE3-E8E8-4250-BE57-6A14579C7791}" type="presParOf" srcId="{89D34072-14FB-48B3-B4AB-7C62BCB8E744}" destId="{1E395B45-376F-40A0-AD28-6B1FAD53D4C2}"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99C82C-1704-4669-90FC-DA2868083C10}" type="doc">
      <dgm:prSet loTypeId="urn:microsoft.com/office/officeart/2005/8/layout/equation1" loCatId="process" qsTypeId="urn:microsoft.com/office/officeart/2005/8/quickstyle/simple2" qsCatId="simple" csTypeId="urn:microsoft.com/office/officeart/2005/8/colors/accent2_1" csCatId="accent2" phldr="1"/>
      <dgm:spPr/>
    </dgm:pt>
    <dgm:pt modelId="{13182A4A-6382-455A-8A1D-98374F806950}">
      <dgm:prSet phldrT="[Texto]" custT="1"/>
      <dgm:spPr/>
      <dgm:t>
        <a:bodyPr/>
        <a:lstStyle/>
        <a:p>
          <a:r>
            <a:rPr lang="es-EC" sz="1200">
              <a:latin typeface="Andalus" pitchFamily="2" charset="-78"/>
              <a:cs typeface="Andalus" pitchFamily="2" charset="-78"/>
            </a:rPr>
            <a:t>Aumento de demanda de servicios estéticos</a:t>
          </a:r>
        </a:p>
      </dgm:t>
    </dgm:pt>
    <dgm:pt modelId="{6E967052-721B-4897-A7D9-9567B6ADDF01}" type="parTrans" cxnId="{CEA9FA39-3964-48F2-8791-BE2882770C3F}">
      <dgm:prSet/>
      <dgm:spPr/>
      <dgm:t>
        <a:bodyPr/>
        <a:lstStyle/>
        <a:p>
          <a:endParaRPr lang="es-EC" sz="3200">
            <a:latin typeface="Andalus" pitchFamily="2" charset="-78"/>
            <a:cs typeface="Andalus" pitchFamily="2" charset="-78"/>
          </a:endParaRPr>
        </a:p>
      </dgm:t>
    </dgm:pt>
    <dgm:pt modelId="{51D92731-9A16-4E7C-997D-AC8BB230A162}" type="sibTrans" cxnId="{CEA9FA39-3964-48F2-8791-BE2882770C3F}">
      <dgm:prSet custT="1"/>
      <dgm:spPr/>
      <dgm:t>
        <a:bodyPr/>
        <a:lstStyle/>
        <a:p>
          <a:endParaRPr lang="es-EC" sz="1100">
            <a:latin typeface="Andalus" pitchFamily="2" charset="-78"/>
            <a:cs typeface="Andalus" pitchFamily="2" charset="-78"/>
          </a:endParaRPr>
        </a:p>
      </dgm:t>
    </dgm:pt>
    <dgm:pt modelId="{A0148476-0EA2-4965-A646-716AA3E65893}">
      <dgm:prSet phldrT="[Texto]" custT="1"/>
      <dgm:spPr/>
      <dgm:t>
        <a:bodyPr/>
        <a:lstStyle/>
        <a:p>
          <a:r>
            <a:rPr lang="es-EC" sz="1200">
              <a:latin typeface="Andalus" pitchFamily="2" charset="-78"/>
              <a:cs typeface="Andalus" pitchFamily="2" charset="-78"/>
            </a:rPr>
            <a:t>Incrementar la capacidad instalada </a:t>
          </a:r>
        </a:p>
      </dgm:t>
    </dgm:pt>
    <dgm:pt modelId="{341BDE7D-A7A8-4B17-84CD-474E4861DD1C}" type="parTrans" cxnId="{04C37C85-7E1F-4566-AA86-D9B8D7CBF9D7}">
      <dgm:prSet/>
      <dgm:spPr/>
      <dgm:t>
        <a:bodyPr/>
        <a:lstStyle/>
        <a:p>
          <a:endParaRPr lang="es-EC" sz="3200">
            <a:latin typeface="Andalus" pitchFamily="2" charset="-78"/>
            <a:cs typeface="Andalus" pitchFamily="2" charset="-78"/>
          </a:endParaRPr>
        </a:p>
      </dgm:t>
    </dgm:pt>
    <dgm:pt modelId="{F7C8AEA3-3442-4DE6-BFA9-AD310FD15FEE}" type="sibTrans" cxnId="{04C37C85-7E1F-4566-AA86-D9B8D7CBF9D7}">
      <dgm:prSet custT="1"/>
      <dgm:spPr/>
      <dgm:t>
        <a:bodyPr/>
        <a:lstStyle/>
        <a:p>
          <a:endParaRPr lang="es-EC" sz="1100">
            <a:latin typeface="Andalus" pitchFamily="2" charset="-78"/>
            <a:cs typeface="Andalus" pitchFamily="2" charset="-78"/>
          </a:endParaRPr>
        </a:p>
      </dgm:t>
    </dgm:pt>
    <dgm:pt modelId="{29F534F1-4896-4D18-8E0A-D3323139F269}">
      <dgm:prSet phldrT="[Texto]" custT="1"/>
      <dgm:spPr/>
      <dgm:t>
        <a:bodyPr/>
        <a:lstStyle/>
        <a:p>
          <a:r>
            <a:rPr lang="es-EC" sz="1200">
              <a:latin typeface="Andalus" pitchFamily="2" charset="-78"/>
              <a:cs typeface="Andalus" pitchFamily="2" charset="-78"/>
            </a:rPr>
            <a:t>Aumentar el nivel de Ventas de Clínica Steticus</a:t>
          </a:r>
        </a:p>
      </dgm:t>
    </dgm:pt>
    <dgm:pt modelId="{E05DBC1F-95F5-49A9-B6F5-53628A045243}" type="parTrans" cxnId="{2D58F54D-4707-4873-8201-34EC9E06657A}">
      <dgm:prSet/>
      <dgm:spPr/>
      <dgm:t>
        <a:bodyPr/>
        <a:lstStyle/>
        <a:p>
          <a:endParaRPr lang="es-EC" sz="3200">
            <a:latin typeface="Andalus" pitchFamily="2" charset="-78"/>
            <a:cs typeface="Andalus" pitchFamily="2" charset="-78"/>
          </a:endParaRPr>
        </a:p>
      </dgm:t>
    </dgm:pt>
    <dgm:pt modelId="{4B04B39F-44EE-433B-B76E-1202CE08F798}" type="sibTrans" cxnId="{2D58F54D-4707-4873-8201-34EC9E06657A}">
      <dgm:prSet/>
      <dgm:spPr/>
      <dgm:t>
        <a:bodyPr/>
        <a:lstStyle/>
        <a:p>
          <a:endParaRPr lang="es-EC" sz="3200">
            <a:latin typeface="Andalus" pitchFamily="2" charset="-78"/>
            <a:cs typeface="Andalus" pitchFamily="2" charset="-78"/>
          </a:endParaRPr>
        </a:p>
      </dgm:t>
    </dgm:pt>
    <dgm:pt modelId="{4FF9E251-46B3-4FB1-B5BC-AF18B25DA5E2}" type="pres">
      <dgm:prSet presAssocID="{9A99C82C-1704-4669-90FC-DA2868083C10}" presName="linearFlow" presStyleCnt="0">
        <dgm:presLayoutVars>
          <dgm:dir/>
          <dgm:resizeHandles val="exact"/>
        </dgm:presLayoutVars>
      </dgm:prSet>
      <dgm:spPr/>
    </dgm:pt>
    <dgm:pt modelId="{39748DC2-D47B-4B64-B4C2-C2FB6B26F32F}" type="pres">
      <dgm:prSet presAssocID="{13182A4A-6382-455A-8A1D-98374F806950}" presName="node" presStyleLbl="node1" presStyleIdx="0" presStyleCnt="3">
        <dgm:presLayoutVars>
          <dgm:bulletEnabled val="1"/>
        </dgm:presLayoutVars>
      </dgm:prSet>
      <dgm:spPr/>
      <dgm:t>
        <a:bodyPr/>
        <a:lstStyle/>
        <a:p>
          <a:endParaRPr lang="es-EC"/>
        </a:p>
      </dgm:t>
    </dgm:pt>
    <dgm:pt modelId="{3F7AE32A-21BD-4752-A09C-71BFA83211A5}" type="pres">
      <dgm:prSet presAssocID="{51D92731-9A16-4E7C-997D-AC8BB230A162}" presName="spacerL" presStyleCnt="0"/>
      <dgm:spPr/>
    </dgm:pt>
    <dgm:pt modelId="{84E530F7-A818-47E1-9810-B2F2D34F0581}" type="pres">
      <dgm:prSet presAssocID="{51D92731-9A16-4E7C-997D-AC8BB230A162}" presName="sibTrans" presStyleLbl="sibTrans2D1" presStyleIdx="0" presStyleCnt="2"/>
      <dgm:spPr/>
      <dgm:t>
        <a:bodyPr/>
        <a:lstStyle/>
        <a:p>
          <a:endParaRPr lang="es-EC"/>
        </a:p>
      </dgm:t>
    </dgm:pt>
    <dgm:pt modelId="{057F5092-5549-489D-8A44-EC54BFED71FF}" type="pres">
      <dgm:prSet presAssocID="{51D92731-9A16-4E7C-997D-AC8BB230A162}" presName="spacerR" presStyleCnt="0"/>
      <dgm:spPr/>
    </dgm:pt>
    <dgm:pt modelId="{F80CB17D-DE2A-4A34-87DB-32280B6C0049}" type="pres">
      <dgm:prSet presAssocID="{A0148476-0EA2-4965-A646-716AA3E65893}" presName="node" presStyleLbl="node1" presStyleIdx="1" presStyleCnt="3">
        <dgm:presLayoutVars>
          <dgm:bulletEnabled val="1"/>
        </dgm:presLayoutVars>
      </dgm:prSet>
      <dgm:spPr/>
      <dgm:t>
        <a:bodyPr/>
        <a:lstStyle/>
        <a:p>
          <a:endParaRPr lang="es-EC"/>
        </a:p>
      </dgm:t>
    </dgm:pt>
    <dgm:pt modelId="{792C7A7C-84FB-4D5E-AAC0-F220DF9E92A0}" type="pres">
      <dgm:prSet presAssocID="{F7C8AEA3-3442-4DE6-BFA9-AD310FD15FEE}" presName="spacerL" presStyleCnt="0"/>
      <dgm:spPr/>
    </dgm:pt>
    <dgm:pt modelId="{E19FA5FC-8281-4801-A066-58F0ED5BA008}" type="pres">
      <dgm:prSet presAssocID="{F7C8AEA3-3442-4DE6-BFA9-AD310FD15FEE}" presName="sibTrans" presStyleLbl="sibTrans2D1" presStyleIdx="1" presStyleCnt="2"/>
      <dgm:spPr/>
      <dgm:t>
        <a:bodyPr/>
        <a:lstStyle/>
        <a:p>
          <a:endParaRPr lang="es-EC"/>
        </a:p>
      </dgm:t>
    </dgm:pt>
    <dgm:pt modelId="{252CAB0E-7D19-40BF-8D06-68009B83D8FE}" type="pres">
      <dgm:prSet presAssocID="{F7C8AEA3-3442-4DE6-BFA9-AD310FD15FEE}" presName="spacerR" presStyleCnt="0"/>
      <dgm:spPr/>
    </dgm:pt>
    <dgm:pt modelId="{2E4FFA4C-3945-4FE6-A0B8-311312E0423E}" type="pres">
      <dgm:prSet presAssocID="{29F534F1-4896-4D18-8E0A-D3323139F269}" presName="node" presStyleLbl="node1" presStyleIdx="2" presStyleCnt="3">
        <dgm:presLayoutVars>
          <dgm:bulletEnabled val="1"/>
        </dgm:presLayoutVars>
      </dgm:prSet>
      <dgm:spPr/>
      <dgm:t>
        <a:bodyPr/>
        <a:lstStyle/>
        <a:p>
          <a:endParaRPr lang="es-EC"/>
        </a:p>
      </dgm:t>
    </dgm:pt>
  </dgm:ptLst>
  <dgm:cxnLst>
    <dgm:cxn modelId="{3A1B4BC5-F1F8-4CC6-8E36-A6C94DA31B13}" type="presOf" srcId="{F7C8AEA3-3442-4DE6-BFA9-AD310FD15FEE}" destId="{E19FA5FC-8281-4801-A066-58F0ED5BA008}" srcOrd="0" destOrd="0" presId="urn:microsoft.com/office/officeart/2005/8/layout/equation1"/>
    <dgm:cxn modelId="{CEA9FA39-3964-48F2-8791-BE2882770C3F}" srcId="{9A99C82C-1704-4669-90FC-DA2868083C10}" destId="{13182A4A-6382-455A-8A1D-98374F806950}" srcOrd="0" destOrd="0" parTransId="{6E967052-721B-4897-A7D9-9567B6ADDF01}" sibTransId="{51D92731-9A16-4E7C-997D-AC8BB230A162}"/>
    <dgm:cxn modelId="{8E5D7374-7BB9-463A-9346-BDBA7D68A255}" type="presOf" srcId="{13182A4A-6382-455A-8A1D-98374F806950}" destId="{39748DC2-D47B-4B64-B4C2-C2FB6B26F32F}" srcOrd="0" destOrd="0" presId="urn:microsoft.com/office/officeart/2005/8/layout/equation1"/>
    <dgm:cxn modelId="{3F770251-BF4C-48DF-9FC0-1B4920E2AF57}" type="presOf" srcId="{29F534F1-4896-4D18-8E0A-D3323139F269}" destId="{2E4FFA4C-3945-4FE6-A0B8-311312E0423E}" srcOrd="0" destOrd="0" presId="urn:microsoft.com/office/officeart/2005/8/layout/equation1"/>
    <dgm:cxn modelId="{03FC8362-A313-4042-BAB1-0578C460246D}" type="presOf" srcId="{A0148476-0EA2-4965-A646-716AA3E65893}" destId="{F80CB17D-DE2A-4A34-87DB-32280B6C0049}" srcOrd="0" destOrd="0" presId="urn:microsoft.com/office/officeart/2005/8/layout/equation1"/>
    <dgm:cxn modelId="{2D58F54D-4707-4873-8201-34EC9E06657A}" srcId="{9A99C82C-1704-4669-90FC-DA2868083C10}" destId="{29F534F1-4896-4D18-8E0A-D3323139F269}" srcOrd="2" destOrd="0" parTransId="{E05DBC1F-95F5-49A9-B6F5-53628A045243}" sibTransId="{4B04B39F-44EE-433B-B76E-1202CE08F798}"/>
    <dgm:cxn modelId="{FAF28255-9CF8-4A77-BFBE-BB59CBB3B0C5}" type="presOf" srcId="{51D92731-9A16-4E7C-997D-AC8BB230A162}" destId="{84E530F7-A818-47E1-9810-B2F2D34F0581}" srcOrd="0" destOrd="0" presId="urn:microsoft.com/office/officeart/2005/8/layout/equation1"/>
    <dgm:cxn modelId="{0BF94597-1A8C-4C19-A5B3-300F5F983977}" type="presOf" srcId="{9A99C82C-1704-4669-90FC-DA2868083C10}" destId="{4FF9E251-46B3-4FB1-B5BC-AF18B25DA5E2}" srcOrd="0" destOrd="0" presId="urn:microsoft.com/office/officeart/2005/8/layout/equation1"/>
    <dgm:cxn modelId="{04C37C85-7E1F-4566-AA86-D9B8D7CBF9D7}" srcId="{9A99C82C-1704-4669-90FC-DA2868083C10}" destId="{A0148476-0EA2-4965-A646-716AA3E65893}" srcOrd="1" destOrd="0" parTransId="{341BDE7D-A7A8-4B17-84CD-474E4861DD1C}" sibTransId="{F7C8AEA3-3442-4DE6-BFA9-AD310FD15FEE}"/>
    <dgm:cxn modelId="{250FAB11-3683-4054-B3DC-49176E0D811E}" type="presParOf" srcId="{4FF9E251-46B3-4FB1-B5BC-AF18B25DA5E2}" destId="{39748DC2-D47B-4B64-B4C2-C2FB6B26F32F}" srcOrd="0" destOrd="0" presId="urn:microsoft.com/office/officeart/2005/8/layout/equation1"/>
    <dgm:cxn modelId="{F8EC7D19-AFE2-492A-8B83-7ACC0922D7F3}" type="presParOf" srcId="{4FF9E251-46B3-4FB1-B5BC-AF18B25DA5E2}" destId="{3F7AE32A-21BD-4752-A09C-71BFA83211A5}" srcOrd="1" destOrd="0" presId="urn:microsoft.com/office/officeart/2005/8/layout/equation1"/>
    <dgm:cxn modelId="{879C71E9-D928-4CA3-AFCD-6E8939211F82}" type="presParOf" srcId="{4FF9E251-46B3-4FB1-B5BC-AF18B25DA5E2}" destId="{84E530F7-A818-47E1-9810-B2F2D34F0581}" srcOrd="2" destOrd="0" presId="urn:microsoft.com/office/officeart/2005/8/layout/equation1"/>
    <dgm:cxn modelId="{6EC0C91D-7A18-4977-8861-AD701DF9633F}" type="presParOf" srcId="{4FF9E251-46B3-4FB1-B5BC-AF18B25DA5E2}" destId="{057F5092-5549-489D-8A44-EC54BFED71FF}" srcOrd="3" destOrd="0" presId="urn:microsoft.com/office/officeart/2005/8/layout/equation1"/>
    <dgm:cxn modelId="{0FC34365-D414-44A2-BCAB-987C143D062A}" type="presParOf" srcId="{4FF9E251-46B3-4FB1-B5BC-AF18B25DA5E2}" destId="{F80CB17D-DE2A-4A34-87DB-32280B6C0049}" srcOrd="4" destOrd="0" presId="urn:microsoft.com/office/officeart/2005/8/layout/equation1"/>
    <dgm:cxn modelId="{829FB33E-83B8-4755-88BC-7FACEB111FA5}" type="presParOf" srcId="{4FF9E251-46B3-4FB1-B5BC-AF18B25DA5E2}" destId="{792C7A7C-84FB-4D5E-AAC0-F220DF9E92A0}" srcOrd="5" destOrd="0" presId="urn:microsoft.com/office/officeart/2005/8/layout/equation1"/>
    <dgm:cxn modelId="{17AA9D43-D9D9-47B7-AA95-A3D3AEAAFC5B}" type="presParOf" srcId="{4FF9E251-46B3-4FB1-B5BC-AF18B25DA5E2}" destId="{E19FA5FC-8281-4801-A066-58F0ED5BA008}" srcOrd="6" destOrd="0" presId="urn:microsoft.com/office/officeart/2005/8/layout/equation1"/>
    <dgm:cxn modelId="{D570AE9D-DE78-43BF-82B5-CE39ACC6C646}" type="presParOf" srcId="{4FF9E251-46B3-4FB1-B5BC-AF18B25DA5E2}" destId="{252CAB0E-7D19-40BF-8D06-68009B83D8FE}" srcOrd="7" destOrd="0" presId="urn:microsoft.com/office/officeart/2005/8/layout/equation1"/>
    <dgm:cxn modelId="{13F62AA8-1CCE-415C-A862-3CB5997FB2EA}" type="presParOf" srcId="{4FF9E251-46B3-4FB1-B5BC-AF18B25DA5E2}" destId="{2E4FFA4C-3945-4FE6-A0B8-311312E0423E}" srcOrd="8" destOrd="0" presId="urn:microsoft.com/office/officeart/2005/8/layout/equati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8E4063-0A35-4024-873E-FD3884FD6A57}">
      <dsp:nvSpPr>
        <dsp:cNvPr id="0" name=""/>
        <dsp:cNvSpPr/>
      </dsp:nvSpPr>
      <dsp:spPr>
        <a:xfrm>
          <a:off x="0" y="0"/>
          <a:ext cx="7956376" cy="1625109"/>
        </a:xfrm>
        <a:prstGeom prst="roundRect">
          <a:avLst>
            <a:gd name="adj" fmla="val 10000"/>
          </a:avLst>
        </a:prstGeom>
        <a:solidFill>
          <a:schemeClr val="lt1">
            <a:hueOff val="0"/>
            <a:satOff val="0"/>
            <a:lumOff val="0"/>
            <a:alphaOff val="0"/>
          </a:schemeClr>
        </a:solidFill>
        <a:ln w="400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b="1" u="sng" kern="1200" noProof="0" dirty="0" smtClean="0">
              <a:latin typeface="Andalus" pitchFamily="2" charset="-78"/>
              <a:cs typeface="Andalus" pitchFamily="2" charset="-78"/>
            </a:rPr>
            <a:t>Misión</a:t>
          </a:r>
          <a:endParaRPr lang="es-EC" sz="1200" b="1" u="sng" kern="1200" noProof="0" dirty="0">
            <a:latin typeface="Andalus" pitchFamily="2" charset="-78"/>
            <a:cs typeface="Andalus" pitchFamily="2" charset="-78"/>
          </a:endParaRPr>
        </a:p>
        <a:p>
          <a:pPr marL="114300" lvl="1" indent="-114300" algn="just" defTabSz="533400">
            <a:lnSpc>
              <a:spcPct val="90000"/>
            </a:lnSpc>
            <a:spcBef>
              <a:spcPct val="0"/>
            </a:spcBef>
            <a:spcAft>
              <a:spcPct val="15000"/>
            </a:spcAft>
            <a:buChar char="••"/>
          </a:pPr>
          <a:r>
            <a:rPr lang="es-EC" sz="1200" kern="1200" noProof="0" smtClean="0">
              <a:latin typeface="Andalus" pitchFamily="2" charset="-78"/>
              <a:cs typeface="Andalus" pitchFamily="2" charset="-78"/>
            </a:rPr>
            <a:t>La Clínica de Cirugía </a:t>
          </a:r>
          <a:r>
            <a:rPr lang="es-EC" sz="1200" b="1" i="1" kern="1200" noProof="0" smtClean="0">
              <a:latin typeface="Andalus" pitchFamily="2" charset="-78"/>
              <a:cs typeface="Andalus" pitchFamily="2" charset="-78"/>
            </a:rPr>
            <a:t>Steticus</a:t>
          </a:r>
          <a:r>
            <a:rPr lang="es-EC" sz="1200" kern="1200" noProof="0" smtClean="0">
              <a:latin typeface="Andalus" pitchFamily="2" charset="-78"/>
              <a:cs typeface="Andalus" pitchFamily="2" charset="-78"/>
            </a:rPr>
            <a:t>, está comprometida con la comunidad de Quito para resaltar la belleza natural de sus clientes, por medio de consultas personalizadas y profesionales para brindar calidad en sus servicios como: liposucción, rejuvenecimiento facial, aumento o disminución de senos, estética de nariz y demás, con el arte de cirujanos altamente calificados y tecnología de punta y así conseguir solidez financiera de su institución.</a:t>
          </a:r>
          <a:endParaRPr lang="es-EC" sz="1200" kern="1200" noProof="0">
            <a:latin typeface="Andalus" pitchFamily="2" charset="-78"/>
            <a:cs typeface="Andalus" pitchFamily="2" charset="-78"/>
          </a:endParaRPr>
        </a:p>
      </dsp:txBody>
      <dsp:txXfrm>
        <a:off x="1753786" y="0"/>
        <a:ext cx="6202589" cy="1625109"/>
      </dsp:txXfrm>
    </dsp:sp>
    <dsp:sp modelId="{BED5840E-696E-43C9-9495-F54FA88E5085}">
      <dsp:nvSpPr>
        <dsp:cNvPr id="0" name=""/>
        <dsp:cNvSpPr/>
      </dsp:nvSpPr>
      <dsp:spPr>
        <a:xfrm>
          <a:off x="162510" y="162510"/>
          <a:ext cx="1591275" cy="1300087"/>
        </a:xfrm>
        <a:prstGeom prst="roundRect">
          <a:avLst>
            <a:gd name="adj" fmla="val 10000"/>
          </a:avLst>
        </a:prstGeom>
        <a:blipFill rotWithShape="0">
          <a:blip xmlns:r="http://schemas.openxmlformats.org/officeDocument/2006/relationships" r:embed="rId1"/>
          <a:stretch>
            <a:fillRect/>
          </a:stretch>
        </a:blipFill>
        <a:ln w="400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EA1736-D7F9-4F31-AF6D-C4672F0C94E5}">
      <dsp:nvSpPr>
        <dsp:cNvPr id="0" name=""/>
        <dsp:cNvSpPr/>
      </dsp:nvSpPr>
      <dsp:spPr>
        <a:xfrm>
          <a:off x="0" y="1787620"/>
          <a:ext cx="7956376" cy="1625109"/>
        </a:xfrm>
        <a:prstGeom prst="roundRect">
          <a:avLst>
            <a:gd name="adj" fmla="val 10000"/>
          </a:avLst>
        </a:prstGeom>
        <a:solidFill>
          <a:schemeClr val="lt1">
            <a:hueOff val="0"/>
            <a:satOff val="0"/>
            <a:lumOff val="0"/>
            <a:alphaOff val="0"/>
          </a:schemeClr>
        </a:solidFill>
        <a:ln w="400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b="1" u="sng" kern="1200" noProof="0" dirty="0" smtClean="0">
              <a:latin typeface="Andalus" pitchFamily="2" charset="-78"/>
              <a:cs typeface="Andalus" pitchFamily="2" charset="-78"/>
            </a:rPr>
            <a:t>Visión</a:t>
          </a:r>
          <a:endParaRPr lang="es-EC" sz="1200" b="1" u="sng" kern="1200" noProof="0" dirty="0">
            <a:latin typeface="Andalus" pitchFamily="2" charset="-78"/>
            <a:cs typeface="Andalus" pitchFamily="2" charset="-78"/>
          </a:endParaRPr>
        </a:p>
        <a:p>
          <a:pPr marL="114300" lvl="1" indent="-114300" algn="just" defTabSz="533400">
            <a:lnSpc>
              <a:spcPct val="90000"/>
            </a:lnSpc>
            <a:spcBef>
              <a:spcPct val="0"/>
            </a:spcBef>
            <a:spcAft>
              <a:spcPct val="15000"/>
            </a:spcAft>
            <a:buChar char="••"/>
          </a:pPr>
          <a:r>
            <a:rPr lang="es-EC" sz="1200" kern="1200" noProof="0" smtClean="0">
              <a:latin typeface="Andalus" pitchFamily="2" charset="-78"/>
              <a:cs typeface="Andalus" pitchFamily="2" charset="-78"/>
            </a:rPr>
            <a:t>Para el año 2.016, </a:t>
          </a:r>
          <a:r>
            <a:rPr lang="es-EC" sz="1200" i="1" kern="1200" noProof="0" smtClean="0">
              <a:latin typeface="Andalus" pitchFamily="2" charset="-78"/>
              <a:cs typeface="Andalus" pitchFamily="2" charset="-78"/>
            </a:rPr>
            <a:t>Steticus</a:t>
          </a:r>
          <a:r>
            <a:rPr lang="es-EC" sz="1200" kern="1200" noProof="0" smtClean="0">
              <a:latin typeface="Andalus" pitchFamily="2" charset="-78"/>
              <a:cs typeface="Andalus" pitchFamily="2" charset="-78"/>
            </a:rPr>
            <a:t>, aparte de ser una clínica con mayor flujo quirúrgico y referente dentro de la cirugía plástica ecuatoriana, para todos aquellos que busquen la combinación de virtud y armonía a nivel nacional; llegará a ser un centro de desarrollo para nuevos profesionales con el apoyo de nuevos equipos médicos que se especializan en las técnicas mínimamente invasivas y con el empleo de insumos y técnicas que cuiden de la salud de todos sus clientes.</a:t>
          </a:r>
          <a:endParaRPr lang="es-EC" sz="1200" kern="1200" noProof="0">
            <a:latin typeface="Andalus" pitchFamily="2" charset="-78"/>
            <a:cs typeface="Andalus" pitchFamily="2" charset="-78"/>
          </a:endParaRPr>
        </a:p>
      </dsp:txBody>
      <dsp:txXfrm>
        <a:off x="1753786" y="1787620"/>
        <a:ext cx="6202589" cy="1625109"/>
      </dsp:txXfrm>
    </dsp:sp>
    <dsp:sp modelId="{A74A0594-51DA-4BD7-B6EA-E89DBB93F903}">
      <dsp:nvSpPr>
        <dsp:cNvPr id="0" name=""/>
        <dsp:cNvSpPr/>
      </dsp:nvSpPr>
      <dsp:spPr>
        <a:xfrm>
          <a:off x="162510" y="1950131"/>
          <a:ext cx="1591275" cy="1300087"/>
        </a:xfrm>
        <a:prstGeom prst="roundRect">
          <a:avLst>
            <a:gd name="adj" fmla="val 10000"/>
          </a:avLst>
        </a:prstGeom>
        <a:blipFill rotWithShape="0">
          <a:blip xmlns:r="http://schemas.openxmlformats.org/officeDocument/2006/relationships" r:embed="rId2"/>
          <a:stretch>
            <a:fillRect/>
          </a:stretch>
        </a:blipFill>
        <a:ln w="400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1E330D-B5C5-4E7B-BB1E-58E620D9ADD4}">
      <dsp:nvSpPr>
        <dsp:cNvPr id="0" name=""/>
        <dsp:cNvSpPr/>
      </dsp:nvSpPr>
      <dsp:spPr>
        <a:xfrm>
          <a:off x="0" y="3575241"/>
          <a:ext cx="7956376" cy="1625109"/>
        </a:xfrm>
        <a:prstGeom prst="roundRect">
          <a:avLst>
            <a:gd name="adj" fmla="val 10000"/>
          </a:avLst>
        </a:prstGeom>
        <a:solidFill>
          <a:schemeClr val="lt1">
            <a:hueOff val="0"/>
            <a:satOff val="0"/>
            <a:lumOff val="0"/>
            <a:alphaOff val="0"/>
          </a:schemeClr>
        </a:solidFill>
        <a:ln w="400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just" defTabSz="533400">
            <a:lnSpc>
              <a:spcPct val="90000"/>
            </a:lnSpc>
            <a:spcBef>
              <a:spcPct val="0"/>
            </a:spcBef>
            <a:spcAft>
              <a:spcPct val="35000"/>
            </a:spcAft>
          </a:pPr>
          <a:r>
            <a:rPr lang="es-EC" sz="1200" b="1" u="sng" kern="1200" noProof="0" dirty="0" smtClean="0">
              <a:latin typeface="Andalus" pitchFamily="2" charset="-78"/>
              <a:cs typeface="Andalus" pitchFamily="2" charset="-78"/>
            </a:rPr>
            <a:t>Valores Institucionales</a:t>
          </a:r>
          <a:endParaRPr lang="es-EC" sz="1200" b="1" u="sng" kern="1200" noProof="0" dirty="0">
            <a:latin typeface="Andalus" pitchFamily="2" charset="-78"/>
            <a:cs typeface="Andalus" pitchFamily="2" charset="-78"/>
          </a:endParaRPr>
        </a:p>
        <a:p>
          <a:pPr marL="114300" lvl="1" indent="-114300" algn="just" defTabSz="533400">
            <a:lnSpc>
              <a:spcPct val="90000"/>
            </a:lnSpc>
            <a:spcBef>
              <a:spcPct val="0"/>
            </a:spcBef>
            <a:spcAft>
              <a:spcPct val="15000"/>
            </a:spcAft>
            <a:buChar char="••"/>
          </a:pPr>
          <a:r>
            <a:rPr lang="es-EC" sz="1200" b="0" i="0" kern="1200" noProof="0" dirty="0" smtClean="0">
              <a:latin typeface="Andalus" pitchFamily="2" charset="-78"/>
              <a:cs typeface="Andalus" pitchFamily="2" charset="-78"/>
            </a:rPr>
            <a:t>Calidad de servicio</a:t>
          </a:r>
          <a:endParaRPr lang="es-EC" sz="1200" b="0" i="0" kern="1200" noProof="0" dirty="0">
            <a:latin typeface="Andalus" pitchFamily="2" charset="-78"/>
            <a:cs typeface="Andalus" pitchFamily="2" charset="-78"/>
          </a:endParaRPr>
        </a:p>
        <a:p>
          <a:pPr marL="114300" lvl="1" indent="-114300" algn="just" defTabSz="533400">
            <a:lnSpc>
              <a:spcPct val="90000"/>
            </a:lnSpc>
            <a:spcBef>
              <a:spcPct val="0"/>
            </a:spcBef>
            <a:spcAft>
              <a:spcPct val="15000"/>
            </a:spcAft>
            <a:buChar char="••"/>
          </a:pPr>
          <a:r>
            <a:rPr lang="es-EC" sz="1200" b="0" i="0" kern="1200" noProof="0" dirty="0" smtClean="0">
              <a:latin typeface="Andalus" pitchFamily="2" charset="-78"/>
              <a:cs typeface="Andalus" pitchFamily="2" charset="-78"/>
            </a:rPr>
            <a:t>Ética y Profesionalismo</a:t>
          </a:r>
          <a:endParaRPr lang="es-EC" sz="1200" b="0" i="0" kern="1200" noProof="0" dirty="0">
            <a:latin typeface="Andalus" pitchFamily="2" charset="-78"/>
            <a:cs typeface="Andalus" pitchFamily="2" charset="-78"/>
          </a:endParaRPr>
        </a:p>
        <a:p>
          <a:pPr marL="114300" lvl="1" indent="-114300" algn="just" defTabSz="533400">
            <a:lnSpc>
              <a:spcPct val="90000"/>
            </a:lnSpc>
            <a:spcBef>
              <a:spcPct val="0"/>
            </a:spcBef>
            <a:spcAft>
              <a:spcPct val="15000"/>
            </a:spcAft>
            <a:buChar char="••"/>
          </a:pPr>
          <a:r>
            <a:rPr lang="es-EC" sz="1200" b="0" i="0" kern="1200" noProof="0" dirty="0" smtClean="0">
              <a:latin typeface="Andalus" pitchFamily="2" charset="-78"/>
              <a:cs typeface="Andalus" pitchFamily="2" charset="-78"/>
            </a:rPr>
            <a:t>Actitud Innovadora</a:t>
          </a:r>
          <a:endParaRPr lang="es-EC" sz="1200" b="0" i="0" kern="1200" noProof="0" dirty="0">
            <a:latin typeface="Andalus" pitchFamily="2" charset="-78"/>
            <a:cs typeface="Andalus" pitchFamily="2" charset="-78"/>
          </a:endParaRPr>
        </a:p>
        <a:p>
          <a:pPr marL="114300" lvl="1" indent="-114300" algn="just" defTabSz="533400">
            <a:lnSpc>
              <a:spcPct val="90000"/>
            </a:lnSpc>
            <a:spcBef>
              <a:spcPct val="0"/>
            </a:spcBef>
            <a:spcAft>
              <a:spcPct val="15000"/>
            </a:spcAft>
            <a:buChar char="••"/>
          </a:pPr>
          <a:r>
            <a:rPr lang="es-EC" sz="1200" b="0" i="0" kern="1200" noProof="0" dirty="0" smtClean="0">
              <a:latin typeface="Andalus" pitchFamily="2" charset="-78"/>
              <a:cs typeface="Andalus" pitchFamily="2" charset="-78"/>
            </a:rPr>
            <a:t>Orientación a Resultados</a:t>
          </a:r>
          <a:endParaRPr lang="es-EC" sz="1200" b="0" i="0" kern="1200" noProof="0" dirty="0">
            <a:latin typeface="Andalus" pitchFamily="2" charset="-78"/>
            <a:cs typeface="Andalus" pitchFamily="2" charset="-78"/>
          </a:endParaRPr>
        </a:p>
      </dsp:txBody>
      <dsp:txXfrm>
        <a:off x="1753786" y="3575241"/>
        <a:ext cx="6202589" cy="1625109"/>
      </dsp:txXfrm>
    </dsp:sp>
    <dsp:sp modelId="{96A40447-DAF5-4541-A086-8689BA67A9E4}">
      <dsp:nvSpPr>
        <dsp:cNvPr id="0" name=""/>
        <dsp:cNvSpPr/>
      </dsp:nvSpPr>
      <dsp:spPr>
        <a:xfrm>
          <a:off x="162510" y="3737752"/>
          <a:ext cx="1591275" cy="1300087"/>
        </a:xfrm>
        <a:prstGeom prst="roundRect">
          <a:avLst>
            <a:gd name="adj" fmla="val 10000"/>
          </a:avLst>
        </a:prstGeom>
        <a:blipFill rotWithShape="0">
          <a:blip xmlns:r="http://schemas.openxmlformats.org/officeDocument/2006/relationships" r:embed="rId3"/>
          <a:stretch>
            <a:fillRect/>
          </a:stretch>
        </a:blipFill>
        <a:ln w="400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00B218-2ABA-4C73-8915-A8D94DB20D94}">
      <dsp:nvSpPr>
        <dsp:cNvPr id="0" name=""/>
        <dsp:cNvSpPr/>
      </dsp:nvSpPr>
      <dsp:spPr>
        <a:xfrm>
          <a:off x="733045" y="689826"/>
          <a:ext cx="2892665" cy="783270"/>
        </a:xfrm>
        <a:prstGeom prst="rect">
          <a:avLst/>
        </a:prstGeom>
        <a:solidFill>
          <a:schemeClr val="accent3">
            <a:tint val="40000"/>
            <a:alpha val="90000"/>
            <a:hueOff val="0"/>
            <a:satOff val="0"/>
            <a:lumOff val="0"/>
            <a:alphaOff val="0"/>
          </a:schemeClr>
        </a:solidFill>
        <a:ln w="11430" cap="flat" cmpd="sng" algn="ctr">
          <a:solidFill>
            <a:schemeClr val="accent3">
              <a:tint val="40000"/>
              <a:alpha val="90000"/>
              <a:hueOff val="0"/>
              <a:satOff val="0"/>
              <a:lumOff val="0"/>
              <a:alphaOff val="0"/>
            </a:schemeClr>
          </a:solidFill>
          <a:prstDash val="solid"/>
        </a:ln>
        <a:effectLst>
          <a:outerShdw blurRad="39000" dist="25400" dir="5400000" rotWithShape="0">
            <a:schemeClr val="accent3">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endParaRPr lang="en-US" sz="1200" b="0" kern="1200" noProof="0" dirty="0" smtClean="0">
            <a:latin typeface="Andalus" pitchFamily="2" charset="-78"/>
            <a:cs typeface="Andalus" pitchFamily="2" charset="-78"/>
          </a:endParaRPr>
        </a:p>
        <a:p>
          <a:pPr lvl="0" algn="l" defTabSz="533400">
            <a:lnSpc>
              <a:spcPct val="90000"/>
            </a:lnSpc>
            <a:spcBef>
              <a:spcPct val="0"/>
            </a:spcBef>
            <a:spcAft>
              <a:spcPct val="35000"/>
            </a:spcAft>
          </a:pPr>
          <a:endParaRPr lang="es-EC" sz="1200" b="0" kern="1200" noProof="0" dirty="0" smtClean="0">
            <a:latin typeface="Andalus" pitchFamily="2" charset="-78"/>
            <a:cs typeface="Andalus" pitchFamily="2" charset="-78"/>
          </a:endParaRPr>
        </a:p>
        <a:p>
          <a:pPr lvl="0" algn="l" defTabSz="533400">
            <a:lnSpc>
              <a:spcPct val="90000"/>
            </a:lnSpc>
            <a:spcBef>
              <a:spcPct val="0"/>
            </a:spcBef>
            <a:spcAft>
              <a:spcPct val="35000"/>
            </a:spcAft>
          </a:pPr>
          <a:r>
            <a:rPr lang="es-EC" sz="1200" b="0" kern="1200" noProof="0" dirty="0" smtClean="0">
              <a:latin typeface="Andalus" pitchFamily="2" charset="-78"/>
              <a:cs typeface="Andalus" pitchFamily="2" charset="-78"/>
            </a:rPr>
            <a:t>Remodelación Nasal</a:t>
          </a:r>
          <a:endParaRPr lang="es-EC" sz="1200" b="0" kern="1200" noProof="0" dirty="0">
            <a:latin typeface="Andalus" pitchFamily="2" charset="-78"/>
            <a:cs typeface="Andalus" pitchFamily="2" charset="-78"/>
          </a:endParaRPr>
        </a:p>
      </dsp:txBody>
      <dsp:txXfrm>
        <a:off x="1195871" y="689826"/>
        <a:ext cx="2429839" cy="783270"/>
      </dsp:txXfrm>
    </dsp:sp>
    <dsp:sp modelId="{3BAC61D1-918A-46FE-903E-DA37AB9F3FAD}">
      <dsp:nvSpPr>
        <dsp:cNvPr id="0" name=""/>
        <dsp:cNvSpPr/>
      </dsp:nvSpPr>
      <dsp:spPr>
        <a:xfrm>
          <a:off x="733045" y="1473097"/>
          <a:ext cx="2892665" cy="783270"/>
        </a:xfrm>
        <a:prstGeom prst="rect">
          <a:avLst/>
        </a:prstGeom>
        <a:solidFill>
          <a:schemeClr val="accent3">
            <a:tint val="40000"/>
            <a:alpha val="90000"/>
            <a:hueOff val="1722243"/>
            <a:satOff val="-6534"/>
            <a:lumOff val="-424"/>
            <a:alphaOff val="0"/>
          </a:schemeClr>
        </a:solidFill>
        <a:ln w="11430" cap="flat" cmpd="sng" algn="ctr">
          <a:solidFill>
            <a:schemeClr val="accent3">
              <a:tint val="40000"/>
              <a:alpha val="90000"/>
              <a:hueOff val="1722243"/>
              <a:satOff val="-6534"/>
              <a:lumOff val="-424"/>
              <a:alphaOff val="0"/>
            </a:schemeClr>
          </a:solidFill>
          <a:prstDash val="solid"/>
        </a:ln>
        <a:effectLst>
          <a:outerShdw blurRad="39000" dist="25400" dir="5400000" rotWithShape="0">
            <a:schemeClr val="accent3">
              <a:tint val="40000"/>
              <a:alpha val="90000"/>
              <a:hueOff val="1722243"/>
              <a:satOff val="-6534"/>
              <a:lumOff val="-424"/>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0" kern="1200" noProof="0" dirty="0" smtClean="0">
              <a:latin typeface="Andalus" pitchFamily="2" charset="-78"/>
              <a:cs typeface="Andalus" pitchFamily="2" charset="-78"/>
            </a:rPr>
            <a:t>Aumento disminución y levantamiento de senos</a:t>
          </a:r>
          <a:endParaRPr lang="es-EC" sz="1200" b="0" kern="1200" noProof="0" dirty="0">
            <a:latin typeface="Andalus" pitchFamily="2" charset="-78"/>
            <a:cs typeface="Andalus" pitchFamily="2" charset="-78"/>
          </a:endParaRPr>
        </a:p>
      </dsp:txBody>
      <dsp:txXfrm>
        <a:off x="1195871" y="1473097"/>
        <a:ext cx="2429839" cy="783270"/>
      </dsp:txXfrm>
    </dsp:sp>
    <dsp:sp modelId="{D48A34A1-8667-4B3C-A2C5-1507A8389D1A}">
      <dsp:nvSpPr>
        <dsp:cNvPr id="0" name=""/>
        <dsp:cNvSpPr/>
      </dsp:nvSpPr>
      <dsp:spPr>
        <a:xfrm>
          <a:off x="733045" y="2256367"/>
          <a:ext cx="2892665" cy="783270"/>
        </a:xfrm>
        <a:prstGeom prst="rect">
          <a:avLst/>
        </a:prstGeom>
        <a:solidFill>
          <a:schemeClr val="accent3">
            <a:tint val="40000"/>
            <a:alpha val="90000"/>
            <a:hueOff val="3444486"/>
            <a:satOff val="-13069"/>
            <a:lumOff val="-849"/>
            <a:alphaOff val="0"/>
          </a:schemeClr>
        </a:solidFill>
        <a:ln w="11430" cap="flat" cmpd="sng" algn="ctr">
          <a:solidFill>
            <a:schemeClr val="accent3">
              <a:tint val="40000"/>
              <a:alpha val="90000"/>
              <a:hueOff val="3444486"/>
              <a:satOff val="-13069"/>
              <a:lumOff val="-849"/>
              <a:alphaOff val="0"/>
            </a:schemeClr>
          </a:solidFill>
          <a:prstDash val="solid"/>
        </a:ln>
        <a:effectLst>
          <a:outerShdw blurRad="39000" dist="25400" dir="5400000" rotWithShape="0">
            <a:schemeClr val="accent3">
              <a:tint val="40000"/>
              <a:alpha val="90000"/>
              <a:hueOff val="3444486"/>
              <a:satOff val="-13069"/>
              <a:lumOff val="-849"/>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0" kern="1200" noProof="0" smtClean="0">
              <a:latin typeface="Andalus" pitchFamily="2" charset="-78"/>
              <a:cs typeface="Andalus" pitchFamily="2" charset="-78"/>
            </a:rPr>
            <a:t>Remodelación de glúteos</a:t>
          </a:r>
        </a:p>
      </dsp:txBody>
      <dsp:txXfrm>
        <a:off x="1195871" y="2256367"/>
        <a:ext cx="2429839" cy="783270"/>
      </dsp:txXfrm>
    </dsp:sp>
    <dsp:sp modelId="{86763814-908C-4811-AB41-7E49D0930E9D}">
      <dsp:nvSpPr>
        <dsp:cNvPr id="0" name=""/>
        <dsp:cNvSpPr/>
      </dsp:nvSpPr>
      <dsp:spPr>
        <a:xfrm>
          <a:off x="733045" y="3039638"/>
          <a:ext cx="2892665" cy="783270"/>
        </a:xfrm>
        <a:prstGeom prst="rect">
          <a:avLst/>
        </a:prstGeom>
        <a:solidFill>
          <a:schemeClr val="accent3">
            <a:tint val="40000"/>
            <a:alpha val="90000"/>
            <a:hueOff val="5166728"/>
            <a:satOff val="-19603"/>
            <a:lumOff val="-1273"/>
            <a:alphaOff val="0"/>
          </a:schemeClr>
        </a:solidFill>
        <a:ln w="11430" cap="flat" cmpd="sng" algn="ctr">
          <a:solidFill>
            <a:schemeClr val="accent3">
              <a:tint val="40000"/>
              <a:alpha val="90000"/>
              <a:hueOff val="5166728"/>
              <a:satOff val="-19603"/>
              <a:lumOff val="-1273"/>
              <a:alphaOff val="0"/>
            </a:schemeClr>
          </a:solidFill>
          <a:prstDash val="solid"/>
        </a:ln>
        <a:effectLst>
          <a:outerShdw blurRad="39000" dist="25400" dir="5400000" rotWithShape="0">
            <a:schemeClr val="accent3">
              <a:tint val="40000"/>
              <a:alpha val="90000"/>
              <a:hueOff val="5166728"/>
              <a:satOff val="-19603"/>
              <a:lumOff val="-1273"/>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0" kern="1200" noProof="0" smtClean="0">
              <a:latin typeface="Andalus" pitchFamily="2" charset="-78"/>
              <a:cs typeface="Andalus" pitchFamily="2" charset="-78"/>
            </a:rPr>
            <a:t>Abdominoplastia</a:t>
          </a:r>
        </a:p>
      </dsp:txBody>
      <dsp:txXfrm>
        <a:off x="1195871" y="3039638"/>
        <a:ext cx="2429839" cy="783270"/>
      </dsp:txXfrm>
    </dsp:sp>
    <dsp:sp modelId="{90AFC2B5-B1D9-46B0-89DB-BC30AD8721A1}">
      <dsp:nvSpPr>
        <dsp:cNvPr id="0" name=""/>
        <dsp:cNvSpPr/>
      </dsp:nvSpPr>
      <dsp:spPr>
        <a:xfrm>
          <a:off x="0" y="0"/>
          <a:ext cx="1669700" cy="1310818"/>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b="1" kern="1200" noProof="0" smtClean="0">
              <a:latin typeface="Andalus" pitchFamily="2" charset="-78"/>
              <a:cs typeface="Andalus" pitchFamily="2" charset="-78"/>
            </a:rPr>
            <a:t>Quirúrigicos</a:t>
          </a:r>
          <a:endParaRPr lang="es-EC" sz="1200" b="1" kern="1200" noProof="0">
            <a:latin typeface="Andalus" pitchFamily="2" charset="-78"/>
            <a:cs typeface="Andalus" pitchFamily="2" charset="-78"/>
          </a:endParaRPr>
        </a:p>
      </dsp:txBody>
      <dsp:txXfrm>
        <a:off x="0" y="0"/>
        <a:ext cx="1669700" cy="1310818"/>
      </dsp:txXfrm>
    </dsp:sp>
    <dsp:sp modelId="{08503FB1-875D-4B86-A085-49DC06C2E107}">
      <dsp:nvSpPr>
        <dsp:cNvPr id="0" name=""/>
        <dsp:cNvSpPr/>
      </dsp:nvSpPr>
      <dsp:spPr>
        <a:xfrm>
          <a:off x="4684946" y="581481"/>
          <a:ext cx="2636975" cy="987293"/>
        </a:xfrm>
        <a:prstGeom prst="rect">
          <a:avLst/>
        </a:prstGeom>
        <a:solidFill>
          <a:schemeClr val="accent3">
            <a:tint val="40000"/>
            <a:alpha val="90000"/>
            <a:hueOff val="6888971"/>
            <a:satOff val="-26137"/>
            <a:lumOff val="-1697"/>
            <a:alphaOff val="0"/>
          </a:schemeClr>
        </a:solidFill>
        <a:ln w="11430" cap="flat" cmpd="sng" algn="ctr">
          <a:solidFill>
            <a:schemeClr val="accent3">
              <a:tint val="40000"/>
              <a:alpha val="90000"/>
              <a:hueOff val="6888971"/>
              <a:satOff val="-26137"/>
              <a:lumOff val="-1697"/>
              <a:alphaOff val="0"/>
            </a:schemeClr>
          </a:solidFill>
          <a:prstDash val="solid"/>
        </a:ln>
        <a:effectLst>
          <a:outerShdw blurRad="39000" dist="25400" dir="5400000" rotWithShape="0">
            <a:schemeClr val="accent3">
              <a:tint val="40000"/>
              <a:alpha val="90000"/>
              <a:hueOff val="6888971"/>
              <a:satOff val="-26137"/>
              <a:lumOff val="-1697"/>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0" kern="1200" noProof="0" smtClean="0">
              <a:latin typeface="Andalus" pitchFamily="2" charset="-78"/>
              <a:cs typeface="Andalus" pitchFamily="2" charset="-78"/>
            </a:rPr>
            <a:t>Rejuvenecimiento facial y corporal</a:t>
          </a:r>
          <a:endParaRPr lang="es-EC" sz="1200" b="0" kern="1200" noProof="0">
            <a:latin typeface="Andalus" pitchFamily="2" charset="-78"/>
            <a:cs typeface="Andalus" pitchFamily="2" charset="-78"/>
          </a:endParaRPr>
        </a:p>
      </dsp:txBody>
      <dsp:txXfrm>
        <a:off x="5106862" y="581481"/>
        <a:ext cx="2215059" cy="987293"/>
      </dsp:txXfrm>
    </dsp:sp>
    <dsp:sp modelId="{4E3BC4C2-ACBA-428D-8729-FA7C6D0052D0}">
      <dsp:nvSpPr>
        <dsp:cNvPr id="0" name=""/>
        <dsp:cNvSpPr/>
      </dsp:nvSpPr>
      <dsp:spPr>
        <a:xfrm>
          <a:off x="4684946" y="1438962"/>
          <a:ext cx="2636975" cy="987293"/>
        </a:xfrm>
        <a:prstGeom prst="rect">
          <a:avLst/>
        </a:prstGeom>
        <a:solidFill>
          <a:schemeClr val="accent3">
            <a:tint val="40000"/>
            <a:alpha val="90000"/>
            <a:hueOff val="8611213"/>
            <a:satOff val="-32672"/>
            <a:lumOff val="-2122"/>
            <a:alphaOff val="0"/>
          </a:schemeClr>
        </a:solidFill>
        <a:ln w="11430" cap="flat" cmpd="sng" algn="ctr">
          <a:solidFill>
            <a:schemeClr val="accent3">
              <a:tint val="40000"/>
              <a:alpha val="90000"/>
              <a:hueOff val="8611213"/>
              <a:satOff val="-32672"/>
              <a:lumOff val="-2122"/>
              <a:alphaOff val="0"/>
            </a:schemeClr>
          </a:solidFill>
          <a:prstDash val="solid"/>
        </a:ln>
        <a:effectLst>
          <a:outerShdw blurRad="39000" dist="25400" dir="5400000" rotWithShape="0">
            <a:schemeClr val="accent3">
              <a:tint val="40000"/>
              <a:alpha val="90000"/>
              <a:hueOff val="8611213"/>
              <a:satOff val="-32672"/>
              <a:lumOff val="-2122"/>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0" kern="1200" noProof="0" dirty="0" smtClean="0">
              <a:latin typeface="Andalus" pitchFamily="2" charset="-78"/>
              <a:cs typeface="Andalus" pitchFamily="2" charset="-78"/>
            </a:rPr>
            <a:t>Remoción de lesiones</a:t>
          </a:r>
          <a:endParaRPr lang="es-EC" sz="1200" b="0" kern="1200" noProof="0" dirty="0">
            <a:latin typeface="Andalus" pitchFamily="2" charset="-78"/>
            <a:cs typeface="Andalus" pitchFamily="2" charset="-78"/>
          </a:endParaRPr>
        </a:p>
      </dsp:txBody>
      <dsp:txXfrm>
        <a:off x="5106862" y="1438962"/>
        <a:ext cx="2215059" cy="987293"/>
      </dsp:txXfrm>
    </dsp:sp>
    <dsp:sp modelId="{9FD41A86-1A9D-4057-BBBF-5A2C97213DED}">
      <dsp:nvSpPr>
        <dsp:cNvPr id="0" name=""/>
        <dsp:cNvSpPr/>
      </dsp:nvSpPr>
      <dsp:spPr>
        <a:xfrm>
          <a:off x="4684946" y="2386167"/>
          <a:ext cx="2636975" cy="987293"/>
        </a:xfrm>
        <a:prstGeom prst="rect">
          <a:avLst/>
        </a:prstGeom>
        <a:solidFill>
          <a:schemeClr val="accent3">
            <a:tint val="40000"/>
            <a:alpha val="90000"/>
            <a:hueOff val="10333456"/>
            <a:satOff val="-39206"/>
            <a:lumOff val="-2546"/>
            <a:alphaOff val="0"/>
          </a:schemeClr>
        </a:solidFill>
        <a:ln w="11430" cap="flat" cmpd="sng" algn="ctr">
          <a:solidFill>
            <a:schemeClr val="accent3">
              <a:tint val="40000"/>
              <a:alpha val="90000"/>
              <a:hueOff val="10333456"/>
              <a:satOff val="-39206"/>
              <a:lumOff val="-2546"/>
              <a:alphaOff val="0"/>
            </a:schemeClr>
          </a:solidFill>
          <a:prstDash val="solid"/>
        </a:ln>
        <a:effectLst>
          <a:outerShdw blurRad="39000" dist="25400" dir="5400000" rotWithShape="0">
            <a:schemeClr val="accent3">
              <a:tint val="40000"/>
              <a:alpha val="90000"/>
              <a:hueOff val="10333456"/>
              <a:satOff val="-39206"/>
              <a:lumOff val="-2546"/>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C" sz="1200" b="0" kern="1200" noProof="0" dirty="0" smtClean="0">
              <a:latin typeface="Andalus" pitchFamily="2" charset="-78"/>
              <a:cs typeface="Andalus" pitchFamily="2" charset="-78"/>
            </a:rPr>
            <a:t>Eliminación de machas y arrugas</a:t>
          </a:r>
          <a:endParaRPr lang="es-EC" sz="1200" b="0" kern="1200" noProof="0" dirty="0">
            <a:latin typeface="Andalus" pitchFamily="2" charset="-78"/>
            <a:cs typeface="Andalus" pitchFamily="2" charset="-78"/>
          </a:endParaRPr>
        </a:p>
      </dsp:txBody>
      <dsp:txXfrm>
        <a:off x="5106862" y="2386167"/>
        <a:ext cx="2215059" cy="987293"/>
      </dsp:txXfrm>
    </dsp:sp>
    <dsp:sp modelId="{7880B0A4-7158-4D8A-8ABB-5677AD6FE50B}">
      <dsp:nvSpPr>
        <dsp:cNvPr id="0" name=""/>
        <dsp:cNvSpPr/>
      </dsp:nvSpPr>
      <dsp:spPr>
        <a:xfrm>
          <a:off x="3672406" y="72014"/>
          <a:ext cx="1490273" cy="1131391"/>
        </a:xfrm>
        <a:prstGeom prst="ellipse">
          <a:avLst/>
        </a:prstGeom>
        <a:gradFill rotWithShape="0">
          <a:gsLst>
            <a:gs pos="0">
              <a:schemeClr val="accent3">
                <a:hueOff val="9001922"/>
                <a:satOff val="813"/>
                <a:lumOff val="-8631"/>
                <a:alphaOff val="0"/>
                <a:tint val="74000"/>
              </a:schemeClr>
            </a:gs>
            <a:gs pos="49000">
              <a:schemeClr val="accent3">
                <a:hueOff val="9001922"/>
                <a:satOff val="813"/>
                <a:lumOff val="-8631"/>
                <a:alphaOff val="0"/>
                <a:tint val="96000"/>
                <a:shade val="84000"/>
                <a:satMod val="110000"/>
              </a:schemeClr>
            </a:gs>
            <a:gs pos="49100">
              <a:schemeClr val="accent3">
                <a:hueOff val="9001922"/>
                <a:satOff val="813"/>
                <a:lumOff val="-8631"/>
                <a:alphaOff val="0"/>
                <a:shade val="55000"/>
                <a:satMod val="150000"/>
              </a:schemeClr>
            </a:gs>
            <a:gs pos="92000">
              <a:schemeClr val="accent3">
                <a:hueOff val="9001922"/>
                <a:satOff val="813"/>
                <a:lumOff val="-8631"/>
                <a:alphaOff val="0"/>
                <a:tint val="98000"/>
                <a:shade val="90000"/>
                <a:satMod val="128000"/>
              </a:schemeClr>
            </a:gs>
            <a:gs pos="100000">
              <a:schemeClr val="accent3">
                <a:hueOff val="9001922"/>
                <a:satOff val="813"/>
                <a:lumOff val="-8631"/>
                <a:alphaOff val="0"/>
                <a:tint val="90000"/>
                <a:shade val="97000"/>
                <a:satMod val="128000"/>
              </a:schemeClr>
            </a:gs>
          </a:gsLst>
          <a:lin ang="5400000" scaled="1"/>
        </a:gradFill>
        <a:ln>
          <a:noFill/>
        </a:ln>
        <a:effectLst>
          <a:outerShdw blurRad="39000" dist="25400" dir="5400000" rotWithShape="0">
            <a:schemeClr val="accent3">
              <a:hueOff val="9001922"/>
              <a:satOff val="813"/>
              <a:lumOff val="-8631"/>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C" sz="1200" b="1" kern="1200" noProof="0" smtClean="0">
              <a:latin typeface="Andalus" pitchFamily="2" charset="-78"/>
              <a:cs typeface="Andalus" pitchFamily="2" charset="-78"/>
            </a:rPr>
            <a:t>Láser</a:t>
          </a:r>
          <a:endParaRPr lang="es-EC" sz="1200" b="1" kern="1200" noProof="0">
            <a:latin typeface="Andalus" pitchFamily="2" charset="-78"/>
            <a:cs typeface="Andalus" pitchFamily="2" charset="-78"/>
          </a:endParaRPr>
        </a:p>
      </dsp:txBody>
      <dsp:txXfrm>
        <a:off x="3672406" y="72014"/>
        <a:ext cx="1490273" cy="113139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B236E6-032E-4115-BFBA-35CD9DEDEF7A}">
      <dsp:nvSpPr>
        <dsp:cNvPr id="0" name=""/>
        <dsp:cNvSpPr/>
      </dsp:nvSpPr>
      <dsp:spPr>
        <a:xfrm>
          <a:off x="2376273" y="3"/>
          <a:ext cx="5022200" cy="2077242"/>
        </a:xfrm>
        <a:prstGeom prst="rightArrow">
          <a:avLst>
            <a:gd name="adj1" fmla="val 75000"/>
            <a:gd name="adj2" fmla="val 50000"/>
          </a:avLst>
        </a:prstGeom>
        <a:solidFill>
          <a:schemeClr val="accent2">
            <a:tint val="40000"/>
            <a:alpha val="90000"/>
            <a:hueOff val="0"/>
            <a:satOff val="0"/>
            <a:lumOff val="0"/>
            <a:alphaOff val="0"/>
          </a:schemeClr>
        </a:solidFill>
        <a:ln w="11430" cap="flat" cmpd="sng" algn="ctr">
          <a:solidFill>
            <a:schemeClr val="accent2">
              <a:tint val="40000"/>
              <a:alpha val="90000"/>
              <a:hueOff val="0"/>
              <a:satOff val="0"/>
              <a:lumOff val="0"/>
              <a:alphaOff val="0"/>
            </a:schemeClr>
          </a:solidFill>
          <a:prstDash val="solid"/>
        </a:ln>
        <a:effectLst>
          <a:outerShdw blurRad="39000" dist="25400" dir="5400000" rotWithShape="0">
            <a:schemeClr val="accent2">
              <a:tint val="40000"/>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kern="1200" noProof="0" dirty="0" smtClean="0">
              <a:latin typeface="Andalus" pitchFamily="2" charset="-78"/>
              <a:cs typeface="Andalus" pitchFamily="2" charset="-78"/>
            </a:rPr>
            <a:t>Ecuador es uno de los países de la región con mayores desigualdades en materia de salud y con menor impacto de los recursos invertidos en salud, sólo supera a Nicaragua, Honduras, Bolivia y Haití.</a:t>
          </a:r>
          <a:endParaRPr lang="es-EC" sz="1200" kern="1200" noProof="0" dirty="0">
            <a:latin typeface="Andalus" pitchFamily="2" charset="-78"/>
            <a:cs typeface="Andalus" pitchFamily="2" charset="-78"/>
          </a:endParaRPr>
        </a:p>
        <a:p>
          <a:pPr marL="114300" lvl="1" indent="-114300" algn="l" defTabSz="533400">
            <a:lnSpc>
              <a:spcPct val="90000"/>
            </a:lnSpc>
            <a:spcBef>
              <a:spcPct val="0"/>
            </a:spcBef>
            <a:spcAft>
              <a:spcPct val="15000"/>
            </a:spcAft>
            <a:buChar char="••"/>
          </a:pPr>
          <a:r>
            <a:rPr lang="es-EC" sz="1200" kern="1200" noProof="0" dirty="0" smtClean="0">
              <a:latin typeface="Andalus" pitchFamily="2" charset="-78"/>
              <a:cs typeface="Andalus" pitchFamily="2" charset="-78"/>
            </a:rPr>
            <a:t>Programas nacionales como: “Aliméntate Ecuador” y “Ejercítate y vive Sano” y r</a:t>
          </a:r>
          <a:r>
            <a:rPr lang="es-EC" sz="1200" b="0" i="0" kern="1200" noProof="0" dirty="0" smtClean="0">
              <a:latin typeface="Andalus" pitchFamily="2" charset="-78"/>
              <a:cs typeface="Andalus" pitchFamily="2" charset="-78"/>
            </a:rPr>
            <a:t>etirar implantes mamarios de marca </a:t>
          </a:r>
          <a:r>
            <a:rPr lang="es-EC" sz="1200" b="0" i="0" kern="1200" noProof="0" dirty="0" err="1" smtClean="0">
              <a:latin typeface="Andalus" pitchFamily="2" charset="-78"/>
              <a:cs typeface="Andalus" pitchFamily="2" charset="-78"/>
            </a:rPr>
            <a:t>Poly</a:t>
          </a:r>
          <a:r>
            <a:rPr lang="es-EC" sz="1200" b="0" i="0" kern="1200" noProof="0" dirty="0" smtClean="0">
              <a:latin typeface="Andalus" pitchFamily="2" charset="-78"/>
              <a:cs typeface="Andalus" pitchFamily="2" charset="-78"/>
            </a:rPr>
            <a:t> </a:t>
          </a:r>
          <a:r>
            <a:rPr lang="es-EC" sz="1200" b="0" i="0" kern="1200" noProof="0" dirty="0" err="1" smtClean="0">
              <a:latin typeface="Andalus" pitchFamily="2" charset="-78"/>
              <a:cs typeface="Andalus" pitchFamily="2" charset="-78"/>
            </a:rPr>
            <a:t>Implant</a:t>
          </a:r>
          <a:r>
            <a:rPr lang="es-EC" sz="1200" b="0" i="0" kern="1200" noProof="0" dirty="0" smtClean="0">
              <a:latin typeface="Andalus" pitchFamily="2" charset="-78"/>
              <a:cs typeface="Andalus" pitchFamily="2" charset="-78"/>
            </a:rPr>
            <a:t> </a:t>
          </a:r>
          <a:r>
            <a:rPr lang="es-EC" sz="1200" b="0" i="0" kern="1200" noProof="0" dirty="0" err="1" smtClean="0">
              <a:latin typeface="Andalus" pitchFamily="2" charset="-78"/>
              <a:cs typeface="Andalus" pitchFamily="2" charset="-78"/>
            </a:rPr>
            <a:t>Prothese</a:t>
          </a:r>
          <a:r>
            <a:rPr lang="es-EC" sz="1200" b="0" i="0" kern="1200" noProof="0" dirty="0" smtClean="0">
              <a:latin typeface="Andalus" pitchFamily="2" charset="-78"/>
              <a:cs typeface="Andalus" pitchFamily="2" charset="-78"/>
            </a:rPr>
            <a:t> (PIP)</a:t>
          </a:r>
          <a:endParaRPr lang="es-EC" sz="1200" kern="1200" noProof="0" dirty="0">
            <a:latin typeface="Andalus" pitchFamily="2" charset="-78"/>
            <a:cs typeface="Andalus" pitchFamily="2" charset="-78"/>
          </a:endParaRPr>
        </a:p>
      </dsp:txBody>
      <dsp:txXfrm>
        <a:off x="2376273" y="3"/>
        <a:ext cx="5022200" cy="2077242"/>
      </dsp:txXfrm>
    </dsp:sp>
    <dsp:sp modelId="{5ED8BE8B-01E6-4585-8A35-5F409A42CB9E}">
      <dsp:nvSpPr>
        <dsp:cNvPr id="0" name=""/>
        <dsp:cNvSpPr/>
      </dsp:nvSpPr>
      <dsp:spPr>
        <a:xfrm>
          <a:off x="216024" y="685"/>
          <a:ext cx="2178598" cy="2673929"/>
        </a:xfrm>
        <a:prstGeom prst="roundRect">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noProof="0" dirty="0" smtClean="0">
              <a:latin typeface="Andalus" pitchFamily="2" charset="-78"/>
              <a:cs typeface="Andalus" pitchFamily="2" charset="-78"/>
            </a:rPr>
            <a:t>Sector Político</a:t>
          </a:r>
          <a:endParaRPr lang="es-EC" sz="2400" kern="1200" noProof="0" dirty="0">
            <a:latin typeface="Andalus" pitchFamily="2" charset="-78"/>
            <a:cs typeface="Andalus" pitchFamily="2" charset="-78"/>
          </a:endParaRPr>
        </a:p>
      </dsp:txBody>
      <dsp:txXfrm>
        <a:off x="216024" y="685"/>
        <a:ext cx="2178598" cy="2673929"/>
      </dsp:txXfrm>
    </dsp:sp>
    <dsp:sp modelId="{7CE7A104-BD08-4986-ABF8-F74BA8AE99EF}">
      <dsp:nvSpPr>
        <dsp:cNvPr id="0" name=""/>
        <dsp:cNvSpPr/>
      </dsp:nvSpPr>
      <dsp:spPr>
        <a:xfrm>
          <a:off x="2391096" y="3004538"/>
          <a:ext cx="5029253" cy="2548870"/>
        </a:xfrm>
        <a:prstGeom prst="rightArrow">
          <a:avLst>
            <a:gd name="adj1" fmla="val 75000"/>
            <a:gd name="adj2" fmla="val 50000"/>
          </a:avLst>
        </a:prstGeom>
        <a:solidFill>
          <a:schemeClr val="accent2">
            <a:tint val="40000"/>
            <a:alpha val="90000"/>
            <a:hueOff val="-18821559"/>
            <a:satOff val="25857"/>
            <a:lumOff val="1461"/>
            <a:alphaOff val="0"/>
          </a:schemeClr>
        </a:solidFill>
        <a:ln w="11430" cap="flat" cmpd="sng" algn="ctr">
          <a:solidFill>
            <a:schemeClr val="accent2">
              <a:tint val="40000"/>
              <a:alpha val="90000"/>
              <a:hueOff val="-18821559"/>
              <a:satOff val="25857"/>
              <a:lumOff val="1461"/>
              <a:alphaOff val="0"/>
            </a:schemeClr>
          </a:solidFill>
          <a:prstDash val="solid"/>
        </a:ln>
        <a:effectLst>
          <a:outerShdw blurRad="39000" dist="25400" dir="5400000" rotWithShape="0">
            <a:schemeClr val="accent2">
              <a:tint val="40000"/>
              <a:alpha val="90000"/>
              <a:hueOff val="-18821559"/>
              <a:satOff val="25857"/>
              <a:lumOff val="1461"/>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EC" sz="1200" b="0" i="0" kern="1200" noProof="0" dirty="0" smtClean="0">
              <a:latin typeface="Andalus" pitchFamily="2" charset="-78"/>
              <a:cs typeface="Andalus" pitchFamily="2" charset="-78"/>
            </a:rPr>
            <a:t>Ley Orgánica de Salud , Ley de Derechos y Amparo del Paciente , Código de Ética Médica del Ecuador</a:t>
          </a:r>
          <a:endParaRPr lang="es-EC" sz="1200" b="0" kern="1200" noProof="0" dirty="0">
            <a:latin typeface="Andalus" pitchFamily="2" charset="-78"/>
            <a:cs typeface="Andalus" pitchFamily="2" charset="-78"/>
          </a:endParaRPr>
        </a:p>
        <a:p>
          <a:pPr marL="114300" lvl="1" indent="-114300" algn="l" defTabSz="533400">
            <a:lnSpc>
              <a:spcPct val="90000"/>
            </a:lnSpc>
            <a:spcBef>
              <a:spcPct val="0"/>
            </a:spcBef>
            <a:spcAft>
              <a:spcPct val="15000"/>
            </a:spcAft>
            <a:buChar char="••"/>
          </a:pPr>
          <a:r>
            <a:rPr lang="es-EC" sz="1200" kern="1200" noProof="0" dirty="0" smtClean="0">
              <a:latin typeface="Andalus" pitchFamily="2" charset="-78"/>
              <a:cs typeface="Andalus" pitchFamily="2" charset="-78"/>
            </a:rPr>
            <a:t>Ministerio de Salud trabaja en un proyecto para crear el licenciamiento para todos los centros que brindan estos servicios, tanto públicos como privados que exigirán el cumplimiento mínimo de requisitos en instrumental.</a:t>
          </a:r>
          <a:endParaRPr lang="es-EC" sz="1200" kern="1200" noProof="0" dirty="0">
            <a:latin typeface="Andalus" pitchFamily="2" charset="-78"/>
            <a:cs typeface="Andalus" pitchFamily="2" charset="-78"/>
          </a:endParaRPr>
        </a:p>
        <a:p>
          <a:pPr marL="114300" lvl="1" indent="-114300" algn="l" defTabSz="533400">
            <a:lnSpc>
              <a:spcPct val="90000"/>
            </a:lnSpc>
            <a:spcBef>
              <a:spcPct val="0"/>
            </a:spcBef>
            <a:spcAft>
              <a:spcPct val="15000"/>
            </a:spcAft>
            <a:buChar char="••"/>
          </a:pPr>
          <a:r>
            <a:rPr lang="es-EC" sz="1200" kern="1200" noProof="0" smtClean="0">
              <a:latin typeface="Andalus" pitchFamily="2" charset="-78"/>
              <a:cs typeface="Andalus" pitchFamily="2" charset="-78"/>
            </a:rPr>
            <a:t>Ley de Fomento Ambiental y Optimización de Recursos del Estado (más conocida como Reforma Tributaria)</a:t>
          </a:r>
          <a:endParaRPr lang="es-EC" sz="1200" kern="1200" noProof="0">
            <a:latin typeface="Andalus" pitchFamily="2" charset="-78"/>
            <a:cs typeface="Andalus" pitchFamily="2" charset="-78"/>
          </a:endParaRPr>
        </a:p>
      </dsp:txBody>
      <dsp:txXfrm>
        <a:off x="2391096" y="3004538"/>
        <a:ext cx="5029253" cy="2548870"/>
      </dsp:txXfrm>
    </dsp:sp>
    <dsp:sp modelId="{7A478B95-FC93-4C4A-A20D-B61622953B72}">
      <dsp:nvSpPr>
        <dsp:cNvPr id="0" name=""/>
        <dsp:cNvSpPr/>
      </dsp:nvSpPr>
      <dsp:spPr>
        <a:xfrm>
          <a:off x="212498" y="2942008"/>
          <a:ext cx="2178598" cy="2673929"/>
        </a:xfrm>
        <a:prstGeom prst="roundRect">
          <a:avLst/>
        </a:prstGeom>
        <a:gradFill rotWithShape="0">
          <a:gsLst>
            <a:gs pos="0">
              <a:schemeClr val="accent2">
                <a:hueOff val="-17325818"/>
                <a:satOff val="15657"/>
                <a:lumOff val="1768"/>
                <a:alphaOff val="0"/>
                <a:tint val="74000"/>
              </a:schemeClr>
            </a:gs>
            <a:gs pos="49000">
              <a:schemeClr val="accent2">
                <a:hueOff val="-17325818"/>
                <a:satOff val="15657"/>
                <a:lumOff val="1768"/>
                <a:alphaOff val="0"/>
                <a:tint val="96000"/>
                <a:shade val="84000"/>
                <a:satMod val="110000"/>
              </a:schemeClr>
            </a:gs>
            <a:gs pos="49100">
              <a:schemeClr val="accent2">
                <a:hueOff val="-17325818"/>
                <a:satOff val="15657"/>
                <a:lumOff val="1768"/>
                <a:alphaOff val="0"/>
                <a:shade val="55000"/>
                <a:satMod val="150000"/>
              </a:schemeClr>
            </a:gs>
            <a:gs pos="92000">
              <a:schemeClr val="accent2">
                <a:hueOff val="-17325818"/>
                <a:satOff val="15657"/>
                <a:lumOff val="1768"/>
                <a:alphaOff val="0"/>
                <a:tint val="98000"/>
                <a:shade val="90000"/>
                <a:satMod val="128000"/>
              </a:schemeClr>
            </a:gs>
            <a:gs pos="100000">
              <a:schemeClr val="accent2">
                <a:hueOff val="-17325818"/>
                <a:satOff val="15657"/>
                <a:lumOff val="1768"/>
                <a:alphaOff val="0"/>
                <a:tint val="90000"/>
                <a:shade val="97000"/>
                <a:satMod val="128000"/>
              </a:schemeClr>
            </a:gs>
          </a:gsLst>
          <a:lin ang="5400000" scaled="1"/>
        </a:gradFill>
        <a:ln>
          <a:noFill/>
        </a:ln>
        <a:effectLst>
          <a:outerShdw blurRad="39000" dist="25400" dir="5400000" rotWithShape="0">
            <a:schemeClr val="accent2">
              <a:hueOff val="-17325818"/>
              <a:satOff val="15657"/>
              <a:lumOff val="1768"/>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C" sz="2400" kern="1200" noProof="0" smtClean="0">
              <a:latin typeface="Andalus" pitchFamily="2" charset="-78"/>
              <a:cs typeface="Andalus" pitchFamily="2" charset="-78"/>
            </a:rPr>
            <a:t>Sector Legal</a:t>
          </a:r>
          <a:endParaRPr lang="es-EC" sz="2400" kern="1200" noProof="0">
            <a:latin typeface="Andalus" pitchFamily="2" charset="-78"/>
            <a:cs typeface="Andalus" pitchFamily="2" charset="-78"/>
          </a:endParaRPr>
        </a:p>
      </dsp:txBody>
      <dsp:txXfrm>
        <a:off x="212498" y="2942008"/>
        <a:ext cx="2178598" cy="26739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31E0A0-1764-4BA0-B902-B0BEF7642B48}">
      <dsp:nvSpPr>
        <dsp:cNvPr id="0" name=""/>
        <dsp:cNvSpPr/>
      </dsp:nvSpPr>
      <dsp:spPr>
        <a:xfrm>
          <a:off x="0" y="0"/>
          <a:ext cx="7344816" cy="2559884"/>
        </a:xfrm>
        <a:prstGeom prst="roundRect">
          <a:avLst>
            <a:gd name="adj" fmla="val 10000"/>
          </a:avLst>
        </a:prstGeom>
        <a:solidFill>
          <a:schemeClr val="lt1">
            <a:alpha val="90000"/>
            <a:tint val="40000"/>
            <a:hueOff val="0"/>
            <a:satOff val="0"/>
            <a:lumOff val="0"/>
            <a:alphaOff val="0"/>
          </a:schemeClr>
        </a:solidFill>
        <a:ln w="400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9E83D-0AB6-41C8-B254-5756A24BB21D}">
      <dsp:nvSpPr>
        <dsp:cNvPr id="0" name=""/>
        <dsp:cNvSpPr/>
      </dsp:nvSpPr>
      <dsp:spPr>
        <a:xfrm>
          <a:off x="220344" y="341317"/>
          <a:ext cx="2157539" cy="1877248"/>
        </a:xfrm>
        <a:prstGeom prst="roundRect">
          <a:avLst>
            <a:gd name="adj" fmla="val 10000"/>
          </a:avLst>
        </a:prstGeom>
        <a:blipFill rotWithShape="0">
          <a:blip xmlns:r="http://schemas.openxmlformats.org/officeDocument/2006/relationships" r:embed="rId1"/>
          <a:stretch>
            <a:fillRect/>
          </a:stretch>
        </a:blip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D2184E-2064-4DD3-AE99-33DB8DCFF85B}">
      <dsp:nvSpPr>
        <dsp:cNvPr id="0" name=""/>
        <dsp:cNvSpPr/>
      </dsp:nvSpPr>
      <dsp:spPr>
        <a:xfrm rot="10800000">
          <a:off x="220344" y="2559884"/>
          <a:ext cx="2157539" cy="3128747"/>
        </a:xfrm>
        <a:prstGeom prst="round2SameRect">
          <a:avLst>
            <a:gd name="adj1" fmla="val 10500"/>
            <a:gd name="adj2" fmla="val 0"/>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b="1" kern="1200" noProof="0" dirty="0" smtClean="0">
              <a:solidFill>
                <a:schemeClr val="accent3">
                  <a:lumMod val="60000"/>
                  <a:lumOff val="40000"/>
                </a:schemeClr>
              </a:solidFill>
              <a:latin typeface="Andalus" pitchFamily="2" charset="-78"/>
              <a:cs typeface="Andalus" pitchFamily="2" charset="-78"/>
            </a:rPr>
            <a:t>Sector Cultural</a:t>
          </a:r>
          <a:endParaRPr lang="es-EC" sz="1900" b="1" kern="1200" noProof="0" dirty="0">
            <a:solidFill>
              <a:schemeClr val="accent3">
                <a:lumMod val="60000"/>
                <a:lumOff val="40000"/>
              </a:schemeClr>
            </a:solidFill>
            <a:latin typeface="Andalus" pitchFamily="2" charset="-78"/>
            <a:cs typeface="Andalus" pitchFamily="2" charset="-78"/>
          </a:endParaRPr>
        </a:p>
        <a:p>
          <a:pPr marL="114300" lvl="1" indent="-114300" algn="l" defTabSz="666750">
            <a:lnSpc>
              <a:spcPct val="90000"/>
            </a:lnSpc>
            <a:spcBef>
              <a:spcPct val="0"/>
            </a:spcBef>
            <a:spcAft>
              <a:spcPct val="15000"/>
            </a:spcAft>
            <a:buChar char="••"/>
          </a:pPr>
          <a:r>
            <a:rPr lang="es-EC" sz="1500" kern="1200" noProof="0" smtClean="0">
              <a:latin typeface="Andalus" pitchFamily="2" charset="-78"/>
              <a:cs typeface="Andalus" pitchFamily="2" charset="-78"/>
            </a:rPr>
            <a:t>Anualmente, son unos  67.500 los que se someten al bisturí para ser más bellos</a:t>
          </a:r>
          <a:endParaRPr lang="es-EC" sz="1500" kern="1200" noProof="0">
            <a:latin typeface="Andalus" pitchFamily="2" charset="-78"/>
            <a:cs typeface="Andalus" pitchFamily="2" charset="-78"/>
          </a:endParaRPr>
        </a:p>
      </dsp:txBody>
      <dsp:txXfrm rot="10800000">
        <a:off x="220344" y="2559884"/>
        <a:ext cx="2157539" cy="3128747"/>
      </dsp:txXfrm>
    </dsp:sp>
    <dsp:sp modelId="{4C6A95F0-E355-414F-BEE6-566875B5F46D}">
      <dsp:nvSpPr>
        <dsp:cNvPr id="0" name=""/>
        <dsp:cNvSpPr/>
      </dsp:nvSpPr>
      <dsp:spPr>
        <a:xfrm>
          <a:off x="2593638" y="341317"/>
          <a:ext cx="2157539" cy="1877248"/>
        </a:xfrm>
        <a:prstGeom prst="roundRect">
          <a:avLst>
            <a:gd name="adj" fmla="val 10000"/>
          </a:avLst>
        </a:prstGeom>
        <a:blipFill rotWithShape="0">
          <a:blip xmlns:r="http://schemas.openxmlformats.org/officeDocument/2006/relationships" r:embed="rId2"/>
          <a:stretch>
            <a:fillRect/>
          </a:stretch>
        </a:blip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A5C182-C850-4648-A229-23F48B635237}">
      <dsp:nvSpPr>
        <dsp:cNvPr id="0" name=""/>
        <dsp:cNvSpPr/>
      </dsp:nvSpPr>
      <dsp:spPr>
        <a:xfrm rot="10800000">
          <a:off x="2593638" y="2559884"/>
          <a:ext cx="2157539" cy="3128747"/>
        </a:xfrm>
        <a:prstGeom prst="round2SameRect">
          <a:avLst>
            <a:gd name="adj1" fmla="val 10500"/>
            <a:gd name="adj2" fmla="val 0"/>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l" defTabSz="844550">
            <a:lnSpc>
              <a:spcPct val="90000"/>
            </a:lnSpc>
            <a:spcBef>
              <a:spcPct val="0"/>
            </a:spcBef>
            <a:spcAft>
              <a:spcPct val="35000"/>
            </a:spcAft>
          </a:pPr>
          <a:r>
            <a:rPr lang="es-EC" sz="1900" b="1" kern="1200" noProof="0" dirty="0" smtClean="0">
              <a:solidFill>
                <a:schemeClr val="accent3">
                  <a:lumMod val="60000"/>
                  <a:lumOff val="40000"/>
                </a:schemeClr>
              </a:solidFill>
              <a:latin typeface="Andalus" pitchFamily="2" charset="-78"/>
              <a:cs typeface="Andalus" pitchFamily="2" charset="-78"/>
            </a:rPr>
            <a:t>Sector Ambiental</a:t>
          </a:r>
          <a:endParaRPr lang="es-EC" sz="1900" b="1" kern="1200" noProof="0" dirty="0">
            <a:solidFill>
              <a:schemeClr val="accent3">
                <a:lumMod val="60000"/>
                <a:lumOff val="40000"/>
              </a:schemeClr>
            </a:solidFill>
            <a:latin typeface="Andalus" pitchFamily="2" charset="-78"/>
            <a:cs typeface="Andalus" pitchFamily="2" charset="-78"/>
          </a:endParaRPr>
        </a:p>
        <a:p>
          <a:pPr marL="114300" lvl="1" indent="-114300" algn="l" defTabSz="666750">
            <a:lnSpc>
              <a:spcPct val="90000"/>
            </a:lnSpc>
            <a:spcBef>
              <a:spcPct val="0"/>
            </a:spcBef>
            <a:spcAft>
              <a:spcPct val="15000"/>
            </a:spcAft>
            <a:buChar char="••"/>
          </a:pPr>
          <a:r>
            <a:rPr lang="es-EC" sz="1500" kern="1200" noProof="0" dirty="0" smtClean="0">
              <a:latin typeface="Andalus" pitchFamily="2" charset="-78"/>
              <a:cs typeface="Andalus" pitchFamily="2" charset="-78"/>
            </a:rPr>
            <a:t>Manejo de desechos hospitalarios</a:t>
          </a:r>
          <a:endParaRPr lang="es-EC" sz="1500" kern="1200" noProof="0" dirty="0">
            <a:latin typeface="Andalus" pitchFamily="2" charset="-78"/>
            <a:cs typeface="Andalus" pitchFamily="2" charset="-78"/>
          </a:endParaRPr>
        </a:p>
      </dsp:txBody>
      <dsp:txXfrm rot="10800000">
        <a:off x="2593638" y="2559884"/>
        <a:ext cx="2157539" cy="3128747"/>
      </dsp:txXfrm>
    </dsp:sp>
    <dsp:sp modelId="{24C112C4-1FED-470A-8802-6C439FDD31C1}">
      <dsp:nvSpPr>
        <dsp:cNvPr id="0" name=""/>
        <dsp:cNvSpPr/>
      </dsp:nvSpPr>
      <dsp:spPr>
        <a:xfrm>
          <a:off x="4966931" y="341317"/>
          <a:ext cx="2157539" cy="1877248"/>
        </a:xfrm>
        <a:prstGeom prst="roundRect">
          <a:avLst>
            <a:gd name="adj" fmla="val 10000"/>
          </a:avLst>
        </a:prstGeom>
        <a:blipFill rotWithShape="0">
          <a:blip xmlns:r="http://schemas.openxmlformats.org/officeDocument/2006/relationships" r:embed="rId3"/>
          <a:stretch>
            <a:fillRect/>
          </a:stretch>
        </a:blip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AEEB00-8043-4051-9D75-3F5EF75C522C}">
      <dsp:nvSpPr>
        <dsp:cNvPr id="0" name=""/>
        <dsp:cNvSpPr/>
      </dsp:nvSpPr>
      <dsp:spPr>
        <a:xfrm rot="10800000">
          <a:off x="4966931" y="2559884"/>
          <a:ext cx="2157539" cy="3128747"/>
        </a:xfrm>
        <a:prstGeom prst="round2SameRect">
          <a:avLst>
            <a:gd name="adj1" fmla="val 10500"/>
            <a:gd name="adj2" fmla="val 0"/>
          </a:avLst>
        </a:prstGeom>
        <a:solidFill>
          <a:schemeClr val="lt1">
            <a:hueOff val="0"/>
            <a:satOff val="0"/>
            <a:lumOff val="0"/>
            <a:alphaOff val="0"/>
          </a:schemeClr>
        </a:solidFill>
        <a:ln w="400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EC" sz="1900" b="1" kern="1200" noProof="0" dirty="0" smtClean="0">
              <a:solidFill>
                <a:schemeClr val="accent3">
                  <a:lumMod val="60000"/>
                  <a:lumOff val="40000"/>
                </a:schemeClr>
              </a:solidFill>
              <a:latin typeface="Andalus" pitchFamily="2" charset="-78"/>
              <a:cs typeface="Andalus" pitchFamily="2" charset="-78"/>
            </a:rPr>
            <a:t>Sector Tecnológico</a:t>
          </a:r>
          <a:endParaRPr lang="es-EC" sz="1900" b="1" kern="1200" noProof="0" dirty="0">
            <a:solidFill>
              <a:schemeClr val="accent3">
                <a:lumMod val="60000"/>
                <a:lumOff val="40000"/>
              </a:schemeClr>
            </a:solidFill>
            <a:latin typeface="Andalus" pitchFamily="2" charset="-78"/>
            <a:cs typeface="Andalus" pitchFamily="2" charset="-78"/>
          </a:endParaRPr>
        </a:p>
        <a:p>
          <a:pPr marL="114300" lvl="1" indent="-114300" algn="l" defTabSz="666750">
            <a:lnSpc>
              <a:spcPct val="90000"/>
            </a:lnSpc>
            <a:spcBef>
              <a:spcPct val="0"/>
            </a:spcBef>
            <a:spcAft>
              <a:spcPct val="15000"/>
            </a:spcAft>
            <a:buChar char="••"/>
          </a:pPr>
          <a:r>
            <a:rPr lang="es-EC" sz="1500" kern="1200" noProof="0" dirty="0" err="1" smtClean="0">
              <a:latin typeface="Andalus" pitchFamily="2" charset="-78"/>
              <a:cs typeface="Andalus" pitchFamily="2" charset="-78"/>
            </a:rPr>
            <a:t>Transplante</a:t>
          </a:r>
          <a:r>
            <a:rPr lang="es-EC" sz="1500" kern="1200" noProof="0" dirty="0" smtClean="0">
              <a:latin typeface="Andalus" pitchFamily="2" charset="-78"/>
              <a:cs typeface="Andalus" pitchFamily="2" charset="-78"/>
            </a:rPr>
            <a:t> de cara, implantes de silicona, tecnologías de </a:t>
          </a:r>
          <a:r>
            <a:rPr lang="es-EC" sz="1500" kern="1200" noProof="0" dirty="0" err="1" smtClean="0">
              <a:latin typeface="Andalus" pitchFamily="2" charset="-78"/>
              <a:cs typeface="Andalus" pitchFamily="2" charset="-78"/>
            </a:rPr>
            <a:t>liposucción,materia</a:t>
          </a:r>
          <a:r>
            <a:rPr lang="es-EC" sz="1500" kern="1200" noProof="0" dirty="0" smtClean="0">
              <a:latin typeface="Andalus" pitchFamily="2" charset="-78"/>
              <a:cs typeface="Andalus" pitchFamily="2" charset="-78"/>
            </a:rPr>
            <a:t> orgánica en los maquillajes, láser.</a:t>
          </a:r>
          <a:endParaRPr lang="es-EC" sz="1500" kern="1200" noProof="0" dirty="0">
            <a:latin typeface="Andalus" pitchFamily="2" charset="-78"/>
            <a:cs typeface="Andalus" pitchFamily="2" charset="-78"/>
          </a:endParaRPr>
        </a:p>
      </dsp:txBody>
      <dsp:txXfrm rot="10800000">
        <a:off x="4966931" y="2559884"/>
        <a:ext cx="2157539" cy="312874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0.43308</cdr:x>
      <cdr:y>0.13477</cdr:y>
    </cdr:from>
    <cdr:to>
      <cdr:x>0.66166</cdr:x>
      <cdr:y>0.23585</cdr:y>
    </cdr:to>
    <cdr:sp macro="" textlink="">
      <cdr:nvSpPr>
        <cdr:cNvPr id="2" name="2 CuadroTexto"/>
        <cdr:cNvSpPr txBox="1"/>
      </cdr:nvSpPr>
      <cdr:spPr>
        <a:xfrm xmlns:a="http://schemas.openxmlformats.org/drawingml/2006/main">
          <a:off x="2592288" y="288032"/>
          <a:ext cx="1368152" cy="21602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s-EC" sz="800" b="1" noProof="0" dirty="0" smtClean="0">
              <a:solidFill>
                <a:schemeClr val="accent4">
                  <a:lumMod val="60000"/>
                  <a:lumOff val="40000"/>
                </a:schemeClr>
              </a:solidFill>
              <a:latin typeface="Times New Roman" pitchFamily="18" charset="0"/>
              <a:cs typeface="Times New Roman" pitchFamily="18" charset="0"/>
            </a:rPr>
            <a:t>Crecimiento Anual Compuesto=</a:t>
          </a:r>
          <a:r>
            <a:rPr lang="es-EC" sz="800" b="1" baseline="0" noProof="0" dirty="0" smtClean="0">
              <a:solidFill>
                <a:schemeClr val="accent4">
                  <a:lumMod val="60000"/>
                  <a:lumOff val="40000"/>
                </a:schemeClr>
              </a:solidFill>
              <a:latin typeface="Times New Roman" pitchFamily="18" charset="0"/>
              <a:cs typeface="Times New Roman" pitchFamily="18" charset="0"/>
            </a:rPr>
            <a:t> 7.57%</a:t>
          </a:r>
          <a:endParaRPr lang="es-EC" sz="800" b="1" noProof="0" dirty="0">
            <a:solidFill>
              <a:schemeClr val="accent4">
                <a:lumMod val="60000"/>
                <a:lumOff val="40000"/>
              </a:schemeClr>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A44ED-4AA1-4C7C-A9F5-B629E5FFA373}" type="datetimeFigureOut">
              <a:rPr lang="es-EC" smtClean="0"/>
              <a:pPr/>
              <a:t>24/06/2012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4DE17-752B-455F-99FB-B1ACA2793D99}"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3004DE17-752B-455F-99FB-B1ACA2793D99}" type="slidenum">
              <a:rPr lang="es-EC" smtClean="0"/>
              <a:pPr/>
              <a:t>3</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3BE83C5-B517-4911-B42C-BDFE9AFFA601}" type="datetimeFigureOut">
              <a:rPr lang="es-EC" smtClean="0"/>
              <a:pPr/>
              <a:t>24/06/2012</a:t>
            </a:fld>
            <a:endParaRPr lang="es-EC"/>
          </a:p>
        </p:txBody>
      </p:sp>
      <p:sp>
        <p:nvSpPr>
          <p:cNvPr id="18" name="17 Marcador de pie de página"/>
          <p:cNvSpPr>
            <a:spLocks noGrp="1"/>
          </p:cNvSpPr>
          <p:nvPr>
            <p:ph type="ftr" sz="quarter" idx="11"/>
          </p:nvPr>
        </p:nvSpPr>
        <p:spPr>
          <a:xfrm>
            <a:off x="2819401" y="6557946"/>
            <a:ext cx="2927723" cy="228600"/>
          </a:xfrm>
        </p:spPr>
        <p:txBody>
          <a:bodyPr/>
          <a:lstStyle>
            <a:lvl1pPr>
              <a:defRPr lang="en-US" dirty="0">
                <a:solidFill>
                  <a:srgbClr val="FFFFFF"/>
                </a:solidFill>
              </a:defRPr>
            </a:lvl1pPr>
            <a:extLst/>
          </a:lstStyle>
          <a:p>
            <a:endParaRPr lang="es-EC"/>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7E3B7FA-CA5B-45B0-8578-E72052877EB9}"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3BE83C5-B517-4911-B42C-BDFE9AFFA601}" type="datetimeFigureOut">
              <a:rPr lang="es-EC" smtClean="0"/>
              <a:pPr/>
              <a:t>24/06/2012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7E3B7FA-CA5B-45B0-8578-E72052877EB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7"/>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3"/>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C3BE83C5-B517-4911-B42C-BDFE9AFFA601}" type="datetimeFigureOut">
              <a:rPr lang="es-EC" smtClean="0"/>
              <a:pPr/>
              <a:t>24/06/2012</a:t>
            </a:fld>
            <a:endParaRPr lang="es-EC"/>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C"/>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7E3B7FA-CA5B-45B0-8578-E72052877EB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3BE83C5-B517-4911-B42C-BDFE9AFFA601}" type="datetimeFigureOut">
              <a:rPr lang="es-EC" smtClean="0"/>
              <a:pPr/>
              <a:t>24/06/2012</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7E3B7FA-CA5B-45B0-8578-E72052877EB9}"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2"/>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fld id="{C3BE83C5-B517-4911-B42C-BDFE9AFFA601}" type="datetimeFigureOut">
              <a:rPr lang="es-EC" smtClean="0"/>
              <a:pPr/>
              <a:t>24/06/2012</a:t>
            </a:fld>
            <a:endParaRPr lang="es-EC"/>
          </a:p>
        </p:txBody>
      </p:sp>
      <p:sp>
        <p:nvSpPr>
          <p:cNvPr id="5" name="4 Marcador de pie de página"/>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s-EC"/>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77E3B7FA-CA5B-45B0-8578-E72052877EB9}"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2"/>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3BE83C5-B517-4911-B42C-BDFE9AFFA601}" type="datetimeFigureOut">
              <a:rPr lang="es-EC" smtClean="0"/>
              <a:pPr/>
              <a:t>24/06/2012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7E3B7FA-CA5B-45B0-8578-E72052877EB9}"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3BE83C5-B517-4911-B42C-BDFE9AFFA601}" type="datetimeFigureOut">
              <a:rPr lang="es-EC" smtClean="0"/>
              <a:pPr/>
              <a:t>24/06/2012</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77E3B7FA-CA5B-45B0-8578-E72052877EB9}"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3BE83C5-B517-4911-B42C-BDFE9AFFA601}" type="datetimeFigureOut">
              <a:rPr lang="es-EC" smtClean="0"/>
              <a:pPr/>
              <a:t>24/06/2012</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77E3B7FA-CA5B-45B0-8578-E72052877EB9}"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C3BE83C5-B517-4911-B42C-BDFE9AFFA601}" type="datetimeFigureOut">
              <a:rPr lang="es-EC" smtClean="0"/>
              <a:pPr/>
              <a:t>24/06/2012</a:t>
            </a:fld>
            <a:endParaRPr lang="es-EC"/>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C"/>
          </a:p>
        </p:txBody>
      </p:sp>
      <p:sp>
        <p:nvSpPr>
          <p:cNvPr id="4" name="3 Marcador de número de diapositiva"/>
          <p:cNvSpPr>
            <a:spLocks noGrp="1"/>
          </p:cNvSpPr>
          <p:nvPr>
            <p:ph type="sldNum" sz="quarter" idx="12"/>
          </p:nvPr>
        </p:nvSpPr>
        <p:spPr/>
        <p:txBody>
          <a:bodyPr/>
          <a:lstStyle>
            <a:extLst/>
          </a:lstStyle>
          <a:p>
            <a:fld id="{77E3B7FA-CA5B-45B0-8578-E72052877EB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3BE83C5-B517-4911-B42C-BDFE9AFFA601}" type="datetimeFigureOut">
              <a:rPr lang="es-EC" smtClean="0"/>
              <a:pPr/>
              <a:t>24/06/2012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7E3B7FA-CA5B-45B0-8578-E72052877EB9}"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71"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8" y="998818"/>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7"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7"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C3BE83C5-B517-4911-B42C-BDFE9AFFA601}" type="datetimeFigureOut">
              <a:rPr lang="es-EC" smtClean="0"/>
              <a:pPr/>
              <a:t>24/06/2012</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7E3B7FA-CA5B-45B0-8578-E72052877EB9}" type="slidenum">
              <a:rPr lang="es-EC" smtClean="0"/>
              <a:pPr/>
              <a:t>‹Nº›</a:t>
            </a:fld>
            <a:endParaRPr lang="es-EC"/>
          </a:p>
        </p:txBody>
      </p:sp>
      <p:sp>
        <p:nvSpPr>
          <p:cNvPr id="10" name="9 Marcador de posición de imagen"/>
          <p:cNvSpPr>
            <a:spLocks noGrp="1"/>
          </p:cNvSpPr>
          <p:nvPr>
            <p:ph type="pic" idx="1"/>
          </p:nvPr>
        </p:nvSpPr>
        <p:spPr>
          <a:xfrm>
            <a:off x="663681"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3BE83C5-B517-4911-B42C-BDFE9AFFA601}" type="datetimeFigureOut">
              <a:rPr lang="es-EC" smtClean="0"/>
              <a:pPr/>
              <a:t>24/06/2012</a:t>
            </a:fld>
            <a:endParaRPr lang="es-EC"/>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C"/>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7E3B7FA-CA5B-45B0-8578-E72052877EB9}"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ELLO2"/>
          <p:cNvPicPr/>
          <p:nvPr/>
        </p:nvPicPr>
        <p:blipFill>
          <a:blip r:embed="rId2" cstate="print"/>
          <a:srcRect/>
          <a:stretch>
            <a:fillRect/>
          </a:stretch>
        </p:blipFill>
        <p:spPr bwMode="auto">
          <a:xfrm>
            <a:off x="6372200" y="3212977"/>
            <a:ext cx="2088232" cy="1800200"/>
          </a:xfrm>
          <a:prstGeom prst="rect">
            <a:avLst/>
          </a:prstGeom>
          <a:noFill/>
          <a:ln w="9525">
            <a:noFill/>
            <a:miter lim="800000"/>
            <a:headEnd/>
            <a:tailEnd/>
          </a:ln>
        </p:spPr>
      </p:pic>
      <p:sp>
        <p:nvSpPr>
          <p:cNvPr id="5" name="4 Título"/>
          <p:cNvSpPr>
            <a:spLocks noGrp="1"/>
          </p:cNvSpPr>
          <p:nvPr>
            <p:ph type="ctrTitle"/>
          </p:nvPr>
        </p:nvSpPr>
        <p:spPr>
          <a:xfrm>
            <a:off x="3347864" y="908721"/>
            <a:ext cx="5105400" cy="1887488"/>
          </a:xfrm>
        </p:spPr>
        <p:txBody>
          <a:bodyPr/>
          <a:lstStyle/>
          <a:p>
            <a:pPr>
              <a:lnSpc>
                <a:spcPct val="200000"/>
              </a:lnSpc>
            </a:pPr>
            <a:r>
              <a:rPr lang="es-EC" sz="4400" cap="none" dirty="0" smtClean="0">
                <a:ln w="900" cmpd="sng">
                  <a:solidFill>
                    <a:schemeClr val="accent1">
                      <a:satMod val="190000"/>
                      <a:alpha val="55000"/>
                    </a:schemeClr>
                  </a:solidFill>
                  <a:prstDash val="solid"/>
                </a:ln>
                <a:solidFill>
                  <a:schemeClr val="accent1">
                    <a:satMod val="200000"/>
                    <a:tint val="3000"/>
                  </a:schemeClr>
                </a:solidFill>
                <a:effectLst>
                  <a:glow rad="63500">
                    <a:schemeClr val="accent6">
                      <a:satMod val="175000"/>
                      <a:alpha val="40000"/>
                    </a:schemeClr>
                  </a:glow>
                  <a:innerShdw blurRad="101600" dist="76200" dir="5400000">
                    <a:schemeClr val="accent1">
                      <a:satMod val="190000"/>
                      <a:tint val="100000"/>
                      <a:alpha val="74000"/>
                    </a:schemeClr>
                  </a:innerShdw>
                </a:effectLst>
                <a:latin typeface="Tempus Sans ITC" pitchFamily="82" charset="0"/>
              </a:rPr>
              <a:t>Plan Financiero para Clínica Steticus</a:t>
            </a:r>
            <a:endParaRPr lang="es-EC" dirty="0"/>
          </a:p>
        </p:txBody>
      </p:sp>
      <p:sp>
        <p:nvSpPr>
          <p:cNvPr id="6" name="5 Rectángulo"/>
          <p:cNvSpPr/>
          <p:nvPr/>
        </p:nvSpPr>
        <p:spPr>
          <a:xfrm rot="16200000">
            <a:off x="-2189945" y="2767282"/>
            <a:ext cx="6858001" cy="1323439"/>
          </a:xfrm>
          <a:prstGeom prst="rect">
            <a:avLst/>
          </a:prstGeom>
          <a:noFill/>
        </p:spPr>
        <p:txBody>
          <a:bodyPr wrap="square" lIns="91440" tIns="45720" rIns="91440" bIns="45720">
            <a:spAutoFit/>
          </a:bodyPr>
          <a:lstStyle/>
          <a:p>
            <a:pPr algn="ctr"/>
            <a:r>
              <a:rPr lang="es-EC"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rPr>
              <a:t>Tesis de Pre-grado</a:t>
            </a:r>
            <a:endParaRPr lang="es-EC"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endParaRPr>
          </a:p>
          <a:p>
            <a:pPr algn="ctr"/>
            <a:r>
              <a:rPr lang="es-EC"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rPr>
              <a:t>Finanzas  y Auditoria</a:t>
            </a:r>
            <a:endParaRPr lang="es-EC"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endParaRPr>
          </a:p>
        </p:txBody>
      </p:sp>
      <p:sp>
        <p:nvSpPr>
          <p:cNvPr id="8" name="2 Subtítulo"/>
          <p:cNvSpPr>
            <a:spLocks noGrp="1"/>
          </p:cNvSpPr>
          <p:nvPr>
            <p:ph type="subTitle" idx="1"/>
          </p:nvPr>
        </p:nvSpPr>
        <p:spPr>
          <a:xfrm>
            <a:off x="2895600" y="3539865"/>
            <a:ext cx="5996880" cy="3318136"/>
          </a:xfrm>
        </p:spPr>
        <p:txBody>
          <a:bodyPr>
            <a:normAutofit/>
          </a:bodyPr>
          <a:lstStyle/>
          <a:p>
            <a:pPr algn="l">
              <a:buFont typeface="Courier New" pitchFamily="49" charset="0"/>
              <a:buChar char="o"/>
            </a:pPr>
            <a:r>
              <a:rPr lang="es-EC" dirty="0" smtClean="0">
                <a:solidFill>
                  <a:schemeClr val="accent4">
                    <a:lumMod val="60000"/>
                    <a:lumOff val="40000"/>
                  </a:schemeClr>
                </a:solidFill>
                <a:latin typeface="Andalus" pitchFamily="2" charset="-78"/>
                <a:cs typeface="Andalus" pitchFamily="2" charset="-78"/>
              </a:rPr>
              <a:t>Michelle Correa Jiménez</a:t>
            </a:r>
          </a:p>
          <a:p>
            <a:pPr algn="l">
              <a:buFont typeface="Courier New" pitchFamily="49" charset="0"/>
              <a:buChar char="o"/>
            </a:pPr>
            <a:endParaRPr lang="es-EC" dirty="0" smtClean="0">
              <a:latin typeface="Andalus" pitchFamily="2" charset="-78"/>
              <a:cs typeface="Andalus" pitchFamily="2" charset="-78"/>
            </a:endParaRPr>
          </a:p>
          <a:p>
            <a:pPr algn="l">
              <a:buFont typeface="Courier New" pitchFamily="49" charset="0"/>
              <a:buChar char="o"/>
            </a:pPr>
            <a:endParaRPr lang="es-EC" dirty="0" smtClean="0">
              <a:latin typeface="Andalus" pitchFamily="2" charset="-78"/>
              <a:cs typeface="Andalus" pitchFamily="2" charset="-78"/>
            </a:endParaRPr>
          </a:p>
          <a:p>
            <a:pPr algn="l">
              <a:buFont typeface="Courier New" pitchFamily="49" charset="0"/>
              <a:buChar char="o"/>
            </a:pPr>
            <a:endParaRPr lang="es-EC" dirty="0" smtClean="0">
              <a:latin typeface="Andalus" pitchFamily="2" charset="-78"/>
              <a:cs typeface="Andalus" pitchFamily="2" charset="-78"/>
            </a:endParaRPr>
          </a:p>
          <a:p>
            <a:pPr algn="l">
              <a:buFont typeface="Courier New" pitchFamily="49" charset="0"/>
              <a:buChar char="o"/>
            </a:pPr>
            <a:endParaRPr lang="es-EC" dirty="0" smtClean="0">
              <a:latin typeface="Andalus" pitchFamily="2" charset="-78"/>
              <a:cs typeface="Andalus" pitchFamily="2" charset="-78"/>
            </a:endParaRPr>
          </a:p>
          <a:p>
            <a:pPr algn="l">
              <a:buFont typeface="Courier New" pitchFamily="49" charset="0"/>
              <a:buChar char="o"/>
            </a:pPr>
            <a:r>
              <a:rPr lang="es-EC" sz="1600" b="1" dirty="0" smtClean="0">
                <a:solidFill>
                  <a:schemeClr val="accent1">
                    <a:lumMod val="60000"/>
                    <a:lumOff val="40000"/>
                  </a:schemeClr>
                </a:solidFill>
                <a:latin typeface="Andalus" pitchFamily="2" charset="-78"/>
                <a:cs typeface="Andalus" pitchFamily="2" charset="-78"/>
              </a:rPr>
              <a:t>Director: 		Eco.  Marcelo Cruz</a:t>
            </a:r>
          </a:p>
          <a:p>
            <a:pPr algn="l">
              <a:buFont typeface="Courier New" pitchFamily="49" charset="0"/>
              <a:buChar char="o"/>
            </a:pPr>
            <a:r>
              <a:rPr lang="en-US" sz="1600" b="1" dirty="0" err="1" smtClean="0">
                <a:solidFill>
                  <a:schemeClr val="accent1">
                    <a:lumMod val="60000"/>
                    <a:lumOff val="40000"/>
                  </a:schemeClr>
                </a:solidFill>
                <a:latin typeface="Andalus" pitchFamily="2" charset="-78"/>
                <a:cs typeface="Andalus" pitchFamily="2" charset="-78"/>
              </a:rPr>
              <a:t>Codirector</a:t>
            </a:r>
            <a:r>
              <a:rPr lang="en-US" sz="1600" b="1" dirty="0" smtClean="0">
                <a:solidFill>
                  <a:schemeClr val="accent1">
                    <a:lumMod val="60000"/>
                    <a:lumOff val="40000"/>
                  </a:schemeClr>
                </a:solidFill>
                <a:latin typeface="Andalus" pitchFamily="2" charset="-78"/>
                <a:cs typeface="Andalus" pitchFamily="2" charset="-78"/>
              </a:rPr>
              <a:t>:	Eco. Juan Lara</a:t>
            </a:r>
            <a:endParaRPr lang="es-EC" sz="1600" b="1" dirty="0" smtClean="0">
              <a:solidFill>
                <a:schemeClr val="accent1">
                  <a:lumMod val="60000"/>
                  <a:lumOff val="40000"/>
                </a:schemeClr>
              </a:solidFill>
              <a:latin typeface="Andalus" pitchFamily="2" charset="-78"/>
              <a:cs typeface="Andalus" pitchFamily="2" charset="-78"/>
            </a:endParaRPr>
          </a:p>
          <a:p>
            <a:pPr>
              <a:buFont typeface="Courier New" pitchFamily="49" charset="0"/>
              <a:buChar char="o"/>
            </a:pPr>
            <a:endParaRPr lang="es-EC" sz="1200" b="1" dirty="0" smtClean="0">
              <a:solidFill>
                <a:schemeClr val="accent1">
                  <a:lumMod val="60000"/>
                  <a:lumOff val="40000"/>
                </a:schemeClr>
              </a:solidFill>
              <a:latin typeface="Andalus" pitchFamily="2" charset="-78"/>
              <a:cs typeface="Andalus" pitchFamily="2" charset="-78"/>
            </a:endParaRPr>
          </a:p>
          <a:p>
            <a:pPr>
              <a:buFont typeface="Courier New" pitchFamily="49" charset="0"/>
              <a:buChar char="o"/>
            </a:pPr>
            <a:r>
              <a:rPr lang="es-EC" sz="1200" b="1" dirty="0" smtClean="0">
                <a:solidFill>
                  <a:schemeClr val="accent1">
                    <a:lumMod val="60000"/>
                    <a:lumOff val="40000"/>
                  </a:schemeClr>
                </a:solidFill>
                <a:latin typeface="Andalus" pitchFamily="2" charset="-78"/>
                <a:cs typeface="Andalus" pitchFamily="2" charset="-78"/>
              </a:rPr>
              <a:t>Junio 2.012</a:t>
            </a:r>
            <a:endParaRPr lang="es-EC" sz="1200" b="1" dirty="0">
              <a:solidFill>
                <a:schemeClr val="accent1">
                  <a:lumMod val="60000"/>
                  <a:lumOff val="40000"/>
                </a:schemeClr>
              </a:solidFill>
              <a:latin typeface="Andalus" pitchFamily="2" charset="-78"/>
              <a:cs typeface="Andalus" pitchFamily="2" charset="-78"/>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rPr>
              <a:t>Análisis Situacional</a:t>
            </a:r>
            <a:endParaRPr lang="es-EC" sz="4000" b="1" spc="0" dirty="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endParaRPr>
          </a:p>
        </p:txBody>
      </p:sp>
      <p:sp>
        <p:nvSpPr>
          <p:cNvPr id="5" name="4 CuadroTexto"/>
          <p:cNvSpPr txBox="1"/>
          <p:nvPr/>
        </p:nvSpPr>
        <p:spPr>
          <a:xfrm>
            <a:off x="323528" y="836713"/>
            <a:ext cx="7632848" cy="6863417"/>
          </a:xfrm>
          <a:prstGeom prst="rect">
            <a:avLst/>
          </a:prstGeom>
          <a:noFill/>
        </p:spPr>
        <p:txBody>
          <a:bodyPr wrap="square" rtlCol="0">
            <a:spAutoFit/>
          </a:bodyPr>
          <a:lstStyle/>
          <a:p>
            <a:r>
              <a:rPr lang="es-EC" sz="2000" b="1" dirty="0" smtClean="0">
                <a:ln w="1905"/>
                <a:solidFill>
                  <a:schemeClr val="accent1">
                    <a:lumMod val="50000"/>
                  </a:schemeClr>
                </a:solidFill>
                <a:effectLst>
                  <a:glow rad="101600">
                    <a:schemeClr val="accent1">
                      <a:satMod val="175000"/>
                      <a:alpha val="40000"/>
                    </a:schemeClr>
                  </a:glow>
                  <a:innerShdw blurRad="69850" dist="43180" dir="5400000">
                    <a:srgbClr val="000000">
                      <a:alpha val="65000"/>
                    </a:srgbClr>
                  </a:innerShdw>
                </a:effectLst>
                <a:latin typeface="Pristina" pitchFamily="66" charset="0"/>
                <a:cs typeface="Andalus" pitchFamily="2" charset="-78"/>
              </a:rPr>
              <a:t>Sector Social</a:t>
            </a:r>
            <a:r>
              <a:rPr lang="es-EC" sz="2000" b="1" dirty="0" smtClean="0">
                <a:ln w="1905"/>
                <a:solidFill>
                  <a:schemeClr val="accent1">
                    <a:lumMod val="50000"/>
                  </a:schemeClr>
                </a:solidFill>
                <a:effectLst>
                  <a:glow rad="101600">
                    <a:schemeClr val="accent1">
                      <a:satMod val="175000"/>
                      <a:alpha val="40000"/>
                    </a:schemeClr>
                  </a:glow>
                  <a:innerShdw blurRad="69850" dist="43180" dir="5400000">
                    <a:srgbClr val="000000">
                      <a:alpha val="65000"/>
                    </a:srgbClr>
                  </a:innerShdw>
                </a:effectLst>
                <a:latin typeface="Andalus" pitchFamily="2" charset="-78"/>
                <a:cs typeface="Andalus" pitchFamily="2" charset="-78"/>
              </a:rPr>
              <a:t>:</a:t>
            </a:r>
            <a:endParaRPr lang="es-EC" sz="1600" dirty="0" smtClean="0">
              <a:solidFill>
                <a:schemeClr val="accent1">
                  <a:lumMod val="50000"/>
                </a:schemeClr>
              </a:solidFill>
              <a:effectLst>
                <a:glow rad="101600">
                  <a:schemeClr val="accent1">
                    <a:satMod val="175000"/>
                    <a:alpha val="40000"/>
                  </a:schemeClr>
                </a:glow>
                <a:innerShdw blurRad="69850" dist="43180" dir="5400000">
                  <a:srgbClr val="000000">
                    <a:alpha val="65000"/>
                  </a:srgbClr>
                </a:innerShdw>
              </a:effectLst>
              <a:latin typeface="Andalus" pitchFamily="2" charset="-78"/>
              <a:cs typeface="Andalus" pitchFamily="2" charset="-78"/>
            </a:endParaRPr>
          </a:p>
          <a:p>
            <a:endParaRPr lang="es-EC" sz="1600" dirty="0" smtClean="0">
              <a:latin typeface="Andalus" pitchFamily="2" charset="-78"/>
              <a:cs typeface="Andalus" pitchFamily="2" charset="-78"/>
            </a:endParaRPr>
          </a:p>
          <a:p>
            <a:pPr>
              <a:lnSpc>
                <a:spcPct val="150000"/>
              </a:lnSpc>
              <a:buFont typeface="Wingdings" pitchFamily="2" charset="2"/>
              <a:buChar char="q"/>
            </a:pPr>
            <a:r>
              <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rPr>
              <a:t>Principales problemas nacionales: </a:t>
            </a:r>
            <a:r>
              <a:rPr lang="es-EC" sz="1200" dirty="0" smtClean="0">
                <a:latin typeface="Andalus" pitchFamily="2" charset="-78"/>
                <a:cs typeface="Andalus" pitchFamily="2" charset="-78"/>
              </a:rPr>
              <a:t>Las encuestas reflejas que la inseguridad (46%) tanto en Quito como en Guayaquil de ambos sexos y de todos los niveles socio – económicos, predomina; seguido de la falta de empleo con el 25.41% y en tercer lugar el alto costo de vida en el Ecuador con menor representatividad, del 9.48%.</a:t>
            </a:r>
          </a:p>
          <a:p>
            <a:endPar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r>
              <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rPr>
              <a:t>Empleo y Desempleo</a:t>
            </a:r>
          </a:p>
          <a:p>
            <a:endPar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r>
              <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rPr>
              <a:t>Nivel socio – económico</a:t>
            </a: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gn="just"/>
            <a:r>
              <a:rPr lang="es-MX" sz="1100" dirty="0" smtClean="0">
                <a:latin typeface="Andalus" pitchFamily="2" charset="-78"/>
                <a:cs typeface="Andalus" pitchFamily="2" charset="-78"/>
              </a:rPr>
              <a:t>Según </a:t>
            </a:r>
            <a:r>
              <a:rPr lang="es-MX" sz="1100" dirty="0" err="1" smtClean="0">
                <a:latin typeface="Andalus" pitchFamily="2" charset="-78"/>
                <a:cs typeface="Andalus" pitchFamily="2" charset="-78"/>
              </a:rPr>
              <a:t>PricewaterhouseCoopers</a:t>
            </a:r>
            <a:r>
              <a:rPr lang="es-MX" sz="1100" dirty="0" smtClean="0">
                <a:latin typeface="Andalus" pitchFamily="2" charset="-78"/>
                <a:cs typeface="Andalus" pitchFamily="2" charset="-78"/>
              </a:rPr>
              <a:t> realizó un estudio salarial en 323 empresas privadas del país; este estudio señaló que el incremento de salarios se ubicó en 5.71% en el año 2011.</a:t>
            </a:r>
            <a:endParaRPr lang="es-EC" sz="1100" dirty="0" smtClean="0">
              <a:latin typeface="Andalus" pitchFamily="2" charset="-78"/>
              <a:cs typeface="Andalus" pitchFamily="2" charset="-78"/>
            </a:endParaRPr>
          </a:p>
          <a:p>
            <a:pPr>
              <a:buFont typeface="Wingdings" pitchFamily="2" charset="2"/>
              <a:buChar char="q"/>
            </a:pPr>
            <a:endPar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s-EC" dirty="0">
              <a:latin typeface="Andalus" pitchFamily="2" charset="-78"/>
              <a:cs typeface="Andalus" pitchFamily="2" charset="-78"/>
            </a:endParaRPr>
          </a:p>
        </p:txBody>
      </p:sp>
      <p:sp>
        <p:nvSpPr>
          <p:cNvPr id="7" name="1 Título"/>
          <p:cNvSpPr>
            <a:spLocks noGrp="1"/>
          </p:cNvSpPr>
          <p:nvPr>
            <p:ph type="title"/>
          </p:nvPr>
        </p:nvSpPr>
        <p:spPr>
          <a:xfrm>
            <a:off x="1547664" y="188640"/>
            <a:ext cx="6624736" cy="1080120"/>
          </a:xfrm>
        </p:spPr>
        <p:txBody>
          <a:bodyPr/>
          <a:lstStyle/>
          <a:p>
            <a:r>
              <a:rPr lang="es-EC" sz="4400" cap="none" dirty="0" smtClean="0">
                <a:ln>
                  <a:prstDash val="solid"/>
                </a:ln>
                <a:solidFill>
                  <a:schemeClr val="accent3">
                    <a:lumMod val="60000"/>
                    <a:lumOff val="40000"/>
                  </a:schemeClr>
                </a:solidFill>
                <a:latin typeface="Pristina" pitchFamily="66" charset="0"/>
              </a:rPr>
              <a:t>Análisis del Macro - Ambiente</a:t>
            </a:r>
            <a:endParaRPr lang="es-EC" dirty="0">
              <a:solidFill>
                <a:schemeClr val="accent3">
                  <a:lumMod val="60000"/>
                  <a:lumOff val="40000"/>
                </a:schemeClr>
              </a:solidFill>
              <a:effectLst/>
              <a:latin typeface="Pristina" pitchFamily="66" charset="0"/>
            </a:endParaRPr>
          </a:p>
        </p:txBody>
      </p:sp>
      <p:graphicFrame>
        <p:nvGraphicFramePr>
          <p:cNvPr id="11" name="10 Gráfico"/>
          <p:cNvGraphicFramePr/>
          <p:nvPr/>
        </p:nvGraphicFramePr>
        <p:xfrm>
          <a:off x="1763690" y="2564906"/>
          <a:ext cx="4539073" cy="1883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11 Gráfico"/>
          <p:cNvGraphicFramePr/>
          <p:nvPr/>
        </p:nvGraphicFramePr>
        <p:xfrm>
          <a:off x="1907704" y="4581128"/>
          <a:ext cx="4608512" cy="19096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rPr>
              <a:t>Análisis Situacional</a:t>
            </a:r>
            <a:endParaRPr lang="es-EC" sz="4000" b="1" spc="0" dirty="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endParaRPr>
          </a:p>
        </p:txBody>
      </p:sp>
      <p:sp>
        <p:nvSpPr>
          <p:cNvPr id="7" name="1 Título"/>
          <p:cNvSpPr>
            <a:spLocks noGrp="1"/>
          </p:cNvSpPr>
          <p:nvPr>
            <p:ph type="title"/>
          </p:nvPr>
        </p:nvSpPr>
        <p:spPr>
          <a:xfrm>
            <a:off x="1547664" y="188640"/>
            <a:ext cx="6624736" cy="1080120"/>
          </a:xfrm>
        </p:spPr>
        <p:txBody>
          <a:bodyPr/>
          <a:lstStyle/>
          <a:p>
            <a:r>
              <a:rPr lang="es-EC" sz="4400" cap="none" dirty="0" smtClean="0">
                <a:ln>
                  <a:prstDash val="solid"/>
                </a:ln>
                <a:solidFill>
                  <a:schemeClr val="accent3">
                    <a:lumMod val="60000"/>
                    <a:lumOff val="40000"/>
                  </a:schemeClr>
                </a:solidFill>
                <a:latin typeface="Pristina" pitchFamily="66" charset="0"/>
              </a:rPr>
              <a:t>Análisis del Macro - Ambiente</a:t>
            </a:r>
            <a:endParaRPr lang="es-EC" dirty="0">
              <a:solidFill>
                <a:schemeClr val="accent3">
                  <a:lumMod val="60000"/>
                  <a:lumOff val="40000"/>
                </a:schemeClr>
              </a:solidFill>
              <a:effectLst/>
              <a:latin typeface="Pristina" pitchFamily="66" charset="0"/>
            </a:endParaRPr>
          </a:p>
        </p:txBody>
      </p:sp>
      <p:graphicFrame>
        <p:nvGraphicFramePr>
          <p:cNvPr id="8" name="7 Diagrama"/>
          <p:cNvGraphicFramePr/>
          <p:nvPr/>
        </p:nvGraphicFramePr>
        <p:xfrm>
          <a:off x="467544" y="980728"/>
          <a:ext cx="734481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rPr>
              <a:t>Análisis Situacional</a:t>
            </a:r>
            <a:endParaRPr lang="es-EC" sz="4000" b="1" spc="0" dirty="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endParaRPr>
          </a:p>
        </p:txBody>
      </p:sp>
      <p:sp>
        <p:nvSpPr>
          <p:cNvPr id="7" name="1 Título"/>
          <p:cNvSpPr>
            <a:spLocks noGrp="1"/>
          </p:cNvSpPr>
          <p:nvPr>
            <p:ph type="title"/>
          </p:nvPr>
        </p:nvSpPr>
        <p:spPr>
          <a:xfrm>
            <a:off x="1547664" y="188640"/>
            <a:ext cx="6624736" cy="1080120"/>
          </a:xfrm>
        </p:spPr>
        <p:txBody>
          <a:bodyPr/>
          <a:lstStyle/>
          <a:p>
            <a:r>
              <a:rPr lang="es-EC" sz="4400" cap="none" dirty="0" smtClean="0">
                <a:ln>
                  <a:prstDash val="solid"/>
                </a:ln>
                <a:solidFill>
                  <a:schemeClr val="accent3">
                    <a:lumMod val="60000"/>
                    <a:lumOff val="40000"/>
                  </a:schemeClr>
                </a:solidFill>
                <a:latin typeface="Pristina" pitchFamily="66" charset="0"/>
              </a:rPr>
              <a:t>Análisis Interno</a:t>
            </a:r>
            <a:endParaRPr lang="es-EC" dirty="0">
              <a:solidFill>
                <a:schemeClr val="accent3">
                  <a:lumMod val="60000"/>
                  <a:lumOff val="40000"/>
                </a:schemeClr>
              </a:solidFill>
              <a:effectLst/>
              <a:latin typeface="Pristina" pitchFamily="66" charset="0"/>
            </a:endParaRPr>
          </a:p>
        </p:txBody>
      </p:sp>
      <p:sp>
        <p:nvSpPr>
          <p:cNvPr id="5" name="4 CuadroTexto"/>
          <p:cNvSpPr txBox="1"/>
          <p:nvPr/>
        </p:nvSpPr>
        <p:spPr>
          <a:xfrm>
            <a:off x="179512" y="404666"/>
            <a:ext cx="7632848" cy="7232749"/>
          </a:xfrm>
          <a:prstGeom prst="rect">
            <a:avLst/>
          </a:prstGeom>
          <a:noFill/>
        </p:spPr>
        <p:txBody>
          <a:bodyPr wrap="square" rtlCol="0">
            <a:spAutoFit/>
          </a:bodyPr>
          <a:lstStyle/>
          <a:p>
            <a:pPr>
              <a:lnSpc>
                <a:spcPct val="150000"/>
              </a:lnSpc>
              <a:buFont typeface="Wingdings" pitchFamily="2" charset="2"/>
              <a:buChar char="q"/>
            </a:pPr>
            <a:r>
              <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rPr>
              <a:t>Clientes:</a:t>
            </a: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buFont typeface="Wingdings" pitchFamily="2" charset="2"/>
              <a:buChar char="q"/>
            </a:pPr>
            <a:endPar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nSpc>
                <a:spcPct val="150000"/>
              </a:lnSpc>
            </a:pPr>
            <a:endPar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r>
              <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rPr>
              <a:t>Proveedores:</a:t>
            </a:r>
          </a:p>
          <a:p>
            <a:endPar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endPar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p:txBody>
      </p:sp>
      <p:graphicFrame>
        <p:nvGraphicFramePr>
          <p:cNvPr id="6" name="5 Gráfico"/>
          <p:cNvGraphicFramePr/>
          <p:nvPr/>
        </p:nvGraphicFramePr>
        <p:xfrm>
          <a:off x="1331640" y="620690"/>
          <a:ext cx="5976664" cy="1800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251520" y="2132856"/>
          <a:ext cx="5184576" cy="20882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Tabla"/>
          <p:cNvGraphicFramePr>
            <a:graphicFrameLocks noGrp="1"/>
          </p:cNvGraphicFramePr>
          <p:nvPr/>
        </p:nvGraphicFramePr>
        <p:xfrm>
          <a:off x="1115616" y="4437112"/>
          <a:ext cx="4536504" cy="2397760"/>
        </p:xfrm>
        <a:graphic>
          <a:graphicData uri="http://schemas.openxmlformats.org/drawingml/2006/table">
            <a:tbl>
              <a:tblPr firstRow="1" bandRow="1">
                <a:tableStyleId>{5C22544A-7EE6-4342-B048-85BDC9FD1C3A}</a:tableStyleId>
              </a:tblPr>
              <a:tblGrid>
                <a:gridCol w="2088232"/>
                <a:gridCol w="2448272"/>
              </a:tblGrid>
              <a:tr h="370840">
                <a:tc>
                  <a:txBody>
                    <a:bodyPr/>
                    <a:lstStyle/>
                    <a:p>
                      <a:r>
                        <a:rPr lang="es-EC" sz="1200" noProof="0" smtClean="0">
                          <a:latin typeface="Andalus" pitchFamily="2" charset="-78"/>
                          <a:cs typeface="Andalus" pitchFamily="2" charset="-78"/>
                        </a:rPr>
                        <a:t>Grupo</a:t>
                      </a:r>
                      <a:endParaRPr lang="es-EC" sz="1200" noProof="0">
                        <a:latin typeface="Andalus" pitchFamily="2" charset="-78"/>
                        <a:cs typeface="Andalus" pitchFamily="2" charset="-78"/>
                      </a:endParaRPr>
                    </a:p>
                  </a:txBody>
                  <a:tcPr/>
                </a:tc>
                <a:tc>
                  <a:txBody>
                    <a:bodyPr/>
                    <a:lstStyle/>
                    <a:p>
                      <a:r>
                        <a:rPr lang="es-EC" sz="1200" noProof="0" smtClean="0">
                          <a:latin typeface="Andalus" pitchFamily="2" charset="-78"/>
                          <a:cs typeface="Andalus" pitchFamily="2" charset="-78"/>
                        </a:rPr>
                        <a:t>Descripción</a:t>
                      </a:r>
                      <a:endParaRPr lang="es-EC" sz="1200" noProof="0">
                        <a:latin typeface="Andalus" pitchFamily="2" charset="-78"/>
                        <a:cs typeface="Andalus" pitchFamily="2" charset="-78"/>
                      </a:endParaRPr>
                    </a:p>
                  </a:txBody>
                  <a:tcPr/>
                </a:tc>
              </a:tr>
              <a:tr h="457200">
                <a:tc>
                  <a:txBody>
                    <a:bodyPr/>
                    <a:lstStyle/>
                    <a:p>
                      <a:r>
                        <a:rPr lang="es-EC" sz="1200" noProof="0" smtClean="0">
                          <a:latin typeface="Andalus" pitchFamily="2" charset="-78"/>
                          <a:cs typeface="Andalus" pitchFamily="2" charset="-78"/>
                        </a:rPr>
                        <a:t>Materia</a:t>
                      </a:r>
                      <a:r>
                        <a:rPr lang="es-EC" sz="1200" baseline="0" noProof="0" smtClean="0">
                          <a:latin typeface="Andalus" pitchFamily="2" charset="-78"/>
                          <a:cs typeface="Andalus" pitchFamily="2" charset="-78"/>
                        </a:rPr>
                        <a:t> Prima</a:t>
                      </a:r>
                      <a:endParaRPr lang="es-EC" sz="1200" noProof="0">
                        <a:latin typeface="Andalus" pitchFamily="2" charset="-78"/>
                        <a:cs typeface="Andalus" pitchFamily="2" charset="-78"/>
                      </a:endParaRPr>
                    </a:p>
                  </a:txBody>
                  <a:tcPr/>
                </a:tc>
                <a:tc>
                  <a:txBody>
                    <a:bodyPr/>
                    <a:lstStyle/>
                    <a:p>
                      <a:r>
                        <a:rPr lang="es-EC" sz="1200" noProof="0" smtClean="0">
                          <a:latin typeface="Andalus" pitchFamily="2" charset="-78"/>
                          <a:cs typeface="Andalus" pitchFamily="2" charset="-78"/>
                        </a:rPr>
                        <a:t>Implantes</a:t>
                      </a:r>
                      <a:r>
                        <a:rPr lang="es-EC" sz="1200" baseline="0" noProof="0" smtClean="0">
                          <a:latin typeface="Andalus" pitchFamily="2" charset="-78"/>
                          <a:cs typeface="Andalus" pitchFamily="2" charset="-78"/>
                        </a:rPr>
                        <a:t> de silicona</a:t>
                      </a:r>
                      <a:endParaRPr lang="es-EC" sz="1200" noProof="0">
                        <a:latin typeface="Andalus" pitchFamily="2" charset="-78"/>
                        <a:cs typeface="Andalus" pitchFamily="2" charset="-78"/>
                      </a:endParaRPr>
                    </a:p>
                  </a:txBody>
                  <a:tcPr/>
                </a:tc>
              </a:tr>
              <a:tr h="457200">
                <a:tc>
                  <a:txBody>
                    <a:bodyPr/>
                    <a:lstStyle/>
                    <a:p>
                      <a:r>
                        <a:rPr lang="es-EC" sz="1200" noProof="0" smtClean="0">
                          <a:latin typeface="Andalus" pitchFamily="2" charset="-78"/>
                          <a:cs typeface="Andalus" pitchFamily="2" charset="-78"/>
                        </a:rPr>
                        <a:t>Insumos médicos</a:t>
                      </a:r>
                      <a:endParaRPr lang="es-EC" sz="1200" noProof="0">
                        <a:latin typeface="Andalus" pitchFamily="2" charset="-78"/>
                        <a:cs typeface="Andalus" pitchFamily="2" charset="-78"/>
                      </a:endParaRPr>
                    </a:p>
                  </a:txBody>
                  <a:tcPr/>
                </a:tc>
                <a:tc>
                  <a:txBody>
                    <a:bodyPr/>
                    <a:lstStyle/>
                    <a:p>
                      <a:r>
                        <a:rPr lang="es-EC" sz="1200" noProof="0" smtClean="0">
                          <a:latin typeface="Andalus" pitchFamily="2" charset="-78"/>
                          <a:cs typeface="Andalus" pitchFamily="2" charset="-78"/>
                        </a:rPr>
                        <a:t>Productos farmacéuticos</a:t>
                      </a:r>
                      <a:endParaRPr lang="es-EC" sz="1200" noProof="0">
                        <a:latin typeface="Andalus" pitchFamily="2" charset="-78"/>
                        <a:cs typeface="Andalus" pitchFamily="2" charset="-78"/>
                      </a:endParaRPr>
                    </a:p>
                  </a:txBody>
                  <a:tcPr/>
                </a:tc>
              </a:tr>
              <a:tr h="370840">
                <a:tc rowSpan="3">
                  <a:txBody>
                    <a:bodyPr/>
                    <a:lstStyle/>
                    <a:p>
                      <a:r>
                        <a:rPr lang="es-EC" sz="1200" noProof="0" dirty="0" smtClean="0">
                          <a:latin typeface="Andalus" pitchFamily="2" charset="-78"/>
                          <a:cs typeface="Andalus" pitchFamily="2" charset="-78"/>
                        </a:rPr>
                        <a:t>Servicios Profesionales</a:t>
                      </a:r>
                      <a:endParaRPr lang="es-EC" sz="1200" noProof="0" dirty="0">
                        <a:latin typeface="Andalus" pitchFamily="2" charset="-78"/>
                        <a:cs typeface="Andalus" pitchFamily="2" charset="-78"/>
                      </a:endParaRPr>
                    </a:p>
                  </a:txBody>
                  <a:tcPr anchor="ctr"/>
                </a:tc>
                <a:tc>
                  <a:txBody>
                    <a:bodyPr/>
                    <a:lstStyle/>
                    <a:p>
                      <a:r>
                        <a:rPr lang="es-EC" sz="1200" noProof="0" smtClean="0">
                          <a:latin typeface="Andalus" pitchFamily="2" charset="-78"/>
                          <a:cs typeface="Andalus" pitchFamily="2" charset="-78"/>
                        </a:rPr>
                        <a:t>Cirujano Plástico</a:t>
                      </a:r>
                      <a:endParaRPr lang="es-EC" sz="1200" noProof="0">
                        <a:latin typeface="Andalus" pitchFamily="2" charset="-78"/>
                        <a:cs typeface="Andalus" pitchFamily="2" charset="-78"/>
                      </a:endParaRPr>
                    </a:p>
                  </a:txBody>
                  <a:tcPr/>
                </a:tc>
              </a:tr>
              <a:tr h="370840">
                <a:tc vMerge="1">
                  <a:txBody>
                    <a:bodyPr/>
                    <a:lstStyle/>
                    <a:p>
                      <a:endParaRPr lang="es-EC" sz="1200" noProof="0" dirty="0">
                        <a:latin typeface="Andalus" pitchFamily="2" charset="-78"/>
                        <a:cs typeface="Andalus" pitchFamily="2" charset="-78"/>
                      </a:endParaRPr>
                    </a:p>
                  </a:txBody>
                  <a:tcPr/>
                </a:tc>
                <a:tc>
                  <a:txBody>
                    <a:bodyPr/>
                    <a:lstStyle/>
                    <a:p>
                      <a:r>
                        <a:rPr lang="es-EC" sz="1200" noProof="0" smtClean="0">
                          <a:latin typeface="Andalus" pitchFamily="2" charset="-78"/>
                          <a:cs typeface="Andalus" pitchFamily="2" charset="-78"/>
                        </a:rPr>
                        <a:t>Anestesiólogo</a:t>
                      </a:r>
                      <a:endParaRPr lang="es-EC" sz="1200" noProof="0">
                        <a:latin typeface="Andalus" pitchFamily="2" charset="-78"/>
                        <a:cs typeface="Andalus" pitchFamily="2" charset="-78"/>
                      </a:endParaRPr>
                    </a:p>
                  </a:txBody>
                  <a:tcPr/>
                </a:tc>
              </a:tr>
              <a:tr h="370840">
                <a:tc vMerge="1">
                  <a:txBody>
                    <a:bodyPr/>
                    <a:lstStyle/>
                    <a:p>
                      <a:endParaRPr lang="es-EC" sz="1200" noProof="0" dirty="0">
                        <a:latin typeface="Andalus" pitchFamily="2" charset="-78"/>
                        <a:cs typeface="Andalus" pitchFamily="2" charset="-78"/>
                      </a:endParaRPr>
                    </a:p>
                  </a:txBody>
                  <a:tcPr/>
                </a:tc>
                <a:tc>
                  <a:txBody>
                    <a:bodyPr/>
                    <a:lstStyle/>
                    <a:p>
                      <a:r>
                        <a:rPr lang="es-EC" sz="1200" noProof="0" dirty="0" smtClean="0">
                          <a:latin typeface="Andalus" pitchFamily="2" charset="-78"/>
                          <a:cs typeface="Andalus" pitchFamily="2" charset="-78"/>
                        </a:rPr>
                        <a:t>Medicina General</a:t>
                      </a:r>
                      <a:endParaRPr lang="es-EC" sz="1200" noProof="0" dirty="0">
                        <a:latin typeface="Andalus" pitchFamily="2" charset="-78"/>
                        <a:cs typeface="Andalus" pitchFamily="2" charset="-78"/>
                      </a:endParaRP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rPr>
              <a:t>Análisis Situacional</a:t>
            </a:r>
            <a:endParaRPr lang="es-EC" sz="4000" b="1" spc="0" dirty="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endParaRPr>
          </a:p>
        </p:txBody>
      </p:sp>
      <p:sp>
        <p:nvSpPr>
          <p:cNvPr id="7" name="1 Título"/>
          <p:cNvSpPr>
            <a:spLocks noGrp="1"/>
          </p:cNvSpPr>
          <p:nvPr>
            <p:ph type="title"/>
          </p:nvPr>
        </p:nvSpPr>
        <p:spPr>
          <a:xfrm>
            <a:off x="1547664" y="188640"/>
            <a:ext cx="6624736" cy="1080120"/>
          </a:xfrm>
        </p:spPr>
        <p:txBody>
          <a:bodyPr/>
          <a:lstStyle/>
          <a:p>
            <a:r>
              <a:rPr lang="es-EC" sz="4400" cap="none" dirty="0" smtClean="0">
                <a:ln>
                  <a:prstDash val="solid"/>
                </a:ln>
                <a:solidFill>
                  <a:schemeClr val="accent3">
                    <a:lumMod val="60000"/>
                    <a:lumOff val="40000"/>
                  </a:schemeClr>
                </a:solidFill>
                <a:latin typeface="Pristina" pitchFamily="66" charset="0"/>
              </a:rPr>
              <a:t>Análisis Interno</a:t>
            </a:r>
            <a:endParaRPr lang="es-EC" dirty="0">
              <a:solidFill>
                <a:schemeClr val="accent3">
                  <a:lumMod val="60000"/>
                  <a:lumOff val="40000"/>
                </a:schemeClr>
              </a:solidFill>
              <a:effectLst/>
              <a:latin typeface="Pristina" pitchFamily="66" charset="0"/>
            </a:endParaRPr>
          </a:p>
        </p:txBody>
      </p:sp>
      <p:sp>
        <p:nvSpPr>
          <p:cNvPr id="5" name="4 CuadroTexto"/>
          <p:cNvSpPr txBox="1"/>
          <p:nvPr/>
        </p:nvSpPr>
        <p:spPr>
          <a:xfrm>
            <a:off x="251520" y="692696"/>
            <a:ext cx="7632848" cy="954107"/>
          </a:xfrm>
          <a:prstGeom prst="rect">
            <a:avLst/>
          </a:prstGeom>
          <a:noFill/>
        </p:spPr>
        <p:txBody>
          <a:bodyPr wrap="square" rtlCol="0">
            <a:spAutoFit/>
          </a:bodyPr>
          <a:lstStyle/>
          <a:p>
            <a:pPr>
              <a:lnSpc>
                <a:spcPct val="150000"/>
              </a:lnSpc>
              <a:buFont typeface="Wingdings" pitchFamily="2" charset="2"/>
              <a:buChar char="q"/>
            </a:pPr>
            <a:r>
              <a:rPr lang="es-EC"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rPr>
              <a:t>Competencia</a:t>
            </a:r>
            <a:endParaRPr lang="es-EC" sz="1600" dirty="0" smtClean="0">
              <a:latin typeface="Andalus" pitchFamily="2" charset="-78"/>
              <a:cs typeface="Andalus" pitchFamily="2" charset="-78"/>
            </a:endParaRPr>
          </a:p>
          <a:p>
            <a:r>
              <a:rPr lang="es-EC" sz="1600" dirty="0" smtClean="0">
                <a:latin typeface="Andalus" pitchFamily="2" charset="-78"/>
                <a:cs typeface="Andalus" pitchFamily="2" charset="-78"/>
              </a:rPr>
              <a:t>Perfil de Matriz Competitiva</a:t>
            </a:r>
          </a:p>
          <a:p>
            <a:pPr>
              <a:buFont typeface="Wingdings" pitchFamily="2" charset="2"/>
              <a:buChar char="q"/>
            </a:pPr>
            <a:endParaRPr lang="en-US" sz="16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p:txBody>
      </p:sp>
      <p:graphicFrame>
        <p:nvGraphicFramePr>
          <p:cNvPr id="6" name="5 Tabla"/>
          <p:cNvGraphicFramePr>
            <a:graphicFrameLocks noGrp="1"/>
          </p:cNvGraphicFramePr>
          <p:nvPr/>
        </p:nvGraphicFramePr>
        <p:xfrm>
          <a:off x="395536" y="1484784"/>
          <a:ext cx="7056784" cy="4574286"/>
        </p:xfrm>
        <a:graphic>
          <a:graphicData uri="http://schemas.openxmlformats.org/drawingml/2006/table">
            <a:tbl>
              <a:tblPr/>
              <a:tblGrid>
                <a:gridCol w="360040"/>
                <a:gridCol w="1296144"/>
                <a:gridCol w="324016"/>
                <a:gridCol w="656085"/>
                <a:gridCol w="656085"/>
                <a:gridCol w="656085"/>
                <a:gridCol w="656085"/>
                <a:gridCol w="656085"/>
                <a:gridCol w="656085"/>
                <a:gridCol w="656085"/>
                <a:gridCol w="483989"/>
              </a:tblGrid>
              <a:tr h="1104138">
                <a:tc rowSpan="2">
                  <a:txBody>
                    <a:bodyPr/>
                    <a:lstStyle/>
                    <a:p>
                      <a:pPr algn="ctr">
                        <a:lnSpc>
                          <a:spcPct val="115000"/>
                        </a:lnSpc>
                        <a:spcAft>
                          <a:spcPts val="0"/>
                        </a:spcAft>
                      </a:pPr>
                      <a:r>
                        <a:rPr lang="es-EC" sz="900" b="1" dirty="0">
                          <a:solidFill>
                            <a:srgbClr val="000000"/>
                          </a:solidFill>
                          <a:latin typeface="Times New Roman"/>
                          <a:ea typeface="Times New Roman"/>
                          <a:cs typeface="Times New Roman"/>
                        </a:rPr>
                        <a:t>#</a:t>
                      </a:r>
                      <a:endParaRPr lang="es-EC" sz="800" dirty="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rowSpan="2">
                  <a:txBody>
                    <a:bodyPr/>
                    <a:lstStyle/>
                    <a:p>
                      <a:pPr algn="ctr">
                        <a:lnSpc>
                          <a:spcPct val="115000"/>
                        </a:lnSpc>
                        <a:spcAft>
                          <a:spcPts val="0"/>
                        </a:spcAft>
                      </a:pPr>
                      <a:r>
                        <a:rPr lang="es-EC" sz="900" b="1">
                          <a:solidFill>
                            <a:srgbClr val="000000"/>
                          </a:solidFill>
                          <a:latin typeface="Times New Roman"/>
                          <a:ea typeface="Times New Roman"/>
                          <a:cs typeface="Times New Roman"/>
                        </a:rPr>
                        <a:t>Factores Importantes para el éxito</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rowSpan="2">
                  <a:txBody>
                    <a:bodyPr/>
                    <a:lstStyle/>
                    <a:p>
                      <a:pPr algn="ctr">
                        <a:lnSpc>
                          <a:spcPct val="115000"/>
                        </a:lnSpc>
                        <a:spcAft>
                          <a:spcPts val="0"/>
                        </a:spcAft>
                      </a:pPr>
                      <a:r>
                        <a:rPr lang="es-EC" sz="900" b="1">
                          <a:solidFill>
                            <a:srgbClr val="000000"/>
                          </a:solidFill>
                          <a:latin typeface="Times New Roman"/>
                          <a:ea typeface="Times New Roman"/>
                          <a:cs typeface="Times New Roman"/>
                        </a:rPr>
                        <a:t>Valor</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gridSpan="2">
                  <a:txBody>
                    <a:bodyPr/>
                    <a:lstStyle/>
                    <a:p>
                      <a:pPr algn="ctr">
                        <a:lnSpc>
                          <a:spcPct val="115000"/>
                        </a:lnSpc>
                        <a:spcAft>
                          <a:spcPts val="0"/>
                        </a:spcAft>
                      </a:pPr>
                      <a:r>
                        <a:rPr lang="es-EC" sz="900" b="1">
                          <a:solidFill>
                            <a:srgbClr val="000000"/>
                          </a:solidFill>
                          <a:latin typeface="Times New Roman"/>
                          <a:ea typeface="Times New Roman"/>
                          <a:cs typeface="Times New Roman"/>
                        </a:rPr>
                        <a:t>Redux Clínica Estética</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E3E7F4"/>
                    </a:solidFill>
                  </a:tcPr>
                </a:tc>
                <a:tc hMerge="1">
                  <a:txBody>
                    <a:bodyPr/>
                    <a:lstStyle/>
                    <a:p>
                      <a:endParaRPr lang="es-EC"/>
                    </a:p>
                  </a:txBody>
                  <a:tcPr/>
                </a:tc>
                <a:tc gridSpan="2">
                  <a:txBody>
                    <a:bodyPr/>
                    <a:lstStyle/>
                    <a:p>
                      <a:pPr algn="ctr">
                        <a:lnSpc>
                          <a:spcPct val="115000"/>
                        </a:lnSpc>
                        <a:spcAft>
                          <a:spcPts val="0"/>
                        </a:spcAft>
                      </a:pPr>
                      <a:r>
                        <a:rPr lang="es-EC" sz="900" b="1">
                          <a:solidFill>
                            <a:srgbClr val="000000"/>
                          </a:solidFill>
                          <a:latin typeface="Times New Roman"/>
                          <a:ea typeface="Times New Roman"/>
                          <a:cs typeface="Times New Roman"/>
                        </a:rPr>
                        <a:t>Dr. Fabián Idrovo Cirugía Plástica</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C7D0E9"/>
                    </a:solidFill>
                  </a:tcPr>
                </a:tc>
                <a:tc hMerge="1">
                  <a:txBody>
                    <a:bodyPr/>
                    <a:lstStyle/>
                    <a:p>
                      <a:endParaRPr lang="es-EC"/>
                    </a:p>
                  </a:txBody>
                  <a:tcPr/>
                </a:tc>
                <a:tc gridSpan="2">
                  <a:txBody>
                    <a:bodyPr/>
                    <a:lstStyle/>
                    <a:p>
                      <a:pPr algn="ctr">
                        <a:lnSpc>
                          <a:spcPct val="115000"/>
                        </a:lnSpc>
                        <a:spcAft>
                          <a:spcPts val="0"/>
                        </a:spcAft>
                      </a:pPr>
                      <a:r>
                        <a:rPr lang="es-EC" sz="900" b="1" dirty="0">
                          <a:solidFill>
                            <a:srgbClr val="000000"/>
                          </a:solidFill>
                          <a:latin typeface="Times New Roman"/>
                          <a:ea typeface="Times New Roman"/>
                          <a:cs typeface="Times New Roman"/>
                        </a:rPr>
                        <a:t>Centro de </a:t>
                      </a:r>
                      <a:r>
                        <a:rPr lang="es-EC" sz="900" b="1" dirty="0" err="1">
                          <a:solidFill>
                            <a:srgbClr val="000000"/>
                          </a:solidFill>
                          <a:latin typeface="Times New Roman"/>
                          <a:ea typeface="Times New Roman"/>
                          <a:cs typeface="Times New Roman"/>
                        </a:rPr>
                        <a:t>Lipoescultura</a:t>
                      </a:r>
                      <a:r>
                        <a:rPr lang="es-EC" sz="900" b="1" dirty="0">
                          <a:solidFill>
                            <a:srgbClr val="000000"/>
                          </a:solidFill>
                          <a:latin typeface="Times New Roman"/>
                          <a:ea typeface="Times New Roman"/>
                          <a:cs typeface="Times New Roman"/>
                        </a:rPr>
                        <a:t> y Cirugía Estética Siglo XXI (Dr. Iván Cueva </a:t>
                      </a:r>
                      <a:r>
                        <a:rPr lang="es-EC" sz="900" b="1" dirty="0" err="1">
                          <a:solidFill>
                            <a:srgbClr val="000000"/>
                          </a:solidFill>
                          <a:latin typeface="Times New Roman"/>
                          <a:ea typeface="Times New Roman"/>
                          <a:cs typeface="Times New Roman"/>
                        </a:rPr>
                        <a:t>Galárraga</a:t>
                      </a:r>
                      <a:r>
                        <a:rPr lang="es-EC" sz="900" b="1" dirty="0">
                          <a:solidFill>
                            <a:srgbClr val="000000"/>
                          </a:solidFill>
                          <a:latin typeface="Times New Roman"/>
                          <a:ea typeface="Times New Roman"/>
                          <a:cs typeface="Times New Roman"/>
                        </a:rPr>
                        <a:t>)</a:t>
                      </a:r>
                      <a:endParaRPr lang="es-EC" sz="800" dirty="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BB8DE"/>
                    </a:solidFill>
                  </a:tcPr>
                </a:tc>
                <a:tc hMerge="1">
                  <a:txBody>
                    <a:bodyPr/>
                    <a:lstStyle/>
                    <a:p>
                      <a:endParaRPr lang="es-EC"/>
                    </a:p>
                  </a:txBody>
                  <a:tcPr/>
                </a:tc>
                <a:tc gridSpan="2">
                  <a:txBody>
                    <a:bodyPr/>
                    <a:lstStyle/>
                    <a:p>
                      <a:pPr algn="ctr">
                        <a:lnSpc>
                          <a:spcPct val="115000"/>
                        </a:lnSpc>
                        <a:spcAft>
                          <a:spcPts val="0"/>
                        </a:spcAft>
                      </a:pPr>
                      <a:r>
                        <a:rPr lang="es-EC" sz="900" b="1">
                          <a:solidFill>
                            <a:srgbClr val="000000"/>
                          </a:solidFill>
                          <a:latin typeface="Times New Roman"/>
                          <a:ea typeface="Times New Roman"/>
                          <a:cs typeface="Times New Roman"/>
                        </a:rPr>
                        <a:t>Cirugía Plástica Estética y Reconstructiva Dr. Pedro Polo</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60B4FF"/>
                    </a:solidFill>
                  </a:tcPr>
                </a:tc>
                <a:tc hMerge="1">
                  <a:txBody>
                    <a:bodyPr/>
                    <a:lstStyle/>
                    <a:p>
                      <a:endParaRPr lang="es-EC"/>
                    </a:p>
                  </a:txBody>
                  <a:tcPr/>
                </a:tc>
              </a:tr>
              <a:tr h="31546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Clasificación</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E3E7F4"/>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Puntaje</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E3E7F4"/>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Clasificación</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C7D0E9"/>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Puntaje</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C7D0E9"/>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Clasificación</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BB8DE"/>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Puntaje</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BB8DE"/>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Clasificación</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60B4FF"/>
                    </a:solidFill>
                  </a:tcPr>
                </a:tc>
                <a:tc>
                  <a:txBody>
                    <a:bodyPr/>
                    <a:lstStyle/>
                    <a:p>
                      <a:pPr algn="ctr">
                        <a:lnSpc>
                          <a:spcPct val="115000"/>
                        </a:lnSpc>
                        <a:spcAft>
                          <a:spcPts val="0"/>
                        </a:spcAft>
                      </a:pPr>
                      <a:r>
                        <a:rPr lang="es-EC" sz="900">
                          <a:solidFill>
                            <a:srgbClr val="000000"/>
                          </a:solidFill>
                          <a:latin typeface="Times New Roman"/>
                          <a:ea typeface="Times New Roman"/>
                          <a:cs typeface="Times New Roman"/>
                        </a:rPr>
                        <a:t>Puntaje</a:t>
                      </a:r>
                      <a:endParaRPr lang="es-EC" sz="800">
                        <a:latin typeface="Calibri"/>
                        <a:ea typeface="Times New Roman"/>
                        <a:cs typeface="Times New Roman"/>
                      </a:endParaRPr>
                    </a:p>
                  </a:txBody>
                  <a:tcPr marL="49071" marR="49071" marT="0" marB="0" anchor="ctr">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60B4FF"/>
                    </a:solidFill>
                  </a:tcPr>
                </a:tc>
              </a:tr>
              <a:tr h="473202">
                <a:tc>
                  <a:txBody>
                    <a:bodyPr/>
                    <a:lstStyle/>
                    <a:p>
                      <a:pPr algn="r">
                        <a:lnSpc>
                          <a:spcPct val="115000"/>
                        </a:lnSpc>
                        <a:spcAft>
                          <a:spcPts val="0"/>
                        </a:spcAft>
                      </a:pPr>
                      <a:r>
                        <a:rPr lang="es-EC" sz="900">
                          <a:solidFill>
                            <a:srgbClr val="000000"/>
                          </a:solidFill>
                          <a:latin typeface="Times New Roman"/>
                          <a:ea typeface="Times New Roman"/>
                          <a:cs typeface="Times New Roman"/>
                        </a:rPr>
                        <a:t>1</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Experiencia de los profesionales</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1.00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1.00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0.75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0.75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r>
              <a:tr h="315468">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Instalaciones adecuadas</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0.30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r>
              <a:tr h="473202">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Permisos de funcionamiento</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0.80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0.80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0.80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0.80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r>
              <a:tr h="315468">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Avances tecnológicos</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0.60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0.45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0.45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0.45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r>
              <a:tr h="315468">
                <a:tc>
                  <a:txBody>
                    <a:bodyPr/>
                    <a:lstStyle/>
                    <a:p>
                      <a:pPr algn="r">
                        <a:lnSpc>
                          <a:spcPct val="115000"/>
                        </a:lnSpc>
                        <a:spcAft>
                          <a:spcPts val="0"/>
                        </a:spcAft>
                      </a:pPr>
                      <a:r>
                        <a:rPr lang="es-EC" sz="900">
                          <a:solidFill>
                            <a:srgbClr val="000000"/>
                          </a:solidFill>
                          <a:latin typeface="Times New Roman"/>
                          <a:ea typeface="Times New Roman"/>
                          <a:cs typeface="Times New Roman"/>
                        </a:rPr>
                        <a:t>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Competitividad de precios</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r>
              <a:tr h="315468">
                <a:tc>
                  <a:txBody>
                    <a:bodyPr/>
                    <a:lstStyle/>
                    <a:p>
                      <a:pPr algn="r">
                        <a:lnSpc>
                          <a:spcPct val="115000"/>
                        </a:lnSpc>
                        <a:spcAft>
                          <a:spcPts val="0"/>
                        </a:spcAft>
                      </a:pPr>
                      <a:r>
                        <a:rPr lang="es-EC" sz="900">
                          <a:solidFill>
                            <a:srgbClr val="000000"/>
                          </a:solidFill>
                          <a:latin typeface="Times New Roman"/>
                          <a:ea typeface="Times New Roman"/>
                          <a:cs typeface="Times New Roman"/>
                        </a:rPr>
                        <a:t>6</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Publicidad</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0.05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0.05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r>
              <a:tr h="315468">
                <a:tc>
                  <a:txBody>
                    <a:bodyPr/>
                    <a:lstStyle/>
                    <a:p>
                      <a:pPr algn="r">
                        <a:lnSpc>
                          <a:spcPct val="115000"/>
                        </a:lnSpc>
                        <a:spcAft>
                          <a:spcPts val="0"/>
                        </a:spcAft>
                      </a:pPr>
                      <a:r>
                        <a:rPr lang="es-EC" sz="900">
                          <a:solidFill>
                            <a:srgbClr val="000000"/>
                          </a:solidFill>
                          <a:latin typeface="Times New Roman"/>
                          <a:ea typeface="Times New Roman"/>
                          <a:cs typeface="Times New Roman"/>
                        </a:rPr>
                        <a:t>7</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Reputación en el medio</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0.05</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r>
              <a:tr h="315468">
                <a:tc>
                  <a:txBody>
                    <a:bodyPr/>
                    <a:lstStyle/>
                    <a:p>
                      <a:pPr algn="r">
                        <a:lnSpc>
                          <a:spcPct val="115000"/>
                        </a:lnSpc>
                        <a:spcAft>
                          <a:spcPts val="0"/>
                        </a:spcAft>
                      </a:pPr>
                      <a:r>
                        <a:rPr lang="es-EC" sz="900">
                          <a:solidFill>
                            <a:srgbClr val="000000"/>
                          </a:solidFill>
                          <a:latin typeface="Times New Roman"/>
                          <a:ea typeface="Times New Roman"/>
                          <a:cs typeface="Times New Roman"/>
                        </a:rPr>
                        <a:t>8</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Participación en el mercado</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0.30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0.20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0.10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tcPr>
                </a:tc>
              </a:tr>
              <a:tr h="315468">
                <a:tc gridSpan="2">
                  <a:txBody>
                    <a:bodyPr/>
                    <a:lstStyle/>
                    <a:p>
                      <a:pPr algn="ctr">
                        <a:lnSpc>
                          <a:spcPct val="115000"/>
                        </a:lnSpc>
                        <a:spcAft>
                          <a:spcPts val="0"/>
                        </a:spcAft>
                      </a:pPr>
                      <a:r>
                        <a:rPr lang="es-EC" sz="900">
                          <a:solidFill>
                            <a:srgbClr val="000000"/>
                          </a:solidFill>
                          <a:latin typeface="Times New Roman"/>
                          <a:ea typeface="Times New Roman"/>
                          <a:cs typeface="Times New Roman"/>
                        </a:rPr>
                        <a:t>Total</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1.00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8D6FF"/>
                    </a:solidFill>
                  </a:tcPr>
                </a:tc>
                <a:tc gridSpan="2">
                  <a:txBody>
                    <a:bodyPr/>
                    <a:lstStyle/>
                    <a:p>
                      <a:pPr algn="r">
                        <a:lnSpc>
                          <a:spcPct val="115000"/>
                        </a:lnSpc>
                        <a:spcAft>
                          <a:spcPts val="0"/>
                        </a:spcAft>
                      </a:pPr>
                      <a:r>
                        <a:rPr lang="es-EC" sz="900" dirty="0">
                          <a:solidFill>
                            <a:srgbClr val="000000"/>
                          </a:solidFill>
                          <a:latin typeface="Times New Roman"/>
                          <a:ea typeface="Times New Roman"/>
                          <a:cs typeface="Times New Roman"/>
                        </a:rPr>
                        <a:t>3.55</a:t>
                      </a:r>
                      <a:endParaRPr lang="es-EC" sz="800" dirty="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E3E7F4"/>
                    </a:solidFill>
                  </a:tcPr>
                </a:tc>
                <a:tc hMerge="1">
                  <a:txBody>
                    <a:bodyPr/>
                    <a:lstStyle/>
                    <a:p>
                      <a:endParaRPr lang="es-EC"/>
                    </a:p>
                  </a:txBody>
                  <a:tcPr/>
                </a:tc>
                <a:tc gridSpan="2">
                  <a:txBody>
                    <a:bodyPr/>
                    <a:lstStyle/>
                    <a:p>
                      <a:pPr algn="r">
                        <a:lnSpc>
                          <a:spcPct val="115000"/>
                        </a:lnSpc>
                        <a:spcAft>
                          <a:spcPts val="0"/>
                        </a:spcAft>
                      </a:pPr>
                      <a:r>
                        <a:rPr lang="es-EC" sz="900" dirty="0">
                          <a:solidFill>
                            <a:srgbClr val="000000"/>
                          </a:solidFill>
                          <a:latin typeface="Times New Roman"/>
                          <a:ea typeface="Times New Roman"/>
                          <a:cs typeface="Times New Roman"/>
                        </a:rPr>
                        <a:t>3.00</a:t>
                      </a:r>
                      <a:endParaRPr lang="es-EC" sz="800" dirty="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C7D0E9"/>
                    </a:solidFill>
                  </a:tcPr>
                </a:tc>
                <a:tc hMerge="1">
                  <a:txBody>
                    <a:bodyPr/>
                    <a:lstStyle/>
                    <a:p>
                      <a:endParaRPr lang="es-EC"/>
                    </a:p>
                  </a:txBody>
                  <a:tcPr/>
                </a:tc>
                <a:tc gridSpan="2">
                  <a:txBody>
                    <a:bodyPr/>
                    <a:lstStyle/>
                    <a:p>
                      <a:pPr algn="r">
                        <a:lnSpc>
                          <a:spcPct val="115000"/>
                        </a:lnSpc>
                        <a:spcAft>
                          <a:spcPts val="0"/>
                        </a:spcAft>
                      </a:pPr>
                      <a:r>
                        <a:rPr lang="es-EC" sz="900">
                          <a:solidFill>
                            <a:srgbClr val="000000"/>
                          </a:solidFill>
                          <a:latin typeface="Times New Roman"/>
                          <a:ea typeface="Times New Roman"/>
                          <a:cs typeface="Times New Roman"/>
                        </a:rPr>
                        <a:t>2.90</a:t>
                      </a:r>
                      <a:endParaRPr lang="es-EC" sz="80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ABB8DE"/>
                    </a:solidFill>
                  </a:tcPr>
                </a:tc>
                <a:tc hMerge="1">
                  <a:txBody>
                    <a:bodyPr/>
                    <a:lstStyle/>
                    <a:p>
                      <a:endParaRPr lang="es-EC"/>
                    </a:p>
                  </a:txBody>
                  <a:tcPr/>
                </a:tc>
                <a:tc gridSpan="2">
                  <a:txBody>
                    <a:bodyPr/>
                    <a:lstStyle/>
                    <a:p>
                      <a:pPr algn="r">
                        <a:lnSpc>
                          <a:spcPct val="115000"/>
                        </a:lnSpc>
                        <a:spcAft>
                          <a:spcPts val="0"/>
                        </a:spcAft>
                      </a:pPr>
                      <a:r>
                        <a:rPr lang="es-EC" sz="900" dirty="0">
                          <a:solidFill>
                            <a:srgbClr val="000000"/>
                          </a:solidFill>
                          <a:latin typeface="Times New Roman"/>
                          <a:ea typeface="Times New Roman"/>
                          <a:cs typeface="Times New Roman"/>
                        </a:rPr>
                        <a:t>2.70</a:t>
                      </a:r>
                      <a:endParaRPr lang="es-EC" sz="800" dirty="0">
                        <a:latin typeface="Calibri"/>
                        <a:ea typeface="Times New Roman"/>
                        <a:cs typeface="Times New Roman"/>
                      </a:endParaRPr>
                    </a:p>
                  </a:txBody>
                  <a:tcPr marL="49071" marR="49071" marT="0" marB="0" anchor="b">
                    <a:lnL w="12700" cap="flat" cmpd="sng" algn="ctr">
                      <a:solidFill>
                        <a:srgbClr val="51D9FF"/>
                      </a:solidFill>
                      <a:prstDash val="solid"/>
                      <a:round/>
                      <a:headEnd type="none" w="med" len="med"/>
                      <a:tailEnd type="none" w="med" len="med"/>
                    </a:lnL>
                    <a:lnR w="12700" cap="flat" cmpd="sng" algn="ctr">
                      <a:solidFill>
                        <a:srgbClr val="51D9FF"/>
                      </a:solidFill>
                      <a:prstDash val="solid"/>
                      <a:round/>
                      <a:headEnd type="none" w="med" len="med"/>
                      <a:tailEnd type="none" w="med" len="med"/>
                    </a:lnR>
                    <a:lnT w="12700" cap="flat" cmpd="sng" algn="ctr">
                      <a:solidFill>
                        <a:srgbClr val="51D9FF"/>
                      </a:solidFill>
                      <a:prstDash val="solid"/>
                      <a:round/>
                      <a:headEnd type="none" w="med" len="med"/>
                      <a:tailEnd type="none" w="med" len="med"/>
                    </a:lnT>
                    <a:lnB w="12700" cap="flat" cmpd="sng" algn="ctr">
                      <a:solidFill>
                        <a:srgbClr val="51D9FF"/>
                      </a:solidFill>
                      <a:prstDash val="solid"/>
                      <a:round/>
                      <a:headEnd type="none" w="med" len="med"/>
                      <a:tailEnd type="none" w="med" len="med"/>
                    </a:lnB>
                    <a:solidFill>
                      <a:srgbClr val="60B4FF"/>
                    </a:solidFill>
                  </a:tcPr>
                </a:tc>
                <a:tc hMerge="1">
                  <a:txBody>
                    <a:bodyPr/>
                    <a:lstStyle/>
                    <a:p>
                      <a:endParaRPr lang="es-EC"/>
                    </a:p>
                  </a:txBody>
                  <a:tcPr/>
                </a:tc>
              </a:tr>
            </a:tbl>
          </a:graphicData>
        </a:graphic>
      </p:graphicFrame>
      <p:sp>
        <p:nvSpPr>
          <p:cNvPr id="9" name="8 CuadroTexto"/>
          <p:cNvSpPr txBox="1"/>
          <p:nvPr/>
        </p:nvSpPr>
        <p:spPr>
          <a:xfrm>
            <a:off x="323528" y="6237312"/>
            <a:ext cx="7488832" cy="923330"/>
          </a:xfrm>
          <a:prstGeom prst="rect">
            <a:avLst/>
          </a:prstGeom>
          <a:noFill/>
        </p:spPr>
        <p:txBody>
          <a:bodyPr wrap="square" rtlCol="0">
            <a:spAutoFit/>
          </a:bodyPr>
          <a:lstStyle/>
          <a:p>
            <a:pPr algn="just">
              <a:lnSpc>
                <a:spcPct val="150000"/>
              </a:lnSpc>
            </a:pPr>
            <a:r>
              <a:rPr lang="es-EC" sz="1200" dirty="0" smtClean="0">
                <a:latin typeface="Andalus" pitchFamily="2" charset="-78"/>
                <a:cs typeface="Andalus" pitchFamily="2" charset="-78"/>
              </a:rPr>
              <a:t>Estos puntajes fueron dados como: 1 (debilidad principal), 2 (debilidad menor), 3 (fortaleza menor) y 4 (fortaleza principal).</a:t>
            </a:r>
          </a:p>
          <a:p>
            <a:pPr algn="just">
              <a:lnSpc>
                <a:spcPct val="150000"/>
              </a:lnSpc>
            </a:pPr>
            <a:endParaRPr lang="es-EC" sz="1200" dirty="0">
              <a:latin typeface="Andalus" pitchFamily="2" charset="-78"/>
              <a:cs typeface="Andalus" pitchFamily="2" charset="-78"/>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rPr>
              <a:t>Análisis Situacional</a:t>
            </a:r>
            <a:endParaRPr lang="es-EC" sz="4000" b="1" spc="0" dirty="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endParaRPr>
          </a:p>
        </p:txBody>
      </p:sp>
      <p:sp>
        <p:nvSpPr>
          <p:cNvPr id="7" name="1 Título"/>
          <p:cNvSpPr>
            <a:spLocks noGrp="1"/>
          </p:cNvSpPr>
          <p:nvPr>
            <p:ph type="title"/>
          </p:nvPr>
        </p:nvSpPr>
        <p:spPr>
          <a:xfrm>
            <a:off x="1547664" y="188640"/>
            <a:ext cx="6624736" cy="1080120"/>
          </a:xfrm>
        </p:spPr>
        <p:txBody>
          <a:bodyPr/>
          <a:lstStyle/>
          <a:p>
            <a:r>
              <a:rPr lang="es-EC" sz="4400" cap="none" dirty="0" smtClean="0">
                <a:ln>
                  <a:prstDash val="solid"/>
                </a:ln>
                <a:solidFill>
                  <a:schemeClr val="accent3">
                    <a:lumMod val="60000"/>
                    <a:lumOff val="40000"/>
                  </a:schemeClr>
                </a:solidFill>
                <a:latin typeface="Pristina" pitchFamily="66" charset="0"/>
              </a:rPr>
              <a:t>Análisis Interno</a:t>
            </a:r>
            <a:endParaRPr lang="es-EC" dirty="0">
              <a:solidFill>
                <a:schemeClr val="accent3">
                  <a:lumMod val="60000"/>
                  <a:lumOff val="40000"/>
                </a:schemeClr>
              </a:solidFill>
              <a:effectLst/>
              <a:latin typeface="Pristina" pitchFamily="66" charset="0"/>
            </a:endParaRPr>
          </a:p>
        </p:txBody>
      </p:sp>
      <p:sp>
        <p:nvSpPr>
          <p:cNvPr id="5" name="4 CuadroTexto"/>
          <p:cNvSpPr txBox="1"/>
          <p:nvPr/>
        </p:nvSpPr>
        <p:spPr>
          <a:xfrm>
            <a:off x="0" y="548682"/>
            <a:ext cx="7632848" cy="1061829"/>
          </a:xfrm>
          <a:prstGeom prst="rect">
            <a:avLst/>
          </a:prstGeom>
          <a:noFill/>
        </p:spPr>
        <p:txBody>
          <a:bodyPr wrap="square" rtlCol="0">
            <a:spAutoFit/>
          </a:bodyPr>
          <a:lstStyle/>
          <a:p>
            <a:pPr algn="just">
              <a:lnSpc>
                <a:spcPct val="150000"/>
              </a:lnSpc>
              <a:buFont typeface="Wingdings" pitchFamily="2" charset="2"/>
              <a:buChar char="q"/>
            </a:pPr>
            <a:r>
              <a:rPr lang="es-EC" sz="14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rPr>
              <a:t>Matriz Resumen FODA</a:t>
            </a:r>
          </a:p>
          <a:p>
            <a:pPr algn="just">
              <a:lnSpc>
                <a:spcPct val="150000"/>
              </a:lnSpc>
            </a:pPr>
            <a:endParaRPr lang="es-EC" sz="1400" b="1" dirty="0" smtClean="0">
              <a:solidFill>
                <a:schemeClr val="accent4">
                  <a:lumMod val="75000"/>
                </a:schemeClr>
              </a:solidFill>
              <a:effectLst>
                <a:outerShdw blurRad="38100" dist="38100" dir="2700000" algn="tl">
                  <a:srgbClr val="000000">
                    <a:alpha val="43137"/>
                  </a:srgbClr>
                </a:outerShdw>
              </a:effectLst>
              <a:latin typeface="Andalus" pitchFamily="2" charset="-78"/>
              <a:cs typeface="Andalus" pitchFamily="2" charset="-78"/>
            </a:endParaRPr>
          </a:p>
          <a:p>
            <a:pPr algn="just">
              <a:lnSpc>
                <a:spcPct val="150000"/>
              </a:lnSpc>
            </a:pPr>
            <a:endParaRPr lang="es-EC" sz="1400" dirty="0" smtClean="0">
              <a:latin typeface="Andalus" pitchFamily="2" charset="-78"/>
              <a:cs typeface="Andalus" pitchFamily="2" charset="-78"/>
            </a:endParaRPr>
          </a:p>
        </p:txBody>
      </p:sp>
      <p:graphicFrame>
        <p:nvGraphicFramePr>
          <p:cNvPr id="6" name="5 Tabla"/>
          <p:cNvGraphicFramePr>
            <a:graphicFrameLocks noGrp="1"/>
          </p:cNvGraphicFramePr>
          <p:nvPr/>
        </p:nvGraphicFramePr>
        <p:xfrm>
          <a:off x="323528" y="980729"/>
          <a:ext cx="7560840" cy="7146309"/>
        </p:xfrm>
        <a:graphic>
          <a:graphicData uri="http://schemas.openxmlformats.org/drawingml/2006/table">
            <a:tbl>
              <a:tblPr/>
              <a:tblGrid>
                <a:gridCol w="293191"/>
                <a:gridCol w="3110107"/>
                <a:gridCol w="327681"/>
                <a:gridCol w="3829861"/>
              </a:tblGrid>
              <a:tr h="341322">
                <a:tc gridSpan="2">
                  <a:txBody>
                    <a:bodyPr/>
                    <a:lstStyle/>
                    <a:p>
                      <a:pPr algn="ctr">
                        <a:lnSpc>
                          <a:spcPct val="150000"/>
                        </a:lnSpc>
                        <a:spcAft>
                          <a:spcPts val="0"/>
                        </a:spcAft>
                      </a:pPr>
                      <a:r>
                        <a:rPr lang="es-EC" sz="1000" b="1" dirty="0">
                          <a:solidFill>
                            <a:schemeClr val="bg1"/>
                          </a:solidFill>
                          <a:latin typeface="Andalus" pitchFamily="2" charset="-78"/>
                          <a:ea typeface="Times New Roman"/>
                          <a:cs typeface="Andalus" pitchFamily="2" charset="-78"/>
                        </a:rPr>
                        <a:t>F</a:t>
                      </a:r>
                      <a:endParaRPr lang="es-EC" sz="1000" dirty="0">
                        <a:solidFill>
                          <a:schemeClr val="bg1"/>
                        </a:solidFill>
                        <a:latin typeface="Andalus" pitchFamily="2" charset="-78"/>
                        <a:ea typeface="Times New Roman"/>
                        <a:cs typeface="Andalus" pitchFamily="2" charset="-78"/>
                      </a:endParaRPr>
                    </a:p>
                  </a:txBody>
                  <a:tcPr marL="24581" marR="24581" marT="0" marB="0">
                    <a:lnL>
                      <a:noFill/>
                    </a:lnL>
                    <a:lnR>
                      <a:noFill/>
                    </a:lnR>
                    <a:lnT>
                      <a:noFill/>
                    </a:lnT>
                    <a:lnB w="28575" cap="flat" cmpd="sng" algn="ctr">
                      <a:solidFill>
                        <a:srgbClr val="FFFFFF"/>
                      </a:solidFill>
                      <a:prstDash val="solid"/>
                      <a:round/>
                      <a:headEnd type="none" w="med" len="med"/>
                      <a:tailEnd type="none" w="med" len="med"/>
                    </a:lnB>
                    <a:solidFill>
                      <a:srgbClr val="000000"/>
                    </a:solidFill>
                  </a:tcPr>
                </a:tc>
                <a:tc hMerge="1">
                  <a:txBody>
                    <a:bodyPr/>
                    <a:lstStyle/>
                    <a:p>
                      <a:endParaRPr lang="es-EC"/>
                    </a:p>
                  </a:txBody>
                  <a:tcPr/>
                </a:tc>
                <a:tc gridSpan="2">
                  <a:txBody>
                    <a:bodyPr/>
                    <a:lstStyle/>
                    <a:p>
                      <a:pPr algn="ctr">
                        <a:lnSpc>
                          <a:spcPct val="150000"/>
                        </a:lnSpc>
                        <a:spcAft>
                          <a:spcPts val="0"/>
                        </a:spcAft>
                      </a:pPr>
                      <a:r>
                        <a:rPr lang="es-EC" sz="1000" b="1" dirty="0">
                          <a:solidFill>
                            <a:schemeClr val="bg1"/>
                          </a:solidFill>
                          <a:latin typeface="Andalus" pitchFamily="2" charset="-78"/>
                          <a:ea typeface="Times New Roman"/>
                          <a:cs typeface="Andalus" pitchFamily="2" charset="-78"/>
                        </a:rPr>
                        <a:t>O</a:t>
                      </a:r>
                      <a:endParaRPr lang="es-EC" sz="1000" dirty="0">
                        <a:solidFill>
                          <a:schemeClr val="bg1"/>
                        </a:solidFill>
                        <a:latin typeface="Andalus" pitchFamily="2" charset="-78"/>
                        <a:ea typeface="Times New Roman"/>
                        <a:cs typeface="Andalus" pitchFamily="2" charset="-78"/>
                      </a:endParaRPr>
                    </a:p>
                  </a:txBody>
                  <a:tcPr marL="24581" marR="24581" marT="0" marB="0">
                    <a:lnL>
                      <a:noFill/>
                    </a:lnL>
                    <a:lnR>
                      <a:noFill/>
                    </a:lnR>
                    <a:lnT>
                      <a:noFill/>
                    </a:lnT>
                    <a:lnB w="28575" cap="flat" cmpd="sng" algn="ctr">
                      <a:solidFill>
                        <a:srgbClr val="FFFFFF"/>
                      </a:solidFill>
                      <a:prstDash val="solid"/>
                      <a:round/>
                      <a:headEnd type="none" w="med" len="med"/>
                      <a:tailEnd type="none" w="med" len="med"/>
                    </a:lnB>
                    <a:solidFill>
                      <a:srgbClr val="000000"/>
                    </a:solidFill>
                  </a:tcPr>
                </a:tc>
                <a:tc hMerge="1">
                  <a:txBody>
                    <a:bodyPr/>
                    <a:lstStyle/>
                    <a:p>
                      <a:endParaRPr lang="es-EC"/>
                    </a:p>
                  </a:txBody>
                  <a:tcPr/>
                </a:tc>
              </a:tr>
              <a:tr h="891540">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F1</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a:noFill/>
                    </a:lnB>
                    <a:solidFill>
                      <a:srgbClr val="5EA226"/>
                    </a:solidFill>
                  </a:tcPr>
                </a:tc>
                <a:tc>
                  <a:txBody>
                    <a:bodyPr/>
                    <a:lstStyle/>
                    <a:p>
                      <a:pPr algn="just">
                        <a:lnSpc>
                          <a:spcPct val="150000"/>
                        </a:lnSpc>
                        <a:spcAft>
                          <a:spcPts val="0"/>
                        </a:spcAft>
                      </a:pPr>
                      <a:r>
                        <a:rPr lang="es-EC" sz="1000" dirty="0">
                          <a:solidFill>
                            <a:schemeClr val="tx1"/>
                          </a:solidFill>
                          <a:latin typeface="Andalus" pitchFamily="2" charset="-78"/>
                          <a:ea typeface="Times New Roman"/>
                          <a:cs typeface="Andalus" pitchFamily="2" charset="-78"/>
                        </a:rPr>
                        <a:t>Dentro del talento humano se encuentran especialistas con capacitación continua,  formación y práctica profesional.</a:t>
                      </a:r>
                    </a:p>
                  </a:txBody>
                  <a:tcPr marL="24581" marR="24581" marT="0" marB="0">
                    <a:lnL w="28575" cap="flat" cmpd="sng" algn="ctr">
                      <a:solidFill>
                        <a:srgbClr val="FFFFFF"/>
                      </a:solidFill>
                      <a:prstDash val="solid"/>
                      <a:round/>
                      <a:headEnd type="none" w="med" len="med"/>
                      <a:tailEnd type="none" w="med" len="med"/>
                    </a:lnL>
                    <a:lnR>
                      <a:noFill/>
                    </a:lnR>
                    <a:lnT w="28575" cap="flat" cmpd="sng" algn="ctr">
                      <a:solidFill>
                        <a:srgbClr val="FFFFFF"/>
                      </a:solidFill>
                      <a:prstDash val="solid"/>
                      <a:round/>
                      <a:headEnd type="none" w="med" len="med"/>
                      <a:tailEnd type="none" w="med" len="med"/>
                    </a:lnT>
                    <a:lnB>
                      <a:noFill/>
                    </a:lnB>
                    <a:solidFill>
                      <a:srgbClr val="5EA226"/>
                    </a:solidFill>
                  </a:tcPr>
                </a:tc>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O1</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a:noFill/>
                    </a:lnR>
                    <a:lnT w="28575" cap="flat" cmpd="sng" algn="ctr">
                      <a:solidFill>
                        <a:srgbClr val="FFFFFF"/>
                      </a:solidFill>
                      <a:prstDash val="solid"/>
                      <a:round/>
                      <a:headEnd type="none" w="med" len="med"/>
                      <a:tailEnd type="none" w="med" len="med"/>
                    </a:lnT>
                    <a:lnB>
                      <a:noFill/>
                    </a:lnB>
                    <a:solidFill>
                      <a:srgbClr val="5EA226"/>
                    </a:solidFill>
                  </a:tcPr>
                </a:tc>
                <a:tc>
                  <a:txBody>
                    <a:bodyPr/>
                    <a:lstStyle/>
                    <a:p>
                      <a:pPr algn="just">
                        <a:lnSpc>
                          <a:spcPct val="150000"/>
                        </a:lnSpc>
                        <a:spcAft>
                          <a:spcPts val="0"/>
                        </a:spcAft>
                      </a:pPr>
                      <a:r>
                        <a:rPr lang="es-EC" sz="1000" dirty="0">
                          <a:solidFill>
                            <a:schemeClr val="tx1"/>
                          </a:solidFill>
                          <a:latin typeface="Andalus" pitchFamily="2" charset="-78"/>
                          <a:ea typeface="Times New Roman"/>
                          <a:cs typeface="Andalus" pitchFamily="2" charset="-78"/>
                        </a:rPr>
                        <a:t>La tendencia de la estética entre las diferentes edades impulsa a clientes a someterse a varios procedimientos o cirugías estéticas.</a:t>
                      </a:r>
                    </a:p>
                  </a:txBody>
                  <a:tcPr marL="24581" marR="24581" marT="0" marB="0">
                    <a:lnL>
                      <a:noFill/>
                    </a:lnL>
                    <a:lnR>
                      <a:noFill/>
                    </a:lnR>
                    <a:lnT w="28575" cap="flat" cmpd="sng" algn="ctr">
                      <a:solidFill>
                        <a:srgbClr val="FFFFFF"/>
                      </a:solidFill>
                      <a:prstDash val="solid"/>
                      <a:round/>
                      <a:headEnd type="none" w="med" len="med"/>
                      <a:tailEnd type="none" w="med" len="med"/>
                    </a:lnT>
                    <a:lnB>
                      <a:noFill/>
                    </a:lnB>
                    <a:solidFill>
                      <a:srgbClr val="5EA226"/>
                    </a:solidFill>
                  </a:tcPr>
                </a:tc>
              </a:tr>
              <a:tr h="891540">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F2</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w="28575" cap="flat" cmpd="sng" algn="ctr">
                      <a:solidFill>
                        <a:srgbClr val="FFFFFF"/>
                      </a:solidFill>
                      <a:prstDash val="solid"/>
                      <a:round/>
                      <a:headEnd type="none" w="med" len="med"/>
                      <a:tailEnd type="none" w="med" len="med"/>
                    </a:lnR>
                    <a:lnT>
                      <a:noFill/>
                    </a:lnT>
                    <a:lnB>
                      <a:noFill/>
                    </a:lnB>
                    <a:solidFill>
                      <a:srgbClr val="5EA226"/>
                    </a:solidFill>
                  </a:tcPr>
                </a:tc>
                <a:tc>
                  <a:txBody>
                    <a:bodyPr/>
                    <a:lstStyle/>
                    <a:p>
                      <a:pPr algn="just">
                        <a:lnSpc>
                          <a:spcPct val="150000"/>
                        </a:lnSpc>
                        <a:spcAft>
                          <a:spcPts val="0"/>
                        </a:spcAft>
                      </a:pPr>
                      <a:r>
                        <a:rPr lang="es-EC" sz="1000" dirty="0">
                          <a:solidFill>
                            <a:schemeClr val="tx1"/>
                          </a:solidFill>
                          <a:latin typeface="Andalus" pitchFamily="2" charset="-78"/>
                          <a:ea typeface="Times New Roman"/>
                          <a:cs typeface="Andalus" pitchFamily="2" charset="-78"/>
                        </a:rPr>
                        <a:t>Se cuenta con proveedores de insumos médicos confiables, con permisos sanitarios y de calidad y manejo de costos razonables.</a:t>
                      </a:r>
                    </a:p>
                  </a:txBody>
                  <a:tcPr marL="24581" marR="24581" marT="0" marB="0">
                    <a:lnL w="28575" cap="flat" cmpd="sng" algn="ctr">
                      <a:solidFill>
                        <a:srgbClr val="FFFFFF"/>
                      </a:solidFill>
                      <a:prstDash val="solid"/>
                      <a:round/>
                      <a:headEnd type="none" w="med" len="med"/>
                      <a:tailEnd type="none" w="med" len="med"/>
                    </a:lnL>
                    <a:lnR>
                      <a:noFill/>
                    </a:lnR>
                    <a:lnT>
                      <a:noFill/>
                    </a:lnT>
                    <a:lnB>
                      <a:noFill/>
                    </a:lnB>
                    <a:solidFill>
                      <a:srgbClr val="7FD13B"/>
                    </a:solidFill>
                  </a:tcPr>
                </a:tc>
                <a:tc>
                  <a:txBody>
                    <a:bodyPr/>
                    <a:lstStyle/>
                    <a:p>
                      <a:pPr algn="ctr">
                        <a:lnSpc>
                          <a:spcPct val="150000"/>
                        </a:lnSpc>
                        <a:spcAft>
                          <a:spcPts val="0"/>
                        </a:spcAft>
                      </a:pPr>
                      <a:r>
                        <a:rPr lang="es-EC" sz="1000" b="1" dirty="0">
                          <a:solidFill>
                            <a:schemeClr val="tx1"/>
                          </a:solidFill>
                          <a:latin typeface="Andalus" pitchFamily="2" charset="-78"/>
                          <a:ea typeface="Times New Roman"/>
                          <a:cs typeface="Andalus" pitchFamily="2" charset="-78"/>
                        </a:rPr>
                        <a:t>O2</a:t>
                      </a:r>
                      <a:endParaRPr lang="es-EC" sz="1000" dirty="0">
                        <a:solidFill>
                          <a:schemeClr val="tx1"/>
                        </a:solidFill>
                        <a:latin typeface="Andalus" pitchFamily="2" charset="-78"/>
                        <a:ea typeface="Times New Roman"/>
                        <a:cs typeface="Andalus" pitchFamily="2" charset="-78"/>
                      </a:endParaRPr>
                    </a:p>
                  </a:txBody>
                  <a:tcPr marL="24581" marR="24581" marT="0" marB="0" anchor="ctr">
                    <a:lnL>
                      <a:noFill/>
                    </a:lnL>
                    <a:lnR>
                      <a:noFill/>
                    </a:lnR>
                    <a:lnT>
                      <a:noFill/>
                    </a:lnT>
                    <a:lnB>
                      <a:noFill/>
                    </a:lnB>
                    <a:solidFill>
                      <a:srgbClr val="7FD13B"/>
                    </a:solidFill>
                  </a:tcPr>
                </a:tc>
                <a:tc>
                  <a:txBody>
                    <a:bodyPr/>
                    <a:lstStyle/>
                    <a:p>
                      <a:pPr algn="just">
                        <a:lnSpc>
                          <a:spcPct val="150000"/>
                        </a:lnSpc>
                        <a:spcAft>
                          <a:spcPts val="0"/>
                        </a:spcAft>
                      </a:pPr>
                      <a:r>
                        <a:rPr lang="es-EC" sz="1000" dirty="0">
                          <a:solidFill>
                            <a:schemeClr val="tx1"/>
                          </a:solidFill>
                          <a:latin typeface="Andalus" pitchFamily="2" charset="-78"/>
                          <a:ea typeface="Times New Roman"/>
                          <a:cs typeface="Andalus" pitchFamily="2" charset="-78"/>
                        </a:rPr>
                        <a:t>Los instrumentales empleados en los procedimientos estéticos permiten reducir costos y brindar garantía de los insumos empleados.</a:t>
                      </a:r>
                    </a:p>
                  </a:txBody>
                  <a:tcPr marL="24581" marR="24581" marT="0" marB="0">
                    <a:lnL>
                      <a:noFill/>
                    </a:lnL>
                    <a:lnR>
                      <a:noFill/>
                    </a:lnR>
                    <a:lnT>
                      <a:noFill/>
                    </a:lnT>
                    <a:lnB>
                      <a:noFill/>
                    </a:lnB>
                    <a:solidFill>
                      <a:srgbClr val="7FD13B"/>
                    </a:solidFill>
                  </a:tcPr>
                </a:tc>
              </a:tr>
              <a:tr h="1337310">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F3</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w="28575" cap="flat" cmpd="sng" algn="ctr">
                      <a:solidFill>
                        <a:srgbClr val="FFFFFF"/>
                      </a:solidFill>
                      <a:prstDash val="solid"/>
                      <a:round/>
                      <a:headEnd type="none" w="med" len="med"/>
                      <a:tailEnd type="none" w="med" len="med"/>
                    </a:lnR>
                    <a:lnT>
                      <a:noFill/>
                    </a:lnT>
                    <a:lnB>
                      <a:noFill/>
                    </a:lnB>
                    <a:solidFill>
                      <a:srgbClr val="5EA226"/>
                    </a:solidFill>
                  </a:tcPr>
                </a:tc>
                <a:tc>
                  <a:txBody>
                    <a:bodyPr/>
                    <a:lstStyle/>
                    <a:p>
                      <a:pPr algn="just">
                        <a:lnSpc>
                          <a:spcPct val="150000"/>
                        </a:lnSpc>
                        <a:spcAft>
                          <a:spcPts val="0"/>
                        </a:spcAft>
                      </a:pPr>
                      <a:r>
                        <a:rPr lang="es-EC" sz="1000">
                          <a:solidFill>
                            <a:schemeClr val="tx1"/>
                          </a:solidFill>
                          <a:latin typeface="Andalus" pitchFamily="2" charset="-78"/>
                          <a:ea typeface="Times New Roman"/>
                          <a:cs typeface="Andalus" pitchFamily="2" charset="-78"/>
                        </a:rPr>
                        <a:t>Las instalaciones son adecuadas y cumplen con las ordenanzas de salud necesarias para llevar a cabo sus procedimientos plásticos y ubicados en una zona comercial y de fácil acceso.</a:t>
                      </a:r>
                    </a:p>
                  </a:txBody>
                  <a:tcPr marL="24581" marR="24581" marT="0" marB="0">
                    <a:lnL w="28575" cap="flat" cmpd="sng" algn="ctr">
                      <a:solidFill>
                        <a:srgbClr val="FFFFFF"/>
                      </a:solidFill>
                      <a:prstDash val="solid"/>
                      <a:round/>
                      <a:headEnd type="none" w="med" len="med"/>
                      <a:tailEnd type="none" w="med" len="med"/>
                    </a:lnL>
                    <a:lnR>
                      <a:noFill/>
                    </a:lnR>
                    <a:lnT>
                      <a:noFill/>
                    </a:lnT>
                    <a:lnB>
                      <a:noFill/>
                    </a:lnB>
                    <a:solidFill>
                      <a:srgbClr val="5EA226"/>
                    </a:solidFill>
                  </a:tcPr>
                </a:tc>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O3</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a:noFill/>
                    </a:lnR>
                    <a:lnT>
                      <a:noFill/>
                    </a:lnT>
                    <a:lnB>
                      <a:noFill/>
                    </a:lnB>
                    <a:solidFill>
                      <a:srgbClr val="5EA226"/>
                    </a:solidFill>
                  </a:tcPr>
                </a:tc>
                <a:tc>
                  <a:txBody>
                    <a:bodyPr/>
                    <a:lstStyle/>
                    <a:p>
                      <a:pPr algn="just">
                        <a:lnSpc>
                          <a:spcPct val="150000"/>
                        </a:lnSpc>
                        <a:spcAft>
                          <a:spcPts val="0"/>
                        </a:spcAft>
                      </a:pPr>
                      <a:r>
                        <a:rPr lang="es-EC" sz="1000" dirty="0">
                          <a:solidFill>
                            <a:schemeClr val="tx1"/>
                          </a:solidFill>
                          <a:latin typeface="Andalus" pitchFamily="2" charset="-78"/>
                          <a:ea typeface="Times New Roman"/>
                          <a:cs typeface="Andalus" pitchFamily="2" charset="-78"/>
                        </a:rPr>
                        <a:t>Los avances tecnológicos han permitido realizar cirugías menos invasivas que permitan disminuir el tiempo de recuperación y el riesgo por lo cual existan mayores clientes que se decidan  someterse a procedimientos estéticos.</a:t>
                      </a:r>
                    </a:p>
                  </a:txBody>
                  <a:tcPr marL="24581" marR="24581" marT="0" marB="0">
                    <a:lnL>
                      <a:noFill/>
                    </a:lnL>
                    <a:lnR>
                      <a:noFill/>
                    </a:lnR>
                    <a:lnT>
                      <a:noFill/>
                    </a:lnT>
                    <a:lnB>
                      <a:noFill/>
                    </a:lnB>
                    <a:solidFill>
                      <a:srgbClr val="5EA226"/>
                    </a:solidFill>
                  </a:tcPr>
                </a:tc>
              </a:tr>
              <a:tr h="341322">
                <a:tc gridSpan="2">
                  <a:txBody>
                    <a:bodyPr/>
                    <a:lstStyle/>
                    <a:p>
                      <a:pPr marL="0" algn="ctr" rtl="0" eaLnBrk="1" latinLnBrk="0" hangingPunct="1">
                        <a:lnSpc>
                          <a:spcPct val="150000"/>
                        </a:lnSpc>
                        <a:spcAft>
                          <a:spcPts val="0"/>
                        </a:spcAft>
                      </a:pPr>
                      <a:r>
                        <a:rPr kumimoji="0" lang="en-US" sz="1000" b="1" kern="1200" dirty="0" smtClean="0">
                          <a:solidFill>
                            <a:schemeClr val="bg1"/>
                          </a:solidFill>
                          <a:latin typeface="Andalus" pitchFamily="2" charset="-78"/>
                          <a:ea typeface="Times New Roman"/>
                          <a:cs typeface="Andalus" pitchFamily="2" charset="-78"/>
                        </a:rPr>
                        <a:t>D</a:t>
                      </a:r>
                      <a:endParaRPr kumimoji="0" lang="es-EC" sz="1000" b="1" kern="1200" dirty="0">
                        <a:solidFill>
                          <a:schemeClr val="bg1"/>
                        </a:solidFill>
                        <a:latin typeface="Andalus" pitchFamily="2" charset="-78"/>
                        <a:ea typeface="Times New Roman"/>
                        <a:cs typeface="Andalus" pitchFamily="2" charset="-78"/>
                      </a:endParaRPr>
                    </a:p>
                  </a:txBody>
                  <a:tcPr marL="24581" marR="24581" marT="0" marB="0" anchor="ctr">
                    <a:lnL>
                      <a:noFill/>
                    </a:lnL>
                    <a:lnR w="28575" cap="flat" cmpd="sng" algn="ctr">
                      <a:noFill/>
                      <a:prstDash val="solid"/>
                      <a:round/>
                      <a:headEnd type="none" w="med" len="med"/>
                      <a:tailEnd type="none" w="med" len="med"/>
                    </a:lnR>
                    <a:lnT>
                      <a:noFill/>
                    </a:lnT>
                    <a:lnB>
                      <a:noFill/>
                    </a:lnB>
                    <a:solidFill>
                      <a:schemeClr val="tx1"/>
                    </a:solidFill>
                  </a:tcPr>
                </a:tc>
                <a:tc hMerge="1">
                  <a:txBody>
                    <a:bodyPr/>
                    <a:lstStyle/>
                    <a:p>
                      <a:pPr algn="ctr">
                        <a:lnSpc>
                          <a:spcPct val="150000"/>
                        </a:lnSpc>
                        <a:spcAft>
                          <a:spcPts val="0"/>
                        </a:spcAft>
                      </a:pPr>
                      <a:endParaRPr lang="es-EC" sz="1000" dirty="0">
                        <a:solidFill>
                          <a:schemeClr val="tx1"/>
                        </a:solidFill>
                        <a:latin typeface="Andalus" pitchFamily="2" charset="-78"/>
                        <a:ea typeface="Times New Roman"/>
                        <a:cs typeface="Andalus" pitchFamily="2" charset="-78"/>
                      </a:endParaRPr>
                    </a:p>
                  </a:txBody>
                  <a:tcPr marL="24581" marR="24581" marT="0" marB="0">
                    <a:lnL w="28575" cap="flat" cmpd="sng" algn="ctr">
                      <a:solidFill>
                        <a:srgbClr val="FFFFFF"/>
                      </a:solidFill>
                      <a:prstDash val="solid"/>
                      <a:round/>
                      <a:headEnd type="none" w="med" len="med"/>
                      <a:tailEnd type="none" w="med" len="med"/>
                    </a:lnL>
                    <a:lnR>
                      <a:noFill/>
                    </a:lnR>
                    <a:lnT>
                      <a:noFill/>
                    </a:lnT>
                    <a:lnB>
                      <a:noFill/>
                    </a:lnB>
                    <a:solidFill>
                      <a:srgbClr val="7FD13B"/>
                    </a:solidFill>
                  </a:tcPr>
                </a:tc>
                <a:tc gridSpan="2">
                  <a:txBody>
                    <a:bodyPr/>
                    <a:lstStyle/>
                    <a:p>
                      <a:pPr marL="0" algn="ctr" rtl="0" eaLnBrk="1" latinLnBrk="0" hangingPunct="1">
                        <a:lnSpc>
                          <a:spcPct val="150000"/>
                        </a:lnSpc>
                        <a:spcAft>
                          <a:spcPts val="0"/>
                        </a:spcAft>
                      </a:pPr>
                      <a:r>
                        <a:rPr kumimoji="0" lang="es-EC" sz="1000" b="1" kern="1200" dirty="0" smtClean="0">
                          <a:solidFill>
                            <a:schemeClr val="bg1"/>
                          </a:solidFill>
                          <a:latin typeface="Andalus" pitchFamily="2" charset="-78"/>
                          <a:ea typeface="Times New Roman"/>
                          <a:cs typeface="Andalus" pitchFamily="2" charset="-78"/>
                        </a:rPr>
                        <a:t>A</a:t>
                      </a:r>
                      <a:endParaRPr kumimoji="0" lang="es-EC" sz="1000" b="1" kern="1200" dirty="0">
                        <a:solidFill>
                          <a:schemeClr val="bg1"/>
                        </a:solidFill>
                        <a:latin typeface="Andalus" pitchFamily="2" charset="-78"/>
                        <a:ea typeface="Times New Roman"/>
                        <a:cs typeface="Andalus" pitchFamily="2" charset="-78"/>
                      </a:endParaRPr>
                    </a:p>
                  </a:txBody>
                  <a:tcPr marL="24581" marR="24581" marT="0" marB="0" anchor="ctr">
                    <a:lnL>
                      <a:noFill/>
                    </a:lnL>
                    <a:lnR>
                      <a:noFill/>
                    </a:lnR>
                    <a:lnT>
                      <a:noFill/>
                    </a:lnT>
                    <a:lnB>
                      <a:noFill/>
                    </a:lnB>
                    <a:solidFill>
                      <a:schemeClr val="tx1"/>
                    </a:solidFill>
                  </a:tcPr>
                </a:tc>
                <a:tc hMerge="1">
                  <a:txBody>
                    <a:bodyPr/>
                    <a:lstStyle/>
                    <a:p>
                      <a:pPr algn="ctr">
                        <a:lnSpc>
                          <a:spcPct val="150000"/>
                        </a:lnSpc>
                        <a:spcAft>
                          <a:spcPts val="0"/>
                        </a:spcAft>
                      </a:pPr>
                      <a:endParaRPr lang="es-EC" sz="1000" dirty="0">
                        <a:solidFill>
                          <a:schemeClr val="tx1"/>
                        </a:solidFill>
                        <a:latin typeface="Andalus" pitchFamily="2" charset="-78"/>
                        <a:ea typeface="Times New Roman"/>
                        <a:cs typeface="Andalus" pitchFamily="2" charset="-78"/>
                      </a:endParaRPr>
                    </a:p>
                  </a:txBody>
                  <a:tcPr marL="24581" marR="24581" marT="0" marB="0">
                    <a:lnL>
                      <a:noFill/>
                    </a:lnL>
                    <a:lnR>
                      <a:noFill/>
                    </a:lnR>
                    <a:lnT>
                      <a:noFill/>
                    </a:lnT>
                    <a:lnB>
                      <a:noFill/>
                    </a:lnB>
                    <a:solidFill>
                      <a:srgbClr val="7FD13B"/>
                    </a:solidFill>
                  </a:tcPr>
                </a:tc>
              </a:tr>
              <a:tr h="1114425">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D1</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w="28575" cap="flat" cmpd="sng" algn="ctr">
                      <a:solidFill>
                        <a:srgbClr val="FFFFFF"/>
                      </a:solidFill>
                      <a:prstDash val="solid"/>
                      <a:round/>
                      <a:headEnd type="none" w="med" len="med"/>
                      <a:tailEnd type="none" w="med" len="med"/>
                    </a:lnR>
                    <a:lnT>
                      <a:noFill/>
                    </a:lnT>
                    <a:lnB>
                      <a:noFill/>
                    </a:lnB>
                    <a:solidFill>
                      <a:srgbClr val="5EA226"/>
                    </a:solidFill>
                  </a:tcPr>
                </a:tc>
                <a:tc>
                  <a:txBody>
                    <a:bodyPr/>
                    <a:lstStyle/>
                    <a:p>
                      <a:pPr algn="just">
                        <a:lnSpc>
                          <a:spcPct val="150000"/>
                        </a:lnSpc>
                        <a:spcAft>
                          <a:spcPts val="0"/>
                        </a:spcAft>
                      </a:pPr>
                      <a:r>
                        <a:rPr lang="es-EC" sz="1000">
                          <a:solidFill>
                            <a:schemeClr val="tx1"/>
                          </a:solidFill>
                          <a:latin typeface="Andalus" pitchFamily="2" charset="-78"/>
                          <a:ea typeface="Times New Roman"/>
                          <a:cs typeface="Andalus" pitchFamily="2" charset="-78"/>
                        </a:rPr>
                        <a:t>Falta de conocimiento sobre la dirección estratégica por parte de la Gerencia de la clínica.</a:t>
                      </a:r>
                    </a:p>
                  </a:txBody>
                  <a:tcPr marL="24581" marR="24581" marT="0" marB="0">
                    <a:lnL w="28575" cap="flat" cmpd="sng" algn="ctr">
                      <a:solidFill>
                        <a:srgbClr val="FFFFFF"/>
                      </a:solidFill>
                      <a:prstDash val="solid"/>
                      <a:round/>
                      <a:headEnd type="none" w="med" len="med"/>
                      <a:tailEnd type="none" w="med" len="med"/>
                    </a:lnL>
                    <a:lnR>
                      <a:noFill/>
                    </a:lnR>
                    <a:lnT>
                      <a:noFill/>
                    </a:lnT>
                    <a:lnB>
                      <a:noFill/>
                    </a:lnB>
                    <a:solidFill>
                      <a:srgbClr val="5EA226"/>
                    </a:solidFill>
                  </a:tcPr>
                </a:tc>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A1</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a:noFill/>
                    </a:lnR>
                    <a:lnT>
                      <a:noFill/>
                    </a:lnT>
                    <a:lnB>
                      <a:noFill/>
                    </a:lnB>
                    <a:solidFill>
                      <a:srgbClr val="5EA226"/>
                    </a:solidFill>
                  </a:tcPr>
                </a:tc>
                <a:tc>
                  <a:txBody>
                    <a:bodyPr/>
                    <a:lstStyle/>
                    <a:p>
                      <a:pPr algn="just">
                        <a:lnSpc>
                          <a:spcPct val="150000"/>
                        </a:lnSpc>
                        <a:spcAft>
                          <a:spcPts val="0"/>
                        </a:spcAft>
                      </a:pPr>
                      <a:r>
                        <a:rPr lang="es-EC" sz="1000" dirty="0">
                          <a:solidFill>
                            <a:schemeClr val="tx1"/>
                          </a:solidFill>
                          <a:latin typeface="Andalus" pitchFamily="2" charset="-78"/>
                          <a:ea typeface="Times New Roman"/>
                          <a:cs typeface="Andalus" pitchFamily="2" charset="-78"/>
                        </a:rPr>
                        <a:t>Alto costo de vida y gran diferencia  de las clases sociales, impide al estrato de ingresos bajos, el acceso a servicios complementarios, como son las cirugías plásticas.</a:t>
                      </a:r>
                    </a:p>
                  </a:txBody>
                  <a:tcPr marL="24581" marR="24581" marT="0" marB="0">
                    <a:lnL>
                      <a:noFill/>
                    </a:lnL>
                    <a:lnR>
                      <a:noFill/>
                    </a:lnR>
                    <a:lnT>
                      <a:noFill/>
                    </a:lnT>
                    <a:lnB>
                      <a:noFill/>
                    </a:lnB>
                    <a:solidFill>
                      <a:srgbClr val="5EA226"/>
                    </a:solidFill>
                  </a:tcPr>
                </a:tc>
              </a:tr>
              <a:tr h="1114425">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D2</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w="28575" cap="flat" cmpd="sng" algn="ctr">
                      <a:solidFill>
                        <a:srgbClr val="FFFFFF"/>
                      </a:solidFill>
                      <a:prstDash val="solid"/>
                      <a:round/>
                      <a:headEnd type="none" w="med" len="med"/>
                      <a:tailEnd type="none" w="med" len="med"/>
                    </a:lnR>
                    <a:lnT>
                      <a:noFill/>
                    </a:lnT>
                    <a:lnB>
                      <a:noFill/>
                    </a:lnB>
                    <a:solidFill>
                      <a:srgbClr val="5EA226"/>
                    </a:solidFill>
                  </a:tcPr>
                </a:tc>
                <a:tc>
                  <a:txBody>
                    <a:bodyPr/>
                    <a:lstStyle/>
                    <a:p>
                      <a:pPr algn="just">
                        <a:lnSpc>
                          <a:spcPct val="150000"/>
                        </a:lnSpc>
                        <a:spcAft>
                          <a:spcPts val="0"/>
                        </a:spcAft>
                      </a:pPr>
                      <a:r>
                        <a:rPr lang="es-EC" sz="1000">
                          <a:solidFill>
                            <a:schemeClr val="tx1"/>
                          </a:solidFill>
                          <a:latin typeface="Andalus" pitchFamily="2" charset="-78"/>
                          <a:ea typeface="Times New Roman"/>
                          <a:cs typeface="Andalus" pitchFamily="2" charset="-78"/>
                        </a:rPr>
                        <a:t>Existían problemas en la generación de información contable en años anteriores por clasificación incorrecta de las cuentas.</a:t>
                      </a:r>
                    </a:p>
                  </a:txBody>
                  <a:tcPr marL="24581" marR="24581" marT="0" marB="0">
                    <a:lnL w="28575" cap="flat" cmpd="sng" algn="ctr">
                      <a:solidFill>
                        <a:srgbClr val="FFFFFF"/>
                      </a:solidFill>
                      <a:prstDash val="solid"/>
                      <a:round/>
                      <a:headEnd type="none" w="med" len="med"/>
                      <a:tailEnd type="none" w="med" len="med"/>
                    </a:lnL>
                    <a:lnR>
                      <a:noFill/>
                    </a:lnR>
                    <a:lnT>
                      <a:noFill/>
                    </a:lnT>
                    <a:lnB>
                      <a:noFill/>
                    </a:lnB>
                    <a:solidFill>
                      <a:srgbClr val="7FD13B"/>
                    </a:solidFill>
                  </a:tcPr>
                </a:tc>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A2</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a:noFill/>
                    </a:lnR>
                    <a:lnT>
                      <a:noFill/>
                    </a:lnT>
                    <a:lnB>
                      <a:noFill/>
                    </a:lnB>
                    <a:solidFill>
                      <a:srgbClr val="7FD13B"/>
                    </a:solidFill>
                  </a:tcPr>
                </a:tc>
                <a:tc>
                  <a:txBody>
                    <a:bodyPr/>
                    <a:lstStyle/>
                    <a:p>
                      <a:pPr algn="just">
                        <a:lnSpc>
                          <a:spcPct val="150000"/>
                        </a:lnSpc>
                        <a:spcAft>
                          <a:spcPts val="0"/>
                        </a:spcAft>
                      </a:pPr>
                      <a:r>
                        <a:rPr lang="es-EC" sz="1000" dirty="0">
                          <a:solidFill>
                            <a:schemeClr val="tx1"/>
                          </a:solidFill>
                          <a:latin typeface="Andalus" pitchFamily="2" charset="-78"/>
                          <a:ea typeface="Times New Roman"/>
                          <a:cs typeface="Andalus" pitchFamily="2" charset="-78"/>
                        </a:rPr>
                        <a:t>Falta de reglamentación que proteja la seguridad de los pacientes que se someten a procedimientos quirúrgicos y no quirúrgicos.</a:t>
                      </a:r>
                    </a:p>
                  </a:txBody>
                  <a:tcPr marL="24581" marR="24581" marT="0" marB="0">
                    <a:lnL>
                      <a:noFill/>
                    </a:lnL>
                    <a:lnR>
                      <a:noFill/>
                    </a:lnR>
                    <a:lnT>
                      <a:noFill/>
                    </a:lnT>
                    <a:lnB>
                      <a:noFill/>
                    </a:lnB>
                    <a:solidFill>
                      <a:srgbClr val="7FD13B"/>
                    </a:solidFill>
                  </a:tcPr>
                </a:tc>
              </a:tr>
              <a:tr h="1114425">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D3</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w="28575" cap="flat" cmpd="sng" algn="ctr">
                      <a:solidFill>
                        <a:srgbClr val="FFFFFF"/>
                      </a:solidFill>
                      <a:prstDash val="solid"/>
                      <a:round/>
                      <a:headEnd type="none" w="med" len="med"/>
                      <a:tailEnd type="none" w="med" len="med"/>
                    </a:lnR>
                    <a:lnT>
                      <a:noFill/>
                    </a:lnT>
                    <a:lnB>
                      <a:noFill/>
                    </a:lnB>
                    <a:solidFill>
                      <a:srgbClr val="5EA226"/>
                    </a:solidFill>
                  </a:tcPr>
                </a:tc>
                <a:tc>
                  <a:txBody>
                    <a:bodyPr/>
                    <a:lstStyle/>
                    <a:p>
                      <a:pPr algn="just">
                        <a:lnSpc>
                          <a:spcPct val="150000"/>
                        </a:lnSpc>
                        <a:spcAft>
                          <a:spcPts val="0"/>
                        </a:spcAft>
                      </a:pPr>
                      <a:r>
                        <a:rPr lang="es-EC" sz="1000">
                          <a:solidFill>
                            <a:schemeClr val="tx1"/>
                          </a:solidFill>
                          <a:latin typeface="Andalus" pitchFamily="2" charset="-78"/>
                          <a:ea typeface="Times New Roman"/>
                          <a:cs typeface="Andalus" pitchFamily="2" charset="-78"/>
                        </a:rPr>
                        <a:t>No existe una adecuada administración financiera, ni análisis, ni proyecciones para el manejo adecuado del flujo para operación cotidiano de la clínica.</a:t>
                      </a:r>
                    </a:p>
                  </a:txBody>
                  <a:tcPr marL="24581" marR="24581" marT="0" marB="0">
                    <a:lnL w="28575" cap="flat" cmpd="sng" algn="ctr">
                      <a:solidFill>
                        <a:srgbClr val="FFFFFF"/>
                      </a:solidFill>
                      <a:prstDash val="solid"/>
                      <a:round/>
                      <a:headEnd type="none" w="med" len="med"/>
                      <a:tailEnd type="none" w="med" len="med"/>
                    </a:lnL>
                    <a:lnR>
                      <a:noFill/>
                    </a:lnR>
                    <a:lnT>
                      <a:noFill/>
                    </a:lnT>
                    <a:lnB>
                      <a:noFill/>
                    </a:lnB>
                    <a:solidFill>
                      <a:srgbClr val="5EA226"/>
                    </a:solidFill>
                  </a:tcPr>
                </a:tc>
                <a:tc>
                  <a:txBody>
                    <a:bodyPr/>
                    <a:lstStyle/>
                    <a:p>
                      <a:pPr algn="ctr">
                        <a:lnSpc>
                          <a:spcPct val="150000"/>
                        </a:lnSpc>
                        <a:spcAft>
                          <a:spcPts val="0"/>
                        </a:spcAft>
                      </a:pPr>
                      <a:r>
                        <a:rPr lang="es-EC" sz="1000" b="1">
                          <a:solidFill>
                            <a:schemeClr val="tx1"/>
                          </a:solidFill>
                          <a:latin typeface="Andalus" pitchFamily="2" charset="-78"/>
                          <a:ea typeface="Times New Roman"/>
                          <a:cs typeface="Andalus" pitchFamily="2" charset="-78"/>
                        </a:rPr>
                        <a:t>A3</a:t>
                      </a:r>
                      <a:endParaRPr lang="es-EC" sz="1000">
                        <a:solidFill>
                          <a:schemeClr val="tx1"/>
                        </a:solidFill>
                        <a:latin typeface="Andalus" pitchFamily="2" charset="-78"/>
                        <a:ea typeface="Times New Roman"/>
                        <a:cs typeface="Andalus" pitchFamily="2" charset="-78"/>
                      </a:endParaRPr>
                    </a:p>
                  </a:txBody>
                  <a:tcPr marL="24581" marR="24581" marT="0" marB="0" anchor="ctr">
                    <a:lnL>
                      <a:noFill/>
                    </a:lnL>
                    <a:lnR>
                      <a:noFill/>
                    </a:lnR>
                    <a:lnT>
                      <a:noFill/>
                    </a:lnT>
                    <a:lnB>
                      <a:noFill/>
                    </a:lnB>
                    <a:solidFill>
                      <a:srgbClr val="5EA226"/>
                    </a:solidFill>
                  </a:tcPr>
                </a:tc>
                <a:tc>
                  <a:txBody>
                    <a:bodyPr/>
                    <a:lstStyle/>
                    <a:p>
                      <a:pPr algn="just">
                        <a:lnSpc>
                          <a:spcPct val="150000"/>
                        </a:lnSpc>
                        <a:spcAft>
                          <a:spcPts val="0"/>
                        </a:spcAft>
                      </a:pPr>
                      <a:r>
                        <a:rPr lang="es-EC" sz="1000" dirty="0">
                          <a:solidFill>
                            <a:schemeClr val="tx1"/>
                          </a:solidFill>
                          <a:latin typeface="Andalus" pitchFamily="2" charset="-78"/>
                          <a:ea typeface="Times New Roman"/>
                          <a:cs typeface="Andalus" pitchFamily="2" charset="-78"/>
                        </a:rPr>
                        <a:t>Empleo de insumos médicos o implantes que pese a contar con permisos sanitarios, puedan atentar contra la salud humana. </a:t>
                      </a:r>
                    </a:p>
                  </a:txBody>
                  <a:tcPr marL="24581" marR="24581" marT="0" marB="0">
                    <a:lnL>
                      <a:noFill/>
                    </a:lnL>
                    <a:lnR>
                      <a:noFill/>
                    </a:lnR>
                    <a:lnT>
                      <a:noFill/>
                    </a:lnT>
                    <a:lnB>
                      <a:noFill/>
                    </a:lnB>
                    <a:solidFill>
                      <a:srgbClr val="5EA226"/>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5220072" y="908720"/>
            <a:ext cx="3429000" cy="4680520"/>
          </a:xfrm>
        </p:spPr>
        <p:txBody>
          <a:bodyPr>
            <a:normAutofit/>
          </a:bodyPr>
          <a:lstStyle/>
          <a:p>
            <a:pPr algn="just">
              <a:lnSpc>
                <a:spcPct val="150000"/>
              </a:lnSpc>
            </a:pPr>
            <a:r>
              <a:rPr lang="es-EC" dirty="0" smtClean="0">
                <a:latin typeface="Andalus" pitchFamily="2" charset="-78"/>
                <a:cs typeface="Andalus" pitchFamily="2" charset="-78"/>
              </a:rPr>
              <a:t>El análisis financiero es un proceso de reflexión con el fin de evaluar la situación financiera actual y pasada para determinar los resultados operativos de la entidad con el objetivo de obtener una estimación sobre la situación y los resultados futuros.</a:t>
            </a:r>
          </a:p>
          <a:p>
            <a:pPr>
              <a:lnSpc>
                <a:spcPct val="150000"/>
              </a:lnSpc>
            </a:pPr>
            <a:endParaRPr lang="es-EC" dirty="0" smtClean="0"/>
          </a:p>
          <a:p>
            <a:pPr>
              <a:lnSpc>
                <a:spcPct val="150000"/>
              </a:lnSpc>
              <a:buFont typeface="Wingdings" pitchFamily="2" charset="2"/>
              <a:buChar char="ü"/>
            </a:pPr>
            <a:r>
              <a:rPr lang="es-EC" sz="1600" dirty="0" smtClean="0">
                <a:solidFill>
                  <a:schemeClr val="accent2">
                    <a:lumMod val="50000"/>
                  </a:schemeClr>
                </a:solidFill>
                <a:latin typeface="Pristina" pitchFamily="66" charset="0"/>
              </a:rPr>
              <a:t>Análisis Horizontal</a:t>
            </a:r>
          </a:p>
          <a:p>
            <a:pPr>
              <a:lnSpc>
                <a:spcPct val="150000"/>
              </a:lnSpc>
              <a:buFont typeface="Wingdings" pitchFamily="2" charset="2"/>
              <a:buChar char="ü"/>
            </a:pPr>
            <a:r>
              <a:rPr lang="es-EC" sz="1600" dirty="0" smtClean="0">
                <a:solidFill>
                  <a:schemeClr val="accent2">
                    <a:lumMod val="50000"/>
                  </a:schemeClr>
                </a:solidFill>
                <a:latin typeface="Pristina" pitchFamily="66" charset="0"/>
              </a:rPr>
              <a:t>Análisis Vertical</a:t>
            </a:r>
          </a:p>
          <a:p>
            <a:pPr>
              <a:lnSpc>
                <a:spcPct val="150000"/>
              </a:lnSpc>
              <a:buFont typeface="Wingdings" pitchFamily="2" charset="2"/>
              <a:buChar char="ü"/>
            </a:pPr>
            <a:r>
              <a:rPr lang="es-EC" sz="1600" dirty="0" smtClean="0">
                <a:solidFill>
                  <a:schemeClr val="accent2">
                    <a:lumMod val="50000"/>
                  </a:schemeClr>
                </a:solidFill>
                <a:latin typeface="Pristina" pitchFamily="66" charset="0"/>
              </a:rPr>
              <a:t>Análisis de Flujo de Efectivo</a:t>
            </a:r>
          </a:p>
          <a:p>
            <a:pPr>
              <a:lnSpc>
                <a:spcPct val="150000"/>
              </a:lnSpc>
              <a:buFont typeface="Wingdings" pitchFamily="2" charset="2"/>
              <a:buChar char="ü"/>
            </a:pPr>
            <a:r>
              <a:rPr lang="es-EC" sz="1600" dirty="0" smtClean="0">
                <a:solidFill>
                  <a:schemeClr val="accent2">
                    <a:lumMod val="50000"/>
                  </a:schemeClr>
                </a:solidFill>
                <a:latin typeface="Pristina" pitchFamily="66" charset="0"/>
              </a:rPr>
              <a:t>Análisis de índices financieros</a:t>
            </a:r>
          </a:p>
          <a:p>
            <a:pPr>
              <a:lnSpc>
                <a:spcPct val="150000"/>
              </a:lnSpc>
              <a:buFont typeface="Wingdings" pitchFamily="2" charset="2"/>
              <a:buChar char="ü"/>
            </a:pPr>
            <a:r>
              <a:rPr lang="es-EC" sz="1600" dirty="0" smtClean="0">
                <a:solidFill>
                  <a:schemeClr val="accent2">
                    <a:lumMod val="50000"/>
                  </a:schemeClr>
                </a:solidFill>
                <a:latin typeface="Pristina" pitchFamily="66" charset="0"/>
              </a:rPr>
              <a:t>Cálculo del EVA</a:t>
            </a:r>
          </a:p>
          <a:p>
            <a:pPr>
              <a:lnSpc>
                <a:spcPct val="150000"/>
              </a:lnSpc>
              <a:buFont typeface="Wingdings" pitchFamily="2" charset="2"/>
              <a:buChar char="ü"/>
            </a:pPr>
            <a:r>
              <a:rPr lang="es-EC" sz="1600" dirty="0" smtClean="0">
                <a:solidFill>
                  <a:schemeClr val="accent2">
                    <a:lumMod val="50000"/>
                  </a:schemeClr>
                </a:solidFill>
                <a:latin typeface="Pristina" pitchFamily="66" charset="0"/>
              </a:rPr>
              <a:t>Fortalezas y Debilidades Financieras</a:t>
            </a:r>
          </a:p>
          <a:p>
            <a:pPr>
              <a:lnSpc>
                <a:spcPct val="150000"/>
              </a:lnSpc>
            </a:pPr>
            <a:endParaRPr lang="es-EC" dirty="0" smtClean="0"/>
          </a:p>
          <a:p>
            <a:pPr>
              <a:lnSpc>
                <a:spcPct val="150000"/>
              </a:lnSpc>
            </a:pPr>
            <a:endParaRPr lang="es-EC" dirty="0"/>
          </a:p>
        </p:txBody>
      </p:sp>
      <p:pic>
        <p:nvPicPr>
          <p:cNvPr id="7" name="6 Marcador de posición de imagen" descr="analisis financiero.jpg"/>
          <p:cNvPicPr>
            <a:picLocks noGrp="1" noChangeAspect="1"/>
          </p:cNvPicPr>
          <p:nvPr>
            <p:ph type="pic" idx="1"/>
          </p:nvPr>
        </p:nvPicPr>
        <p:blipFill>
          <a:blip r:embed="rId2" cstate="print"/>
          <a:srcRect l="12534" r="12534"/>
          <a:stretch>
            <a:fillRect/>
          </a:stretch>
        </p:blip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6" name="1 Título"/>
          <p:cNvSpPr txBox="1">
            <a:spLocks/>
          </p:cNvSpPr>
          <p:nvPr/>
        </p:nvSpPr>
        <p:spPr>
          <a:xfrm>
            <a:off x="0" y="4941168"/>
            <a:ext cx="2339752" cy="576063"/>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Horizontal</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7" name="6 Tabla"/>
          <p:cNvGraphicFramePr>
            <a:graphicFrameLocks noGrp="1"/>
          </p:cNvGraphicFramePr>
          <p:nvPr/>
        </p:nvGraphicFramePr>
        <p:xfrm>
          <a:off x="2483768" y="188640"/>
          <a:ext cx="5544615" cy="6119772"/>
        </p:xfrm>
        <a:graphic>
          <a:graphicData uri="http://schemas.openxmlformats.org/drawingml/2006/table">
            <a:tbl>
              <a:tblPr/>
              <a:tblGrid>
                <a:gridCol w="2201941"/>
                <a:gridCol w="827146"/>
                <a:gridCol w="920316"/>
                <a:gridCol w="920316"/>
                <a:gridCol w="674896"/>
              </a:tblGrid>
              <a:tr h="110653">
                <a:tc rowSpan="2">
                  <a:txBody>
                    <a:bodyPr/>
                    <a:lstStyle/>
                    <a:p>
                      <a:pPr algn="ctr">
                        <a:lnSpc>
                          <a:spcPct val="100000"/>
                        </a:lnSpc>
                        <a:spcAft>
                          <a:spcPts val="0"/>
                        </a:spcAft>
                      </a:pPr>
                      <a:r>
                        <a:rPr lang="es-EC" sz="900" b="1" dirty="0">
                          <a:solidFill>
                            <a:srgbClr val="000000"/>
                          </a:solidFill>
                          <a:latin typeface="Times New Roman"/>
                          <a:ea typeface="Times New Roman"/>
                          <a:cs typeface="Times New Roman"/>
                        </a:rPr>
                        <a:t>Cuenta</a:t>
                      </a:r>
                      <a:endParaRPr lang="es-EC" sz="800" dirty="0">
                        <a:latin typeface="Calibri"/>
                        <a:ea typeface="Times New Roman"/>
                        <a:cs typeface="Times New Roman"/>
                      </a:endParaRPr>
                    </a:p>
                  </a:txBody>
                  <a:tcPr marL="20388" marR="203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0000"/>
                        </a:lnSpc>
                        <a:spcAft>
                          <a:spcPts val="0"/>
                        </a:spcAft>
                      </a:pPr>
                      <a:r>
                        <a:rPr lang="es-EC" sz="900" b="1">
                          <a:latin typeface="Times New Roman"/>
                          <a:ea typeface="Times New Roman"/>
                          <a:cs typeface="Times New Roman"/>
                        </a:rPr>
                        <a:t>2009 - 2010</a:t>
                      </a:r>
                      <a:endParaRPr lang="es-EC" sz="800">
                        <a:latin typeface="Calibri"/>
                        <a:ea typeface="Times New Roman"/>
                        <a:cs typeface="Times New Roman"/>
                      </a:endParaRPr>
                    </a:p>
                  </a:txBody>
                  <a:tcPr marL="20388" marR="203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2">
                  <a:txBody>
                    <a:bodyPr/>
                    <a:lstStyle/>
                    <a:p>
                      <a:pPr algn="ctr">
                        <a:lnSpc>
                          <a:spcPct val="100000"/>
                        </a:lnSpc>
                        <a:spcAft>
                          <a:spcPts val="0"/>
                        </a:spcAft>
                      </a:pPr>
                      <a:r>
                        <a:rPr lang="es-EC" sz="900" b="1">
                          <a:latin typeface="Times New Roman"/>
                          <a:ea typeface="Times New Roman"/>
                          <a:cs typeface="Times New Roman"/>
                        </a:rPr>
                        <a:t>2010 - 2011</a:t>
                      </a:r>
                      <a:endParaRPr lang="es-EC" sz="800">
                        <a:latin typeface="Calibri"/>
                        <a:ea typeface="Times New Roman"/>
                        <a:cs typeface="Times New Roman"/>
                      </a:endParaRPr>
                    </a:p>
                  </a:txBody>
                  <a:tcPr marL="20388" marR="203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9817">
                <a:tc vMerge="1">
                  <a:txBody>
                    <a:bodyPr/>
                    <a:lstStyle/>
                    <a:p>
                      <a:endParaRPr lang="es-EC"/>
                    </a:p>
                  </a:txBody>
                  <a:tcPr/>
                </a:tc>
                <a:tc>
                  <a:txBody>
                    <a:bodyPr/>
                    <a:lstStyle/>
                    <a:p>
                      <a:pPr algn="ctr">
                        <a:lnSpc>
                          <a:spcPct val="100000"/>
                        </a:lnSpc>
                        <a:spcAft>
                          <a:spcPts val="0"/>
                        </a:spcAft>
                      </a:pPr>
                      <a:r>
                        <a:rPr lang="es-EC" sz="900" b="1">
                          <a:latin typeface="Times New Roman"/>
                          <a:ea typeface="Times New Roman"/>
                          <a:cs typeface="Times New Roman"/>
                        </a:rPr>
                        <a:t>Absoluta</a:t>
                      </a:r>
                      <a:endParaRPr lang="es-EC" sz="800">
                        <a:latin typeface="Calibri"/>
                        <a:ea typeface="Times New Roman"/>
                        <a:cs typeface="Times New Roman"/>
                      </a:endParaRPr>
                    </a:p>
                  </a:txBody>
                  <a:tcPr marL="20388" marR="203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s-EC" sz="900" b="1">
                          <a:latin typeface="Times New Roman"/>
                          <a:ea typeface="Times New Roman"/>
                          <a:cs typeface="Times New Roman"/>
                        </a:rPr>
                        <a:t>Relativa</a:t>
                      </a:r>
                      <a:endParaRPr lang="es-EC" sz="800">
                        <a:latin typeface="Calibri"/>
                        <a:ea typeface="Times New Roman"/>
                        <a:cs typeface="Times New Roman"/>
                      </a:endParaRPr>
                    </a:p>
                  </a:txBody>
                  <a:tcPr marL="20388" marR="203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s-EC" sz="900" b="1">
                          <a:latin typeface="Times New Roman"/>
                          <a:ea typeface="Times New Roman"/>
                          <a:cs typeface="Times New Roman"/>
                        </a:rPr>
                        <a:t>Absoluta</a:t>
                      </a:r>
                      <a:endParaRPr lang="es-EC" sz="800">
                        <a:latin typeface="Calibri"/>
                        <a:ea typeface="Times New Roman"/>
                        <a:cs typeface="Times New Roman"/>
                      </a:endParaRPr>
                    </a:p>
                  </a:txBody>
                  <a:tcPr marL="20388" marR="203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s-EC" sz="900" b="1">
                          <a:latin typeface="Times New Roman"/>
                          <a:ea typeface="Times New Roman"/>
                          <a:cs typeface="Times New Roman"/>
                        </a:rPr>
                        <a:t>Relativa</a:t>
                      </a:r>
                      <a:endParaRPr lang="es-EC" sz="800">
                        <a:latin typeface="Calibri"/>
                        <a:ea typeface="Times New Roman"/>
                        <a:cs typeface="Times New Roman"/>
                      </a:endParaRPr>
                    </a:p>
                  </a:txBody>
                  <a:tcPr marL="20388" marR="203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0653">
                <a:tc gridSpan="5">
                  <a:txBody>
                    <a:bodyPr/>
                    <a:lstStyle/>
                    <a:p>
                      <a:pPr algn="just">
                        <a:lnSpc>
                          <a:spcPct val="100000"/>
                        </a:lnSpc>
                        <a:spcAft>
                          <a:spcPts val="0"/>
                        </a:spcAft>
                      </a:pPr>
                      <a:r>
                        <a:rPr lang="es-EC" sz="900" b="1">
                          <a:solidFill>
                            <a:srgbClr val="000000"/>
                          </a:solidFill>
                          <a:latin typeface="Times New Roman"/>
                          <a:ea typeface="Times New Roman"/>
                          <a:cs typeface="Times New Roman"/>
                        </a:rPr>
                        <a:t>ACTIVO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0653">
                <a:tc gridSpan="5">
                  <a:txBody>
                    <a:bodyPr/>
                    <a:lstStyle/>
                    <a:p>
                      <a:pPr algn="just">
                        <a:lnSpc>
                          <a:spcPct val="100000"/>
                        </a:lnSpc>
                        <a:spcAft>
                          <a:spcPts val="0"/>
                        </a:spcAft>
                      </a:pPr>
                      <a:r>
                        <a:rPr lang="es-EC" sz="900" b="1">
                          <a:solidFill>
                            <a:srgbClr val="000000"/>
                          </a:solidFill>
                          <a:latin typeface="Times New Roman"/>
                          <a:ea typeface="Times New Roman"/>
                          <a:cs typeface="Times New Roman"/>
                        </a:rPr>
                        <a:t>Activo Corriente</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6296">
                <a:tc>
                  <a:txBody>
                    <a:bodyPr/>
                    <a:lstStyle/>
                    <a:p>
                      <a:pPr algn="just">
                        <a:lnSpc>
                          <a:spcPct val="100000"/>
                        </a:lnSpc>
                        <a:spcAft>
                          <a:spcPts val="0"/>
                        </a:spcAft>
                      </a:pPr>
                      <a:r>
                        <a:rPr lang="es-EC" sz="900">
                          <a:solidFill>
                            <a:srgbClr val="000000"/>
                          </a:solidFill>
                          <a:latin typeface="Times New Roman"/>
                          <a:ea typeface="Times New Roman"/>
                          <a:cs typeface="Times New Roman"/>
                        </a:rPr>
                        <a:t>Caja – Bancos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dirty="0">
                          <a:solidFill>
                            <a:srgbClr val="000000"/>
                          </a:solidFill>
                          <a:latin typeface="Times New Roman"/>
                          <a:ea typeface="Times New Roman"/>
                          <a:cs typeface="Times New Roman"/>
                        </a:rPr>
                        <a:t>          19,900.29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210.24%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(10.473,25)</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-35,66%</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0495">
                <a:tc>
                  <a:txBody>
                    <a:bodyPr/>
                    <a:lstStyle/>
                    <a:p>
                      <a:pPr algn="just">
                        <a:lnSpc>
                          <a:spcPct val="100000"/>
                        </a:lnSpc>
                        <a:spcAft>
                          <a:spcPts val="0"/>
                        </a:spcAft>
                      </a:pPr>
                      <a:r>
                        <a:rPr lang="es-EC" sz="900">
                          <a:solidFill>
                            <a:srgbClr val="000000"/>
                          </a:solidFill>
                          <a:latin typeface="Times New Roman"/>
                          <a:ea typeface="Times New Roman"/>
                          <a:cs typeface="Times New Roman"/>
                        </a:rPr>
                        <a:t>Inversiones Temporales a Corto Plazo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68,007.52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393.94%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dirty="0">
                          <a:solidFill>
                            <a:srgbClr val="000000"/>
                          </a:solidFill>
                          <a:latin typeface="Times New Roman"/>
                          <a:ea typeface="Times New Roman"/>
                          <a:cs typeface="Times New Roman"/>
                        </a:rPr>
                        <a:t>    (85,271.15)</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817">
                <a:tc>
                  <a:txBody>
                    <a:bodyPr/>
                    <a:lstStyle/>
                    <a:p>
                      <a:pPr algn="just">
                        <a:lnSpc>
                          <a:spcPct val="100000"/>
                        </a:lnSpc>
                        <a:spcAft>
                          <a:spcPts val="0"/>
                        </a:spcAft>
                      </a:pPr>
                      <a:r>
                        <a:rPr lang="es-EC" sz="900">
                          <a:solidFill>
                            <a:srgbClr val="000000"/>
                          </a:solidFill>
                          <a:latin typeface="Times New Roman"/>
                          <a:ea typeface="Times New Roman"/>
                          <a:cs typeface="Times New Roman"/>
                        </a:rPr>
                        <a:t>Clientes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12,000.36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89.98%</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(11,745.44)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-46.36%</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817">
                <a:tc>
                  <a:txBody>
                    <a:bodyPr/>
                    <a:lstStyle/>
                    <a:p>
                      <a:pPr algn="just">
                        <a:lnSpc>
                          <a:spcPct val="100000"/>
                        </a:lnSpc>
                        <a:spcAft>
                          <a:spcPts val="0"/>
                        </a:spcAft>
                      </a:pPr>
                      <a:r>
                        <a:rPr lang="es-EC" sz="900">
                          <a:solidFill>
                            <a:srgbClr val="000000"/>
                          </a:solidFill>
                          <a:latin typeface="Times New Roman"/>
                          <a:ea typeface="Times New Roman"/>
                          <a:cs typeface="Times New Roman"/>
                        </a:rPr>
                        <a:t>Cuentas por cobrar Empleados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(6,402.74)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623.54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2414">
                <a:tc>
                  <a:txBody>
                    <a:bodyPr/>
                    <a:lstStyle/>
                    <a:p>
                      <a:pPr algn="just">
                        <a:lnSpc>
                          <a:spcPct val="100000"/>
                        </a:lnSpc>
                        <a:spcAft>
                          <a:spcPts val="0"/>
                        </a:spcAft>
                      </a:pPr>
                      <a:r>
                        <a:rPr lang="es-EC" sz="900">
                          <a:solidFill>
                            <a:srgbClr val="000000"/>
                          </a:solidFill>
                          <a:latin typeface="Times New Roman"/>
                          <a:ea typeface="Times New Roman"/>
                          <a:cs typeface="Times New Roman"/>
                        </a:rPr>
                        <a:t>Cuentas por Cobrar Accionistas y Relacionados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(11,482.88)</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dirty="0">
                          <a:solidFill>
                            <a:srgbClr val="000000"/>
                          </a:solidFill>
                          <a:latin typeface="Times New Roman"/>
                          <a:ea typeface="Times New Roman"/>
                          <a:cs typeface="Times New Roman"/>
                        </a:rPr>
                        <a:t>                      -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3501">
                <a:tc>
                  <a:txBody>
                    <a:bodyPr/>
                    <a:lstStyle/>
                    <a:p>
                      <a:pPr algn="just">
                        <a:lnSpc>
                          <a:spcPct val="100000"/>
                        </a:lnSpc>
                        <a:spcAft>
                          <a:spcPts val="0"/>
                        </a:spcAft>
                      </a:pPr>
                      <a:r>
                        <a:rPr lang="es-EC" sz="900">
                          <a:solidFill>
                            <a:srgbClr val="000000"/>
                          </a:solidFill>
                          <a:latin typeface="Times New Roman"/>
                          <a:ea typeface="Times New Roman"/>
                          <a:cs typeface="Times New Roman"/>
                        </a:rPr>
                        <a:t>Otras cuentas por cobrar</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(10,744.87)</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-78.17%</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(3,000.00)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531">
                <a:tc>
                  <a:txBody>
                    <a:bodyPr/>
                    <a:lstStyle/>
                    <a:p>
                      <a:pPr algn="just">
                        <a:lnSpc>
                          <a:spcPct val="100000"/>
                        </a:lnSpc>
                        <a:spcAft>
                          <a:spcPts val="0"/>
                        </a:spcAft>
                      </a:pPr>
                      <a:r>
                        <a:rPr lang="es-EC" sz="900">
                          <a:solidFill>
                            <a:srgbClr val="000000"/>
                          </a:solidFill>
                          <a:latin typeface="Times New Roman"/>
                          <a:ea typeface="Times New Roman"/>
                          <a:cs typeface="Times New Roman"/>
                        </a:rPr>
                        <a:t>Gastos pagados por anticipado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637.86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9.82%</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dirty="0">
                          <a:solidFill>
                            <a:srgbClr val="000000"/>
                          </a:solidFill>
                          <a:latin typeface="Times New Roman"/>
                          <a:ea typeface="Times New Roman"/>
                          <a:cs typeface="Times New Roman"/>
                        </a:rPr>
                        <a:t>         6,868.25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96.26%</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817">
                <a:tc>
                  <a:txBody>
                    <a:bodyPr/>
                    <a:lstStyle/>
                    <a:p>
                      <a:pPr algn="just">
                        <a:lnSpc>
                          <a:spcPct val="100000"/>
                        </a:lnSpc>
                        <a:spcAft>
                          <a:spcPts val="0"/>
                        </a:spcAft>
                      </a:pPr>
                      <a:r>
                        <a:rPr lang="es-EC" sz="900">
                          <a:solidFill>
                            <a:srgbClr val="000000"/>
                          </a:solidFill>
                          <a:latin typeface="Times New Roman"/>
                          <a:ea typeface="Times New Roman"/>
                          <a:cs typeface="Times New Roman"/>
                        </a:rPr>
                        <a:t>Inventario en Mercadería</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(1,298.15)</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-8.29%</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3,983.14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27.74%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8215">
                <a:tc>
                  <a:txBody>
                    <a:bodyPr/>
                    <a:lstStyle/>
                    <a:p>
                      <a:pPr algn="just">
                        <a:lnSpc>
                          <a:spcPct val="100000"/>
                        </a:lnSpc>
                        <a:spcAft>
                          <a:spcPts val="0"/>
                        </a:spcAft>
                      </a:pPr>
                      <a:r>
                        <a:rPr lang="es-EC" sz="900" b="1" i="1">
                          <a:solidFill>
                            <a:srgbClr val="000000"/>
                          </a:solidFill>
                          <a:latin typeface="Times New Roman"/>
                          <a:ea typeface="Times New Roman"/>
                          <a:cs typeface="Times New Roman"/>
                        </a:rPr>
                        <a:t>Total Activo Corriente</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70,617.39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75.24%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(107,434.04)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-164.14%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0653">
                <a:tc gridSpan="5">
                  <a:txBody>
                    <a:bodyPr/>
                    <a:lstStyle/>
                    <a:p>
                      <a:pPr algn="l">
                        <a:lnSpc>
                          <a:spcPct val="100000"/>
                        </a:lnSpc>
                        <a:spcAft>
                          <a:spcPts val="0"/>
                        </a:spcAft>
                      </a:pPr>
                      <a:r>
                        <a:rPr lang="es-EC" sz="900" b="1" dirty="0">
                          <a:solidFill>
                            <a:srgbClr val="000000"/>
                          </a:solidFill>
                          <a:latin typeface="Times New Roman"/>
                          <a:ea typeface="Times New Roman"/>
                          <a:cs typeface="Times New Roman"/>
                        </a:rPr>
                        <a:t>Activo Fijo</a:t>
                      </a:r>
                      <a:r>
                        <a:rPr lang="es-EC" sz="900" dirty="0">
                          <a:solidFill>
                            <a:srgbClr val="000000"/>
                          </a:solidFill>
                          <a:latin typeface="Times New Roman"/>
                          <a:ea typeface="Times New Roman"/>
                          <a:cs typeface="Times New Roman"/>
                        </a:rPr>
                        <a:t>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379">
                <a:tc>
                  <a:txBody>
                    <a:bodyPr/>
                    <a:lstStyle/>
                    <a:p>
                      <a:pPr algn="just">
                        <a:lnSpc>
                          <a:spcPct val="100000"/>
                        </a:lnSpc>
                        <a:spcAft>
                          <a:spcPts val="0"/>
                        </a:spcAft>
                      </a:pPr>
                      <a:r>
                        <a:rPr lang="es-EC" sz="900" b="1" i="1" dirty="0">
                          <a:solidFill>
                            <a:srgbClr val="000000"/>
                          </a:solidFill>
                          <a:latin typeface="Times New Roman"/>
                          <a:ea typeface="Times New Roman"/>
                          <a:cs typeface="Times New Roman"/>
                        </a:rPr>
                        <a:t>Total Activo Fijo Neto</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272,202.49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40.72%</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(679,577.80)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000000"/>
                          </a:solidFill>
                          <a:latin typeface="Times New Roman"/>
                          <a:ea typeface="Times New Roman"/>
                          <a:cs typeface="Times New Roman"/>
                        </a:rPr>
                        <a:t>-72.24%</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0653">
                <a:tc>
                  <a:txBody>
                    <a:bodyPr/>
                    <a:lstStyle/>
                    <a:p>
                      <a:pPr algn="just">
                        <a:lnSpc>
                          <a:spcPct val="100000"/>
                        </a:lnSpc>
                        <a:spcAft>
                          <a:spcPts val="0"/>
                        </a:spcAft>
                      </a:pPr>
                      <a:r>
                        <a:rPr lang="es-EC" sz="900" b="1">
                          <a:solidFill>
                            <a:srgbClr val="000000"/>
                          </a:solidFill>
                          <a:latin typeface="Times New Roman"/>
                          <a:ea typeface="Times New Roman"/>
                          <a:cs typeface="Times New Roman"/>
                        </a:rPr>
                        <a:t>Otros Activos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5371">
                <a:tc>
                  <a:txBody>
                    <a:bodyPr/>
                    <a:lstStyle/>
                    <a:p>
                      <a:pPr algn="just">
                        <a:lnSpc>
                          <a:spcPct val="100000"/>
                        </a:lnSpc>
                        <a:spcAft>
                          <a:spcPts val="0"/>
                        </a:spcAft>
                      </a:pPr>
                      <a:r>
                        <a:rPr lang="es-EC" sz="900" b="1" i="1">
                          <a:solidFill>
                            <a:srgbClr val="000000"/>
                          </a:solidFill>
                          <a:latin typeface="Times New Roman"/>
                          <a:ea typeface="Times New Roman"/>
                          <a:cs typeface="Times New Roman"/>
                        </a:rPr>
                        <a:t>Total Otros Activos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14,682.88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881.46%</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(13,548.62)</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-82.87%</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2707">
                <a:tc>
                  <a:txBody>
                    <a:bodyPr/>
                    <a:lstStyle/>
                    <a:p>
                      <a:pPr algn="just">
                        <a:lnSpc>
                          <a:spcPct val="100000"/>
                        </a:lnSpc>
                        <a:spcAft>
                          <a:spcPts val="0"/>
                        </a:spcAft>
                      </a:pPr>
                      <a:r>
                        <a:rPr lang="es-EC" sz="900" b="1" i="1">
                          <a:solidFill>
                            <a:srgbClr val="376091"/>
                          </a:solidFill>
                          <a:latin typeface="Times New Roman"/>
                          <a:ea typeface="Times New Roman"/>
                          <a:cs typeface="Times New Roman"/>
                        </a:rPr>
                        <a:t>TOTAL ACTIVO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        357,502.76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46.79%</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  (792,141.33)</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-70.63%</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0653">
                <a:tc gridSpan="5">
                  <a:txBody>
                    <a:bodyPr/>
                    <a:lstStyle/>
                    <a:p>
                      <a:pPr algn="l">
                        <a:lnSpc>
                          <a:spcPct val="100000"/>
                        </a:lnSpc>
                        <a:spcAft>
                          <a:spcPts val="0"/>
                        </a:spcAft>
                      </a:pPr>
                      <a:r>
                        <a:rPr lang="es-EC" sz="900" b="1" dirty="0">
                          <a:solidFill>
                            <a:srgbClr val="000000"/>
                          </a:solidFill>
                          <a:latin typeface="Times New Roman"/>
                          <a:ea typeface="Times New Roman"/>
                          <a:cs typeface="Times New Roman"/>
                        </a:rPr>
                        <a:t>PASIVO</a:t>
                      </a:r>
                      <a:r>
                        <a:rPr lang="es-EC" sz="900" dirty="0">
                          <a:solidFill>
                            <a:srgbClr val="000000"/>
                          </a:solidFill>
                          <a:latin typeface="Times New Roman"/>
                          <a:ea typeface="Times New Roman"/>
                          <a:cs typeface="Times New Roman"/>
                        </a:rPr>
                        <a:t>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10653">
                <a:tc gridSpan="5">
                  <a:txBody>
                    <a:bodyPr/>
                    <a:lstStyle/>
                    <a:p>
                      <a:pPr algn="l">
                        <a:lnSpc>
                          <a:spcPct val="100000"/>
                        </a:lnSpc>
                        <a:spcAft>
                          <a:spcPts val="0"/>
                        </a:spcAft>
                      </a:pPr>
                      <a:r>
                        <a:rPr lang="es-EC" sz="900" b="1" dirty="0">
                          <a:solidFill>
                            <a:srgbClr val="000000"/>
                          </a:solidFill>
                          <a:latin typeface="Times New Roman"/>
                          <a:ea typeface="Times New Roman"/>
                          <a:cs typeface="Times New Roman"/>
                        </a:rPr>
                        <a:t>Pasivo Corriente</a:t>
                      </a:r>
                      <a:r>
                        <a:rPr lang="es-EC" sz="900" dirty="0">
                          <a:solidFill>
                            <a:srgbClr val="000000"/>
                          </a:solidFill>
                          <a:latin typeface="Times New Roman"/>
                          <a:ea typeface="Times New Roman"/>
                          <a:cs typeface="Times New Roman"/>
                        </a:rPr>
                        <a:t>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9817">
                <a:tc>
                  <a:txBody>
                    <a:bodyPr/>
                    <a:lstStyle/>
                    <a:p>
                      <a:pPr algn="just">
                        <a:lnSpc>
                          <a:spcPct val="100000"/>
                        </a:lnSpc>
                        <a:spcAft>
                          <a:spcPts val="0"/>
                        </a:spcAft>
                      </a:pPr>
                      <a:r>
                        <a:rPr lang="es-EC" sz="900">
                          <a:solidFill>
                            <a:srgbClr val="000000"/>
                          </a:solidFill>
                          <a:latin typeface="Times New Roman"/>
                          <a:ea typeface="Times New Roman"/>
                          <a:cs typeface="Times New Roman"/>
                        </a:rPr>
                        <a:t>Obligaciones Financieras por Pagar</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4,500.00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dirty="0">
                          <a:solidFill>
                            <a:srgbClr val="000000"/>
                          </a:solidFill>
                          <a:latin typeface="Times New Roman"/>
                          <a:ea typeface="Times New Roman"/>
                          <a:cs typeface="Times New Roman"/>
                        </a:rPr>
                        <a:t>                      -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7963">
                <a:tc>
                  <a:txBody>
                    <a:bodyPr/>
                    <a:lstStyle/>
                    <a:p>
                      <a:pPr algn="just">
                        <a:lnSpc>
                          <a:spcPct val="100000"/>
                        </a:lnSpc>
                        <a:spcAft>
                          <a:spcPts val="0"/>
                        </a:spcAft>
                      </a:pPr>
                      <a:r>
                        <a:rPr lang="es-EC" sz="900">
                          <a:solidFill>
                            <a:srgbClr val="000000"/>
                          </a:solidFill>
                          <a:latin typeface="Times New Roman"/>
                          <a:ea typeface="Times New Roman"/>
                          <a:cs typeface="Times New Roman"/>
                        </a:rPr>
                        <a:t>Proveedores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(28,075.92)</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-32.89%</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(18,967.39)</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-33.10%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817">
                <a:tc>
                  <a:txBody>
                    <a:bodyPr/>
                    <a:lstStyle/>
                    <a:p>
                      <a:pPr algn="just">
                        <a:lnSpc>
                          <a:spcPct val="100000"/>
                        </a:lnSpc>
                        <a:spcAft>
                          <a:spcPts val="0"/>
                        </a:spcAft>
                      </a:pPr>
                      <a:r>
                        <a:rPr lang="es-EC" sz="900">
                          <a:solidFill>
                            <a:srgbClr val="000000"/>
                          </a:solidFill>
                          <a:latin typeface="Times New Roman"/>
                          <a:ea typeface="Times New Roman"/>
                          <a:cs typeface="Times New Roman"/>
                        </a:rPr>
                        <a:t>Obligaciones Laborales por Pagar</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20,416.39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446.13%</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dirty="0">
                          <a:solidFill>
                            <a:srgbClr val="000000"/>
                          </a:solidFill>
                          <a:latin typeface="Times New Roman"/>
                          <a:ea typeface="Times New Roman"/>
                          <a:cs typeface="Times New Roman"/>
                        </a:rPr>
                        <a:t>    (22,959.94)</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-91.87%</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223">
                <a:tc>
                  <a:txBody>
                    <a:bodyPr/>
                    <a:lstStyle/>
                    <a:p>
                      <a:pPr algn="just">
                        <a:lnSpc>
                          <a:spcPct val="100000"/>
                        </a:lnSpc>
                        <a:spcAft>
                          <a:spcPts val="0"/>
                        </a:spcAft>
                      </a:pPr>
                      <a:r>
                        <a:rPr lang="es-EC" sz="900">
                          <a:solidFill>
                            <a:srgbClr val="000000"/>
                          </a:solidFill>
                          <a:latin typeface="Times New Roman"/>
                          <a:ea typeface="Times New Roman"/>
                          <a:cs typeface="Times New Roman"/>
                        </a:rPr>
                        <a:t>Otras Cuentas por Pagar</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(153,157.56)</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-94.09%</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(9,586.24)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-99.64%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9817">
                <a:tc>
                  <a:txBody>
                    <a:bodyPr/>
                    <a:lstStyle/>
                    <a:p>
                      <a:pPr algn="just">
                        <a:lnSpc>
                          <a:spcPct val="100000"/>
                        </a:lnSpc>
                        <a:spcAft>
                          <a:spcPts val="0"/>
                        </a:spcAft>
                      </a:pPr>
                      <a:r>
                        <a:rPr lang="es-EC" sz="900">
                          <a:solidFill>
                            <a:srgbClr val="000000"/>
                          </a:solidFill>
                          <a:latin typeface="Times New Roman"/>
                          <a:ea typeface="Times New Roman"/>
                          <a:cs typeface="Times New Roman"/>
                        </a:rPr>
                        <a:t>Anticipos recibidos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(1,500.00)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-75.00%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590.44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118.09%</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223">
                <a:tc>
                  <a:txBody>
                    <a:bodyPr/>
                    <a:lstStyle/>
                    <a:p>
                      <a:pPr algn="just">
                        <a:lnSpc>
                          <a:spcPct val="100000"/>
                        </a:lnSpc>
                        <a:spcAft>
                          <a:spcPts val="0"/>
                        </a:spcAft>
                      </a:pPr>
                      <a:r>
                        <a:rPr lang="es-EC" sz="900">
                          <a:solidFill>
                            <a:srgbClr val="000000"/>
                          </a:solidFill>
                          <a:latin typeface="Times New Roman"/>
                          <a:ea typeface="Times New Roman"/>
                          <a:cs typeface="Times New Roman"/>
                        </a:rPr>
                        <a:t>Porción Corriente Préstamos a Largo Plazo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25,366.02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164.39%</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(40,796.04)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dirty="0">
                          <a:solidFill>
                            <a:srgbClr val="000000"/>
                          </a:solidFill>
                          <a:latin typeface="Times New Roman"/>
                          <a:ea typeface="Times New Roman"/>
                          <a:cs typeface="Times New Roman"/>
                        </a:rPr>
                        <a:t>-100.00%</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024">
                <a:tc>
                  <a:txBody>
                    <a:bodyPr/>
                    <a:lstStyle/>
                    <a:p>
                      <a:pPr algn="just">
                        <a:lnSpc>
                          <a:spcPct val="100000"/>
                        </a:lnSpc>
                        <a:spcAft>
                          <a:spcPts val="0"/>
                        </a:spcAft>
                      </a:pPr>
                      <a:r>
                        <a:rPr lang="es-EC" sz="900" b="1" i="1">
                          <a:solidFill>
                            <a:srgbClr val="000000"/>
                          </a:solidFill>
                          <a:latin typeface="Times New Roman"/>
                          <a:ea typeface="Times New Roman"/>
                          <a:cs typeface="Times New Roman"/>
                        </a:rPr>
                        <a:t>Total Pasivo Corriente</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(132,451.07)</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-49.03%</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(96,219.17)</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-69.87%</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0653">
                <a:tc gridSpan="5">
                  <a:txBody>
                    <a:bodyPr/>
                    <a:lstStyle/>
                    <a:p>
                      <a:pPr algn="l">
                        <a:lnSpc>
                          <a:spcPct val="100000"/>
                        </a:lnSpc>
                        <a:spcAft>
                          <a:spcPts val="0"/>
                        </a:spcAft>
                      </a:pPr>
                      <a:r>
                        <a:rPr lang="es-EC" sz="900" b="1" dirty="0">
                          <a:solidFill>
                            <a:srgbClr val="000000"/>
                          </a:solidFill>
                          <a:latin typeface="Times New Roman"/>
                          <a:ea typeface="Times New Roman"/>
                          <a:cs typeface="Times New Roman"/>
                        </a:rPr>
                        <a:t>Pasivo No Corriente</a:t>
                      </a:r>
                      <a:r>
                        <a:rPr lang="es-EC" sz="900" dirty="0">
                          <a:solidFill>
                            <a:srgbClr val="000000"/>
                          </a:solidFill>
                          <a:latin typeface="Times New Roman"/>
                          <a:ea typeface="Times New Roman"/>
                          <a:cs typeface="Times New Roman"/>
                        </a:rPr>
                        <a:t>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50872">
                <a:tc>
                  <a:txBody>
                    <a:bodyPr/>
                    <a:lstStyle/>
                    <a:p>
                      <a:pPr algn="just">
                        <a:lnSpc>
                          <a:spcPct val="100000"/>
                        </a:lnSpc>
                        <a:spcAft>
                          <a:spcPts val="0"/>
                        </a:spcAft>
                      </a:pPr>
                      <a:r>
                        <a:rPr lang="es-EC" sz="900">
                          <a:solidFill>
                            <a:srgbClr val="000000"/>
                          </a:solidFill>
                          <a:latin typeface="Times New Roman"/>
                          <a:ea typeface="Times New Roman"/>
                          <a:cs typeface="Times New Roman"/>
                        </a:rPr>
                        <a:t>Obligaciones Bancarias por Pagar</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(25,366.02)</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-45.46%</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(30,429.34)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024">
                <a:tc>
                  <a:txBody>
                    <a:bodyPr/>
                    <a:lstStyle/>
                    <a:p>
                      <a:pPr algn="just">
                        <a:lnSpc>
                          <a:spcPct val="100000"/>
                        </a:lnSpc>
                        <a:spcAft>
                          <a:spcPts val="0"/>
                        </a:spcAft>
                      </a:pPr>
                      <a:r>
                        <a:rPr lang="es-EC" sz="900" b="1" i="1">
                          <a:solidFill>
                            <a:srgbClr val="000000"/>
                          </a:solidFill>
                          <a:latin typeface="Times New Roman"/>
                          <a:ea typeface="Times New Roman"/>
                          <a:cs typeface="Times New Roman"/>
                        </a:rPr>
                        <a:t>Total Pasivo No Corriente</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(25,366.02)</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-45.46%</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    (30,429.34)</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024">
                <a:tc>
                  <a:txBody>
                    <a:bodyPr/>
                    <a:lstStyle/>
                    <a:p>
                      <a:pPr algn="just">
                        <a:lnSpc>
                          <a:spcPct val="100000"/>
                        </a:lnSpc>
                        <a:spcAft>
                          <a:spcPts val="0"/>
                        </a:spcAft>
                      </a:pPr>
                      <a:r>
                        <a:rPr lang="es-EC" sz="900" b="1" i="1">
                          <a:solidFill>
                            <a:srgbClr val="376091"/>
                          </a:solidFill>
                          <a:latin typeface="Times New Roman"/>
                          <a:ea typeface="Times New Roman"/>
                          <a:cs typeface="Times New Roman"/>
                        </a:rPr>
                        <a:t>TOTAL PASIVO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376091"/>
                          </a:solidFill>
                          <a:latin typeface="Times New Roman"/>
                          <a:ea typeface="Times New Roman"/>
                          <a:cs typeface="Times New Roman"/>
                        </a:rPr>
                        <a:t>      (157,817.09)</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376091"/>
                          </a:solidFill>
                          <a:latin typeface="Times New Roman"/>
                          <a:ea typeface="Times New Roman"/>
                          <a:cs typeface="Times New Roman"/>
                        </a:rPr>
                        <a:t>-48.42%</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376091"/>
                          </a:solidFill>
                          <a:latin typeface="Times New Roman"/>
                          <a:ea typeface="Times New Roman"/>
                          <a:cs typeface="Times New Roman"/>
                        </a:rPr>
                        <a:t>  (126,648.51)</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-75.33%</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0653">
                <a:tc>
                  <a:txBody>
                    <a:bodyPr/>
                    <a:lstStyle/>
                    <a:p>
                      <a:pPr algn="just">
                        <a:lnSpc>
                          <a:spcPct val="100000"/>
                        </a:lnSpc>
                        <a:spcAft>
                          <a:spcPts val="0"/>
                        </a:spcAft>
                      </a:pPr>
                      <a:r>
                        <a:rPr lang="es-EC" sz="900" b="1">
                          <a:solidFill>
                            <a:srgbClr val="000000"/>
                          </a:solidFill>
                          <a:latin typeface="Times New Roman"/>
                          <a:ea typeface="Times New Roman"/>
                          <a:cs typeface="Times New Roman"/>
                        </a:rPr>
                        <a:t>PATRIMONIO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2880">
                <a:tc>
                  <a:txBody>
                    <a:bodyPr/>
                    <a:lstStyle/>
                    <a:p>
                      <a:pPr algn="just">
                        <a:lnSpc>
                          <a:spcPct val="100000"/>
                        </a:lnSpc>
                        <a:spcAft>
                          <a:spcPts val="0"/>
                        </a:spcAft>
                      </a:pPr>
                      <a:r>
                        <a:rPr lang="es-EC" sz="900" b="1">
                          <a:solidFill>
                            <a:srgbClr val="000000"/>
                          </a:solidFill>
                          <a:latin typeface="Times New Roman"/>
                          <a:ea typeface="Times New Roman"/>
                          <a:cs typeface="Times New Roman"/>
                        </a:rPr>
                        <a:t>Total Aportaciones Futuras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12,000.00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24.00%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(62,000.00)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-100.00%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724">
                <a:tc>
                  <a:txBody>
                    <a:bodyPr/>
                    <a:lstStyle/>
                    <a:p>
                      <a:pPr algn="just">
                        <a:lnSpc>
                          <a:spcPct val="100000"/>
                        </a:lnSpc>
                        <a:spcAft>
                          <a:spcPts val="0"/>
                        </a:spcAft>
                      </a:pPr>
                      <a:r>
                        <a:rPr lang="es-EC" sz="900" b="1">
                          <a:solidFill>
                            <a:srgbClr val="000000"/>
                          </a:solidFill>
                          <a:latin typeface="Times New Roman"/>
                          <a:ea typeface="Times New Roman"/>
                          <a:cs typeface="Times New Roman"/>
                        </a:rPr>
                        <a:t>Total Resultados</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503,319.85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114.89%</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  (603,492.82)</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solidFill>
                            <a:srgbClr val="000000"/>
                          </a:solidFill>
                          <a:latin typeface="Times New Roman"/>
                          <a:ea typeface="Times New Roman"/>
                          <a:cs typeface="Times New Roman"/>
                        </a:rPr>
                        <a:t>-67.70%</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724">
                <a:tc>
                  <a:txBody>
                    <a:bodyPr/>
                    <a:lstStyle/>
                    <a:p>
                      <a:pPr algn="just">
                        <a:lnSpc>
                          <a:spcPct val="100000"/>
                        </a:lnSpc>
                        <a:spcAft>
                          <a:spcPts val="0"/>
                        </a:spcAft>
                      </a:pPr>
                      <a:r>
                        <a:rPr lang="es-EC" sz="900" b="1" i="1">
                          <a:solidFill>
                            <a:srgbClr val="376091"/>
                          </a:solidFill>
                          <a:latin typeface="Times New Roman"/>
                          <a:ea typeface="Times New Roman"/>
                          <a:cs typeface="Times New Roman"/>
                        </a:rPr>
                        <a:t>TOTAL PATRIMONIO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376091"/>
                          </a:solidFill>
                          <a:latin typeface="Times New Roman"/>
                          <a:ea typeface="Times New Roman"/>
                          <a:cs typeface="Times New Roman"/>
                        </a:rPr>
                        <a:t>        515,319.85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376091"/>
                          </a:solidFill>
                          <a:latin typeface="Times New Roman"/>
                          <a:ea typeface="Times New Roman"/>
                          <a:cs typeface="Times New Roman"/>
                        </a:rPr>
                        <a:t>117.63%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a:solidFill>
                            <a:srgbClr val="376091"/>
                          </a:solidFill>
                          <a:latin typeface="Times New Roman"/>
                          <a:ea typeface="Times New Roman"/>
                          <a:cs typeface="Times New Roman"/>
                        </a:rPr>
                        <a:t>(665,492.82)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-69.80% </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9724">
                <a:tc>
                  <a:txBody>
                    <a:bodyPr/>
                    <a:lstStyle/>
                    <a:p>
                      <a:pPr algn="just">
                        <a:lnSpc>
                          <a:spcPct val="100000"/>
                        </a:lnSpc>
                        <a:spcAft>
                          <a:spcPts val="0"/>
                        </a:spcAft>
                      </a:pPr>
                      <a:r>
                        <a:rPr lang="es-EC" sz="900" b="1" i="1">
                          <a:solidFill>
                            <a:srgbClr val="376091"/>
                          </a:solidFill>
                          <a:latin typeface="Times New Roman"/>
                          <a:ea typeface="Times New Roman"/>
                          <a:cs typeface="Times New Roman"/>
                        </a:rPr>
                        <a:t>TOTAL PASIVO + PATRIMONIO</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s-EC" sz="900" b="1" i="1">
                          <a:solidFill>
                            <a:srgbClr val="376091"/>
                          </a:solidFill>
                          <a:latin typeface="Times New Roman"/>
                          <a:ea typeface="Times New Roman"/>
                          <a:cs typeface="Times New Roman"/>
                        </a:rPr>
                        <a:t>        357,502.76 </a:t>
                      </a:r>
                      <a:endParaRPr lang="es-EC" sz="80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46.79%</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  (792,141.33)</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b="1" i="1" dirty="0">
                          <a:solidFill>
                            <a:srgbClr val="376091"/>
                          </a:solidFill>
                          <a:latin typeface="Times New Roman"/>
                          <a:ea typeface="Times New Roman"/>
                          <a:cs typeface="Times New Roman"/>
                        </a:rPr>
                        <a:t>-70.63%</a:t>
                      </a:r>
                      <a:endParaRPr lang="es-EC" sz="800" dirty="0">
                        <a:latin typeface="Calibri"/>
                        <a:ea typeface="Times New Roman"/>
                        <a:cs typeface="Times New Roman"/>
                      </a:endParaRPr>
                    </a:p>
                  </a:txBody>
                  <a:tcPr marL="20388" marR="2038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7 Elipse"/>
          <p:cNvSpPr/>
          <p:nvPr/>
        </p:nvSpPr>
        <p:spPr>
          <a:xfrm>
            <a:off x="4932040" y="908720"/>
            <a:ext cx="648072" cy="144016"/>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9" name="8 Elipse"/>
          <p:cNvSpPr/>
          <p:nvPr/>
        </p:nvSpPr>
        <p:spPr>
          <a:xfrm>
            <a:off x="6588224" y="908720"/>
            <a:ext cx="936104" cy="36004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0" name="9 Elipse"/>
          <p:cNvSpPr/>
          <p:nvPr/>
        </p:nvSpPr>
        <p:spPr>
          <a:xfrm>
            <a:off x="4860032" y="2348880"/>
            <a:ext cx="648072" cy="36004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1" name="10 Elipse"/>
          <p:cNvSpPr/>
          <p:nvPr/>
        </p:nvSpPr>
        <p:spPr>
          <a:xfrm>
            <a:off x="6588224" y="2348880"/>
            <a:ext cx="792088" cy="360040"/>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2" name="11 Elipse"/>
          <p:cNvSpPr/>
          <p:nvPr/>
        </p:nvSpPr>
        <p:spPr>
          <a:xfrm>
            <a:off x="4716016" y="3789040"/>
            <a:ext cx="864096" cy="144016"/>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3" name="12 Elipse"/>
          <p:cNvSpPr/>
          <p:nvPr/>
        </p:nvSpPr>
        <p:spPr>
          <a:xfrm>
            <a:off x="6516216" y="4149080"/>
            <a:ext cx="864096" cy="216024"/>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4" name="13 Elipse"/>
          <p:cNvSpPr/>
          <p:nvPr/>
        </p:nvSpPr>
        <p:spPr>
          <a:xfrm>
            <a:off x="6588224" y="3356992"/>
            <a:ext cx="864096" cy="432048"/>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16" name="Picture 2" descr="http://t0.gstatic.com/images?q=tbn:ANd9GcTs3S14xky5Tgu4F8eBZj0FDLmS6QgY9yBNvf6JsrtIy0gbK3Cd"/>
          <p:cNvPicPr>
            <a:picLocks noChangeAspect="1" noChangeArrowheads="1"/>
          </p:cNvPicPr>
          <p:nvPr/>
        </p:nvPicPr>
        <p:blipFill>
          <a:blip r:embed="rId2" cstate="print"/>
          <a:srcRect/>
          <a:stretch>
            <a:fillRect/>
          </a:stretch>
        </p:blipFill>
        <p:spPr bwMode="auto">
          <a:xfrm>
            <a:off x="0" y="1"/>
            <a:ext cx="2420887" cy="2420888"/>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6" name="1 Título"/>
          <p:cNvSpPr txBox="1">
            <a:spLocks/>
          </p:cNvSpPr>
          <p:nvPr/>
        </p:nvSpPr>
        <p:spPr>
          <a:xfrm>
            <a:off x="0" y="5013176"/>
            <a:ext cx="2339752" cy="576063"/>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Horizontal</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5" name="4 Tabla"/>
          <p:cNvGraphicFramePr>
            <a:graphicFrameLocks noGrp="1"/>
          </p:cNvGraphicFramePr>
          <p:nvPr/>
        </p:nvGraphicFramePr>
        <p:xfrm>
          <a:off x="2771800" y="260648"/>
          <a:ext cx="5112568" cy="6660158"/>
        </p:xfrm>
        <a:graphic>
          <a:graphicData uri="http://schemas.openxmlformats.org/drawingml/2006/table">
            <a:tbl>
              <a:tblPr/>
              <a:tblGrid>
                <a:gridCol w="1776522"/>
                <a:gridCol w="888262"/>
                <a:gridCol w="751383"/>
                <a:gridCol w="357136"/>
                <a:gridCol w="751383"/>
                <a:gridCol w="90012"/>
                <a:gridCol w="497870"/>
              </a:tblGrid>
              <a:tr h="175538">
                <a:tc gridSpan="6">
                  <a:txBody>
                    <a:bodyPr/>
                    <a:lstStyle/>
                    <a:p>
                      <a:pPr algn="ctr">
                        <a:lnSpc>
                          <a:spcPct val="115000"/>
                        </a:lnSpc>
                        <a:spcAft>
                          <a:spcPts val="0"/>
                        </a:spcAft>
                      </a:pPr>
                      <a:r>
                        <a:rPr lang="es-EC" sz="1000" b="1" u="sng" dirty="0">
                          <a:solidFill>
                            <a:srgbClr val="000000"/>
                          </a:solidFill>
                          <a:latin typeface="Times New Roman"/>
                          <a:ea typeface="Times New Roman"/>
                          <a:cs typeface="Times New Roman"/>
                        </a:rPr>
                        <a:t>ESTADO DE RESULTADOS</a:t>
                      </a:r>
                      <a:endParaRPr lang="es-EC" sz="1000" dirty="0">
                        <a:latin typeface="Calibri"/>
                        <a:ea typeface="Times New Roman"/>
                        <a:cs typeface="Times New Roman"/>
                      </a:endParaRPr>
                    </a:p>
                  </a:txBody>
                  <a:tcPr marL="34829" marR="34829" marT="0" marB="0" anchor="b">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a:noFill/>
                    </a:lnL>
                    <a:lnR>
                      <a:noFill/>
                    </a:lnR>
                    <a:lnT>
                      <a:noFill/>
                    </a:lnT>
                    <a:lnB>
                      <a:noFill/>
                    </a:lnB>
                    <a:solidFill>
                      <a:srgbClr val="FFFFFF"/>
                    </a:solidFill>
                  </a:tcPr>
                </a:tc>
              </a:tr>
              <a:tr h="155036">
                <a:tc>
                  <a:txBody>
                    <a:bodyPr/>
                    <a:lstStyle/>
                    <a:p>
                      <a:pPr algn="just">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just">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just">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just">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55036">
                <a:tc rowSpan="2">
                  <a:txBody>
                    <a:bodyPr/>
                    <a:lstStyle/>
                    <a:p>
                      <a:pPr algn="ctr">
                        <a:lnSpc>
                          <a:spcPct val="115000"/>
                        </a:lnSpc>
                        <a:spcAft>
                          <a:spcPts val="0"/>
                        </a:spcAft>
                      </a:pPr>
                      <a:r>
                        <a:rPr lang="es-EC" sz="1000" b="1">
                          <a:solidFill>
                            <a:srgbClr val="000000"/>
                          </a:solidFill>
                          <a:latin typeface="Times New Roman"/>
                          <a:ea typeface="Times New Roman"/>
                          <a:cs typeface="Times New Roman"/>
                        </a:rPr>
                        <a:t>Cuenta</a:t>
                      </a:r>
                      <a:endParaRPr lang="es-EC" sz="1000">
                        <a:latin typeface="Calibri"/>
                        <a:ea typeface="Times New Roman"/>
                        <a:cs typeface="Times New Roman"/>
                      </a:endParaRPr>
                    </a:p>
                  </a:txBody>
                  <a:tcPr marL="34829" marR="3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15000"/>
                        </a:lnSpc>
                        <a:spcAft>
                          <a:spcPts val="0"/>
                        </a:spcAft>
                      </a:pPr>
                      <a:r>
                        <a:rPr lang="es-EC" sz="1000" b="1">
                          <a:latin typeface="Times New Roman"/>
                          <a:ea typeface="Times New Roman"/>
                          <a:cs typeface="Times New Roman"/>
                        </a:rPr>
                        <a:t>2009 - 2010</a:t>
                      </a:r>
                      <a:endParaRPr lang="es-EC" sz="1000">
                        <a:latin typeface="Calibri"/>
                        <a:ea typeface="Times New Roman"/>
                        <a:cs typeface="Times New Roman"/>
                      </a:endParaRPr>
                    </a:p>
                  </a:txBody>
                  <a:tcPr marL="34829" marR="3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000" b="1">
                          <a:latin typeface="Times New Roman"/>
                          <a:ea typeface="Times New Roman"/>
                          <a:cs typeface="Times New Roman"/>
                        </a:rPr>
                        <a:t>2010 – 2011</a:t>
                      </a:r>
                      <a:endParaRPr lang="es-EC" sz="1000">
                        <a:latin typeface="Calibri"/>
                        <a:ea typeface="Times New Roman"/>
                        <a:cs typeface="Times New Roman"/>
                      </a:endParaRPr>
                    </a:p>
                  </a:txBody>
                  <a:tcPr marL="34829" marR="3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r>
              <a:tr h="155036">
                <a:tc vMerge="1">
                  <a:txBody>
                    <a:bodyPr/>
                    <a:lstStyle/>
                    <a:p>
                      <a:endParaRPr lang="es-EC"/>
                    </a:p>
                  </a:txBody>
                  <a:tcPr/>
                </a:tc>
                <a:tc>
                  <a:txBody>
                    <a:bodyPr/>
                    <a:lstStyle/>
                    <a:p>
                      <a:pPr algn="ctr">
                        <a:lnSpc>
                          <a:spcPct val="115000"/>
                        </a:lnSpc>
                        <a:spcAft>
                          <a:spcPts val="0"/>
                        </a:spcAft>
                      </a:pPr>
                      <a:r>
                        <a:rPr lang="es-EC" sz="1000" b="1">
                          <a:latin typeface="Times New Roman"/>
                          <a:ea typeface="Times New Roman"/>
                          <a:cs typeface="Times New Roman"/>
                        </a:rPr>
                        <a:t>Absoluta</a:t>
                      </a:r>
                      <a:endParaRPr lang="es-EC" sz="1000">
                        <a:latin typeface="Calibri"/>
                        <a:ea typeface="Times New Roman"/>
                        <a:cs typeface="Times New Roman"/>
                      </a:endParaRPr>
                    </a:p>
                  </a:txBody>
                  <a:tcPr marL="34829" marR="3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b="1">
                          <a:latin typeface="Times New Roman"/>
                          <a:ea typeface="Times New Roman"/>
                          <a:cs typeface="Times New Roman"/>
                        </a:rPr>
                        <a:t>Relativa</a:t>
                      </a:r>
                      <a:endParaRPr lang="es-EC" sz="1000">
                        <a:latin typeface="Calibri"/>
                        <a:ea typeface="Times New Roman"/>
                        <a:cs typeface="Times New Roman"/>
                      </a:endParaRPr>
                    </a:p>
                  </a:txBody>
                  <a:tcPr marL="34829" marR="3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ctr">
                        <a:lnSpc>
                          <a:spcPct val="115000"/>
                        </a:lnSpc>
                        <a:spcAft>
                          <a:spcPts val="0"/>
                        </a:spcAft>
                      </a:pPr>
                      <a:r>
                        <a:rPr lang="es-EC" sz="1000" b="1">
                          <a:latin typeface="Times New Roman"/>
                          <a:ea typeface="Times New Roman"/>
                          <a:cs typeface="Times New Roman"/>
                        </a:rPr>
                        <a:t>Absoluta</a:t>
                      </a:r>
                      <a:endParaRPr lang="es-EC" sz="1000">
                        <a:latin typeface="Calibri"/>
                        <a:ea typeface="Times New Roman"/>
                        <a:cs typeface="Times New Roman"/>
                      </a:endParaRPr>
                    </a:p>
                  </a:txBody>
                  <a:tcPr marL="34829" marR="3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spcAft>
                          <a:spcPts val="0"/>
                        </a:spcAft>
                      </a:pPr>
                      <a:r>
                        <a:rPr lang="es-EC" sz="1000" b="1">
                          <a:latin typeface="Times New Roman"/>
                          <a:ea typeface="Times New Roman"/>
                          <a:cs typeface="Times New Roman"/>
                        </a:rPr>
                        <a:t>Relativa</a:t>
                      </a:r>
                      <a:endParaRPr lang="es-EC" sz="1000">
                        <a:latin typeface="Calibri"/>
                        <a:ea typeface="Times New Roman"/>
                        <a:cs typeface="Times New Roman"/>
                      </a:endParaRPr>
                    </a:p>
                  </a:txBody>
                  <a:tcPr marL="34829" marR="348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b="1">
                          <a:solidFill>
                            <a:srgbClr val="000000"/>
                          </a:solidFill>
                          <a:latin typeface="Times New Roman"/>
                          <a:ea typeface="Times New Roman"/>
                          <a:cs typeface="Times New Roman"/>
                        </a:rPr>
                        <a:t>INGRESOS OPERACIONALES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dirty="0">
                          <a:solidFill>
                            <a:srgbClr val="000000"/>
                          </a:solidFill>
                          <a:latin typeface="Times New Roman"/>
                          <a:ea typeface="Times New Roman"/>
                          <a:cs typeface="Times New Roman"/>
                        </a:rPr>
                        <a:t>          46,031.95 </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4.36%</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14,886.37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1.35%</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216746">
                <a:tc>
                  <a:txBody>
                    <a:bodyPr/>
                    <a:lstStyle/>
                    <a:p>
                      <a:pPr algn="just">
                        <a:lnSpc>
                          <a:spcPct val="115000"/>
                        </a:lnSpc>
                        <a:spcAft>
                          <a:spcPts val="0"/>
                        </a:spcAft>
                      </a:pPr>
                      <a:r>
                        <a:rPr lang="es-EC" sz="1000" b="1">
                          <a:solidFill>
                            <a:srgbClr val="000000"/>
                          </a:solidFill>
                          <a:latin typeface="Times New Roman"/>
                          <a:ea typeface="Times New Roman"/>
                          <a:cs typeface="Times New Roman"/>
                        </a:rPr>
                        <a:t>COSTOS DE VENTAS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94,387.27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17.33%</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(21,786.28)</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-3.41%</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b="1" i="1">
                          <a:solidFill>
                            <a:srgbClr val="376091"/>
                          </a:solidFill>
                          <a:latin typeface="Times New Roman"/>
                          <a:ea typeface="Times New Roman"/>
                          <a:cs typeface="Times New Roman"/>
                        </a:rPr>
                        <a:t>UTILIDAD BRUTA</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(70,712.46)</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dirty="0">
                          <a:solidFill>
                            <a:srgbClr val="376091"/>
                          </a:solidFill>
                          <a:latin typeface="Times New Roman"/>
                          <a:ea typeface="Times New Roman"/>
                          <a:cs typeface="Times New Roman"/>
                        </a:rPr>
                        <a:t>-13.84%</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36,672.65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a:solidFill>
                            <a:srgbClr val="376091"/>
                          </a:solidFill>
                          <a:latin typeface="Times New Roman"/>
                          <a:ea typeface="Times New Roman"/>
                          <a:cs typeface="Times New Roman"/>
                        </a:rPr>
                        <a:t>7.93%</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55036">
                <a:tc>
                  <a:txBody>
                    <a:bodyPr/>
                    <a:lstStyle/>
                    <a:p>
                      <a:pPr algn="just">
                        <a:lnSpc>
                          <a:spcPct val="115000"/>
                        </a:lnSpc>
                        <a:spcAft>
                          <a:spcPts val="0"/>
                        </a:spcAft>
                      </a:pPr>
                      <a:r>
                        <a:rPr lang="es-EC" sz="1000" b="1">
                          <a:solidFill>
                            <a:srgbClr val="000000"/>
                          </a:solidFill>
                          <a:latin typeface="Times New Roman"/>
                          <a:ea typeface="Times New Roman"/>
                          <a:cs typeface="Times New Roman"/>
                        </a:rPr>
                        <a:t>GASTOS OPERATIVOS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237878">
                <a:tc>
                  <a:txBody>
                    <a:bodyPr/>
                    <a:lstStyle/>
                    <a:p>
                      <a:pPr algn="just">
                        <a:lnSpc>
                          <a:spcPct val="115000"/>
                        </a:lnSpc>
                        <a:spcAft>
                          <a:spcPts val="0"/>
                        </a:spcAft>
                      </a:pPr>
                      <a:r>
                        <a:rPr lang="es-EC" sz="1000">
                          <a:solidFill>
                            <a:srgbClr val="000000"/>
                          </a:solidFill>
                          <a:latin typeface="Times New Roman"/>
                          <a:ea typeface="Times New Roman"/>
                          <a:cs typeface="Times New Roman"/>
                        </a:rPr>
                        <a:t>Gastos Administrativos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59,553.28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dirty="0">
                          <a:solidFill>
                            <a:srgbClr val="000000"/>
                          </a:solidFill>
                          <a:latin typeface="Times New Roman"/>
                          <a:ea typeface="Times New Roman"/>
                          <a:cs typeface="Times New Roman"/>
                        </a:rPr>
                        <a:t>21.76%</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(21,600.99)</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-6.48%</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186502">
                <a:tc>
                  <a:txBody>
                    <a:bodyPr/>
                    <a:lstStyle/>
                    <a:p>
                      <a:pPr algn="just">
                        <a:lnSpc>
                          <a:spcPct val="115000"/>
                        </a:lnSpc>
                        <a:spcAft>
                          <a:spcPts val="0"/>
                        </a:spcAft>
                      </a:pPr>
                      <a:r>
                        <a:rPr lang="es-EC" sz="1000">
                          <a:solidFill>
                            <a:srgbClr val="000000"/>
                          </a:solidFill>
                          <a:latin typeface="Times New Roman"/>
                          <a:ea typeface="Times New Roman"/>
                          <a:cs typeface="Times New Roman"/>
                        </a:rPr>
                        <a:t>Gastos de Ventas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(18,134.65)</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-48.31%</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15,666.29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80.73%</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b="1" i="1">
                          <a:solidFill>
                            <a:srgbClr val="376091"/>
                          </a:solidFill>
                          <a:latin typeface="Times New Roman"/>
                          <a:ea typeface="Times New Roman"/>
                          <a:cs typeface="Times New Roman"/>
                        </a:rPr>
                        <a:t>TOTAL GASTOS OPERATIVOS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b="1" i="1" dirty="0">
                          <a:solidFill>
                            <a:srgbClr val="376091"/>
                          </a:solidFill>
                          <a:latin typeface="Times New Roman"/>
                          <a:ea typeface="Times New Roman"/>
                          <a:cs typeface="Times New Roman"/>
                        </a:rPr>
                        <a:t>          22,357.14 </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a:solidFill>
                            <a:srgbClr val="376091"/>
                          </a:solidFill>
                          <a:latin typeface="Times New Roman"/>
                          <a:ea typeface="Times New Roman"/>
                          <a:cs typeface="Times New Roman"/>
                        </a:rPr>
                        <a:t>9.98%</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23,993.47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a:solidFill>
                            <a:srgbClr val="376091"/>
                          </a:solidFill>
                          <a:latin typeface="Times New Roman"/>
                          <a:ea typeface="Times New Roman"/>
                          <a:cs typeface="Times New Roman"/>
                        </a:rPr>
                        <a:t>9.74%</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b="1" i="1">
                          <a:solidFill>
                            <a:srgbClr val="376091"/>
                          </a:solidFill>
                          <a:latin typeface="Times New Roman"/>
                          <a:ea typeface="Times New Roman"/>
                          <a:cs typeface="Times New Roman"/>
                        </a:rPr>
                        <a:t>UTILIDAD OPERATIVA</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(70,712.46)</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dirty="0">
                          <a:solidFill>
                            <a:srgbClr val="376091"/>
                          </a:solidFill>
                          <a:latin typeface="Times New Roman"/>
                          <a:ea typeface="Times New Roman"/>
                          <a:cs typeface="Times New Roman"/>
                        </a:rPr>
                        <a:t>-24.63%</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12,679.18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a:solidFill>
                            <a:srgbClr val="376091"/>
                          </a:solidFill>
                          <a:latin typeface="Times New Roman"/>
                          <a:ea typeface="Times New Roman"/>
                          <a:cs typeface="Times New Roman"/>
                        </a:rPr>
                        <a:t>5.15%</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457905">
                <a:tc>
                  <a:txBody>
                    <a:bodyPr/>
                    <a:lstStyle/>
                    <a:p>
                      <a:pPr algn="just">
                        <a:lnSpc>
                          <a:spcPct val="115000"/>
                        </a:lnSpc>
                        <a:spcAft>
                          <a:spcPts val="0"/>
                        </a:spcAft>
                      </a:pPr>
                      <a:endParaRPr lang="es-EC" sz="1000">
                        <a:latin typeface="Calibri"/>
                        <a:ea typeface="Times New Roman"/>
                        <a:cs typeface="Times New Roman"/>
                      </a:endParaRPr>
                    </a:p>
                    <a:p>
                      <a:pPr algn="just">
                        <a:lnSpc>
                          <a:spcPct val="115000"/>
                        </a:lnSpc>
                        <a:spcAft>
                          <a:spcPts val="0"/>
                        </a:spcAft>
                      </a:pPr>
                      <a:r>
                        <a:rPr lang="es-EC" sz="1000" b="1">
                          <a:solidFill>
                            <a:srgbClr val="000000"/>
                          </a:solidFill>
                          <a:latin typeface="Times New Roman"/>
                          <a:ea typeface="Times New Roman"/>
                          <a:cs typeface="Times New Roman"/>
                        </a:rPr>
                        <a:t>OTROS INGRESOS NO OPERACIONALES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a:solidFill>
                            <a:srgbClr val="000000"/>
                          </a:solidFill>
                          <a:latin typeface="Times New Roman"/>
                          <a:ea typeface="Times New Roman"/>
                          <a:cs typeface="Times New Roman"/>
                        </a:rPr>
                        <a:t>Otros Ingresos no Operacionales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(25,932.22)</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dirty="0">
                          <a:solidFill>
                            <a:srgbClr val="000000"/>
                          </a:solidFill>
                          <a:latin typeface="Times New Roman"/>
                          <a:ea typeface="Times New Roman"/>
                          <a:cs typeface="Times New Roman"/>
                        </a:rPr>
                        <a:t>-43.66%</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dirty="0">
                          <a:solidFill>
                            <a:srgbClr val="000000"/>
                          </a:solidFill>
                          <a:latin typeface="Times New Roman"/>
                          <a:ea typeface="Times New Roman"/>
                          <a:cs typeface="Times New Roman"/>
                        </a:rPr>
                        <a:t>      (33,462.87)</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-100.00%</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a:solidFill>
                            <a:srgbClr val="000000"/>
                          </a:solidFill>
                          <a:latin typeface="Times New Roman"/>
                          <a:ea typeface="Times New Roman"/>
                          <a:cs typeface="Times New Roman"/>
                        </a:rPr>
                        <a:t>Ingresos Financieros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(2,157.50)</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dirty="0">
                          <a:solidFill>
                            <a:srgbClr val="000000"/>
                          </a:solidFill>
                          <a:latin typeface="Times New Roman"/>
                          <a:ea typeface="Times New Roman"/>
                          <a:cs typeface="Times New Roman"/>
                        </a:rPr>
                        <a:t>-98.15%</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(40.76)</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-100.00%</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b="1" i="1">
                          <a:solidFill>
                            <a:srgbClr val="376091"/>
                          </a:solidFill>
                          <a:latin typeface="Times New Roman"/>
                          <a:ea typeface="Times New Roman"/>
                          <a:cs typeface="Times New Roman"/>
                        </a:rPr>
                        <a:t>TOTAL OTROS INGRESOS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(28,089.72)</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dirty="0">
                          <a:solidFill>
                            <a:srgbClr val="376091"/>
                          </a:solidFill>
                          <a:latin typeface="Times New Roman"/>
                          <a:ea typeface="Times New Roman"/>
                          <a:cs typeface="Times New Roman"/>
                        </a:rPr>
                        <a:t>-45.61%</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(33,503.63)</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a:solidFill>
                            <a:srgbClr val="376091"/>
                          </a:solidFill>
                          <a:latin typeface="Times New Roman"/>
                          <a:ea typeface="Times New Roman"/>
                          <a:cs typeface="Times New Roman"/>
                        </a:rPr>
                        <a:t>-100.00%</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b="1">
                          <a:solidFill>
                            <a:srgbClr val="000000"/>
                          </a:solidFill>
                          <a:latin typeface="Times New Roman"/>
                          <a:ea typeface="Times New Roman"/>
                          <a:cs typeface="Times New Roman"/>
                        </a:rPr>
                        <a:t>OTROS EGRESOS NO OPERACIONALES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dirty="0">
                          <a:solidFill>
                            <a:srgbClr val="000000"/>
                          </a:solidFill>
                          <a:latin typeface="Times New Roman"/>
                          <a:ea typeface="Times New Roman"/>
                          <a:cs typeface="Times New Roman"/>
                        </a:rPr>
                        <a:t> </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dirty="0">
                          <a:solidFill>
                            <a:srgbClr val="000000"/>
                          </a:solidFill>
                          <a:latin typeface="Times New Roman"/>
                          <a:ea typeface="Times New Roman"/>
                          <a:cs typeface="Times New Roman"/>
                        </a:rPr>
                        <a:t> </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a:solidFill>
                            <a:srgbClr val="000000"/>
                          </a:solidFill>
                          <a:latin typeface="Times New Roman"/>
                          <a:ea typeface="Times New Roman"/>
                          <a:cs typeface="Times New Roman"/>
                        </a:rPr>
                        <a:t>Otros Egresos Personales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(118,515.74)</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-60.73%</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dirty="0">
                          <a:solidFill>
                            <a:srgbClr val="000000"/>
                          </a:solidFill>
                          <a:latin typeface="Times New Roman"/>
                          <a:ea typeface="Times New Roman"/>
                          <a:cs typeface="Times New Roman"/>
                        </a:rPr>
                        <a:t>        61,915.83 </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80.79%</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a:solidFill>
                            <a:srgbClr val="000000"/>
                          </a:solidFill>
                          <a:latin typeface="Times New Roman"/>
                          <a:ea typeface="Times New Roman"/>
                          <a:cs typeface="Times New Roman"/>
                        </a:rPr>
                        <a:t>Gastos Financieros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a:solidFill>
                            <a:srgbClr val="000000"/>
                          </a:solidFill>
                          <a:latin typeface="Times New Roman"/>
                          <a:ea typeface="Times New Roman"/>
                          <a:cs typeface="Times New Roman"/>
                        </a:rPr>
                        <a:t>          (6,473.87)</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a:solidFill>
                            <a:srgbClr val="000000"/>
                          </a:solidFill>
                          <a:latin typeface="Times New Roman"/>
                          <a:ea typeface="Times New Roman"/>
                          <a:cs typeface="Times New Roman"/>
                        </a:rPr>
                        <a:t>-23.39%</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dirty="0">
                          <a:solidFill>
                            <a:srgbClr val="000000"/>
                          </a:solidFill>
                          <a:latin typeface="Times New Roman"/>
                          <a:ea typeface="Times New Roman"/>
                          <a:cs typeface="Times New Roman"/>
                        </a:rPr>
                        <a:t>          1,147.93 </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dirty="0">
                          <a:solidFill>
                            <a:srgbClr val="000000"/>
                          </a:solidFill>
                          <a:latin typeface="Times New Roman"/>
                          <a:ea typeface="Times New Roman"/>
                          <a:cs typeface="Times New Roman"/>
                        </a:rPr>
                        <a:t>1.17%</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b="1" i="1">
                          <a:solidFill>
                            <a:srgbClr val="376091"/>
                          </a:solidFill>
                          <a:latin typeface="Times New Roman"/>
                          <a:ea typeface="Times New Roman"/>
                          <a:cs typeface="Times New Roman"/>
                        </a:rPr>
                        <a:t>TOTAL OTROS EGRESOS</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(124,989.61)</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a:solidFill>
                            <a:srgbClr val="376091"/>
                          </a:solidFill>
                          <a:latin typeface="Times New Roman"/>
                          <a:ea typeface="Times New Roman"/>
                          <a:cs typeface="Times New Roman"/>
                        </a:rPr>
                        <a:t>-56.09%</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r">
                        <a:lnSpc>
                          <a:spcPct val="115000"/>
                        </a:lnSpc>
                        <a:spcAft>
                          <a:spcPts val="0"/>
                        </a:spcAft>
                      </a:pPr>
                      <a:r>
                        <a:rPr lang="es-EC" sz="1000" b="1" i="1">
                          <a:solidFill>
                            <a:srgbClr val="376091"/>
                          </a:solidFill>
                          <a:latin typeface="Times New Roman"/>
                          <a:ea typeface="Times New Roman"/>
                          <a:cs typeface="Times New Roman"/>
                        </a:rPr>
                        <a:t>        63,063.76 </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dirty="0">
                          <a:solidFill>
                            <a:srgbClr val="376091"/>
                          </a:solidFill>
                          <a:latin typeface="Times New Roman"/>
                          <a:ea typeface="Times New Roman"/>
                          <a:cs typeface="Times New Roman"/>
                        </a:rPr>
                        <a:t>64.45%</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r h="310071">
                <a:tc>
                  <a:txBody>
                    <a:bodyPr/>
                    <a:lstStyle/>
                    <a:p>
                      <a:pPr algn="just">
                        <a:lnSpc>
                          <a:spcPct val="115000"/>
                        </a:lnSpc>
                        <a:spcAft>
                          <a:spcPts val="0"/>
                        </a:spcAft>
                      </a:pPr>
                      <a:r>
                        <a:rPr lang="es-EC" sz="1000" b="1" i="1">
                          <a:solidFill>
                            <a:srgbClr val="376091"/>
                          </a:solidFill>
                          <a:latin typeface="Times New Roman"/>
                          <a:ea typeface="Times New Roman"/>
                          <a:cs typeface="Times New Roman"/>
                        </a:rPr>
                        <a:t>UTILIDAD NETA</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b="1" i="1" dirty="0">
                          <a:solidFill>
                            <a:srgbClr val="376091"/>
                          </a:solidFill>
                          <a:latin typeface="Times New Roman"/>
                          <a:ea typeface="Times New Roman"/>
                          <a:cs typeface="Times New Roman"/>
                        </a:rPr>
                        <a:t>          26,187.43 </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a:solidFill>
                            <a:srgbClr val="376091"/>
                          </a:solidFill>
                          <a:latin typeface="Times New Roman"/>
                          <a:ea typeface="Times New Roman"/>
                          <a:cs typeface="Times New Roman"/>
                        </a:rPr>
                        <a:t>20.82%</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algn="just">
                        <a:lnSpc>
                          <a:spcPct val="115000"/>
                        </a:lnSpc>
                        <a:spcAft>
                          <a:spcPts val="0"/>
                        </a:spcAft>
                      </a:pPr>
                      <a:r>
                        <a:rPr lang="es-EC" sz="1000" b="1" i="1">
                          <a:solidFill>
                            <a:srgbClr val="376091"/>
                          </a:solidFill>
                          <a:latin typeface="Times New Roman"/>
                          <a:ea typeface="Times New Roman"/>
                          <a:cs typeface="Times New Roman"/>
                        </a:rPr>
                        <a:t>      (83,888.21)</a:t>
                      </a:r>
                      <a:endParaRPr lang="es-EC" sz="100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15000"/>
                        </a:lnSpc>
                        <a:spcAft>
                          <a:spcPts val="0"/>
                        </a:spcAft>
                      </a:pPr>
                      <a:r>
                        <a:rPr lang="es-EC" sz="1000" b="1" i="1" dirty="0">
                          <a:solidFill>
                            <a:srgbClr val="376091"/>
                          </a:solidFill>
                          <a:latin typeface="Times New Roman"/>
                          <a:ea typeface="Times New Roman"/>
                          <a:cs typeface="Times New Roman"/>
                        </a:rPr>
                        <a:t>-55.19%</a:t>
                      </a:r>
                      <a:endParaRPr lang="es-EC" sz="1000" dirty="0">
                        <a:latin typeface="Calibri"/>
                        <a:ea typeface="Times New Roman"/>
                        <a:cs typeface="Times New Roman"/>
                      </a:endParaRPr>
                    </a:p>
                  </a:txBody>
                  <a:tcPr marL="34829" marR="348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r>
            </a:tbl>
          </a:graphicData>
        </a:graphic>
      </p:graphicFrame>
      <p:pic>
        <p:nvPicPr>
          <p:cNvPr id="36866" name="Picture 2" descr="http://t0.gstatic.com/images?q=tbn:ANd9GcTs3S14xky5Tgu4F8eBZj0FDLmS6QgY9yBNvf6JsrtIy0gbK3Cd"/>
          <p:cNvPicPr>
            <a:picLocks noChangeAspect="1" noChangeArrowheads="1"/>
          </p:cNvPicPr>
          <p:nvPr/>
        </p:nvPicPr>
        <p:blipFill>
          <a:blip r:embed="rId2" cstate="print"/>
          <a:srcRect/>
          <a:stretch>
            <a:fillRect/>
          </a:stretch>
        </p:blipFill>
        <p:spPr bwMode="auto">
          <a:xfrm>
            <a:off x="0" y="0"/>
            <a:ext cx="2571750" cy="2571751"/>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6" name="1 Título"/>
          <p:cNvSpPr txBox="1">
            <a:spLocks/>
          </p:cNvSpPr>
          <p:nvPr/>
        </p:nvSpPr>
        <p:spPr>
          <a:xfrm>
            <a:off x="0" y="0"/>
            <a:ext cx="1979712" cy="158417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Vertical</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5" name="4 Tabla"/>
          <p:cNvGraphicFramePr>
            <a:graphicFrameLocks noGrp="1"/>
          </p:cNvGraphicFramePr>
          <p:nvPr/>
        </p:nvGraphicFramePr>
        <p:xfrm>
          <a:off x="2339752" y="0"/>
          <a:ext cx="5400600" cy="5211060"/>
        </p:xfrm>
        <a:graphic>
          <a:graphicData uri="http://schemas.openxmlformats.org/drawingml/2006/table">
            <a:tbl>
              <a:tblPr/>
              <a:tblGrid>
                <a:gridCol w="2160238"/>
                <a:gridCol w="1152128"/>
                <a:gridCol w="1080120"/>
                <a:gridCol w="1008114"/>
              </a:tblGrid>
              <a:tr h="141670">
                <a:tc gridSpan="4">
                  <a:txBody>
                    <a:bodyPr/>
                    <a:lstStyle/>
                    <a:p>
                      <a:pPr algn="ctr">
                        <a:lnSpc>
                          <a:spcPct val="115000"/>
                        </a:lnSpc>
                        <a:spcAft>
                          <a:spcPts val="0"/>
                        </a:spcAft>
                      </a:pPr>
                      <a:r>
                        <a:rPr lang="es-EC" sz="800" b="1" u="sng">
                          <a:solidFill>
                            <a:srgbClr val="000000"/>
                          </a:solidFill>
                          <a:latin typeface="Times New Roman"/>
                          <a:ea typeface="Times New Roman"/>
                          <a:cs typeface="Times New Roman"/>
                        </a:rPr>
                        <a:t>BALANCE DE SITUACIÓN FINANCIERA</a:t>
                      </a:r>
                      <a:endParaRPr lang="es-EC" sz="800">
                        <a:latin typeface="Calibri"/>
                        <a:ea typeface="Times New Roman"/>
                        <a:cs typeface="Times New Roman"/>
                      </a:endParaRPr>
                    </a:p>
                  </a:txBody>
                  <a:tcPr marL="24037" marR="24037" marT="0" marB="0" anchor="b">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41670">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Cuenta</a:t>
                      </a:r>
                      <a:endParaRPr lang="es-EC" sz="800">
                        <a:latin typeface="Calibri"/>
                        <a:ea typeface="Times New Roman"/>
                        <a:cs typeface="Times New Roman"/>
                      </a:endParaRPr>
                    </a:p>
                  </a:txBody>
                  <a:tcPr marL="24037" marR="2403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800" b="1">
                          <a:solidFill>
                            <a:srgbClr val="000000"/>
                          </a:solidFill>
                          <a:latin typeface="Times New Roman"/>
                          <a:ea typeface="Times New Roman"/>
                          <a:cs typeface="Times New Roman"/>
                        </a:rPr>
                        <a:t>2,009 </a:t>
                      </a:r>
                      <a:endParaRPr lang="es-EC" sz="800">
                        <a:latin typeface="Calibri"/>
                        <a:ea typeface="Times New Roman"/>
                        <a:cs typeface="Times New Roman"/>
                      </a:endParaRPr>
                    </a:p>
                  </a:txBody>
                  <a:tcPr marL="24037" marR="24037"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800" b="1">
                          <a:solidFill>
                            <a:srgbClr val="000000"/>
                          </a:solidFill>
                          <a:latin typeface="Times New Roman"/>
                          <a:ea typeface="Times New Roman"/>
                          <a:cs typeface="Times New Roman"/>
                        </a:rPr>
                        <a:t>2,010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800" b="1">
                          <a:solidFill>
                            <a:srgbClr val="000000"/>
                          </a:solidFill>
                          <a:latin typeface="Times New Roman"/>
                          <a:ea typeface="Times New Roman"/>
                          <a:cs typeface="Times New Roman"/>
                        </a:rPr>
                        <a:t>2,011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ACTIVO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Activo Corriente</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a:solidFill>
                            <a:srgbClr val="000000"/>
                          </a:solidFill>
                          <a:latin typeface="Times New Roman"/>
                          <a:ea typeface="Times New Roman"/>
                          <a:cs typeface="Times New Roman"/>
                        </a:rPr>
                        <a:t>Caja – Bancos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1.24%</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2.62%</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5.74%</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8098">
                <a:tc>
                  <a:txBody>
                    <a:bodyPr/>
                    <a:lstStyle/>
                    <a:p>
                      <a:pPr algn="just">
                        <a:lnSpc>
                          <a:spcPct val="115000"/>
                        </a:lnSpc>
                        <a:spcAft>
                          <a:spcPts val="0"/>
                        </a:spcAft>
                      </a:pPr>
                      <a:r>
                        <a:rPr lang="es-EC" sz="800">
                          <a:solidFill>
                            <a:srgbClr val="000000"/>
                          </a:solidFill>
                          <a:latin typeface="Times New Roman"/>
                          <a:ea typeface="Times New Roman"/>
                          <a:cs typeface="Times New Roman"/>
                        </a:rPr>
                        <a:t>Inversiones Temporales a Corto Plazo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2.26%</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7.60%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a:solidFill>
                            <a:srgbClr val="000000"/>
                          </a:solidFill>
                          <a:latin typeface="Times New Roman"/>
                          <a:ea typeface="Times New Roman"/>
                          <a:cs typeface="Times New Roman"/>
                        </a:rPr>
                        <a:t>Clientes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1.75%</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2.26%</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4.13%</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647">
                <a:tc>
                  <a:txBody>
                    <a:bodyPr/>
                    <a:lstStyle/>
                    <a:p>
                      <a:pPr algn="just">
                        <a:lnSpc>
                          <a:spcPct val="115000"/>
                        </a:lnSpc>
                        <a:spcAft>
                          <a:spcPts val="0"/>
                        </a:spcAft>
                      </a:pPr>
                      <a:r>
                        <a:rPr lang="es-EC" sz="800">
                          <a:solidFill>
                            <a:srgbClr val="000000"/>
                          </a:solidFill>
                          <a:latin typeface="Times New Roman"/>
                          <a:ea typeface="Times New Roman"/>
                          <a:cs typeface="Times New Roman"/>
                        </a:rPr>
                        <a:t>Cuentas por cobrar Empleados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0.84%</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0.19%</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723">
                <a:tc>
                  <a:txBody>
                    <a:bodyPr/>
                    <a:lstStyle/>
                    <a:p>
                      <a:pPr algn="just">
                        <a:lnSpc>
                          <a:spcPct val="115000"/>
                        </a:lnSpc>
                        <a:spcAft>
                          <a:spcPts val="0"/>
                        </a:spcAft>
                      </a:pPr>
                      <a:r>
                        <a:rPr lang="es-EC" sz="800">
                          <a:solidFill>
                            <a:srgbClr val="000000"/>
                          </a:solidFill>
                          <a:latin typeface="Times New Roman"/>
                          <a:ea typeface="Times New Roman"/>
                          <a:cs typeface="Times New Roman"/>
                        </a:rPr>
                        <a:t>Cuentas por Cobrar Accionistas y Relacionados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1.50%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800">
                          <a:solidFill>
                            <a:srgbClr val="000000"/>
                          </a:solidFill>
                          <a:latin typeface="Times New Roman"/>
                          <a:ea typeface="Times New Roman"/>
                          <a:cs typeface="Times New Roman"/>
                        </a:rPr>
                        <a:t>Otras cuentas por cobrar</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1.80%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0.27%</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6357">
                <a:tc>
                  <a:txBody>
                    <a:bodyPr/>
                    <a:lstStyle/>
                    <a:p>
                      <a:pPr algn="just">
                        <a:lnSpc>
                          <a:spcPct val="115000"/>
                        </a:lnSpc>
                        <a:spcAft>
                          <a:spcPts val="0"/>
                        </a:spcAft>
                      </a:pPr>
                      <a:r>
                        <a:rPr lang="es-EC" sz="800">
                          <a:solidFill>
                            <a:srgbClr val="000000"/>
                          </a:solidFill>
                          <a:latin typeface="Times New Roman"/>
                          <a:ea typeface="Times New Roman"/>
                          <a:cs typeface="Times New Roman"/>
                        </a:rPr>
                        <a:t>Gastos pagados por anticipado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0.85%</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0.64%</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4.25%</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800">
                          <a:solidFill>
                            <a:srgbClr val="000000"/>
                          </a:solidFill>
                          <a:latin typeface="Times New Roman"/>
                          <a:ea typeface="Times New Roman"/>
                          <a:cs typeface="Times New Roman"/>
                        </a:rPr>
                        <a:t>Inventario en Mercadería</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2.05%</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1.28%</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5.57%</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0999">
                <a:tc>
                  <a:txBody>
                    <a:bodyPr/>
                    <a:lstStyle/>
                    <a:p>
                      <a:pPr algn="just">
                        <a:lnSpc>
                          <a:spcPct val="115000"/>
                        </a:lnSpc>
                        <a:spcAft>
                          <a:spcPts val="0"/>
                        </a:spcAft>
                      </a:pPr>
                      <a:r>
                        <a:rPr lang="es-EC" sz="800" b="1" i="1">
                          <a:solidFill>
                            <a:srgbClr val="000000"/>
                          </a:solidFill>
                          <a:latin typeface="Times New Roman"/>
                          <a:ea typeface="Times New Roman"/>
                          <a:cs typeface="Times New Roman"/>
                        </a:rPr>
                        <a:t>Total Activo Corriente</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12.28%</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14.66%</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19.87%</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Activo Fijo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87.50%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83.88%</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79.28%</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Otros Activos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0.22%</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1.46%</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0.85%</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i="1">
                          <a:solidFill>
                            <a:srgbClr val="376091"/>
                          </a:solidFill>
                          <a:latin typeface="Times New Roman"/>
                          <a:ea typeface="Times New Roman"/>
                          <a:cs typeface="Times New Roman"/>
                        </a:rPr>
                        <a:t>TOTAL ACTIVO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a:solidFill>
                            <a:srgbClr val="376091"/>
                          </a:solidFill>
                          <a:latin typeface="Times New Roman"/>
                          <a:ea typeface="Times New Roman"/>
                          <a:cs typeface="Times New Roman"/>
                        </a:rPr>
                        <a:t>100.00%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a:solidFill>
                            <a:srgbClr val="376091"/>
                          </a:solidFill>
                          <a:latin typeface="Times New Roman"/>
                          <a:ea typeface="Times New Roman"/>
                          <a:cs typeface="Times New Roman"/>
                        </a:rPr>
                        <a:t>100.00%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a:solidFill>
                            <a:srgbClr val="376091"/>
                          </a:solidFill>
                          <a:latin typeface="Times New Roman"/>
                          <a:ea typeface="Times New Roman"/>
                          <a:cs typeface="Times New Roman"/>
                        </a:rPr>
                        <a:t>100.00%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PASIVO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Pasivo Corriente</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5746">
                <a:tc>
                  <a:txBody>
                    <a:bodyPr/>
                    <a:lstStyle/>
                    <a:p>
                      <a:pPr algn="just">
                        <a:lnSpc>
                          <a:spcPct val="115000"/>
                        </a:lnSpc>
                        <a:spcAft>
                          <a:spcPts val="0"/>
                        </a:spcAft>
                      </a:pPr>
                      <a:r>
                        <a:rPr lang="es-EC" sz="800">
                          <a:solidFill>
                            <a:srgbClr val="000000"/>
                          </a:solidFill>
                          <a:latin typeface="Times New Roman"/>
                          <a:ea typeface="Times New Roman"/>
                          <a:cs typeface="Times New Roman"/>
                        </a:rPr>
                        <a:t>Obligaciones Financieras por Pagar</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0.40%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a:solidFill>
                            <a:srgbClr val="000000"/>
                          </a:solidFill>
                          <a:latin typeface="Times New Roman"/>
                          <a:ea typeface="Times New Roman"/>
                          <a:cs typeface="Times New Roman"/>
                        </a:rPr>
                        <a:t>Proveedores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11.17%</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5.11%</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11.64%</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6362">
                <a:tc>
                  <a:txBody>
                    <a:bodyPr/>
                    <a:lstStyle/>
                    <a:p>
                      <a:pPr algn="just">
                        <a:lnSpc>
                          <a:spcPct val="115000"/>
                        </a:lnSpc>
                        <a:spcAft>
                          <a:spcPts val="0"/>
                        </a:spcAft>
                      </a:pPr>
                      <a:r>
                        <a:rPr lang="es-EC" sz="800">
                          <a:solidFill>
                            <a:srgbClr val="000000"/>
                          </a:solidFill>
                          <a:latin typeface="Times New Roman"/>
                          <a:ea typeface="Times New Roman"/>
                          <a:cs typeface="Times New Roman"/>
                        </a:rPr>
                        <a:t>Obligaciones Laborales por Pagar</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0.60%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2.23%</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0.62%</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800">
                          <a:solidFill>
                            <a:srgbClr val="000000"/>
                          </a:solidFill>
                          <a:latin typeface="Times New Roman"/>
                          <a:ea typeface="Times New Roman"/>
                          <a:cs typeface="Times New Roman"/>
                        </a:rPr>
                        <a:t>Otras Cuentas por Pagar</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21.31%</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0.86%</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0.01%</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a:solidFill>
                            <a:srgbClr val="000000"/>
                          </a:solidFill>
                          <a:latin typeface="Times New Roman"/>
                          <a:ea typeface="Times New Roman"/>
                          <a:cs typeface="Times New Roman"/>
                        </a:rPr>
                        <a:t>Anticipos recibidos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0.26%</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0.04%</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0.33%</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6362">
                <a:tc>
                  <a:txBody>
                    <a:bodyPr/>
                    <a:lstStyle/>
                    <a:p>
                      <a:pPr algn="just">
                        <a:lnSpc>
                          <a:spcPct val="115000"/>
                        </a:lnSpc>
                        <a:spcAft>
                          <a:spcPts val="0"/>
                        </a:spcAft>
                      </a:pPr>
                      <a:r>
                        <a:rPr lang="es-EC" sz="800">
                          <a:solidFill>
                            <a:srgbClr val="000000"/>
                          </a:solidFill>
                          <a:latin typeface="Times New Roman"/>
                          <a:ea typeface="Times New Roman"/>
                          <a:cs typeface="Times New Roman"/>
                        </a:rPr>
                        <a:t>Porción Corriente Préstamos a Largo Plazo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2.02%</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3.64%</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800" b="1">
                          <a:solidFill>
                            <a:srgbClr val="000000"/>
                          </a:solidFill>
                          <a:latin typeface="Times New Roman"/>
                          <a:ea typeface="Times New Roman"/>
                          <a:cs typeface="Times New Roman"/>
                        </a:rPr>
                        <a:t>Total Pasivo Corriente</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35.36%</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12.28%</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12.60%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Pasivo No Corriente</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6362">
                <a:tc>
                  <a:txBody>
                    <a:bodyPr/>
                    <a:lstStyle/>
                    <a:p>
                      <a:pPr algn="just">
                        <a:lnSpc>
                          <a:spcPct val="115000"/>
                        </a:lnSpc>
                        <a:spcAft>
                          <a:spcPts val="0"/>
                        </a:spcAft>
                      </a:pPr>
                      <a:r>
                        <a:rPr lang="es-EC" sz="800">
                          <a:solidFill>
                            <a:srgbClr val="000000"/>
                          </a:solidFill>
                          <a:latin typeface="Times New Roman"/>
                          <a:ea typeface="Times New Roman"/>
                          <a:cs typeface="Times New Roman"/>
                        </a:rPr>
                        <a:t>Obligaciones Bancarias por Pagar</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7.30%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2.71%</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800" b="1">
                          <a:solidFill>
                            <a:srgbClr val="000000"/>
                          </a:solidFill>
                          <a:latin typeface="Times New Roman"/>
                          <a:ea typeface="Times New Roman"/>
                          <a:cs typeface="Times New Roman"/>
                        </a:rPr>
                        <a:t>Total Pasivo No Corriente</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7.30%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2.71%</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i="1">
                          <a:solidFill>
                            <a:srgbClr val="376091"/>
                          </a:solidFill>
                          <a:latin typeface="Times New Roman"/>
                          <a:ea typeface="Times New Roman"/>
                          <a:cs typeface="Times New Roman"/>
                        </a:rPr>
                        <a:t>TOTAL PASIVO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dirty="0">
                          <a:solidFill>
                            <a:srgbClr val="376091"/>
                          </a:solidFill>
                          <a:latin typeface="Times New Roman"/>
                          <a:ea typeface="Times New Roman"/>
                          <a:cs typeface="Times New Roman"/>
                        </a:rPr>
                        <a:t>42.66%</a:t>
                      </a:r>
                      <a:endParaRPr lang="es-EC" sz="800" dirty="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dirty="0">
                          <a:solidFill>
                            <a:srgbClr val="376091"/>
                          </a:solidFill>
                          <a:latin typeface="Times New Roman"/>
                          <a:ea typeface="Times New Roman"/>
                          <a:cs typeface="Times New Roman"/>
                        </a:rPr>
                        <a:t>14.99%</a:t>
                      </a:r>
                      <a:endParaRPr lang="es-EC" sz="800" dirty="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dirty="0">
                          <a:solidFill>
                            <a:srgbClr val="376091"/>
                          </a:solidFill>
                          <a:latin typeface="Times New Roman"/>
                          <a:ea typeface="Times New Roman"/>
                          <a:cs typeface="Times New Roman"/>
                        </a:rPr>
                        <a:t>12.60%</a:t>
                      </a:r>
                      <a:endParaRPr lang="es-EC" sz="800" dirty="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4354">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dirty="0">
                          <a:solidFill>
                            <a:srgbClr val="000000"/>
                          </a:solidFill>
                          <a:latin typeface="Times New Roman"/>
                          <a:ea typeface="Times New Roman"/>
                          <a:cs typeface="Times New Roman"/>
                        </a:rPr>
                        <a:t> </a:t>
                      </a:r>
                      <a:endParaRPr lang="es-EC" sz="800" dirty="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b="1">
                          <a:solidFill>
                            <a:srgbClr val="000000"/>
                          </a:solidFill>
                          <a:latin typeface="Times New Roman"/>
                          <a:ea typeface="Times New Roman"/>
                          <a:cs typeface="Times New Roman"/>
                        </a:rPr>
                        <a:t>PATRIMONIO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a:solidFill>
                            <a:srgbClr val="000000"/>
                          </a:solidFill>
                          <a:latin typeface="Times New Roman"/>
                          <a:ea typeface="Times New Roman"/>
                          <a:cs typeface="Times New Roman"/>
                        </a:rPr>
                        <a:t>Aportaciones Futuras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6.54%</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5.53%</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670">
                <a:tc>
                  <a:txBody>
                    <a:bodyPr/>
                    <a:lstStyle/>
                    <a:p>
                      <a:pPr algn="just">
                        <a:lnSpc>
                          <a:spcPct val="115000"/>
                        </a:lnSpc>
                        <a:spcAft>
                          <a:spcPts val="0"/>
                        </a:spcAft>
                      </a:pPr>
                      <a:r>
                        <a:rPr lang="es-EC" sz="800">
                          <a:solidFill>
                            <a:srgbClr val="000000"/>
                          </a:solidFill>
                          <a:latin typeface="Times New Roman"/>
                          <a:ea typeface="Times New Roman"/>
                          <a:cs typeface="Times New Roman"/>
                        </a:rPr>
                        <a:t>Resultados</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50.79%</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79.48%</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a:solidFill>
                            <a:srgbClr val="000000"/>
                          </a:solidFill>
                          <a:latin typeface="Times New Roman"/>
                          <a:ea typeface="Times New Roman"/>
                          <a:cs typeface="Times New Roman"/>
                        </a:rPr>
                        <a:t>87.40%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6034">
                <a:tc>
                  <a:txBody>
                    <a:bodyPr/>
                    <a:lstStyle/>
                    <a:p>
                      <a:pPr algn="just">
                        <a:lnSpc>
                          <a:spcPct val="115000"/>
                        </a:lnSpc>
                        <a:spcAft>
                          <a:spcPts val="0"/>
                        </a:spcAft>
                      </a:pPr>
                      <a:r>
                        <a:rPr lang="es-EC" sz="800" b="1" i="1">
                          <a:solidFill>
                            <a:srgbClr val="376091"/>
                          </a:solidFill>
                          <a:latin typeface="Times New Roman"/>
                          <a:ea typeface="Times New Roman"/>
                          <a:cs typeface="Times New Roman"/>
                        </a:rPr>
                        <a:t>TOTAL PATRIMONIO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dirty="0">
                          <a:solidFill>
                            <a:srgbClr val="376091"/>
                          </a:solidFill>
                          <a:latin typeface="Times New Roman"/>
                          <a:ea typeface="Times New Roman"/>
                          <a:cs typeface="Times New Roman"/>
                        </a:rPr>
                        <a:t>57.34%</a:t>
                      </a:r>
                      <a:endParaRPr lang="es-EC" sz="800" dirty="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a:solidFill>
                            <a:srgbClr val="376091"/>
                          </a:solidFill>
                          <a:latin typeface="Times New Roman"/>
                          <a:ea typeface="Times New Roman"/>
                          <a:cs typeface="Times New Roman"/>
                        </a:rPr>
                        <a:t>85.01%</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a:solidFill>
                            <a:srgbClr val="376091"/>
                          </a:solidFill>
                          <a:latin typeface="Times New Roman"/>
                          <a:ea typeface="Times New Roman"/>
                          <a:cs typeface="Times New Roman"/>
                        </a:rPr>
                        <a:t>87.40%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800" b="1" i="1">
                          <a:solidFill>
                            <a:srgbClr val="376091"/>
                          </a:solidFill>
                          <a:latin typeface="Times New Roman"/>
                          <a:ea typeface="Times New Roman"/>
                          <a:cs typeface="Times New Roman"/>
                        </a:rPr>
                        <a:t>TOTAL PASIVO + PATRIMONIO</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a:solidFill>
                            <a:srgbClr val="376091"/>
                          </a:solidFill>
                          <a:latin typeface="Times New Roman"/>
                          <a:ea typeface="Times New Roman"/>
                          <a:cs typeface="Times New Roman"/>
                        </a:rPr>
                        <a:t>100.00%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a:solidFill>
                            <a:srgbClr val="376091"/>
                          </a:solidFill>
                          <a:latin typeface="Times New Roman"/>
                          <a:ea typeface="Times New Roman"/>
                          <a:cs typeface="Times New Roman"/>
                        </a:rPr>
                        <a:t>100.00%</a:t>
                      </a:r>
                      <a:endParaRPr lang="es-EC" sz="80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800" b="1" i="1" dirty="0">
                          <a:solidFill>
                            <a:srgbClr val="376091"/>
                          </a:solidFill>
                          <a:latin typeface="Times New Roman"/>
                          <a:ea typeface="Times New Roman"/>
                          <a:cs typeface="Times New Roman"/>
                        </a:rPr>
                        <a:t>100.00%</a:t>
                      </a:r>
                      <a:endParaRPr lang="es-EC" sz="800" dirty="0">
                        <a:latin typeface="Calibri"/>
                        <a:ea typeface="Times New Roman"/>
                        <a:cs typeface="Times New Roman"/>
                      </a:endParaRPr>
                    </a:p>
                  </a:txBody>
                  <a:tcPr marL="24037" marR="2403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90113" name="Picture 1"/>
          <p:cNvPicPr>
            <a:picLocks noChangeAspect="1" noChangeArrowheads="1"/>
          </p:cNvPicPr>
          <p:nvPr/>
        </p:nvPicPr>
        <p:blipFill>
          <a:blip r:embed="rId2" cstate="print"/>
          <a:srcRect l="7969" t="26100" r="77266" b="43660"/>
          <a:stretch>
            <a:fillRect/>
          </a:stretch>
        </p:blipFill>
        <p:spPr bwMode="auto">
          <a:xfrm>
            <a:off x="0" y="1196752"/>
            <a:ext cx="1406406" cy="1800199"/>
          </a:xfrm>
          <a:prstGeom prst="rect">
            <a:avLst/>
          </a:prstGeom>
          <a:noFill/>
          <a:ln w="9525">
            <a:noFill/>
            <a:miter lim="800000"/>
            <a:headEnd/>
            <a:tailEnd/>
          </a:ln>
        </p:spPr>
      </p:pic>
      <p:pic>
        <p:nvPicPr>
          <p:cNvPr id="90114" name="Picture 2"/>
          <p:cNvPicPr>
            <a:picLocks noChangeAspect="1" noChangeArrowheads="1"/>
          </p:cNvPicPr>
          <p:nvPr/>
        </p:nvPicPr>
        <p:blipFill>
          <a:blip r:embed="rId3" cstate="print"/>
          <a:srcRect l="8066" t="58505" r="77168" b="11255"/>
          <a:stretch>
            <a:fillRect/>
          </a:stretch>
        </p:blipFill>
        <p:spPr bwMode="auto">
          <a:xfrm>
            <a:off x="0" y="3068960"/>
            <a:ext cx="1462663" cy="1872208"/>
          </a:xfrm>
          <a:prstGeom prst="rect">
            <a:avLst/>
          </a:prstGeom>
          <a:noFill/>
          <a:ln w="9525">
            <a:noFill/>
            <a:miter lim="800000"/>
            <a:headEnd/>
            <a:tailEnd/>
          </a:ln>
        </p:spPr>
      </p:pic>
      <p:pic>
        <p:nvPicPr>
          <p:cNvPr id="90115" name="Picture 3"/>
          <p:cNvPicPr>
            <a:picLocks noChangeAspect="1" noChangeArrowheads="1"/>
          </p:cNvPicPr>
          <p:nvPr/>
        </p:nvPicPr>
        <p:blipFill>
          <a:blip r:embed="rId4" cstate="print"/>
          <a:srcRect l="8066" t="54725" r="77168" b="15035"/>
          <a:stretch>
            <a:fillRect/>
          </a:stretch>
        </p:blipFill>
        <p:spPr bwMode="auto">
          <a:xfrm>
            <a:off x="0" y="5014595"/>
            <a:ext cx="1440160" cy="184340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5" name="1 Título"/>
          <p:cNvSpPr txBox="1">
            <a:spLocks/>
          </p:cNvSpPr>
          <p:nvPr/>
        </p:nvSpPr>
        <p:spPr>
          <a:xfrm>
            <a:off x="0" y="188640"/>
            <a:ext cx="1979712" cy="158417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Vertical</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all" spc="0" normalizeH="0" baseline="0" dirty="0" smtClean="0">
              <a:ln>
                <a:prstDash val="solid"/>
              </a:ln>
              <a:solidFill>
                <a:schemeClr val="accent2">
                  <a:lumMod val="75000"/>
                </a:schemeClr>
              </a:solidFill>
              <a:effectLst/>
              <a:uLnTx/>
              <a:uFillTx/>
              <a:latin typeface="Pristina" pitchFamily="66" charset="0"/>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s-EC" sz="1600" dirty="0" smtClean="0">
                <a:ln>
                  <a:prstDash val="solid"/>
                </a:ln>
                <a:solidFill>
                  <a:schemeClr val="accent2">
                    <a:lumMod val="50000"/>
                  </a:schemeClr>
                </a:solidFill>
                <a:latin typeface="Andalus" pitchFamily="2" charset="-78"/>
                <a:ea typeface="+mj-ea"/>
                <a:cs typeface="Andalus" pitchFamily="2" charset="-78"/>
              </a:rPr>
              <a:t>Estado de situación financiera</a:t>
            </a:r>
            <a:endParaRPr kumimoji="0" lang="es-EC" sz="1400" i="0" u="none" strike="noStrike" kern="1200" spc="0" normalizeH="0" baseline="0" dirty="0">
              <a:ln w="500">
                <a:solidFill>
                  <a:schemeClr val="tx2">
                    <a:shade val="20000"/>
                    <a:satMod val="120000"/>
                  </a:schemeClr>
                </a:solidFill>
              </a:ln>
              <a:solidFill>
                <a:schemeClr val="accent2">
                  <a:lumMod val="50000"/>
                </a:schemeClr>
              </a:solidFill>
              <a:effectLst/>
              <a:uLnTx/>
              <a:uFillTx/>
              <a:latin typeface="Andalus" pitchFamily="2" charset="-78"/>
              <a:ea typeface="+mj-ea"/>
              <a:cs typeface="Andalus" pitchFamily="2" charset="-78"/>
            </a:endParaRPr>
          </a:p>
        </p:txBody>
      </p:sp>
      <p:graphicFrame>
        <p:nvGraphicFramePr>
          <p:cNvPr id="7" name="6 Gráfico"/>
          <p:cNvGraphicFramePr/>
          <p:nvPr/>
        </p:nvGraphicFramePr>
        <p:xfrm>
          <a:off x="1691680" y="0"/>
          <a:ext cx="6192688" cy="3645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nvGraphicFramePr>
        <p:xfrm>
          <a:off x="1" y="3645024"/>
          <a:ext cx="2627784" cy="3212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nvGraphicFramePr>
        <p:xfrm>
          <a:off x="2555776" y="3645024"/>
          <a:ext cx="2376264" cy="32129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9 Gráfico"/>
          <p:cNvGraphicFramePr/>
          <p:nvPr/>
        </p:nvGraphicFramePr>
        <p:xfrm>
          <a:off x="4932040" y="3645024"/>
          <a:ext cx="3168352" cy="32129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posición de imagen" descr="cirugia estetica.jpg"/>
          <p:cNvPicPr>
            <a:picLocks noGrp="1" noChangeAspect="1"/>
          </p:cNvPicPr>
          <p:nvPr>
            <p:ph type="pic" idx="1"/>
          </p:nvPr>
        </p:nvPicPr>
        <p:blipFill>
          <a:blip r:embed="rId2" cstate="print"/>
          <a:srcRect t="14164" b="14164"/>
          <a:stretch>
            <a:fillRect/>
          </a:stretch>
        </p:blipFill>
        <p:spPr/>
      </p:pic>
      <p:sp>
        <p:nvSpPr>
          <p:cNvPr id="5" name="1 Título"/>
          <p:cNvSpPr>
            <a:spLocks noGrp="1"/>
          </p:cNvSpPr>
          <p:nvPr>
            <p:ph type="title"/>
          </p:nvPr>
        </p:nvSpPr>
        <p:spPr>
          <a:xfrm>
            <a:off x="5220072" y="836713"/>
            <a:ext cx="3429000" cy="707504"/>
          </a:xfrm>
        </p:spPr>
        <p:txBody>
          <a:bodyPr>
            <a:normAutofit/>
          </a:bodyPr>
          <a:lstStyle/>
          <a:p>
            <a:r>
              <a:rPr lang="es-EC" sz="3600" cap="none"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63500">
                    <a:schemeClr val="accent4">
                      <a:satMod val="175000"/>
                      <a:alpha val="40000"/>
                    </a:schemeClr>
                  </a:glow>
                  <a:outerShdw blurRad="88000" dist="50800" dir="5040000" algn="tl">
                    <a:schemeClr val="accent4">
                      <a:tint val="80000"/>
                      <a:satMod val="250000"/>
                      <a:alpha val="45000"/>
                    </a:schemeClr>
                  </a:outerShdw>
                  <a:reflection blurRad="6350" stA="60000" endA="900" endPos="58000" dir="5400000" sy="-100000" algn="bl" rotWithShape="0"/>
                </a:effectLst>
                <a:latin typeface="Pristina" pitchFamily="66" charset="0"/>
              </a:rPr>
              <a:t>Introducción</a:t>
            </a:r>
            <a:endParaRPr lang="es-EC" sz="3200" dirty="0"/>
          </a:p>
        </p:txBody>
      </p:sp>
      <p:sp>
        <p:nvSpPr>
          <p:cNvPr id="6" name="2 Marcador de texto"/>
          <p:cNvSpPr>
            <a:spLocks noGrp="1"/>
          </p:cNvSpPr>
          <p:nvPr>
            <p:ph type="body" sz="half" idx="2"/>
          </p:nvPr>
        </p:nvSpPr>
        <p:spPr>
          <a:xfrm>
            <a:off x="5220072" y="1772816"/>
            <a:ext cx="3429000" cy="1920240"/>
          </a:xfrm>
        </p:spPr>
        <p:txBody>
          <a:bodyPr>
            <a:noAutofit/>
          </a:bodyPr>
          <a:lstStyle/>
          <a:p>
            <a:pPr algn="just">
              <a:lnSpc>
                <a:spcPct val="150000"/>
              </a:lnSpc>
            </a:pPr>
            <a:r>
              <a:rPr lang="es-EC" sz="1600" dirty="0" smtClean="0">
                <a:latin typeface="Andalus" pitchFamily="2" charset="-78"/>
                <a:cs typeface="Andalus" pitchFamily="2" charset="-78"/>
              </a:rPr>
              <a:t>Gracias al interés que tienen las personas para mantenerse saludables y estéticamente acorde a las tendencias actuales; el sector de la belleza y de la salud ha crecido durante los últimos años.</a:t>
            </a:r>
          </a:p>
          <a:p>
            <a:pPr algn="just">
              <a:lnSpc>
                <a:spcPct val="150000"/>
              </a:lnSpc>
            </a:pPr>
            <a:endParaRPr lang="es-EC" sz="1600" dirty="0" smtClean="0">
              <a:latin typeface="Andalus" pitchFamily="2" charset="-78"/>
              <a:cs typeface="Andalus" pitchFamily="2" charset="-78"/>
            </a:endParaRPr>
          </a:p>
          <a:p>
            <a:pPr algn="just">
              <a:lnSpc>
                <a:spcPct val="150000"/>
              </a:lnSpc>
            </a:pPr>
            <a:r>
              <a:rPr lang="es-EC" sz="1600" dirty="0" smtClean="0">
                <a:latin typeface="Andalus" pitchFamily="2" charset="-78"/>
                <a:cs typeface="Andalus" pitchFamily="2" charset="-78"/>
              </a:rPr>
              <a:t>La carrera por la perfección física, tan popular en Brasil, Argentina, Venezuela y Colombia, ha contagiado a Ecuador.</a:t>
            </a:r>
          </a:p>
          <a:p>
            <a:pPr algn="just">
              <a:lnSpc>
                <a:spcPct val="150000"/>
              </a:lnSpc>
            </a:pPr>
            <a:endParaRPr lang="en-US" sz="1600" dirty="0" smtClean="0">
              <a:latin typeface="Andalus" pitchFamily="2" charset="-78"/>
              <a:cs typeface="Andalus" pitchFamily="2" charset="-78"/>
            </a:endParaRPr>
          </a:p>
          <a:p>
            <a:pPr algn="just">
              <a:lnSpc>
                <a:spcPct val="150000"/>
              </a:lnSpc>
            </a:pPr>
            <a:endParaRPr lang="es-EC" sz="1600" dirty="0">
              <a:latin typeface="Andalus" pitchFamily="2" charset="-78"/>
              <a:cs typeface="Andalus" pitchFamily="2" charset="-78"/>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6" name="1 Título"/>
          <p:cNvSpPr txBox="1">
            <a:spLocks/>
          </p:cNvSpPr>
          <p:nvPr/>
        </p:nvSpPr>
        <p:spPr>
          <a:xfrm>
            <a:off x="0" y="188640"/>
            <a:ext cx="1979712" cy="1584176"/>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Vertical</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10" name="9 Tabla"/>
          <p:cNvGraphicFramePr>
            <a:graphicFrameLocks noGrp="1"/>
          </p:cNvGraphicFramePr>
          <p:nvPr/>
        </p:nvGraphicFramePr>
        <p:xfrm>
          <a:off x="3923928" y="0"/>
          <a:ext cx="4176464" cy="4661795"/>
        </p:xfrm>
        <a:graphic>
          <a:graphicData uri="http://schemas.openxmlformats.org/drawingml/2006/table">
            <a:tbl>
              <a:tblPr/>
              <a:tblGrid>
                <a:gridCol w="2088232"/>
                <a:gridCol w="792088"/>
                <a:gridCol w="576064"/>
                <a:gridCol w="720080"/>
              </a:tblGrid>
              <a:tr h="204479">
                <a:tc gridSpan="4">
                  <a:txBody>
                    <a:bodyPr/>
                    <a:lstStyle/>
                    <a:p>
                      <a:pPr algn="ctr">
                        <a:lnSpc>
                          <a:spcPct val="115000"/>
                        </a:lnSpc>
                        <a:spcAft>
                          <a:spcPts val="0"/>
                        </a:spcAft>
                      </a:pPr>
                      <a:r>
                        <a:rPr lang="es-EC" sz="1100" b="1" u="sng" dirty="0">
                          <a:solidFill>
                            <a:srgbClr val="000000"/>
                          </a:solidFill>
                          <a:latin typeface="Times New Roman"/>
                          <a:ea typeface="Times New Roman"/>
                          <a:cs typeface="Times New Roman"/>
                        </a:rPr>
                        <a:t>ESTADO DE RESULTADOS</a:t>
                      </a:r>
                      <a:endParaRPr lang="es-EC" sz="1100" dirty="0">
                        <a:latin typeface="Calibri"/>
                        <a:ea typeface="Times New Roman"/>
                        <a:cs typeface="Times New Roman"/>
                      </a:endParaRPr>
                    </a:p>
                  </a:txBody>
                  <a:tcPr marL="36677" marR="36677" marT="0" marB="0" anchor="b">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80596">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80596">
                <a:tc>
                  <a:txBody>
                    <a:bodyPr/>
                    <a:lstStyle/>
                    <a:p>
                      <a:pPr algn="just">
                        <a:lnSpc>
                          <a:spcPct val="115000"/>
                        </a:lnSpc>
                        <a:spcAft>
                          <a:spcPts val="0"/>
                        </a:spcAft>
                      </a:pPr>
                      <a:r>
                        <a:rPr lang="es-EC" sz="1100" b="1">
                          <a:solidFill>
                            <a:srgbClr val="000000"/>
                          </a:solidFill>
                          <a:latin typeface="Times New Roman"/>
                          <a:ea typeface="Times New Roman"/>
                          <a:cs typeface="Times New Roman"/>
                        </a:rPr>
                        <a:t>Cuenta</a:t>
                      </a:r>
                      <a:endParaRPr lang="es-EC" sz="1100">
                        <a:latin typeface="Calibri"/>
                        <a:ea typeface="Times New Roman"/>
                        <a:cs typeface="Times New Roman"/>
                      </a:endParaRPr>
                    </a:p>
                  </a:txBody>
                  <a:tcPr marL="36677" marR="366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2,009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a:solidFill>
                            <a:srgbClr val="000000"/>
                          </a:solidFill>
                          <a:latin typeface="Times New Roman"/>
                          <a:ea typeface="Times New Roman"/>
                          <a:cs typeface="Times New Roman"/>
                        </a:rPr>
                        <a:t>2,010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b="1" dirty="0">
                          <a:solidFill>
                            <a:srgbClr val="000000"/>
                          </a:solidFill>
                          <a:latin typeface="Times New Roman"/>
                          <a:ea typeface="Times New Roman"/>
                          <a:cs typeface="Times New Roman"/>
                        </a:rPr>
                        <a:t>2,011 </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7025">
                <a:tc>
                  <a:txBody>
                    <a:bodyPr/>
                    <a:lstStyle/>
                    <a:p>
                      <a:pPr algn="just">
                        <a:lnSpc>
                          <a:spcPct val="115000"/>
                        </a:lnSpc>
                        <a:spcAft>
                          <a:spcPts val="0"/>
                        </a:spcAft>
                      </a:pPr>
                      <a:r>
                        <a:rPr lang="es-EC" sz="1100" b="1">
                          <a:solidFill>
                            <a:srgbClr val="000000"/>
                          </a:solidFill>
                          <a:latin typeface="Times New Roman"/>
                          <a:ea typeface="Times New Roman"/>
                          <a:cs typeface="Times New Roman"/>
                        </a:rPr>
                        <a:t>INGRESOS OPERACIONALES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100.00%</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100.00%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100.00%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1100" b="1">
                          <a:solidFill>
                            <a:srgbClr val="000000"/>
                          </a:solidFill>
                          <a:latin typeface="Times New Roman"/>
                          <a:ea typeface="Times New Roman"/>
                          <a:cs typeface="Times New Roman"/>
                        </a:rPr>
                        <a:t>COSTOS DE VENTAS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51.58%</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58.00%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55.27%</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1100" b="1" i="1">
                          <a:solidFill>
                            <a:srgbClr val="376091"/>
                          </a:solidFill>
                          <a:latin typeface="Times New Roman"/>
                          <a:ea typeface="Times New Roman"/>
                          <a:cs typeface="Times New Roman"/>
                        </a:rPr>
                        <a:t>UTILIDAD BRUTA</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48.42%</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42.00%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dirty="0">
                          <a:solidFill>
                            <a:srgbClr val="376091"/>
                          </a:solidFill>
                          <a:latin typeface="Times New Roman"/>
                          <a:ea typeface="Times New Roman"/>
                          <a:cs typeface="Times New Roman"/>
                        </a:rPr>
                        <a:t>4</a:t>
                      </a:r>
                      <a:r>
                        <a:rPr kumimoji="0" lang="es-EC" sz="1100" b="1" i="1" kern="1200" dirty="0">
                          <a:solidFill>
                            <a:srgbClr val="376091"/>
                          </a:solidFill>
                          <a:latin typeface="Times New Roman"/>
                          <a:ea typeface="Times New Roman"/>
                          <a:cs typeface="Times New Roman"/>
                        </a:rPr>
                        <a:t>4.7</a:t>
                      </a:r>
                      <a:r>
                        <a:rPr lang="es-EC" sz="1100" b="1" i="1" dirty="0">
                          <a:solidFill>
                            <a:srgbClr val="376091"/>
                          </a:solidFill>
                          <a:latin typeface="Times New Roman"/>
                          <a:ea typeface="Times New Roman"/>
                          <a:cs typeface="Times New Roman"/>
                        </a:rPr>
                        <a:t>3%</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6805">
                <a:tc>
                  <a:txBody>
                    <a:bodyPr/>
                    <a:lstStyle/>
                    <a:p>
                      <a:pPr algn="just">
                        <a:lnSpc>
                          <a:spcPct val="115000"/>
                        </a:lnSpc>
                        <a:spcAft>
                          <a:spcPts val="0"/>
                        </a:spcAft>
                      </a:pPr>
                      <a:r>
                        <a:rPr lang="es-EC" sz="1100" b="1">
                          <a:solidFill>
                            <a:srgbClr val="000000"/>
                          </a:solidFill>
                          <a:latin typeface="Times New Roman"/>
                          <a:ea typeface="Times New Roman"/>
                          <a:cs typeface="Times New Roman"/>
                        </a:rPr>
                        <a:t>GASTOS OPERATIVOS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 </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1100">
                          <a:solidFill>
                            <a:srgbClr val="000000"/>
                          </a:solidFill>
                          <a:latin typeface="Times New Roman"/>
                          <a:ea typeface="Times New Roman"/>
                          <a:cs typeface="Times New Roman"/>
                        </a:rPr>
                        <a:t>Gastos Administrativos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25.92%</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30.25%</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27.91%</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596">
                <a:tc>
                  <a:txBody>
                    <a:bodyPr/>
                    <a:lstStyle/>
                    <a:p>
                      <a:pPr algn="just">
                        <a:lnSpc>
                          <a:spcPct val="115000"/>
                        </a:lnSpc>
                        <a:spcAft>
                          <a:spcPts val="0"/>
                        </a:spcAft>
                      </a:pPr>
                      <a:r>
                        <a:rPr lang="es-EC" sz="1100">
                          <a:solidFill>
                            <a:srgbClr val="000000"/>
                          </a:solidFill>
                          <a:latin typeface="Times New Roman"/>
                          <a:ea typeface="Times New Roman"/>
                          <a:cs typeface="Times New Roman"/>
                        </a:rPr>
                        <a:t>Gastos de Ventas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3.56%</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1.76%</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3.14%</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9444">
                <a:tc>
                  <a:txBody>
                    <a:bodyPr/>
                    <a:lstStyle/>
                    <a:p>
                      <a:pPr algn="just">
                        <a:lnSpc>
                          <a:spcPct val="115000"/>
                        </a:lnSpc>
                        <a:spcAft>
                          <a:spcPts val="0"/>
                        </a:spcAft>
                      </a:pPr>
                      <a:r>
                        <a:rPr lang="es-EC" sz="1100" b="1" i="1">
                          <a:solidFill>
                            <a:srgbClr val="376091"/>
                          </a:solidFill>
                          <a:latin typeface="Times New Roman"/>
                          <a:ea typeface="Times New Roman"/>
                          <a:cs typeface="Times New Roman"/>
                        </a:rPr>
                        <a:t>TOTAL GASTOS OPERATIVOS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dirty="0">
                          <a:solidFill>
                            <a:srgbClr val="376091"/>
                          </a:solidFill>
                          <a:latin typeface="Times New Roman"/>
                          <a:ea typeface="Times New Roman"/>
                          <a:cs typeface="Times New Roman"/>
                        </a:rPr>
                        <a:t>21.22%</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dirty="0">
                          <a:solidFill>
                            <a:srgbClr val="376091"/>
                          </a:solidFill>
                          <a:latin typeface="Times New Roman"/>
                          <a:ea typeface="Times New Roman"/>
                          <a:cs typeface="Times New Roman"/>
                        </a:rPr>
                        <a:t>22.37%</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dirty="0">
                          <a:solidFill>
                            <a:srgbClr val="376091"/>
                          </a:solidFill>
                          <a:latin typeface="Times New Roman"/>
                          <a:ea typeface="Times New Roman"/>
                          <a:cs typeface="Times New Roman"/>
                        </a:rPr>
                        <a:t>24.22%</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6024">
                <a:tc>
                  <a:txBody>
                    <a:bodyPr/>
                    <a:lstStyle/>
                    <a:p>
                      <a:pPr algn="just">
                        <a:lnSpc>
                          <a:spcPct val="115000"/>
                        </a:lnSpc>
                        <a:spcAft>
                          <a:spcPts val="0"/>
                        </a:spcAft>
                      </a:pPr>
                      <a:r>
                        <a:rPr lang="es-EC" sz="1100" b="1" i="1">
                          <a:solidFill>
                            <a:srgbClr val="376091"/>
                          </a:solidFill>
                          <a:latin typeface="Times New Roman"/>
                          <a:ea typeface="Times New Roman"/>
                          <a:cs typeface="Times New Roman"/>
                        </a:rPr>
                        <a:t>UTILIDAD OPERATIVA</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27.19%</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19.64%</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20.51%</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008">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9543">
                <a:tc>
                  <a:txBody>
                    <a:bodyPr/>
                    <a:lstStyle/>
                    <a:p>
                      <a:pPr algn="just">
                        <a:lnSpc>
                          <a:spcPct val="115000"/>
                        </a:lnSpc>
                        <a:spcAft>
                          <a:spcPts val="0"/>
                        </a:spcAft>
                      </a:pPr>
                      <a:r>
                        <a:rPr lang="es-EC" sz="1100" b="1">
                          <a:solidFill>
                            <a:srgbClr val="000000"/>
                          </a:solidFill>
                          <a:latin typeface="Times New Roman"/>
                          <a:ea typeface="Times New Roman"/>
                          <a:cs typeface="Times New Roman"/>
                        </a:rPr>
                        <a:t>OTROS INGRESOS NO OPERACIONALES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 </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1100">
                          <a:solidFill>
                            <a:srgbClr val="000000"/>
                          </a:solidFill>
                          <a:latin typeface="Times New Roman"/>
                          <a:ea typeface="Times New Roman"/>
                          <a:cs typeface="Times New Roman"/>
                        </a:rPr>
                        <a:t>Otros Ingresos no Operacionales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5.63%</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3.04%</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0.00%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1100">
                          <a:solidFill>
                            <a:srgbClr val="000000"/>
                          </a:solidFill>
                          <a:latin typeface="Times New Roman"/>
                          <a:ea typeface="Times New Roman"/>
                          <a:cs typeface="Times New Roman"/>
                        </a:rPr>
                        <a:t>Ingresos Financieros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0.21%</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0.00%</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0.00%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1100" b="1" i="1">
                          <a:solidFill>
                            <a:srgbClr val="376091"/>
                          </a:solidFill>
                          <a:latin typeface="Times New Roman"/>
                          <a:ea typeface="Times New Roman"/>
                          <a:cs typeface="Times New Roman"/>
                        </a:rPr>
                        <a:t>TOTAL OTROS INGRESOS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5.83%</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3.04%</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0.00%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1100" b="1">
                          <a:solidFill>
                            <a:srgbClr val="000000"/>
                          </a:solidFill>
                          <a:latin typeface="Times New Roman"/>
                          <a:ea typeface="Times New Roman"/>
                          <a:cs typeface="Times New Roman"/>
                        </a:rPr>
                        <a:t>OTROS EGRESOS NO OPERACIONALES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 </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
                <a:tc>
                  <a:txBody>
                    <a:bodyPr/>
                    <a:lstStyle/>
                    <a:p>
                      <a:pPr algn="just">
                        <a:lnSpc>
                          <a:spcPct val="115000"/>
                        </a:lnSpc>
                        <a:spcAft>
                          <a:spcPts val="0"/>
                        </a:spcAft>
                      </a:pPr>
                      <a:r>
                        <a:rPr lang="es-EC" sz="1100">
                          <a:solidFill>
                            <a:srgbClr val="000000"/>
                          </a:solidFill>
                          <a:latin typeface="Times New Roman"/>
                          <a:ea typeface="Times New Roman"/>
                          <a:cs typeface="Times New Roman"/>
                        </a:rPr>
                        <a:t>Otros Egresos Personales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18.49%</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6.96%</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12.41%</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596">
                <a:tc>
                  <a:txBody>
                    <a:bodyPr/>
                    <a:lstStyle/>
                    <a:p>
                      <a:pPr algn="just">
                        <a:lnSpc>
                          <a:spcPct val="115000"/>
                        </a:lnSpc>
                        <a:spcAft>
                          <a:spcPts val="0"/>
                        </a:spcAft>
                      </a:pPr>
                      <a:r>
                        <a:rPr lang="es-EC" sz="1100">
                          <a:solidFill>
                            <a:srgbClr val="000000"/>
                          </a:solidFill>
                          <a:latin typeface="Times New Roman"/>
                          <a:ea typeface="Times New Roman"/>
                          <a:cs typeface="Times New Roman"/>
                        </a:rPr>
                        <a:t>Gastos Financieros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2.62%</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1.92%</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2.00%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436">
                <a:tc>
                  <a:txBody>
                    <a:bodyPr/>
                    <a:lstStyle/>
                    <a:p>
                      <a:pPr algn="just">
                        <a:lnSpc>
                          <a:spcPct val="115000"/>
                        </a:lnSpc>
                        <a:spcAft>
                          <a:spcPts val="0"/>
                        </a:spcAft>
                      </a:pPr>
                      <a:r>
                        <a:rPr lang="es-EC" sz="1100" b="1" i="1">
                          <a:solidFill>
                            <a:srgbClr val="376091"/>
                          </a:solidFill>
                          <a:latin typeface="Times New Roman"/>
                          <a:ea typeface="Times New Roman"/>
                          <a:cs typeface="Times New Roman"/>
                        </a:rPr>
                        <a:t>TOTAL OTROS EGRESOS</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21.11%</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dirty="0">
                          <a:solidFill>
                            <a:srgbClr val="376091"/>
                          </a:solidFill>
                          <a:latin typeface="Times New Roman"/>
                          <a:ea typeface="Times New Roman"/>
                          <a:cs typeface="Times New Roman"/>
                        </a:rPr>
                        <a:t>8.88%</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14.41%</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2008">
                <a:tc>
                  <a:txBody>
                    <a:bodyPr/>
                    <a:lstStyle/>
                    <a:p>
                      <a:pPr algn="just">
                        <a:lnSpc>
                          <a:spcPct val="115000"/>
                        </a:lnSpc>
                        <a:spcAft>
                          <a:spcPts val="0"/>
                        </a:spcAft>
                      </a:pPr>
                      <a:r>
                        <a:rPr lang="es-EC" sz="1100" b="1" i="1">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 </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dirty="0">
                          <a:solidFill>
                            <a:srgbClr val="376091"/>
                          </a:solidFill>
                          <a:latin typeface="Times New Roman"/>
                          <a:ea typeface="Times New Roman"/>
                          <a:cs typeface="Times New Roman"/>
                        </a:rPr>
                        <a:t> </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dirty="0">
                          <a:solidFill>
                            <a:srgbClr val="376091"/>
                          </a:solidFill>
                          <a:latin typeface="Times New Roman"/>
                          <a:ea typeface="Times New Roman"/>
                          <a:cs typeface="Times New Roman"/>
                        </a:rPr>
                        <a:t> </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0596">
                <a:tc>
                  <a:txBody>
                    <a:bodyPr/>
                    <a:lstStyle/>
                    <a:p>
                      <a:pPr algn="just">
                        <a:lnSpc>
                          <a:spcPct val="115000"/>
                        </a:lnSpc>
                        <a:spcAft>
                          <a:spcPts val="0"/>
                        </a:spcAft>
                      </a:pPr>
                      <a:r>
                        <a:rPr lang="es-EC" sz="1100" b="1" i="1">
                          <a:solidFill>
                            <a:srgbClr val="376091"/>
                          </a:solidFill>
                          <a:latin typeface="Times New Roman"/>
                          <a:ea typeface="Times New Roman"/>
                          <a:cs typeface="Times New Roman"/>
                        </a:rPr>
                        <a:t>UTILIDAD NETA</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11.92%</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a:solidFill>
                            <a:srgbClr val="376091"/>
                          </a:solidFill>
                          <a:latin typeface="Times New Roman"/>
                          <a:ea typeface="Times New Roman"/>
                          <a:cs typeface="Times New Roman"/>
                        </a:rPr>
                        <a:t>13.80%</a:t>
                      </a:r>
                      <a:endParaRPr lang="es-EC" sz="110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b="1" i="1" dirty="0">
                          <a:solidFill>
                            <a:srgbClr val="376091"/>
                          </a:solidFill>
                          <a:latin typeface="Times New Roman"/>
                          <a:ea typeface="Times New Roman"/>
                          <a:cs typeface="Times New Roman"/>
                        </a:rPr>
                        <a:t>6.10%</a:t>
                      </a:r>
                      <a:endParaRPr lang="es-EC" sz="1100" dirty="0">
                        <a:latin typeface="Calibri"/>
                        <a:ea typeface="Times New Roman"/>
                        <a:cs typeface="Times New Roman"/>
                      </a:endParaRPr>
                    </a:p>
                  </a:txBody>
                  <a:tcPr marL="36677" marR="366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1" name="10 Gráfico"/>
          <p:cNvGraphicFramePr/>
          <p:nvPr/>
        </p:nvGraphicFramePr>
        <p:xfrm>
          <a:off x="1" y="2420888"/>
          <a:ext cx="3851920" cy="44371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graphicFrame>
        <p:nvGraphicFramePr>
          <p:cNvPr id="7" name="6 Tabla"/>
          <p:cNvGraphicFramePr>
            <a:graphicFrameLocks noGrp="1"/>
          </p:cNvGraphicFramePr>
          <p:nvPr/>
        </p:nvGraphicFramePr>
        <p:xfrm>
          <a:off x="0" y="0"/>
          <a:ext cx="8028383" cy="6405867"/>
        </p:xfrm>
        <a:graphic>
          <a:graphicData uri="http://schemas.openxmlformats.org/drawingml/2006/table">
            <a:tbl>
              <a:tblPr/>
              <a:tblGrid>
                <a:gridCol w="4059999"/>
                <a:gridCol w="1322511"/>
                <a:gridCol w="1323362"/>
                <a:gridCol w="1322511"/>
              </a:tblGrid>
              <a:tr h="135484">
                <a:tc gridSpan="4">
                  <a:txBody>
                    <a:bodyPr/>
                    <a:lstStyle/>
                    <a:p>
                      <a:pPr algn="ctr">
                        <a:lnSpc>
                          <a:spcPct val="115000"/>
                        </a:lnSpc>
                        <a:spcAft>
                          <a:spcPts val="0"/>
                        </a:spcAft>
                      </a:pPr>
                      <a:r>
                        <a:rPr lang="es-EC" sz="800" b="1" dirty="0">
                          <a:solidFill>
                            <a:srgbClr val="000000"/>
                          </a:solidFill>
                          <a:latin typeface="Times New Roman"/>
                          <a:ea typeface="Times New Roman"/>
                          <a:cs typeface="Times New Roman"/>
                        </a:rPr>
                        <a:t>ESTADO DE FUENTES Y USOS</a:t>
                      </a:r>
                      <a:endParaRPr lang="es-EC" sz="800" dirty="0">
                        <a:latin typeface="Calibri"/>
                        <a:ea typeface="Times New Roman"/>
                        <a:cs typeface="Times New Roman"/>
                      </a:endParaRPr>
                    </a:p>
                  </a:txBody>
                  <a:tcPr marL="25183" marR="25183" marT="0" marB="0" anchor="ctr">
                    <a:lnL w="12700" cap="flat" cmpd="sng" algn="ctr">
                      <a:solidFill>
                        <a:srgbClr val="00ADDC"/>
                      </a:solidFill>
                      <a:prstDash val="solid"/>
                      <a:round/>
                      <a:headEnd type="none" w="med" len="med"/>
                      <a:tailEnd type="none" w="med" len="med"/>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solidFill>
                      <a:srgbClr val="00ADDC"/>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51371">
                <a:tc>
                  <a:txBody>
                    <a:bodyPr/>
                    <a:lstStyle/>
                    <a:p>
                      <a:pPr algn="l">
                        <a:lnSpc>
                          <a:spcPct val="115000"/>
                        </a:lnSpc>
                        <a:spcAft>
                          <a:spcPts val="0"/>
                        </a:spcAft>
                      </a:pPr>
                      <a:r>
                        <a:rPr lang="es-EC" sz="800" b="1">
                          <a:solidFill>
                            <a:srgbClr val="000000"/>
                          </a:solidFill>
                          <a:latin typeface="Times New Roman"/>
                          <a:ea typeface="Times New Roman"/>
                          <a:cs typeface="Times New Roman"/>
                        </a:rPr>
                        <a:t>FUENTE DE FONDOS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l">
                        <a:lnSpc>
                          <a:spcPct val="115000"/>
                        </a:lnSpc>
                        <a:spcAft>
                          <a:spcPts val="0"/>
                        </a:spcAft>
                      </a:pPr>
                      <a:r>
                        <a:rPr lang="es-EC" sz="800" b="1" dirty="0">
                          <a:solidFill>
                            <a:srgbClr val="000000"/>
                          </a:solidFill>
                          <a:latin typeface="Times New Roman"/>
                          <a:ea typeface="Times New Roman"/>
                          <a:cs typeface="Times New Roman"/>
                        </a:rPr>
                        <a:t>2.009</a:t>
                      </a:r>
                      <a:endParaRPr lang="es-EC" sz="800" dirty="0">
                        <a:latin typeface="Calibri"/>
                        <a:ea typeface="Times New Roman"/>
                        <a:cs typeface="Times New Roman"/>
                      </a:endParaRPr>
                    </a:p>
                  </a:txBody>
                  <a:tcPr marL="25183" marR="25183" marT="0" marB="0" anchor="ctr">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l">
                        <a:lnSpc>
                          <a:spcPct val="115000"/>
                        </a:lnSpc>
                        <a:spcAft>
                          <a:spcPts val="0"/>
                        </a:spcAft>
                      </a:pPr>
                      <a:r>
                        <a:rPr lang="es-EC" sz="800" b="1" dirty="0">
                          <a:solidFill>
                            <a:srgbClr val="000000"/>
                          </a:solidFill>
                          <a:latin typeface="Times New Roman"/>
                          <a:ea typeface="Times New Roman"/>
                          <a:cs typeface="Times New Roman"/>
                        </a:rPr>
                        <a:t>2.010</a:t>
                      </a:r>
                      <a:endParaRPr lang="es-EC" sz="800" dirty="0">
                        <a:latin typeface="Calibri"/>
                        <a:ea typeface="Times New Roman"/>
                        <a:cs typeface="Times New Roman"/>
                      </a:endParaRPr>
                    </a:p>
                  </a:txBody>
                  <a:tcPr marL="25183" marR="25183" marT="0" marB="0" anchor="ctr">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l">
                        <a:lnSpc>
                          <a:spcPct val="115000"/>
                        </a:lnSpc>
                        <a:spcAft>
                          <a:spcPts val="0"/>
                        </a:spcAft>
                      </a:pPr>
                      <a:r>
                        <a:rPr lang="es-EC" sz="800" b="1" dirty="0">
                          <a:solidFill>
                            <a:srgbClr val="000000"/>
                          </a:solidFill>
                          <a:latin typeface="Times New Roman"/>
                          <a:ea typeface="Times New Roman"/>
                          <a:cs typeface="Times New Roman"/>
                        </a:rPr>
                        <a:t>2.011</a:t>
                      </a:r>
                      <a:endParaRPr lang="es-EC" sz="800" dirty="0">
                        <a:latin typeface="Calibri"/>
                        <a:ea typeface="Times New Roman"/>
                        <a:cs typeface="Times New Roman"/>
                      </a:endParaRPr>
                    </a:p>
                  </a:txBody>
                  <a:tcPr marL="25183" marR="25183" marT="0" marB="0" anchor="ctr">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Resultado del período</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125.808,74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dirty="0">
                          <a:solidFill>
                            <a:srgbClr val="000000"/>
                          </a:solidFill>
                          <a:latin typeface="Times New Roman"/>
                          <a:ea typeface="Times New Roman"/>
                          <a:cs typeface="Times New Roman"/>
                        </a:rPr>
                        <a:t>   151.996,17 </a:t>
                      </a:r>
                      <a:endParaRPr lang="es-EC" sz="800" dirty="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dirty="0">
                          <a:solidFill>
                            <a:srgbClr val="000000"/>
                          </a:solidFill>
                          <a:latin typeface="Times New Roman"/>
                          <a:ea typeface="Times New Roman"/>
                          <a:cs typeface="Times New Roman"/>
                        </a:rPr>
                        <a:t>     68.107,96 </a:t>
                      </a:r>
                      <a:endParaRPr lang="es-EC" sz="800" dirty="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i="1">
                          <a:solidFill>
                            <a:srgbClr val="000000"/>
                          </a:solidFill>
                          <a:latin typeface="Times New Roman"/>
                          <a:ea typeface="Times New Roman"/>
                          <a:cs typeface="Times New Roman"/>
                        </a:rPr>
                        <a:t>A) Fondos provenientes de la operación</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125.808,74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dirty="0">
                          <a:solidFill>
                            <a:srgbClr val="000000"/>
                          </a:solidFill>
                          <a:latin typeface="Times New Roman"/>
                          <a:ea typeface="Times New Roman"/>
                          <a:cs typeface="Times New Roman"/>
                        </a:rPr>
                        <a:t>   151.996,17 </a:t>
                      </a:r>
                      <a:endParaRPr lang="es-EC" sz="800" dirty="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dirty="0">
                          <a:solidFill>
                            <a:srgbClr val="000000"/>
                          </a:solidFill>
                          <a:latin typeface="Times New Roman"/>
                          <a:ea typeface="Times New Roman"/>
                          <a:cs typeface="Times New Roman"/>
                        </a:rPr>
                        <a:t>     68.107,96 </a:t>
                      </a:r>
                      <a:endParaRPr lang="es-EC" sz="800" dirty="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Financiamiento obtenido de proveedores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85.372,36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Financiamiento anticipo de clientes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2.000,00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590,44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Recuperación cuentas comerciales de clientes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11.745,44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Disminución de inventarios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1.298,15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Disminución Otras cuentas por cobrar</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17.147,61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2.376,46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Aumento Gastos e impuestos por pagar</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4.576,30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20.416,39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Aumento Otras cuentas por pagar</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162.778,03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i="1">
                          <a:solidFill>
                            <a:srgbClr val="000000"/>
                          </a:solidFill>
                          <a:latin typeface="Times New Roman"/>
                          <a:ea typeface="Times New Roman"/>
                          <a:cs typeface="Times New Roman"/>
                        </a:rPr>
                        <a:t>B) Fuentes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254.726,69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38.862,15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14.712,34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76688">
                <a:tc>
                  <a:txBody>
                    <a:bodyPr/>
                    <a:lstStyle/>
                    <a:p>
                      <a:pPr algn="just"/>
                      <a:endParaRPr lang="es-EC" sz="800">
                        <a:latin typeface="Calibri"/>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a:solidFill>
                            <a:srgbClr val="000000"/>
                          </a:solidFill>
                          <a:latin typeface="Times New Roman"/>
                          <a:ea typeface="Times New Roman"/>
                          <a:cs typeface="Times New Roman"/>
                        </a:rPr>
                        <a:t>USO DE FONDOS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Pagos realizados a proveedores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28.075,92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18.967,39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pagos realizados por anticipo de clientes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1.500,00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Financiamiento dado a clientes - cuentas por cobrar comerciales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13.336,40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12.000,36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Financiamiento de inventarios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15.658,46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3.983,14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Aumento Gastos pagados por anticipado</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6.497,41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637,86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6.868,25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Aumento en otras cuentas por cobrar</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20.147,61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Disminución Gastos e Impuestos por pagar</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22.959,94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Disminución Otras cuentas por pagar</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153.157,56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9.586,24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i="1">
                          <a:solidFill>
                            <a:srgbClr val="000000"/>
                          </a:solidFill>
                          <a:latin typeface="Times New Roman"/>
                          <a:ea typeface="Times New Roman"/>
                          <a:cs typeface="Times New Roman"/>
                        </a:rPr>
                        <a:t>C) Usos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55.639,88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195.371,70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62.364,96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i="1">
                          <a:solidFill>
                            <a:srgbClr val="000000"/>
                          </a:solidFill>
                          <a:latin typeface="Times New Roman"/>
                          <a:ea typeface="Times New Roman"/>
                          <a:cs typeface="Times New Roman"/>
                        </a:rPr>
                        <a:t>Generación Operativa de Caja (A+B-C)</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324.895,55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(4.513,38)</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20.455,34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17812">
                <a:tc>
                  <a:txBody>
                    <a:bodyPr/>
                    <a:lstStyle/>
                    <a:p>
                      <a:pPr algn="just"/>
                      <a:endParaRPr lang="es-EC" sz="800">
                        <a:latin typeface="Calibri"/>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l">
                        <a:lnSpc>
                          <a:spcPct val="115000"/>
                        </a:lnSpc>
                        <a:spcAft>
                          <a:spcPts val="0"/>
                        </a:spcAft>
                      </a:pPr>
                      <a:r>
                        <a:rPr lang="es-EC" sz="800" b="1">
                          <a:solidFill>
                            <a:srgbClr val="000000"/>
                          </a:solidFill>
                          <a:latin typeface="Times New Roman"/>
                          <a:ea typeface="Times New Roman"/>
                          <a:cs typeface="Times New Roman"/>
                        </a:rPr>
                        <a:t>FUENTE DE FONDOS NO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Incremento Deuda Bancaria corto plazo</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29.866,02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Incremento Deuda Bancaria largo plazo</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55.795,36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Incremento Aportes Futuras Capitalizaciones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50.000,00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12.000,00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Otros incrementos en el patrimonio</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262.263,76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351.323,68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Disminución Cuentas por cobrar Accionistas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11.482,88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Disminución Activos Fijos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679.577,80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Disminución Activos Diferidos e Intangibles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13.548,62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i="1">
                          <a:solidFill>
                            <a:srgbClr val="000000"/>
                          </a:solidFill>
                          <a:latin typeface="Times New Roman"/>
                          <a:ea typeface="Times New Roman"/>
                          <a:cs typeface="Times New Roman"/>
                        </a:rPr>
                        <a:t>Fuentes No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368.059,12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404.672,58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693.126,42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17812">
                <a:tc>
                  <a:txBody>
                    <a:bodyPr/>
                    <a:lstStyle/>
                    <a:p>
                      <a:pPr algn="just"/>
                      <a:endParaRPr lang="es-EC" sz="800">
                        <a:latin typeface="Calibri"/>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a:solidFill>
                            <a:srgbClr val="000000"/>
                          </a:solidFill>
                          <a:latin typeface="Times New Roman"/>
                          <a:ea typeface="Times New Roman"/>
                          <a:cs typeface="Times New Roman"/>
                        </a:rPr>
                        <a:t>USO DE FONDOS NO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endParaRPr lang="es-EC" sz="800">
                        <a:latin typeface="Calibri"/>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Pago Deuda Bancaria corto plazo</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45.296,04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Pago Deuda Bancaria largo plazo</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25.366,02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30.429,34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Disminución Aportes para Futuras Capitalizaciones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62.000,00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Pago Dividendos y otras disminuciones del patrimonio</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671.600,78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Incremento Cuentas por Cobrar accionistas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11.482,88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Incremento Activos Fijos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668.507,10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272.202,49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a:solidFill>
                            <a:srgbClr val="000000"/>
                          </a:solidFill>
                          <a:latin typeface="Times New Roman"/>
                          <a:ea typeface="Times New Roman"/>
                          <a:cs typeface="Times New Roman"/>
                        </a:rPr>
                        <a:t>Aumento Activos Diferidos o Intangibles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1.665,74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14.682,88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i="1">
                          <a:solidFill>
                            <a:srgbClr val="000000"/>
                          </a:solidFill>
                          <a:latin typeface="Times New Roman"/>
                          <a:ea typeface="Times New Roman"/>
                          <a:cs typeface="Times New Roman"/>
                        </a:rPr>
                        <a:t>Subtotal Usos No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681.655,72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312.251,39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809.326,16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i="1">
                          <a:solidFill>
                            <a:srgbClr val="000000"/>
                          </a:solidFill>
                          <a:latin typeface="Times New Roman"/>
                          <a:ea typeface="Times New Roman"/>
                          <a:cs typeface="Times New Roman"/>
                        </a:rPr>
                        <a:t>Otras fuentes no operacionales</a:t>
                      </a:r>
                      <a:endParaRPr lang="es-EC" sz="80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15.430,02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i="1">
                          <a:solidFill>
                            <a:srgbClr val="000000"/>
                          </a:solidFill>
                          <a:latin typeface="Times New Roman"/>
                          <a:ea typeface="Times New Roman"/>
                          <a:cs typeface="Times New Roman"/>
                        </a:rPr>
                        <a:t>                    -   </a:t>
                      </a:r>
                      <a:endParaRPr lang="es-EC" sz="80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r h="135484">
                <a:tc>
                  <a:txBody>
                    <a:bodyPr/>
                    <a:lstStyle/>
                    <a:p>
                      <a:pPr algn="just">
                        <a:lnSpc>
                          <a:spcPct val="115000"/>
                        </a:lnSpc>
                        <a:spcAft>
                          <a:spcPts val="0"/>
                        </a:spcAft>
                      </a:pPr>
                      <a:r>
                        <a:rPr lang="es-EC" sz="800" b="1" dirty="0">
                          <a:solidFill>
                            <a:srgbClr val="000000"/>
                          </a:solidFill>
                          <a:latin typeface="Times New Roman"/>
                          <a:ea typeface="Times New Roman"/>
                          <a:cs typeface="Times New Roman"/>
                        </a:rPr>
                        <a:t>VARIACION DE CAJA E INVERSIONES TEMPORALES</a:t>
                      </a:r>
                      <a:endParaRPr lang="es-EC" sz="800" dirty="0">
                        <a:latin typeface="Calibri"/>
                        <a:ea typeface="Times New Roman"/>
                        <a:cs typeface="Times New Roman"/>
                      </a:endParaRPr>
                    </a:p>
                  </a:txBody>
                  <a:tcPr marL="25183" marR="25183" marT="0" marB="0">
                    <a:lnL w="12700" cap="flat" cmpd="sng" algn="ctr">
                      <a:solidFill>
                        <a:srgbClr val="00ADDC"/>
                      </a:solidFill>
                      <a:prstDash val="solid"/>
                      <a:round/>
                      <a:headEnd type="none" w="med" len="med"/>
                      <a:tailEnd type="none" w="med" len="med"/>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dirty="0">
                          <a:solidFill>
                            <a:srgbClr val="000000"/>
                          </a:solidFill>
                          <a:latin typeface="Times New Roman"/>
                          <a:ea typeface="Times New Roman"/>
                          <a:cs typeface="Times New Roman"/>
                        </a:rPr>
                        <a:t>     26.728,97 </a:t>
                      </a:r>
                      <a:endParaRPr lang="es-EC" sz="800" dirty="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dirty="0">
                          <a:solidFill>
                            <a:srgbClr val="000000"/>
                          </a:solidFill>
                          <a:latin typeface="Times New Roman"/>
                          <a:ea typeface="Times New Roman"/>
                          <a:cs typeface="Times New Roman"/>
                        </a:rPr>
                        <a:t>     87.907,81 </a:t>
                      </a:r>
                      <a:endParaRPr lang="es-EC" sz="800" dirty="0">
                        <a:latin typeface="Calibri"/>
                        <a:ea typeface="Times New Roman"/>
                        <a:cs typeface="Times New Roman"/>
                      </a:endParaRPr>
                    </a:p>
                  </a:txBody>
                  <a:tcPr marL="25183" marR="25183" marT="0" marB="0">
                    <a:lnL>
                      <a:noFill/>
                    </a:lnL>
                    <a:lnR>
                      <a:noFill/>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c>
                  <a:txBody>
                    <a:bodyPr/>
                    <a:lstStyle/>
                    <a:p>
                      <a:pPr algn="just">
                        <a:lnSpc>
                          <a:spcPct val="115000"/>
                        </a:lnSpc>
                        <a:spcAft>
                          <a:spcPts val="0"/>
                        </a:spcAft>
                      </a:pPr>
                      <a:r>
                        <a:rPr lang="es-EC" sz="800" b="1" dirty="0">
                          <a:solidFill>
                            <a:srgbClr val="000000"/>
                          </a:solidFill>
                          <a:latin typeface="Times New Roman"/>
                          <a:ea typeface="Times New Roman"/>
                          <a:cs typeface="Times New Roman"/>
                        </a:rPr>
                        <a:t>   (95.744,40)</a:t>
                      </a:r>
                      <a:endParaRPr lang="es-EC" sz="800" dirty="0">
                        <a:latin typeface="Calibri"/>
                        <a:ea typeface="Times New Roman"/>
                        <a:cs typeface="Times New Roman"/>
                      </a:endParaRPr>
                    </a:p>
                  </a:txBody>
                  <a:tcPr marL="25183" marR="25183" marT="0" marB="0">
                    <a:lnL>
                      <a:noFill/>
                    </a:lnL>
                    <a:lnR w="12700" cap="flat" cmpd="sng" algn="ctr">
                      <a:solidFill>
                        <a:srgbClr val="00ADDC"/>
                      </a:solidFill>
                      <a:prstDash val="solid"/>
                      <a:round/>
                      <a:headEnd type="none" w="med" len="med"/>
                      <a:tailEnd type="none" w="med" len="med"/>
                    </a:lnR>
                    <a:lnT w="12700" cap="flat" cmpd="sng" algn="ctr">
                      <a:solidFill>
                        <a:srgbClr val="00ADDC"/>
                      </a:solidFill>
                      <a:prstDash val="solid"/>
                      <a:round/>
                      <a:headEnd type="none" w="med" len="med"/>
                      <a:tailEnd type="none" w="med" len="med"/>
                    </a:lnT>
                    <a:lnB w="12700" cap="flat" cmpd="sng" algn="ctr">
                      <a:solidFill>
                        <a:srgbClr val="00ADDC"/>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0" y="188640"/>
            <a:ext cx="6444208" cy="79208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Indicadores Financieros</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4" name="3 Tabla"/>
          <p:cNvGraphicFramePr>
            <a:graphicFrameLocks noGrp="1"/>
          </p:cNvGraphicFramePr>
          <p:nvPr/>
        </p:nvGraphicFramePr>
        <p:xfrm>
          <a:off x="179512" y="980728"/>
          <a:ext cx="7560841" cy="2288272"/>
        </p:xfrm>
        <a:graphic>
          <a:graphicData uri="http://schemas.openxmlformats.org/drawingml/2006/table">
            <a:tbl>
              <a:tblPr/>
              <a:tblGrid>
                <a:gridCol w="1417658"/>
                <a:gridCol w="3694910"/>
                <a:gridCol w="794340"/>
                <a:gridCol w="866346"/>
                <a:gridCol w="787587"/>
              </a:tblGrid>
              <a:tr h="193402">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Razones</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Fórmula</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2009</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2010</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2011</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r>
              <a:tr h="193402">
                <a:tc gridSpan="5">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Razones de Liquidez</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E7D5"/>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8032">
                <a:tc>
                  <a:txBody>
                    <a:bodyPr/>
                    <a:lstStyle/>
                    <a:p>
                      <a:pPr algn="just">
                        <a:lnSpc>
                          <a:spcPct val="200000"/>
                        </a:lnSpc>
                        <a:spcAft>
                          <a:spcPts val="0"/>
                        </a:spcAft>
                      </a:pPr>
                      <a:r>
                        <a:rPr lang="es-EC" sz="1050" b="1">
                          <a:solidFill>
                            <a:srgbClr val="000000"/>
                          </a:solidFill>
                          <a:latin typeface="Andalus" pitchFamily="2" charset="-78"/>
                          <a:ea typeface="Times New Roman"/>
                          <a:cs typeface="Andalus" pitchFamily="2" charset="-78"/>
                        </a:rPr>
                        <a:t>Razón Corriente</a:t>
                      </a:r>
                      <a:endParaRPr lang="es-EC" sz="1050">
                        <a:latin typeface="Andalus" pitchFamily="2" charset="-78"/>
                        <a:ea typeface="Times New Roman"/>
                        <a:cs typeface="Andalus" pitchFamily="2" charset="-78"/>
                      </a:endParaRPr>
                    </a:p>
                  </a:txBody>
                  <a:tcPr marL="7697" marR="7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7F1"/>
                    </a:solidFill>
                  </a:tcPr>
                </a:tc>
                <a:tc>
                  <a:txBody>
                    <a:bodyPr/>
                    <a:lstStyle/>
                    <a:p>
                      <a:pPr algn="just">
                        <a:lnSpc>
                          <a:spcPct val="200000"/>
                        </a:lnSpc>
                        <a:spcAft>
                          <a:spcPts val="0"/>
                        </a:spcAft>
                      </a:pPr>
                      <a:r>
                        <a:rPr lang="es-EC" sz="1050" dirty="0">
                          <a:solidFill>
                            <a:srgbClr val="000000"/>
                          </a:solidFill>
                          <a:latin typeface="Andalus" pitchFamily="2" charset="-78"/>
                          <a:ea typeface="Times New Roman"/>
                          <a:cs typeface="Andalus" pitchFamily="2" charset="-78"/>
                        </a:rPr>
                        <a:t>Activo Corriente / Pasivo Corriente</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dirty="0">
                          <a:solidFill>
                            <a:srgbClr val="000000"/>
                          </a:solidFill>
                          <a:latin typeface="Andalus" pitchFamily="2" charset="-78"/>
                          <a:ea typeface="Times New Roman"/>
                          <a:cs typeface="Andalus" pitchFamily="2" charset="-78"/>
                        </a:rPr>
                        <a:t>0.35</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dirty="0">
                          <a:solidFill>
                            <a:srgbClr val="000000"/>
                          </a:solidFill>
                          <a:latin typeface="Andalus" pitchFamily="2" charset="-78"/>
                          <a:ea typeface="Times New Roman"/>
                          <a:cs typeface="Andalus" pitchFamily="2" charset="-78"/>
                        </a:rPr>
                        <a:t>1.19</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dirty="0">
                          <a:solidFill>
                            <a:srgbClr val="000000"/>
                          </a:solidFill>
                          <a:latin typeface="Andalus" pitchFamily="2" charset="-78"/>
                          <a:ea typeface="Times New Roman"/>
                          <a:cs typeface="Andalus" pitchFamily="2" charset="-78"/>
                        </a:rPr>
                        <a:t>1.58</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2048">
                <a:tc>
                  <a:txBody>
                    <a:bodyPr/>
                    <a:lstStyle/>
                    <a:p>
                      <a:pPr algn="just">
                        <a:lnSpc>
                          <a:spcPct val="200000"/>
                        </a:lnSpc>
                        <a:spcAft>
                          <a:spcPts val="0"/>
                        </a:spcAft>
                      </a:pPr>
                      <a:r>
                        <a:rPr lang="es-EC" sz="1050" b="1">
                          <a:solidFill>
                            <a:srgbClr val="000000"/>
                          </a:solidFill>
                          <a:latin typeface="Andalus" pitchFamily="2" charset="-78"/>
                          <a:ea typeface="Times New Roman"/>
                          <a:cs typeface="Andalus" pitchFamily="2" charset="-78"/>
                        </a:rPr>
                        <a:t>Razón Ácida</a:t>
                      </a:r>
                      <a:endParaRPr lang="es-EC" sz="1050">
                        <a:latin typeface="Andalus" pitchFamily="2" charset="-78"/>
                        <a:ea typeface="Times New Roman"/>
                        <a:cs typeface="Andalus" pitchFamily="2" charset="-78"/>
                      </a:endParaRPr>
                    </a:p>
                  </a:txBody>
                  <a:tcPr marL="7697" marR="7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7F1"/>
                    </a:solidFill>
                  </a:tcPr>
                </a:tc>
                <a:tc>
                  <a:txBody>
                    <a:bodyPr/>
                    <a:lstStyle/>
                    <a:p>
                      <a:pPr algn="just">
                        <a:lnSpc>
                          <a:spcPct val="200000"/>
                        </a:lnSpc>
                        <a:spcAft>
                          <a:spcPts val="0"/>
                        </a:spcAft>
                      </a:pPr>
                      <a:r>
                        <a:rPr lang="es-EC" sz="1050" dirty="0">
                          <a:solidFill>
                            <a:srgbClr val="000000"/>
                          </a:solidFill>
                          <a:latin typeface="Andalus" pitchFamily="2" charset="-78"/>
                          <a:ea typeface="Times New Roman"/>
                          <a:cs typeface="Andalus" pitchFamily="2" charset="-78"/>
                        </a:rPr>
                        <a:t>Activo Corriente -Inventarios - Gastos pagados por Anticipado / Pasivo Corriente</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a:solidFill>
                            <a:srgbClr val="000000"/>
                          </a:solidFill>
                          <a:latin typeface="Andalus" pitchFamily="2" charset="-78"/>
                          <a:ea typeface="Times New Roman"/>
                          <a:cs typeface="Andalus" pitchFamily="2" charset="-78"/>
                        </a:rPr>
                        <a:t>0.27</a:t>
                      </a:r>
                      <a:endParaRPr lang="es-EC" sz="105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dirty="0">
                          <a:solidFill>
                            <a:srgbClr val="000000"/>
                          </a:solidFill>
                          <a:latin typeface="Andalus" pitchFamily="2" charset="-78"/>
                          <a:ea typeface="Times New Roman"/>
                          <a:cs typeface="Andalus" pitchFamily="2" charset="-78"/>
                        </a:rPr>
                        <a:t>1.04</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dirty="0">
                          <a:solidFill>
                            <a:srgbClr val="000000"/>
                          </a:solidFill>
                          <a:latin typeface="Andalus" pitchFamily="2" charset="-78"/>
                          <a:ea typeface="Times New Roman"/>
                          <a:cs typeface="Andalus" pitchFamily="2" charset="-78"/>
                        </a:rPr>
                        <a:t>0.80</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4050">
                <a:tc>
                  <a:txBody>
                    <a:bodyPr/>
                    <a:lstStyle/>
                    <a:p>
                      <a:pPr algn="just">
                        <a:lnSpc>
                          <a:spcPct val="200000"/>
                        </a:lnSpc>
                        <a:spcAft>
                          <a:spcPts val="0"/>
                        </a:spcAft>
                      </a:pPr>
                      <a:r>
                        <a:rPr lang="es-EC" sz="1050" b="1">
                          <a:solidFill>
                            <a:srgbClr val="000000"/>
                          </a:solidFill>
                          <a:latin typeface="Andalus" pitchFamily="2" charset="-78"/>
                          <a:ea typeface="Times New Roman"/>
                          <a:cs typeface="Andalus" pitchFamily="2" charset="-78"/>
                        </a:rPr>
                        <a:t>Capital de Trabajo</a:t>
                      </a:r>
                      <a:endParaRPr lang="es-EC" sz="1050">
                        <a:latin typeface="Andalus" pitchFamily="2" charset="-78"/>
                        <a:ea typeface="Times New Roman"/>
                        <a:cs typeface="Andalus" pitchFamily="2" charset="-78"/>
                      </a:endParaRPr>
                    </a:p>
                  </a:txBody>
                  <a:tcPr marL="7697" marR="76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7F1"/>
                    </a:solidFill>
                  </a:tcPr>
                </a:tc>
                <a:tc>
                  <a:txBody>
                    <a:bodyPr/>
                    <a:lstStyle/>
                    <a:p>
                      <a:pPr algn="just">
                        <a:lnSpc>
                          <a:spcPct val="200000"/>
                        </a:lnSpc>
                        <a:spcAft>
                          <a:spcPts val="0"/>
                        </a:spcAft>
                      </a:pPr>
                      <a:r>
                        <a:rPr lang="es-EC" sz="1050">
                          <a:solidFill>
                            <a:srgbClr val="000000"/>
                          </a:solidFill>
                          <a:latin typeface="Andalus" pitchFamily="2" charset="-78"/>
                          <a:ea typeface="Times New Roman"/>
                          <a:cs typeface="Andalus" pitchFamily="2" charset="-78"/>
                        </a:rPr>
                        <a:t>Activo Corriente - Pasivo Corriente</a:t>
                      </a:r>
                      <a:endParaRPr lang="es-EC" sz="105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a:latin typeface="Andalus" pitchFamily="2" charset="-78"/>
                          <a:ea typeface="Times New Roman"/>
                          <a:cs typeface="Andalus" pitchFamily="2" charset="-78"/>
                        </a:rPr>
                        <a:t>  (176,304.98)</a:t>
                      </a: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a:latin typeface="Andalus" pitchFamily="2" charset="-78"/>
                          <a:ea typeface="Times New Roman"/>
                          <a:cs typeface="Andalus" pitchFamily="2" charset="-78"/>
                        </a:rPr>
                        <a:t>     26,763.48 </a:t>
                      </a: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050" dirty="0">
                          <a:solidFill>
                            <a:srgbClr val="000000"/>
                          </a:solidFill>
                          <a:latin typeface="Andalus" pitchFamily="2" charset="-78"/>
                          <a:ea typeface="Times New Roman"/>
                          <a:cs typeface="Andalus" pitchFamily="2" charset="-78"/>
                        </a:rPr>
                        <a:t>     </a:t>
                      </a:r>
                      <a:endParaRPr lang="es-EC" sz="1050" dirty="0">
                        <a:latin typeface="Andalus" pitchFamily="2" charset="-78"/>
                        <a:ea typeface="Times New Roman"/>
                        <a:cs typeface="Andalus" pitchFamily="2" charset="-78"/>
                      </a:endParaRPr>
                    </a:p>
                    <a:p>
                      <a:pPr algn="r">
                        <a:lnSpc>
                          <a:spcPct val="200000"/>
                        </a:lnSpc>
                        <a:spcAft>
                          <a:spcPts val="0"/>
                        </a:spcAft>
                      </a:pPr>
                      <a:r>
                        <a:rPr lang="es-EC" sz="1050" dirty="0">
                          <a:solidFill>
                            <a:srgbClr val="000000"/>
                          </a:solidFill>
                          <a:latin typeface="Andalus" pitchFamily="2" charset="-78"/>
                          <a:ea typeface="Times New Roman"/>
                          <a:cs typeface="Andalus" pitchFamily="2" charset="-78"/>
                        </a:rPr>
                        <a:t>23,967.74 </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Gráfico"/>
          <p:cNvGraphicFramePr/>
          <p:nvPr/>
        </p:nvGraphicFramePr>
        <p:xfrm>
          <a:off x="755576" y="3789040"/>
          <a:ext cx="4824536"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5508104" y="3501008"/>
            <a:ext cx="2274982" cy="276999"/>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s-MX" sz="1200" dirty="0" smtClean="0">
                <a:latin typeface="Andalus" pitchFamily="2" charset="-78"/>
                <a:cs typeface="Andalus" pitchFamily="2" charset="-78"/>
              </a:rPr>
              <a:t>Rango correcto de 1.5 a 2.5 veces</a:t>
            </a:r>
            <a:endParaRPr lang="es-EC" sz="1200" dirty="0">
              <a:latin typeface="Andalus" pitchFamily="2" charset="-78"/>
              <a:cs typeface="Andalus" pitchFamily="2" charset="-78"/>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0" y="188640"/>
            <a:ext cx="6444208" cy="79208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Indicadores Financieros</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6" name="5 Tabla"/>
          <p:cNvGraphicFramePr>
            <a:graphicFrameLocks noGrp="1"/>
          </p:cNvGraphicFramePr>
          <p:nvPr/>
        </p:nvGraphicFramePr>
        <p:xfrm>
          <a:off x="179512" y="1268760"/>
          <a:ext cx="4464496" cy="4320479"/>
        </p:xfrm>
        <a:graphic>
          <a:graphicData uri="http://schemas.openxmlformats.org/drawingml/2006/table">
            <a:tbl>
              <a:tblPr/>
              <a:tblGrid>
                <a:gridCol w="1280848"/>
                <a:gridCol w="1342902"/>
                <a:gridCol w="604424"/>
                <a:gridCol w="596845"/>
                <a:gridCol w="639477"/>
              </a:tblGrid>
              <a:tr h="218760">
                <a:tc gridSpan="5">
                  <a:txBody>
                    <a:bodyPr/>
                    <a:lstStyle/>
                    <a:p>
                      <a:pPr algn="ctr">
                        <a:lnSpc>
                          <a:spcPct val="100000"/>
                        </a:lnSpc>
                        <a:spcAft>
                          <a:spcPts val="0"/>
                        </a:spcAft>
                      </a:pPr>
                      <a:r>
                        <a:rPr lang="es-EC" sz="900" b="1" dirty="0">
                          <a:solidFill>
                            <a:srgbClr val="000000"/>
                          </a:solidFill>
                          <a:latin typeface="Times New Roman"/>
                          <a:ea typeface="Times New Roman"/>
                          <a:cs typeface="Times New Roman"/>
                        </a:rPr>
                        <a:t>Razones de Actividad</a:t>
                      </a:r>
                      <a:endParaRPr lang="es-EC" sz="900" dirty="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BB8DE"/>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89351">
                <a:tc>
                  <a:txBody>
                    <a:bodyPr/>
                    <a:lstStyle/>
                    <a:p>
                      <a:pPr algn="just">
                        <a:lnSpc>
                          <a:spcPct val="100000"/>
                        </a:lnSpc>
                        <a:spcAft>
                          <a:spcPts val="0"/>
                        </a:spcAft>
                      </a:pPr>
                      <a:r>
                        <a:rPr lang="es-EC" sz="900" b="1" dirty="0">
                          <a:solidFill>
                            <a:srgbClr val="000000"/>
                          </a:solidFill>
                          <a:latin typeface="Times New Roman"/>
                          <a:ea typeface="Times New Roman"/>
                          <a:cs typeface="Times New Roman"/>
                        </a:rPr>
                        <a:t>Rotación de Cuentas por Cobrar</a:t>
                      </a:r>
                      <a:endParaRPr lang="es-EC" sz="900" dirty="0">
                        <a:latin typeface="Calibri"/>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F4"/>
                    </a:solidFill>
                  </a:tcPr>
                </a:tc>
                <a:tc>
                  <a:txBody>
                    <a:bodyPr/>
                    <a:lstStyle/>
                    <a:p>
                      <a:pPr algn="just">
                        <a:lnSpc>
                          <a:spcPct val="100000"/>
                        </a:lnSpc>
                        <a:spcAft>
                          <a:spcPts val="0"/>
                        </a:spcAft>
                      </a:pPr>
                      <a:r>
                        <a:rPr lang="es-EC" sz="900">
                          <a:solidFill>
                            <a:srgbClr val="000000"/>
                          </a:solidFill>
                          <a:latin typeface="Times New Roman"/>
                          <a:ea typeface="Times New Roman"/>
                          <a:cs typeface="Times New Roman"/>
                        </a:rPr>
                        <a:t>Ventas Anuales a Crédito / Promedio Cuentas por Cobrar de los 2 últimos años</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21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19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15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3920">
                <a:tc>
                  <a:txBody>
                    <a:bodyPr/>
                    <a:lstStyle/>
                    <a:p>
                      <a:pPr algn="just">
                        <a:lnSpc>
                          <a:spcPct val="100000"/>
                        </a:lnSpc>
                        <a:spcAft>
                          <a:spcPts val="0"/>
                        </a:spcAft>
                      </a:pPr>
                      <a:r>
                        <a:rPr lang="es-EC" sz="900" b="1">
                          <a:solidFill>
                            <a:srgbClr val="000000"/>
                          </a:solidFill>
                          <a:latin typeface="Times New Roman"/>
                          <a:ea typeface="Times New Roman"/>
                          <a:cs typeface="Times New Roman"/>
                        </a:rPr>
                        <a:t>Plazo Medio de Cobros</a:t>
                      </a:r>
                      <a:endParaRPr lang="es-EC" sz="900">
                        <a:latin typeface="Calibri"/>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F4"/>
                    </a:solidFill>
                  </a:tcPr>
                </a:tc>
                <a:tc>
                  <a:txBody>
                    <a:bodyPr/>
                    <a:lstStyle/>
                    <a:p>
                      <a:pPr algn="just">
                        <a:lnSpc>
                          <a:spcPct val="100000"/>
                        </a:lnSpc>
                        <a:spcAft>
                          <a:spcPts val="0"/>
                        </a:spcAft>
                      </a:pPr>
                      <a:r>
                        <a:rPr lang="es-EC" sz="900">
                          <a:solidFill>
                            <a:srgbClr val="000000"/>
                          </a:solidFill>
                          <a:latin typeface="Times New Roman"/>
                          <a:ea typeface="Times New Roman"/>
                          <a:cs typeface="Times New Roman"/>
                        </a:rPr>
                        <a:t>360/Rotación Cuentas por Cobrar</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17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19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24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78208">
                <a:tc>
                  <a:txBody>
                    <a:bodyPr/>
                    <a:lstStyle/>
                    <a:p>
                      <a:pPr algn="just">
                        <a:lnSpc>
                          <a:spcPct val="100000"/>
                        </a:lnSpc>
                        <a:spcAft>
                          <a:spcPts val="0"/>
                        </a:spcAft>
                      </a:pPr>
                      <a:r>
                        <a:rPr lang="es-EC" sz="900" b="1">
                          <a:solidFill>
                            <a:srgbClr val="000000"/>
                          </a:solidFill>
                          <a:latin typeface="Times New Roman"/>
                          <a:ea typeface="Times New Roman"/>
                          <a:cs typeface="Times New Roman"/>
                        </a:rPr>
                        <a:t>Rotación de Inventarios de Mercaderías</a:t>
                      </a:r>
                      <a:endParaRPr lang="es-EC" sz="900">
                        <a:latin typeface="Calibri"/>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F4"/>
                    </a:solidFill>
                  </a:tcPr>
                </a:tc>
                <a:tc>
                  <a:txBody>
                    <a:bodyPr/>
                    <a:lstStyle/>
                    <a:p>
                      <a:pPr algn="just">
                        <a:lnSpc>
                          <a:spcPct val="100000"/>
                        </a:lnSpc>
                        <a:spcAft>
                          <a:spcPts val="0"/>
                        </a:spcAft>
                      </a:pPr>
                      <a:r>
                        <a:rPr lang="es-EC" sz="900">
                          <a:solidFill>
                            <a:srgbClr val="000000"/>
                          </a:solidFill>
                          <a:latin typeface="Times New Roman"/>
                          <a:ea typeface="Times New Roman"/>
                          <a:cs typeface="Times New Roman"/>
                        </a:rPr>
                        <a:t>Costo de Ventas / Promedio del Inventario de los  2  últimos años</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35</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43</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38</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04056">
                <a:tc>
                  <a:txBody>
                    <a:bodyPr/>
                    <a:lstStyle/>
                    <a:p>
                      <a:pPr algn="just">
                        <a:lnSpc>
                          <a:spcPct val="100000"/>
                        </a:lnSpc>
                        <a:spcAft>
                          <a:spcPts val="0"/>
                        </a:spcAft>
                      </a:pPr>
                      <a:r>
                        <a:rPr lang="es-EC" sz="900" b="1">
                          <a:solidFill>
                            <a:srgbClr val="000000"/>
                          </a:solidFill>
                          <a:latin typeface="Times New Roman"/>
                          <a:ea typeface="Times New Roman"/>
                          <a:cs typeface="Times New Roman"/>
                        </a:rPr>
                        <a:t>Plazo Medio de Inventarios</a:t>
                      </a:r>
                      <a:endParaRPr lang="es-EC" sz="900">
                        <a:latin typeface="Calibri"/>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F4"/>
                    </a:solidFill>
                  </a:tcPr>
                </a:tc>
                <a:tc>
                  <a:txBody>
                    <a:bodyPr/>
                    <a:lstStyle/>
                    <a:p>
                      <a:pPr algn="just">
                        <a:lnSpc>
                          <a:spcPct val="100000"/>
                        </a:lnSpc>
                        <a:spcAft>
                          <a:spcPts val="0"/>
                        </a:spcAft>
                      </a:pPr>
                      <a:r>
                        <a:rPr lang="es-EC" sz="900">
                          <a:solidFill>
                            <a:srgbClr val="000000"/>
                          </a:solidFill>
                          <a:latin typeface="Times New Roman"/>
                          <a:ea typeface="Times New Roman"/>
                          <a:cs typeface="Times New Roman"/>
                        </a:rPr>
                        <a:t>360 / Rotación de Inventarios de Mercaderías</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10</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8</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10</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48072">
                <a:tc>
                  <a:txBody>
                    <a:bodyPr/>
                    <a:lstStyle/>
                    <a:p>
                      <a:pPr algn="just">
                        <a:lnSpc>
                          <a:spcPct val="100000"/>
                        </a:lnSpc>
                        <a:spcAft>
                          <a:spcPts val="0"/>
                        </a:spcAft>
                      </a:pPr>
                      <a:r>
                        <a:rPr lang="es-EC" sz="900" b="1">
                          <a:solidFill>
                            <a:srgbClr val="000000"/>
                          </a:solidFill>
                          <a:latin typeface="Times New Roman"/>
                          <a:ea typeface="Times New Roman"/>
                          <a:cs typeface="Times New Roman"/>
                        </a:rPr>
                        <a:t>Rotación de Cuentas por Pagar</a:t>
                      </a:r>
                      <a:endParaRPr lang="es-EC" sz="900">
                        <a:latin typeface="Calibri"/>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F4"/>
                    </a:solidFill>
                  </a:tcPr>
                </a:tc>
                <a:tc>
                  <a:txBody>
                    <a:bodyPr/>
                    <a:lstStyle/>
                    <a:p>
                      <a:pPr algn="just">
                        <a:lnSpc>
                          <a:spcPct val="100000"/>
                        </a:lnSpc>
                        <a:spcAft>
                          <a:spcPts val="0"/>
                        </a:spcAft>
                      </a:pPr>
                      <a:r>
                        <a:rPr lang="es-EC" sz="900">
                          <a:solidFill>
                            <a:srgbClr val="000000"/>
                          </a:solidFill>
                          <a:latin typeface="Times New Roman"/>
                          <a:ea typeface="Times New Roman"/>
                          <a:cs typeface="Times New Roman"/>
                        </a:rPr>
                        <a:t>Compras Anuales a Crédito / Promedio de Cuentas por Pagar de los 2 últimos años</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2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3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5 </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3920">
                <a:tc>
                  <a:txBody>
                    <a:bodyPr/>
                    <a:lstStyle/>
                    <a:p>
                      <a:pPr algn="just">
                        <a:lnSpc>
                          <a:spcPct val="100000"/>
                        </a:lnSpc>
                        <a:spcAft>
                          <a:spcPts val="0"/>
                        </a:spcAft>
                      </a:pPr>
                      <a:r>
                        <a:rPr lang="es-EC" sz="900" b="1">
                          <a:solidFill>
                            <a:srgbClr val="000000"/>
                          </a:solidFill>
                          <a:latin typeface="Times New Roman"/>
                          <a:ea typeface="Times New Roman"/>
                          <a:cs typeface="Times New Roman"/>
                        </a:rPr>
                        <a:t>Plazo Medio de Pagos</a:t>
                      </a:r>
                      <a:endParaRPr lang="es-EC" sz="900">
                        <a:latin typeface="Calibri"/>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F4"/>
                    </a:solidFill>
                  </a:tcPr>
                </a:tc>
                <a:tc>
                  <a:txBody>
                    <a:bodyPr/>
                    <a:lstStyle/>
                    <a:p>
                      <a:pPr algn="just">
                        <a:lnSpc>
                          <a:spcPct val="100000"/>
                        </a:lnSpc>
                        <a:spcAft>
                          <a:spcPts val="0"/>
                        </a:spcAft>
                      </a:pPr>
                      <a:r>
                        <a:rPr lang="es-EC" sz="900">
                          <a:solidFill>
                            <a:srgbClr val="000000"/>
                          </a:solidFill>
                          <a:latin typeface="Times New Roman"/>
                          <a:ea typeface="Times New Roman"/>
                          <a:cs typeface="Times New Roman"/>
                        </a:rPr>
                        <a:t>360 / Rotación de Cuentas por Pagar</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161</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115</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80</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4192">
                <a:tc>
                  <a:txBody>
                    <a:bodyPr/>
                    <a:lstStyle/>
                    <a:p>
                      <a:pPr algn="just">
                        <a:lnSpc>
                          <a:spcPct val="100000"/>
                        </a:lnSpc>
                        <a:spcAft>
                          <a:spcPts val="0"/>
                        </a:spcAft>
                      </a:pPr>
                      <a:r>
                        <a:rPr lang="es-EC" sz="900" b="1" dirty="0">
                          <a:solidFill>
                            <a:srgbClr val="000000"/>
                          </a:solidFill>
                          <a:latin typeface="Times New Roman"/>
                          <a:ea typeface="Times New Roman"/>
                          <a:cs typeface="Times New Roman"/>
                        </a:rPr>
                        <a:t>Diferencia días Cuentas por Cobrar - días Cuentas por Pagar</a:t>
                      </a:r>
                      <a:endParaRPr lang="es-EC" sz="900" dirty="0">
                        <a:latin typeface="Calibri"/>
                        <a:ea typeface="Times New Roman"/>
                        <a:cs typeface="Times New Roman"/>
                      </a:endParaRPr>
                    </a:p>
                  </a:txBody>
                  <a:tcPr marL="34636" marR="346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7F4"/>
                    </a:solidFill>
                  </a:tcPr>
                </a:tc>
                <a:tc>
                  <a:txBody>
                    <a:bodyPr/>
                    <a:lstStyle/>
                    <a:p>
                      <a:pPr algn="just">
                        <a:lnSpc>
                          <a:spcPct val="100000"/>
                        </a:lnSpc>
                        <a:spcAft>
                          <a:spcPts val="0"/>
                        </a:spcAft>
                      </a:pPr>
                      <a:r>
                        <a:rPr lang="es-EC" sz="900">
                          <a:solidFill>
                            <a:srgbClr val="000000"/>
                          </a:solidFill>
                          <a:latin typeface="Times New Roman"/>
                          <a:ea typeface="Times New Roman"/>
                          <a:cs typeface="Times New Roman"/>
                        </a:rPr>
                        <a:t>Días Cuentas por Cobrar - Días Cuentas por Pagar</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(144)</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a:latin typeface="Times New Roman"/>
                          <a:ea typeface="Times New Roman"/>
                          <a:cs typeface="Times New Roman"/>
                        </a:rPr>
                        <a:t>                 (96)</a:t>
                      </a:r>
                      <a:endParaRPr lang="es-EC" sz="90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900" dirty="0">
                          <a:latin typeface="Times New Roman"/>
                          <a:ea typeface="Times New Roman"/>
                          <a:cs typeface="Times New Roman"/>
                        </a:rPr>
                        <a:t>                 (56)</a:t>
                      </a:r>
                      <a:endParaRPr lang="es-EC" sz="900" dirty="0">
                        <a:latin typeface="Calibri"/>
                        <a:ea typeface="Times New Roman"/>
                        <a:cs typeface="Times New Roman"/>
                      </a:endParaRPr>
                    </a:p>
                  </a:txBody>
                  <a:tcPr marL="34636" marR="346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7" name="6 Tabla"/>
          <p:cNvGraphicFramePr>
            <a:graphicFrameLocks noGrp="1"/>
          </p:cNvGraphicFramePr>
          <p:nvPr/>
        </p:nvGraphicFramePr>
        <p:xfrm>
          <a:off x="179512" y="980728"/>
          <a:ext cx="4464496" cy="320040"/>
        </p:xfrm>
        <a:graphic>
          <a:graphicData uri="http://schemas.openxmlformats.org/drawingml/2006/table">
            <a:tbl>
              <a:tblPr/>
              <a:tblGrid>
                <a:gridCol w="1296144"/>
                <a:gridCol w="1296144"/>
                <a:gridCol w="648072"/>
                <a:gridCol w="576064"/>
                <a:gridCol w="648072"/>
              </a:tblGrid>
              <a:tr h="193402">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Razones</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Fórmula</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2009</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2010</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2011</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r>
            </a:tbl>
          </a:graphicData>
        </a:graphic>
      </p:graphicFrame>
      <p:graphicFrame>
        <p:nvGraphicFramePr>
          <p:cNvPr id="8" name="7 Gráfico"/>
          <p:cNvGraphicFramePr/>
          <p:nvPr/>
        </p:nvGraphicFramePr>
        <p:xfrm>
          <a:off x="4788025" y="1628800"/>
          <a:ext cx="3312368" cy="381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0" y="188640"/>
            <a:ext cx="6444208" cy="79208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Indicadores Financieros</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4" name="3 Tabla"/>
          <p:cNvGraphicFramePr>
            <a:graphicFrameLocks noGrp="1"/>
          </p:cNvGraphicFramePr>
          <p:nvPr/>
        </p:nvGraphicFramePr>
        <p:xfrm>
          <a:off x="1403648" y="1196752"/>
          <a:ext cx="5984875" cy="1737360"/>
        </p:xfrm>
        <a:graphic>
          <a:graphicData uri="http://schemas.openxmlformats.org/drawingml/2006/table">
            <a:tbl>
              <a:tblPr/>
              <a:tblGrid>
                <a:gridCol w="1626870"/>
                <a:gridCol w="1890395"/>
                <a:gridCol w="810260"/>
                <a:gridCol w="800100"/>
                <a:gridCol w="857250"/>
              </a:tblGrid>
              <a:tr h="200025">
                <a:tc gridSpan="5">
                  <a:txBody>
                    <a:bodyPr/>
                    <a:lstStyle/>
                    <a:p>
                      <a:pPr algn="ctr">
                        <a:lnSpc>
                          <a:spcPct val="200000"/>
                        </a:lnSpc>
                        <a:spcAft>
                          <a:spcPts val="0"/>
                        </a:spcAft>
                      </a:pPr>
                      <a:r>
                        <a:rPr lang="es-EC" sz="1200" b="1" dirty="0">
                          <a:solidFill>
                            <a:srgbClr val="000000"/>
                          </a:solidFill>
                          <a:latin typeface="Times New Roman"/>
                          <a:ea typeface="Times New Roman"/>
                          <a:cs typeface="Times New Roman"/>
                        </a:rPr>
                        <a:t>Razones de Endeudamiento</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D9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6328">
                <a:tc>
                  <a:txBody>
                    <a:bodyPr/>
                    <a:lstStyle/>
                    <a:p>
                      <a:pPr algn="just">
                        <a:lnSpc>
                          <a:spcPct val="150000"/>
                        </a:lnSpc>
                        <a:spcAft>
                          <a:spcPts val="0"/>
                        </a:spcAft>
                      </a:pPr>
                      <a:r>
                        <a:rPr lang="es-EC" sz="1200" b="1" dirty="0">
                          <a:solidFill>
                            <a:srgbClr val="000000"/>
                          </a:solidFill>
                          <a:latin typeface="Times New Roman"/>
                          <a:ea typeface="Times New Roman"/>
                          <a:cs typeface="Times New Roman"/>
                        </a:rPr>
                        <a:t>Razón de endeudamiento Total</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2FF"/>
                    </a:solidFill>
                  </a:tcPr>
                </a:tc>
                <a:tc>
                  <a:txBody>
                    <a:bodyPr/>
                    <a:lstStyle/>
                    <a:p>
                      <a:pPr algn="just">
                        <a:lnSpc>
                          <a:spcPct val="200000"/>
                        </a:lnSpc>
                        <a:spcAft>
                          <a:spcPts val="0"/>
                        </a:spcAft>
                      </a:pPr>
                      <a:r>
                        <a:rPr lang="es-EC" sz="1200" dirty="0">
                          <a:solidFill>
                            <a:srgbClr val="000000"/>
                          </a:solidFill>
                          <a:latin typeface="Times New Roman"/>
                          <a:ea typeface="Times New Roman"/>
                          <a:cs typeface="Times New Roman"/>
                        </a:rPr>
                        <a:t>Pasivo Total / Activo Total</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42.66%</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14.99%</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12.60%</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0525">
                <a:tc>
                  <a:txBody>
                    <a:bodyPr/>
                    <a:lstStyle/>
                    <a:p>
                      <a:pPr algn="just">
                        <a:lnSpc>
                          <a:spcPct val="150000"/>
                        </a:lnSpc>
                        <a:spcAft>
                          <a:spcPts val="0"/>
                        </a:spcAft>
                      </a:pPr>
                      <a:r>
                        <a:rPr lang="es-EC" sz="1200" b="1" dirty="0">
                          <a:solidFill>
                            <a:srgbClr val="000000"/>
                          </a:solidFill>
                          <a:latin typeface="Times New Roman"/>
                          <a:ea typeface="Times New Roman"/>
                          <a:cs typeface="Times New Roman"/>
                        </a:rPr>
                        <a:t>Razón de Pasivo Largo Plazo a Patrimonio</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2FF"/>
                    </a:solidFill>
                  </a:tcPr>
                </a:tc>
                <a:tc>
                  <a:txBody>
                    <a:bodyPr/>
                    <a:lstStyle/>
                    <a:p>
                      <a:pPr algn="just">
                        <a:lnSpc>
                          <a:spcPct val="200000"/>
                        </a:lnSpc>
                        <a:spcAft>
                          <a:spcPts val="0"/>
                        </a:spcAft>
                      </a:pPr>
                      <a:r>
                        <a:rPr lang="es-EC" sz="1200">
                          <a:solidFill>
                            <a:srgbClr val="000000"/>
                          </a:solidFill>
                          <a:latin typeface="Times New Roman"/>
                          <a:ea typeface="Times New Roman"/>
                          <a:cs typeface="Times New Roman"/>
                        </a:rPr>
                        <a:t>Pasivo Largo Plazo / Patrimonio</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                 0.13 </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200" dirty="0">
                          <a:solidFill>
                            <a:srgbClr val="000000"/>
                          </a:solidFill>
                          <a:latin typeface="Times New Roman"/>
                          <a:ea typeface="Times New Roman"/>
                          <a:cs typeface="Times New Roman"/>
                        </a:rPr>
                        <a:t>               0.03 </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200000"/>
                        </a:lnSpc>
                        <a:spcAft>
                          <a:spcPts val="0"/>
                        </a:spcAft>
                      </a:pPr>
                      <a:r>
                        <a:rPr lang="es-EC" sz="1200" dirty="0">
                          <a:solidFill>
                            <a:srgbClr val="000000"/>
                          </a:solidFill>
                          <a:latin typeface="Times New Roman"/>
                          <a:ea typeface="Times New Roman"/>
                          <a:cs typeface="Times New Roman"/>
                        </a:rPr>
                        <a:t>                    -   </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Tabla"/>
          <p:cNvGraphicFramePr>
            <a:graphicFrameLocks noGrp="1"/>
          </p:cNvGraphicFramePr>
          <p:nvPr/>
        </p:nvGraphicFramePr>
        <p:xfrm>
          <a:off x="1403648" y="836712"/>
          <a:ext cx="5976664" cy="360040"/>
        </p:xfrm>
        <a:graphic>
          <a:graphicData uri="http://schemas.openxmlformats.org/drawingml/2006/table">
            <a:tbl>
              <a:tblPr/>
              <a:tblGrid>
                <a:gridCol w="1656184"/>
                <a:gridCol w="1814138"/>
                <a:gridCol w="867580"/>
                <a:gridCol w="771182"/>
                <a:gridCol w="867580"/>
              </a:tblGrid>
              <a:tr h="360040">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Razones</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Fórmula</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2009</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2010</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2011</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r>
            </a:tbl>
          </a:graphicData>
        </a:graphic>
      </p:graphicFrame>
      <p:graphicFrame>
        <p:nvGraphicFramePr>
          <p:cNvPr id="6" name="5 Gráfico"/>
          <p:cNvGraphicFramePr/>
          <p:nvPr/>
        </p:nvGraphicFramePr>
        <p:xfrm>
          <a:off x="539552" y="3356992"/>
          <a:ext cx="4824536"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5508104" y="3356992"/>
            <a:ext cx="2448272" cy="2031325"/>
          </a:xfrm>
          <a:prstGeom prst="rect">
            <a:avLst/>
          </a:prstGeom>
        </p:spPr>
        <p:txBody>
          <a:bodyPr wrap="square">
            <a:spAutoFit/>
          </a:bodyPr>
          <a:lstStyle/>
          <a:p>
            <a:pPr algn="just">
              <a:lnSpc>
                <a:spcPct val="150000"/>
              </a:lnSpc>
            </a:pPr>
            <a:r>
              <a:rPr lang="es-MX" sz="1200" dirty="0" smtClean="0">
                <a:latin typeface="Andalus" pitchFamily="2" charset="-78"/>
                <a:cs typeface="Andalus" pitchFamily="2" charset="-78"/>
              </a:rPr>
              <a:t>Manejo adecuado de endeudamiento de hasta el 60%.</a:t>
            </a:r>
          </a:p>
          <a:p>
            <a:pPr algn="just">
              <a:lnSpc>
                <a:spcPct val="150000"/>
              </a:lnSpc>
            </a:pPr>
            <a:endParaRPr lang="es-MX" sz="1200" dirty="0" smtClean="0">
              <a:latin typeface="Andalus" pitchFamily="2" charset="-78"/>
              <a:cs typeface="Andalus" pitchFamily="2" charset="-78"/>
            </a:endParaRPr>
          </a:p>
          <a:p>
            <a:pPr algn="just">
              <a:lnSpc>
                <a:spcPct val="150000"/>
              </a:lnSpc>
            </a:pPr>
            <a:r>
              <a:rPr lang="es-MX" sz="1200" dirty="0" smtClean="0">
                <a:latin typeface="Andalus" pitchFamily="2" charset="-78"/>
                <a:cs typeface="Andalus" pitchFamily="2" charset="-78"/>
              </a:rPr>
              <a:t>Pasivo Largo Plazo muestra que el grado de apalancamiento para los Activos Fijos está dado con recursos propios</a:t>
            </a:r>
            <a:endParaRPr lang="es-EC" sz="1200" dirty="0">
              <a:latin typeface="Andalus" pitchFamily="2" charset="-78"/>
              <a:cs typeface="Andalus" pitchFamily="2" charset="-78"/>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0" y="188640"/>
            <a:ext cx="6444208" cy="79208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Indicadores Financieros</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4" name="3 Tabla"/>
          <p:cNvGraphicFramePr>
            <a:graphicFrameLocks noGrp="1"/>
          </p:cNvGraphicFramePr>
          <p:nvPr/>
        </p:nvGraphicFramePr>
        <p:xfrm>
          <a:off x="1043608" y="1196752"/>
          <a:ext cx="5984875" cy="2066528"/>
        </p:xfrm>
        <a:graphic>
          <a:graphicData uri="http://schemas.openxmlformats.org/drawingml/2006/table">
            <a:tbl>
              <a:tblPr/>
              <a:tblGrid>
                <a:gridCol w="1626870"/>
                <a:gridCol w="1890395"/>
                <a:gridCol w="810260"/>
                <a:gridCol w="800100"/>
                <a:gridCol w="857250"/>
              </a:tblGrid>
              <a:tr h="200025">
                <a:tc gridSpan="5">
                  <a:txBody>
                    <a:bodyPr/>
                    <a:lstStyle/>
                    <a:p>
                      <a:pPr algn="ctr">
                        <a:lnSpc>
                          <a:spcPct val="100000"/>
                        </a:lnSpc>
                        <a:spcAft>
                          <a:spcPts val="0"/>
                        </a:spcAft>
                      </a:pPr>
                      <a:r>
                        <a:rPr lang="es-EC" sz="1200" b="1" dirty="0">
                          <a:solidFill>
                            <a:srgbClr val="000000"/>
                          </a:solidFill>
                          <a:latin typeface="Times New Roman"/>
                          <a:ea typeface="Times New Roman"/>
                          <a:cs typeface="Times New Roman"/>
                        </a:rPr>
                        <a:t>Razones de Rentabilidad</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36B"/>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81000">
                <a:tc>
                  <a:txBody>
                    <a:bodyPr/>
                    <a:lstStyle/>
                    <a:p>
                      <a:pPr algn="just">
                        <a:lnSpc>
                          <a:spcPct val="100000"/>
                        </a:lnSpc>
                        <a:spcAft>
                          <a:spcPts val="0"/>
                        </a:spcAft>
                      </a:pPr>
                      <a:r>
                        <a:rPr lang="es-EC" sz="1200" b="1">
                          <a:solidFill>
                            <a:srgbClr val="000000"/>
                          </a:solidFill>
                          <a:latin typeface="Times New Roman"/>
                          <a:ea typeface="Times New Roman"/>
                          <a:cs typeface="Times New Roman"/>
                        </a:rPr>
                        <a:t>Rentabilidad sobre Ventas o Margen Neto de Utilidad</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0CD"/>
                    </a:solidFill>
                  </a:tcPr>
                </a:tc>
                <a:tc>
                  <a:txBody>
                    <a:bodyPr/>
                    <a:lstStyle/>
                    <a:p>
                      <a:pPr algn="just">
                        <a:lnSpc>
                          <a:spcPct val="100000"/>
                        </a:lnSpc>
                        <a:spcAft>
                          <a:spcPts val="0"/>
                        </a:spcAft>
                      </a:pPr>
                      <a:r>
                        <a:rPr lang="es-EC" sz="1200">
                          <a:solidFill>
                            <a:srgbClr val="000000"/>
                          </a:solidFill>
                          <a:latin typeface="Times New Roman"/>
                          <a:ea typeface="Times New Roman"/>
                          <a:cs typeface="Times New Roman"/>
                        </a:rPr>
                        <a:t>Utilidad Neta / Ventas Netas</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11.92%</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13.80%</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6.10%</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3463">
                <a:tc>
                  <a:txBody>
                    <a:bodyPr/>
                    <a:lstStyle/>
                    <a:p>
                      <a:pPr algn="just">
                        <a:lnSpc>
                          <a:spcPct val="100000"/>
                        </a:lnSpc>
                        <a:spcAft>
                          <a:spcPts val="0"/>
                        </a:spcAft>
                      </a:pPr>
                      <a:r>
                        <a:rPr lang="es-EC" sz="1200" b="1">
                          <a:solidFill>
                            <a:srgbClr val="000000"/>
                          </a:solidFill>
                          <a:latin typeface="Times New Roman"/>
                          <a:ea typeface="Times New Roman"/>
                          <a:cs typeface="Times New Roman"/>
                        </a:rPr>
                        <a:t>Rentabilidad sobre Activos (ROA)</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0CD"/>
                    </a:solidFill>
                  </a:tcPr>
                </a:tc>
                <a:tc>
                  <a:txBody>
                    <a:bodyPr/>
                    <a:lstStyle/>
                    <a:p>
                      <a:pPr algn="just">
                        <a:lnSpc>
                          <a:spcPct val="100000"/>
                        </a:lnSpc>
                        <a:spcAft>
                          <a:spcPts val="0"/>
                        </a:spcAft>
                      </a:pPr>
                      <a:r>
                        <a:rPr lang="es-EC" sz="1200">
                          <a:solidFill>
                            <a:srgbClr val="000000"/>
                          </a:solidFill>
                          <a:latin typeface="Times New Roman"/>
                          <a:ea typeface="Times New Roman"/>
                          <a:cs typeface="Times New Roman"/>
                        </a:rPr>
                        <a:t>Utilidad Neta / Activo Total</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16.47%</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13.55%</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20.68%</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40">
                <a:tc>
                  <a:txBody>
                    <a:bodyPr/>
                    <a:lstStyle/>
                    <a:p>
                      <a:pPr algn="just">
                        <a:lnSpc>
                          <a:spcPct val="100000"/>
                        </a:lnSpc>
                        <a:spcAft>
                          <a:spcPts val="0"/>
                        </a:spcAft>
                      </a:pPr>
                      <a:r>
                        <a:rPr lang="es-EC" sz="1200" b="1">
                          <a:solidFill>
                            <a:srgbClr val="000000"/>
                          </a:solidFill>
                          <a:latin typeface="Times New Roman"/>
                          <a:ea typeface="Times New Roman"/>
                          <a:cs typeface="Times New Roman"/>
                        </a:rPr>
                        <a:t>Rentabilidad sobre el Patrimonio (ROE)</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0CD"/>
                    </a:solidFill>
                  </a:tcPr>
                </a:tc>
                <a:tc>
                  <a:txBody>
                    <a:bodyPr/>
                    <a:lstStyle/>
                    <a:p>
                      <a:pPr algn="just">
                        <a:lnSpc>
                          <a:spcPct val="100000"/>
                        </a:lnSpc>
                        <a:spcAft>
                          <a:spcPts val="0"/>
                        </a:spcAft>
                      </a:pPr>
                      <a:r>
                        <a:rPr lang="es-EC" sz="1200">
                          <a:solidFill>
                            <a:srgbClr val="000000"/>
                          </a:solidFill>
                          <a:latin typeface="Times New Roman"/>
                          <a:ea typeface="Times New Roman"/>
                          <a:cs typeface="Times New Roman"/>
                        </a:rPr>
                        <a:t>Utilidad Neta / Patrimonio</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28.72%</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15.94%</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23.66%</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000">
                <a:tc>
                  <a:txBody>
                    <a:bodyPr/>
                    <a:lstStyle/>
                    <a:p>
                      <a:pPr algn="just">
                        <a:lnSpc>
                          <a:spcPct val="100000"/>
                        </a:lnSpc>
                        <a:spcAft>
                          <a:spcPts val="0"/>
                        </a:spcAft>
                      </a:pPr>
                      <a:r>
                        <a:rPr lang="es-EC" sz="1200" b="1" dirty="0">
                          <a:solidFill>
                            <a:srgbClr val="000000"/>
                          </a:solidFill>
                          <a:latin typeface="Times New Roman"/>
                          <a:ea typeface="Times New Roman"/>
                          <a:cs typeface="Times New Roman"/>
                        </a:rPr>
                        <a:t>Rentabilidad sobre el Capital Invertido (ROCE)</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0CD"/>
                    </a:solidFill>
                  </a:tcPr>
                </a:tc>
                <a:tc>
                  <a:txBody>
                    <a:bodyPr/>
                    <a:lstStyle/>
                    <a:p>
                      <a:pPr algn="just">
                        <a:lnSpc>
                          <a:spcPct val="100000"/>
                        </a:lnSpc>
                        <a:spcAft>
                          <a:spcPts val="0"/>
                        </a:spcAft>
                      </a:pPr>
                      <a:r>
                        <a:rPr lang="es-EC" sz="1200">
                          <a:solidFill>
                            <a:srgbClr val="000000"/>
                          </a:solidFill>
                          <a:latin typeface="Times New Roman"/>
                          <a:ea typeface="Times New Roman"/>
                          <a:cs typeface="Times New Roman"/>
                        </a:rPr>
                        <a:t>Utilidad Operativa / Activo Total - Pasivo Total</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65.52%</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22.69%</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dirty="0">
                          <a:solidFill>
                            <a:srgbClr val="000000"/>
                          </a:solidFill>
                          <a:latin typeface="Times New Roman"/>
                          <a:ea typeface="Times New Roman"/>
                          <a:cs typeface="Times New Roman"/>
                        </a:rPr>
                        <a:t>79.55%</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Tabla"/>
          <p:cNvGraphicFramePr>
            <a:graphicFrameLocks noGrp="1"/>
          </p:cNvGraphicFramePr>
          <p:nvPr/>
        </p:nvGraphicFramePr>
        <p:xfrm>
          <a:off x="1043608" y="836712"/>
          <a:ext cx="5976664" cy="320040"/>
        </p:xfrm>
        <a:graphic>
          <a:graphicData uri="http://schemas.openxmlformats.org/drawingml/2006/table">
            <a:tbl>
              <a:tblPr/>
              <a:tblGrid>
                <a:gridCol w="1735161"/>
                <a:gridCol w="1735161"/>
                <a:gridCol w="867580"/>
                <a:gridCol w="771182"/>
                <a:gridCol w="867580"/>
              </a:tblGrid>
              <a:tr h="193402">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Razones</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Fórmula</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2009</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2010</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2011</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r>
            </a:tbl>
          </a:graphicData>
        </a:graphic>
      </p:graphicFrame>
      <p:graphicFrame>
        <p:nvGraphicFramePr>
          <p:cNvPr id="6" name="5 Gráfico"/>
          <p:cNvGraphicFramePr/>
          <p:nvPr/>
        </p:nvGraphicFramePr>
        <p:xfrm>
          <a:off x="2915816" y="3501007"/>
          <a:ext cx="5220072" cy="3356993"/>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683568" y="3573016"/>
            <a:ext cx="2592288" cy="6001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MX" sz="1100" dirty="0" smtClean="0">
                <a:latin typeface="Andalus" pitchFamily="2" charset="-78"/>
                <a:cs typeface="Andalus" pitchFamily="2" charset="-78"/>
              </a:rPr>
              <a:t>El ROA manifiesta la eficacia para convertir el dinero que tiene que invertir en los ingresos netos</a:t>
            </a:r>
            <a:endParaRPr lang="es-EC" sz="1100" dirty="0">
              <a:latin typeface="Andalus" pitchFamily="2" charset="-78"/>
              <a:cs typeface="Andalus" pitchFamily="2" charset="-78"/>
            </a:endParaRPr>
          </a:p>
        </p:txBody>
      </p:sp>
      <p:cxnSp>
        <p:nvCxnSpPr>
          <p:cNvPr id="9" name="8 Forma"/>
          <p:cNvCxnSpPr>
            <a:endCxn id="7" idx="1"/>
          </p:cNvCxnSpPr>
          <p:nvPr/>
        </p:nvCxnSpPr>
        <p:spPr>
          <a:xfrm rot="5400000">
            <a:off x="-150549" y="2966973"/>
            <a:ext cx="1740242" cy="72008"/>
          </a:xfrm>
          <a:prstGeom prst="bentConnector4">
            <a:avLst>
              <a:gd name="adj1" fmla="val 598"/>
              <a:gd name="adj2" fmla="val 417465"/>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683568" y="4365104"/>
            <a:ext cx="259228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MX" sz="1200" dirty="0" smtClean="0">
                <a:latin typeface="Andalus" pitchFamily="2" charset="-78"/>
                <a:cs typeface="Andalus" pitchFamily="2" charset="-78"/>
              </a:rPr>
              <a:t>Retorno sobre el capital promedio empleado, capacidad de exprimir más ganancias a partir de una cantidad menor de bienes de capital siendo así más eficiente en la conversión del capital en ganancias.</a:t>
            </a:r>
            <a:endParaRPr lang="es-EC" sz="1200" dirty="0">
              <a:latin typeface="Andalus" pitchFamily="2" charset="-78"/>
              <a:cs typeface="Andalus" pitchFamily="2" charset="-78"/>
            </a:endParaRPr>
          </a:p>
        </p:txBody>
      </p:sp>
      <p:cxnSp>
        <p:nvCxnSpPr>
          <p:cNvPr id="14" name="13 Forma"/>
          <p:cNvCxnSpPr>
            <a:endCxn id="13" idx="1"/>
          </p:cNvCxnSpPr>
          <p:nvPr/>
        </p:nvCxnSpPr>
        <p:spPr>
          <a:xfrm rot="5400000">
            <a:off x="-228582" y="3837096"/>
            <a:ext cx="2040323" cy="216022"/>
          </a:xfrm>
          <a:prstGeom prst="bentConnector4">
            <a:avLst>
              <a:gd name="adj1" fmla="val -1498"/>
              <a:gd name="adj2" fmla="val 332179"/>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0" y="188640"/>
            <a:ext cx="6444208" cy="79208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Indicadores Financieros</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4" name="3 Diagrama"/>
          <p:cNvGraphicFramePr/>
          <p:nvPr/>
        </p:nvGraphicFramePr>
        <p:xfrm>
          <a:off x="755576" y="1052736"/>
          <a:ext cx="7200800"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0177" name="AutoShape 1"/>
          <p:cNvCxnSpPr>
            <a:cxnSpLocks noChangeShapeType="1"/>
          </p:cNvCxnSpPr>
          <p:nvPr/>
        </p:nvCxnSpPr>
        <p:spPr bwMode="auto">
          <a:xfrm flipV="1">
            <a:off x="1403648" y="2708920"/>
            <a:ext cx="3888432" cy="47626"/>
          </a:xfrm>
          <a:prstGeom prst="straightConnector1">
            <a:avLst/>
          </a:prstGeom>
          <a:noFill/>
          <a:ln w="9525">
            <a:solidFill>
              <a:srgbClr val="F272AE"/>
            </a:solidFill>
            <a:round/>
            <a:headEnd type="triangle" w="med" len="med"/>
            <a:tailEnd type="triangle" w="med" len="med"/>
          </a:ln>
        </p:spPr>
      </p:cxnSp>
      <p:sp>
        <p:nvSpPr>
          <p:cNvPr id="7" name="6 CuadroTexto"/>
          <p:cNvSpPr txBox="1"/>
          <p:nvPr/>
        </p:nvSpPr>
        <p:spPr>
          <a:xfrm>
            <a:off x="2771800" y="2420888"/>
            <a:ext cx="1152128" cy="338554"/>
          </a:xfrm>
          <a:prstGeom prst="rect">
            <a:avLst/>
          </a:prstGeom>
          <a:noFill/>
        </p:spPr>
        <p:txBody>
          <a:bodyPr wrap="square" rtlCol="0">
            <a:spAutoFit/>
          </a:bodyPr>
          <a:lstStyle/>
          <a:p>
            <a:r>
              <a:rPr lang="en-US" sz="1600" dirty="0" smtClean="0">
                <a:latin typeface="Andalus" pitchFamily="2" charset="-78"/>
                <a:cs typeface="Andalus" pitchFamily="2" charset="-78"/>
              </a:rPr>
              <a:t>ROA</a:t>
            </a:r>
            <a:endParaRPr lang="es-EC" sz="1600" dirty="0">
              <a:latin typeface="Andalus" pitchFamily="2" charset="-78"/>
              <a:cs typeface="Andalus" pitchFamily="2" charset="-78"/>
            </a:endParaRPr>
          </a:p>
        </p:txBody>
      </p:sp>
      <p:cxnSp>
        <p:nvCxnSpPr>
          <p:cNvPr id="50178" name="AutoShape 2"/>
          <p:cNvCxnSpPr>
            <a:cxnSpLocks noChangeShapeType="1"/>
          </p:cNvCxnSpPr>
          <p:nvPr/>
        </p:nvCxnSpPr>
        <p:spPr bwMode="auto">
          <a:xfrm flipV="1">
            <a:off x="1403648" y="2852936"/>
            <a:ext cx="6264696" cy="47626"/>
          </a:xfrm>
          <a:prstGeom prst="straightConnector1">
            <a:avLst/>
          </a:prstGeom>
          <a:noFill/>
          <a:ln w="9525">
            <a:solidFill>
              <a:srgbClr val="51D9FF"/>
            </a:solidFill>
            <a:round/>
            <a:headEnd type="triangle" w="med" len="med"/>
            <a:tailEnd type="triangle" w="med" len="med"/>
          </a:ln>
        </p:spPr>
      </p:cxnSp>
      <p:sp>
        <p:nvSpPr>
          <p:cNvPr id="10" name="9 CuadroTexto"/>
          <p:cNvSpPr txBox="1"/>
          <p:nvPr/>
        </p:nvSpPr>
        <p:spPr>
          <a:xfrm>
            <a:off x="5436096" y="2564904"/>
            <a:ext cx="1152128" cy="338554"/>
          </a:xfrm>
          <a:prstGeom prst="rect">
            <a:avLst/>
          </a:prstGeom>
          <a:noFill/>
        </p:spPr>
        <p:txBody>
          <a:bodyPr wrap="square" rtlCol="0">
            <a:spAutoFit/>
          </a:bodyPr>
          <a:lstStyle/>
          <a:p>
            <a:r>
              <a:rPr lang="en-US" sz="1600" dirty="0" smtClean="0">
                <a:latin typeface="Andalus" pitchFamily="2" charset="-78"/>
                <a:cs typeface="Andalus" pitchFamily="2" charset="-78"/>
              </a:rPr>
              <a:t>ROE</a:t>
            </a:r>
            <a:endParaRPr lang="es-EC" sz="1600" dirty="0">
              <a:latin typeface="Andalus" pitchFamily="2" charset="-78"/>
              <a:cs typeface="Andalus" pitchFamily="2" charset="-78"/>
            </a:endParaRPr>
          </a:p>
        </p:txBody>
      </p:sp>
      <p:graphicFrame>
        <p:nvGraphicFramePr>
          <p:cNvPr id="11" name="10 Tabla"/>
          <p:cNvGraphicFramePr>
            <a:graphicFrameLocks noGrp="1"/>
          </p:cNvGraphicFramePr>
          <p:nvPr/>
        </p:nvGraphicFramePr>
        <p:xfrm>
          <a:off x="1619672" y="3068960"/>
          <a:ext cx="5019675" cy="1828800"/>
        </p:xfrm>
        <a:graphic>
          <a:graphicData uri="http://schemas.openxmlformats.org/drawingml/2006/table">
            <a:tbl>
              <a:tblPr/>
              <a:tblGrid>
                <a:gridCol w="611560"/>
                <a:gridCol w="1008112"/>
                <a:gridCol w="1152128"/>
                <a:gridCol w="1296144"/>
                <a:gridCol w="951731"/>
              </a:tblGrid>
              <a:tr h="190500">
                <a:tc>
                  <a:txBody>
                    <a:bodyPr/>
                    <a:lstStyle/>
                    <a:p>
                      <a:pPr algn="just"/>
                      <a:endParaRPr lang="es-EC" sz="1100" dirty="0">
                        <a:latin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ADDC"/>
                    </a:solidFill>
                  </a:tcPr>
                </a:tc>
                <a:tc>
                  <a:txBody>
                    <a:bodyPr/>
                    <a:lstStyle/>
                    <a:p>
                      <a:pPr algn="ctr">
                        <a:lnSpc>
                          <a:spcPct val="200000"/>
                        </a:lnSpc>
                        <a:spcAft>
                          <a:spcPts val="0"/>
                        </a:spcAft>
                      </a:pPr>
                      <a:r>
                        <a:rPr lang="es-EC" sz="1200" b="1">
                          <a:solidFill>
                            <a:srgbClr val="FFFFFF"/>
                          </a:solidFill>
                          <a:latin typeface="Times New Roman"/>
                          <a:ea typeface="Times New Roman"/>
                          <a:cs typeface="Times New Roman"/>
                        </a:rPr>
                        <a:t>Utilidad Neta / Ventas</a:t>
                      </a:r>
                      <a:endParaRPr lang="es-EC" sz="110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ADDC"/>
                    </a:solidFill>
                  </a:tcPr>
                </a:tc>
                <a:tc>
                  <a:txBody>
                    <a:bodyPr/>
                    <a:lstStyle/>
                    <a:p>
                      <a:pPr algn="ctr">
                        <a:lnSpc>
                          <a:spcPct val="200000"/>
                        </a:lnSpc>
                        <a:spcAft>
                          <a:spcPts val="0"/>
                        </a:spcAft>
                      </a:pPr>
                      <a:r>
                        <a:rPr lang="es-EC" sz="1200" b="1">
                          <a:solidFill>
                            <a:srgbClr val="FFFFFF"/>
                          </a:solidFill>
                          <a:latin typeface="Times New Roman"/>
                          <a:ea typeface="Times New Roman"/>
                          <a:cs typeface="Times New Roman"/>
                        </a:rPr>
                        <a:t>Ventas / Activo Total</a:t>
                      </a:r>
                      <a:endParaRPr lang="es-EC" sz="110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ADDC"/>
                    </a:solidFill>
                  </a:tcPr>
                </a:tc>
                <a:tc>
                  <a:txBody>
                    <a:bodyPr/>
                    <a:lstStyle/>
                    <a:p>
                      <a:pPr algn="ctr">
                        <a:lnSpc>
                          <a:spcPct val="200000"/>
                        </a:lnSpc>
                        <a:spcAft>
                          <a:spcPts val="0"/>
                        </a:spcAft>
                      </a:pPr>
                      <a:r>
                        <a:rPr lang="es-EC" sz="1200" b="1">
                          <a:solidFill>
                            <a:srgbClr val="FFFFFF"/>
                          </a:solidFill>
                          <a:latin typeface="Times New Roman"/>
                          <a:ea typeface="Times New Roman"/>
                          <a:cs typeface="Times New Roman"/>
                        </a:rPr>
                        <a:t>Activo Total / Patrimonio Total</a:t>
                      </a:r>
                      <a:endParaRPr lang="es-EC" sz="110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ADDC"/>
                    </a:solidFill>
                  </a:tcPr>
                </a:tc>
                <a:tc>
                  <a:txBody>
                    <a:bodyPr/>
                    <a:lstStyle/>
                    <a:p>
                      <a:pPr algn="ctr">
                        <a:lnSpc>
                          <a:spcPct val="200000"/>
                        </a:lnSpc>
                        <a:spcAft>
                          <a:spcPts val="0"/>
                        </a:spcAft>
                      </a:pPr>
                      <a:r>
                        <a:rPr lang="es-EC" sz="1200" b="1" dirty="0">
                          <a:solidFill>
                            <a:srgbClr val="FFFFFF"/>
                          </a:solidFill>
                          <a:latin typeface="Times New Roman"/>
                          <a:ea typeface="Times New Roman"/>
                          <a:cs typeface="Times New Roman"/>
                        </a:rPr>
                        <a:t>Dupont</a:t>
                      </a:r>
                      <a:endParaRPr lang="es-EC" sz="1100" dirty="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ADDC"/>
                    </a:solidFill>
                  </a:tcPr>
                </a:tc>
              </a:tr>
              <a:tr h="190500">
                <a:tc>
                  <a:txBody>
                    <a:bodyPr/>
                    <a:lstStyle/>
                    <a:p>
                      <a:pPr algn="r">
                        <a:lnSpc>
                          <a:spcPct val="200000"/>
                        </a:lnSpc>
                        <a:spcAft>
                          <a:spcPts val="0"/>
                        </a:spcAft>
                      </a:pPr>
                      <a:r>
                        <a:rPr lang="es-EC" sz="1200" b="1">
                          <a:solidFill>
                            <a:srgbClr val="000000"/>
                          </a:solidFill>
                          <a:latin typeface="Times New Roman"/>
                          <a:ea typeface="Times New Roman"/>
                          <a:cs typeface="Times New Roman"/>
                        </a:rPr>
                        <a:t>2.009</a:t>
                      </a:r>
                      <a:endParaRPr lang="es-EC" sz="110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00ADDC"/>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11,92%</a:t>
                      </a:r>
                      <a:endParaRPr lang="es-EC" sz="110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1,38</a:t>
                      </a:r>
                      <a:endParaRPr lang="es-EC" sz="110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1,74</a:t>
                      </a:r>
                      <a:endParaRPr lang="es-EC" sz="110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r">
                        <a:lnSpc>
                          <a:spcPct val="200000"/>
                        </a:lnSpc>
                        <a:spcAft>
                          <a:spcPts val="0"/>
                        </a:spcAft>
                      </a:pPr>
                      <a:r>
                        <a:rPr lang="es-EC" sz="1200" b="1">
                          <a:solidFill>
                            <a:srgbClr val="000000"/>
                          </a:solidFill>
                          <a:latin typeface="Times New Roman"/>
                          <a:ea typeface="Times New Roman"/>
                          <a:cs typeface="Times New Roman"/>
                        </a:rPr>
                        <a:t>0,29</a:t>
                      </a:r>
                      <a:endParaRPr lang="es-EC" sz="1100">
                        <a:latin typeface="Calibri"/>
                        <a:ea typeface="Times New Roman"/>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190500">
                <a:tc>
                  <a:txBody>
                    <a:bodyPr/>
                    <a:lstStyle/>
                    <a:p>
                      <a:pPr algn="r">
                        <a:lnSpc>
                          <a:spcPct val="200000"/>
                        </a:lnSpc>
                        <a:spcAft>
                          <a:spcPts val="0"/>
                        </a:spcAft>
                      </a:pPr>
                      <a:r>
                        <a:rPr lang="es-EC" sz="1200" b="1">
                          <a:solidFill>
                            <a:srgbClr val="000000"/>
                          </a:solidFill>
                          <a:latin typeface="Times New Roman"/>
                          <a:ea typeface="Times New Roman"/>
                          <a:cs typeface="Times New Roman"/>
                        </a:rPr>
                        <a:t>2.010</a:t>
                      </a:r>
                      <a:endParaRPr lang="es-EC" sz="1100">
                        <a:latin typeface="Calibri"/>
                        <a:ea typeface="Times New Roman"/>
                        <a:cs typeface="Times New Roman"/>
                      </a:endParaRPr>
                    </a:p>
                  </a:txBody>
                  <a:tcPr marL="68580" marR="68580" marT="0" marB="0">
                    <a:lnL>
                      <a:noFill/>
                    </a:lnL>
                    <a:lnR>
                      <a:noFill/>
                    </a:lnR>
                    <a:lnT>
                      <a:noFill/>
                    </a:lnT>
                    <a:lnB>
                      <a:noFill/>
                    </a:lnB>
                    <a:solidFill>
                      <a:srgbClr val="00ADDC"/>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13,80%</a:t>
                      </a:r>
                      <a:endParaRPr lang="es-EC" sz="1100">
                        <a:latin typeface="Calibri"/>
                        <a:ea typeface="Times New Roman"/>
                        <a:cs typeface="Times New Roman"/>
                      </a:endParaRPr>
                    </a:p>
                  </a:txBody>
                  <a:tcPr marL="68580" marR="68580" marT="0" marB="0">
                    <a:lnL>
                      <a:noFill/>
                    </a:lnL>
                    <a:lnR>
                      <a:noFill/>
                    </a:lnR>
                    <a:lnT>
                      <a:noFill/>
                    </a:lnT>
                    <a:lnB>
                      <a:noFill/>
                    </a:lnB>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0,98</a:t>
                      </a:r>
                      <a:endParaRPr lang="es-EC" sz="1100">
                        <a:latin typeface="Calibri"/>
                        <a:ea typeface="Times New Roman"/>
                        <a:cs typeface="Times New Roman"/>
                      </a:endParaRPr>
                    </a:p>
                  </a:txBody>
                  <a:tcPr marL="68580" marR="68580" marT="0" marB="0">
                    <a:lnL>
                      <a:noFill/>
                    </a:lnL>
                    <a:lnR>
                      <a:noFill/>
                    </a:lnR>
                    <a:lnT>
                      <a:noFill/>
                    </a:lnT>
                    <a:lnB>
                      <a:noFill/>
                    </a:lnB>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1,18</a:t>
                      </a:r>
                      <a:endParaRPr lang="es-EC" sz="1100">
                        <a:latin typeface="Calibri"/>
                        <a:ea typeface="Times New Roman"/>
                        <a:cs typeface="Times New Roman"/>
                      </a:endParaRPr>
                    </a:p>
                  </a:txBody>
                  <a:tcPr marL="68580" marR="68580" marT="0" marB="0">
                    <a:lnL>
                      <a:noFill/>
                    </a:lnL>
                    <a:lnR>
                      <a:noFill/>
                    </a:lnR>
                    <a:lnT>
                      <a:noFill/>
                    </a:lnT>
                    <a:lnB>
                      <a:noFill/>
                    </a:lnB>
                  </a:tcPr>
                </a:tc>
                <a:tc>
                  <a:txBody>
                    <a:bodyPr/>
                    <a:lstStyle/>
                    <a:p>
                      <a:pPr algn="r">
                        <a:lnSpc>
                          <a:spcPct val="200000"/>
                        </a:lnSpc>
                        <a:spcAft>
                          <a:spcPts val="0"/>
                        </a:spcAft>
                      </a:pPr>
                      <a:r>
                        <a:rPr lang="es-EC" sz="1200" b="1">
                          <a:solidFill>
                            <a:srgbClr val="000000"/>
                          </a:solidFill>
                          <a:latin typeface="Times New Roman"/>
                          <a:ea typeface="Times New Roman"/>
                          <a:cs typeface="Times New Roman"/>
                        </a:rPr>
                        <a:t>0,16</a:t>
                      </a:r>
                      <a:endParaRPr lang="es-EC" sz="1100">
                        <a:latin typeface="Calibri"/>
                        <a:ea typeface="Times New Roman"/>
                        <a:cs typeface="Times New Roman"/>
                      </a:endParaRPr>
                    </a:p>
                  </a:txBody>
                  <a:tcPr marL="68580" marR="68580" marT="0" marB="0">
                    <a:lnL>
                      <a:noFill/>
                    </a:lnL>
                    <a:lnR>
                      <a:noFill/>
                    </a:lnR>
                    <a:lnT>
                      <a:noFill/>
                    </a:lnT>
                    <a:lnB>
                      <a:noFill/>
                    </a:lnB>
                  </a:tcPr>
                </a:tc>
              </a:tr>
              <a:tr h="190500">
                <a:tc>
                  <a:txBody>
                    <a:bodyPr/>
                    <a:lstStyle/>
                    <a:p>
                      <a:pPr algn="r">
                        <a:lnSpc>
                          <a:spcPct val="200000"/>
                        </a:lnSpc>
                        <a:spcAft>
                          <a:spcPts val="0"/>
                        </a:spcAft>
                      </a:pPr>
                      <a:r>
                        <a:rPr lang="es-EC" sz="1200" b="1">
                          <a:solidFill>
                            <a:srgbClr val="000000"/>
                          </a:solidFill>
                          <a:latin typeface="Times New Roman"/>
                          <a:ea typeface="Times New Roman"/>
                          <a:cs typeface="Times New Roman"/>
                        </a:rPr>
                        <a:t>2.011</a:t>
                      </a:r>
                      <a:endParaRPr lang="es-EC" sz="1100">
                        <a:latin typeface="Calibri"/>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00ADDC"/>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6,10%</a:t>
                      </a:r>
                      <a:endParaRPr lang="es-EC" sz="1100">
                        <a:latin typeface="Calibri"/>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3,39</a:t>
                      </a:r>
                      <a:endParaRPr lang="es-EC" sz="1100">
                        <a:latin typeface="Calibri"/>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r">
                        <a:lnSpc>
                          <a:spcPct val="200000"/>
                        </a:lnSpc>
                        <a:spcAft>
                          <a:spcPts val="0"/>
                        </a:spcAft>
                      </a:pPr>
                      <a:r>
                        <a:rPr lang="es-EC" sz="1200">
                          <a:solidFill>
                            <a:srgbClr val="000000"/>
                          </a:solidFill>
                          <a:latin typeface="Times New Roman"/>
                          <a:ea typeface="Times New Roman"/>
                          <a:cs typeface="Times New Roman"/>
                        </a:rPr>
                        <a:t>1,14</a:t>
                      </a:r>
                      <a:endParaRPr lang="es-EC" sz="1100">
                        <a:latin typeface="Calibri"/>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r">
                        <a:lnSpc>
                          <a:spcPct val="200000"/>
                        </a:lnSpc>
                        <a:spcAft>
                          <a:spcPts val="0"/>
                        </a:spcAft>
                      </a:pPr>
                      <a:r>
                        <a:rPr lang="es-EC" sz="1200" b="1" dirty="0">
                          <a:solidFill>
                            <a:srgbClr val="000000"/>
                          </a:solidFill>
                          <a:latin typeface="Times New Roman"/>
                          <a:ea typeface="Times New Roman"/>
                          <a:cs typeface="Times New Roman"/>
                        </a:rPr>
                        <a:t>0,24</a:t>
                      </a:r>
                      <a:endParaRPr lang="es-EC" sz="1100" dirty="0">
                        <a:latin typeface="Calibri"/>
                        <a:ea typeface="Times New Roman"/>
                        <a:cs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13" name="12 Rectángulo"/>
          <p:cNvSpPr/>
          <p:nvPr/>
        </p:nvSpPr>
        <p:spPr>
          <a:xfrm>
            <a:off x="827584" y="5085185"/>
            <a:ext cx="5760640" cy="2769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fontAlgn="base">
              <a:spcBef>
                <a:spcPct val="0"/>
              </a:spcBef>
              <a:spcAft>
                <a:spcPct val="0"/>
              </a:spcAft>
              <a:buFontTx/>
              <a:buChar char="•"/>
            </a:pPr>
            <a:r>
              <a:rPr lang="es-MX" sz="1200" dirty="0" smtClean="0">
                <a:latin typeface="Andalus" pitchFamily="2" charset="-78"/>
                <a:ea typeface="Times New Roman" pitchFamily="18" charset="0"/>
                <a:cs typeface="Andalus" pitchFamily="2" charset="-78"/>
              </a:rPr>
              <a:t>El primer componente es la eficiencia económica, es decir, la utilidad obtenida en ventas</a:t>
            </a:r>
            <a:endParaRPr lang="es-EC" sz="900" dirty="0" smtClean="0">
              <a:latin typeface="Andalus" pitchFamily="2" charset="-78"/>
              <a:cs typeface="Andalus" pitchFamily="2" charset="-78"/>
            </a:endParaRPr>
          </a:p>
        </p:txBody>
      </p:sp>
      <p:sp>
        <p:nvSpPr>
          <p:cNvPr id="16" name="15 Rectángulo"/>
          <p:cNvSpPr/>
          <p:nvPr/>
        </p:nvSpPr>
        <p:spPr>
          <a:xfrm>
            <a:off x="1187624" y="5445224"/>
            <a:ext cx="612068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eaLnBrk="0" fontAlgn="base" hangingPunct="0">
              <a:spcBef>
                <a:spcPct val="0"/>
              </a:spcBef>
              <a:spcAft>
                <a:spcPct val="0"/>
              </a:spcAft>
              <a:buFontTx/>
              <a:buChar char="•"/>
            </a:pPr>
            <a:r>
              <a:rPr lang="es-MX" sz="1200" dirty="0" smtClean="0">
                <a:latin typeface="Andalus" pitchFamily="2" charset="-78"/>
                <a:ea typeface="Times New Roman" pitchFamily="18" charset="0"/>
                <a:cs typeface="Andalus" pitchFamily="2" charset="-78"/>
              </a:rPr>
              <a:t>El segundo componente es la eficiencia operativa, es decir, indica el número de veces que se venden los activos.</a:t>
            </a:r>
            <a:endParaRPr lang="es-EC" sz="900" dirty="0" smtClean="0">
              <a:latin typeface="Andalus" pitchFamily="2" charset="-78"/>
              <a:cs typeface="Andalus" pitchFamily="2" charset="-78"/>
            </a:endParaRPr>
          </a:p>
        </p:txBody>
      </p:sp>
      <p:sp>
        <p:nvSpPr>
          <p:cNvPr id="17" name="16 Rectángulo"/>
          <p:cNvSpPr/>
          <p:nvPr/>
        </p:nvSpPr>
        <p:spPr>
          <a:xfrm>
            <a:off x="1475656" y="6021288"/>
            <a:ext cx="6264696"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eaLnBrk="0" fontAlgn="base" hangingPunct="0">
              <a:spcBef>
                <a:spcPct val="0"/>
              </a:spcBef>
              <a:spcAft>
                <a:spcPct val="0"/>
              </a:spcAft>
              <a:buFontTx/>
              <a:buChar char="•"/>
            </a:pPr>
            <a:r>
              <a:rPr lang="es-MX" sz="1200" dirty="0" smtClean="0">
                <a:latin typeface="Andalus" pitchFamily="2" charset="-78"/>
                <a:ea typeface="Times New Roman" pitchFamily="18" charset="0"/>
                <a:cs typeface="Andalus" pitchFamily="2" charset="-78"/>
              </a:rPr>
              <a:t>El tercer componente indica el apalancamiento financiero; es decir, en el 2.009 por cada dólar de patrimonio neto hay $1,74 de activo generando utilidad neta, del cual el 74% corresponde a deuda.</a:t>
            </a:r>
            <a:endParaRPr lang="es-EC" sz="900" dirty="0" smtClean="0">
              <a:latin typeface="Andalus" pitchFamily="2" charset="-78"/>
              <a:cs typeface="Andalus" pitchFamily="2" charset="-78"/>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0" y="188640"/>
            <a:ext cx="6444208" cy="792088"/>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Análisis Indicadores Financieros</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4" name="3 Tabla"/>
          <p:cNvGraphicFramePr>
            <a:graphicFrameLocks noGrp="1"/>
          </p:cNvGraphicFramePr>
          <p:nvPr/>
        </p:nvGraphicFramePr>
        <p:xfrm>
          <a:off x="1115616" y="1412776"/>
          <a:ext cx="5984875" cy="931545"/>
        </p:xfrm>
        <a:graphic>
          <a:graphicData uri="http://schemas.openxmlformats.org/drawingml/2006/table">
            <a:tbl>
              <a:tblPr/>
              <a:tblGrid>
                <a:gridCol w="1626870"/>
                <a:gridCol w="1890395"/>
                <a:gridCol w="810260"/>
                <a:gridCol w="800100"/>
                <a:gridCol w="857250"/>
              </a:tblGrid>
              <a:tr h="200025">
                <a:tc gridSpan="5">
                  <a:txBody>
                    <a:bodyPr/>
                    <a:lstStyle/>
                    <a:p>
                      <a:pPr algn="ctr">
                        <a:lnSpc>
                          <a:spcPct val="100000"/>
                        </a:lnSpc>
                        <a:spcAft>
                          <a:spcPts val="0"/>
                        </a:spcAft>
                      </a:pPr>
                      <a:r>
                        <a:rPr lang="es-EC" sz="1200" b="1">
                          <a:solidFill>
                            <a:srgbClr val="000000"/>
                          </a:solidFill>
                          <a:latin typeface="Times New Roman"/>
                          <a:ea typeface="Times New Roman"/>
                          <a:cs typeface="Times New Roman"/>
                        </a:rPr>
                        <a:t>MARGENES</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72AE"/>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a:txBody>
                    <a:bodyPr/>
                    <a:lstStyle/>
                    <a:p>
                      <a:pPr algn="just">
                        <a:lnSpc>
                          <a:spcPct val="100000"/>
                        </a:lnSpc>
                        <a:spcAft>
                          <a:spcPts val="0"/>
                        </a:spcAft>
                      </a:pPr>
                      <a:r>
                        <a:rPr lang="es-EC" sz="1200" b="1">
                          <a:solidFill>
                            <a:srgbClr val="000000"/>
                          </a:solidFill>
                          <a:latin typeface="Times New Roman"/>
                          <a:ea typeface="Times New Roman"/>
                          <a:cs typeface="Times New Roman"/>
                        </a:rPr>
                        <a:t>Margen Bruto</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0E4"/>
                    </a:solidFill>
                  </a:tcPr>
                </a:tc>
                <a:tc>
                  <a:txBody>
                    <a:bodyPr/>
                    <a:lstStyle/>
                    <a:p>
                      <a:pPr algn="just">
                        <a:lnSpc>
                          <a:spcPct val="100000"/>
                        </a:lnSpc>
                        <a:spcAft>
                          <a:spcPts val="0"/>
                        </a:spcAft>
                      </a:pPr>
                      <a:r>
                        <a:rPr lang="es-EC" sz="1200">
                          <a:solidFill>
                            <a:srgbClr val="000000"/>
                          </a:solidFill>
                          <a:latin typeface="Times New Roman"/>
                          <a:ea typeface="Times New Roman"/>
                          <a:cs typeface="Times New Roman"/>
                        </a:rPr>
                        <a:t>Utilidad Bruta / Ventas Netas</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48.42%</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42.00%</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44.73%</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just">
                        <a:lnSpc>
                          <a:spcPct val="100000"/>
                        </a:lnSpc>
                        <a:spcAft>
                          <a:spcPts val="0"/>
                        </a:spcAft>
                      </a:pPr>
                      <a:r>
                        <a:rPr lang="es-EC" sz="1200" b="1">
                          <a:solidFill>
                            <a:srgbClr val="000000"/>
                          </a:solidFill>
                          <a:latin typeface="Times New Roman"/>
                          <a:ea typeface="Times New Roman"/>
                          <a:cs typeface="Times New Roman"/>
                        </a:rPr>
                        <a:t>Margen Operativo</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D0E4"/>
                    </a:solidFill>
                  </a:tcPr>
                </a:tc>
                <a:tc>
                  <a:txBody>
                    <a:bodyPr/>
                    <a:lstStyle/>
                    <a:p>
                      <a:pPr algn="just">
                        <a:lnSpc>
                          <a:spcPct val="100000"/>
                        </a:lnSpc>
                        <a:spcAft>
                          <a:spcPts val="0"/>
                        </a:spcAft>
                      </a:pPr>
                      <a:r>
                        <a:rPr lang="es-EC" sz="1200">
                          <a:solidFill>
                            <a:srgbClr val="000000"/>
                          </a:solidFill>
                          <a:latin typeface="Times New Roman"/>
                          <a:ea typeface="Times New Roman"/>
                          <a:cs typeface="Times New Roman"/>
                        </a:rPr>
                        <a:t>Utilidad Operativa / Ventas Netas</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27.19%</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a:solidFill>
                            <a:srgbClr val="000000"/>
                          </a:solidFill>
                          <a:latin typeface="Times New Roman"/>
                          <a:ea typeface="Times New Roman"/>
                          <a:cs typeface="Times New Roman"/>
                        </a:rPr>
                        <a:t>19.64%</a:t>
                      </a:r>
                      <a:endParaRPr lang="es-EC" sz="11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0000"/>
                        </a:lnSpc>
                        <a:spcAft>
                          <a:spcPts val="0"/>
                        </a:spcAft>
                      </a:pPr>
                      <a:r>
                        <a:rPr lang="es-EC" sz="1200" dirty="0">
                          <a:solidFill>
                            <a:srgbClr val="000000"/>
                          </a:solidFill>
                          <a:latin typeface="Times New Roman"/>
                          <a:ea typeface="Times New Roman"/>
                          <a:cs typeface="Times New Roman"/>
                        </a:rPr>
                        <a:t>20.51%</a:t>
                      </a:r>
                      <a:endParaRPr lang="es-EC" sz="11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4 Tabla"/>
          <p:cNvGraphicFramePr>
            <a:graphicFrameLocks noGrp="1"/>
          </p:cNvGraphicFramePr>
          <p:nvPr/>
        </p:nvGraphicFramePr>
        <p:xfrm>
          <a:off x="1115616" y="1052736"/>
          <a:ext cx="5976664" cy="360040"/>
        </p:xfrm>
        <a:graphic>
          <a:graphicData uri="http://schemas.openxmlformats.org/drawingml/2006/table">
            <a:tbl>
              <a:tblPr/>
              <a:tblGrid>
                <a:gridCol w="1735161"/>
                <a:gridCol w="1735161"/>
                <a:gridCol w="867580"/>
                <a:gridCol w="771182"/>
                <a:gridCol w="867580"/>
              </a:tblGrid>
              <a:tr h="360040">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Razones</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Fórmula</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2009</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2010</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a:txBody>
                    <a:bodyPr/>
                    <a:lstStyle/>
                    <a:p>
                      <a:pPr algn="ctr">
                        <a:lnSpc>
                          <a:spcPct val="200000"/>
                        </a:lnSpc>
                        <a:spcAft>
                          <a:spcPts val="0"/>
                        </a:spcAft>
                      </a:pPr>
                      <a:r>
                        <a:rPr lang="es-EC" sz="1050" b="1" dirty="0">
                          <a:solidFill>
                            <a:srgbClr val="000000"/>
                          </a:solidFill>
                          <a:latin typeface="Andalus" pitchFamily="2" charset="-78"/>
                          <a:ea typeface="Times New Roman"/>
                          <a:cs typeface="Andalus" pitchFamily="2" charset="-78"/>
                        </a:rPr>
                        <a:t>2011</a:t>
                      </a:r>
                      <a:endParaRPr lang="es-EC" sz="1050" dirty="0">
                        <a:latin typeface="Andalus" pitchFamily="2" charset="-78"/>
                        <a:ea typeface="Times New Roman"/>
                        <a:cs typeface="Andalus" pitchFamily="2" charset="-78"/>
                      </a:endParaRPr>
                    </a:p>
                  </a:txBody>
                  <a:tcPr marL="7697" marR="76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r>
            </a:tbl>
          </a:graphicData>
        </a:graphic>
      </p:graphicFrame>
      <p:graphicFrame>
        <p:nvGraphicFramePr>
          <p:cNvPr id="6" name="5 Gráfico"/>
          <p:cNvGraphicFramePr/>
          <p:nvPr/>
        </p:nvGraphicFramePr>
        <p:xfrm>
          <a:off x="1115616" y="2852936"/>
          <a:ext cx="5985643" cy="2137144"/>
        </p:xfrm>
        <a:graphic>
          <a:graphicData uri="http://schemas.openxmlformats.org/drawingml/2006/chart">
            <c:chart xmlns:c="http://schemas.openxmlformats.org/drawingml/2006/chart" xmlns:r="http://schemas.openxmlformats.org/officeDocument/2006/relationships" r:id="rId2"/>
          </a:graphicData>
        </a:graphic>
      </p:graphicFrame>
      <p:sp>
        <p:nvSpPr>
          <p:cNvPr id="49153" name="Rectangle 1"/>
          <p:cNvSpPr>
            <a:spLocks noChangeArrowheads="1"/>
          </p:cNvSpPr>
          <p:nvPr/>
        </p:nvSpPr>
        <p:spPr bwMode="auto">
          <a:xfrm>
            <a:off x="899592" y="5091210"/>
            <a:ext cx="6480720" cy="9002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5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El Crecimiento Anual Compuesto de la Ventas del 7.57%, da un estimado de cuánto sería la ganancia de la inversión si el ritmo de crecimiento se mantiene constante, también se lo puede emplear como un marco de referencia sobre el crecimiento de las empresas. </a:t>
            </a:r>
            <a:endParaRPr kumimoji="0" lang="es-MX" sz="1800" b="0" i="0" u="none" strike="noStrike" cap="none" normalizeH="0" baseline="0" dirty="0" smtClean="0">
              <a:ln>
                <a:noFill/>
              </a:ln>
              <a:solidFill>
                <a:schemeClr val="tx1"/>
              </a:solidFill>
              <a:effectLst/>
              <a:latin typeface="Andalus" pitchFamily="2" charset="-78"/>
              <a:cs typeface="Andalus" pitchFamily="2" charset="-78"/>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0" y="188640"/>
            <a:ext cx="7956376" cy="936104"/>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Cálculo del Valor Económico Agregado -EVA</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4" name="3 Diagrama"/>
          <p:cNvGraphicFramePr/>
          <p:nvPr/>
        </p:nvGraphicFramePr>
        <p:xfrm>
          <a:off x="1259632" y="1196752"/>
          <a:ext cx="6480720"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1" name="Rectangle 1"/>
          <p:cNvSpPr>
            <a:spLocks noChangeArrowheads="1"/>
          </p:cNvSpPr>
          <p:nvPr/>
        </p:nvSpPr>
        <p:spPr bwMode="auto">
          <a:xfrm>
            <a:off x="1115616" y="3715582"/>
            <a:ext cx="5688632"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s-ES_tradnl" sz="20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ndalus" pitchFamily="2" charset="-78"/>
                <a:ea typeface="Times New Roman" pitchFamily="18" charset="0"/>
                <a:cs typeface="Andalus" pitchFamily="2" charset="-78"/>
              </a:rPr>
              <a:t>EVA = (UONDI  -  AONE)   x   R</a:t>
            </a:r>
            <a:endParaRPr kumimoji="0" lang="es-EC" sz="1200" b="0" i="0" u="none" strike="noStrike" cap="none" normalizeH="0" baseline="0" dirty="0" smtClean="0">
              <a:ln>
                <a:noFill/>
              </a:ln>
              <a:solidFill>
                <a:schemeClr val="tx1"/>
              </a:solidFill>
              <a:effectLst/>
              <a:latin typeface="Andalus" pitchFamily="2" charset="-78"/>
              <a:cs typeface="Andalus" pitchFamily="2" charset="-78"/>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s-MX" sz="1100" b="1"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Donde: </a:t>
            </a:r>
          </a:p>
          <a:p>
            <a:pPr marL="0" marR="0" lvl="0" indent="0" algn="just" defTabSz="914400" rtl="0" eaLnBrk="0" fontAlgn="base" latinLnBrk="0" hangingPunct="0">
              <a:lnSpc>
                <a:spcPct val="200000"/>
              </a:lnSpc>
              <a:spcBef>
                <a:spcPct val="0"/>
              </a:spcBef>
              <a:spcAft>
                <a:spcPct val="0"/>
              </a:spcAft>
              <a:buClrTx/>
              <a:buSzTx/>
              <a:buFontTx/>
              <a:buNone/>
              <a:tabLst/>
            </a:pPr>
            <a:endParaRPr kumimoji="0" lang="es-EC" sz="1100" b="0" i="0" u="none" strike="noStrike" cap="none" normalizeH="0" baseline="0" dirty="0" smtClean="0">
              <a:ln>
                <a:noFill/>
              </a:ln>
              <a:solidFill>
                <a:schemeClr val="tx1"/>
              </a:solidFill>
              <a:effectLst/>
              <a:latin typeface="Andalus" pitchFamily="2" charset="-78"/>
              <a:cs typeface="Andalus" pitchFamily="2" charset="-78"/>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UONDI </a:t>
            </a:r>
            <a:r>
              <a:rPr kumimoji="0" lang="es-ES_tradnl" sz="11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 Utilidad Operativa Neta Después de Impuestos </a:t>
            </a:r>
            <a:endParaRPr kumimoji="0" lang="es-EC" sz="1100" b="0" i="0" u="none" strike="noStrike" cap="none" normalizeH="0" baseline="0" dirty="0" smtClean="0">
              <a:ln>
                <a:noFill/>
              </a:ln>
              <a:solidFill>
                <a:schemeClr val="tx1"/>
              </a:solidFill>
              <a:effectLst/>
              <a:latin typeface="Andalus" pitchFamily="2" charset="-78"/>
              <a:cs typeface="Andalus" pitchFamily="2" charset="-78"/>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AONE </a:t>
            </a:r>
            <a:r>
              <a:rPr kumimoji="0" lang="es-ES_tradnl" sz="11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 Activo Operativo Neto Empleado </a:t>
            </a:r>
            <a:endParaRPr kumimoji="0" lang="es-EC" sz="1100" b="0" i="0" u="none" strike="noStrike" cap="none" normalizeH="0" baseline="0" dirty="0" smtClean="0">
              <a:ln>
                <a:noFill/>
              </a:ln>
              <a:solidFill>
                <a:schemeClr val="tx1"/>
              </a:solidFill>
              <a:effectLst/>
              <a:latin typeface="Andalus" pitchFamily="2" charset="-78"/>
              <a:cs typeface="Andalus" pitchFamily="2" charset="-78"/>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es-ES_tradnl" sz="1100" b="1"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R</a:t>
            </a:r>
            <a:r>
              <a:rPr kumimoji="0" lang="es-ES_tradnl" sz="11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 = Costo de Oportunidad del Capital, ajustado por riesgo, o tasa de rentabilidad financiera requerida por un accionista racional.</a:t>
            </a:r>
            <a:endParaRPr kumimoji="0" lang="es-ES_tradnl" sz="1100" b="0" i="0" u="none" strike="noStrike" cap="none" normalizeH="0" baseline="0" dirty="0" smtClean="0">
              <a:ln>
                <a:noFill/>
              </a:ln>
              <a:solidFill>
                <a:schemeClr val="tx1"/>
              </a:solidFill>
              <a:effectLst/>
              <a:latin typeface="Andalus" pitchFamily="2" charset="-78"/>
              <a:cs typeface="Andalus" pitchFamily="2" charset="-78"/>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0" y="188640"/>
            <a:ext cx="7956376" cy="936104"/>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Cálculo del Valor Económico Agregado -EVA</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graphicFrame>
        <p:nvGraphicFramePr>
          <p:cNvPr id="4" name="3 Tabla"/>
          <p:cNvGraphicFramePr>
            <a:graphicFrameLocks noGrp="1"/>
          </p:cNvGraphicFramePr>
          <p:nvPr/>
        </p:nvGraphicFramePr>
        <p:xfrm>
          <a:off x="1043607" y="908730"/>
          <a:ext cx="6768752" cy="5295846"/>
        </p:xfrm>
        <a:graphic>
          <a:graphicData uri="http://schemas.openxmlformats.org/drawingml/2006/table">
            <a:tbl>
              <a:tblPr/>
              <a:tblGrid>
                <a:gridCol w="3082832"/>
                <a:gridCol w="445561"/>
                <a:gridCol w="783079"/>
                <a:gridCol w="441057"/>
                <a:gridCol w="787583"/>
                <a:gridCol w="292537"/>
                <a:gridCol w="936103"/>
              </a:tblGrid>
              <a:tr h="202720">
                <a:tc gridSpan="2">
                  <a:txBody>
                    <a:bodyPr/>
                    <a:lstStyle/>
                    <a:p>
                      <a:pPr algn="just">
                        <a:lnSpc>
                          <a:spcPct val="100000"/>
                        </a:lnSpc>
                      </a:pPr>
                      <a:endParaRPr lang="es-EC" sz="1100" dirty="0">
                        <a:latin typeface="Andalus" pitchFamily="2" charset="-78"/>
                        <a:cs typeface="Andalus" pitchFamily="2" charset="-78"/>
                      </a:endParaRPr>
                    </a:p>
                  </a:txBody>
                  <a:tcPr marL="28603" marR="28603"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AB39F"/>
                    </a:solidFill>
                  </a:tcPr>
                </a:tc>
                <a:tc gridSpan="2">
                  <a:txBody>
                    <a:bodyPr/>
                    <a:lstStyle/>
                    <a:p>
                      <a:pPr algn="r">
                        <a:lnSpc>
                          <a:spcPct val="100000"/>
                        </a:lnSpc>
                        <a:spcAft>
                          <a:spcPts val="0"/>
                        </a:spcAft>
                      </a:pPr>
                      <a:r>
                        <a:rPr lang="es-EC" sz="1100" b="1">
                          <a:solidFill>
                            <a:srgbClr val="FFFFFF"/>
                          </a:solidFill>
                          <a:latin typeface="Andalus" pitchFamily="2" charset="-78"/>
                          <a:ea typeface="Times New Roman"/>
                          <a:cs typeface="Andalus" pitchFamily="2" charset="-78"/>
                        </a:rPr>
                        <a:t>2009</a:t>
                      </a:r>
                      <a:endParaRPr lang="es-EC" sz="1100">
                        <a:latin typeface="Andalus" pitchFamily="2" charset="-78"/>
                        <a:ea typeface="Times New Roman"/>
                        <a:cs typeface="Andalus" pitchFamily="2" charset="-78"/>
                      </a:endParaRPr>
                    </a:p>
                  </a:txBody>
                  <a:tcPr marL="28603" marR="28603"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AB39F"/>
                    </a:solidFill>
                  </a:tcPr>
                </a:tc>
                <a:tc gridSpan="2">
                  <a:txBody>
                    <a:bodyPr/>
                    <a:lstStyle/>
                    <a:p>
                      <a:pPr algn="r">
                        <a:lnSpc>
                          <a:spcPct val="100000"/>
                        </a:lnSpc>
                        <a:spcAft>
                          <a:spcPts val="0"/>
                        </a:spcAft>
                      </a:pPr>
                      <a:r>
                        <a:rPr lang="es-EC" sz="1100" b="1" dirty="0">
                          <a:solidFill>
                            <a:srgbClr val="FFFFFF"/>
                          </a:solidFill>
                          <a:latin typeface="Andalus" pitchFamily="2" charset="-78"/>
                          <a:ea typeface="Times New Roman"/>
                          <a:cs typeface="Andalus" pitchFamily="2" charset="-78"/>
                        </a:rPr>
                        <a:t>2010</a:t>
                      </a:r>
                      <a:endParaRPr lang="es-EC" sz="1100" dirty="0">
                        <a:latin typeface="Andalus" pitchFamily="2" charset="-78"/>
                        <a:ea typeface="Times New Roman"/>
                        <a:cs typeface="Andalus" pitchFamily="2" charset="-78"/>
                      </a:endParaRPr>
                    </a:p>
                  </a:txBody>
                  <a:tcPr marL="28603" marR="28603"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AB39F"/>
                    </a:solidFill>
                  </a:tcPr>
                </a:tc>
                <a:tc>
                  <a:txBody>
                    <a:bodyPr/>
                    <a:lstStyle/>
                    <a:p>
                      <a:pPr algn="r">
                        <a:lnSpc>
                          <a:spcPct val="100000"/>
                        </a:lnSpc>
                        <a:spcAft>
                          <a:spcPts val="0"/>
                        </a:spcAft>
                      </a:pPr>
                      <a:r>
                        <a:rPr lang="es-EC" sz="1100" b="1" dirty="0">
                          <a:solidFill>
                            <a:srgbClr val="FFFFFF"/>
                          </a:solidFill>
                          <a:latin typeface="Andalus" pitchFamily="2" charset="-78"/>
                          <a:ea typeface="Times New Roman"/>
                          <a:cs typeface="Andalus" pitchFamily="2" charset="-78"/>
                        </a:rPr>
                        <a:t>2011</a:t>
                      </a:r>
                      <a:endParaRPr lang="es-EC" sz="1100" dirty="0">
                        <a:latin typeface="Andalus" pitchFamily="2" charset="-78"/>
                        <a:ea typeface="Times New Roman"/>
                        <a:cs typeface="Andalus" pitchFamily="2" charset="-78"/>
                      </a:endParaRPr>
                    </a:p>
                  </a:txBody>
                  <a:tcPr marL="28603" marR="28603"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1AB39F"/>
                    </a:solidFill>
                  </a:tcPr>
                </a:tc>
              </a:tr>
              <a:tr h="202720">
                <a:tc gridSpan="7">
                  <a:txBody>
                    <a:bodyPr/>
                    <a:lstStyle/>
                    <a:p>
                      <a:pPr algn="just">
                        <a:lnSpc>
                          <a:spcPct val="100000"/>
                        </a:lnSpc>
                        <a:spcAft>
                          <a:spcPts val="0"/>
                        </a:spcAft>
                      </a:pPr>
                      <a:r>
                        <a:rPr lang="es-EC" sz="1100" b="1">
                          <a:solidFill>
                            <a:srgbClr val="FFFFFF"/>
                          </a:solidFill>
                          <a:latin typeface="Andalus" pitchFamily="2" charset="-78"/>
                          <a:ea typeface="Times New Roman"/>
                          <a:cs typeface="Andalus" pitchFamily="2" charset="-78"/>
                        </a:rPr>
                        <a:t>1.) Cálculo de Utilidad Operativa Después de Impuestos</a:t>
                      </a:r>
                      <a:endParaRPr lang="es-EC" sz="1100">
                        <a:latin typeface="Andalus" pitchFamily="2" charset="-78"/>
                        <a:ea typeface="Times New Roman"/>
                        <a:cs typeface="Andalus" pitchFamily="2" charset="-78"/>
                      </a:endParaRPr>
                    </a:p>
                  </a:txBody>
                  <a:tcPr marL="28603" marR="28603" marT="0" marB="0">
                    <a:lnL>
                      <a:noFill/>
                    </a:lnL>
                    <a:lnR>
                      <a:noFill/>
                    </a:lnR>
                    <a:lnT w="28575" cap="flat" cmpd="sng" algn="ctr">
                      <a:solidFill>
                        <a:srgbClr val="000000"/>
                      </a:solidFill>
                      <a:prstDash val="solid"/>
                      <a:round/>
                      <a:headEnd type="none" w="med" len="med"/>
                      <a:tailEnd type="none" w="med" len="med"/>
                    </a:lnT>
                    <a:lnB>
                      <a:noFill/>
                    </a:lnB>
                    <a:solidFill>
                      <a:srgbClr val="1AB39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0614">
                <a:tc gridSpan="2">
                  <a:txBody>
                    <a:bodyPr/>
                    <a:lstStyle/>
                    <a:p>
                      <a:pPr algn="l">
                        <a:lnSpc>
                          <a:spcPct val="100000"/>
                        </a:lnSpc>
                        <a:spcAft>
                          <a:spcPts val="0"/>
                        </a:spcAft>
                      </a:pPr>
                      <a:r>
                        <a:rPr lang="es-EC" sz="1100">
                          <a:solidFill>
                            <a:srgbClr val="000000"/>
                          </a:solidFill>
                          <a:latin typeface="Andalus" pitchFamily="2" charset="-78"/>
                          <a:ea typeface="Times New Roman"/>
                          <a:cs typeface="Andalus" pitchFamily="2" charset="-78"/>
                        </a:rPr>
                        <a:t>Ventas netas</a:t>
                      </a:r>
                      <a:r>
                        <a:rPr lang="es-EC" sz="1100">
                          <a:solidFill>
                            <a:srgbClr val="FFFFFF"/>
                          </a:solidFill>
                          <a:latin typeface="Andalus" pitchFamily="2" charset="-78"/>
                          <a:ea typeface="Times New Roman"/>
                          <a:cs typeface="Andalus" pitchFamily="2" charset="-78"/>
                        </a:rPr>
                        <a:t> </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1AB39F"/>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1.055.588,28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just">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1.101.620,23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1.116.506,60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r>
              <a:tr h="202720">
                <a:tc gridSpan="2">
                  <a:txBody>
                    <a:bodyPr/>
                    <a:lstStyle/>
                    <a:p>
                      <a:pPr algn="l">
                        <a:lnSpc>
                          <a:spcPct val="100000"/>
                        </a:lnSpc>
                        <a:spcAft>
                          <a:spcPts val="0"/>
                        </a:spcAft>
                      </a:pPr>
                      <a:r>
                        <a:rPr lang="es-EC" sz="1100">
                          <a:solidFill>
                            <a:srgbClr val="000000"/>
                          </a:solidFill>
                          <a:latin typeface="Andalus" pitchFamily="2" charset="-78"/>
                          <a:ea typeface="Times New Roman"/>
                          <a:cs typeface="Andalus" pitchFamily="2" charset="-78"/>
                        </a:rPr>
                        <a:t>(-) Costo de Ventas</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1AB39F"/>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(544.520,79)</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just">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(638.908,06)</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(617.121,78)</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r>
              <a:tr h="157320">
                <a:tc gridSpan="2">
                  <a:txBody>
                    <a:bodyPr/>
                    <a:lstStyle/>
                    <a:p>
                      <a:pPr algn="l">
                        <a:lnSpc>
                          <a:spcPct val="100000"/>
                        </a:lnSpc>
                        <a:spcAft>
                          <a:spcPts val="0"/>
                        </a:spcAft>
                      </a:pPr>
                      <a:r>
                        <a:rPr lang="es-EC" sz="1100" dirty="0">
                          <a:solidFill>
                            <a:srgbClr val="000000"/>
                          </a:solidFill>
                          <a:latin typeface="Andalus" pitchFamily="2" charset="-78"/>
                          <a:ea typeface="Times New Roman"/>
                          <a:cs typeface="Andalus" pitchFamily="2" charset="-78"/>
                        </a:rPr>
                        <a:t>(-) Gastos generales, de ventas y de administración</a:t>
                      </a:r>
                      <a:r>
                        <a:rPr lang="es-EC" sz="1100" dirty="0">
                          <a:solidFill>
                            <a:srgbClr val="FFFFFF"/>
                          </a:solidFill>
                          <a:latin typeface="Andalus" pitchFamily="2" charset="-78"/>
                          <a:ea typeface="Times New Roman"/>
                          <a:cs typeface="Andalus" pitchFamily="2" charset="-78"/>
                        </a:rPr>
                        <a:t> </a:t>
                      </a:r>
                      <a:endParaRPr lang="es-EC" sz="1100" dirty="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1AB39F"/>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          (224.020,51)</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just">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    </a:t>
                      </a:r>
                      <a:r>
                        <a:rPr lang="es-EC" sz="1100" dirty="0" smtClean="0">
                          <a:solidFill>
                            <a:srgbClr val="000000"/>
                          </a:solidFill>
                          <a:latin typeface="Andalus" pitchFamily="2" charset="-78"/>
                          <a:ea typeface="Times New Roman"/>
                          <a:cs typeface="Andalus" pitchFamily="2" charset="-78"/>
                        </a:rPr>
                        <a:t>(</a:t>
                      </a:r>
                      <a:r>
                        <a:rPr lang="es-EC" sz="1100" dirty="0">
                          <a:solidFill>
                            <a:srgbClr val="000000"/>
                          </a:solidFill>
                          <a:latin typeface="Andalus" pitchFamily="2" charset="-78"/>
                          <a:ea typeface="Times New Roman"/>
                          <a:cs typeface="Andalus" pitchFamily="2" charset="-78"/>
                        </a:rPr>
                        <a:t>246.377,65)</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   </a:t>
                      </a:r>
                      <a:r>
                        <a:rPr lang="es-EC" sz="1100" dirty="0" smtClean="0">
                          <a:solidFill>
                            <a:srgbClr val="000000"/>
                          </a:solidFill>
                          <a:latin typeface="Andalus" pitchFamily="2" charset="-78"/>
                          <a:ea typeface="Times New Roman"/>
                          <a:cs typeface="Andalus" pitchFamily="2" charset="-78"/>
                        </a:rPr>
                        <a:t>(</a:t>
                      </a:r>
                      <a:r>
                        <a:rPr lang="es-EC" sz="1100" dirty="0">
                          <a:solidFill>
                            <a:srgbClr val="000000"/>
                          </a:solidFill>
                          <a:latin typeface="Andalus" pitchFamily="2" charset="-78"/>
                          <a:ea typeface="Times New Roman"/>
                          <a:cs typeface="Andalus" pitchFamily="2" charset="-78"/>
                        </a:rPr>
                        <a:t>270.371,12)</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r>
              <a:tr h="133696">
                <a:tc gridSpan="2">
                  <a:txBody>
                    <a:bodyPr/>
                    <a:lstStyle/>
                    <a:p>
                      <a:pPr algn="l">
                        <a:lnSpc>
                          <a:spcPct val="100000"/>
                        </a:lnSpc>
                        <a:spcAft>
                          <a:spcPts val="0"/>
                        </a:spcAft>
                      </a:pPr>
                      <a:r>
                        <a:rPr lang="es-EC" sz="1100">
                          <a:solidFill>
                            <a:srgbClr val="000000"/>
                          </a:solidFill>
                          <a:latin typeface="Andalus" pitchFamily="2" charset="-78"/>
                          <a:ea typeface="Times New Roman"/>
                          <a:cs typeface="Andalus" pitchFamily="2" charset="-78"/>
                        </a:rPr>
                        <a:t>(-) Depreciación</a:t>
                      </a:r>
                      <a:r>
                        <a:rPr lang="es-EC" sz="1100">
                          <a:solidFill>
                            <a:srgbClr val="FFFFFF"/>
                          </a:solidFill>
                          <a:latin typeface="Andalus" pitchFamily="2" charset="-78"/>
                          <a:ea typeface="Times New Roman"/>
                          <a:cs typeface="Andalus" pitchFamily="2" charset="-78"/>
                        </a:rPr>
                        <a:t> </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1AB39F"/>
                    </a:solidFill>
                  </a:tcPr>
                </a:tc>
                <a:tc hMerge="1">
                  <a:txBody>
                    <a:bodyPr/>
                    <a:lstStyle/>
                    <a:p>
                      <a:pPr algn="just"/>
                      <a:endParaRPr lang="es-EC" sz="500">
                        <a:latin typeface="Calibri"/>
                      </a:endParaRPr>
                    </a:p>
                  </a:txBody>
                  <a:tcPr marL="28603" marR="28603" marT="0" marB="0">
                    <a:lnL>
                      <a:noFill/>
                    </a:lnL>
                    <a:lnR>
                      <a:noFill/>
                    </a:lnR>
                    <a:lnT>
                      <a:noFill/>
                    </a:lnT>
                    <a:lnB>
                      <a:noFill/>
                    </a:lnB>
                    <a:solidFill>
                      <a:srgbClr val="D8D8D8"/>
                    </a:solidFill>
                  </a:tcPr>
                </a:tc>
                <a:tc gridSpan="2">
                  <a:txBody>
                    <a:bodyPr/>
                    <a:lstStyle/>
                    <a:p>
                      <a:pPr algn="r"/>
                      <a:endParaRPr lang="es-EC" sz="800" dirty="0"/>
                    </a:p>
                  </a:txBody>
                  <a:tcPr marL="28603" marR="28603" marT="0" marB="0">
                    <a:lnL>
                      <a:noFill/>
                    </a:lnL>
                    <a:lnR>
                      <a:noFill/>
                    </a:lnR>
                    <a:lnT>
                      <a:noFill/>
                    </a:lnT>
                    <a:lnB>
                      <a:noFill/>
                    </a:lnB>
                    <a:solidFill>
                      <a:srgbClr val="D8D8D8"/>
                    </a:solidFill>
                  </a:tcPr>
                </a:tc>
                <a:tc hMerge="1">
                  <a:txBody>
                    <a:bodyPr/>
                    <a:lstStyle/>
                    <a:p>
                      <a:pPr algn="just">
                        <a:lnSpc>
                          <a:spcPct val="100000"/>
                        </a:lnSpc>
                      </a:pPr>
                      <a:endParaRPr lang="es-EC" sz="1100" dirty="0">
                        <a:latin typeface="Andalus" pitchFamily="2" charset="-78"/>
                        <a:cs typeface="Andalus" pitchFamily="2" charset="-78"/>
                      </a:endParaRPr>
                    </a:p>
                  </a:txBody>
                  <a:tcPr marL="28603" marR="28603" marT="0" marB="0">
                    <a:lnL>
                      <a:noFill/>
                    </a:lnL>
                    <a:lnR>
                      <a:noFill/>
                    </a:lnR>
                    <a:lnT>
                      <a:noFill/>
                    </a:lnT>
                    <a:lnB>
                      <a:noFill/>
                    </a:lnB>
                    <a:solidFill>
                      <a:srgbClr val="D8D8D8"/>
                    </a:solidFill>
                  </a:tcPr>
                </a:tc>
                <a:tc gridSpan="2">
                  <a:txBody>
                    <a:bodyPr/>
                    <a:lstStyle/>
                    <a:p>
                      <a:pPr algn="r"/>
                      <a:endParaRPr lang="es-EC" sz="800" dirty="0"/>
                    </a:p>
                  </a:txBody>
                  <a:tcPr marL="28603" marR="28603" marT="0" marB="0">
                    <a:lnL>
                      <a:noFill/>
                    </a:lnL>
                    <a:lnR>
                      <a:noFill/>
                    </a:lnR>
                    <a:lnT>
                      <a:noFill/>
                    </a:lnT>
                    <a:lnB>
                      <a:noFill/>
                    </a:lnB>
                    <a:solidFill>
                      <a:srgbClr val="D8D8D8"/>
                    </a:solidFill>
                  </a:tcPr>
                </a:tc>
                <a:tc hMerge="1">
                  <a:txBody>
                    <a:bodyPr/>
                    <a:lstStyle/>
                    <a:p>
                      <a:pPr algn="just"/>
                      <a:endParaRPr lang="es-EC" sz="500">
                        <a:latin typeface="Calibri"/>
                      </a:endParaRPr>
                    </a:p>
                  </a:txBody>
                  <a:tcPr marL="28603" marR="28603" marT="0" marB="0">
                    <a:lnL>
                      <a:noFill/>
                    </a:lnL>
                    <a:lnR>
                      <a:noFill/>
                    </a:lnR>
                    <a:lnT>
                      <a:noFill/>
                    </a:lnT>
                    <a:lnB>
                      <a:noFill/>
                    </a:lnB>
                    <a:solidFill>
                      <a:srgbClr val="D8D8D8"/>
                    </a:solidFill>
                  </a:tcPr>
                </a:tc>
                <a:tc>
                  <a:txBody>
                    <a:bodyPr/>
                    <a:lstStyle/>
                    <a:p>
                      <a:pPr algn="r"/>
                      <a:endParaRPr lang="es-EC" sz="800" dirty="0"/>
                    </a:p>
                  </a:txBody>
                  <a:tcPr marL="28603" marR="28603" marT="0" marB="0">
                    <a:lnL>
                      <a:noFill/>
                    </a:lnL>
                    <a:lnR>
                      <a:noFill/>
                    </a:lnR>
                    <a:lnT>
                      <a:noFill/>
                    </a:lnT>
                    <a:lnB>
                      <a:noFill/>
                    </a:lnB>
                    <a:solidFill>
                      <a:srgbClr val="D8D8D8"/>
                    </a:solidFill>
                  </a:tcPr>
                </a:tc>
              </a:tr>
              <a:tr h="157728">
                <a:tc gridSpan="2">
                  <a:txBody>
                    <a:bodyPr/>
                    <a:lstStyle/>
                    <a:p>
                      <a:pPr algn="l">
                        <a:lnSpc>
                          <a:spcPct val="100000"/>
                        </a:lnSpc>
                        <a:spcAft>
                          <a:spcPts val="0"/>
                        </a:spcAft>
                      </a:pPr>
                      <a:r>
                        <a:rPr lang="es-EC" sz="1100">
                          <a:solidFill>
                            <a:srgbClr val="000000"/>
                          </a:solidFill>
                          <a:latin typeface="Andalus" pitchFamily="2" charset="-78"/>
                          <a:ea typeface="Times New Roman"/>
                          <a:cs typeface="Andalus" pitchFamily="2" charset="-78"/>
                        </a:rPr>
                        <a:t>(-) Otros gastos operativos</a:t>
                      </a:r>
                      <a:r>
                        <a:rPr lang="es-EC" sz="1100">
                          <a:solidFill>
                            <a:srgbClr val="FFFFFF"/>
                          </a:solidFill>
                          <a:latin typeface="Andalus" pitchFamily="2" charset="-78"/>
                          <a:ea typeface="Times New Roman"/>
                          <a:cs typeface="Andalus" pitchFamily="2" charset="-78"/>
                        </a:rPr>
                        <a:t> </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1AB39F"/>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(27.675,67)</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just">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(21.201,80)</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(22.349,73)</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r>
              <a:tr h="144016">
                <a:tc gridSpan="2">
                  <a:txBody>
                    <a:bodyPr/>
                    <a:lstStyle/>
                    <a:p>
                      <a:pPr algn="l">
                        <a:lnSpc>
                          <a:spcPct val="100000"/>
                        </a:lnSpc>
                        <a:spcAft>
                          <a:spcPts val="0"/>
                        </a:spcAft>
                      </a:pPr>
                      <a:r>
                        <a:rPr lang="es-EC" sz="1100">
                          <a:solidFill>
                            <a:srgbClr val="000000"/>
                          </a:solidFill>
                          <a:latin typeface="Andalus" pitchFamily="2" charset="-78"/>
                          <a:ea typeface="Times New Roman"/>
                          <a:cs typeface="Andalus" pitchFamily="2" charset="-78"/>
                        </a:rPr>
                        <a:t>(=) Utilidad operativa</a:t>
                      </a:r>
                      <a:r>
                        <a:rPr lang="es-EC" sz="1100">
                          <a:solidFill>
                            <a:srgbClr val="FFFFFF"/>
                          </a:solidFill>
                          <a:latin typeface="Andalus" pitchFamily="2" charset="-78"/>
                          <a:ea typeface="Times New Roman"/>
                          <a:cs typeface="Andalus" pitchFamily="2" charset="-78"/>
                        </a:rPr>
                        <a:t> </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1AB39F"/>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259.371,31 </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just">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195.132,72 </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206.663,97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r>
              <a:tr h="157320">
                <a:tc gridSpan="2">
                  <a:txBody>
                    <a:bodyPr/>
                    <a:lstStyle/>
                    <a:p>
                      <a:pPr algn="l">
                        <a:lnSpc>
                          <a:spcPct val="100000"/>
                        </a:lnSpc>
                        <a:spcAft>
                          <a:spcPts val="0"/>
                        </a:spcAft>
                      </a:pPr>
                      <a:r>
                        <a:rPr lang="es-EC" sz="1100">
                          <a:solidFill>
                            <a:srgbClr val="000000"/>
                          </a:solidFill>
                          <a:latin typeface="Andalus" pitchFamily="2" charset="-78"/>
                          <a:ea typeface="Times New Roman"/>
                          <a:cs typeface="Andalus" pitchFamily="2" charset="-78"/>
                        </a:rPr>
                        <a:t>(-) Impuestos pagados</a:t>
                      </a:r>
                      <a:r>
                        <a:rPr lang="es-EC" sz="1100">
                          <a:solidFill>
                            <a:srgbClr val="FFFFFF"/>
                          </a:solidFill>
                          <a:latin typeface="Andalus" pitchFamily="2" charset="-78"/>
                          <a:ea typeface="Times New Roman"/>
                          <a:cs typeface="Andalus" pitchFamily="2" charset="-78"/>
                        </a:rPr>
                        <a:t> </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1AB39F"/>
                    </a:solidFill>
                  </a:tcPr>
                </a:tc>
                <a:tc hMerge="1">
                  <a:txBody>
                    <a:bodyPr/>
                    <a:lstStyle/>
                    <a:p>
                      <a:pPr algn="just"/>
                      <a:endParaRPr lang="es-EC" sz="500">
                        <a:latin typeface="Calibri"/>
                      </a:endParaRPr>
                    </a:p>
                  </a:txBody>
                  <a:tcPr marL="28603" marR="28603" marT="0" marB="0">
                    <a:lnL>
                      <a:noFill/>
                    </a:lnL>
                    <a:lnR>
                      <a:noFill/>
                    </a:lnR>
                    <a:lnT>
                      <a:noFill/>
                    </a:lnT>
                    <a:lnB>
                      <a:noFill/>
                    </a:lnB>
                  </a:tcPr>
                </a:tc>
                <a:tc gridSpan="2">
                  <a:txBody>
                    <a:bodyPr/>
                    <a:lstStyle/>
                    <a:p>
                      <a:pPr algn="r"/>
                      <a:endParaRPr lang="es-EC" sz="700" dirty="0"/>
                    </a:p>
                  </a:txBody>
                  <a:tcPr marL="28603" marR="28603" marT="0" marB="0">
                    <a:lnL>
                      <a:noFill/>
                    </a:lnL>
                    <a:lnR>
                      <a:noFill/>
                    </a:lnR>
                    <a:lnT>
                      <a:noFill/>
                    </a:lnT>
                    <a:lnB>
                      <a:noFill/>
                    </a:lnB>
                  </a:tcPr>
                </a:tc>
                <a:tc hMerge="1">
                  <a:txBody>
                    <a:bodyPr/>
                    <a:lstStyle/>
                    <a:p>
                      <a:pPr algn="just">
                        <a:lnSpc>
                          <a:spcPct val="100000"/>
                        </a:lnSpc>
                      </a:pPr>
                      <a:endParaRPr lang="es-EC" sz="1100">
                        <a:latin typeface="Andalus" pitchFamily="2" charset="-78"/>
                        <a:cs typeface="Andalus" pitchFamily="2" charset="-78"/>
                      </a:endParaRPr>
                    </a:p>
                  </a:txBody>
                  <a:tcPr marL="28603" marR="28603" marT="0" marB="0">
                    <a:lnL>
                      <a:noFill/>
                    </a:lnL>
                    <a:lnR>
                      <a:noFill/>
                    </a:lnR>
                    <a:lnT>
                      <a:noFill/>
                    </a:lnT>
                    <a:lnB>
                      <a:noFill/>
                    </a:lnB>
                  </a:tcPr>
                </a:tc>
                <a:tc gridSpan="2">
                  <a:txBody>
                    <a:bodyPr/>
                    <a:lstStyle/>
                    <a:p>
                      <a:pPr algn="r"/>
                      <a:endParaRPr lang="es-EC" sz="700" dirty="0"/>
                    </a:p>
                  </a:txBody>
                  <a:tcPr marL="28603" marR="28603" marT="0" marB="0">
                    <a:lnL>
                      <a:noFill/>
                    </a:lnL>
                    <a:lnR>
                      <a:noFill/>
                    </a:lnR>
                    <a:lnT>
                      <a:noFill/>
                    </a:lnT>
                    <a:lnB>
                      <a:noFill/>
                    </a:lnB>
                  </a:tcPr>
                </a:tc>
                <a:tc hMerge="1">
                  <a:txBody>
                    <a:bodyPr/>
                    <a:lstStyle/>
                    <a:p>
                      <a:pPr algn="just"/>
                      <a:endParaRPr lang="es-EC" sz="500">
                        <a:latin typeface="Calibri"/>
                      </a:endParaRPr>
                    </a:p>
                  </a:txBody>
                  <a:tcPr marL="28603" marR="28603" marT="0" marB="0">
                    <a:lnL>
                      <a:noFill/>
                    </a:lnL>
                    <a:lnR>
                      <a:noFill/>
                    </a:lnR>
                    <a:lnT>
                      <a:noFill/>
                    </a:lnT>
                    <a:lnB>
                      <a:noFill/>
                    </a:lnB>
                  </a:tcPr>
                </a:tc>
                <a:tc>
                  <a:txBody>
                    <a:bodyPr/>
                    <a:lstStyle/>
                    <a:p>
                      <a:pPr algn="r"/>
                      <a:endParaRPr lang="es-EC" sz="700" dirty="0"/>
                    </a:p>
                  </a:txBody>
                  <a:tcPr marL="28603" marR="28603" marT="0" marB="0">
                    <a:lnL>
                      <a:noFill/>
                    </a:lnL>
                    <a:lnR>
                      <a:noFill/>
                    </a:lnR>
                    <a:lnT>
                      <a:noFill/>
                    </a:lnT>
                    <a:lnB>
                      <a:noFill/>
                    </a:lnB>
                  </a:tcPr>
                </a:tc>
              </a:tr>
              <a:tr h="202720">
                <a:tc gridSpan="2">
                  <a:txBody>
                    <a:bodyPr/>
                    <a:lstStyle/>
                    <a:p>
                      <a:pPr algn="l">
                        <a:lnSpc>
                          <a:spcPct val="100000"/>
                        </a:lnSpc>
                        <a:spcAft>
                          <a:spcPts val="0"/>
                        </a:spcAft>
                      </a:pPr>
                      <a:r>
                        <a:rPr lang="es-EC" sz="1100" b="1">
                          <a:solidFill>
                            <a:srgbClr val="000000"/>
                          </a:solidFill>
                          <a:latin typeface="Andalus" pitchFamily="2" charset="-78"/>
                          <a:ea typeface="Times New Roman"/>
                          <a:cs typeface="Andalus" pitchFamily="2" charset="-78"/>
                        </a:rPr>
                        <a:t>(=) UODI</a:t>
                      </a:r>
                      <a:r>
                        <a:rPr lang="es-EC" sz="1100" b="1">
                          <a:solidFill>
                            <a:srgbClr val="FFFFFF"/>
                          </a:solidFill>
                          <a:latin typeface="Andalus" pitchFamily="2" charset="-78"/>
                          <a:ea typeface="Times New Roman"/>
                          <a:cs typeface="Andalus" pitchFamily="2" charset="-78"/>
                        </a:rPr>
                        <a:t> </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1AB39F"/>
                    </a:solidFill>
                  </a:tcPr>
                </a:tc>
                <a:tc hMerge="1">
                  <a:txBody>
                    <a:bodyPr/>
                    <a:lstStyle/>
                    <a:p>
                      <a:pPr algn="l">
                        <a:lnSpc>
                          <a:spcPct val="200000"/>
                        </a:lnSpc>
                        <a:spcAft>
                          <a:spcPts val="0"/>
                        </a:spcAft>
                      </a:pPr>
                      <a:endParaRPr lang="es-EC" sz="500">
                        <a:latin typeface="Calibri"/>
                        <a:ea typeface="Times New Roman"/>
                        <a:cs typeface="Times New Roman"/>
                      </a:endParaRPr>
                    </a:p>
                  </a:txBody>
                  <a:tcPr marL="28603" marR="28603" marT="0" marB="0" anchor="ctr">
                    <a:lnL>
                      <a:noFill/>
                    </a:lnL>
                    <a:lnR>
                      <a:noFill/>
                    </a:lnR>
                    <a:lnT>
                      <a:noFill/>
                    </a:lnT>
                    <a:lnB>
                      <a:noFill/>
                    </a:lnB>
                    <a:solidFill>
                      <a:srgbClr val="D8D8D8"/>
                    </a:solidFill>
                  </a:tcPr>
                </a:tc>
                <a:tc gridSpan="2">
                  <a:txBody>
                    <a:bodyPr/>
                    <a:lstStyle/>
                    <a:p>
                      <a:pPr algn="r">
                        <a:lnSpc>
                          <a:spcPct val="100000"/>
                        </a:lnSpc>
                        <a:spcAft>
                          <a:spcPts val="0"/>
                        </a:spcAft>
                      </a:pPr>
                      <a:r>
                        <a:rPr lang="es-EC" sz="1100" b="1">
                          <a:solidFill>
                            <a:srgbClr val="000000"/>
                          </a:solidFill>
                          <a:latin typeface="Andalus" pitchFamily="2" charset="-78"/>
                          <a:ea typeface="Times New Roman"/>
                          <a:cs typeface="Andalus" pitchFamily="2" charset="-78"/>
                        </a:rPr>
                        <a:t>259.371,31</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hMerge="1">
                  <a:txBody>
                    <a:bodyPr/>
                    <a:lstStyle/>
                    <a:p>
                      <a:pPr algn="l">
                        <a:lnSpc>
                          <a:spcPct val="100000"/>
                        </a:lnSpc>
                        <a:spcAft>
                          <a:spcPts val="0"/>
                        </a:spcAft>
                      </a:pP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gridSpan="2">
                  <a:txBody>
                    <a:bodyPr/>
                    <a:lstStyle/>
                    <a:p>
                      <a:pPr algn="r">
                        <a:lnSpc>
                          <a:spcPct val="100000"/>
                        </a:lnSpc>
                        <a:spcAft>
                          <a:spcPts val="0"/>
                        </a:spcAft>
                      </a:pPr>
                      <a:r>
                        <a:rPr lang="es-EC" sz="1100" b="1" dirty="0">
                          <a:solidFill>
                            <a:srgbClr val="000000"/>
                          </a:solidFill>
                          <a:latin typeface="Andalus" pitchFamily="2" charset="-78"/>
                          <a:ea typeface="Times New Roman"/>
                          <a:cs typeface="Andalus" pitchFamily="2" charset="-78"/>
                        </a:rPr>
                        <a:t>195.132,72</a:t>
                      </a:r>
                      <a:endParaRPr lang="es-EC" sz="1100" dirty="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hMerge="1">
                  <a:txBody>
                    <a:bodyPr/>
                    <a:lstStyle/>
                    <a:p>
                      <a:pPr algn="l">
                        <a:lnSpc>
                          <a:spcPct val="200000"/>
                        </a:lnSpc>
                        <a:spcAft>
                          <a:spcPts val="0"/>
                        </a:spcAft>
                      </a:pPr>
                      <a:endParaRPr lang="es-EC" sz="500">
                        <a:latin typeface="Calibri"/>
                        <a:ea typeface="Times New Roman"/>
                        <a:cs typeface="Times New Roman"/>
                      </a:endParaRPr>
                    </a:p>
                  </a:txBody>
                  <a:tcPr marL="28603" marR="28603" marT="0" marB="0" anchor="ctr">
                    <a:lnL>
                      <a:noFill/>
                    </a:lnL>
                    <a:lnR>
                      <a:noFill/>
                    </a:lnR>
                    <a:lnT>
                      <a:noFill/>
                    </a:lnT>
                    <a:lnB>
                      <a:noFill/>
                    </a:lnB>
                    <a:solidFill>
                      <a:srgbClr val="D8D8D8"/>
                    </a:solidFill>
                  </a:tcPr>
                </a:tc>
                <a:tc>
                  <a:txBody>
                    <a:bodyPr/>
                    <a:lstStyle/>
                    <a:p>
                      <a:pPr algn="r">
                        <a:lnSpc>
                          <a:spcPct val="100000"/>
                        </a:lnSpc>
                        <a:spcAft>
                          <a:spcPts val="0"/>
                        </a:spcAft>
                      </a:pPr>
                      <a:r>
                        <a:rPr lang="es-EC" sz="1100" b="1" dirty="0">
                          <a:solidFill>
                            <a:srgbClr val="000000"/>
                          </a:solidFill>
                          <a:latin typeface="Andalus" pitchFamily="2" charset="-78"/>
                          <a:ea typeface="Times New Roman"/>
                          <a:cs typeface="Andalus" pitchFamily="2" charset="-78"/>
                        </a:rPr>
                        <a:t>206.663,97</a:t>
                      </a:r>
                      <a:endParaRPr lang="es-EC" sz="1100" dirty="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r>
              <a:tr h="124512">
                <a:tc gridSpan="2">
                  <a:txBody>
                    <a:bodyPr/>
                    <a:lstStyle/>
                    <a:p>
                      <a:pPr algn="just">
                        <a:lnSpc>
                          <a:spcPct val="100000"/>
                        </a:lnSpc>
                      </a:pPr>
                      <a:endParaRPr lang="es-EC" sz="800" dirty="0">
                        <a:latin typeface="Andalus" pitchFamily="2" charset="-78"/>
                        <a:cs typeface="Andalus" pitchFamily="2" charset="-78"/>
                      </a:endParaRPr>
                    </a:p>
                  </a:txBody>
                  <a:tcPr marL="28603" marR="28603" marT="0" marB="0">
                    <a:lnL>
                      <a:noFill/>
                    </a:lnL>
                    <a:lnR>
                      <a:noFill/>
                    </a:lnR>
                    <a:lnT>
                      <a:noFill/>
                    </a:lnT>
                    <a:lnB>
                      <a:noFill/>
                    </a:lnB>
                    <a:solidFill>
                      <a:srgbClr val="1AB39F"/>
                    </a:solidFill>
                  </a:tcPr>
                </a:tc>
                <a:tc hMerge="1">
                  <a:txBody>
                    <a:bodyPr/>
                    <a:lstStyle/>
                    <a:p>
                      <a:pPr algn="just"/>
                      <a:endParaRPr lang="es-EC" sz="500">
                        <a:latin typeface="Calibri"/>
                      </a:endParaRPr>
                    </a:p>
                  </a:txBody>
                  <a:tcPr marL="28603" marR="28603" marT="0" marB="0">
                    <a:lnL>
                      <a:noFill/>
                    </a:lnL>
                    <a:lnR>
                      <a:noFill/>
                    </a:lnR>
                    <a:lnT>
                      <a:noFill/>
                    </a:lnT>
                    <a:lnB>
                      <a:noFill/>
                    </a:lnB>
                  </a:tcPr>
                </a:tc>
                <a:tc gridSpan="2">
                  <a:txBody>
                    <a:bodyPr/>
                    <a:lstStyle/>
                    <a:p>
                      <a:pPr algn="r"/>
                      <a:endParaRPr lang="es-EC" sz="800" dirty="0"/>
                    </a:p>
                  </a:txBody>
                  <a:tcPr marL="28603" marR="28603" marT="0" marB="0">
                    <a:lnL>
                      <a:noFill/>
                    </a:lnL>
                    <a:lnR>
                      <a:noFill/>
                    </a:lnR>
                    <a:lnT>
                      <a:noFill/>
                    </a:lnT>
                    <a:lnB>
                      <a:noFill/>
                    </a:lnB>
                  </a:tcPr>
                </a:tc>
                <a:tc hMerge="1">
                  <a:txBody>
                    <a:bodyPr/>
                    <a:lstStyle/>
                    <a:p>
                      <a:pPr algn="just">
                        <a:lnSpc>
                          <a:spcPct val="100000"/>
                        </a:lnSpc>
                      </a:pPr>
                      <a:endParaRPr lang="es-EC" sz="1100">
                        <a:latin typeface="Andalus" pitchFamily="2" charset="-78"/>
                        <a:cs typeface="Andalus" pitchFamily="2" charset="-78"/>
                      </a:endParaRPr>
                    </a:p>
                  </a:txBody>
                  <a:tcPr marL="28603" marR="28603" marT="0" marB="0">
                    <a:lnL>
                      <a:noFill/>
                    </a:lnL>
                    <a:lnR>
                      <a:noFill/>
                    </a:lnR>
                    <a:lnT>
                      <a:noFill/>
                    </a:lnT>
                    <a:lnB>
                      <a:noFill/>
                    </a:lnB>
                  </a:tcPr>
                </a:tc>
                <a:tc gridSpan="2">
                  <a:txBody>
                    <a:bodyPr/>
                    <a:lstStyle/>
                    <a:p>
                      <a:pPr algn="r"/>
                      <a:endParaRPr lang="es-EC" sz="800"/>
                    </a:p>
                  </a:txBody>
                  <a:tcPr marL="28603" marR="28603" marT="0" marB="0">
                    <a:lnL>
                      <a:noFill/>
                    </a:lnL>
                    <a:lnR>
                      <a:noFill/>
                    </a:lnR>
                    <a:lnT>
                      <a:noFill/>
                    </a:lnT>
                    <a:lnB>
                      <a:noFill/>
                    </a:lnB>
                  </a:tcPr>
                </a:tc>
                <a:tc hMerge="1">
                  <a:txBody>
                    <a:bodyPr/>
                    <a:lstStyle/>
                    <a:p>
                      <a:pPr algn="just"/>
                      <a:endParaRPr lang="es-EC" sz="500">
                        <a:latin typeface="Calibri"/>
                      </a:endParaRPr>
                    </a:p>
                  </a:txBody>
                  <a:tcPr marL="28603" marR="28603" marT="0" marB="0">
                    <a:lnL>
                      <a:noFill/>
                    </a:lnL>
                    <a:lnR>
                      <a:noFill/>
                    </a:lnR>
                    <a:lnT>
                      <a:noFill/>
                    </a:lnT>
                    <a:lnB>
                      <a:noFill/>
                    </a:lnB>
                  </a:tcPr>
                </a:tc>
                <a:tc>
                  <a:txBody>
                    <a:bodyPr/>
                    <a:lstStyle/>
                    <a:p>
                      <a:pPr algn="r"/>
                      <a:endParaRPr lang="es-EC" sz="800" dirty="0"/>
                    </a:p>
                  </a:txBody>
                  <a:tcPr marL="28603" marR="28603" marT="0" marB="0">
                    <a:lnL>
                      <a:noFill/>
                    </a:lnL>
                    <a:lnR>
                      <a:noFill/>
                    </a:lnR>
                    <a:lnT>
                      <a:noFill/>
                    </a:lnT>
                    <a:lnB>
                      <a:noFill/>
                    </a:lnB>
                  </a:tcPr>
                </a:tc>
              </a:tr>
              <a:tr h="40728">
                <a:tc gridSpan="7">
                  <a:txBody>
                    <a:bodyPr/>
                    <a:lstStyle/>
                    <a:p>
                      <a:pPr algn="just">
                        <a:lnSpc>
                          <a:spcPct val="100000"/>
                        </a:lnSpc>
                        <a:spcAft>
                          <a:spcPts val="0"/>
                        </a:spcAft>
                      </a:pPr>
                      <a:r>
                        <a:rPr lang="es-EC" sz="1100" b="1" dirty="0">
                          <a:solidFill>
                            <a:srgbClr val="FFFFFF"/>
                          </a:solidFill>
                          <a:latin typeface="Andalus" pitchFamily="2" charset="-78"/>
                          <a:ea typeface="Times New Roman"/>
                          <a:cs typeface="Andalus" pitchFamily="2" charset="-78"/>
                        </a:rPr>
                        <a:t>2.) Cálculo del Capital de la Empresa</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2720">
                <a:tc gridSpan="2">
                  <a:txBody>
                    <a:bodyPr/>
                    <a:lstStyle/>
                    <a:p>
                      <a:pPr algn="just">
                        <a:lnSpc>
                          <a:spcPct val="100000"/>
                        </a:lnSpc>
                        <a:spcAft>
                          <a:spcPts val="0"/>
                        </a:spcAft>
                      </a:pPr>
                      <a:r>
                        <a:rPr lang="es-EC" sz="1100">
                          <a:solidFill>
                            <a:srgbClr val="FFFFFF"/>
                          </a:solidFill>
                          <a:latin typeface="Andalus" pitchFamily="2" charset="-78"/>
                          <a:ea typeface="Times New Roman"/>
                          <a:cs typeface="Andalus" pitchFamily="2" charset="-78"/>
                        </a:rPr>
                        <a:t>(+) Deuda a corto plazo </a:t>
                      </a:r>
                      <a:r>
                        <a:rPr lang="es-EC" sz="1050">
                          <a:solidFill>
                            <a:srgbClr val="FFFFFF"/>
                          </a:solidFill>
                          <a:latin typeface="Andalus" pitchFamily="2" charset="-78"/>
                          <a:ea typeface="Times New Roman"/>
                          <a:cs typeface="Andalus" pitchFamily="2" charset="-78"/>
                        </a:rPr>
                        <a:t>(Pasivo Corriente)</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270.156,71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r">
                        <a:lnSpc>
                          <a:spcPct val="100000"/>
                        </a:lnSpc>
                        <a:spcAft>
                          <a:spcPts val="0"/>
                        </a:spcAft>
                      </a:pP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137.705,64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41.486,47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r>
              <a:tr h="202720">
                <a:tc gridSpan="2">
                  <a:txBody>
                    <a:bodyPr/>
                    <a:lstStyle/>
                    <a:p>
                      <a:pPr algn="just">
                        <a:lnSpc>
                          <a:spcPct val="100000"/>
                        </a:lnSpc>
                        <a:spcAft>
                          <a:spcPts val="0"/>
                        </a:spcAft>
                      </a:pPr>
                      <a:r>
                        <a:rPr lang="es-EC" sz="1100">
                          <a:solidFill>
                            <a:srgbClr val="FFFFFF"/>
                          </a:solidFill>
                          <a:latin typeface="Andalus" pitchFamily="2" charset="-78"/>
                          <a:ea typeface="Times New Roman"/>
                          <a:cs typeface="Andalus" pitchFamily="2" charset="-78"/>
                        </a:rPr>
                        <a:t>(+) Deuda a largo plazo </a:t>
                      </a:r>
                      <a:r>
                        <a:rPr lang="es-EC" sz="1050">
                          <a:solidFill>
                            <a:srgbClr val="FFFFFF"/>
                          </a:solidFill>
                          <a:latin typeface="Andalus" pitchFamily="2" charset="-78"/>
                          <a:ea typeface="Times New Roman"/>
                          <a:cs typeface="Andalus" pitchFamily="2" charset="-78"/>
                        </a:rPr>
                        <a:t>(P. No Corriente)</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55.795,36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r">
                        <a:lnSpc>
                          <a:spcPct val="100000"/>
                        </a:lnSpc>
                        <a:spcAft>
                          <a:spcPts val="0"/>
                        </a:spcAft>
                      </a:pP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30.429,34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   </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r>
              <a:tr h="202720">
                <a:tc gridSpan="2">
                  <a:txBody>
                    <a:bodyPr/>
                    <a:lstStyle/>
                    <a:p>
                      <a:pPr algn="just">
                        <a:lnSpc>
                          <a:spcPct val="100000"/>
                        </a:lnSpc>
                        <a:spcAft>
                          <a:spcPts val="0"/>
                        </a:spcAft>
                      </a:pPr>
                      <a:r>
                        <a:rPr lang="es-EC" sz="1100">
                          <a:solidFill>
                            <a:srgbClr val="FFFFFF"/>
                          </a:solidFill>
                          <a:latin typeface="Andalus" pitchFamily="2" charset="-78"/>
                          <a:ea typeface="Times New Roman"/>
                          <a:cs typeface="Andalus" pitchFamily="2" charset="-78"/>
                        </a:rPr>
                        <a:t>(+) Patrimonio </a:t>
                      </a:r>
                      <a:r>
                        <a:rPr lang="es-EC" sz="1050">
                          <a:solidFill>
                            <a:srgbClr val="FFFFFF"/>
                          </a:solidFill>
                          <a:latin typeface="Andalus" pitchFamily="2" charset="-78"/>
                          <a:ea typeface="Times New Roman"/>
                          <a:cs typeface="Andalus" pitchFamily="2" charset="-78"/>
                        </a:rPr>
                        <a:t>(Total Patrimonio)</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438.072,50 </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r">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953.392,35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just">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287.899,53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r>
              <a:tr h="202720">
                <a:tc gridSpan="2">
                  <a:txBody>
                    <a:bodyPr/>
                    <a:lstStyle/>
                    <a:p>
                      <a:pPr algn="just">
                        <a:lnSpc>
                          <a:spcPct val="100000"/>
                        </a:lnSpc>
                        <a:spcAft>
                          <a:spcPts val="0"/>
                        </a:spcAft>
                      </a:pPr>
                      <a:r>
                        <a:rPr lang="es-EC" sz="1100" b="1" dirty="0">
                          <a:solidFill>
                            <a:srgbClr val="000000"/>
                          </a:solidFill>
                          <a:latin typeface="Andalus" pitchFamily="2" charset="-78"/>
                          <a:ea typeface="Times New Roman"/>
                          <a:cs typeface="Andalus" pitchFamily="2" charset="-78"/>
                        </a:rPr>
                        <a:t>(=) Capital</a:t>
                      </a:r>
                      <a:r>
                        <a:rPr lang="es-EC" sz="1100" b="1" dirty="0">
                          <a:solidFill>
                            <a:srgbClr val="FFFFFF"/>
                          </a:solidFill>
                          <a:latin typeface="Andalus" pitchFamily="2" charset="-78"/>
                          <a:ea typeface="Times New Roman"/>
                          <a:cs typeface="Andalus" pitchFamily="2" charset="-78"/>
                        </a:rPr>
                        <a:t> </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l">
                        <a:lnSpc>
                          <a:spcPct val="200000"/>
                        </a:lnSpc>
                        <a:spcAft>
                          <a:spcPts val="0"/>
                        </a:spcAft>
                      </a:pPr>
                      <a:endParaRPr lang="es-EC" sz="500">
                        <a:latin typeface="Calibri"/>
                        <a:ea typeface="Times New Roman"/>
                        <a:cs typeface="Times New Roman"/>
                      </a:endParaRPr>
                    </a:p>
                  </a:txBody>
                  <a:tcPr marL="28603" marR="28603" marT="0" marB="0" anchor="ctr">
                    <a:lnL>
                      <a:noFill/>
                    </a:lnL>
                    <a:lnR>
                      <a:noFill/>
                    </a:lnR>
                    <a:lnT>
                      <a:noFill/>
                    </a:lnT>
                    <a:lnB>
                      <a:noFill/>
                    </a:lnB>
                    <a:solidFill>
                      <a:srgbClr val="D8D8D8"/>
                    </a:solidFill>
                  </a:tcPr>
                </a:tc>
                <a:tc gridSpan="2">
                  <a:txBody>
                    <a:bodyPr/>
                    <a:lstStyle/>
                    <a:p>
                      <a:pPr algn="r">
                        <a:lnSpc>
                          <a:spcPct val="100000"/>
                        </a:lnSpc>
                        <a:spcAft>
                          <a:spcPts val="0"/>
                        </a:spcAft>
                      </a:pPr>
                      <a:r>
                        <a:rPr lang="es-EC" sz="1100" b="1">
                          <a:solidFill>
                            <a:srgbClr val="000000"/>
                          </a:solidFill>
                          <a:latin typeface="Andalus" pitchFamily="2" charset="-78"/>
                          <a:ea typeface="Times New Roman"/>
                          <a:cs typeface="Andalus" pitchFamily="2" charset="-78"/>
                        </a:rPr>
                        <a:t>764.024,57</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hMerge="1">
                  <a:txBody>
                    <a:bodyPr/>
                    <a:lstStyle/>
                    <a:p>
                      <a:pPr algn="r">
                        <a:lnSpc>
                          <a:spcPct val="100000"/>
                        </a:lnSpc>
                        <a:spcAft>
                          <a:spcPts val="0"/>
                        </a:spcAft>
                      </a:pPr>
                      <a:endParaRPr lang="es-EC" sz="1100" dirty="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gridSpan="2">
                  <a:txBody>
                    <a:bodyPr/>
                    <a:lstStyle/>
                    <a:p>
                      <a:pPr algn="r">
                        <a:lnSpc>
                          <a:spcPct val="100000"/>
                        </a:lnSpc>
                        <a:spcAft>
                          <a:spcPts val="0"/>
                        </a:spcAft>
                      </a:pPr>
                      <a:r>
                        <a:rPr lang="es-EC" sz="1100" b="1">
                          <a:solidFill>
                            <a:srgbClr val="000000"/>
                          </a:solidFill>
                          <a:latin typeface="Andalus" pitchFamily="2" charset="-78"/>
                          <a:ea typeface="Times New Roman"/>
                          <a:cs typeface="Andalus" pitchFamily="2" charset="-78"/>
                        </a:rPr>
                        <a:t>1.121.527,33</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hMerge="1">
                  <a:txBody>
                    <a:bodyPr/>
                    <a:lstStyle/>
                    <a:p>
                      <a:pPr algn="l">
                        <a:lnSpc>
                          <a:spcPct val="200000"/>
                        </a:lnSpc>
                        <a:spcAft>
                          <a:spcPts val="0"/>
                        </a:spcAft>
                      </a:pPr>
                      <a:endParaRPr lang="es-EC" sz="500">
                        <a:latin typeface="Calibri"/>
                        <a:ea typeface="Times New Roman"/>
                        <a:cs typeface="Times New Roman"/>
                      </a:endParaRPr>
                    </a:p>
                  </a:txBody>
                  <a:tcPr marL="28603" marR="28603" marT="0" marB="0" anchor="ctr">
                    <a:lnL>
                      <a:noFill/>
                    </a:lnL>
                    <a:lnR>
                      <a:noFill/>
                    </a:lnR>
                    <a:lnT>
                      <a:noFill/>
                    </a:lnT>
                    <a:lnB>
                      <a:noFill/>
                    </a:lnB>
                    <a:solidFill>
                      <a:srgbClr val="D8D8D8"/>
                    </a:solidFill>
                  </a:tcPr>
                </a:tc>
                <a:tc>
                  <a:txBody>
                    <a:bodyPr/>
                    <a:lstStyle/>
                    <a:p>
                      <a:pPr algn="r">
                        <a:lnSpc>
                          <a:spcPct val="100000"/>
                        </a:lnSpc>
                        <a:spcAft>
                          <a:spcPts val="0"/>
                        </a:spcAft>
                      </a:pPr>
                      <a:r>
                        <a:rPr lang="es-EC" sz="1100" b="1" dirty="0">
                          <a:solidFill>
                            <a:srgbClr val="000000"/>
                          </a:solidFill>
                          <a:latin typeface="Andalus" pitchFamily="2" charset="-78"/>
                          <a:ea typeface="Times New Roman"/>
                          <a:cs typeface="Andalus" pitchFamily="2" charset="-78"/>
                        </a:rPr>
                        <a:t>329.386,00</a:t>
                      </a:r>
                      <a:endParaRPr lang="es-EC" sz="1100" dirty="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r>
              <a:tr h="29592">
                <a:tc gridSpan="2">
                  <a:txBody>
                    <a:bodyPr/>
                    <a:lstStyle/>
                    <a:p>
                      <a:pPr algn="just">
                        <a:lnSpc>
                          <a:spcPct val="100000"/>
                        </a:lnSpc>
                      </a:pPr>
                      <a:endParaRPr lang="es-EC" sz="1100" dirty="0">
                        <a:latin typeface="Andalus" pitchFamily="2" charset="-78"/>
                        <a:cs typeface="Andalus" pitchFamily="2" charset="-78"/>
                      </a:endParaRPr>
                    </a:p>
                  </a:txBody>
                  <a:tcPr marL="28603" marR="28603" marT="0" marB="0">
                    <a:lnL>
                      <a:noFill/>
                    </a:lnL>
                    <a:lnR>
                      <a:noFill/>
                    </a:lnR>
                    <a:lnT>
                      <a:noFill/>
                    </a:lnT>
                    <a:lnB>
                      <a:noFill/>
                    </a:lnB>
                    <a:solidFill>
                      <a:srgbClr val="1AB39F"/>
                    </a:solidFill>
                  </a:tcPr>
                </a:tc>
                <a:tc hMerge="1">
                  <a:txBody>
                    <a:bodyPr/>
                    <a:lstStyle/>
                    <a:p>
                      <a:pPr algn="just"/>
                      <a:endParaRPr lang="es-EC" sz="500">
                        <a:latin typeface="Calibri"/>
                      </a:endParaRPr>
                    </a:p>
                  </a:txBody>
                  <a:tcPr marL="28603" marR="28603" marT="0" marB="0" anchor="ctr">
                    <a:lnL>
                      <a:noFill/>
                    </a:lnL>
                    <a:lnR>
                      <a:noFill/>
                    </a:lnR>
                    <a:lnT>
                      <a:noFill/>
                    </a:lnT>
                    <a:lnB>
                      <a:noFill/>
                    </a:lnB>
                  </a:tcPr>
                </a:tc>
                <a:tc gridSpan="2">
                  <a:txBody>
                    <a:bodyPr/>
                    <a:lstStyle/>
                    <a:p>
                      <a:endParaRPr lang="es-EC" dirty="0"/>
                    </a:p>
                  </a:txBody>
                  <a:tcPr marL="28603" marR="28603" marT="0" marB="0" anchor="ctr">
                    <a:lnL>
                      <a:noFill/>
                    </a:lnL>
                    <a:lnR>
                      <a:noFill/>
                    </a:lnR>
                    <a:lnT>
                      <a:noFill/>
                    </a:lnT>
                    <a:lnB>
                      <a:noFill/>
                    </a:lnB>
                  </a:tcPr>
                </a:tc>
                <a:tc hMerge="1">
                  <a:txBody>
                    <a:bodyPr/>
                    <a:lstStyle/>
                    <a:p>
                      <a:pPr algn="just">
                        <a:lnSpc>
                          <a:spcPct val="100000"/>
                        </a:lnSpc>
                      </a:pPr>
                      <a:endParaRPr lang="es-EC" sz="1100">
                        <a:latin typeface="Andalus" pitchFamily="2" charset="-78"/>
                        <a:cs typeface="Andalus" pitchFamily="2" charset="-78"/>
                      </a:endParaRPr>
                    </a:p>
                  </a:txBody>
                  <a:tcPr marL="28603" marR="28603" marT="0" marB="0" anchor="ctr">
                    <a:lnL>
                      <a:noFill/>
                    </a:lnL>
                    <a:lnR>
                      <a:noFill/>
                    </a:lnR>
                    <a:lnT>
                      <a:noFill/>
                    </a:lnT>
                    <a:lnB>
                      <a:noFill/>
                    </a:lnB>
                  </a:tcPr>
                </a:tc>
                <a:tc gridSpan="2">
                  <a:txBody>
                    <a:bodyPr/>
                    <a:lstStyle/>
                    <a:p>
                      <a:endParaRPr lang="es-EC"/>
                    </a:p>
                  </a:txBody>
                  <a:tcPr marL="28603" marR="28603" marT="0" marB="0" anchor="ctr">
                    <a:lnL>
                      <a:noFill/>
                    </a:lnL>
                    <a:lnR>
                      <a:noFill/>
                    </a:lnR>
                    <a:lnT>
                      <a:noFill/>
                    </a:lnT>
                    <a:lnB>
                      <a:noFill/>
                    </a:lnB>
                  </a:tcPr>
                </a:tc>
                <a:tc hMerge="1">
                  <a:txBody>
                    <a:bodyPr/>
                    <a:lstStyle/>
                    <a:p>
                      <a:pPr algn="just"/>
                      <a:endParaRPr lang="es-EC" sz="500">
                        <a:latin typeface="Calibri"/>
                      </a:endParaRPr>
                    </a:p>
                  </a:txBody>
                  <a:tcPr marL="28603" marR="28603" marT="0" marB="0" anchor="ctr">
                    <a:lnL>
                      <a:noFill/>
                    </a:lnL>
                    <a:lnR>
                      <a:noFill/>
                    </a:lnR>
                    <a:lnT>
                      <a:noFill/>
                    </a:lnT>
                    <a:lnB>
                      <a:noFill/>
                    </a:lnB>
                  </a:tcPr>
                </a:tc>
                <a:tc>
                  <a:txBody>
                    <a:bodyPr/>
                    <a:lstStyle/>
                    <a:p>
                      <a:endParaRPr lang="es-EC" dirty="0"/>
                    </a:p>
                  </a:txBody>
                  <a:tcPr marL="28603" marR="28603" marT="0" marB="0" anchor="ctr">
                    <a:lnL>
                      <a:noFill/>
                    </a:lnL>
                    <a:lnR>
                      <a:noFill/>
                    </a:lnR>
                    <a:lnT>
                      <a:noFill/>
                    </a:lnT>
                    <a:lnB>
                      <a:noFill/>
                    </a:lnB>
                  </a:tcPr>
                </a:tc>
              </a:tr>
              <a:tr h="202720">
                <a:tc gridSpan="7">
                  <a:txBody>
                    <a:bodyPr/>
                    <a:lstStyle/>
                    <a:p>
                      <a:pPr algn="just">
                        <a:lnSpc>
                          <a:spcPct val="100000"/>
                        </a:lnSpc>
                        <a:spcAft>
                          <a:spcPts val="0"/>
                        </a:spcAft>
                      </a:pPr>
                      <a:r>
                        <a:rPr lang="es-EC" sz="1100" b="1" dirty="0">
                          <a:solidFill>
                            <a:srgbClr val="FFFFFF"/>
                          </a:solidFill>
                          <a:latin typeface="Andalus" pitchFamily="2" charset="-78"/>
                          <a:ea typeface="Times New Roman"/>
                          <a:cs typeface="Andalus" pitchFamily="2" charset="-78"/>
                        </a:rPr>
                        <a:t>3.) Cálculo de Costo Promedio de Capital</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2720">
                <a:tc gridSpan="2">
                  <a:txBody>
                    <a:bodyPr/>
                    <a:lstStyle/>
                    <a:p>
                      <a:pPr algn="just">
                        <a:lnSpc>
                          <a:spcPct val="100000"/>
                        </a:lnSpc>
                        <a:spcAft>
                          <a:spcPts val="0"/>
                        </a:spcAft>
                      </a:pPr>
                      <a:r>
                        <a:rPr lang="es-EC" sz="1100">
                          <a:solidFill>
                            <a:srgbClr val="000000"/>
                          </a:solidFill>
                          <a:latin typeface="Andalus" pitchFamily="2" charset="-78"/>
                          <a:ea typeface="Times New Roman"/>
                          <a:cs typeface="Andalus" pitchFamily="2" charset="-78"/>
                        </a:rPr>
                        <a:t>(1) Patrimonio / Activo Total</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57,34%</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r">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85,01%</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87,40%</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r>
              <a:tr h="202720">
                <a:tc gridSpan="2">
                  <a:txBody>
                    <a:bodyPr/>
                    <a:lstStyle/>
                    <a:p>
                      <a:pPr algn="just">
                        <a:lnSpc>
                          <a:spcPct val="100000"/>
                        </a:lnSpc>
                        <a:spcAft>
                          <a:spcPts val="0"/>
                        </a:spcAft>
                      </a:pPr>
                      <a:r>
                        <a:rPr lang="es-EC" sz="1100">
                          <a:solidFill>
                            <a:srgbClr val="000000"/>
                          </a:solidFill>
                          <a:latin typeface="Andalus" pitchFamily="2" charset="-78"/>
                          <a:ea typeface="Times New Roman"/>
                          <a:cs typeface="Andalus" pitchFamily="2" charset="-78"/>
                        </a:rPr>
                        <a:t>(2) Costo de Patrimonio (ROE)</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28,72%</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r">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15,94%</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23,66%</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r>
              <a:tr h="202720">
                <a:tc gridSpan="2">
                  <a:txBody>
                    <a:bodyPr/>
                    <a:lstStyle/>
                    <a:p>
                      <a:pPr algn="just">
                        <a:lnSpc>
                          <a:spcPct val="100000"/>
                        </a:lnSpc>
                        <a:spcAft>
                          <a:spcPts val="0"/>
                        </a:spcAft>
                      </a:pPr>
                      <a:r>
                        <a:rPr lang="es-EC" sz="1100">
                          <a:solidFill>
                            <a:srgbClr val="000000"/>
                          </a:solidFill>
                          <a:latin typeface="Andalus" pitchFamily="2" charset="-78"/>
                          <a:ea typeface="Times New Roman"/>
                          <a:cs typeface="Andalus" pitchFamily="2" charset="-78"/>
                        </a:rPr>
                        <a:t>(3) Pasivo Total / Activo Total</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42,66%</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r">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14,99%</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12,60%</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tcPr>
                </a:tc>
              </a:tr>
              <a:tr h="202720">
                <a:tc gridSpan="2">
                  <a:txBody>
                    <a:bodyPr/>
                    <a:lstStyle/>
                    <a:p>
                      <a:pPr algn="just">
                        <a:lnSpc>
                          <a:spcPct val="100000"/>
                        </a:lnSpc>
                        <a:spcAft>
                          <a:spcPts val="0"/>
                        </a:spcAft>
                      </a:pPr>
                      <a:r>
                        <a:rPr lang="es-EC" sz="1100">
                          <a:solidFill>
                            <a:srgbClr val="000000"/>
                          </a:solidFill>
                          <a:latin typeface="Andalus" pitchFamily="2" charset="-78"/>
                          <a:ea typeface="Times New Roman"/>
                          <a:cs typeface="Andalus" pitchFamily="2" charset="-78"/>
                        </a:rPr>
                        <a:t>(4) Tasa interés del Pasivo</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dirty="0">
                          <a:solidFill>
                            <a:srgbClr val="000000"/>
                          </a:solidFill>
                          <a:latin typeface="Andalus" pitchFamily="2" charset="-78"/>
                          <a:ea typeface="Times New Roman"/>
                          <a:cs typeface="Andalus" pitchFamily="2" charset="-78"/>
                        </a:rPr>
                        <a:t>12,50%</a:t>
                      </a:r>
                      <a:endParaRPr lang="es-EC" sz="1100" dirty="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r">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12,50%</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solidFill>
                      <a:srgbClr val="D8D8D8"/>
                    </a:solidFill>
                  </a:tcPr>
                </a:tc>
                <a:tc>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12,50%</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D8D8D8"/>
                    </a:solidFill>
                  </a:tcPr>
                </a:tc>
              </a:tr>
              <a:tr h="202720">
                <a:tc gridSpan="2">
                  <a:txBody>
                    <a:bodyPr/>
                    <a:lstStyle/>
                    <a:p>
                      <a:pPr algn="just">
                        <a:lnSpc>
                          <a:spcPct val="100000"/>
                        </a:lnSpc>
                        <a:spcAft>
                          <a:spcPts val="0"/>
                        </a:spcAft>
                      </a:pPr>
                      <a:r>
                        <a:rPr lang="es-EC" sz="1100">
                          <a:solidFill>
                            <a:srgbClr val="000000"/>
                          </a:solidFill>
                          <a:latin typeface="Andalus" pitchFamily="2" charset="-78"/>
                          <a:ea typeface="Times New Roman"/>
                          <a:cs typeface="Andalus" pitchFamily="2" charset="-78"/>
                        </a:rPr>
                        <a:t>(5) Tasa Impositiva</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36,25%</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r">
                        <a:lnSpc>
                          <a:spcPct val="100000"/>
                        </a:lnSpc>
                        <a:spcAft>
                          <a:spcPts val="0"/>
                        </a:spcAft>
                      </a:pP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gridSpan="2">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36,25%</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Andalus" pitchFamily="2" charset="-78"/>
                          <a:ea typeface="Times New Roman"/>
                          <a:cs typeface="Andalus" pitchFamily="2" charset="-78"/>
                        </a:rPr>
                        <a:t>35,40%</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tcPr>
                </a:tc>
              </a:tr>
              <a:tr h="202720">
                <a:tc gridSpan="2">
                  <a:txBody>
                    <a:bodyPr/>
                    <a:lstStyle/>
                    <a:p>
                      <a:pPr algn="just">
                        <a:lnSpc>
                          <a:spcPct val="100000"/>
                        </a:lnSpc>
                        <a:spcAft>
                          <a:spcPts val="0"/>
                        </a:spcAft>
                      </a:pPr>
                      <a:r>
                        <a:rPr lang="es-EC" sz="1100" b="1">
                          <a:solidFill>
                            <a:srgbClr val="000000"/>
                          </a:solidFill>
                          <a:latin typeface="Andalus" pitchFamily="2" charset="-78"/>
                          <a:ea typeface="Times New Roman"/>
                          <a:cs typeface="Andalus" pitchFamily="2" charset="-78"/>
                        </a:rPr>
                        <a:t>Costo Promedio de Capital  </a:t>
                      </a:r>
                      <a:r>
                        <a:rPr lang="es-EC" sz="1000" b="1">
                          <a:solidFill>
                            <a:srgbClr val="000000"/>
                          </a:solidFill>
                          <a:latin typeface="Andalus" pitchFamily="2" charset="-78"/>
                          <a:ea typeface="Times New Roman"/>
                          <a:cs typeface="Andalus" pitchFamily="2" charset="-78"/>
                        </a:rPr>
                        <a:t>[1*2+3*4*(1-5)]</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nchor="ctr">
                    <a:lnL>
                      <a:noFill/>
                    </a:lnL>
                    <a:lnR>
                      <a:noFill/>
                    </a:lnR>
                    <a:lnT>
                      <a:noFill/>
                    </a:lnT>
                    <a:lnB>
                      <a:noFill/>
                    </a:lnB>
                    <a:solidFill>
                      <a:srgbClr val="D8D8D8"/>
                    </a:solidFill>
                  </a:tcPr>
                </a:tc>
                <a:tc gridSpan="2">
                  <a:txBody>
                    <a:bodyPr/>
                    <a:lstStyle/>
                    <a:p>
                      <a:pPr algn="r">
                        <a:lnSpc>
                          <a:spcPct val="100000"/>
                        </a:lnSpc>
                        <a:spcAft>
                          <a:spcPts val="0"/>
                        </a:spcAft>
                      </a:pPr>
                      <a:r>
                        <a:rPr lang="es-EC" sz="1100" b="1">
                          <a:solidFill>
                            <a:srgbClr val="000000"/>
                          </a:solidFill>
                          <a:latin typeface="Andalus" pitchFamily="2" charset="-78"/>
                          <a:ea typeface="Times New Roman"/>
                          <a:cs typeface="Andalus" pitchFamily="2" charset="-78"/>
                        </a:rPr>
                        <a:t>19,87%</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hMerge="1">
                  <a:txBody>
                    <a:bodyPr/>
                    <a:lstStyle/>
                    <a:p>
                      <a:pPr algn="r">
                        <a:lnSpc>
                          <a:spcPct val="100000"/>
                        </a:lnSpc>
                        <a:spcAft>
                          <a:spcPts val="0"/>
                        </a:spcAft>
                      </a:pP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gridSpan="2">
                  <a:txBody>
                    <a:bodyPr/>
                    <a:lstStyle/>
                    <a:p>
                      <a:pPr algn="r">
                        <a:lnSpc>
                          <a:spcPct val="100000"/>
                        </a:lnSpc>
                        <a:spcAft>
                          <a:spcPts val="0"/>
                        </a:spcAft>
                      </a:pPr>
                      <a:r>
                        <a:rPr lang="es-EC" sz="1100" b="1">
                          <a:solidFill>
                            <a:srgbClr val="000000"/>
                          </a:solidFill>
                          <a:latin typeface="Andalus" pitchFamily="2" charset="-78"/>
                          <a:ea typeface="Times New Roman"/>
                          <a:cs typeface="Andalus" pitchFamily="2" charset="-78"/>
                        </a:rPr>
                        <a:t>14,75%</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c hMerge="1">
                  <a:txBody>
                    <a:bodyPr/>
                    <a:lstStyle/>
                    <a:p>
                      <a:pPr algn="r">
                        <a:lnSpc>
                          <a:spcPct val="200000"/>
                        </a:lnSpc>
                        <a:spcAft>
                          <a:spcPts val="0"/>
                        </a:spcAft>
                      </a:pPr>
                      <a:endParaRPr lang="es-EC" sz="500">
                        <a:latin typeface="Calibri"/>
                        <a:ea typeface="Times New Roman"/>
                        <a:cs typeface="Times New Roman"/>
                      </a:endParaRPr>
                    </a:p>
                  </a:txBody>
                  <a:tcPr marL="28603" marR="28603" marT="0" marB="0" anchor="ctr">
                    <a:lnL>
                      <a:noFill/>
                    </a:lnL>
                    <a:lnR>
                      <a:noFill/>
                    </a:lnR>
                    <a:lnT>
                      <a:noFill/>
                    </a:lnT>
                    <a:lnB>
                      <a:noFill/>
                    </a:lnB>
                    <a:solidFill>
                      <a:srgbClr val="D8D8D8"/>
                    </a:solidFill>
                  </a:tcPr>
                </a:tc>
                <a:tc>
                  <a:txBody>
                    <a:bodyPr/>
                    <a:lstStyle/>
                    <a:p>
                      <a:pPr algn="r">
                        <a:lnSpc>
                          <a:spcPct val="100000"/>
                        </a:lnSpc>
                        <a:spcAft>
                          <a:spcPts val="0"/>
                        </a:spcAft>
                      </a:pPr>
                      <a:r>
                        <a:rPr lang="es-EC" sz="1100" b="1">
                          <a:solidFill>
                            <a:srgbClr val="000000"/>
                          </a:solidFill>
                          <a:latin typeface="Andalus" pitchFamily="2" charset="-78"/>
                          <a:ea typeface="Times New Roman"/>
                          <a:cs typeface="Andalus" pitchFamily="2" charset="-78"/>
                        </a:rPr>
                        <a:t>21,69%</a:t>
                      </a:r>
                      <a:endParaRPr lang="es-EC" sz="1100">
                        <a:latin typeface="Andalus" pitchFamily="2" charset="-78"/>
                        <a:ea typeface="Times New Roman"/>
                        <a:cs typeface="Andalus" pitchFamily="2" charset="-78"/>
                      </a:endParaRPr>
                    </a:p>
                  </a:txBody>
                  <a:tcPr marL="28603" marR="28603" marT="0" marB="0" anchor="ctr">
                    <a:lnL>
                      <a:noFill/>
                    </a:lnL>
                    <a:lnR>
                      <a:noFill/>
                    </a:lnR>
                    <a:lnT>
                      <a:noFill/>
                    </a:lnT>
                    <a:lnB>
                      <a:noFill/>
                    </a:lnB>
                    <a:solidFill>
                      <a:srgbClr val="D8D8D8"/>
                    </a:solidFill>
                  </a:tcPr>
                </a:tc>
              </a:tr>
              <a:tr h="124584">
                <a:tc gridSpan="2">
                  <a:txBody>
                    <a:bodyPr/>
                    <a:lstStyle/>
                    <a:p>
                      <a:pPr algn="just">
                        <a:lnSpc>
                          <a:spcPct val="100000"/>
                        </a:lnSpc>
                      </a:pPr>
                      <a:endParaRPr lang="es-EC" sz="1100">
                        <a:latin typeface="Andalus" pitchFamily="2" charset="-78"/>
                        <a:cs typeface="Andalus" pitchFamily="2" charset="-78"/>
                      </a:endParaRPr>
                    </a:p>
                  </a:txBody>
                  <a:tcPr marL="28603" marR="28603" marT="0" marB="0">
                    <a:lnL>
                      <a:noFill/>
                    </a:lnL>
                    <a:lnR>
                      <a:noFill/>
                    </a:lnR>
                    <a:lnT>
                      <a:noFill/>
                    </a:lnT>
                    <a:lnB>
                      <a:noFill/>
                    </a:lnB>
                    <a:solidFill>
                      <a:srgbClr val="1AB39F"/>
                    </a:solidFill>
                  </a:tcPr>
                </a:tc>
                <a:tc hMerge="1">
                  <a:txBody>
                    <a:bodyPr/>
                    <a:lstStyle/>
                    <a:p>
                      <a:pPr algn="just"/>
                      <a:endParaRPr lang="es-EC" sz="500">
                        <a:latin typeface="Calibri"/>
                      </a:endParaRPr>
                    </a:p>
                  </a:txBody>
                  <a:tcPr marL="28603" marR="28603" marT="0" marB="0">
                    <a:lnL>
                      <a:noFill/>
                    </a:lnL>
                    <a:lnR>
                      <a:noFill/>
                    </a:lnR>
                    <a:lnT>
                      <a:noFill/>
                    </a:lnT>
                    <a:lnB>
                      <a:noFill/>
                    </a:lnB>
                  </a:tcPr>
                </a:tc>
                <a:tc gridSpan="2">
                  <a:txBody>
                    <a:bodyPr/>
                    <a:lstStyle/>
                    <a:p>
                      <a:endParaRPr lang="es-EC"/>
                    </a:p>
                  </a:txBody>
                  <a:tcPr marL="28603" marR="28603" marT="0" marB="0">
                    <a:lnL>
                      <a:noFill/>
                    </a:lnL>
                    <a:lnR>
                      <a:noFill/>
                    </a:lnR>
                    <a:lnT>
                      <a:noFill/>
                    </a:lnT>
                    <a:lnB>
                      <a:noFill/>
                    </a:lnB>
                  </a:tcPr>
                </a:tc>
                <a:tc hMerge="1">
                  <a:txBody>
                    <a:bodyPr/>
                    <a:lstStyle/>
                    <a:p>
                      <a:pPr algn="just">
                        <a:lnSpc>
                          <a:spcPct val="100000"/>
                        </a:lnSpc>
                      </a:pPr>
                      <a:endParaRPr lang="es-EC" sz="1100">
                        <a:latin typeface="Andalus" pitchFamily="2" charset="-78"/>
                        <a:cs typeface="Andalus" pitchFamily="2" charset="-78"/>
                      </a:endParaRPr>
                    </a:p>
                  </a:txBody>
                  <a:tcPr marL="28603" marR="28603" marT="0" marB="0">
                    <a:lnL>
                      <a:noFill/>
                    </a:lnL>
                    <a:lnR>
                      <a:noFill/>
                    </a:lnR>
                    <a:lnT>
                      <a:noFill/>
                    </a:lnT>
                    <a:lnB>
                      <a:noFill/>
                    </a:lnB>
                  </a:tcPr>
                </a:tc>
                <a:tc gridSpan="2">
                  <a:txBody>
                    <a:bodyPr/>
                    <a:lstStyle/>
                    <a:p>
                      <a:endParaRPr lang="es-EC"/>
                    </a:p>
                  </a:txBody>
                  <a:tcPr marL="28603" marR="28603" marT="0" marB="0">
                    <a:lnL>
                      <a:noFill/>
                    </a:lnL>
                    <a:lnR>
                      <a:noFill/>
                    </a:lnR>
                    <a:lnT>
                      <a:noFill/>
                    </a:lnT>
                    <a:lnB>
                      <a:noFill/>
                    </a:lnB>
                  </a:tcPr>
                </a:tc>
                <a:tc hMerge="1">
                  <a:txBody>
                    <a:bodyPr/>
                    <a:lstStyle/>
                    <a:p>
                      <a:pPr algn="just"/>
                      <a:endParaRPr lang="es-EC" sz="500">
                        <a:latin typeface="Calibri"/>
                      </a:endParaRPr>
                    </a:p>
                  </a:txBody>
                  <a:tcPr marL="28603" marR="28603" marT="0" marB="0">
                    <a:lnL>
                      <a:noFill/>
                    </a:lnL>
                    <a:lnR>
                      <a:noFill/>
                    </a:lnR>
                    <a:lnT>
                      <a:noFill/>
                    </a:lnT>
                    <a:lnB>
                      <a:noFill/>
                    </a:lnB>
                  </a:tcPr>
                </a:tc>
                <a:tc>
                  <a:txBody>
                    <a:bodyPr/>
                    <a:lstStyle/>
                    <a:p>
                      <a:endParaRPr lang="es-EC"/>
                    </a:p>
                  </a:txBody>
                  <a:tcPr marL="28603" marR="28603" marT="0" marB="0">
                    <a:lnL>
                      <a:noFill/>
                    </a:lnL>
                    <a:lnR>
                      <a:noFill/>
                    </a:lnR>
                    <a:lnT>
                      <a:noFill/>
                    </a:lnT>
                    <a:lnB>
                      <a:noFill/>
                    </a:lnB>
                  </a:tcPr>
                </a:tc>
              </a:tr>
              <a:tr h="202720">
                <a:tc gridSpan="7">
                  <a:txBody>
                    <a:bodyPr/>
                    <a:lstStyle/>
                    <a:p>
                      <a:pPr algn="just">
                        <a:lnSpc>
                          <a:spcPct val="100000"/>
                        </a:lnSpc>
                        <a:spcAft>
                          <a:spcPts val="0"/>
                        </a:spcAft>
                      </a:pPr>
                      <a:r>
                        <a:rPr lang="es-EC" sz="1100" b="1">
                          <a:solidFill>
                            <a:srgbClr val="FFFFFF"/>
                          </a:solidFill>
                          <a:latin typeface="Andalus" pitchFamily="2" charset="-78"/>
                          <a:ea typeface="Times New Roman"/>
                          <a:cs typeface="Andalus" pitchFamily="2" charset="-78"/>
                        </a:rPr>
                        <a:t>4.) Cálculo de EVA</a:t>
                      </a:r>
                      <a:endParaRPr lang="es-EC" sz="1100">
                        <a:latin typeface="Andalus" pitchFamily="2" charset="-78"/>
                        <a:ea typeface="Times New Roman"/>
                        <a:cs typeface="Andalus" pitchFamily="2" charset="-78"/>
                      </a:endParaRPr>
                    </a:p>
                  </a:txBody>
                  <a:tcPr marL="28603" marR="28603" marT="0" marB="0">
                    <a:lnL>
                      <a:noFill/>
                    </a:lnL>
                    <a:lnR>
                      <a:noFill/>
                    </a:lnR>
                    <a:lnT>
                      <a:noFill/>
                    </a:lnT>
                    <a:lnB>
                      <a:noFill/>
                    </a:lnB>
                    <a:solidFill>
                      <a:srgbClr val="1AB39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2720">
                <a:tc>
                  <a:txBody>
                    <a:bodyPr/>
                    <a:lstStyle/>
                    <a:p>
                      <a:pPr algn="just">
                        <a:lnSpc>
                          <a:spcPct val="100000"/>
                        </a:lnSpc>
                        <a:spcAft>
                          <a:spcPts val="0"/>
                        </a:spcAft>
                      </a:pPr>
                      <a:r>
                        <a:rPr lang="es-EC" sz="1100" b="1" dirty="0">
                          <a:solidFill>
                            <a:srgbClr val="000000"/>
                          </a:solidFill>
                          <a:latin typeface="Andalus" pitchFamily="2" charset="-78"/>
                          <a:ea typeface="Times New Roman"/>
                          <a:cs typeface="Andalus" pitchFamily="2" charset="-78"/>
                        </a:rPr>
                        <a:t>EVA = </a:t>
                      </a:r>
                      <a:r>
                        <a:rPr lang="es-EC" sz="1100" b="1" dirty="0" smtClean="0">
                          <a:solidFill>
                            <a:srgbClr val="000000"/>
                          </a:solidFill>
                          <a:latin typeface="Andalus" pitchFamily="2" charset="-78"/>
                          <a:ea typeface="Times New Roman"/>
                          <a:cs typeface="Andalus" pitchFamily="2" charset="-78"/>
                        </a:rPr>
                        <a:t>(</a:t>
                      </a:r>
                      <a:r>
                        <a:rPr lang="es-EC" sz="1000" b="1" dirty="0" smtClean="0">
                          <a:solidFill>
                            <a:srgbClr val="000000"/>
                          </a:solidFill>
                          <a:latin typeface="Andalus" pitchFamily="2" charset="-78"/>
                          <a:ea typeface="Times New Roman"/>
                          <a:cs typeface="Andalus" pitchFamily="2" charset="-78"/>
                        </a:rPr>
                        <a:t>UODI-CAPITAL)*Costo </a:t>
                      </a:r>
                      <a:r>
                        <a:rPr lang="es-EC" sz="1000" b="1" dirty="0">
                          <a:solidFill>
                            <a:srgbClr val="000000"/>
                          </a:solidFill>
                          <a:latin typeface="Andalus" pitchFamily="2" charset="-78"/>
                          <a:ea typeface="Times New Roman"/>
                          <a:cs typeface="Andalus" pitchFamily="2" charset="-78"/>
                        </a:rPr>
                        <a:t>Promedio de Capilar</a:t>
                      </a:r>
                      <a:endParaRPr lang="es-EC" sz="1100" dirty="0">
                        <a:latin typeface="Andalus" pitchFamily="2" charset="-78"/>
                        <a:ea typeface="Times New Roman"/>
                        <a:cs typeface="Andalus" pitchFamily="2" charset="-78"/>
                      </a:endParaRPr>
                    </a:p>
                  </a:txBody>
                  <a:tcPr marL="28603" marR="28603" marT="0" marB="0">
                    <a:lnL>
                      <a:noFill/>
                    </a:lnL>
                    <a:lnR>
                      <a:noFill/>
                    </a:lnR>
                    <a:lnT>
                      <a:noFill/>
                    </a:lnT>
                    <a:lnB w="28575" cap="flat" cmpd="sng" algn="ctr">
                      <a:solidFill>
                        <a:srgbClr val="000000"/>
                      </a:solidFill>
                      <a:prstDash val="solid"/>
                      <a:round/>
                      <a:headEnd type="none" w="med" len="med"/>
                      <a:tailEnd type="none" w="med" len="med"/>
                    </a:lnB>
                    <a:solidFill>
                      <a:srgbClr val="1AB39F"/>
                    </a:solidFill>
                  </a:tcPr>
                </a:tc>
                <a:tc gridSpan="2">
                  <a:txBody>
                    <a:bodyPr/>
                    <a:lstStyle/>
                    <a:p>
                      <a:pPr algn="ctr">
                        <a:lnSpc>
                          <a:spcPct val="100000"/>
                        </a:lnSpc>
                        <a:spcAft>
                          <a:spcPts val="0"/>
                        </a:spcAft>
                      </a:pPr>
                      <a:r>
                        <a:rPr lang="es-EC" sz="1100" b="1" dirty="0" smtClean="0">
                          <a:solidFill>
                            <a:srgbClr val="000000"/>
                          </a:solidFill>
                          <a:latin typeface="Andalus" pitchFamily="2" charset="-78"/>
                          <a:ea typeface="Times New Roman"/>
                          <a:cs typeface="Andalus" pitchFamily="2" charset="-78"/>
                        </a:rPr>
                        <a:t>-$ 100.256</a:t>
                      </a:r>
                      <a:endParaRPr lang="es-EC" sz="1100" dirty="0">
                        <a:latin typeface="Andalus" pitchFamily="2" charset="-78"/>
                        <a:ea typeface="Times New Roman"/>
                        <a:cs typeface="Andalus" pitchFamily="2" charset="-78"/>
                      </a:endParaRPr>
                    </a:p>
                  </a:txBody>
                  <a:tcPr marL="28603" marR="28603"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0000"/>
                        </a:lnSpc>
                        <a:spcAft>
                          <a:spcPts val="0"/>
                        </a:spcAft>
                      </a:pPr>
                      <a:r>
                        <a:rPr lang="es-EC" sz="1100" b="1" dirty="0" smtClean="0">
                          <a:solidFill>
                            <a:srgbClr val="000000"/>
                          </a:solidFill>
                          <a:latin typeface="Andalus" pitchFamily="2" charset="-78"/>
                          <a:ea typeface="Times New Roman"/>
                          <a:cs typeface="Andalus" pitchFamily="2" charset="-78"/>
                        </a:rPr>
                        <a:t>-$ 136.618</a:t>
                      </a:r>
                      <a:endParaRPr lang="es-EC" sz="1100" dirty="0">
                        <a:latin typeface="Andalus" pitchFamily="2" charset="-78"/>
                        <a:ea typeface="Times New Roman"/>
                        <a:cs typeface="Andalus" pitchFamily="2" charset="-78"/>
                      </a:endParaRPr>
                    </a:p>
                  </a:txBody>
                  <a:tcPr marL="28603" marR="28603"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lnSpc>
                          <a:spcPct val="100000"/>
                        </a:lnSpc>
                        <a:spcAft>
                          <a:spcPts val="0"/>
                        </a:spcAft>
                      </a:pPr>
                      <a:r>
                        <a:rPr lang="es-EC" sz="1100" b="1" dirty="0" smtClean="0">
                          <a:solidFill>
                            <a:srgbClr val="000000"/>
                          </a:solidFill>
                          <a:latin typeface="Andalus" pitchFamily="2" charset="-78"/>
                          <a:ea typeface="Times New Roman"/>
                          <a:cs typeface="Andalus" pitchFamily="2" charset="-78"/>
                        </a:rPr>
                        <a:t>-$  26.624</a:t>
                      </a:r>
                      <a:endParaRPr lang="es-EC" sz="1100" dirty="0">
                        <a:latin typeface="Andalus" pitchFamily="2" charset="-78"/>
                        <a:ea typeface="Times New Roman"/>
                        <a:cs typeface="Andalus" pitchFamily="2" charset="-78"/>
                      </a:endParaRPr>
                    </a:p>
                  </a:txBody>
                  <a:tcPr marL="28603" marR="28603"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s-EC" dirty="0"/>
                    </a:p>
                  </a:txBody>
                  <a:tcPr/>
                </a:tc>
              </a:tr>
            </a:tbl>
          </a:graphicData>
        </a:graphic>
      </p:graphicFrame>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696744" cy="648072"/>
          </a:xfrm>
        </p:spPr>
        <p:txBody>
          <a:bodyPr>
            <a:normAutofit fontScale="90000"/>
          </a:bodyPr>
          <a:lstStyle/>
          <a:p>
            <a:r>
              <a:rPr lang="es-EC" sz="4400" cap="none" dirty="0" smtClean="0">
                <a:ln>
                  <a:prstDash val="solid"/>
                </a:ln>
                <a:solidFill>
                  <a:schemeClr val="accent4">
                    <a:lumMod val="75000"/>
                  </a:schemeClr>
                </a:solidFill>
                <a:effectLst/>
                <a:latin typeface="Pristina" pitchFamily="66" charset="0"/>
              </a:rPr>
              <a:t>Antecedentes de Steticus</a:t>
            </a:r>
            <a:endParaRPr lang="es-EC" dirty="0">
              <a:solidFill>
                <a:schemeClr val="accent4">
                  <a:lumMod val="75000"/>
                </a:schemeClr>
              </a:solidFill>
              <a:effectLst/>
              <a:latin typeface="Pristina" pitchFamily="66" charset="0"/>
            </a:endParaRPr>
          </a:p>
        </p:txBody>
      </p:sp>
      <p:pic>
        <p:nvPicPr>
          <p:cNvPr id="6" name="5 Imagen"/>
          <p:cNvPicPr/>
          <p:nvPr/>
        </p:nvPicPr>
        <p:blipFill>
          <a:blip r:embed="rId3" cstate="print"/>
          <a:srcRect l="55288" t="45385" r="27725" b="17179"/>
          <a:stretch>
            <a:fillRect/>
          </a:stretch>
        </p:blipFill>
        <p:spPr bwMode="auto">
          <a:xfrm>
            <a:off x="755576" y="1700808"/>
            <a:ext cx="2160240" cy="3168352"/>
          </a:xfrm>
          <a:prstGeom prst="rect">
            <a:avLst/>
          </a:prstGeom>
          <a:ln>
            <a:noFill/>
          </a:ln>
          <a:effectLst>
            <a:outerShdw blurRad="292100" dist="139700" dir="2700000" algn="tl" rotWithShape="0">
              <a:srgbClr val="333333">
                <a:alpha val="65000"/>
              </a:srgbClr>
            </a:outerShdw>
          </a:effectLst>
        </p:spPr>
      </p:pic>
      <p:sp>
        <p:nvSpPr>
          <p:cNvPr id="7" name="2 Marcador de texto"/>
          <p:cNvSpPr>
            <a:spLocks noGrp="1"/>
          </p:cNvSpPr>
          <p:nvPr>
            <p:ph type="body" sz="half" idx="4294967295"/>
          </p:nvPr>
        </p:nvSpPr>
        <p:spPr>
          <a:xfrm>
            <a:off x="3059832" y="1340768"/>
            <a:ext cx="4752528" cy="4968552"/>
          </a:xfrm>
          <a:prstGeom prst="rect">
            <a:avLst/>
          </a:prstGeom>
        </p:spPr>
        <p:txBody>
          <a:bodyPr>
            <a:noAutofit/>
          </a:bodyPr>
          <a:lstStyle/>
          <a:p>
            <a:pPr algn="just">
              <a:lnSpc>
                <a:spcPct val="150000"/>
              </a:lnSpc>
              <a:buNone/>
            </a:pPr>
            <a:r>
              <a:rPr lang="es-EC" sz="1600" dirty="0" smtClean="0">
                <a:latin typeface="Andalus" pitchFamily="2" charset="-78"/>
                <a:cs typeface="Andalus" pitchFamily="2" charset="-78"/>
              </a:rPr>
              <a:t>	Dr. Patricio Toscano, realiza sus estudios en Ecuador, Buenos Aires, México. Ejerce su práctica internacionalmente y especializándose con maestrías. </a:t>
            </a:r>
          </a:p>
          <a:p>
            <a:pPr algn="just">
              <a:lnSpc>
                <a:spcPct val="150000"/>
              </a:lnSpc>
              <a:buNone/>
            </a:pPr>
            <a:r>
              <a:rPr lang="es-EC" sz="1600" dirty="0" smtClean="0">
                <a:latin typeface="Andalus" pitchFamily="2" charset="-78"/>
                <a:cs typeface="Andalus" pitchFamily="2" charset="-78"/>
              </a:rPr>
              <a:t>	Regresa al país en 1.997 y funda Steticus, con su respectiva documentación legal.</a:t>
            </a:r>
          </a:p>
          <a:p>
            <a:pPr algn="just">
              <a:lnSpc>
                <a:spcPct val="150000"/>
              </a:lnSpc>
              <a:buNone/>
            </a:pPr>
            <a:r>
              <a:rPr lang="es-EC" sz="1600" dirty="0" smtClean="0">
                <a:latin typeface="Andalus" pitchFamily="2" charset="-78"/>
                <a:cs typeface="Andalus" pitchFamily="2" charset="-78"/>
              </a:rPr>
              <a:t>	Con el pasar del tiempo que incorporan al grupo de trabajo a profesionales con buen a trayectoria médica y con capacitación en al área de cirugía estética, anestesiología y medicina general. </a:t>
            </a:r>
          </a:p>
          <a:p>
            <a:pPr algn="just">
              <a:lnSpc>
                <a:spcPct val="150000"/>
              </a:lnSpc>
              <a:buNone/>
            </a:pPr>
            <a:r>
              <a:rPr lang="es-EC" sz="1600" dirty="0" smtClean="0">
                <a:latin typeface="Andalus" pitchFamily="2" charset="-78"/>
                <a:cs typeface="Andalus" pitchFamily="2" charset="-78"/>
              </a:rPr>
              <a:t>	Steticus no es simplemente un cirujano plástico, sino todo un equipo dedicado a la cirugía plástica</a:t>
            </a:r>
            <a:r>
              <a:rPr lang="es-EC" sz="1600" dirty="0" smtClean="0"/>
              <a:t>.</a:t>
            </a:r>
          </a:p>
          <a:p>
            <a:pPr algn="just">
              <a:lnSpc>
                <a:spcPct val="150000"/>
              </a:lnSpc>
              <a:buNone/>
            </a:pPr>
            <a:endParaRPr lang="es-EC" sz="1600" dirty="0" smtClean="0">
              <a:latin typeface="Andalus" pitchFamily="2" charset="-78"/>
              <a:cs typeface="Andalus" pitchFamily="2" charset="-78"/>
            </a:endParaRPr>
          </a:p>
          <a:p>
            <a:pPr algn="just">
              <a:lnSpc>
                <a:spcPct val="150000"/>
              </a:lnSpc>
            </a:pPr>
            <a:endParaRPr lang="es-EC" sz="1600" dirty="0">
              <a:latin typeface="Andalus" pitchFamily="2" charset="-78"/>
              <a:cs typeface="Andalus" pitchFamily="2" charset="-78"/>
            </a:endParaRPr>
          </a:p>
        </p:txBody>
      </p:sp>
      <p:sp>
        <p:nvSpPr>
          <p:cNvPr id="8" name="7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rPr>
              <a:t>Aspectos Generales</a:t>
            </a:r>
            <a:endParaRPr lang="es-EC"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539552" y="836712"/>
          <a:ext cx="7200800" cy="4947471"/>
        </p:xfrm>
        <a:graphic>
          <a:graphicData uri="http://schemas.openxmlformats.org/drawingml/2006/table">
            <a:tbl>
              <a:tblPr/>
              <a:tblGrid>
                <a:gridCol w="432049"/>
                <a:gridCol w="3517781"/>
                <a:gridCol w="3250970"/>
              </a:tblGrid>
              <a:tr h="375471">
                <a:tc>
                  <a:txBody>
                    <a:bodyPr/>
                    <a:lstStyle/>
                    <a:p>
                      <a:pPr algn="just">
                        <a:lnSpc>
                          <a:spcPct val="200000"/>
                        </a:lnSpc>
                        <a:spcAft>
                          <a:spcPts val="0"/>
                        </a:spcAft>
                      </a:pPr>
                      <a:r>
                        <a:rPr lang="es-MX" sz="1000" b="1" dirty="0">
                          <a:solidFill>
                            <a:srgbClr val="FFFFFF"/>
                          </a:solidFill>
                          <a:latin typeface="Andalus" pitchFamily="2" charset="-78"/>
                          <a:ea typeface="Times New Roman"/>
                          <a:cs typeface="Andalus" pitchFamily="2" charset="-78"/>
                        </a:rPr>
                        <a:t>No.</a:t>
                      </a:r>
                      <a:endParaRPr lang="es-EC" sz="1000" dirty="0">
                        <a:solidFill>
                          <a:srgbClr val="000000"/>
                        </a:solidFill>
                        <a:latin typeface="Andalus" pitchFamily="2" charset="-78"/>
                        <a:ea typeface="Times New Roman"/>
                        <a:cs typeface="Andalus" pitchFamily="2" charset="-78"/>
                      </a:endParaRPr>
                    </a:p>
                  </a:txBody>
                  <a:tcPr marL="28222" marR="28222" marT="0" marB="0">
                    <a:lnL>
                      <a:noFill/>
                    </a:lnL>
                    <a:lnR>
                      <a:noFill/>
                    </a:lnR>
                    <a:lnT w="38100" cap="flat" cmpd="sng" algn="ctr">
                      <a:solidFill>
                        <a:srgbClr val="1AB39F"/>
                      </a:solidFill>
                      <a:prstDash val="solid"/>
                      <a:round/>
                      <a:headEnd type="none" w="med" len="med"/>
                      <a:tailEnd type="none" w="med" len="med"/>
                    </a:lnT>
                    <a:lnB w="38100" cap="flat" cmpd="sng" algn="ctr">
                      <a:solidFill>
                        <a:srgbClr val="00ADDC"/>
                      </a:solidFill>
                      <a:prstDash val="solid"/>
                      <a:round/>
                      <a:headEnd type="none" w="med" len="med"/>
                      <a:tailEnd type="none" w="med" len="med"/>
                    </a:lnB>
                    <a:solidFill>
                      <a:srgbClr val="FFFFFF"/>
                    </a:solidFill>
                  </a:tcPr>
                </a:tc>
                <a:tc>
                  <a:txBody>
                    <a:bodyPr/>
                    <a:lstStyle/>
                    <a:p>
                      <a:pPr algn="just">
                        <a:lnSpc>
                          <a:spcPct val="200000"/>
                        </a:lnSpc>
                        <a:spcAft>
                          <a:spcPts val="0"/>
                        </a:spcAft>
                      </a:pPr>
                      <a:r>
                        <a:rPr lang="es-MX" sz="1000" b="1">
                          <a:solidFill>
                            <a:srgbClr val="000000"/>
                          </a:solidFill>
                          <a:latin typeface="Andalus" pitchFamily="2" charset="-78"/>
                          <a:ea typeface="Times New Roman"/>
                          <a:cs typeface="Andalus" pitchFamily="2" charset="-78"/>
                        </a:rPr>
                        <a:t>Fortalezas</a:t>
                      </a:r>
                      <a:endParaRPr lang="es-EC" sz="1000">
                        <a:solidFill>
                          <a:srgbClr val="000000"/>
                        </a:solidFill>
                        <a:latin typeface="Andalus" pitchFamily="2" charset="-78"/>
                        <a:ea typeface="Times New Roman"/>
                        <a:cs typeface="Andalus" pitchFamily="2" charset="-78"/>
                      </a:endParaRPr>
                    </a:p>
                  </a:txBody>
                  <a:tcPr marL="28222" marR="28222" marT="0" marB="0">
                    <a:lnL>
                      <a:noFill/>
                    </a:lnL>
                    <a:lnR>
                      <a:noFill/>
                    </a:lnR>
                    <a:lnT w="38100" cap="flat" cmpd="sng" algn="ctr">
                      <a:solidFill>
                        <a:srgbClr val="1AB39F"/>
                      </a:solidFill>
                      <a:prstDash val="solid"/>
                      <a:round/>
                      <a:headEnd type="none" w="med" len="med"/>
                      <a:tailEnd type="none" w="med" len="med"/>
                    </a:lnT>
                    <a:lnB w="38100" cap="flat" cmpd="sng" algn="ctr">
                      <a:solidFill>
                        <a:srgbClr val="00ADDC"/>
                      </a:solidFill>
                      <a:prstDash val="solid"/>
                      <a:round/>
                      <a:headEnd type="none" w="med" len="med"/>
                      <a:tailEnd type="none" w="med" len="med"/>
                    </a:lnB>
                    <a:solidFill>
                      <a:srgbClr val="FFFFFF"/>
                    </a:solidFill>
                  </a:tcPr>
                </a:tc>
                <a:tc>
                  <a:txBody>
                    <a:bodyPr/>
                    <a:lstStyle/>
                    <a:p>
                      <a:pPr algn="just">
                        <a:lnSpc>
                          <a:spcPct val="200000"/>
                        </a:lnSpc>
                        <a:spcAft>
                          <a:spcPts val="0"/>
                        </a:spcAft>
                      </a:pPr>
                      <a:r>
                        <a:rPr lang="es-MX" sz="1000" b="1">
                          <a:solidFill>
                            <a:srgbClr val="000000"/>
                          </a:solidFill>
                          <a:latin typeface="Andalus" pitchFamily="2" charset="-78"/>
                          <a:ea typeface="Times New Roman"/>
                          <a:cs typeface="Andalus" pitchFamily="2" charset="-78"/>
                        </a:rPr>
                        <a:t>Debilidades</a:t>
                      </a:r>
                      <a:endParaRPr lang="es-EC" sz="1000">
                        <a:solidFill>
                          <a:srgbClr val="000000"/>
                        </a:solidFill>
                        <a:latin typeface="Andalus" pitchFamily="2" charset="-78"/>
                        <a:ea typeface="Times New Roman"/>
                        <a:cs typeface="Andalus" pitchFamily="2" charset="-78"/>
                      </a:endParaRPr>
                    </a:p>
                  </a:txBody>
                  <a:tcPr marL="28222" marR="28222" marT="0" marB="0">
                    <a:lnL>
                      <a:noFill/>
                    </a:lnL>
                    <a:lnR>
                      <a:noFill/>
                    </a:lnR>
                    <a:lnT w="38100" cap="flat" cmpd="sng" algn="ctr">
                      <a:solidFill>
                        <a:srgbClr val="1AB39F"/>
                      </a:solidFill>
                      <a:prstDash val="solid"/>
                      <a:round/>
                      <a:headEnd type="none" w="med" len="med"/>
                      <a:tailEnd type="none" w="med" len="med"/>
                    </a:lnT>
                    <a:lnB w="38100" cap="flat" cmpd="sng" algn="ctr">
                      <a:solidFill>
                        <a:srgbClr val="00ADDC"/>
                      </a:solidFill>
                      <a:prstDash val="solid"/>
                      <a:round/>
                      <a:headEnd type="none" w="med" len="med"/>
                      <a:tailEnd type="none" w="med" len="med"/>
                    </a:lnB>
                    <a:solidFill>
                      <a:srgbClr val="FFFFFF"/>
                    </a:solidFill>
                  </a:tcPr>
                </a:tc>
              </a:tr>
              <a:tr h="750941">
                <a:tc>
                  <a:txBody>
                    <a:bodyPr/>
                    <a:lstStyle/>
                    <a:p>
                      <a:pPr algn="just">
                        <a:lnSpc>
                          <a:spcPct val="200000"/>
                        </a:lnSpc>
                        <a:spcAft>
                          <a:spcPts val="0"/>
                        </a:spcAft>
                      </a:pPr>
                      <a:r>
                        <a:rPr lang="es-MX" sz="1000">
                          <a:solidFill>
                            <a:srgbClr val="FFFFFF"/>
                          </a:solidFill>
                          <a:latin typeface="Andalus" pitchFamily="2" charset="-78"/>
                          <a:ea typeface="Times New Roman"/>
                          <a:cs typeface="Andalus" pitchFamily="2" charset="-78"/>
                        </a:rPr>
                        <a:t>1</a:t>
                      </a:r>
                      <a:endParaRPr lang="es-EC" sz="1000">
                        <a:solidFill>
                          <a:srgbClr val="000000"/>
                        </a:solidFill>
                        <a:latin typeface="Andalus" pitchFamily="2" charset="-78"/>
                        <a:ea typeface="Times New Roman"/>
                        <a:cs typeface="Andalus" pitchFamily="2" charset="-78"/>
                      </a:endParaRPr>
                    </a:p>
                  </a:txBody>
                  <a:tcPr marL="28222" marR="28222" marT="0" marB="0">
                    <a:lnL>
                      <a:noFill/>
                    </a:lnL>
                    <a:lnR w="12700" cap="flat" cmpd="sng" algn="ctr">
                      <a:solidFill>
                        <a:srgbClr val="FFFFFF"/>
                      </a:solidFill>
                      <a:prstDash val="solid"/>
                      <a:round/>
                      <a:headEnd type="none" w="med" len="med"/>
                      <a:tailEnd type="none" w="med" len="med"/>
                    </a:lnR>
                    <a:lnT w="38100" cap="flat" cmpd="sng" algn="ctr">
                      <a:solidFill>
                        <a:srgbClr val="00ADDC"/>
                      </a:solidFill>
                      <a:prstDash val="solid"/>
                      <a:round/>
                      <a:headEnd type="none" w="med" len="med"/>
                      <a:tailEnd type="none" w="med" len="med"/>
                    </a:lnT>
                    <a:lnB w="12700" cap="flat" cmpd="sng" algn="ctr">
                      <a:solidFill>
                        <a:srgbClr val="9D7000"/>
                      </a:solidFill>
                      <a:prstDash val="solid"/>
                      <a:round/>
                      <a:headEnd type="none" w="med" len="med"/>
                      <a:tailEnd type="none" w="med" len="med"/>
                    </a:lnB>
                    <a:solidFill>
                      <a:srgbClr val="9D7000"/>
                    </a:solidFill>
                  </a:tcPr>
                </a:tc>
                <a:tc>
                  <a:txBody>
                    <a:bodyPr/>
                    <a:lstStyle/>
                    <a:p>
                      <a:pPr algn="just">
                        <a:lnSpc>
                          <a:spcPct val="200000"/>
                        </a:lnSpc>
                        <a:spcAft>
                          <a:spcPts val="0"/>
                        </a:spcAft>
                      </a:pPr>
                      <a:r>
                        <a:rPr lang="es-MX" sz="1000">
                          <a:solidFill>
                            <a:srgbClr val="000000"/>
                          </a:solidFill>
                          <a:latin typeface="Andalus" pitchFamily="2" charset="-78"/>
                          <a:ea typeface="Times New Roman"/>
                          <a:cs typeface="Andalus" pitchFamily="2" charset="-78"/>
                        </a:rPr>
                        <a:t>La clínica no tiene problemas de morosidad al trabajar en su mayoría con efectivo; según lo indica el índice de plazo medio de cobro situado en 24 días.</a:t>
                      </a:r>
                      <a:endParaRPr lang="es-EC" sz="1000">
                        <a:solidFill>
                          <a:srgbClr val="000000"/>
                        </a:solidFill>
                        <a:latin typeface="Andalus" pitchFamily="2" charset="-78"/>
                        <a:ea typeface="Times New Roman"/>
                        <a:cs typeface="Andalus" pitchFamily="2" charset="-78"/>
                      </a:endParaRPr>
                    </a:p>
                  </a:txBody>
                  <a:tcPr marL="28222" marR="28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00ADDC"/>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B84"/>
                    </a:solidFill>
                  </a:tcPr>
                </a:tc>
                <a:tc>
                  <a:txBody>
                    <a:bodyPr/>
                    <a:lstStyle/>
                    <a:p>
                      <a:pPr algn="just">
                        <a:lnSpc>
                          <a:spcPct val="200000"/>
                        </a:lnSpc>
                        <a:spcAft>
                          <a:spcPts val="0"/>
                        </a:spcAft>
                      </a:pPr>
                      <a:r>
                        <a:rPr lang="es-MX" sz="1000">
                          <a:solidFill>
                            <a:srgbClr val="000000"/>
                          </a:solidFill>
                          <a:latin typeface="Andalus" pitchFamily="2" charset="-78"/>
                          <a:ea typeface="Times New Roman"/>
                          <a:cs typeface="Andalus" pitchFamily="2" charset="-78"/>
                        </a:rPr>
                        <a:t>Bajo crecimiento en el nivel de ventas de la clínica Steticus, pues registraron crecimiento del 1.35%  del 2010 al 2011.</a:t>
                      </a:r>
                      <a:endParaRPr lang="es-EC" sz="1000">
                        <a:solidFill>
                          <a:srgbClr val="000000"/>
                        </a:solidFill>
                        <a:latin typeface="Andalus" pitchFamily="2" charset="-78"/>
                        <a:ea typeface="Times New Roman"/>
                        <a:cs typeface="Andalus" pitchFamily="2" charset="-78"/>
                      </a:endParaRPr>
                    </a:p>
                  </a:txBody>
                  <a:tcPr marL="28222" marR="28222" marT="0" marB="0">
                    <a:lnL w="12700" cap="flat" cmpd="sng" algn="ctr">
                      <a:solidFill>
                        <a:srgbClr val="FFFFFF"/>
                      </a:solidFill>
                      <a:prstDash val="solid"/>
                      <a:round/>
                      <a:headEnd type="none" w="med" len="med"/>
                      <a:tailEnd type="none" w="med" len="med"/>
                    </a:lnL>
                    <a:lnR w="12700" cap="flat" cmpd="sng" algn="ctr">
                      <a:solidFill>
                        <a:srgbClr val="FEB80A"/>
                      </a:solidFill>
                      <a:prstDash val="solid"/>
                      <a:round/>
                      <a:headEnd type="none" w="med" len="med"/>
                      <a:tailEnd type="none" w="med" len="med"/>
                    </a:lnR>
                    <a:lnT w="38100" cap="flat" cmpd="sng" algn="ctr">
                      <a:solidFill>
                        <a:srgbClr val="00ADDC"/>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B84"/>
                    </a:solidFill>
                  </a:tcPr>
                </a:tc>
              </a:tr>
              <a:tr h="750941">
                <a:tc>
                  <a:txBody>
                    <a:bodyPr/>
                    <a:lstStyle/>
                    <a:p>
                      <a:pPr algn="just">
                        <a:lnSpc>
                          <a:spcPct val="200000"/>
                        </a:lnSpc>
                        <a:spcAft>
                          <a:spcPts val="0"/>
                        </a:spcAft>
                      </a:pPr>
                      <a:r>
                        <a:rPr lang="es-MX" sz="1000">
                          <a:solidFill>
                            <a:srgbClr val="FFFFFF"/>
                          </a:solidFill>
                          <a:latin typeface="Andalus" pitchFamily="2" charset="-78"/>
                          <a:ea typeface="Times New Roman"/>
                          <a:cs typeface="Andalus" pitchFamily="2" charset="-78"/>
                        </a:rPr>
                        <a:t>2</a:t>
                      </a:r>
                      <a:endParaRPr lang="es-EC" sz="1000">
                        <a:solidFill>
                          <a:srgbClr val="000000"/>
                        </a:solidFill>
                        <a:latin typeface="Andalus" pitchFamily="2" charset="-78"/>
                        <a:ea typeface="Times New Roman"/>
                        <a:cs typeface="Andalus" pitchFamily="2" charset="-78"/>
                      </a:endParaRPr>
                    </a:p>
                  </a:txBody>
                  <a:tcPr marL="28222" marR="28222" marT="0" marB="0">
                    <a:lnL>
                      <a:noFill/>
                    </a:lnL>
                    <a:lnR w="12700" cap="flat" cmpd="sng" algn="ctr">
                      <a:solidFill>
                        <a:srgbClr val="FFFFFF"/>
                      </a:solidFill>
                      <a:prstDash val="solid"/>
                      <a:round/>
                      <a:headEnd type="none" w="med" len="med"/>
                      <a:tailEnd type="none" w="med" len="med"/>
                    </a:lnR>
                    <a:lnT w="12700" cap="flat" cmpd="sng" algn="ctr">
                      <a:solidFill>
                        <a:srgbClr val="9D7000"/>
                      </a:solidFill>
                      <a:prstDash val="solid"/>
                      <a:round/>
                      <a:headEnd type="none" w="med" len="med"/>
                      <a:tailEnd type="none" w="med" len="med"/>
                    </a:lnT>
                    <a:lnB w="12700" cap="flat" cmpd="sng" algn="ctr">
                      <a:solidFill>
                        <a:srgbClr val="9D7000"/>
                      </a:solidFill>
                      <a:prstDash val="solid"/>
                      <a:round/>
                      <a:headEnd type="none" w="med" len="med"/>
                      <a:tailEnd type="none" w="med" len="med"/>
                    </a:lnB>
                    <a:solidFill>
                      <a:srgbClr val="9D7000"/>
                    </a:solidFill>
                  </a:tcPr>
                </a:tc>
                <a:tc>
                  <a:txBody>
                    <a:bodyPr/>
                    <a:lstStyle/>
                    <a:p>
                      <a:pPr algn="just">
                        <a:lnSpc>
                          <a:spcPct val="200000"/>
                        </a:lnSpc>
                        <a:spcAft>
                          <a:spcPts val="0"/>
                        </a:spcAft>
                      </a:pPr>
                      <a:r>
                        <a:rPr lang="es-MX" sz="1000">
                          <a:solidFill>
                            <a:srgbClr val="000000"/>
                          </a:solidFill>
                          <a:latin typeface="Andalus" pitchFamily="2" charset="-78"/>
                          <a:ea typeface="Times New Roman"/>
                          <a:cs typeface="Andalus" pitchFamily="2" charset="-78"/>
                        </a:rPr>
                        <a:t>Debido a que los capitales propios representan más de dos tercios del total de recursos, la clínica tiene una gran capacidad de endeudamiento y estabilidad financiera.</a:t>
                      </a:r>
                      <a:endParaRPr lang="es-EC" sz="1000">
                        <a:solidFill>
                          <a:srgbClr val="000000"/>
                        </a:solidFill>
                        <a:latin typeface="Andalus" pitchFamily="2" charset="-78"/>
                        <a:ea typeface="Times New Roman"/>
                        <a:cs typeface="Andalus" pitchFamily="2" charset="-78"/>
                      </a:endParaRPr>
                    </a:p>
                  </a:txBody>
                  <a:tcPr marL="28222" marR="28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7E6"/>
                    </a:solidFill>
                  </a:tcPr>
                </a:tc>
                <a:tc>
                  <a:txBody>
                    <a:bodyPr/>
                    <a:lstStyle/>
                    <a:p>
                      <a:pPr algn="just">
                        <a:lnSpc>
                          <a:spcPct val="200000"/>
                        </a:lnSpc>
                        <a:spcAft>
                          <a:spcPts val="0"/>
                        </a:spcAft>
                      </a:pPr>
                      <a:r>
                        <a:rPr lang="es-MX" sz="1000">
                          <a:solidFill>
                            <a:srgbClr val="000000"/>
                          </a:solidFill>
                          <a:latin typeface="Andalus" pitchFamily="2" charset="-78"/>
                          <a:ea typeface="Times New Roman"/>
                          <a:cs typeface="Andalus" pitchFamily="2" charset="-78"/>
                        </a:rPr>
                        <a:t>La capacidad instalada actual (dos consultorios) de la clínica no permite tener mayor crecimiento en su nivel de  ventas.</a:t>
                      </a:r>
                      <a:endParaRPr lang="es-EC" sz="1000">
                        <a:solidFill>
                          <a:srgbClr val="000000"/>
                        </a:solidFill>
                        <a:latin typeface="Andalus" pitchFamily="2" charset="-78"/>
                        <a:ea typeface="Times New Roman"/>
                        <a:cs typeface="Andalus" pitchFamily="2" charset="-78"/>
                      </a:endParaRPr>
                    </a:p>
                  </a:txBody>
                  <a:tcPr marL="28222" marR="28222" marT="0" marB="0">
                    <a:lnL w="12700" cap="flat" cmpd="sng" algn="ctr">
                      <a:solidFill>
                        <a:srgbClr val="FFFFFF"/>
                      </a:solidFill>
                      <a:prstDash val="solid"/>
                      <a:round/>
                      <a:headEnd type="none" w="med" len="med"/>
                      <a:tailEnd type="none" w="med" len="med"/>
                    </a:lnL>
                    <a:lnR w="12700" cap="flat" cmpd="sng" algn="ctr">
                      <a:solidFill>
                        <a:srgbClr val="FEB80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7E6"/>
                    </a:solidFill>
                  </a:tcPr>
                </a:tc>
              </a:tr>
              <a:tr h="1314145">
                <a:tc>
                  <a:txBody>
                    <a:bodyPr/>
                    <a:lstStyle/>
                    <a:p>
                      <a:pPr algn="just">
                        <a:lnSpc>
                          <a:spcPct val="200000"/>
                        </a:lnSpc>
                        <a:spcAft>
                          <a:spcPts val="0"/>
                        </a:spcAft>
                      </a:pPr>
                      <a:r>
                        <a:rPr lang="es-MX" sz="1000">
                          <a:solidFill>
                            <a:srgbClr val="FFFFFF"/>
                          </a:solidFill>
                          <a:latin typeface="Andalus" pitchFamily="2" charset="-78"/>
                          <a:ea typeface="Times New Roman"/>
                          <a:cs typeface="Andalus" pitchFamily="2" charset="-78"/>
                        </a:rPr>
                        <a:t>3</a:t>
                      </a:r>
                      <a:endParaRPr lang="es-EC" sz="1000">
                        <a:solidFill>
                          <a:srgbClr val="000000"/>
                        </a:solidFill>
                        <a:latin typeface="Andalus" pitchFamily="2" charset="-78"/>
                        <a:ea typeface="Times New Roman"/>
                        <a:cs typeface="Andalus" pitchFamily="2" charset="-78"/>
                      </a:endParaRPr>
                    </a:p>
                  </a:txBody>
                  <a:tcPr marL="28222" marR="28222" marT="0" marB="0">
                    <a:lnL>
                      <a:noFill/>
                    </a:lnL>
                    <a:lnR w="12700" cap="flat" cmpd="sng" algn="ctr">
                      <a:solidFill>
                        <a:srgbClr val="FFFFFF"/>
                      </a:solidFill>
                      <a:prstDash val="solid"/>
                      <a:round/>
                      <a:headEnd type="none" w="med" len="med"/>
                      <a:tailEnd type="none" w="med" len="med"/>
                    </a:lnR>
                    <a:lnT w="12700" cap="flat" cmpd="sng" algn="ctr">
                      <a:solidFill>
                        <a:srgbClr val="9D7000"/>
                      </a:solidFill>
                      <a:prstDash val="solid"/>
                      <a:round/>
                      <a:headEnd type="none" w="med" len="med"/>
                      <a:tailEnd type="none" w="med" len="med"/>
                    </a:lnT>
                    <a:lnB w="12700" cap="flat" cmpd="sng" algn="ctr">
                      <a:solidFill>
                        <a:srgbClr val="9D7000"/>
                      </a:solidFill>
                      <a:prstDash val="solid"/>
                      <a:round/>
                      <a:headEnd type="none" w="med" len="med"/>
                      <a:tailEnd type="none" w="med" len="med"/>
                    </a:lnB>
                    <a:solidFill>
                      <a:srgbClr val="9D7000"/>
                    </a:solidFill>
                  </a:tcPr>
                </a:tc>
                <a:tc>
                  <a:txBody>
                    <a:bodyPr/>
                    <a:lstStyle/>
                    <a:p>
                      <a:pPr algn="just">
                        <a:lnSpc>
                          <a:spcPct val="200000"/>
                        </a:lnSpc>
                        <a:spcAft>
                          <a:spcPts val="0"/>
                        </a:spcAft>
                      </a:pPr>
                      <a:r>
                        <a:rPr lang="es-MX" sz="1000">
                          <a:solidFill>
                            <a:srgbClr val="000000"/>
                          </a:solidFill>
                          <a:latin typeface="Andalus" pitchFamily="2" charset="-78"/>
                          <a:ea typeface="Times New Roman"/>
                          <a:cs typeface="Andalus" pitchFamily="2" charset="-78"/>
                        </a:rPr>
                        <a:t>El Activo Fijo Neto se encuentra aportando y ayudando a la generación de ingresos contando con activos productivos y no la acumulación de activos ociosos. </a:t>
                      </a:r>
                      <a:endParaRPr lang="es-EC" sz="1000">
                        <a:solidFill>
                          <a:srgbClr val="000000"/>
                        </a:solidFill>
                        <a:latin typeface="Andalus" pitchFamily="2" charset="-78"/>
                        <a:ea typeface="Times New Roman"/>
                        <a:cs typeface="Andalus" pitchFamily="2" charset="-78"/>
                      </a:endParaRPr>
                    </a:p>
                  </a:txBody>
                  <a:tcPr marL="28222" marR="28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B84"/>
                    </a:solidFill>
                  </a:tcPr>
                </a:tc>
                <a:tc>
                  <a:txBody>
                    <a:bodyPr/>
                    <a:lstStyle/>
                    <a:p>
                      <a:pPr algn="just">
                        <a:lnSpc>
                          <a:spcPct val="200000"/>
                        </a:lnSpc>
                        <a:spcAft>
                          <a:spcPts val="0"/>
                        </a:spcAft>
                      </a:pPr>
                      <a:r>
                        <a:rPr lang="es-MX" sz="1000" dirty="0">
                          <a:solidFill>
                            <a:srgbClr val="000000"/>
                          </a:solidFill>
                          <a:latin typeface="Andalus" pitchFamily="2" charset="-78"/>
                          <a:ea typeface="Times New Roman"/>
                          <a:cs typeface="Andalus" pitchFamily="2" charset="-78"/>
                        </a:rPr>
                        <a:t>Se encuentran mezclados los gastos personales con los gastos operativos de la clínica en los años 2009 y 2010 al igual que los activos propiedad del dueño de la clínica, con lo que se sobreestima el aporte de los activos frente a la generación de ingresos en estos años.</a:t>
                      </a:r>
                      <a:endParaRPr lang="es-EC" sz="1000" dirty="0">
                        <a:solidFill>
                          <a:srgbClr val="000000"/>
                        </a:solidFill>
                        <a:latin typeface="Andalus" pitchFamily="2" charset="-78"/>
                        <a:ea typeface="Times New Roman"/>
                        <a:cs typeface="Andalus" pitchFamily="2" charset="-78"/>
                      </a:endParaRPr>
                    </a:p>
                  </a:txBody>
                  <a:tcPr marL="28222" marR="28222" marT="0" marB="0">
                    <a:lnL w="12700" cap="flat" cmpd="sng" algn="ctr">
                      <a:solidFill>
                        <a:srgbClr val="FFFFFF"/>
                      </a:solidFill>
                      <a:prstDash val="solid"/>
                      <a:round/>
                      <a:headEnd type="none" w="med" len="med"/>
                      <a:tailEnd type="none" w="med" len="med"/>
                    </a:lnL>
                    <a:lnR w="12700" cap="flat" cmpd="sng" algn="ctr">
                      <a:solidFill>
                        <a:srgbClr val="FEB80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B84"/>
                    </a:solidFill>
                  </a:tcPr>
                </a:tc>
              </a:tr>
              <a:tr h="1126411">
                <a:tc>
                  <a:txBody>
                    <a:bodyPr/>
                    <a:lstStyle/>
                    <a:p>
                      <a:pPr algn="just">
                        <a:lnSpc>
                          <a:spcPct val="200000"/>
                        </a:lnSpc>
                        <a:spcAft>
                          <a:spcPts val="0"/>
                        </a:spcAft>
                      </a:pPr>
                      <a:r>
                        <a:rPr lang="es-MX" sz="1000">
                          <a:solidFill>
                            <a:srgbClr val="FFFFFF"/>
                          </a:solidFill>
                          <a:latin typeface="Andalus" pitchFamily="2" charset="-78"/>
                          <a:ea typeface="Times New Roman"/>
                          <a:cs typeface="Andalus" pitchFamily="2" charset="-78"/>
                        </a:rPr>
                        <a:t>4</a:t>
                      </a:r>
                      <a:endParaRPr lang="es-EC" sz="1000">
                        <a:solidFill>
                          <a:srgbClr val="000000"/>
                        </a:solidFill>
                        <a:latin typeface="Andalus" pitchFamily="2" charset="-78"/>
                        <a:ea typeface="Times New Roman"/>
                        <a:cs typeface="Andalus" pitchFamily="2" charset="-78"/>
                      </a:endParaRPr>
                    </a:p>
                  </a:txBody>
                  <a:tcPr marL="28222" marR="28222" marT="0" marB="0">
                    <a:lnL>
                      <a:noFill/>
                    </a:lnL>
                    <a:lnR w="12700" cap="flat" cmpd="sng" algn="ctr">
                      <a:solidFill>
                        <a:srgbClr val="FFFFFF"/>
                      </a:solidFill>
                      <a:prstDash val="solid"/>
                      <a:round/>
                      <a:headEnd type="none" w="med" len="med"/>
                      <a:tailEnd type="none" w="med" len="med"/>
                    </a:lnR>
                    <a:lnT w="12700" cap="flat" cmpd="sng" algn="ctr">
                      <a:solidFill>
                        <a:srgbClr val="9D7000"/>
                      </a:solidFill>
                      <a:prstDash val="solid"/>
                      <a:round/>
                      <a:headEnd type="none" w="med" len="med"/>
                      <a:tailEnd type="none" w="med" len="med"/>
                    </a:lnT>
                    <a:lnB w="12700" cap="flat" cmpd="sng" algn="ctr">
                      <a:solidFill>
                        <a:srgbClr val="9D7000"/>
                      </a:solidFill>
                      <a:prstDash val="solid"/>
                      <a:round/>
                      <a:headEnd type="none" w="med" len="med"/>
                      <a:tailEnd type="none" w="med" len="med"/>
                    </a:lnB>
                    <a:solidFill>
                      <a:srgbClr val="9D7000"/>
                    </a:solidFill>
                  </a:tcPr>
                </a:tc>
                <a:tc>
                  <a:txBody>
                    <a:bodyPr/>
                    <a:lstStyle/>
                    <a:p>
                      <a:pPr algn="just">
                        <a:lnSpc>
                          <a:spcPct val="200000"/>
                        </a:lnSpc>
                        <a:spcAft>
                          <a:spcPts val="0"/>
                        </a:spcAft>
                      </a:pPr>
                      <a:r>
                        <a:rPr lang="es-MX" sz="1000">
                          <a:solidFill>
                            <a:srgbClr val="000000"/>
                          </a:solidFill>
                          <a:latin typeface="Andalus" pitchFamily="2" charset="-78"/>
                          <a:ea typeface="Times New Roman"/>
                          <a:cs typeface="Andalus" pitchFamily="2" charset="-78"/>
                        </a:rPr>
                        <a:t>Capacidad para responder a sus obligaciones adquiridas de forma inmediata, mostrando liquidez de negocio; según lo obtenido en la razón corriente por 1.58 veces y 0.80 veces en la prueba ácida.</a:t>
                      </a:r>
                      <a:endParaRPr lang="es-EC" sz="1000">
                        <a:solidFill>
                          <a:srgbClr val="000000"/>
                        </a:solidFill>
                        <a:latin typeface="Andalus" pitchFamily="2" charset="-78"/>
                        <a:ea typeface="Times New Roman"/>
                        <a:cs typeface="Andalus" pitchFamily="2" charset="-78"/>
                      </a:endParaRPr>
                    </a:p>
                  </a:txBody>
                  <a:tcPr marL="28222" marR="28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7E6"/>
                    </a:solidFill>
                  </a:tcPr>
                </a:tc>
                <a:tc>
                  <a:txBody>
                    <a:bodyPr/>
                    <a:lstStyle/>
                    <a:p>
                      <a:pPr algn="just">
                        <a:lnSpc>
                          <a:spcPct val="200000"/>
                        </a:lnSpc>
                        <a:spcAft>
                          <a:spcPts val="0"/>
                        </a:spcAft>
                      </a:pPr>
                      <a:r>
                        <a:rPr lang="es-MX" sz="1000" dirty="0">
                          <a:solidFill>
                            <a:srgbClr val="000000"/>
                          </a:solidFill>
                          <a:latin typeface="Andalus" pitchFamily="2" charset="-78"/>
                          <a:ea typeface="Times New Roman"/>
                          <a:cs typeface="Andalus" pitchFamily="2" charset="-78"/>
                        </a:rPr>
                        <a:t>La generación operativa de caja tuvo deficiencia en el año 2010 por lo que tuvo que acceder a fuentes no operacionales y para el año 2011 se obtuvo una diferencia negativa de $ 95mil en la variación de caja.</a:t>
                      </a:r>
                      <a:endParaRPr lang="es-EC" sz="1000" dirty="0">
                        <a:solidFill>
                          <a:srgbClr val="000000"/>
                        </a:solidFill>
                        <a:latin typeface="Andalus" pitchFamily="2" charset="-78"/>
                        <a:ea typeface="Times New Roman"/>
                        <a:cs typeface="Andalus" pitchFamily="2" charset="-78"/>
                      </a:endParaRPr>
                    </a:p>
                  </a:txBody>
                  <a:tcPr marL="28222" marR="28222" marT="0" marB="0">
                    <a:lnL w="12700" cap="flat" cmpd="sng" algn="ctr">
                      <a:solidFill>
                        <a:srgbClr val="FFFFFF"/>
                      </a:solidFill>
                      <a:prstDash val="solid"/>
                      <a:round/>
                      <a:headEnd type="none" w="med" len="med"/>
                      <a:tailEnd type="none" w="med" len="med"/>
                    </a:lnL>
                    <a:lnR w="12700" cap="flat" cmpd="sng" algn="ctr">
                      <a:solidFill>
                        <a:srgbClr val="FEB80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7E6"/>
                    </a:solidFill>
                  </a:tcPr>
                </a:tc>
              </a:tr>
            </a:tbl>
          </a:graphicData>
        </a:graphic>
      </p:graphicFrame>
      <p:sp>
        <p:nvSpPr>
          <p:cNvPr id="3" name="2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rPr>
              <a:t>Análisis Financiero</a:t>
            </a:r>
            <a:endParaRPr lang="es-EC" sz="4000" b="1" spc="0" dirty="0">
              <a:ln w="9000" cmpd="sng">
                <a:solidFill>
                  <a:schemeClr val="accent2">
                    <a:lumMod val="20000"/>
                    <a:lumOff val="80000"/>
                  </a:schemeClr>
                </a:solidFill>
                <a:prstDash val="solid"/>
              </a:ln>
              <a:solidFill>
                <a:schemeClr val="accent2"/>
              </a:solidFill>
              <a:effectLst>
                <a:glow rad="63500">
                  <a:schemeClr val="accent2">
                    <a:satMod val="175000"/>
                    <a:alpha val="40000"/>
                  </a:schemeClr>
                </a:glow>
                <a:reflection blurRad="6350" stA="55000" endA="300" endPos="45500" dir="5400000" sy="-100000" algn="bl" rotWithShape="0"/>
              </a:effectLst>
              <a:latin typeface="Pristina" pitchFamily="66" charset="0"/>
            </a:endParaRPr>
          </a:p>
        </p:txBody>
      </p:sp>
      <p:sp>
        <p:nvSpPr>
          <p:cNvPr id="4" name="1 Título"/>
          <p:cNvSpPr txBox="1">
            <a:spLocks/>
          </p:cNvSpPr>
          <p:nvPr/>
        </p:nvSpPr>
        <p:spPr>
          <a:xfrm>
            <a:off x="0" y="0"/>
            <a:ext cx="7956376" cy="936104"/>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2">
                    <a:lumMod val="75000"/>
                  </a:schemeClr>
                </a:solidFill>
                <a:latin typeface="Pristina" pitchFamily="66" charset="0"/>
                <a:ea typeface="+mj-ea"/>
                <a:cs typeface="+mj-cs"/>
              </a:rPr>
              <a:t>Fortalezas y Debilidades Financieras</a:t>
            </a:r>
            <a:endParaRPr kumimoji="0" lang="es-EC" sz="3600" b="1" i="0" u="none" strike="noStrike" kern="1200" cap="all" spc="0" normalizeH="0" baseline="0" dirty="0">
              <a:ln w="500">
                <a:solidFill>
                  <a:schemeClr val="tx2">
                    <a:shade val="20000"/>
                    <a:satMod val="120000"/>
                  </a:schemeClr>
                </a:solidFill>
              </a:ln>
              <a:solidFill>
                <a:schemeClr val="accent2">
                  <a:lumMod val="75000"/>
                </a:schemeClr>
              </a:solidFill>
              <a:effectLst/>
              <a:uLnTx/>
              <a:uFillTx/>
              <a:latin typeface="Pristina" pitchFamily="66" charset="0"/>
              <a:ea typeface="+mj-ea"/>
              <a:cs typeface="+mj-cs"/>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2"/>
          </p:nvPr>
        </p:nvSpPr>
        <p:spPr>
          <a:xfrm>
            <a:off x="5148064" y="620688"/>
            <a:ext cx="3744416" cy="4392488"/>
          </a:xfrm>
        </p:spPr>
        <p:txBody>
          <a:bodyPr>
            <a:noAutofit/>
          </a:bodyPr>
          <a:lstStyle/>
          <a:p>
            <a:pPr>
              <a:lnSpc>
                <a:spcPct val="150000"/>
              </a:lnSpc>
            </a:pPr>
            <a:r>
              <a:rPr lang="es-EC" dirty="0" smtClean="0">
                <a:latin typeface="Andalus" pitchFamily="2" charset="-78"/>
                <a:cs typeface="Andalus" pitchFamily="2" charset="-78"/>
              </a:rPr>
              <a:t>La estrategia es el patrón o modelo de decisiones de una empresa que determina y revela sus objetivos, propósitos o metas, que define las principales políticas y planes para lograr esos objetivos y el tipo de negocio que la empresa va a perseguir, la clase de organización económica y humana que es o intenta ser, y la naturaleza de la contribución económica y no económica que intenta aportar a sus accionistas, trabajadores, clientes y a la comunidad.</a:t>
            </a:r>
          </a:p>
          <a:p>
            <a:pPr>
              <a:lnSpc>
                <a:spcPct val="150000"/>
              </a:lnSpc>
            </a:pPr>
            <a:endParaRPr lang="es-EC" dirty="0" smtClean="0">
              <a:latin typeface="Andalus" pitchFamily="2" charset="-78"/>
              <a:cs typeface="Andalus" pitchFamily="2" charset="-78"/>
            </a:endParaRPr>
          </a:p>
          <a:p>
            <a:pPr>
              <a:lnSpc>
                <a:spcPct val="150000"/>
              </a:lnSpc>
              <a:buFont typeface="Wingdings" pitchFamily="2" charset="2"/>
              <a:buChar char="v"/>
            </a:pPr>
            <a:r>
              <a:rPr lang="es-EC" sz="1800" dirty="0" smtClean="0">
                <a:solidFill>
                  <a:schemeClr val="accent6">
                    <a:lumMod val="60000"/>
                    <a:lumOff val="40000"/>
                  </a:schemeClr>
                </a:solidFill>
                <a:latin typeface="Pristina" pitchFamily="66" charset="0"/>
                <a:cs typeface="Andalus" pitchFamily="2" charset="-78"/>
              </a:rPr>
              <a:t>Formulación de la estrategia</a:t>
            </a:r>
          </a:p>
          <a:p>
            <a:pPr>
              <a:lnSpc>
                <a:spcPct val="150000"/>
              </a:lnSpc>
              <a:buFont typeface="Wingdings" pitchFamily="2" charset="2"/>
              <a:buChar char="v"/>
            </a:pPr>
            <a:r>
              <a:rPr lang="es-EC" sz="1800" dirty="0" smtClean="0">
                <a:solidFill>
                  <a:schemeClr val="accent6">
                    <a:lumMod val="60000"/>
                    <a:lumOff val="40000"/>
                  </a:schemeClr>
                </a:solidFill>
                <a:latin typeface="Pristina" pitchFamily="66" charset="0"/>
                <a:cs typeface="Andalus" pitchFamily="2" charset="-78"/>
              </a:rPr>
              <a:t>Etapa de ajuste de la estrategia</a:t>
            </a:r>
          </a:p>
          <a:p>
            <a:pPr>
              <a:lnSpc>
                <a:spcPct val="150000"/>
              </a:lnSpc>
              <a:buFont typeface="Wingdings" pitchFamily="2" charset="2"/>
              <a:buChar char="v"/>
            </a:pPr>
            <a:r>
              <a:rPr lang="es-EC" sz="1800" dirty="0" smtClean="0">
                <a:solidFill>
                  <a:schemeClr val="accent6">
                    <a:lumMod val="60000"/>
                    <a:lumOff val="40000"/>
                  </a:schemeClr>
                </a:solidFill>
                <a:latin typeface="Pristina" pitchFamily="66" charset="0"/>
                <a:cs typeface="Andalus" pitchFamily="2" charset="-78"/>
              </a:rPr>
              <a:t>Etapa de decisión de la estrategia</a:t>
            </a:r>
          </a:p>
          <a:p>
            <a:pPr>
              <a:lnSpc>
                <a:spcPct val="150000"/>
              </a:lnSpc>
              <a:buFont typeface="Wingdings" pitchFamily="2" charset="2"/>
              <a:buChar char="v"/>
            </a:pPr>
            <a:r>
              <a:rPr lang="es-EC" sz="1800" dirty="0" smtClean="0">
                <a:solidFill>
                  <a:schemeClr val="accent6">
                    <a:lumMod val="60000"/>
                    <a:lumOff val="40000"/>
                  </a:schemeClr>
                </a:solidFill>
                <a:latin typeface="Pristina" pitchFamily="66" charset="0"/>
                <a:cs typeface="Andalus" pitchFamily="2" charset="-78"/>
              </a:rPr>
              <a:t>Flujo de efectivo proyectado</a:t>
            </a:r>
          </a:p>
          <a:p>
            <a:pPr>
              <a:lnSpc>
                <a:spcPct val="150000"/>
              </a:lnSpc>
              <a:buFont typeface="Wingdings" pitchFamily="2" charset="2"/>
              <a:buChar char="v"/>
            </a:pPr>
            <a:r>
              <a:rPr lang="es-EC" sz="1800" dirty="0" smtClean="0">
                <a:solidFill>
                  <a:schemeClr val="accent6">
                    <a:lumMod val="60000"/>
                    <a:lumOff val="40000"/>
                  </a:schemeClr>
                </a:solidFill>
                <a:latin typeface="Pristina" pitchFamily="66" charset="0"/>
                <a:cs typeface="Andalus" pitchFamily="2" charset="-78"/>
              </a:rPr>
              <a:t>Balance s y Resultados proyectados</a:t>
            </a:r>
          </a:p>
          <a:p>
            <a:pPr>
              <a:lnSpc>
                <a:spcPct val="150000"/>
              </a:lnSpc>
              <a:buFont typeface="Wingdings" pitchFamily="2" charset="2"/>
              <a:buChar char="v"/>
            </a:pPr>
            <a:r>
              <a:rPr lang="es-EC" sz="1800" dirty="0" smtClean="0">
                <a:solidFill>
                  <a:schemeClr val="accent6">
                    <a:lumMod val="60000"/>
                    <a:lumOff val="40000"/>
                  </a:schemeClr>
                </a:solidFill>
                <a:latin typeface="Pristina" pitchFamily="66" charset="0"/>
                <a:cs typeface="Andalus" pitchFamily="2" charset="-78"/>
              </a:rPr>
              <a:t>Indicadores proyectados</a:t>
            </a:r>
            <a:endParaRPr lang="es-EC" sz="1800" dirty="0">
              <a:solidFill>
                <a:schemeClr val="accent6">
                  <a:lumMod val="60000"/>
                  <a:lumOff val="40000"/>
                </a:schemeClr>
              </a:solidFill>
              <a:latin typeface="Pristina" pitchFamily="66" charset="0"/>
              <a:cs typeface="Andalus" pitchFamily="2" charset="-78"/>
            </a:endParaRPr>
          </a:p>
        </p:txBody>
      </p:sp>
      <p:pic>
        <p:nvPicPr>
          <p:cNvPr id="5" name="4 Marcador de posición de imagen" descr="estrategia.jpg"/>
          <p:cNvPicPr>
            <a:picLocks noGrp="1" noChangeAspect="1"/>
          </p:cNvPicPr>
          <p:nvPr>
            <p:ph type="pic" idx="1"/>
          </p:nvPr>
        </p:nvPicPr>
        <p:blipFill>
          <a:blip r:embed="rId2" cstate="print"/>
          <a:srcRect t="4779" b="4779"/>
          <a:stretch>
            <a:fillRect/>
          </a:stretch>
        </p:blipFill>
        <p:spPr/>
      </p:pic>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4" name="1 Título"/>
          <p:cNvSpPr txBox="1">
            <a:spLocks/>
          </p:cNvSpPr>
          <p:nvPr/>
        </p:nvSpPr>
        <p:spPr>
          <a:xfrm>
            <a:off x="0" y="260648"/>
            <a:ext cx="7956376" cy="936104"/>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Determinación de Estrategia</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sp>
        <p:nvSpPr>
          <p:cNvPr id="54273" name="Rectangle 1"/>
          <p:cNvSpPr>
            <a:spLocks noChangeArrowheads="1"/>
          </p:cNvSpPr>
          <p:nvPr/>
        </p:nvSpPr>
        <p:spPr bwMode="auto">
          <a:xfrm>
            <a:off x="-180528" y="908720"/>
            <a:ext cx="6588224" cy="774531"/>
          </a:xfrm>
          <a:prstGeom prst="rect">
            <a:avLst/>
          </a:prstGeom>
          <a:noFill/>
          <a:ln w="9525">
            <a:noFill/>
            <a:miter lim="800000"/>
            <a:headEnd/>
            <a:tailEnd/>
          </a:ln>
          <a:effectLst/>
        </p:spPr>
        <p:txBody>
          <a:bodyPr vert="horz" wrap="square" lIns="685584" tIns="126960" rIns="91440" bIns="0" numCol="1" anchor="ctr" anchorCtr="0" compatLnSpc="1">
            <a:prstTxWarp prst="textNoShape">
              <a:avLst/>
            </a:prstTxWarp>
            <a:spAutoFit/>
          </a:bodyPr>
          <a:lstStyle/>
          <a:p>
            <a:pPr fontAlgn="base">
              <a:lnSpc>
                <a:spcPct val="150000"/>
              </a:lnSpc>
              <a:spcBef>
                <a:spcPct val="0"/>
              </a:spcBef>
              <a:spcAft>
                <a:spcPct val="0"/>
              </a:spcAft>
            </a:pPr>
            <a:r>
              <a:rPr kumimoji="0" lang="es-EC" sz="1600" b="1" i="0" u="none" strike="noStrike" cap="none" normalizeH="0" baseline="0" dirty="0" smtClean="0" bmk="_Toc326536049">
                <a:ln>
                  <a:noFill/>
                </a:ln>
                <a:solidFill>
                  <a:schemeClr val="accent6">
                    <a:lumMod val="75000"/>
                  </a:schemeClr>
                </a:solidFill>
                <a:effectLst/>
                <a:latin typeface="Andalus" pitchFamily="2" charset="-78"/>
                <a:ea typeface="Times New Roman" pitchFamily="18" charset="0"/>
                <a:cs typeface="Andalus" pitchFamily="2" charset="-78"/>
              </a:rPr>
              <a:t>Matriz de Posición Estratégica y Evaluación de la Acción (PEEA)</a:t>
            </a:r>
            <a:endParaRPr kumimoji="0" lang="es-MX" sz="1400" b="1" i="0" u="none" strike="noStrike" cap="none" normalizeH="0" baseline="0" dirty="0" smtClean="0">
              <a:ln>
                <a:noFill/>
              </a:ln>
              <a:solidFill>
                <a:schemeClr val="accent6">
                  <a:lumMod val="75000"/>
                </a:schemeClr>
              </a:solidFill>
              <a:effectLst/>
              <a:latin typeface="Andalus" pitchFamily="2" charset="-78"/>
              <a:ea typeface="Times New Roman" pitchFamily="18" charset="0"/>
              <a:cs typeface="Andalus" pitchFamily="2" charset="-78"/>
            </a:endParaRPr>
          </a:p>
          <a:p>
            <a:pPr marL="1371600" marR="0" lvl="3" indent="0" algn="l" defTabSz="914400" rtl="0" eaLnBrk="0" fontAlgn="base" latinLnBrk="0" hangingPunct="0">
              <a:lnSpc>
                <a:spcPct val="100000"/>
              </a:lnSpc>
              <a:spcBef>
                <a:spcPct val="0"/>
              </a:spcBef>
              <a:spcAft>
                <a:spcPct val="0"/>
              </a:spcAft>
              <a:buClrTx/>
              <a:buSzTx/>
              <a:buFontTx/>
              <a:buAutoNum type="arabicPeriod"/>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p:cNvPicPr/>
          <p:nvPr/>
        </p:nvPicPr>
        <p:blipFill>
          <a:blip r:embed="rId2" cstate="print"/>
          <a:srcRect l="2349" t="25936" r="56788" b="12834"/>
          <a:stretch>
            <a:fillRect/>
          </a:stretch>
        </p:blipFill>
        <p:spPr bwMode="auto">
          <a:xfrm>
            <a:off x="1259632" y="1844824"/>
            <a:ext cx="3711116" cy="346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6 Llamada de flecha a la izquierda"/>
          <p:cNvSpPr/>
          <p:nvPr/>
        </p:nvSpPr>
        <p:spPr>
          <a:xfrm>
            <a:off x="5004048" y="1700808"/>
            <a:ext cx="2952328" cy="3384376"/>
          </a:xfrm>
          <a:prstGeom prst="leftArrowCallout">
            <a:avLst>
              <a:gd name="adj1" fmla="val 0"/>
              <a:gd name="adj2" fmla="val 10067"/>
              <a:gd name="adj3" fmla="val 21865"/>
              <a:gd name="adj4" fmla="val 64977"/>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es-EC" sz="1200" dirty="0" smtClean="0">
                <a:latin typeface="Andalus" pitchFamily="2" charset="-78"/>
                <a:cs typeface="Andalus" pitchFamily="2" charset="-78"/>
              </a:rPr>
              <a:t>Buena posición utilizando sus fortalezas internas para aprovechar las oportunidades externas , superar las debilidades internas y evitar las amenazas externas</a:t>
            </a:r>
          </a:p>
          <a:p>
            <a:pPr algn="just">
              <a:lnSpc>
                <a:spcPct val="150000"/>
              </a:lnSpc>
              <a:buFont typeface="Wingdings" pitchFamily="2" charset="2"/>
              <a:buChar char="v"/>
            </a:pPr>
            <a:r>
              <a:rPr lang="es-EC" sz="1200" dirty="0" smtClean="0">
                <a:latin typeface="Andalus" pitchFamily="2" charset="-78"/>
                <a:cs typeface="Andalus" pitchFamily="2" charset="-78"/>
              </a:rPr>
              <a:t>Penetración en el mercado, desarrollo de mercado, desarrollo de productos, integración, o diversificación.</a:t>
            </a:r>
          </a:p>
          <a:p>
            <a:pPr algn="just">
              <a:lnSpc>
                <a:spcPct val="150000"/>
              </a:lnSpc>
            </a:pPr>
            <a:endParaRPr lang="es-EC" sz="1200" dirty="0">
              <a:latin typeface="Andalus" pitchFamily="2" charset="-78"/>
              <a:cs typeface="Andalus" pitchFamily="2" charset="-78"/>
            </a:endParaRPr>
          </a:p>
        </p:txBody>
      </p:sp>
      <p:sp>
        <p:nvSpPr>
          <p:cNvPr id="54274" name="Rectangle 2"/>
          <p:cNvSpPr>
            <a:spLocks noChangeArrowheads="1"/>
          </p:cNvSpPr>
          <p:nvPr/>
        </p:nvSpPr>
        <p:spPr bwMode="auto">
          <a:xfrm>
            <a:off x="395536" y="5706688"/>
            <a:ext cx="748883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accent4">
                    <a:lumMod val="75000"/>
                  </a:schemeClr>
                </a:solidFill>
                <a:effectLst/>
                <a:latin typeface="Andalus" pitchFamily="2" charset="-78"/>
                <a:ea typeface="Calibri" pitchFamily="34" charset="0"/>
                <a:cs typeface="Andalus" pitchFamily="2" charset="-78"/>
              </a:rPr>
              <a:t>+1 (peor) a +6 (mejor), a cada una de las variables identificadas en la Fortaleza Financiera y en la Fortaleza Industrial.</a:t>
            </a:r>
            <a:endParaRPr kumimoji="0" lang="es-EC" sz="1000" b="0" i="0" u="none" strike="noStrike" cap="none" normalizeH="0" baseline="0" dirty="0" smtClean="0">
              <a:ln>
                <a:noFill/>
              </a:ln>
              <a:solidFill>
                <a:schemeClr val="accent4">
                  <a:lumMod val="75000"/>
                </a:schemeClr>
              </a:solidFill>
              <a:effectLst/>
              <a:latin typeface="Andalus" pitchFamily="2" charset="-78"/>
              <a:cs typeface="Andalus" pitchFamily="2" charset="-78"/>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C" sz="1400" b="0" i="0" u="none" strike="noStrike" cap="none" normalizeH="0" baseline="0" dirty="0" smtClean="0">
                <a:ln>
                  <a:noFill/>
                </a:ln>
                <a:solidFill>
                  <a:schemeClr val="accent3">
                    <a:lumMod val="75000"/>
                  </a:schemeClr>
                </a:solidFill>
                <a:effectLst/>
                <a:latin typeface="Andalus" pitchFamily="2" charset="-78"/>
                <a:ea typeface="Calibri" pitchFamily="34" charset="0"/>
                <a:cs typeface="Andalus" pitchFamily="2" charset="-78"/>
              </a:rPr>
              <a:t>-1 (mejor) a -6 (peor) a cada una de las variables que integran la Estabilidad Ambiental y la Ventaja Competitiva.</a:t>
            </a:r>
            <a:endParaRPr kumimoji="0" lang="es-EC" sz="2000" b="0" i="0" u="none" strike="noStrike" cap="none" normalizeH="0" baseline="0" dirty="0" smtClean="0">
              <a:ln>
                <a:noFill/>
              </a:ln>
              <a:solidFill>
                <a:schemeClr val="accent3">
                  <a:lumMod val="75000"/>
                </a:schemeClr>
              </a:solidFill>
              <a:effectLst/>
              <a:latin typeface="Andalus" pitchFamily="2" charset="-78"/>
              <a:cs typeface="Andalus" pitchFamily="2" charset="-78"/>
            </a:endParaRP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4" name="1 Título"/>
          <p:cNvSpPr txBox="1">
            <a:spLocks/>
          </p:cNvSpPr>
          <p:nvPr/>
        </p:nvSpPr>
        <p:spPr>
          <a:xfrm>
            <a:off x="0" y="260648"/>
            <a:ext cx="7956376" cy="936104"/>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Determinación de Estrategia</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sp>
        <p:nvSpPr>
          <p:cNvPr id="54273" name="Rectangle 1"/>
          <p:cNvSpPr>
            <a:spLocks noChangeArrowheads="1"/>
          </p:cNvSpPr>
          <p:nvPr/>
        </p:nvSpPr>
        <p:spPr bwMode="auto">
          <a:xfrm>
            <a:off x="-180528" y="1093385"/>
            <a:ext cx="6588224" cy="405199"/>
          </a:xfrm>
          <a:prstGeom prst="rect">
            <a:avLst/>
          </a:prstGeom>
          <a:noFill/>
          <a:ln w="9525">
            <a:noFill/>
            <a:miter lim="800000"/>
            <a:headEnd/>
            <a:tailEnd/>
          </a:ln>
          <a:effectLst/>
        </p:spPr>
        <p:txBody>
          <a:bodyPr vert="horz" wrap="square" lIns="685584" tIns="126960" rIns="91440" bIns="0" numCol="1" anchor="ctr" anchorCtr="0" compatLnSpc="1">
            <a:prstTxWarp prst="textNoShape">
              <a:avLst/>
            </a:prstTxWarp>
            <a:spAutoFit/>
          </a:bodyPr>
          <a:lstStyle/>
          <a:p>
            <a:r>
              <a:rPr lang="es-EC" b="1" dirty="0" smtClean="0">
                <a:solidFill>
                  <a:schemeClr val="accent6">
                    <a:lumMod val="75000"/>
                  </a:schemeClr>
                </a:solidFill>
                <a:latin typeface="Andalus" pitchFamily="2" charset="-78"/>
                <a:cs typeface="Andalus" pitchFamily="2" charset="-78"/>
              </a:rPr>
              <a:t>Matriz del Boston </a:t>
            </a:r>
            <a:r>
              <a:rPr lang="es-EC" b="1" dirty="0" err="1" smtClean="0">
                <a:solidFill>
                  <a:schemeClr val="accent6">
                    <a:lumMod val="75000"/>
                  </a:schemeClr>
                </a:solidFill>
                <a:latin typeface="Andalus" pitchFamily="2" charset="-78"/>
                <a:cs typeface="Andalus" pitchFamily="2" charset="-78"/>
              </a:rPr>
              <a:t>Consulting</a:t>
            </a:r>
            <a:r>
              <a:rPr lang="es-EC" b="1" dirty="0" smtClean="0">
                <a:solidFill>
                  <a:schemeClr val="accent6">
                    <a:lumMod val="75000"/>
                  </a:schemeClr>
                </a:solidFill>
                <a:latin typeface="Andalus" pitchFamily="2" charset="-78"/>
                <a:cs typeface="Andalus" pitchFamily="2" charset="-78"/>
              </a:rPr>
              <a:t> </a:t>
            </a:r>
            <a:r>
              <a:rPr lang="es-EC" b="1" dirty="0" err="1" smtClean="0">
                <a:solidFill>
                  <a:schemeClr val="accent6">
                    <a:lumMod val="75000"/>
                  </a:schemeClr>
                </a:solidFill>
                <a:latin typeface="Andalus" pitchFamily="2" charset="-78"/>
                <a:cs typeface="Andalus" pitchFamily="2" charset="-78"/>
              </a:rPr>
              <a:t>Group</a:t>
            </a:r>
            <a:r>
              <a:rPr lang="es-EC" b="1" dirty="0" smtClean="0">
                <a:solidFill>
                  <a:schemeClr val="accent6">
                    <a:lumMod val="75000"/>
                  </a:schemeClr>
                </a:solidFill>
                <a:latin typeface="Andalus" pitchFamily="2" charset="-78"/>
                <a:cs typeface="Andalus" pitchFamily="2" charset="-78"/>
              </a:rPr>
              <a:t> (BCG)</a:t>
            </a:r>
          </a:p>
        </p:txBody>
      </p:sp>
      <p:graphicFrame>
        <p:nvGraphicFramePr>
          <p:cNvPr id="8" name="7 Tabla"/>
          <p:cNvGraphicFramePr>
            <a:graphicFrameLocks noGrp="1"/>
          </p:cNvGraphicFramePr>
          <p:nvPr/>
        </p:nvGraphicFramePr>
        <p:xfrm>
          <a:off x="395536" y="1844824"/>
          <a:ext cx="4757391" cy="3654727"/>
        </p:xfrm>
        <a:graphic>
          <a:graphicData uri="http://schemas.openxmlformats.org/drawingml/2006/table">
            <a:tbl>
              <a:tblPr/>
              <a:tblGrid>
                <a:gridCol w="720080"/>
                <a:gridCol w="576064"/>
                <a:gridCol w="455641"/>
                <a:gridCol w="1502803"/>
                <a:gridCol w="1502803"/>
              </a:tblGrid>
              <a:tr h="416797">
                <a:tc>
                  <a:txBody>
                    <a:bodyPr/>
                    <a:lstStyle/>
                    <a:p>
                      <a:pPr algn="just">
                        <a:lnSpc>
                          <a:spcPct val="115000"/>
                        </a:lnSpc>
                        <a:spcAft>
                          <a:spcPts val="0"/>
                        </a:spcAft>
                      </a:pPr>
                      <a:r>
                        <a:rPr lang="es-EC" sz="1200" dirty="0">
                          <a:solidFill>
                            <a:srgbClr val="000000"/>
                          </a:solidFill>
                          <a:latin typeface="Times New Roman"/>
                          <a:ea typeface="Times New Roman"/>
                          <a:cs typeface="Times New Roman"/>
                        </a:rPr>
                        <a:t> </a:t>
                      </a:r>
                      <a:endParaRPr lang="es-EC" sz="1100" dirty="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gridSpan="3">
                  <a:txBody>
                    <a:bodyPr/>
                    <a:lstStyle/>
                    <a:p>
                      <a:pPr algn="just">
                        <a:lnSpc>
                          <a:spcPct val="115000"/>
                        </a:lnSpc>
                        <a:spcAft>
                          <a:spcPts val="0"/>
                        </a:spcAft>
                      </a:pPr>
                      <a:r>
                        <a:rPr lang="es-EC" sz="1200" dirty="0">
                          <a:solidFill>
                            <a:srgbClr val="5FE7D5"/>
                          </a:solidFill>
                          <a:latin typeface="Times New Roman"/>
                          <a:ea typeface="Times New Roman"/>
                          <a:cs typeface="Times New Roman"/>
                        </a:rPr>
                        <a:t> </a:t>
                      </a:r>
                      <a:endParaRPr lang="es-EC" sz="1100" dirty="0">
                        <a:latin typeface="Calibri"/>
                        <a:ea typeface="Times New Roman"/>
                        <a:cs typeface="Times New Roman"/>
                      </a:endParaRPr>
                    </a:p>
                    <a:p>
                      <a:pPr algn="ctr">
                        <a:lnSpc>
                          <a:spcPct val="115000"/>
                        </a:lnSpc>
                        <a:spcAft>
                          <a:spcPts val="0"/>
                        </a:spcAft>
                      </a:pPr>
                      <a:r>
                        <a:rPr lang="es-EC" sz="1200" b="1" dirty="0">
                          <a:solidFill>
                            <a:srgbClr val="5FE7D5"/>
                          </a:solidFill>
                          <a:latin typeface="Times New Roman"/>
                          <a:ea typeface="Times New Roman"/>
                          <a:cs typeface="Times New Roman"/>
                        </a:rPr>
                        <a:t>Posición de la Participación Relativa en el Mercado</a:t>
                      </a:r>
                      <a:endParaRPr lang="es-EC" sz="1100" dirty="0">
                        <a:latin typeface="Calibri"/>
                        <a:ea typeface="Times New Roman"/>
                        <a:cs typeface="Times New Roman"/>
                      </a:endParaRPr>
                    </a:p>
                  </a:txBody>
                  <a:tcPr marL="44450" marR="44450" marT="0" marB="0" anchor="b">
                    <a:lnL>
                      <a:noFill/>
                    </a:lnL>
                    <a:lnR>
                      <a:noFill/>
                    </a:lnR>
                    <a:lnT>
                      <a:noFill/>
                    </a:lnT>
                    <a:lnB>
                      <a:noFill/>
                    </a:lnB>
                    <a:solidFill>
                      <a:srgbClr val="FFFFFF"/>
                    </a:solidFill>
                  </a:tcPr>
                </a:tc>
                <a:tc hMerge="1">
                  <a:txBody>
                    <a:bodyPr/>
                    <a:lstStyle/>
                    <a:p>
                      <a:pPr algn="ctr">
                        <a:lnSpc>
                          <a:spcPct val="115000"/>
                        </a:lnSpc>
                        <a:spcAft>
                          <a:spcPts val="0"/>
                        </a:spcAft>
                      </a:pPr>
                      <a:endParaRPr lang="es-EC" sz="1100" dirty="0">
                        <a:latin typeface="Calibri"/>
                        <a:ea typeface="Times New Roman"/>
                        <a:cs typeface="Times New Roman"/>
                      </a:endParaRPr>
                    </a:p>
                  </a:txBody>
                  <a:tcPr marL="44450" marR="44450" marT="0" marB="0" anchor="b">
                    <a:lnL>
                      <a:noFill/>
                    </a:lnL>
                    <a:lnR>
                      <a:noFill/>
                    </a:lnR>
                    <a:lnT>
                      <a:noFill/>
                    </a:lnT>
                    <a:lnB>
                      <a:noFill/>
                    </a:lnB>
                    <a:solidFill>
                      <a:srgbClr val="FFFFFF"/>
                    </a:solidFill>
                  </a:tcPr>
                </a:tc>
                <a:tc hMerge="1">
                  <a:txBody>
                    <a:bodyPr/>
                    <a:lstStyle/>
                    <a:p>
                      <a:endParaRPr lang="es-EC"/>
                    </a:p>
                  </a:txBody>
                  <a:tcPr/>
                </a:tc>
              </a:tr>
              <a:tr h="208399">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just">
                        <a:lnSpc>
                          <a:spcPct val="115000"/>
                        </a:lnSpc>
                        <a:spcAft>
                          <a:spcPts val="0"/>
                        </a:spcAft>
                      </a:pPr>
                      <a:r>
                        <a:rPr lang="es-EC" sz="1200" dirty="0">
                          <a:solidFill>
                            <a:srgbClr val="000000"/>
                          </a:solidFill>
                          <a:latin typeface="Times New Roman"/>
                          <a:ea typeface="Times New Roman"/>
                          <a:cs typeface="Times New Roman"/>
                        </a:rPr>
                        <a:t> </a:t>
                      </a:r>
                      <a:endParaRPr lang="es-EC" sz="1100" dirty="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200">
                          <a:solidFill>
                            <a:srgbClr val="5FE7D5"/>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200" dirty="0">
                          <a:solidFill>
                            <a:srgbClr val="5FE7D5"/>
                          </a:solidFill>
                          <a:latin typeface="Times New Roman"/>
                          <a:ea typeface="Times New Roman"/>
                          <a:cs typeface="Times New Roman"/>
                        </a:rPr>
                        <a:t> </a:t>
                      </a:r>
                      <a:endParaRPr lang="es-EC" sz="1100" dirty="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200" dirty="0">
                          <a:solidFill>
                            <a:srgbClr val="5FE7D5"/>
                          </a:solidFill>
                          <a:latin typeface="Times New Roman"/>
                          <a:ea typeface="Times New Roman"/>
                          <a:cs typeface="Times New Roman"/>
                        </a:rPr>
                        <a:t> </a:t>
                      </a:r>
                      <a:endParaRPr lang="es-EC" sz="1100" dirty="0">
                        <a:latin typeface="Calibri"/>
                        <a:ea typeface="Times New Roman"/>
                        <a:cs typeface="Times New Roman"/>
                      </a:endParaRPr>
                    </a:p>
                  </a:txBody>
                  <a:tcPr marL="44450" marR="44450" marT="0" marB="0" anchor="b">
                    <a:lnL>
                      <a:noFill/>
                    </a:lnL>
                    <a:lnR>
                      <a:noFill/>
                    </a:lnR>
                    <a:lnT>
                      <a:noFill/>
                    </a:lnT>
                    <a:lnB>
                      <a:noFill/>
                    </a:lnB>
                    <a:solidFill>
                      <a:srgbClr val="FFFFFF"/>
                    </a:solidFill>
                  </a:tcPr>
                </a:tc>
              </a:tr>
              <a:tr h="208399">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000">
                          <a:solidFill>
                            <a:srgbClr val="5FE7D5"/>
                          </a:solidFill>
                          <a:latin typeface="Times New Roman"/>
                          <a:ea typeface="Times New Roman"/>
                          <a:cs typeface="Times New Roman"/>
                        </a:rPr>
                        <a:t>Alta</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000" dirty="0">
                          <a:solidFill>
                            <a:srgbClr val="5FE7D5"/>
                          </a:solidFill>
                          <a:latin typeface="Times New Roman"/>
                          <a:ea typeface="Times New Roman"/>
                          <a:cs typeface="Times New Roman"/>
                        </a:rPr>
                        <a:t>Media</a:t>
                      </a:r>
                      <a:endParaRPr lang="es-EC" sz="1100" dirty="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000">
                          <a:solidFill>
                            <a:srgbClr val="5FE7D5"/>
                          </a:solidFill>
                          <a:latin typeface="Times New Roman"/>
                          <a:ea typeface="Times New Roman"/>
                          <a:cs typeface="Times New Roman"/>
                        </a:rPr>
                        <a:t>Baja</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r>
              <a:tr h="208399">
                <a:tc rowSpan="3">
                  <a:txBody>
                    <a:bodyPr/>
                    <a:lstStyle/>
                    <a:p>
                      <a:pPr algn="just">
                        <a:lnSpc>
                          <a:spcPct val="115000"/>
                        </a:lnSpc>
                        <a:spcAft>
                          <a:spcPts val="0"/>
                        </a:spcAft>
                      </a:pPr>
                      <a:r>
                        <a:rPr lang="es-EC" sz="1200" dirty="0">
                          <a:solidFill>
                            <a:srgbClr val="138576"/>
                          </a:solidFill>
                          <a:latin typeface="Times New Roman"/>
                          <a:ea typeface="Times New Roman"/>
                          <a:cs typeface="Times New Roman"/>
                        </a:rPr>
                        <a:t> </a:t>
                      </a:r>
                      <a:endParaRPr lang="es-EC" sz="1100" dirty="0">
                        <a:latin typeface="Calibri"/>
                        <a:ea typeface="Times New Roman"/>
                        <a:cs typeface="Times New Roman"/>
                      </a:endParaRPr>
                    </a:p>
                    <a:p>
                      <a:pPr algn="ctr">
                        <a:lnSpc>
                          <a:spcPct val="115000"/>
                        </a:lnSpc>
                        <a:spcAft>
                          <a:spcPts val="0"/>
                        </a:spcAft>
                      </a:pPr>
                      <a:r>
                        <a:rPr lang="es-EC" sz="1200" b="1" dirty="0">
                          <a:solidFill>
                            <a:srgbClr val="138576"/>
                          </a:solidFill>
                          <a:latin typeface="Times New Roman"/>
                          <a:ea typeface="Times New Roman"/>
                          <a:cs typeface="Times New Roman"/>
                        </a:rPr>
                        <a:t>Tasa de Crecimiento de las ventas de la industria (%)</a:t>
                      </a:r>
                      <a:endParaRPr lang="es-EC" sz="1100" dirty="0">
                        <a:latin typeface="Calibri"/>
                        <a:ea typeface="Times New Roman"/>
                        <a:cs typeface="Times New Roman"/>
                      </a:endParaRPr>
                    </a:p>
                  </a:txBody>
                  <a:tcPr marL="44450" marR="44450" marT="0" marB="0" vert="vert270" anchor="b">
                    <a:lnL>
                      <a:noFill/>
                    </a:lnL>
                    <a:lnR>
                      <a:noFill/>
                    </a:lnR>
                    <a:lnT>
                      <a:noFill/>
                    </a:lnT>
                    <a:lnB>
                      <a:noFill/>
                    </a:lnB>
                    <a:solidFill>
                      <a:srgbClr val="FFFFFF"/>
                    </a:solidFill>
                  </a:tcPr>
                </a:tc>
                <a:tc>
                  <a:txBody>
                    <a:bodyPr/>
                    <a:lstStyle/>
                    <a:p>
                      <a:pPr algn="just">
                        <a:lnSpc>
                          <a:spcPct val="115000"/>
                        </a:lnSpc>
                        <a:spcAft>
                          <a:spcPts val="0"/>
                        </a:spcAft>
                      </a:pPr>
                      <a:r>
                        <a:rPr lang="es-EC" sz="1000">
                          <a:solidFill>
                            <a:srgbClr val="138576"/>
                          </a:solidFill>
                          <a:latin typeface="Times New Roman"/>
                          <a:ea typeface="Times New Roman"/>
                          <a:cs typeface="Times New Roman"/>
                        </a:rPr>
                        <a:t>Alta +20</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000">
                          <a:solidFill>
                            <a:srgbClr val="5FE7D5"/>
                          </a:solidFill>
                          <a:latin typeface="Times New Roman"/>
                          <a:ea typeface="Times New Roman"/>
                          <a:cs typeface="Times New Roman"/>
                        </a:rPr>
                        <a:t>1.00</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000">
                          <a:solidFill>
                            <a:srgbClr val="5FE7D5"/>
                          </a:solidFill>
                          <a:latin typeface="Times New Roman"/>
                          <a:ea typeface="Times New Roman"/>
                          <a:cs typeface="Times New Roman"/>
                        </a:rPr>
                        <a:t>0.50</a:t>
                      </a:r>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000" dirty="0">
                          <a:solidFill>
                            <a:srgbClr val="5FE7D5"/>
                          </a:solidFill>
                          <a:latin typeface="Times New Roman"/>
                          <a:ea typeface="Times New Roman"/>
                          <a:cs typeface="Times New Roman"/>
                        </a:rPr>
                        <a:t>0.00</a:t>
                      </a:r>
                      <a:endParaRPr lang="es-EC" sz="1100" dirty="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449730">
                <a:tc vMerge="1">
                  <a:txBody>
                    <a:bodyPr/>
                    <a:lstStyle/>
                    <a:p>
                      <a:pPr algn="ctr">
                        <a:lnSpc>
                          <a:spcPct val="115000"/>
                        </a:lnSpc>
                        <a:spcAft>
                          <a:spcPts val="0"/>
                        </a:spcAft>
                      </a:pPr>
                      <a:endParaRPr lang="es-EC" sz="1100" dirty="0">
                        <a:latin typeface="Calibri"/>
                        <a:ea typeface="Times New Roman"/>
                        <a:cs typeface="Times New Roman"/>
                      </a:endParaRPr>
                    </a:p>
                  </a:txBody>
                  <a:tcPr marL="44450" marR="44450" marT="0" marB="0" vert="vert270" anchor="ctr">
                    <a:lnL>
                      <a:noFill/>
                    </a:lnL>
                    <a:lnR>
                      <a:noFill/>
                    </a:lnR>
                    <a:lnT>
                      <a:noFill/>
                    </a:lnT>
                    <a:lnB>
                      <a:noFill/>
                    </a:lnB>
                    <a:solidFill>
                      <a:srgbClr val="FFFFFF"/>
                    </a:solidFill>
                  </a:tcPr>
                </a:tc>
                <a:tc>
                  <a:txBody>
                    <a:bodyPr/>
                    <a:lstStyle/>
                    <a:p>
                      <a:pPr algn="just">
                        <a:lnSpc>
                          <a:spcPct val="115000"/>
                        </a:lnSpc>
                        <a:spcAft>
                          <a:spcPts val="0"/>
                        </a:spcAft>
                      </a:pPr>
                      <a:r>
                        <a:rPr lang="es-EC" sz="1000">
                          <a:solidFill>
                            <a:srgbClr val="138576"/>
                          </a:solidFill>
                          <a:latin typeface="Times New Roman"/>
                          <a:ea typeface="Times New Roman"/>
                          <a:cs typeface="Times New Roman"/>
                        </a:rPr>
                        <a:t>Media 0</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just">
                        <a:lnSpc>
                          <a:spcPct val="115000"/>
                        </a:lnSpc>
                        <a:spcAft>
                          <a:spcPts val="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200000"/>
                        </a:lnSpc>
                        <a:spcAft>
                          <a:spcPts val="0"/>
                        </a:spcAft>
                      </a:pPr>
                      <a:r>
                        <a:rPr lang="es-EC" sz="1200">
                          <a:solidFill>
                            <a:srgbClr val="000000"/>
                          </a:solidFill>
                          <a:latin typeface="Times New Roman"/>
                          <a:ea typeface="Times New Roman"/>
                          <a:cs typeface="Times New Roman"/>
                        </a:rPr>
                        <a:t>Cuadrante II: Estrellas</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CCA"/>
                    </a:solidFill>
                  </a:tcPr>
                </a:tc>
                <a:tc>
                  <a:txBody>
                    <a:bodyPr/>
                    <a:lstStyle/>
                    <a:p>
                      <a:pPr algn="ctr">
                        <a:lnSpc>
                          <a:spcPct val="200000"/>
                        </a:lnSpc>
                        <a:spcAft>
                          <a:spcPts val="0"/>
                        </a:spcAft>
                      </a:pPr>
                      <a:r>
                        <a:rPr lang="es-EC" sz="1200">
                          <a:solidFill>
                            <a:srgbClr val="000000"/>
                          </a:solidFill>
                          <a:latin typeface="Times New Roman"/>
                          <a:ea typeface="Times New Roman"/>
                          <a:cs typeface="Times New Roman"/>
                        </a:rPr>
                        <a:t>Cuadrante I: Interrogantes </a:t>
                      </a:r>
                      <a:r>
                        <a:rPr lang="es-EC" sz="1200" b="1">
                          <a:solidFill>
                            <a:srgbClr val="000000"/>
                          </a:solidFill>
                          <a:latin typeface="Times New Roman"/>
                          <a:ea typeface="Times New Roman"/>
                          <a:cs typeface="Times New Roman"/>
                        </a:rPr>
                        <a:t>CLINICA STETICUS</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72AE"/>
                    </a:solidFill>
                  </a:tcPr>
                </a:tc>
              </a:tr>
              <a:tr h="1142040">
                <a:tc vMerge="1">
                  <a:txBody>
                    <a:bodyPr/>
                    <a:lstStyle/>
                    <a:p>
                      <a:endParaRPr lang="es-EC"/>
                    </a:p>
                  </a:txBody>
                  <a:tcPr/>
                </a:tc>
                <a:tc>
                  <a:txBody>
                    <a:bodyPr/>
                    <a:lstStyle/>
                    <a:p>
                      <a:pPr algn="just">
                        <a:lnSpc>
                          <a:spcPct val="115000"/>
                        </a:lnSpc>
                        <a:spcAft>
                          <a:spcPts val="0"/>
                        </a:spcAft>
                      </a:pPr>
                      <a:r>
                        <a:rPr lang="es-EC" sz="1000">
                          <a:solidFill>
                            <a:srgbClr val="138576"/>
                          </a:solidFill>
                          <a:latin typeface="Times New Roman"/>
                          <a:ea typeface="Times New Roman"/>
                          <a:cs typeface="Times New Roman"/>
                        </a:rPr>
                        <a:t>Baja  -20</a:t>
                      </a:r>
                      <a:endParaRPr lang="es-EC" sz="1100">
                        <a:latin typeface="Calibri"/>
                        <a:ea typeface="Times New Roman"/>
                        <a:cs typeface="Times New Roman"/>
                      </a:endParaRPr>
                    </a:p>
                  </a:txBody>
                  <a:tcPr marL="44450" marR="44450" marT="0" marB="0" anchor="b">
                    <a:lnL>
                      <a:noFill/>
                    </a:lnL>
                    <a:lnR>
                      <a:noFill/>
                    </a:lnR>
                    <a:lnT>
                      <a:noFill/>
                    </a:lnT>
                    <a:lnB>
                      <a:noFill/>
                    </a:lnB>
                    <a:solidFill>
                      <a:srgbClr val="FFFFFF"/>
                    </a:solidFill>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200000"/>
                        </a:lnSpc>
                        <a:spcAft>
                          <a:spcPts val="0"/>
                        </a:spcAft>
                      </a:pPr>
                      <a:r>
                        <a:rPr lang="es-EC" sz="1200">
                          <a:solidFill>
                            <a:srgbClr val="000000"/>
                          </a:solidFill>
                          <a:latin typeface="Times New Roman"/>
                          <a:ea typeface="Times New Roman"/>
                          <a:cs typeface="Times New Roman"/>
                        </a:rPr>
                        <a:t>Cuadrante III: Vacas generadoras de Efectivo</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CCA"/>
                    </a:solidFill>
                  </a:tcPr>
                </a:tc>
                <a:tc>
                  <a:txBody>
                    <a:bodyPr/>
                    <a:lstStyle/>
                    <a:p>
                      <a:pPr algn="ctr">
                        <a:lnSpc>
                          <a:spcPct val="200000"/>
                        </a:lnSpc>
                        <a:spcAft>
                          <a:spcPts val="0"/>
                        </a:spcAft>
                      </a:pPr>
                      <a:r>
                        <a:rPr lang="es-EC" sz="1200" dirty="0">
                          <a:solidFill>
                            <a:srgbClr val="000000"/>
                          </a:solidFill>
                          <a:latin typeface="Times New Roman"/>
                          <a:ea typeface="Times New Roman"/>
                          <a:cs typeface="Times New Roman"/>
                        </a:rPr>
                        <a:t>Cuadrante IV: Perros</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CCA"/>
                    </a:solidFill>
                  </a:tcPr>
                </a:tc>
              </a:tr>
            </a:tbl>
          </a:graphicData>
        </a:graphic>
      </p:graphicFrame>
      <p:sp>
        <p:nvSpPr>
          <p:cNvPr id="10" name="9 Llamada ovalada"/>
          <p:cNvSpPr/>
          <p:nvPr/>
        </p:nvSpPr>
        <p:spPr>
          <a:xfrm>
            <a:off x="5652120" y="2348880"/>
            <a:ext cx="2088232" cy="2160240"/>
          </a:xfrm>
          <a:prstGeom prst="wedgeEllipseCallout">
            <a:avLst>
              <a:gd name="adj1" fmla="val -63404"/>
              <a:gd name="adj2" fmla="val 31323"/>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lnSpc>
                <a:spcPct val="150000"/>
              </a:lnSpc>
            </a:pPr>
            <a:r>
              <a:rPr lang="es-EC" sz="1200" dirty="0" smtClean="0">
                <a:solidFill>
                  <a:schemeClr val="accent6">
                    <a:lumMod val="75000"/>
                  </a:schemeClr>
                </a:solidFill>
                <a:latin typeface="Andalus" pitchFamily="2" charset="-78"/>
                <a:cs typeface="Andalus" pitchFamily="2" charset="-78"/>
              </a:rPr>
              <a:t>Las necesidades de efectivo son altas y la generación de efectivo es baja </a:t>
            </a:r>
            <a:endParaRPr lang="es-EC" sz="1200" dirty="0">
              <a:solidFill>
                <a:schemeClr val="accent6">
                  <a:lumMod val="75000"/>
                </a:schemeClr>
              </a:solidFill>
              <a:latin typeface="Andalus" pitchFamily="2" charset="-78"/>
              <a:cs typeface="Andalus" pitchFamily="2" charset="-78"/>
            </a:endParaRPr>
          </a:p>
        </p:txBody>
      </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4" name="1 Título"/>
          <p:cNvSpPr txBox="1">
            <a:spLocks/>
          </p:cNvSpPr>
          <p:nvPr/>
        </p:nvSpPr>
        <p:spPr>
          <a:xfrm>
            <a:off x="0" y="260648"/>
            <a:ext cx="7956376" cy="936104"/>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Determinación de Estrategia</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sp>
        <p:nvSpPr>
          <p:cNvPr id="54273" name="Rectangle 1"/>
          <p:cNvSpPr>
            <a:spLocks noChangeArrowheads="1"/>
          </p:cNvSpPr>
          <p:nvPr/>
        </p:nvSpPr>
        <p:spPr bwMode="auto">
          <a:xfrm>
            <a:off x="-180528" y="954886"/>
            <a:ext cx="6588224" cy="682198"/>
          </a:xfrm>
          <a:prstGeom prst="rect">
            <a:avLst/>
          </a:prstGeom>
          <a:noFill/>
          <a:ln w="9525">
            <a:noFill/>
            <a:miter lim="800000"/>
            <a:headEnd/>
            <a:tailEnd/>
          </a:ln>
          <a:effectLst/>
        </p:spPr>
        <p:txBody>
          <a:bodyPr vert="horz" wrap="square" lIns="685584" tIns="126960" rIns="91440" bIns="0" numCol="1" anchor="ctr" anchorCtr="0" compatLnSpc="1">
            <a:prstTxWarp prst="textNoShape">
              <a:avLst/>
            </a:prstTxWarp>
            <a:spAutoFit/>
          </a:bodyPr>
          <a:lstStyle/>
          <a:p>
            <a:pPr marL="0" lvl="3"/>
            <a:r>
              <a:rPr lang="es-EC" b="1" dirty="0" smtClean="0">
                <a:solidFill>
                  <a:schemeClr val="accent6">
                    <a:lumMod val="75000"/>
                  </a:schemeClr>
                </a:solidFill>
                <a:latin typeface="Andalus" pitchFamily="2" charset="-78"/>
                <a:cs typeface="Andalus" pitchFamily="2" charset="-78"/>
              </a:rPr>
              <a:t>Matriz de la Estrategia Principal</a:t>
            </a:r>
          </a:p>
          <a:p>
            <a:endParaRPr lang="es-EC" b="1" dirty="0" smtClean="0">
              <a:solidFill>
                <a:schemeClr val="accent6">
                  <a:lumMod val="75000"/>
                </a:schemeClr>
              </a:solidFill>
              <a:latin typeface="Andalus" pitchFamily="2" charset="-78"/>
              <a:cs typeface="Andalus" pitchFamily="2" charset="-78"/>
            </a:endParaRPr>
          </a:p>
        </p:txBody>
      </p:sp>
      <p:graphicFrame>
        <p:nvGraphicFramePr>
          <p:cNvPr id="7" name="6 Diagrama"/>
          <p:cNvGraphicFramePr/>
          <p:nvPr/>
        </p:nvGraphicFramePr>
        <p:xfrm>
          <a:off x="1187624" y="2204864"/>
          <a:ext cx="5858540" cy="371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0" name="Rectangle 2"/>
          <p:cNvSpPr>
            <a:spLocks noChangeArrowheads="1"/>
          </p:cNvSpPr>
          <p:nvPr/>
        </p:nvSpPr>
        <p:spPr bwMode="auto">
          <a:xfrm>
            <a:off x="2483768" y="1844824"/>
            <a:ext cx="3421063" cy="307975"/>
          </a:xfrm>
          <a:prstGeom prst="rect">
            <a:avLst/>
          </a:prstGeom>
          <a:gradFill rotWithShape="0">
            <a:gsLst>
              <a:gs pos="0">
                <a:srgbClr val="FFFFFF"/>
              </a:gs>
              <a:gs pos="100000">
                <a:srgbClr val="8BE5FF"/>
              </a:gs>
            </a:gsLst>
            <a:lin ang="5400000" scaled="1"/>
          </a:gradFill>
          <a:ln w="12700">
            <a:solidFill>
              <a:srgbClr val="51D9FF"/>
            </a:solidFill>
            <a:miter lim="800000"/>
            <a:headEnd/>
            <a:tailEnd/>
          </a:ln>
          <a:effectLst>
            <a:outerShdw dist="28398" dir="3806097" algn="ctr" rotWithShape="0">
              <a:srgbClr val="00556D">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Arial" pitchFamily="34" charset="0"/>
              </a:rPr>
              <a:t>Crecimiento Rápido del Mercado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8371" name="Rectangle 3"/>
          <p:cNvSpPr>
            <a:spLocks noChangeArrowheads="1"/>
          </p:cNvSpPr>
          <p:nvPr/>
        </p:nvSpPr>
        <p:spPr bwMode="auto">
          <a:xfrm>
            <a:off x="2627784" y="5877272"/>
            <a:ext cx="3419475" cy="309562"/>
          </a:xfrm>
          <a:prstGeom prst="rect">
            <a:avLst/>
          </a:prstGeom>
          <a:gradFill rotWithShape="0">
            <a:gsLst>
              <a:gs pos="0">
                <a:srgbClr val="FFFFFF"/>
              </a:gs>
              <a:gs pos="100000">
                <a:srgbClr val="8BE5FF"/>
              </a:gs>
            </a:gsLst>
            <a:lin ang="5400000" scaled="1"/>
          </a:gradFill>
          <a:ln w="12700">
            <a:solidFill>
              <a:srgbClr val="51D9FF"/>
            </a:solidFill>
            <a:miter lim="800000"/>
            <a:headEnd/>
            <a:tailEnd/>
          </a:ln>
          <a:effectLst>
            <a:outerShdw dist="28398" dir="3806097" algn="ctr" rotWithShape="0">
              <a:srgbClr val="00556D">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Arial" pitchFamily="34" charset="0"/>
              </a:rPr>
              <a:t>Crecimiento Lento del Mercado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8372" name="Rectangle 4"/>
          <p:cNvSpPr>
            <a:spLocks noChangeArrowheads="1"/>
          </p:cNvSpPr>
          <p:nvPr/>
        </p:nvSpPr>
        <p:spPr bwMode="auto">
          <a:xfrm>
            <a:off x="1115616" y="2420888"/>
            <a:ext cx="368300" cy="3111500"/>
          </a:xfrm>
          <a:prstGeom prst="rect">
            <a:avLst/>
          </a:prstGeom>
          <a:gradFill rotWithShape="0">
            <a:gsLst>
              <a:gs pos="0">
                <a:srgbClr val="FFFFFF"/>
              </a:gs>
              <a:gs pos="100000">
                <a:srgbClr val="C7D0E9"/>
              </a:gs>
            </a:gsLst>
            <a:lin ang="5400000" scaled="1"/>
          </a:gradFill>
          <a:ln w="12700">
            <a:solidFill>
              <a:srgbClr val="ABB8DE"/>
            </a:solidFill>
            <a:miter lim="800000"/>
            <a:headEnd/>
            <a:tailEnd/>
          </a:ln>
          <a:effectLst>
            <a:outerShdw dist="28398" dir="3806097" algn="ctr" rotWithShape="0">
              <a:srgbClr val="2C3E70">
                <a:alpha val="50000"/>
              </a:srgbClr>
            </a:outerShdw>
          </a:effectLst>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Arial" pitchFamily="34" charset="0"/>
              </a:rPr>
              <a:t>Posición Competitiva Débil</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8373" name="Rectangle 5"/>
          <p:cNvSpPr>
            <a:spLocks noChangeArrowheads="1"/>
          </p:cNvSpPr>
          <p:nvPr/>
        </p:nvSpPr>
        <p:spPr bwMode="auto">
          <a:xfrm>
            <a:off x="6588224" y="2492896"/>
            <a:ext cx="368300" cy="3111500"/>
          </a:xfrm>
          <a:prstGeom prst="rect">
            <a:avLst/>
          </a:prstGeom>
          <a:gradFill rotWithShape="0">
            <a:gsLst>
              <a:gs pos="0">
                <a:srgbClr val="FFFFFF"/>
              </a:gs>
              <a:gs pos="100000">
                <a:srgbClr val="C7D0E9"/>
              </a:gs>
            </a:gsLst>
            <a:lin ang="5400000" scaled="1"/>
          </a:gradFill>
          <a:ln w="12700">
            <a:solidFill>
              <a:srgbClr val="ABB8DE"/>
            </a:solidFill>
            <a:miter lim="800000"/>
            <a:headEnd/>
            <a:tailEnd/>
          </a:ln>
          <a:effectLst>
            <a:outerShdw dist="28398" dir="3806097" algn="ctr" rotWithShape="0">
              <a:srgbClr val="2C3E70">
                <a:alpha val="50000"/>
              </a:srgbClr>
            </a:outerShdw>
          </a:effectLst>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Arial" pitchFamily="34" charset="0"/>
              </a:rPr>
              <a:t>Posición Competitiva Sólida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58374" name="AutoShape 6"/>
          <p:cNvSpPr>
            <a:spLocks noChangeArrowheads="1"/>
          </p:cNvSpPr>
          <p:nvPr/>
        </p:nvSpPr>
        <p:spPr bwMode="auto">
          <a:xfrm rot="7122808">
            <a:off x="5872573" y="1531237"/>
            <a:ext cx="996950" cy="11318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FFFF"/>
              </a:gs>
              <a:gs pos="100000">
                <a:srgbClr val="F6A1C9"/>
              </a:gs>
            </a:gsLst>
            <a:lin ang="5400000" scaled="1"/>
          </a:gradFill>
          <a:ln w="12700">
            <a:solidFill>
              <a:srgbClr val="F272AE"/>
            </a:solidFill>
            <a:miter lim="800000"/>
            <a:headEnd/>
            <a:tailEnd/>
          </a:ln>
          <a:effectLst>
            <a:outerShdw dist="28398" dir="3806097" algn="ctr" rotWithShape="0">
              <a:srgbClr val="740A3C">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1200" b="1"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Times New Roman" pitchFamily="18" charset="0"/>
                <a:cs typeface="Arial" pitchFamily="34" charset="0"/>
              </a:rPr>
              <a:t>Steticus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4" name="1 Título"/>
          <p:cNvSpPr txBox="1">
            <a:spLocks/>
          </p:cNvSpPr>
          <p:nvPr/>
        </p:nvSpPr>
        <p:spPr>
          <a:xfrm>
            <a:off x="0" y="260648"/>
            <a:ext cx="7956376" cy="936104"/>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Formulación de la Estrategia</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sp>
        <p:nvSpPr>
          <p:cNvPr id="54273" name="Rectangle 1"/>
          <p:cNvSpPr>
            <a:spLocks noChangeArrowheads="1"/>
          </p:cNvSpPr>
          <p:nvPr/>
        </p:nvSpPr>
        <p:spPr bwMode="auto">
          <a:xfrm>
            <a:off x="-180528" y="954886"/>
            <a:ext cx="6588224" cy="682198"/>
          </a:xfrm>
          <a:prstGeom prst="rect">
            <a:avLst/>
          </a:prstGeom>
          <a:noFill/>
          <a:ln w="9525">
            <a:noFill/>
            <a:miter lim="800000"/>
            <a:headEnd/>
            <a:tailEnd/>
          </a:ln>
          <a:effectLst/>
        </p:spPr>
        <p:txBody>
          <a:bodyPr vert="horz" wrap="square" lIns="685584" tIns="126960" rIns="91440" bIns="0" numCol="1" anchor="ctr" anchorCtr="0" compatLnSpc="1">
            <a:prstTxWarp prst="textNoShape">
              <a:avLst/>
            </a:prstTxWarp>
            <a:spAutoFit/>
          </a:bodyPr>
          <a:lstStyle/>
          <a:p>
            <a:pPr marL="0" lvl="3"/>
            <a:r>
              <a:rPr lang="es-EC" b="1" dirty="0" smtClean="0">
                <a:solidFill>
                  <a:schemeClr val="accent6">
                    <a:lumMod val="75000"/>
                  </a:schemeClr>
                </a:solidFill>
                <a:latin typeface="Andalus" pitchFamily="2" charset="-78"/>
                <a:cs typeface="Andalus" pitchFamily="2" charset="-78"/>
              </a:rPr>
              <a:t>Estrategia Principal para clínica </a:t>
            </a:r>
            <a:r>
              <a:rPr lang="es-EC" b="1" dirty="0" err="1" smtClean="0">
                <a:solidFill>
                  <a:schemeClr val="accent6">
                    <a:lumMod val="75000"/>
                  </a:schemeClr>
                </a:solidFill>
                <a:latin typeface="Andalus" pitchFamily="2" charset="-78"/>
                <a:cs typeface="Andalus" pitchFamily="2" charset="-78"/>
              </a:rPr>
              <a:t>Steticus</a:t>
            </a:r>
            <a:endParaRPr lang="es-EC" b="1" dirty="0" smtClean="0">
              <a:solidFill>
                <a:schemeClr val="accent6">
                  <a:lumMod val="75000"/>
                </a:schemeClr>
              </a:solidFill>
              <a:latin typeface="Andalus" pitchFamily="2" charset="-78"/>
              <a:cs typeface="Andalus" pitchFamily="2" charset="-78"/>
            </a:endParaRPr>
          </a:p>
          <a:p>
            <a:endParaRPr lang="es-EC" b="1" dirty="0" smtClean="0">
              <a:solidFill>
                <a:schemeClr val="accent6">
                  <a:lumMod val="75000"/>
                </a:schemeClr>
              </a:solidFill>
              <a:latin typeface="Andalus" pitchFamily="2" charset="-78"/>
              <a:cs typeface="Andalus" pitchFamily="2" charset="-78"/>
            </a:endParaRPr>
          </a:p>
        </p:txBody>
      </p:sp>
      <p:graphicFrame>
        <p:nvGraphicFramePr>
          <p:cNvPr id="11" name="10 Diagrama"/>
          <p:cNvGraphicFramePr/>
          <p:nvPr/>
        </p:nvGraphicFramePr>
        <p:xfrm>
          <a:off x="539552" y="1484784"/>
          <a:ext cx="6048672" cy="147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4" name="AutoShape 2"/>
          <p:cNvSpPr>
            <a:spLocks/>
          </p:cNvSpPr>
          <p:nvPr/>
        </p:nvSpPr>
        <p:spPr bwMode="auto">
          <a:xfrm>
            <a:off x="6516216" y="2276872"/>
            <a:ext cx="1009650" cy="522287"/>
          </a:xfrm>
          <a:prstGeom prst="borderCallout1">
            <a:avLst>
              <a:gd name="adj1" fmla="val -14616"/>
              <a:gd name="adj2" fmla="val 88667"/>
              <a:gd name="adj3" fmla="val -14616"/>
              <a:gd name="adj4" fmla="val 60204"/>
            </a:avLst>
          </a:prstGeom>
          <a:solidFill>
            <a:srgbClr val="FFFFFF"/>
          </a:solidFill>
          <a:ln w="31750">
            <a:solidFill>
              <a:srgbClr val="EA157A"/>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Andalus" pitchFamily="2" charset="-78"/>
                <a:cs typeface="Andalus" pitchFamily="2" charset="-78"/>
              </a:rPr>
              <a:t>Estrategia de Marketing</a:t>
            </a:r>
            <a:endParaRPr kumimoji="0" lang="es-EC" sz="2000" b="0" i="0" u="none" strike="noStrike" cap="none" normalizeH="0" baseline="0" smtClean="0">
              <a:ln>
                <a:noFill/>
              </a:ln>
              <a:solidFill>
                <a:schemeClr val="tx1"/>
              </a:solidFill>
              <a:effectLst/>
              <a:latin typeface="Andalus" pitchFamily="2" charset="-78"/>
              <a:cs typeface="Andalus" pitchFamily="2" charset="-78"/>
            </a:endParaRPr>
          </a:p>
        </p:txBody>
      </p:sp>
      <p:sp>
        <p:nvSpPr>
          <p:cNvPr id="59395" name="Rectangle 3"/>
          <p:cNvSpPr>
            <a:spLocks noChangeArrowheads="1"/>
          </p:cNvSpPr>
          <p:nvPr/>
        </p:nvSpPr>
        <p:spPr bwMode="auto">
          <a:xfrm>
            <a:off x="611560" y="3058380"/>
            <a:ext cx="7344816" cy="110799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sz="11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La tendencia de la estética entre las diferentes edades (según MIPRO, Ministerio de Industrias y Productividad, la población económicamente activa, urbana y rural, es de 6.535.240 habitantes)</a:t>
            </a:r>
            <a:endParaRPr kumimoji="0" lang="en-US" sz="11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s-EC" sz="11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La economía ecuatoriana mantiene el comportamiento de crecimiento en captaciones reflejando la mejoría en la disponibilidad de recursos y a su vez en las facilidades de crédito de consumo.</a:t>
            </a:r>
            <a:endParaRPr kumimoji="0" lang="es-EC" sz="1100" b="0" i="0" u="none" strike="noStrike" cap="none" normalizeH="0" baseline="0" dirty="0" smtClean="0">
              <a:ln>
                <a:noFill/>
              </a:ln>
              <a:solidFill>
                <a:schemeClr val="tx1"/>
              </a:solidFill>
              <a:effectLst/>
              <a:latin typeface="Andalus" pitchFamily="2" charset="-78"/>
              <a:cs typeface="Andalus" pitchFamily="2" charset="-78"/>
            </a:endParaRPr>
          </a:p>
        </p:txBody>
      </p:sp>
      <p:sp>
        <p:nvSpPr>
          <p:cNvPr id="59396" name="Rectangle 4"/>
          <p:cNvSpPr>
            <a:spLocks noChangeArrowheads="1"/>
          </p:cNvSpPr>
          <p:nvPr/>
        </p:nvSpPr>
        <p:spPr bwMode="auto">
          <a:xfrm>
            <a:off x="611560" y="4280538"/>
            <a:ext cx="7344816" cy="11772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50000"/>
              </a:lnSpc>
              <a:spcBef>
                <a:spcPct val="0"/>
              </a:spcBef>
              <a:spcAft>
                <a:spcPct val="0"/>
              </a:spcAft>
              <a:buClrTx/>
              <a:buSzTx/>
              <a:buFontTx/>
              <a:buNone/>
              <a:tabLst/>
            </a:pPr>
            <a:r>
              <a:rPr lang="es-EC" sz="1200" dirty="0" smtClean="0">
                <a:solidFill>
                  <a:srgbClr val="000000"/>
                </a:solidFill>
                <a:latin typeface="Andalus" pitchFamily="2" charset="-78"/>
                <a:ea typeface="Times New Roman" pitchFamily="18" charset="0"/>
                <a:cs typeface="Andalus" pitchFamily="2" charset="-78"/>
              </a:rPr>
              <a:t>T</a:t>
            </a:r>
            <a:r>
              <a:rPr kumimoji="0" lang="es-EC" sz="1200" b="0" i="0" u="none" strike="noStrike" cap="none" normalizeH="0" baseline="0" dirty="0" smtClean="0">
                <a:ln>
                  <a:noFill/>
                </a:ln>
                <a:solidFill>
                  <a:srgbClr val="000000"/>
                </a:solidFill>
                <a:effectLst/>
                <a:latin typeface="Andalus" pitchFamily="2" charset="-78"/>
                <a:ea typeface="Times New Roman" pitchFamily="18" charset="0"/>
                <a:cs typeface="Andalus" pitchFamily="2" charset="-78"/>
              </a:rPr>
              <a:t>ransformarse en una nueva empresa, podrá acogerse al Código de la Producción (aprobado 29 de diciembre de 2010), conocido como “Ley de Generación y Formalización de Empleo”, ya que este código busca “incentivar y regular todas las formas de inversión privada en actividades productivas y de servicios, socialmente deseables y ambientalmente aceptables”.</a:t>
            </a:r>
            <a:endParaRPr kumimoji="0" lang="es-EC" sz="1800" b="0" i="0" u="none" strike="noStrike" cap="none" normalizeH="0" baseline="0" dirty="0" smtClean="0">
              <a:ln>
                <a:noFill/>
              </a:ln>
              <a:solidFill>
                <a:schemeClr val="tx1"/>
              </a:solidFill>
              <a:effectLst/>
              <a:latin typeface="Andalus" pitchFamily="2" charset="-78"/>
              <a:cs typeface="Andalus" pitchFamily="2" charset="-78"/>
            </a:endParaRPr>
          </a:p>
        </p:txBody>
      </p:sp>
      <p:sp>
        <p:nvSpPr>
          <p:cNvPr id="16" name="15 Rectángulo"/>
          <p:cNvSpPr/>
          <p:nvPr/>
        </p:nvSpPr>
        <p:spPr>
          <a:xfrm>
            <a:off x="611560" y="5589240"/>
            <a:ext cx="7344816" cy="7848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200000"/>
              </a:lnSpc>
            </a:pPr>
            <a:r>
              <a:rPr lang="es-EC" sz="1200" dirty="0" smtClean="0">
                <a:latin typeface="Andalus" pitchFamily="2" charset="-78"/>
                <a:cs typeface="Andalus" pitchFamily="2" charset="-78"/>
              </a:rPr>
              <a:t>Es necesario implementar una estrategia de mercadotecnia para aumentar los clientes, con ayuda de promociones por lanzamiento. Adicional se podrá participar del turismo del bisturí y foros de opinión</a:t>
            </a:r>
            <a:endParaRPr lang="es-EC" sz="1200" dirty="0">
              <a:latin typeface="Andalus" pitchFamily="2" charset="-78"/>
              <a:cs typeface="Andalus" pitchFamily="2" charset="-78"/>
            </a:endParaRPr>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179512" y="0"/>
            <a:ext cx="7956376" cy="936104"/>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Flujo de Caja Proyectado</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graphicFrame>
        <p:nvGraphicFramePr>
          <p:cNvPr id="4" name="3 Tabla"/>
          <p:cNvGraphicFramePr>
            <a:graphicFrameLocks noGrp="1"/>
          </p:cNvGraphicFramePr>
          <p:nvPr/>
        </p:nvGraphicFramePr>
        <p:xfrm>
          <a:off x="0" y="548680"/>
          <a:ext cx="8100391" cy="6197504"/>
        </p:xfrm>
        <a:graphic>
          <a:graphicData uri="http://schemas.openxmlformats.org/drawingml/2006/table">
            <a:tbl>
              <a:tblPr/>
              <a:tblGrid>
                <a:gridCol w="121072"/>
                <a:gridCol w="81011"/>
                <a:gridCol w="1393030"/>
                <a:gridCol w="81011"/>
                <a:gridCol w="564295"/>
                <a:gridCol w="651108"/>
                <a:gridCol w="651108"/>
                <a:gridCol w="651108"/>
                <a:gridCol w="651108"/>
                <a:gridCol w="651108"/>
                <a:gridCol w="651108"/>
                <a:gridCol w="651108"/>
                <a:gridCol w="651108"/>
                <a:gridCol w="651108"/>
              </a:tblGrid>
              <a:tr h="246420">
                <a:tc gridSpan="2">
                  <a:txBody>
                    <a:bodyPr/>
                    <a:lstStyle/>
                    <a:p>
                      <a:pPr algn="just">
                        <a:lnSpc>
                          <a:spcPct val="200000"/>
                        </a:lnSpc>
                      </a:pPr>
                      <a:endParaRPr lang="es-EC" sz="900" dirty="0">
                        <a:latin typeface="Calibri"/>
                      </a:endParaRPr>
                    </a:p>
                  </a:txBody>
                  <a:tcPr marL="24847" marR="24847" marT="0" marB="0" anchor="b">
                    <a:lnL>
                      <a:noFill/>
                    </a:lnL>
                    <a:lnR>
                      <a:noFill/>
                    </a:lnR>
                    <a:lnT>
                      <a:noFill/>
                    </a:lnT>
                    <a:lnB>
                      <a:noFill/>
                    </a:lnB>
                  </a:tcPr>
                </a:tc>
                <a:tc hMerge="1">
                  <a:txBody>
                    <a:bodyPr/>
                    <a:lstStyle/>
                    <a:p>
                      <a:endParaRPr lang="es-EC"/>
                    </a:p>
                  </a:txBody>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gridSpan="2">
                  <a:txBody>
                    <a:bodyPr/>
                    <a:lstStyle/>
                    <a:p>
                      <a:pPr algn="r">
                        <a:lnSpc>
                          <a:spcPct val="115000"/>
                        </a:lnSpc>
                        <a:spcAft>
                          <a:spcPts val="0"/>
                        </a:spcAft>
                      </a:pPr>
                      <a:r>
                        <a:rPr lang="es-EC" sz="900" b="1">
                          <a:solidFill>
                            <a:srgbClr val="000000"/>
                          </a:solidFill>
                          <a:latin typeface="Times New Roman"/>
                          <a:ea typeface="Times New Roman"/>
                          <a:cs typeface="Times New Roman"/>
                        </a:rPr>
                        <a:t>2.013</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hMerge="1">
                  <a:txBody>
                    <a:bodyPr/>
                    <a:lstStyle/>
                    <a:p>
                      <a:endParaRPr lang="es-EC"/>
                    </a:p>
                  </a:txBody>
                  <a:tcPr/>
                </a:tc>
                <a:tc>
                  <a:txBody>
                    <a:bodyPr/>
                    <a:lstStyle/>
                    <a:p>
                      <a:pPr algn="r">
                        <a:lnSpc>
                          <a:spcPct val="115000"/>
                        </a:lnSpc>
                        <a:spcAft>
                          <a:spcPts val="0"/>
                        </a:spcAft>
                      </a:pPr>
                      <a:r>
                        <a:rPr lang="es-EC" sz="900" b="1" dirty="0">
                          <a:solidFill>
                            <a:srgbClr val="000000"/>
                          </a:solidFill>
                          <a:latin typeface="Times New Roman"/>
                          <a:ea typeface="Times New Roman"/>
                          <a:cs typeface="Times New Roman"/>
                        </a:rPr>
                        <a:t>2.014</a:t>
                      </a:r>
                      <a:endParaRPr lang="es-EC" sz="900" dirty="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2.015</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2.016</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2.017</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2.018</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2.019</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2.020</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2.021</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2.022</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r>
              <a:tr h="141691">
                <a:tc gridSpan="14">
                  <a:txBody>
                    <a:bodyPr/>
                    <a:lstStyle/>
                    <a:p>
                      <a:pPr algn="just">
                        <a:lnSpc>
                          <a:spcPct val="115000"/>
                        </a:lnSpc>
                        <a:spcAft>
                          <a:spcPts val="0"/>
                        </a:spcAft>
                      </a:pPr>
                      <a:r>
                        <a:rPr lang="es-EC" sz="900" b="1">
                          <a:solidFill>
                            <a:srgbClr val="000000"/>
                          </a:solidFill>
                          <a:latin typeface="Times New Roman"/>
                          <a:ea typeface="Times New Roman"/>
                          <a:cs typeface="Times New Roman"/>
                        </a:rPr>
                        <a:t>ACTIVIDADES DE OPERACION</a:t>
                      </a:r>
                      <a:endParaRPr lang="es-EC" sz="900">
                        <a:latin typeface="Calibri"/>
                        <a:ea typeface="Times New Roman"/>
                        <a:cs typeface="Times New Roman"/>
                      </a:endParaRPr>
                    </a:p>
                  </a:txBody>
                  <a:tcPr marL="24847" marR="24847" marT="0" marB="0" anchor="b">
                    <a:lnL>
                      <a:noFill/>
                    </a:lnL>
                    <a:lnR>
                      <a:noFill/>
                    </a:lnR>
                    <a:lnT>
                      <a:noFill/>
                    </a:lnT>
                    <a:lnB>
                      <a:noFill/>
                    </a:lnB>
                    <a:solidFill>
                      <a:srgbClr val="EA157A"/>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6420">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AD0E4"/>
                    </a:solidFill>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Ingresos procedentes de prestación de servicios</a:t>
                      </a:r>
                      <a:endParaRPr lang="es-EC" sz="900">
                        <a:latin typeface="Calibri"/>
                        <a:ea typeface="Times New Roman"/>
                        <a:cs typeface="Times New Roman"/>
                      </a:endParaRPr>
                    </a:p>
                  </a:txBody>
                  <a:tcPr marL="24847" marR="24847" marT="0" marB="0" anchor="b">
                    <a:lnL>
                      <a:noFill/>
                    </a:lnL>
                    <a:lnR>
                      <a:noFill/>
                    </a:lnR>
                    <a:lnT>
                      <a:noFill/>
                    </a:lnT>
                    <a:lnB>
                      <a:noFill/>
                    </a:lnB>
                    <a:solidFill>
                      <a:srgbClr val="FAD0E4"/>
                    </a:solidFill>
                  </a:tcPr>
                </a:tc>
                <a:tc hMerge="1">
                  <a:txBody>
                    <a:bodyPr/>
                    <a:lstStyle/>
                    <a:p>
                      <a:endParaRPr lang="es-EC"/>
                    </a:p>
                  </a:txBody>
                  <a:tcPr/>
                </a:tc>
                <a:tc gridSpan="2">
                  <a:txBody>
                    <a:bodyPr/>
                    <a:lstStyle/>
                    <a:p>
                      <a:pPr algn="r">
                        <a:lnSpc>
                          <a:spcPct val="115000"/>
                        </a:lnSpc>
                        <a:spcAft>
                          <a:spcPts val="0"/>
                        </a:spcAft>
                      </a:pPr>
                      <a:r>
                        <a:rPr lang="es-EC" sz="900">
                          <a:solidFill>
                            <a:srgbClr val="000000"/>
                          </a:solidFill>
                          <a:latin typeface="Times New Roman"/>
                          <a:ea typeface="Times New Roman"/>
                          <a:cs typeface="Times New Roman"/>
                        </a:rPr>
                        <a:t>3.881.600</a:t>
                      </a:r>
                      <a:endParaRPr lang="es-EC" sz="900">
                        <a:latin typeface="Calibri"/>
                        <a:ea typeface="Times New Roman"/>
                        <a:cs typeface="Times New Roman"/>
                      </a:endParaRPr>
                    </a:p>
                  </a:txBody>
                  <a:tcPr marL="24847" marR="24847" marT="0" marB="0" anchor="b">
                    <a:lnL>
                      <a:noFill/>
                    </a:lnL>
                    <a:lnR>
                      <a:noFill/>
                    </a:lnR>
                    <a:lnT>
                      <a:noFill/>
                    </a:lnT>
                    <a:lnB>
                      <a:noFill/>
                    </a:lnB>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4.366.800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4.852.000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4.852.000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4.852.000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4.852.000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4.852.000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4.852.000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4.852.000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4.852.000</a:t>
                      </a:r>
                      <a:endParaRPr lang="es-EC" sz="900">
                        <a:latin typeface="Calibri"/>
                        <a:ea typeface="Times New Roman"/>
                        <a:cs typeface="Times New Roman"/>
                      </a:endParaRPr>
                    </a:p>
                  </a:txBody>
                  <a:tcPr marL="24847" marR="24847" marT="0" marB="0" anchor="b">
                    <a:lnL>
                      <a:noFill/>
                    </a:lnL>
                    <a:lnR>
                      <a:noFill/>
                    </a:lnR>
                    <a:lnT>
                      <a:noFill/>
                    </a:lnT>
                    <a:lnB>
                      <a:noFill/>
                    </a:lnB>
                  </a:tcPr>
                </a:tc>
              </a:tr>
              <a:tr h="246420">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AD0E4"/>
                    </a:solidFill>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Pagos a proveedores por el suministro de bienes y servicios</a:t>
                      </a:r>
                      <a:endParaRPr lang="es-EC" sz="900">
                        <a:latin typeface="Calibri"/>
                        <a:ea typeface="Times New Roman"/>
                        <a:cs typeface="Times New Roman"/>
                      </a:endParaRPr>
                    </a:p>
                  </a:txBody>
                  <a:tcPr marL="24847" marR="24847" marT="0" marB="0" anchor="b">
                    <a:lnL>
                      <a:noFill/>
                    </a:lnL>
                    <a:lnR>
                      <a:noFill/>
                    </a:lnR>
                    <a:lnT>
                      <a:noFill/>
                    </a:lnT>
                    <a:lnB>
                      <a:noFill/>
                    </a:lnB>
                    <a:solidFill>
                      <a:srgbClr val="FAD0E4"/>
                    </a:solidFill>
                  </a:tcPr>
                </a:tc>
                <a:tc hMerge="1">
                  <a:txBody>
                    <a:bodyPr/>
                    <a:lstStyle/>
                    <a:p>
                      <a:endParaRPr lang="es-EC"/>
                    </a:p>
                  </a:txBody>
                  <a:tcPr/>
                </a:tc>
                <a:tc gridSpan="2">
                  <a:txBody>
                    <a:bodyPr/>
                    <a:lstStyle/>
                    <a:p>
                      <a:pPr algn="r">
                        <a:lnSpc>
                          <a:spcPct val="115000"/>
                        </a:lnSpc>
                        <a:spcAft>
                          <a:spcPts val="0"/>
                        </a:spcAft>
                      </a:pPr>
                      <a:r>
                        <a:rPr lang="es-EC" sz="900">
                          <a:solidFill>
                            <a:srgbClr val="000000"/>
                          </a:solidFill>
                          <a:latin typeface="Times New Roman"/>
                          <a:ea typeface="Times New Roman"/>
                          <a:cs typeface="Times New Roman"/>
                        </a:rPr>
                        <a:t>-2.237.859</a:t>
                      </a:r>
                      <a:endParaRPr lang="es-EC" sz="900">
                        <a:latin typeface="Calibri"/>
                        <a:ea typeface="Times New Roman"/>
                        <a:cs typeface="Times New Roman"/>
                      </a:endParaRPr>
                    </a:p>
                  </a:txBody>
                  <a:tcPr marL="24847" marR="24847" marT="0" marB="0" anchor="b">
                    <a:lnL>
                      <a:noFill/>
                    </a:lnL>
                    <a:lnR>
                      <a:noFill/>
                    </a:lnR>
                    <a:lnT>
                      <a:noFill/>
                    </a:lnT>
                    <a:lnB>
                      <a:noFill/>
                    </a:lnB>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-2.517.591</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-2.797.324</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-2.797.324</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-2.797.324</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-2.797.324</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-2.797.324</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-2.797.324</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-2.797.324</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-2.797.324</a:t>
                      </a:r>
                      <a:endParaRPr lang="es-EC" sz="900">
                        <a:latin typeface="Calibri"/>
                        <a:ea typeface="Times New Roman"/>
                        <a:cs typeface="Times New Roman"/>
                      </a:endParaRPr>
                    </a:p>
                  </a:txBody>
                  <a:tcPr marL="24847" marR="24847" marT="0" marB="0" anchor="b">
                    <a:lnL>
                      <a:noFill/>
                    </a:lnL>
                    <a:lnR>
                      <a:noFill/>
                    </a:lnR>
                    <a:lnT>
                      <a:noFill/>
                    </a:lnT>
                    <a:lnB>
                      <a:noFill/>
                    </a:lnB>
                  </a:tcPr>
                </a:tc>
              </a:tr>
              <a:tr h="246420">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AD0E4"/>
                    </a:solidFill>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Pagos  administrativos</a:t>
                      </a:r>
                      <a:endParaRPr lang="es-EC" sz="900">
                        <a:latin typeface="Calibri"/>
                        <a:ea typeface="Times New Roman"/>
                        <a:cs typeface="Times New Roman"/>
                      </a:endParaRPr>
                    </a:p>
                  </a:txBody>
                  <a:tcPr marL="24847" marR="24847" marT="0" marB="0" anchor="b">
                    <a:lnL>
                      <a:noFill/>
                    </a:lnL>
                    <a:lnR>
                      <a:noFill/>
                    </a:lnR>
                    <a:lnT>
                      <a:noFill/>
                    </a:lnT>
                    <a:lnB>
                      <a:noFill/>
                    </a:lnB>
                    <a:solidFill>
                      <a:srgbClr val="FAD0E4"/>
                    </a:solidFill>
                  </a:tcPr>
                </a:tc>
                <a:tc hMerge="1">
                  <a:txBody>
                    <a:bodyPr/>
                    <a:lstStyle/>
                    <a:p>
                      <a:endParaRPr lang="es-EC"/>
                    </a:p>
                  </a:txBody>
                  <a:tcPr/>
                </a:tc>
                <a:tc gridSpan="2">
                  <a:txBody>
                    <a:bodyPr/>
                    <a:lstStyle/>
                    <a:p>
                      <a:pPr algn="r">
                        <a:lnSpc>
                          <a:spcPct val="115000"/>
                        </a:lnSpc>
                        <a:spcAft>
                          <a:spcPts val="0"/>
                        </a:spcAft>
                      </a:pPr>
                      <a:r>
                        <a:rPr lang="es-EC" sz="900">
                          <a:solidFill>
                            <a:srgbClr val="000000"/>
                          </a:solidFill>
                          <a:latin typeface="Times New Roman"/>
                          <a:ea typeface="Times New Roman"/>
                          <a:cs typeface="Times New Roman"/>
                        </a:rPr>
                        <a:t>-776.320</a:t>
                      </a:r>
                      <a:endParaRPr lang="es-EC" sz="900">
                        <a:latin typeface="Calibri"/>
                        <a:ea typeface="Times New Roman"/>
                        <a:cs typeface="Times New Roman"/>
                      </a:endParaRPr>
                    </a:p>
                  </a:txBody>
                  <a:tcPr marL="24847" marR="24847" marT="0" marB="0" anchor="b">
                    <a:lnL>
                      <a:noFill/>
                    </a:lnL>
                    <a:lnR>
                      <a:noFill/>
                    </a:lnR>
                    <a:lnT>
                      <a:noFill/>
                    </a:lnT>
                    <a:lnB>
                      <a:noFill/>
                    </a:lnB>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-873.360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-970.400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-970.400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-970.400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-970.400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-970.400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-970.400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-970.400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-970.400</a:t>
                      </a:r>
                      <a:endParaRPr lang="es-EC" sz="900">
                        <a:latin typeface="Calibri"/>
                        <a:ea typeface="Times New Roman"/>
                        <a:cs typeface="Times New Roman"/>
                      </a:endParaRPr>
                    </a:p>
                  </a:txBody>
                  <a:tcPr marL="24847" marR="24847" marT="0" marB="0" anchor="b">
                    <a:lnL>
                      <a:noFill/>
                    </a:lnL>
                    <a:lnR>
                      <a:noFill/>
                    </a:lnR>
                    <a:lnT>
                      <a:noFill/>
                    </a:lnT>
                    <a:lnB>
                      <a:noFill/>
                    </a:lnB>
                  </a:tcPr>
                </a:tc>
              </a:tr>
              <a:tr h="246420">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AD0E4"/>
                    </a:solidFill>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Pagos por gastos de ventas </a:t>
                      </a:r>
                      <a:endParaRPr lang="es-EC" sz="900">
                        <a:latin typeface="Calibri"/>
                        <a:ea typeface="Times New Roman"/>
                        <a:cs typeface="Times New Roman"/>
                      </a:endParaRPr>
                    </a:p>
                  </a:txBody>
                  <a:tcPr marL="24847" marR="24847" marT="0" marB="0" anchor="b">
                    <a:lnL>
                      <a:noFill/>
                    </a:lnL>
                    <a:lnR>
                      <a:noFill/>
                    </a:lnR>
                    <a:lnT>
                      <a:noFill/>
                    </a:lnT>
                    <a:lnB>
                      <a:noFill/>
                    </a:lnB>
                    <a:solidFill>
                      <a:srgbClr val="FAD0E4"/>
                    </a:solidFill>
                  </a:tcPr>
                </a:tc>
                <a:tc hMerge="1">
                  <a:txBody>
                    <a:bodyPr/>
                    <a:lstStyle/>
                    <a:p>
                      <a:endParaRPr lang="es-EC"/>
                    </a:p>
                  </a:txBody>
                  <a:tcPr/>
                </a:tc>
                <a:tc gridSpan="2">
                  <a:txBody>
                    <a:bodyPr/>
                    <a:lstStyle/>
                    <a:p>
                      <a:pPr algn="r">
                        <a:lnSpc>
                          <a:spcPct val="115000"/>
                        </a:lnSpc>
                        <a:spcAft>
                          <a:spcPts val="0"/>
                        </a:spcAft>
                      </a:pPr>
                      <a:r>
                        <a:rPr lang="es-EC" sz="900">
                          <a:solidFill>
                            <a:srgbClr val="000000"/>
                          </a:solidFill>
                          <a:latin typeface="Times New Roman"/>
                          <a:ea typeface="Times New Roman"/>
                          <a:cs typeface="Times New Roman"/>
                        </a:rPr>
                        <a:t>-116.448</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-131.004</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-145.560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-145.560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-145.560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-145.560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- 145.560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-145.560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-145.560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-145.560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r>
              <a:tr h="283384">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AD0E4"/>
                    </a:solidFill>
                  </a:tcPr>
                </a:tc>
                <a:tc gridSpan="2">
                  <a:txBody>
                    <a:bodyPr/>
                    <a:lstStyle/>
                    <a:p>
                      <a:pPr algn="just">
                        <a:lnSpc>
                          <a:spcPct val="115000"/>
                        </a:lnSpc>
                        <a:spcAft>
                          <a:spcPts val="0"/>
                        </a:spcAft>
                      </a:pPr>
                      <a:r>
                        <a:rPr lang="es-EC" sz="900" b="1">
                          <a:solidFill>
                            <a:srgbClr val="000000"/>
                          </a:solidFill>
                          <a:latin typeface="Times New Roman"/>
                          <a:ea typeface="Times New Roman"/>
                          <a:cs typeface="Times New Roman"/>
                        </a:rPr>
                        <a:t>Efectivo generado por las operaciones</a:t>
                      </a:r>
                      <a:endParaRPr lang="es-EC" sz="900">
                        <a:latin typeface="Calibri"/>
                        <a:ea typeface="Times New Roman"/>
                        <a:cs typeface="Times New Roman"/>
                      </a:endParaRPr>
                    </a:p>
                  </a:txBody>
                  <a:tcPr marL="24847" marR="24847" marT="0" marB="0" anchor="b">
                    <a:lnL>
                      <a:noFill/>
                    </a:lnL>
                    <a:lnR>
                      <a:noFill/>
                    </a:lnR>
                    <a:lnT>
                      <a:noFill/>
                    </a:lnT>
                    <a:lnB>
                      <a:noFill/>
                    </a:lnB>
                    <a:solidFill>
                      <a:srgbClr val="FAD0E4"/>
                    </a:solidFill>
                  </a:tcPr>
                </a:tc>
                <a:tc hMerge="1">
                  <a:txBody>
                    <a:bodyPr/>
                    <a:lstStyle/>
                    <a:p>
                      <a:endParaRPr lang="es-EC"/>
                    </a:p>
                  </a:txBody>
                  <a:tcPr/>
                </a:tc>
                <a:tc gridSpan="2">
                  <a:txBody>
                    <a:bodyPr/>
                    <a:lstStyle/>
                    <a:p>
                      <a:pPr algn="r">
                        <a:lnSpc>
                          <a:spcPct val="115000"/>
                        </a:lnSpc>
                        <a:spcAft>
                          <a:spcPts val="0"/>
                        </a:spcAft>
                      </a:pPr>
                      <a:r>
                        <a:rPr lang="es-EC" sz="900" b="1">
                          <a:solidFill>
                            <a:srgbClr val="000000"/>
                          </a:solidFill>
                          <a:latin typeface="Times New Roman"/>
                          <a:ea typeface="Times New Roman"/>
                          <a:cs typeface="Times New Roman"/>
                        </a:rPr>
                        <a:t>750.973</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844.845</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938.716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938.716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938.716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938.716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938.716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938.716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938.716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b="1">
                          <a:solidFill>
                            <a:srgbClr val="000000"/>
                          </a:solidFill>
                          <a:latin typeface="Times New Roman"/>
                          <a:ea typeface="Times New Roman"/>
                          <a:cs typeface="Times New Roman"/>
                        </a:rPr>
                        <a:t>938.716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tcPr>
                </a:tc>
              </a:tr>
              <a:tr h="246420">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AD0E4"/>
                    </a:solidFill>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Pago de interés por préstamo bancario</a:t>
                      </a:r>
                      <a:endParaRPr lang="es-EC" sz="900">
                        <a:latin typeface="Calibri"/>
                        <a:ea typeface="Times New Roman"/>
                        <a:cs typeface="Times New Roman"/>
                      </a:endParaRPr>
                    </a:p>
                  </a:txBody>
                  <a:tcPr marL="24847" marR="24847" marT="0" marB="0" anchor="b">
                    <a:lnL>
                      <a:noFill/>
                    </a:lnL>
                    <a:lnR>
                      <a:noFill/>
                    </a:lnR>
                    <a:lnT>
                      <a:noFill/>
                    </a:lnT>
                    <a:lnB>
                      <a:noFill/>
                    </a:lnB>
                    <a:solidFill>
                      <a:srgbClr val="FAD0E4"/>
                    </a:solidFill>
                  </a:tcPr>
                </a:tc>
                <a:tc hMerge="1">
                  <a:txBody>
                    <a:bodyPr/>
                    <a:lstStyle/>
                    <a:p>
                      <a:endParaRPr lang="es-EC"/>
                    </a:p>
                  </a:txBody>
                  <a:tcPr/>
                </a:tc>
                <a:tc gridSpan="2">
                  <a:txBody>
                    <a:bodyPr/>
                    <a:lstStyle/>
                    <a:p>
                      <a:pPr algn="r">
                        <a:lnSpc>
                          <a:spcPct val="115000"/>
                        </a:lnSpc>
                        <a:spcAft>
                          <a:spcPts val="0"/>
                        </a:spcAft>
                      </a:pPr>
                      <a:r>
                        <a:rPr lang="es-EC" sz="900">
                          <a:solidFill>
                            <a:srgbClr val="000000"/>
                          </a:solidFill>
                          <a:latin typeface="Times New Roman"/>
                          <a:ea typeface="Times New Roman"/>
                          <a:cs typeface="Times New Roman"/>
                        </a:rPr>
                        <a:t>-136.871</a:t>
                      </a:r>
                      <a:endParaRPr lang="es-EC" sz="900">
                        <a:latin typeface="Calibri"/>
                        <a:ea typeface="Times New Roman"/>
                        <a:cs typeface="Times New Roman"/>
                      </a:endParaRPr>
                    </a:p>
                  </a:txBody>
                  <a:tcPr marL="24847" marR="24847" marT="0" marB="0" anchor="b">
                    <a:lnL>
                      <a:noFill/>
                    </a:lnL>
                    <a:lnR>
                      <a:noFill/>
                    </a:lnR>
                    <a:lnT>
                      <a:noFill/>
                    </a:lnT>
                    <a:lnB>
                      <a:noFill/>
                    </a:lnB>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-123.817</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-109.468</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-93.695</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-76.357</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-57.297</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-36.346</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-13.316</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r>
              <a:tr h="246420">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AD0E4"/>
                    </a:solidFill>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Pago  Impuesto a la Renta </a:t>
                      </a:r>
                      <a:endParaRPr lang="es-EC" sz="900">
                        <a:latin typeface="Calibri"/>
                        <a:ea typeface="Times New Roman"/>
                        <a:cs typeface="Times New Roman"/>
                      </a:endParaRPr>
                    </a:p>
                  </a:txBody>
                  <a:tcPr marL="24847" marR="24847" marT="0" marB="0" anchor="b">
                    <a:lnL>
                      <a:noFill/>
                    </a:lnL>
                    <a:lnR>
                      <a:noFill/>
                    </a:lnR>
                    <a:lnT>
                      <a:noFill/>
                    </a:lnT>
                    <a:lnB>
                      <a:noFill/>
                    </a:lnB>
                    <a:solidFill>
                      <a:srgbClr val="FAD0E4"/>
                    </a:solidFill>
                  </a:tcPr>
                </a:tc>
                <a:tc hMerge="1">
                  <a:txBody>
                    <a:bodyPr/>
                    <a:lstStyle/>
                    <a:p>
                      <a:endParaRPr lang="es-EC"/>
                    </a:p>
                  </a:txBody>
                  <a:tcPr/>
                </a:tc>
                <a:tc gridSpan="2">
                  <a:txBody>
                    <a:bodyPr/>
                    <a:lstStyle/>
                    <a:p>
                      <a:pPr algn="r">
                        <a:lnSpc>
                          <a:spcPct val="115000"/>
                        </a:lnSpc>
                        <a:spcAft>
                          <a:spcPts val="0"/>
                        </a:spcAft>
                      </a:pPr>
                      <a:r>
                        <a:rPr lang="es-EC" sz="900">
                          <a:solidFill>
                            <a:srgbClr val="000000"/>
                          </a:solidFill>
                          <a:latin typeface="Times New Roman"/>
                          <a:ea typeface="Times New Roman"/>
                          <a:cs typeface="Times New Roman"/>
                        </a:rPr>
                        <a:t>-135.102</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-158.626</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-182.435</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-185.905</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-189.719</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-193.912</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-198.521</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-203.588</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-206.518</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-206.518</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r>
              <a:tr h="283384">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EA157A"/>
                    </a:solidFill>
                  </a:tcPr>
                </a:tc>
                <a:tc gridSpan="2">
                  <a:txBody>
                    <a:bodyPr/>
                    <a:lstStyle/>
                    <a:p>
                      <a:pPr algn="just">
                        <a:lnSpc>
                          <a:spcPct val="115000"/>
                        </a:lnSpc>
                        <a:spcAft>
                          <a:spcPts val="0"/>
                        </a:spcAft>
                      </a:pPr>
                      <a:r>
                        <a:rPr lang="es-EC" sz="900" b="1" i="1">
                          <a:solidFill>
                            <a:srgbClr val="000000"/>
                          </a:solidFill>
                          <a:latin typeface="Times New Roman"/>
                          <a:ea typeface="Times New Roman"/>
                          <a:cs typeface="Times New Roman"/>
                        </a:rPr>
                        <a:t>Flujo netos de efectivo por actividades de Operación</a:t>
                      </a:r>
                      <a:endParaRPr lang="es-EC" sz="900">
                        <a:latin typeface="Calibri"/>
                        <a:ea typeface="Times New Roman"/>
                        <a:cs typeface="Times New Roman"/>
                      </a:endParaRPr>
                    </a:p>
                  </a:txBody>
                  <a:tcPr marL="24847" marR="24847" marT="0" marB="0" anchor="b">
                    <a:lnL>
                      <a:noFill/>
                    </a:lnL>
                    <a:lnR>
                      <a:noFill/>
                    </a:lnR>
                    <a:lnT>
                      <a:noFill/>
                    </a:lnT>
                    <a:lnB>
                      <a:noFill/>
                    </a:lnB>
                    <a:solidFill>
                      <a:srgbClr val="EA157A"/>
                    </a:solidFill>
                  </a:tcPr>
                </a:tc>
                <a:tc hMerge="1">
                  <a:txBody>
                    <a:bodyPr/>
                    <a:lstStyle/>
                    <a:p>
                      <a:endParaRPr lang="es-EC"/>
                    </a:p>
                  </a:txBody>
                  <a:tcPr/>
                </a:tc>
                <a:tc gridSpan="2">
                  <a:txBody>
                    <a:bodyPr/>
                    <a:lstStyle/>
                    <a:p>
                      <a:pPr algn="r">
                        <a:lnSpc>
                          <a:spcPct val="115000"/>
                        </a:lnSpc>
                        <a:spcAft>
                          <a:spcPts val="1000"/>
                        </a:spcAft>
                      </a:pPr>
                      <a:r>
                        <a:rPr lang="es-MX" sz="900" b="1" i="1">
                          <a:solidFill>
                            <a:srgbClr val="000000"/>
                          </a:solidFill>
                          <a:latin typeface="Times New Roman"/>
                          <a:ea typeface="Times New Roman"/>
                          <a:cs typeface="Times New Roman"/>
                        </a:rPr>
                        <a:t>479.000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hMerge="1">
                  <a:txBody>
                    <a:bodyPr/>
                    <a:lstStyle/>
                    <a:p>
                      <a:endParaRPr lang="es-EC"/>
                    </a:p>
                  </a:txBody>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562.401</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646.813</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659.116</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672.641</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687.507</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703.849</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721.812</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732.199</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c>
                  <a:txBody>
                    <a:bodyPr/>
                    <a:lstStyle/>
                    <a:p>
                      <a:pPr algn="r">
                        <a:lnSpc>
                          <a:spcPct val="115000"/>
                        </a:lnSpc>
                        <a:spcAft>
                          <a:spcPts val="1000"/>
                        </a:spcAft>
                      </a:pPr>
                      <a:r>
                        <a:rPr lang="es-MX" sz="900" b="1" i="1">
                          <a:solidFill>
                            <a:srgbClr val="000000"/>
                          </a:solidFill>
                          <a:latin typeface="Times New Roman"/>
                          <a:ea typeface="Times New Roman"/>
                          <a:cs typeface="Times New Roman"/>
                        </a:rPr>
                        <a:t>732.199</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EA157A"/>
                    </a:solidFill>
                  </a:tcPr>
                </a:tc>
              </a:tr>
              <a:tr h="141691">
                <a:tc gridSpan="14">
                  <a:txBody>
                    <a:bodyPr/>
                    <a:lstStyle/>
                    <a:p>
                      <a:pPr algn="just">
                        <a:lnSpc>
                          <a:spcPct val="115000"/>
                        </a:lnSpc>
                        <a:spcAft>
                          <a:spcPts val="0"/>
                        </a:spcAft>
                      </a:pPr>
                      <a:r>
                        <a:rPr lang="es-EC" sz="900" b="1">
                          <a:solidFill>
                            <a:srgbClr val="000000"/>
                          </a:solidFill>
                          <a:latin typeface="Times New Roman"/>
                          <a:ea typeface="Times New Roman"/>
                          <a:cs typeface="Times New Roman"/>
                        </a:rPr>
                        <a:t>ACTIVIDADES DE INVERSION</a:t>
                      </a:r>
                      <a:endParaRPr lang="es-EC" sz="900">
                        <a:latin typeface="Calibri"/>
                        <a:ea typeface="Times New Roman"/>
                        <a:cs typeface="Times New Roman"/>
                      </a:endParaRPr>
                    </a:p>
                  </a:txBody>
                  <a:tcPr marL="24847" marR="24847" marT="0" marB="0" anchor="b">
                    <a:lnL>
                      <a:noFill/>
                    </a:lnL>
                    <a:lnR>
                      <a:noFill/>
                    </a:lnR>
                    <a:lnT>
                      <a:noFill/>
                    </a:lnT>
                    <a:lnB>
                      <a:noFill/>
                    </a:lnB>
                    <a:solidFill>
                      <a:srgbClr val="7FD13B"/>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3384">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E5F5D7"/>
                    </a:solidFill>
                  </a:tcPr>
                </a:tc>
                <a:tc hMerge="1">
                  <a:txBody>
                    <a:bodyPr/>
                    <a:lstStyle/>
                    <a:p>
                      <a:endParaRPr lang="es-EC"/>
                    </a:p>
                  </a:txBody>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Pago por la adquisición  de activo fijo </a:t>
                      </a:r>
                      <a:endParaRPr lang="es-EC" sz="900">
                        <a:latin typeface="Calibri"/>
                        <a:ea typeface="Times New Roman"/>
                        <a:cs typeface="Times New Roman"/>
                      </a:endParaRPr>
                    </a:p>
                  </a:txBody>
                  <a:tcPr marL="24847" marR="24847" marT="0" marB="0" anchor="b">
                    <a:lnL>
                      <a:noFill/>
                    </a:lnL>
                    <a:lnR>
                      <a:noFill/>
                    </a:lnR>
                    <a:lnT>
                      <a:noFill/>
                    </a:lnT>
                    <a:lnB>
                      <a:noFill/>
                    </a:lnB>
                    <a:solidFill>
                      <a:srgbClr val="E5F5D7"/>
                    </a:solidFill>
                  </a:tcPr>
                </a:tc>
                <a:tc gridSpan="2">
                  <a:txBody>
                    <a:bodyPr/>
                    <a:lstStyle/>
                    <a:p>
                      <a:pPr algn="r">
                        <a:lnSpc>
                          <a:spcPct val="115000"/>
                        </a:lnSpc>
                        <a:spcAft>
                          <a:spcPts val="0"/>
                        </a:spcAft>
                      </a:pPr>
                      <a:r>
                        <a:rPr lang="es-EC" sz="900">
                          <a:solidFill>
                            <a:srgbClr val="000000"/>
                          </a:solidFill>
                          <a:latin typeface="Times New Roman"/>
                          <a:ea typeface="Times New Roman"/>
                          <a:cs typeface="Times New Roman"/>
                        </a:rPr>
                        <a:t>-2.320.000</a:t>
                      </a:r>
                      <a:endParaRPr lang="es-EC" sz="900">
                        <a:latin typeface="Calibri"/>
                        <a:ea typeface="Times New Roman"/>
                        <a:cs typeface="Times New Roman"/>
                      </a:endParaRPr>
                    </a:p>
                  </a:txBody>
                  <a:tcPr marL="24847" marR="24847" marT="0" marB="0" anchor="b">
                    <a:lnL>
                      <a:noFill/>
                    </a:lnL>
                    <a:lnR>
                      <a:noFill/>
                    </a:lnR>
                    <a:lnT>
                      <a:noFill/>
                    </a:lnT>
                    <a:lnB>
                      <a:noFill/>
                    </a:lnB>
                  </a:tcPr>
                </a:tc>
                <a:tc hMerge="1">
                  <a:txBody>
                    <a:bodyPr/>
                    <a:lstStyle/>
                    <a:p>
                      <a:endParaRPr lang="es-EC"/>
                    </a:p>
                  </a:txBody>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r>
              <a:tr h="265042">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E5F5D7"/>
                    </a:solidFill>
                  </a:tcPr>
                </a:tc>
                <a:tc hMerge="1">
                  <a:txBody>
                    <a:bodyPr/>
                    <a:lstStyle/>
                    <a:p>
                      <a:endParaRPr lang="es-EC"/>
                    </a:p>
                  </a:txBody>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Ingreso por venta de activo fijo</a:t>
                      </a:r>
                      <a:endParaRPr lang="es-EC" sz="900">
                        <a:latin typeface="Calibri"/>
                        <a:ea typeface="Times New Roman"/>
                        <a:cs typeface="Times New Roman"/>
                      </a:endParaRPr>
                    </a:p>
                  </a:txBody>
                  <a:tcPr marL="24847" marR="24847" marT="0" marB="0" anchor="b">
                    <a:lnL>
                      <a:noFill/>
                    </a:lnL>
                    <a:lnR>
                      <a:noFill/>
                    </a:lnR>
                    <a:lnT>
                      <a:noFill/>
                    </a:lnT>
                    <a:lnB>
                      <a:noFill/>
                    </a:lnB>
                    <a:solidFill>
                      <a:srgbClr val="E5F5D7"/>
                    </a:solidFill>
                  </a:tcPr>
                </a:tc>
                <a:tc gridSpan="2">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315.000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r>
              <a:tr h="397564">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7FD13B"/>
                    </a:solidFill>
                  </a:tcPr>
                </a:tc>
                <a:tc hMerge="1">
                  <a:txBody>
                    <a:bodyPr/>
                    <a:lstStyle/>
                    <a:p>
                      <a:endParaRPr lang="es-EC"/>
                    </a:p>
                  </a:txBody>
                  <a:tcPr/>
                </a:tc>
                <a:tc>
                  <a:txBody>
                    <a:bodyPr/>
                    <a:lstStyle/>
                    <a:p>
                      <a:pPr algn="just">
                        <a:lnSpc>
                          <a:spcPct val="115000"/>
                        </a:lnSpc>
                        <a:spcAft>
                          <a:spcPts val="0"/>
                        </a:spcAft>
                      </a:pPr>
                      <a:r>
                        <a:rPr lang="es-EC" sz="900" b="1" i="1">
                          <a:solidFill>
                            <a:srgbClr val="000000"/>
                          </a:solidFill>
                          <a:latin typeface="Times New Roman"/>
                          <a:ea typeface="Times New Roman"/>
                          <a:cs typeface="Times New Roman"/>
                        </a:rPr>
                        <a:t>Flujo netos de efectivo por actividades de Inversión</a:t>
                      </a:r>
                      <a:endParaRPr lang="es-EC" sz="900">
                        <a:latin typeface="Calibri"/>
                        <a:ea typeface="Times New Roman"/>
                        <a:cs typeface="Times New Roman"/>
                      </a:endParaRPr>
                    </a:p>
                  </a:txBody>
                  <a:tcPr marL="24847" marR="24847" marT="0" marB="0" anchor="b">
                    <a:lnL>
                      <a:noFill/>
                    </a:lnL>
                    <a:lnR>
                      <a:noFill/>
                    </a:lnR>
                    <a:lnT>
                      <a:noFill/>
                    </a:lnT>
                    <a:lnB>
                      <a:noFill/>
                    </a:lnB>
                    <a:solidFill>
                      <a:srgbClr val="7FD13B"/>
                    </a:solidFill>
                  </a:tcPr>
                </a:tc>
                <a:tc gridSpan="2">
                  <a:txBody>
                    <a:bodyPr/>
                    <a:lstStyle/>
                    <a:p>
                      <a:pPr algn="r">
                        <a:lnSpc>
                          <a:spcPct val="115000"/>
                        </a:lnSpc>
                        <a:spcAft>
                          <a:spcPts val="0"/>
                        </a:spcAft>
                      </a:pPr>
                      <a:r>
                        <a:rPr lang="es-EC" sz="900" b="1" i="1">
                          <a:solidFill>
                            <a:srgbClr val="000000"/>
                          </a:solidFill>
                          <a:latin typeface="Times New Roman"/>
                          <a:ea typeface="Times New Roman"/>
                          <a:cs typeface="Times New Roman"/>
                        </a:rPr>
                        <a:t>-2.320.000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hMerge="1">
                  <a:txBody>
                    <a:bodyPr/>
                    <a:lstStyle/>
                    <a:p>
                      <a:endParaRPr lang="es-EC"/>
                    </a:p>
                  </a:txBody>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315.000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7FD13B"/>
                    </a:solidFill>
                  </a:tcPr>
                </a:tc>
              </a:tr>
              <a:tr h="265042">
                <a:tc gridSpan="5">
                  <a:txBody>
                    <a:bodyPr/>
                    <a:lstStyle/>
                    <a:p>
                      <a:pPr algn="just">
                        <a:lnSpc>
                          <a:spcPct val="115000"/>
                        </a:lnSpc>
                        <a:spcAft>
                          <a:spcPts val="0"/>
                        </a:spcAft>
                      </a:pPr>
                      <a:r>
                        <a:rPr lang="es-EC" sz="900" b="1">
                          <a:solidFill>
                            <a:srgbClr val="000000"/>
                          </a:solidFill>
                          <a:latin typeface="Times New Roman"/>
                          <a:ea typeface="Times New Roman"/>
                          <a:cs typeface="Times New Roman"/>
                        </a:rPr>
                        <a:t>ACTIVIDADES DE FINANCIAMIENTO</a:t>
                      </a:r>
                      <a:endParaRPr lang="es-EC" sz="900">
                        <a:latin typeface="Calibri"/>
                        <a:ea typeface="Times New Roman"/>
                        <a:cs typeface="Times New Roman"/>
                      </a:endParaRPr>
                    </a:p>
                  </a:txBody>
                  <a:tcPr marL="24847" marR="24847" marT="0" marB="0" anchor="b">
                    <a:lnL>
                      <a:noFill/>
                    </a:lnL>
                    <a:lnR>
                      <a:noFill/>
                    </a:lnR>
                    <a:lnT>
                      <a:noFill/>
                    </a:lnT>
                    <a:lnB>
                      <a:noFill/>
                    </a:lnB>
                    <a:solidFill>
                      <a:srgbClr val="4E5B6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FFFFF"/>
                    </a:solidFill>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r>
              <a:tr h="246420">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2F2F2"/>
                    </a:solidFill>
                  </a:tcPr>
                </a:tc>
                <a:tc hMerge="1">
                  <a:txBody>
                    <a:bodyPr/>
                    <a:lstStyle/>
                    <a:p>
                      <a:endParaRPr lang="es-EC"/>
                    </a:p>
                  </a:txBody>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Aumento de Capital</a:t>
                      </a:r>
                      <a:endParaRPr lang="es-EC" sz="900">
                        <a:latin typeface="Calibri"/>
                        <a:ea typeface="Times New Roman"/>
                        <a:cs typeface="Times New Roman"/>
                      </a:endParaRPr>
                    </a:p>
                  </a:txBody>
                  <a:tcPr marL="24847" marR="24847" marT="0" marB="0" anchor="b">
                    <a:lnL>
                      <a:noFill/>
                    </a:lnL>
                    <a:lnR>
                      <a:noFill/>
                    </a:lnR>
                    <a:lnT>
                      <a:noFill/>
                    </a:lnT>
                    <a:lnB>
                      <a:noFill/>
                    </a:lnB>
                    <a:solidFill>
                      <a:srgbClr val="F2F2F2"/>
                    </a:solidFill>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820.000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r>
              <a:tr h="333352">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2F2F2"/>
                    </a:solidFill>
                  </a:tcPr>
                </a:tc>
                <a:tc hMerge="1">
                  <a:txBody>
                    <a:bodyPr/>
                    <a:lstStyle/>
                    <a:p>
                      <a:endParaRPr lang="es-EC"/>
                    </a:p>
                  </a:txBody>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Ingresos procedentes de la emisión de préstamos largo plazo</a:t>
                      </a:r>
                      <a:endParaRPr lang="es-EC" sz="900">
                        <a:latin typeface="Calibri"/>
                        <a:ea typeface="Times New Roman"/>
                        <a:cs typeface="Times New Roman"/>
                      </a:endParaRPr>
                    </a:p>
                  </a:txBody>
                  <a:tcPr marL="24847" marR="24847" marT="0" marB="0" anchor="b">
                    <a:lnL>
                      <a:noFill/>
                    </a:lnL>
                    <a:lnR>
                      <a:noFill/>
                    </a:lnR>
                    <a:lnT>
                      <a:noFill/>
                    </a:lnT>
                    <a:lnB>
                      <a:noFill/>
                    </a:lnB>
                    <a:solidFill>
                      <a:srgbClr val="F2F2F2"/>
                    </a:solidFill>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1.500.000</a:t>
                      </a:r>
                      <a:endParaRPr lang="es-EC" sz="900">
                        <a:latin typeface="Calibri"/>
                        <a:ea typeface="Times New Roman"/>
                        <a:cs typeface="Times New Roman"/>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tcPr>
                </a:tc>
              </a:tr>
              <a:tr h="246420">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F2F2F2"/>
                    </a:solidFill>
                  </a:tcPr>
                </a:tc>
                <a:tc hMerge="1">
                  <a:txBody>
                    <a:bodyPr/>
                    <a:lstStyle/>
                    <a:p>
                      <a:endParaRPr lang="es-EC"/>
                    </a:p>
                  </a:txBody>
                  <a:tcPr/>
                </a:tc>
                <a:tc gridSpan="2">
                  <a:txBody>
                    <a:bodyPr/>
                    <a:lstStyle/>
                    <a:p>
                      <a:pPr algn="just">
                        <a:lnSpc>
                          <a:spcPct val="115000"/>
                        </a:lnSpc>
                        <a:spcAft>
                          <a:spcPts val="0"/>
                        </a:spcAft>
                      </a:pPr>
                      <a:r>
                        <a:rPr lang="es-EC" sz="800">
                          <a:solidFill>
                            <a:srgbClr val="000000"/>
                          </a:solidFill>
                          <a:latin typeface="Times New Roman"/>
                          <a:ea typeface="Times New Roman"/>
                          <a:cs typeface="Times New Roman"/>
                        </a:rPr>
                        <a:t>Pago de capital de préstamo bancario</a:t>
                      </a:r>
                      <a:endParaRPr lang="es-EC" sz="900">
                        <a:latin typeface="Calibri"/>
                        <a:ea typeface="Times New Roman"/>
                        <a:cs typeface="Times New Roman"/>
                      </a:endParaRPr>
                    </a:p>
                  </a:txBody>
                  <a:tcPr marL="24847" marR="24847" marT="0" marB="0" anchor="b">
                    <a:lnL>
                      <a:noFill/>
                    </a:lnL>
                    <a:lnR>
                      <a:noFill/>
                    </a:lnR>
                    <a:lnT>
                      <a:noFill/>
                    </a:lnT>
                    <a:lnB>
                      <a:noFill/>
                    </a:lnB>
                    <a:solidFill>
                      <a:srgbClr val="F2F2F2"/>
                    </a:solidFill>
                  </a:tcPr>
                </a:tc>
                <a:tc hMerge="1">
                  <a:txBody>
                    <a:bodyPr/>
                    <a:lstStyle/>
                    <a:p>
                      <a:endParaRPr lang="es-EC"/>
                    </a:p>
                  </a:txBody>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-131.525</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-144.578</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-158.928</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-174.701</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-192.039</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-211.099</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-232.050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a:ea typeface="Times New Roman"/>
                          <a:cs typeface="Times New Roman"/>
                        </a:rPr>
                        <a:t>-255.080</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900">
                          <a:solidFill>
                            <a:srgbClr val="000000"/>
                          </a:solidFill>
                          <a:latin typeface="Times New Roman"/>
                          <a:ea typeface="Times New Roman"/>
                          <a:cs typeface="Times New Roman"/>
                        </a:rPr>
                        <a:t> </a:t>
                      </a:r>
                      <a:endParaRPr lang="es-EC" sz="900">
                        <a:latin typeface="Calibri"/>
                        <a:ea typeface="Times New Roman"/>
                        <a:cs typeface="Times New Roman"/>
                      </a:endParaRPr>
                    </a:p>
                  </a:txBody>
                  <a:tcPr marL="24847" marR="24847" marT="0" marB="0" anchor="b">
                    <a:lnL>
                      <a:noFill/>
                    </a:lnL>
                    <a:lnR>
                      <a:noFill/>
                    </a:lnR>
                    <a:lnT>
                      <a:noFill/>
                    </a:lnT>
                    <a:lnB w="12700" cap="flat" cmpd="sng" algn="ctr">
                      <a:solidFill>
                        <a:srgbClr val="000000"/>
                      </a:solidFill>
                      <a:prstDash val="solid"/>
                      <a:round/>
                      <a:headEnd type="none" w="med" len="med"/>
                      <a:tailEnd type="none" w="med" len="med"/>
                    </a:lnB>
                  </a:tcPr>
                </a:tc>
              </a:tr>
              <a:tr h="265042">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4E5B6F"/>
                    </a:solidFill>
                  </a:tcPr>
                </a:tc>
                <a:tc hMerge="1">
                  <a:txBody>
                    <a:bodyPr/>
                    <a:lstStyle/>
                    <a:p>
                      <a:endParaRPr lang="es-EC"/>
                    </a:p>
                  </a:txBody>
                  <a:tcPr/>
                </a:tc>
                <a:tc gridSpan="2">
                  <a:txBody>
                    <a:bodyPr/>
                    <a:lstStyle/>
                    <a:p>
                      <a:pPr algn="just">
                        <a:lnSpc>
                          <a:spcPct val="115000"/>
                        </a:lnSpc>
                        <a:spcAft>
                          <a:spcPts val="0"/>
                        </a:spcAft>
                      </a:pPr>
                      <a:r>
                        <a:rPr lang="es-EC" sz="800" b="1" i="1">
                          <a:solidFill>
                            <a:srgbClr val="000000"/>
                          </a:solidFill>
                          <a:latin typeface="Times New Roman"/>
                          <a:ea typeface="Times New Roman"/>
                          <a:cs typeface="Times New Roman"/>
                        </a:rPr>
                        <a:t>Flujo netos de efectivo por actividades de Financiamiento</a:t>
                      </a:r>
                      <a:endParaRPr lang="es-EC" sz="900">
                        <a:latin typeface="Calibri"/>
                        <a:ea typeface="Times New Roman"/>
                        <a:cs typeface="Times New Roman"/>
                      </a:endParaRPr>
                    </a:p>
                  </a:txBody>
                  <a:tcPr marL="24847" marR="24847" marT="0" marB="0" anchor="b">
                    <a:lnL>
                      <a:noFill/>
                    </a:lnL>
                    <a:lnR>
                      <a:noFill/>
                    </a:lnR>
                    <a:lnT>
                      <a:noFill/>
                    </a:lnT>
                    <a:lnB>
                      <a:noFill/>
                    </a:lnB>
                    <a:solidFill>
                      <a:srgbClr val="4E5B6F"/>
                    </a:solidFill>
                  </a:tcPr>
                </a:tc>
                <a:tc hMerge="1">
                  <a:txBody>
                    <a:bodyPr/>
                    <a:lstStyle/>
                    <a:p>
                      <a:endParaRPr lang="es-EC"/>
                    </a:p>
                  </a:txBody>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2.188.475</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-144.578</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-158.928</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-174.701</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-192.039</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-211.099</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-232.050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-255.080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c>
                  <a:txBody>
                    <a:bodyPr/>
                    <a:lstStyle/>
                    <a:p>
                      <a:pPr algn="r">
                        <a:lnSpc>
                          <a:spcPct val="115000"/>
                        </a:lnSpc>
                        <a:spcAft>
                          <a:spcPts val="0"/>
                        </a:spcAft>
                      </a:pPr>
                      <a:r>
                        <a:rPr lang="es-EC" sz="900" b="1" i="1">
                          <a:solidFill>
                            <a:srgbClr val="000000"/>
                          </a:solidFill>
                          <a:latin typeface="Times New Roman"/>
                          <a:ea typeface="Times New Roman"/>
                          <a:cs typeface="Times New Roman"/>
                        </a:rPr>
                        <a:t>0</a:t>
                      </a:r>
                      <a:endParaRPr lang="es-EC" sz="900">
                        <a:latin typeface="Calibri"/>
                        <a:ea typeface="Times New Roman"/>
                        <a:cs typeface="Times New Roman"/>
                      </a:endParaRPr>
                    </a:p>
                  </a:txBody>
                  <a:tcPr marL="24847" marR="24847" marT="0" marB="0" anchor="b">
                    <a:lnL>
                      <a:noFill/>
                    </a:lnL>
                    <a:lnR>
                      <a:noFill/>
                    </a:lnR>
                    <a:lnT w="12700" cap="flat" cmpd="sng" algn="ctr">
                      <a:solidFill>
                        <a:srgbClr val="000000"/>
                      </a:solidFill>
                      <a:prstDash val="solid"/>
                      <a:round/>
                      <a:headEnd type="none" w="med" len="med"/>
                      <a:tailEnd type="none" w="med" len="med"/>
                    </a:lnT>
                    <a:lnB>
                      <a:noFill/>
                    </a:lnB>
                    <a:solidFill>
                      <a:srgbClr val="4E5B6F"/>
                    </a:solidFill>
                  </a:tcPr>
                </a:tc>
              </a:tr>
              <a:tr h="246420">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A6A6A6"/>
                    </a:solidFill>
                  </a:tcPr>
                </a:tc>
                <a:tc hMerge="1">
                  <a:txBody>
                    <a:bodyPr/>
                    <a:lstStyle/>
                    <a:p>
                      <a:endParaRPr lang="es-EC"/>
                    </a:p>
                  </a:txBody>
                  <a:tcPr/>
                </a:tc>
                <a:tc gridSpan="2">
                  <a:txBody>
                    <a:bodyPr/>
                    <a:lstStyle/>
                    <a:p>
                      <a:pPr algn="just">
                        <a:lnSpc>
                          <a:spcPct val="115000"/>
                        </a:lnSpc>
                        <a:spcAft>
                          <a:spcPts val="0"/>
                        </a:spcAft>
                      </a:pPr>
                      <a:r>
                        <a:rPr lang="es-EC" sz="800" b="1">
                          <a:solidFill>
                            <a:srgbClr val="000000"/>
                          </a:solidFill>
                          <a:latin typeface="Times New Roman"/>
                          <a:ea typeface="Times New Roman"/>
                          <a:cs typeface="Times New Roman"/>
                        </a:rPr>
                        <a:t>Incremento neto de efectivo y demás efectivo equivalente</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hMerge="1">
                  <a:txBody>
                    <a:bodyPr/>
                    <a:lstStyle/>
                    <a:p>
                      <a:endParaRPr lang="es-EC"/>
                    </a:p>
                  </a:txBody>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347.475</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417.823</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487.886</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484.416</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480.601</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476.408</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471.799</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466.732</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732.199</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b="1">
                          <a:solidFill>
                            <a:srgbClr val="000000"/>
                          </a:solidFill>
                          <a:latin typeface="Times New Roman"/>
                          <a:ea typeface="Times New Roman"/>
                          <a:cs typeface="Times New Roman"/>
                        </a:rPr>
                        <a:t>1.047.199</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r>
              <a:tr h="246420">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A6A6A6"/>
                    </a:solidFill>
                  </a:tcPr>
                </a:tc>
                <a:tc hMerge="1">
                  <a:txBody>
                    <a:bodyPr/>
                    <a:lstStyle/>
                    <a:p>
                      <a:endParaRPr lang="es-EC"/>
                    </a:p>
                  </a:txBody>
                  <a:tcPr/>
                </a:tc>
                <a:tc gridSpan="2">
                  <a:txBody>
                    <a:bodyPr/>
                    <a:lstStyle/>
                    <a:p>
                      <a:pPr algn="just">
                        <a:lnSpc>
                          <a:spcPct val="115000"/>
                        </a:lnSpc>
                        <a:spcAft>
                          <a:spcPts val="0"/>
                        </a:spcAft>
                      </a:pPr>
                      <a:r>
                        <a:rPr lang="es-EC" sz="800" b="1">
                          <a:solidFill>
                            <a:srgbClr val="000000"/>
                          </a:solidFill>
                          <a:latin typeface="Times New Roman"/>
                          <a:ea typeface="Times New Roman"/>
                          <a:cs typeface="Times New Roman"/>
                        </a:rPr>
                        <a:t>Efectivo y efectivo equivalente al inicio del periodo</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hMerge="1">
                  <a:txBody>
                    <a:bodyPr/>
                    <a:lstStyle/>
                    <a:p>
                      <a:endParaRPr lang="es-EC"/>
                    </a:p>
                  </a:txBody>
                  <a:tcPr/>
                </a:tc>
                <a:tc>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347.475</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765.297</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1.253.183</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1.737.599</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2.218.200</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2.694.608</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3.166.407</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3.633.139</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4.365.338</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r>
              <a:tr h="246420">
                <a:tc gridSpan="2">
                  <a:txBody>
                    <a:bodyPr/>
                    <a:lstStyle/>
                    <a:p>
                      <a:pPr algn="just">
                        <a:lnSpc>
                          <a:spcPct val="200000"/>
                        </a:lnSpc>
                      </a:pPr>
                      <a:endParaRPr lang="es-EC" sz="900">
                        <a:latin typeface="Calibri"/>
                      </a:endParaRPr>
                    </a:p>
                  </a:txBody>
                  <a:tcPr marL="24847" marR="24847" marT="0" marB="0" anchor="b">
                    <a:lnL>
                      <a:noFill/>
                    </a:lnL>
                    <a:lnR>
                      <a:noFill/>
                    </a:lnR>
                    <a:lnT>
                      <a:noFill/>
                    </a:lnT>
                    <a:lnB>
                      <a:noFill/>
                    </a:lnB>
                    <a:solidFill>
                      <a:srgbClr val="A6A6A6"/>
                    </a:solidFill>
                  </a:tcPr>
                </a:tc>
                <a:tc hMerge="1">
                  <a:txBody>
                    <a:bodyPr/>
                    <a:lstStyle/>
                    <a:p>
                      <a:endParaRPr lang="es-EC"/>
                    </a:p>
                  </a:txBody>
                  <a:tcPr/>
                </a:tc>
                <a:tc gridSpan="2">
                  <a:txBody>
                    <a:bodyPr/>
                    <a:lstStyle/>
                    <a:p>
                      <a:pPr algn="just">
                        <a:lnSpc>
                          <a:spcPct val="115000"/>
                        </a:lnSpc>
                        <a:spcAft>
                          <a:spcPts val="0"/>
                        </a:spcAft>
                      </a:pPr>
                      <a:r>
                        <a:rPr lang="es-EC" sz="800" b="1">
                          <a:solidFill>
                            <a:srgbClr val="000000"/>
                          </a:solidFill>
                          <a:latin typeface="Times New Roman"/>
                          <a:ea typeface="Times New Roman"/>
                          <a:cs typeface="Times New Roman"/>
                        </a:rPr>
                        <a:t>Efectivo y efectivo equivalente al final del periodo</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hMerge="1">
                  <a:txBody>
                    <a:bodyPr/>
                    <a:lstStyle/>
                    <a:p>
                      <a:endParaRPr lang="es-EC"/>
                    </a:p>
                  </a:txBody>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347.475</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765.297</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1.253.183</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1.737.599</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2.218.200</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2.694.608</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3.166.407</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3.633.139</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a:solidFill>
                            <a:srgbClr val="000000"/>
                          </a:solidFill>
                          <a:latin typeface="Times New Roman"/>
                          <a:ea typeface="Times New Roman"/>
                          <a:cs typeface="Times New Roman"/>
                        </a:rPr>
                        <a:t>4.365.338</a:t>
                      </a:r>
                      <a:endParaRPr lang="es-EC" sz="900">
                        <a:latin typeface="Calibri"/>
                        <a:ea typeface="Times New Roman"/>
                        <a:cs typeface="Times New Roman"/>
                      </a:endParaRPr>
                    </a:p>
                  </a:txBody>
                  <a:tcPr marL="24847" marR="24847" marT="0" marB="0" anchor="b">
                    <a:lnL>
                      <a:noFill/>
                    </a:lnL>
                    <a:lnR>
                      <a:noFill/>
                    </a:lnR>
                    <a:lnT>
                      <a:noFill/>
                    </a:lnT>
                    <a:lnB>
                      <a:noFill/>
                    </a:lnB>
                    <a:solidFill>
                      <a:srgbClr val="A6A6A6"/>
                    </a:solidFill>
                  </a:tcPr>
                </a:tc>
                <a:tc>
                  <a:txBody>
                    <a:bodyPr/>
                    <a:lstStyle/>
                    <a:p>
                      <a:pPr algn="r">
                        <a:lnSpc>
                          <a:spcPct val="115000"/>
                        </a:lnSpc>
                        <a:spcAft>
                          <a:spcPts val="1000"/>
                        </a:spcAft>
                      </a:pPr>
                      <a:r>
                        <a:rPr lang="es-MX" sz="900" dirty="0">
                          <a:solidFill>
                            <a:srgbClr val="000000"/>
                          </a:solidFill>
                          <a:latin typeface="Times New Roman"/>
                          <a:ea typeface="Times New Roman"/>
                          <a:cs typeface="Times New Roman"/>
                        </a:rPr>
                        <a:t>5.412.536</a:t>
                      </a:r>
                      <a:endParaRPr lang="es-EC" sz="900" dirty="0">
                        <a:latin typeface="Calibri"/>
                        <a:ea typeface="Times New Roman"/>
                        <a:cs typeface="Times New Roman"/>
                      </a:endParaRPr>
                    </a:p>
                  </a:txBody>
                  <a:tcPr marL="24847" marR="24847" marT="0" marB="0" anchor="b">
                    <a:lnL>
                      <a:noFill/>
                    </a:lnL>
                    <a:lnR>
                      <a:noFill/>
                    </a:lnR>
                    <a:lnT>
                      <a:noFill/>
                    </a:lnT>
                    <a:lnB>
                      <a:noFill/>
                    </a:lnB>
                    <a:solidFill>
                      <a:srgbClr val="A6A6A6"/>
                    </a:solidFill>
                  </a:tcPr>
                </a:tc>
              </a:tr>
            </a:tbl>
          </a:graphicData>
        </a:graphic>
      </p:graphicFrame>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179512" y="188640"/>
            <a:ext cx="7956376"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Estado de Resultados Proyectado</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graphicFrame>
        <p:nvGraphicFramePr>
          <p:cNvPr id="4" name="3 Tabla"/>
          <p:cNvGraphicFramePr>
            <a:graphicFrameLocks noGrp="1"/>
          </p:cNvGraphicFramePr>
          <p:nvPr/>
        </p:nvGraphicFramePr>
        <p:xfrm>
          <a:off x="0" y="764706"/>
          <a:ext cx="8100393" cy="6117521"/>
        </p:xfrm>
        <a:graphic>
          <a:graphicData uri="http://schemas.openxmlformats.org/drawingml/2006/table">
            <a:tbl>
              <a:tblPr/>
              <a:tblGrid>
                <a:gridCol w="827584"/>
                <a:gridCol w="761676"/>
                <a:gridCol w="652624"/>
                <a:gridCol w="652624"/>
                <a:gridCol w="652624"/>
                <a:gridCol w="652624"/>
                <a:gridCol w="652624"/>
                <a:gridCol w="652624"/>
                <a:gridCol w="652624"/>
                <a:gridCol w="650206"/>
                <a:gridCol w="647790"/>
                <a:gridCol w="644769"/>
              </a:tblGrid>
              <a:tr h="280628">
                <a:tc>
                  <a:txBody>
                    <a:bodyPr/>
                    <a:lstStyle/>
                    <a:p>
                      <a:pPr algn="l">
                        <a:lnSpc>
                          <a:spcPct val="200000"/>
                        </a:lnSpc>
                      </a:pPr>
                      <a:endParaRPr lang="es-EC" sz="900" dirty="0">
                        <a:latin typeface="Times New Roman" pitchFamily="18" charset="0"/>
                        <a:cs typeface="Times New Roman" pitchFamily="18" charset="0"/>
                      </a:endParaRPr>
                    </a:p>
                  </a:txBody>
                  <a:tcPr marL="25607" marR="25607" marT="0" marB="0">
                    <a:lnL>
                      <a:noFill/>
                    </a:lnL>
                    <a:lnR>
                      <a:noFill/>
                    </a:lnR>
                    <a:lnT>
                      <a:noFill/>
                    </a:lnT>
                    <a:lnB>
                      <a:noFill/>
                    </a:lnB>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Balance Inicial</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2.013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2.014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2.015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2.016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2.017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2.018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2.019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2.020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2.021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c>
                  <a:txBody>
                    <a:bodyPr/>
                    <a:lstStyle/>
                    <a:p>
                      <a:pPr algn="ctr">
                        <a:lnSpc>
                          <a:spcPct val="115000"/>
                        </a:lnSpc>
                        <a:spcAft>
                          <a:spcPts val="0"/>
                        </a:spcAft>
                      </a:pPr>
                      <a:r>
                        <a:rPr lang="es-EC" sz="900" b="1">
                          <a:solidFill>
                            <a:srgbClr val="FFFFFF"/>
                          </a:solidFill>
                          <a:latin typeface="Times New Roman" pitchFamily="18" charset="0"/>
                          <a:ea typeface="Times New Roman"/>
                          <a:cs typeface="Times New Roman" pitchFamily="18" charset="0"/>
                        </a:rPr>
                        <a:t>            2.022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262626"/>
                    </a:solidFill>
                  </a:tcPr>
                </a:tc>
              </a:tr>
              <a:tr h="132022">
                <a:tc>
                  <a:txBody>
                    <a:bodyPr/>
                    <a:lstStyle/>
                    <a:p>
                      <a:pPr algn="l">
                        <a:lnSpc>
                          <a:spcPct val="115000"/>
                        </a:lnSpc>
                        <a:spcAft>
                          <a:spcPts val="0"/>
                        </a:spcAft>
                      </a:pPr>
                      <a:r>
                        <a:rPr lang="es-EC" sz="900" b="1">
                          <a:solidFill>
                            <a:srgbClr val="000000"/>
                          </a:solidFill>
                          <a:latin typeface="Times New Roman" pitchFamily="18" charset="0"/>
                          <a:ea typeface="Times New Roman"/>
                          <a:cs typeface="Times New Roman" pitchFamily="18" charset="0"/>
                        </a:rPr>
                        <a:t>Ventas netas</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1.116.507 </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3.881.600</a:t>
                      </a:r>
                      <a:endParaRPr lang="es-EC" sz="900" dirty="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4.366.800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4.852.000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4.852.000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4.852.000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4.852.000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4.852.000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4.852.000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4.852.000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4.852.000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a:noFill/>
                    </a:lnB>
                  </a:tcPr>
                </a:tc>
              </a:tr>
              <a:tr h="200140">
                <a:tc>
                  <a:txBody>
                    <a:bodyPr/>
                    <a:lstStyle/>
                    <a:p>
                      <a:pPr algn="l">
                        <a:lnSpc>
                          <a:spcPct val="115000"/>
                        </a:lnSpc>
                        <a:spcAft>
                          <a:spcPts val="0"/>
                        </a:spcAft>
                      </a:pPr>
                      <a:r>
                        <a:rPr lang="es-EC" sz="900">
                          <a:solidFill>
                            <a:srgbClr val="000000"/>
                          </a:solidFill>
                          <a:latin typeface="Times New Roman" pitchFamily="18" charset="0"/>
                          <a:ea typeface="Times New Roman"/>
                          <a:cs typeface="Times New Roman" pitchFamily="18" charset="0"/>
                        </a:rPr>
                        <a:t>Costo de ventas</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617.122)</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2.237.859)</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2.517.591)</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2.797.324)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2.797.324)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2.797.324)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2.797.324)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2.797.324)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2.797.324)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2.797.324)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2.797.324)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r>
              <a:tr h="132022">
                <a:tc>
                  <a:txBody>
                    <a:bodyPr/>
                    <a:lstStyle/>
                    <a:p>
                      <a:pPr algn="l">
                        <a:lnSpc>
                          <a:spcPct val="115000"/>
                        </a:lnSpc>
                        <a:spcAft>
                          <a:spcPts val="0"/>
                        </a:spcAft>
                      </a:pPr>
                      <a:r>
                        <a:rPr lang="es-EC" sz="900" b="1">
                          <a:solidFill>
                            <a:srgbClr val="000000"/>
                          </a:solidFill>
                          <a:latin typeface="Times New Roman" pitchFamily="18" charset="0"/>
                          <a:ea typeface="Times New Roman"/>
                          <a:cs typeface="Times New Roman" pitchFamily="18" charset="0"/>
                        </a:rPr>
                        <a:t>Utilidad bruta</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b="1" dirty="0">
                          <a:solidFill>
                            <a:srgbClr val="000000"/>
                          </a:solidFill>
                          <a:latin typeface="Times New Roman" pitchFamily="18" charset="0"/>
                          <a:ea typeface="Times New Roman"/>
                          <a:cs typeface="Times New Roman" pitchFamily="18" charset="0"/>
                        </a:rPr>
                        <a:t>          </a:t>
                      </a:r>
                      <a:r>
                        <a:rPr lang="es-EC" sz="900" b="1" dirty="0" smtClean="0">
                          <a:solidFill>
                            <a:srgbClr val="000000"/>
                          </a:solidFill>
                          <a:latin typeface="Times New Roman" pitchFamily="18" charset="0"/>
                          <a:ea typeface="Times New Roman"/>
                          <a:cs typeface="Times New Roman" pitchFamily="18" charset="0"/>
                        </a:rPr>
                        <a:t>499.385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1000"/>
                        </a:spcAft>
                      </a:pPr>
                      <a:r>
                        <a:rPr lang="es-MX" sz="900" b="1">
                          <a:solidFill>
                            <a:srgbClr val="000000"/>
                          </a:solidFill>
                          <a:latin typeface="Times New Roman" pitchFamily="18" charset="0"/>
                          <a:ea typeface="Times New Roman"/>
                          <a:cs typeface="Times New Roman" pitchFamily="18" charset="0"/>
                        </a:rPr>
                        <a:t>     1.643.741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1000"/>
                        </a:spcAft>
                      </a:pPr>
                      <a:r>
                        <a:rPr lang="es-MX" sz="900" b="1">
                          <a:solidFill>
                            <a:srgbClr val="000000"/>
                          </a:solidFill>
                          <a:latin typeface="Times New Roman" pitchFamily="18" charset="0"/>
                          <a:ea typeface="Times New Roman"/>
                          <a:cs typeface="Times New Roman" pitchFamily="18" charset="0"/>
                        </a:rPr>
                        <a:t>     1.849.209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2.054.676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2.054.676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2.054.676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2.054.676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2.054.676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dirty="0">
                          <a:solidFill>
                            <a:srgbClr val="000000"/>
                          </a:solidFill>
                          <a:latin typeface="Times New Roman" pitchFamily="18" charset="0"/>
                          <a:ea typeface="Times New Roman"/>
                          <a:cs typeface="Times New Roman" pitchFamily="18" charset="0"/>
                        </a:rPr>
                        <a:t> </a:t>
                      </a:r>
                      <a:r>
                        <a:rPr lang="es-EC" sz="900" b="1" dirty="0" smtClean="0">
                          <a:solidFill>
                            <a:srgbClr val="000000"/>
                          </a:solidFill>
                          <a:latin typeface="Times New Roman" pitchFamily="18" charset="0"/>
                          <a:ea typeface="Times New Roman"/>
                          <a:cs typeface="Times New Roman" pitchFamily="18" charset="0"/>
                        </a:rPr>
                        <a:t>2.054.676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dirty="0">
                          <a:solidFill>
                            <a:srgbClr val="000000"/>
                          </a:solidFill>
                          <a:latin typeface="Times New Roman" pitchFamily="18" charset="0"/>
                          <a:ea typeface="Times New Roman"/>
                          <a:cs typeface="Times New Roman" pitchFamily="18" charset="0"/>
                        </a:rPr>
                        <a:t>  </a:t>
                      </a:r>
                      <a:r>
                        <a:rPr lang="es-EC" sz="900" b="1" dirty="0" smtClean="0">
                          <a:solidFill>
                            <a:srgbClr val="000000"/>
                          </a:solidFill>
                          <a:latin typeface="Times New Roman" pitchFamily="18" charset="0"/>
                          <a:ea typeface="Times New Roman"/>
                          <a:cs typeface="Times New Roman" pitchFamily="18" charset="0"/>
                        </a:rPr>
                        <a:t>2.054.676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dirty="0">
                          <a:solidFill>
                            <a:srgbClr val="000000"/>
                          </a:solidFill>
                          <a:latin typeface="Times New Roman" pitchFamily="18" charset="0"/>
                          <a:ea typeface="Times New Roman"/>
                          <a:cs typeface="Times New Roman" pitchFamily="18" charset="0"/>
                        </a:rPr>
                        <a:t>   </a:t>
                      </a:r>
                      <a:r>
                        <a:rPr lang="es-EC" sz="900" b="1" dirty="0" smtClean="0">
                          <a:solidFill>
                            <a:srgbClr val="000000"/>
                          </a:solidFill>
                          <a:latin typeface="Times New Roman" pitchFamily="18" charset="0"/>
                          <a:ea typeface="Times New Roman"/>
                          <a:cs typeface="Times New Roman" pitchFamily="18" charset="0"/>
                        </a:rPr>
                        <a:t>2.054.676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r>
              <a:tr h="214942">
                <a:tc>
                  <a:txBody>
                    <a:bodyPr/>
                    <a:lstStyle/>
                    <a:p>
                      <a:pPr algn="l">
                        <a:lnSpc>
                          <a:spcPct val="115000"/>
                        </a:lnSpc>
                        <a:spcAft>
                          <a:spcPts val="0"/>
                        </a:spcAft>
                      </a:pPr>
                      <a:r>
                        <a:rPr lang="es-EC" sz="900">
                          <a:solidFill>
                            <a:srgbClr val="000000"/>
                          </a:solidFill>
                          <a:latin typeface="Times New Roman" pitchFamily="18" charset="0"/>
                          <a:ea typeface="Times New Roman"/>
                          <a:cs typeface="Times New Roman" pitchFamily="18" charset="0"/>
                        </a:rPr>
                        <a:t>Gastos de ventas</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35.072)</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116.448)</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131.004)</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145.560)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145.560)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145.560)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145.560)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145.560)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145.560)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145.560)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145.560)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r>
              <a:tr h="264045">
                <a:tc>
                  <a:txBody>
                    <a:bodyPr/>
                    <a:lstStyle/>
                    <a:p>
                      <a:pPr algn="l">
                        <a:lnSpc>
                          <a:spcPct val="115000"/>
                        </a:lnSpc>
                        <a:spcAft>
                          <a:spcPts val="0"/>
                        </a:spcAft>
                      </a:pPr>
                      <a:r>
                        <a:rPr lang="es-EC" sz="900">
                          <a:solidFill>
                            <a:srgbClr val="000000"/>
                          </a:solidFill>
                          <a:latin typeface="Times New Roman" pitchFamily="18" charset="0"/>
                          <a:ea typeface="Times New Roman"/>
                          <a:cs typeface="Times New Roman" pitchFamily="18" charset="0"/>
                        </a:rPr>
                        <a:t>Gastos administrativos</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235.300)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776.320)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873.360)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970.400)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970.400)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970.400)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970.400)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970.400)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970.400)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970.400)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970.400)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tcPr>
                </a:tc>
              </a:tr>
              <a:tr h="396066">
                <a:tc>
                  <a:txBody>
                    <a:bodyPr/>
                    <a:lstStyle/>
                    <a:p>
                      <a:pPr algn="l">
                        <a:lnSpc>
                          <a:spcPct val="115000"/>
                        </a:lnSpc>
                        <a:spcAft>
                          <a:spcPts val="0"/>
                        </a:spcAft>
                      </a:pPr>
                      <a:r>
                        <a:rPr lang="es-EC" sz="900">
                          <a:solidFill>
                            <a:srgbClr val="000000"/>
                          </a:solidFill>
                          <a:latin typeface="Times New Roman" pitchFamily="18" charset="0"/>
                          <a:ea typeface="Times New Roman"/>
                          <a:cs typeface="Times New Roman" pitchFamily="18" charset="0"/>
                        </a:rPr>
                        <a:t>Gasto depreciación y amortización</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(206.009,10)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(206.009,10)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(206.009,10)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(206.009,10)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(206.009,10)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(206.009,10)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(191.000,00)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(191.000,00)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(191.000,00)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(191.000,00)</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r>
              <a:tr h="172706">
                <a:tc>
                  <a:txBody>
                    <a:bodyPr/>
                    <a:lstStyle/>
                    <a:p>
                      <a:pPr algn="l">
                        <a:lnSpc>
                          <a:spcPct val="200000"/>
                        </a:lnSpc>
                      </a:pPr>
                      <a:endParaRPr lang="es-EC" sz="900">
                        <a:latin typeface="Times New Roman" pitchFamily="18" charset="0"/>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229.013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544.964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638.836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732.707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732.707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732.707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732.707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747.716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747.716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747.716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747.716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tcPr>
                </a:tc>
              </a:tr>
              <a:tr h="264045">
                <a:tc>
                  <a:txBody>
                    <a:bodyPr/>
                    <a:lstStyle/>
                    <a:p>
                      <a:pPr algn="l">
                        <a:lnSpc>
                          <a:spcPct val="115000"/>
                        </a:lnSpc>
                        <a:spcAft>
                          <a:spcPts val="0"/>
                        </a:spcAft>
                      </a:pPr>
                      <a:r>
                        <a:rPr lang="es-EC" sz="900">
                          <a:solidFill>
                            <a:srgbClr val="000000"/>
                          </a:solidFill>
                          <a:latin typeface="Times New Roman" pitchFamily="18" charset="0"/>
                          <a:ea typeface="Times New Roman"/>
                          <a:cs typeface="Times New Roman" pitchFamily="18" charset="0"/>
                        </a:rPr>
                        <a:t>Gasto financiero</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22.350)</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136.871)</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123.817)</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109.468)</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93.695)</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76.357)</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57.297)</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36.346)</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13.316)</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r>
              <a:tr h="210405">
                <a:tc>
                  <a:txBody>
                    <a:bodyPr/>
                    <a:lstStyle/>
                    <a:p>
                      <a:pPr algn="l">
                        <a:lnSpc>
                          <a:spcPct val="200000"/>
                        </a:lnSpc>
                      </a:pPr>
                      <a:endParaRPr lang="es-EC" sz="900">
                        <a:latin typeface="Times New Roman" pitchFamily="18" charset="0"/>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22.350)</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136.871)</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123.817)</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109.468)</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93.695)</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76.357)</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57.297)</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36.346)</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a:t>
                      </a:r>
                      <a:r>
                        <a:rPr lang="es-EC" sz="900" dirty="0" smtClean="0">
                          <a:solidFill>
                            <a:srgbClr val="000000"/>
                          </a:solidFill>
                          <a:latin typeface="Times New Roman" pitchFamily="18" charset="0"/>
                          <a:ea typeface="Times New Roman"/>
                          <a:cs typeface="Times New Roman" pitchFamily="18" charset="0"/>
                        </a:rPr>
                        <a:t>(</a:t>
                      </a:r>
                      <a:r>
                        <a:rPr lang="es-EC" sz="900" dirty="0">
                          <a:solidFill>
                            <a:srgbClr val="000000"/>
                          </a:solidFill>
                          <a:latin typeface="Times New Roman" pitchFamily="18" charset="0"/>
                          <a:ea typeface="Times New Roman"/>
                          <a:cs typeface="Times New Roman" pitchFamily="18" charset="0"/>
                        </a:rPr>
                        <a:t>13.316)</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113">
                <a:tc>
                  <a:txBody>
                    <a:bodyPr/>
                    <a:lstStyle/>
                    <a:p>
                      <a:pPr algn="l">
                        <a:lnSpc>
                          <a:spcPct val="115000"/>
                        </a:lnSpc>
                        <a:spcAft>
                          <a:spcPts val="0"/>
                        </a:spcAft>
                      </a:pPr>
                      <a:r>
                        <a:rPr lang="es-EC" sz="900" b="1">
                          <a:solidFill>
                            <a:srgbClr val="000000"/>
                          </a:solidFill>
                          <a:latin typeface="Times New Roman" pitchFamily="18" charset="0"/>
                          <a:ea typeface="Times New Roman"/>
                          <a:cs typeface="Times New Roman" pitchFamily="18" charset="0"/>
                        </a:rPr>
                        <a:t>Utilidad antes de part. empleados e  Impuesto a la Renta</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206.663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408.093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515.018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623.239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639.012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656.351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675.410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dirty="0">
                          <a:solidFill>
                            <a:srgbClr val="000000"/>
                          </a:solidFill>
                          <a:latin typeface="Times New Roman" pitchFamily="18" charset="0"/>
                          <a:ea typeface="Times New Roman"/>
                          <a:cs typeface="Times New Roman" pitchFamily="18" charset="0"/>
                        </a:rPr>
                        <a:t>        711.370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734.401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747.716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747.716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r>
              <a:tr h="264045">
                <a:tc>
                  <a:txBody>
                    <a:bodyPr/>
                    <a:lstStyle/>
                    <a:p>
                      <a:pPr algn="l">
                        <a:lnSpc>
                          <a:spcPct val="115000"/>
                        </a:lnSpc>
                        <a:spcAft>
                          <a:spcPts val="0"/>
                        </a:spcAft>
                      </a:pPr>
                      <a:r>
                        <a:rPr lang="es-EC" sz="900">
                          <a:solidFill>
                            <a:srgbClr val="000000"/>
                          </a:solidFill>
                          <a:latin typeface="Times New Roman" pitchFamily="18" charset="0"/>
                          <a:ea typeface="Times New Roman"/>
                          <a:cs typeface="Times New Roman" pitchFamily="18" charset="0"/>
                        </a:rPr>
                        <a:t>Participación de empleados</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(61.214)</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(77.253)</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(93.486)</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(95.852)</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(98.453)</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(101.311)</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(106.706)</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(110.160)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(112.157)</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(112.157)</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r>
              <a:tr h="264045">
                <a:tc>
                  <a:txBody>
                    <a:bodyPr/>
                    <a:lstStyle/>
                    <a:p>
                      <a:pPr algn="l">
                        <a:lnSpc>
                          <a:spcPct val="115000"/>
                        </a:lnSpc>
                        <a:spcAft>
                          <a:spcPts val="0"/>
                        </a:spcAft>
                      </a:pPr>
                      <a:r>
                        <a:rPr lang="es-EC" sz="900">
                          <a:solidFill>
                            <a:srgbClr val="000000"/>
                          </a:solidFill>
                          <a:latin typeface="Times New Roman" pitchFamily="18" charset="0"/>
                          <a:ea typeface="Times New Roman"/>
                          <a:cs typeface="Times New Roman" pitchFamily="18" charset="0"/>
                        </a:rPr>
                        <a:t>Impuesto a la renta</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(76.313)</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(96.308)</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(116.546)</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(119.495)</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(122.738)</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(126.302)</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(133.026)</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(137.333)</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(139.823)</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(139.823)</a:t>
                      </a:r>
                      <a:endParaRPr lang="es-EC" sz="900">
                        <a:latin typeface="Times New Roman" pitchFamily="18" charset="0"/>
                        <a:ea typeface="Times New Roman"/>
                        <a:cs typeface="Times New Roman" pitchFamily="18" charset="0"/>
                      </a:endParaRPr>
                    </a:p>
                  </a:txBody>
                  <a:tcPr marL="25607" marR="2560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135">
                <a:tc>
                  <a:txBody>
                    <a:bodyPr/>
                    <a:lstStyle/>
                    <a:p>
                      <a:pPr algn="l">
                        <a:lnSpc>
                          <a:spcPct val="115000"/>
                        </a:lnSpc>
                        <a:spcAft>
                          <a:spcPts val="0"/>
                        </a:spcAft>
                      </a:pPr>
                      <a:r>
                        <a:rPr lang="es-EC" sz="900" b="1">
                          <a:solidFill>
                            <a:srgbClr val="000000"/>
                          </a:solidFill>
                          <a:latin typeface="Times New Roman" pitchFamily="18" charset="0"/>
                          <a:ea typeface="Times New Roman"/>
                          <a:cs typeface="Times New Roman" pitchFamily="18" charset="0"/>
                        </a:rPr>
                        <a:t>Utilidad después de part.  empleados  e impuesto a la renta</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206.663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270.566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341.457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413.207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423.665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435.160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447.797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471.638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486.908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495.736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495.736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a:noFill/>
                    </a:lnB>
                    <a:solidFill>
                      <a:srgbClr val="D9DDE4"/>
                    </a:solidFill>
                  </a:tcPr>
                </a:tc>
              </a:tr>
              <a:tr h="396066">
                <a:tc>
                  <a:txBody>
                    <a:bodyPr/>
                    <a:lstStyle/>
                    <a:p>
                      <a:pPr algn="l">
                        <a:lnSpc>
                          <a:spcPct val="115000"/>
                        </a:lnSpc>
                        <a:spcAft>
                          <a:spcPts val="0"/>
                        </a:spcAft>
                      </a:pPr>
                      <a:r>
                        <a:rPr lang="es-EC" sz="900" b="1">
                          <a:solidFill>
                            <a:srgbClr val="000000"/>
                          </a:solidFill>
                          <a:latin typeface="Times New Roman" pitchFamily="18" charset="0"/>
                          <a:ea typeface="Times New Roman"/>
                          <a:cs typeface="Times New Roman" pitchFamily="18" charset="0"/>
                        </a:rPr>
                        <a:t>Utilidad neta de actividades ordinarias</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206.663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1000"/>
                        </a:spcAft>
                      </a:pPr>
                      <a:r>
                        <a:rPr lang="es-MX" sz="900" b="1">
                          <a:solidFill>
                            <a:srgbClr val="000000"/>
                          </a:solidFill>
                          <a:latin typeface="Times New Roman" pitchFamily="18" charset="0"/>
                          <a:ea typeface="Times New Roman"/>
                          <a:cs typeface="Times New Roman" pitchFamily="18" charset="0"/>
                        </a:rPr>
                        <a:t>        270.566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1000"/>
                        </a:spcAft>
                      </a:pPr>
                      <a:r>
                        <a:rPr lang="es-MX" sz="900" b="1">
                          <a:solidFill>
                            <a:srgbClr val="000000"/>
                          </a:solidFill>
                          <a:latin typeface="Times New Roman" pitchFamily="18" charset="0"/>
                          <a:ea typeface="Times New Roman"/>
                          <a:cs typeface="Times New Roman" pitchFamily="18" charset="0"/>
                        </a:rPr>
                        <a:t>        341.457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413.207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423.665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435.160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447.797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471.638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486.908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495.736 </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c>
                  <a:txBody>
                    <a:bodyPr/>
                    <a:lstStyle/>
                    <a:p>
                      <a:pPr algn="r">
                        <a:lnSpc>
                          <a:spcPct val="115000"/>
                        </a:lnSpc>
                        <a:spcAft>
                          <a:spcPts val="0"/>
                        </a:spcAft>
                      </a:pPr>
                      <a:r>
                        <a:rPr lang="es-EC" sz="900" b="1" dirty="0">
                          <a:solidFill>
                            <a:srgbClr val="000000"/>
                          </a:solidFill>
                          <a:latin typeface="Times New Roman" pitchFamily="18" charset="0"/>
                          <a:ea typeface="Times New Roman"/>
                          <a:cs typeface="Times New Roman" pitchFamily="18" charset="0"/>
                        </a:rPr>
                        <a:t>        495.736 </a:t>
                      </a:r>
                      <a:endParaRPr lang="es-EC" sz="900" dirty="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D9DDE4"/>
                    </a:solidFill>
                  </a:tcPr>
                </a:tc>
              </a:tr>
              <a:tr h="264045">
                <a:tc>
                  <a:txBody>
                    <a:bodyPr/>
                    <a:lstStyle/>
                    <a:p>
                      <a:pPr algn="l">
                        <a:lnSpc>
                          <a:spcPct val="115000"/>
                        </a:lnSpc>
                        <a:spcAft>
                          <a:spcPts val="0"/>
                        </a:spcAft>
                      </a:pPr>
                      <a:r>
                        <a:rPr lang="es-EC" sz="900">
                          <a:solidFill>
                            <a:srgbClr val="000000"/>
                          </a:solidFill>
                          <a:latin typeface="Times New Roman" pitchFamily="18" charset="0"/>
                          <a:ea typeface="Times New Roman"/>
                          <a:cs typeface="Times New Roman" pitchFamily="18" charset="0"/>
                        </a:rPr>
                        <a:t>Partidas extraordinarias</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(138.556)</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900">
                          <a:solidFill>
                            <a:srgbClr val="000000"/>
                          </a:solidFill>
                          <a:latin typeface="Times New Roman" pitchFamily="18" charset="0"/>
                          <a:ea typeface="Times New Roman"/>
                          <a:cs typeface="Times New Roman" pitchFamily="18" charset="0"/>
                        </a:rPr>
                        <a:t>        (27.057)</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1000"/>
                        </a:spcAft>
                      </a:pPr>
                      <a:r>
                        <a:rPr lang="es-EC" sz="900">
                          <a:solidFill>
                            <a:srgbClr val="000000"/>
                          </a:solidFill>
                          <a:latin typeface="Times New Roman" pitchFamily="18" charset="0"/>
                          <a:ea typeface="Times New Roman"/>
                          <a:cs typeface="Times New Roman" pitchFamily="18" charset="0"/>
                        </a:rPr>
                        <a:t>        (34.146)</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(41.321)</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(42.366)</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(43.516)</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(44.780)</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(47.164)</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(48.691)</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Times New Roman" pitchFamily="18" charset="0"/>
                          <a:ea typeface="Times New Roman"/>
                          <a:cs typeface="Times New Roman" pitchFamily="18" charset="0"/>
                        </a:rPr>
                        <a:t>        (49.574)</a:t>
                      </a:r>
                      <a:endParaRPr lang="es-EC" sz="90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solidFill>
                            <a:srgbClr val="000000"/>
                          </a:solidFill>
                          <a:latin typeface="Times New Roman" pitchFamily="18" charset="0"/>
                          <a:ea typeface="Times New Roman"/>
                          <a:cs typeface="Times New Roman" pitchFamily="18" charset="0"/>
                        </a:rPr>
                        <a:t>        (49.574)</a:t>
                      </a:r>
                      <a:endParaRPr lang="es-EC" sz="900" dirty="0">
                        <a:latin typeface="Times New Roman" pitchFamily="18" charset="0"/>
                        <a:ea typeface="Times New Roman"/>
                        <a:cs typeface="Times New Roman" pitchFamily="18" charset="0"/>
                      </a:endParaRPr>
                    </a:p>
                  </a:txBody>
                  <a:tcPr marL="25607" marR="25607" marT="0" marB="0" anchor="b">
                    <a:lnL>
                      <a:noFill/>
                    </a:lnL>
                    <a:lnR>
                      <a:noFill/>
                    </a:lnR>
                    <a:lnT>
                      <a:noFill/>
                    </a:lnT>
                    <a:lnB w="12700" cap="flat" cmpd="sng" algn="ctr">
                      <a:solidFill>
                        <a:srgbClr val="000000"/>
                      </a:solidFill>
                      <a:prstDash val="solid"/>
                      <a:round/>
                      <a:headEnd type="none" w="med" len="med"/>
                      <a:tailEnd type="none" w="med" len="med"/>
                    </a:lnB>
                  </a:tcPr>
                </a:tc>
              </a:tr>
              <a:tr h="264045">
                <a:tc>
                  <a:txBody>
                    <a:bodyPr/>
                    <a:lstStyle/>
                    <a:p>
                      <a:pPr algn="l">
                        <a:lnSpc>
                          <a:spcPct val="115000"/>
                        </a:lnSpc>
                        <a:spcAft>
                          <a:spcPts val="0"/>
                        </a:spcAft>
                      </a:pPr>
                      <a:r>
                        <a:rPr lang="es-EC" sz="900" b="1">
                          <a:solidFill>
                            <a:srgbClr val="000000"/>
                          </a:solidFill>
                          <a:latin typeface="Times New Roman" pitchFamily="18" charset="0"/>
                          <a:ea typeface="Times New Roman"/>
                          <a:cs typeface="Times New Roman" pitchFamily="18" charset="0"/>
                        </a:rPr>
                        <a:t>Utilidad neta del período</a:t>
                      </a:r>
                      <a:endParaRPr lang="es-EC" sz="900">
                        <a:latin typeface="Times New Roman" pitchFamily="18" charset="0"/>
                        <a:ea typeface="Times New Roman"/>
                        <a:cs typeface="Times New Roman" pitchFamily="18" charset="0"/>
                      </a:endParaRPr>
                    </a:p>
                  </a:txBody>
                  <a:tcPr marL="25607" marR="25607" marT="0" marB="0">
                    <a:lnL>
                      <a:noFill/>
                    </a:lnL>
                    <a:lnR>
                      <a:noFill/>
                    </a:lnR>
                    <a:lnT>
                      <a:noFill/>
                    </a:lnT>
                    <a:lnB>
                      <a:noFill/>
                    </a:lnB>
                    <a:solidFill>
                      <a:srgbClr val="808080"/>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68.107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243.509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307.311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371.887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381.298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391.644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403.017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424.475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438.217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a:solidFill>
                            <a:srgbClr val="000000"/>
                          </a:solidFill>
                          <a:latin typeface="Times New Roman" pitchFamily="18" charset="0"/>
                          <a:ea typeface="Times New Roman"/>
                          <a:cs typeface="Times New Roman" pitchFamily="18" charset="0"/>
                        </a:rPr>
                        <a:t>        446.162 </a:t>
                      </a:r>
                      <a:endParaRPr lang="es-EC" sz="90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c>
                  <a:txBody>
                    <a:bodyPr/>
                    <a:lstStyle/>
                    <a:p>
                      <a:pPr algn="r">
                        <a:lnSpc>
                          <a:spcPct val="115000"/>
                        </a:lnSpc>
                        <a:spcAft>
                          <a:spcPts val="0"/>
                        </a:spcAft>
                      </a:pPr>
                      <a:r>
                        <a:rPr lang="es-EC" sz="900" b="1" dirty="0">
                          <a:solidFill>
                            <a:srgbClr val="000000"/>
                          </a:solidFill>
                          <a:latin typeface="Times New Roman" pitchFamily="18" charset="0"/>
                          <a:ea typeface="Times New Roman"/>
                          <a:cs typeface="Times New Roman" pitchFamily="18" charset="0"/>
                        </a:rPr>
                        <a:t>        446.162 </a:t>
                      </a:r>
                      <a:endParaRPr lang="es-EC" sz="900" dirty="0">
                        <a:latin typeface="Times New Roman" pitchFamily="18" charset="0"/>
                        <a:ea typeface="Times New Roman"/>
                        <a:cs typeface="Times New Roman" pitchFamily="18" charset="0"/>
                      </a:endParaRPr>
                    </a:p>
                  </a:txBody>
                  <a:tcPr marL="25607" marR="25607"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DDE4"/>
                    </a:solidFill>
                  </a:tcPr>
                </a:tc>
              </a:tr>
            </a:tbl>
          </a:graphicData>
        </a:graphic>
      </p:graphicFrame>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20" y="757878"/>
          <a:ext cx="6984776" cy="6100122"/>
        </p:xfrm>
        <a:graphic>
          <a:graphicData uri="http://schemas.openxmlformats.org/drawingml/2006/table">
            <a:tbl>
              <a:tblPr/>
              <a:tblGrid>
                <a:gridCol w="2844177"/>
                <a:gridCol w="1243502"/>
                <a:gridCol w="1015502"/>
                <a:gridCol w="866093"/>
                <a:gridCol w="1015502"/>
              </a:tblGrid>
              <a:tr h="180691">
                <a:tc>
                  <a:txBody>
                    <a:bodyPr/>
                    <a:lstStyle/>
                    <a:p>
                      <a:pPr algn="just">
                        <a:lnSpc>
                          <a:spcPct val="100000"/>
                        </a:lnSpc>
                        <a:spcAft>
                          <a:spcPts val="0"/>
                        </a:spcAft>
                      </a:pPr>
                      <a:r>
                        <a:rPr lang="es-EC" sz="1100" b="1" dirty="0">
                          <a:solidFill>
                            <a:srgbClr val="000000"/>
                          </a:solidFill>
                          <a:latin typeface="Times New Roman"/>
                          <a:ea typeface="Times New Roman"/>
                          <a:cs typeface="Times New Roman"/>
                        </a:rPr>
                        <a:t>ACTIVOS</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a:solidFill>
                            <a:srgbClr val="000000"/>
                          </a:solidFill>
                          <a:latin typeface="Times New Roman"/>
                          <a:ea typeface="Times New Roman"/>
                          <a:cs typeface="Times New Roman"/>
                        </a:rPr>
                        <a:t>Balance Inicial</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a:solidFill>
                            <a:srgbClr val="000000"/>
                          </a:solidFill>
                          <a:latin typeface="Times New Roman"/>
                          <a:ea typeface="Times New Roman"/>
                          <a:cs typeface="Times New Roman"/>
                        </a:rPr>
                        <a:t>Balance Final</a:t>
                      </a:r>
                      <a:endParaRPr lang="es-EC" sz="1100">
                        <a:latin typeface="Calibri"/>
                        <a:ea typeface="Times New Roman"/>
                        <a:cs typeface="Times New Roman"/>
                      </a:endParaRPr>
                    </a:p>
                  </a:txBody>
                  <a:tcPr marL="14039" marR="14039" marT="0" marB="0">
                    <a:lnL>
                      <a:noFill/>
                    </a:lnL>
                    <a:lnR>
                      <a:noFill/>
                    </a:lnR>
                    <a:lnT>
                      <a:noFill/>
                    </a:lnT>
                    <a:lnB>
                      <a:noFill/>
                    </a:lnB>
                  </a:tcPr>
                </a:tc>
              </a:tr>
              <a:tr h="204605">
                <a:tc>
                  <a:txBody>
                    <a:bodyPr/>
                    <a:lstStyle/>
                    <a:p>
                      <a:pPr algn="just">
                        <a:lnSpc>
                          <a:spcPct val="100000"/>
                        </a:lnSpc>
                        <a:spcAft>
                          <a:spcPts val="0"/>
                        </a:spcAft>
                      </a:pPr>
                      <a:r>
                        <a:rPr lang="es-EC" sz="1100" b="1">
                          <a:solidFill>
                            <a:srgbClr val="000000"/>
                          </a:solidFill>
                          <a:latin typeface="Times New Roman"/>
                          <a:ea typeface="Times New Roman"/>
                          <a:cs typeface="Times New Roman"/>
                        </a:rPr>
                        <a:t>Activos corrientes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dirty="0">
                        <a:latin typeface="Calibri"/>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r>
              <a:tr h="152062">
                <a:tc>
                  <a:txBody>
                    <a:bodyPr/>
                    <a:lstStyle/>
                    <a:p>
                      <a:pPr algn="just">
                        <a:lnSpc>
                          <a:spcPct val="100000"/>
                        </a:lnSpc>
                        <a:spcAft>
                          <a:spcPts val="0"/>
                        </a:spcAft>
                      </a:pPr>
                      <a:r>
                        <a:rPr lang="es-EC" sz="1100">
                          <a:solidFill>
                            <a:srgbClr val="000000"/>
                          </a:solidFill>
                          <a:latin typeface="Times New Roman"/>
                          <a:ea typeface="Times New Roman"/>
                          <a:cs typeface="Times New Roman"/>
                        </a:rPr>
                        <a:t>Efectivo y equivalentes de efectivo</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18.892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618.314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18.892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Times New Roman"/>
                          <a:ea typeface="Times New Roman"/>
                          <a:cs typeface="Times New Roman"/>
                        </a:rPr>
                        <a:t>      618.314 </a:t>
                      </a:r>
                      <a:endParaRPr lang="es-EC" sz="1100" dirty="0">
                        <a:latin typeface="Calibri"/>
                        <a:ea typeface="Times New Roman"/>
                        <a:cs typeface="Times New Roman"/>
                      </a:endParaRPr>
                    </a:p>
                  </a:txBody>
                  <a:tcPr marL="14039" marR="14039" marT="0" marB="0" anchor="b">
                    <a:lnL>
                      <a:noFill/>
                    </a:lnL>
                    <a:lnR>
                      <a:noFill/>
                    </a:lnR>
                    <a:lnT>
                      <a:noFill/>
                    </a:lnT>
                    <a:lnB>
                      <a:noFill/>
                    </a:lnB>
                  </a:tcPr>
                </a:tc>
              </a:tr>
              <a:tr h="152062">
                <a:tc>
                  <a:txBody>
                    <a:bodyPr/>
                    <a:lstStyle/>
                    <a:p>
                      <a:pPr algn="just">
                        <a:lnSpc>
                          <a:spcPct val="100000"/>
                        </a:lnSpc>
                        <a:spcAft>
                          <a:spcPts val="0"/>
                        </a:spcAft>
                      </a:pPr>
                      <a:r>
                        <a:rPr lang="es-EC" sz="1100" dirty="0">
                          <a:solidFill>
                            <a:srgbClr val="000000"/>
                          </a:solidFill>
                          <a:latin typeface="Times New Roman"/>
                          <a:ea typeface="Times New Roman"/>
                          <a:cs typeface="Times New Roman"/>
                        </a:rPr>
                        <a:t>Cuentas por cobrar comerciales</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13.591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258.773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13.591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Times New Roman"/>
                          <a:ea typeface="Times New Roman"/>
                          <a:cs typeface="Times New Roman"/>
                        </a:rPr>
                        <a:t>      258.773 </a:t>
                      </a:r>
                      <a:endParaRPr lang="es-EC" sz="1100" dirty="0">
                        <a:latin typeface="Calibri"/>
                        <a:ea typeface="Times New Roman"/>
                        <a:cs typeface="Times New Roman"/>
                      </a:endParaRPr>
                    </a:p>
                  </a:txBody>
                  <a:tcPr marL="14039" marR="14039" marT="0" marB="0" anchor="b">
                    <a:lnL>
                      <a:noFill/>
                    </a:lnL>
                    <a:lnR>
                      <a:noFill/>
                    </a:lnR>
                    <a:lnT>
                      <a:noFill/>
                    </a:lnT>
                    <a:lnB>
                      <a:noFill/>
                    </a:lnB>
                  </a:tcPr>
                </a:tc>
              </a:tr>
              <a:tr h="204605">
                <a:tc>
                  <a:txBody>
                    <a:bodyPr/>
                    <a:lstStyle/>
                    <a:p>
                      <a:pPr algn="just">
                        <a:lnSpc>
                          <a:spcPct val="100000"/>
                        </a:lnSpc>
                        <a:spcAft>
                          <a:spcPts val="0"/>
                        </a:spcAft>
                      </a:pPr>
                      <a:r>
                        <a:rPr lang="es-EC" sz="1100" dirty="0">
                          <a:solidFill>
                            <a:srgbClr val="000000"/>
                          </a:solidFill>
                          <a:latin typeface="Times New Roman"/>
                          <a:ea typeface="Times New Roman"/>
                          <a:cs typeface="Times New Roman"/>
                        </a:rPr>
                        <a:t>Cuentas por cobrar empleados</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624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624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nchor="b">
                    <a:lnL>
                      <a:noFill/>
                    </a:lnL>
                    <a:lnR>
                      <a:noFill/>
                    </a:lnR>
                    <a:lnT>
                      <a:noFill/>
                    </a:lnT>
                    <a:lnB>
                      <a:noFill/>
                    </a:lnB>
                  </a:tcPr>
                </a:tc>
              </a:tr>
              <a:tr h="152062">
                <a:tc>
                  <a:txBody>
                    <a:bodyPr/>
                    <a:lstStyle/>
                    <a:p>
                      <a:pPr algn="just">
                        <a:lnSpc>
                          <a:spcPct val="100000"/>
                        </a:lnSpc>
                        <a:spcAft>
                          <a:spcPts val="0"/>
                        </a:spcAft>
                      </a:pPr>
                      <a:r>
                        <a:rPr lang="es-EC" sz="1100">
                          <a:solidFill>
                            <a:srgbClr val="000000"/>
                          </a:solidFill>
                          <a:latin typeface="Times New Roman"/>
                          <a:ea typeface="Times New Roman"/>
                          <a:cs typeface="Times New Roman"/>
                        </a:rPr>
                        <a:t>Inventarios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18.343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62.163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18.343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62.163 </a:t>
                      </a:r>
                      <a:endParaRPr lang="es-EC" sz="1100">
                        <a:latin typeface="Calibri"/>
                        <a:ea typeface="Times New Roman"/>
                        <a:cs typeface="Times New Roman"/>
                      </a:endParaRPr>
                    </a:p>
                  </a:txBody>
                  <a:tcPr marL="14039" marR="14039" marT="0" marB="0" anchor="b">
                    <a:lnL>
                      <a:noFill/>
                    </a:lnL>
                    <a:lnR>
                      <a:noFill/>
                    </a:lnR>
                    <a:lnT>
                      <a:noFill/>
                    </a:lnT>
                    <a:lnB>
                      <a:noFill/>
                    </a:lnB>
                  </a:tcPr>
                </a:tc>
              </a:tr>
              <a:tr h="204605">
                <a:tc>
                  <a:txBody>
                    <a:bodyPr/>
                    <a:lstStyle/>
                    <a:p>
                      <a:pPr algn="just">
                        <a:lnSpc>
                          <a:spcPct val="100000"/>
                        </a:lnSpc>
                        <a:spcAft>
                          <a:spcPts val="0"/>
                        </a:spcAft>
                      </a:pPr>
                      <a:r>
                        <a:rPr lang="es-EC" sz="1100">
                          <a:solidFill>
                            <a:srgbClr val="000000"/>
                          </a:solidFill>
                          <a:latin typeface="Times New Roman"/>
                          <a:ea typeface="Times New Roman"/>
                          <a:cs typeface="Times New Roman"/>
                        </a:rPr>
                        <a:t>Gastos pagados por anticipado</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14.004 </a:t>
                      </a:r>
                      <a:endParaRPr lang="es-EC" sz="1100">
                        <a:latin typeface="Calibri"/>
                        <a:ea typeface="Times New Roman"/>
                        <a:cs typeface="Times New Roman"/>
                      </a:endParaRPr>
                    </a:p>
                  </a:txBody>
                  <a:tcPr marL="14039" marR="1403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14.004 </a:t>
                      </a:r>
                      <a:endParaRPr lang="es-EC" sz="1100">
                        <a:latin typeface="Calibri"/>
                        <a:ea typeface="Times New Roman"/>
                        <a:cs typeface="Times New Roman"/>
                      </a:endParaRPr>
                    </a:p>
                  </a:txBody>
                  <a:tcPr marL="14039" marR="14039" marT="0" marB="0" anchor="b">
                    <a:lnL>
                      <a:noFill/>
                    </a:lnL>
                    <a:lnR>
                      <a:noFill/>
                    </a:lnR>
                    <a:lnT>
                      <a:noFill/>
                    </a:lnT>
                    <a:lnB w="12700" cap="flat" cmpd="sng" algn="ctr">
                      <a:solidFill>
                        <a:srgbClr val="000000"/>
                      </a:solidFill>
                      <a:prstDash val="solid"/>
                      <a:round/>
                      <a:headEnd type="none" w="med" len="med"/>
                      <a:tailEnd type="none" w="med" len="med"/>
                    </a:lnB>
                  </a:tcPr>
                </a:tc>
              </a:tr>
              <a:tr h="204605">
                <a:tc>
                  <a:txBody>
                    <a:bodyPr/>
                    <a:lstStyle/>
                    <a:p>
                      <a:pPr algn="just">
                        <a:lnSpc>
                          <a:spcPct val="100000"/>
                        </a:lnSpc>
                        <a:spcAft>
                          <a:spcPts val="0"/>
                        </a:spcAft>
                      </a:pPr>
                      <a:r>
                        <a:rPr lang="es-EC" sz="1100" b="1" i="1" dirty="0">
                          <a:solidFill>
                            <a:srgbClr val="000000"/>
                          </a:solidFill>
                          <a:latin typeface="Times New Roman"/>
                          <a:ea typeface="Times New Roman"/>
                          <a:cs typeface="Times New Roman"/>
                        </a:rPr>
                        <a:t>Total </a:t>
                      </a:r>
                      <a:r>
                        <a:rPr lang="es-EC" sz="1100" b="1" i="1" dirty="0" smtClean="0">
                          <a:solidFill>
                            <a:srgbClr val="000000"/>
                          </a:solidFill>
                          <a:latin typeface="Times New Roman"/>
                          <a:ea typeface="Times New Roman"/>
                          <a:cs typeface="Times New Roman"/>
                        </a:rPr>
                        <a:t>Activos Corrientes</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65.454 </a:t>
                      </a:r>
                      <a:endParaRPr lang="es-EC" sz="110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953.254 </a:t>
                      </a:r>
                      <a:endParaRPr lang="es-EC" sz="110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a:noFill/>
                    </a:lnB>
                  </a:tcPr>
                </a:tc>
              </a:tr>
              <a:tr h="204605">
                <a:tc>
                  <a:txBody>
                    <a:bodyPr/>
                    <a:lstStyle/>
                    <a:p>
                      <a:pPr algn="just">
                        <a:lnSpc>
                          <a:spcPct val="100000"/>
                        </a:lnSpc>
                        <a:spcAft>
                          <a:spcPts val="0"/>
                        </a:spcAft>
                      </a:pPr>
                      <a:r>
                        <a:rPr lang="es-EC" sz="1100" b="1" dirty="0">
                          <a:solidFill>
                            <a:srgbClr val="000000"/>
                          </a:solidFill>
                          <a:latin typeface="Times New Roman"/>
                          <a:ea typeface="Times New Roman"/>
                          <a:cs typeface="Times New Roman"/>
                        </a:rPr>
                        <a:t>Activos no </a:t>
                      </a:r>
                      <a:r>
                        <a:rPr lang="es-EC" sz="1100" b="1" dirty="0" smtClean="0">
                          <a:solidFill>
                            <a:srgbClr val="000000"/>
                          </a:solidFill>
                          <a:latin typeface="Times New Roman"/>
                          <a:ea typeface="Times New Roman"/>
                          <a:cs typeface="Times New Roman"/>
                        </a:rPr>
                        <a:t>Corrientes</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r>
              <a:tr h="147008">
                <a:tc>
                  <a:txBody>
                    <a:bodyPr/>
                    <a:lstStyle/>
                    <a:p>
                      <a:pPr algn="just">
                        <a:lnSpc>
                          <a:spcPct val="100000"/>
                        </a:lnSpc>
                        <a:spcAft>
                          <a:spcPts val="0"/>
                        </a:spcAft>
                      </a:pPr>
                      <a:r>
                        <a:rPr lang="es-EC" sz="1100" dirty="0">
                          <a:solidFill>
                            <a:srgbClr val="000000"/>
                          </a:solidFill>
                          <a:latin typeface="Times New Roman"/>
                          <a:ea typeface="Times New Roman"/>
                          <a:cs typeface="Times New Roman"/>
                        </a:rPr>
                        <a:t>Propiedad, planta y equipo, neto</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Times New Roman"/>
                          <a:ea typeface="Times New Roman"/>
                          <a:cs typeface="Times New Roman"/>
                        </a:rPr>
                        <a:t>           282.043 </a:t>
                      </a:r>
                      <a:endParaRPr lang="es-EC" sz="1100" dirty="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2.320.000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2.602.043 </a:t>
                      </a:r>
                      <a:endParaRPr lang="es-EC" sz="1100">
                        <a:latin typeface="Calibri"/>
                        <a:ea typeface="Times New Roman"/>
                        <a:cs typeface="Times New Roman"/>
                      </a:endParaRPr>
                    </a:p>
                  </a:txBody>
                  <a:tcPr marL="14039" marR="14039" marT="0" marB="0" anchor="b">
                    <a:lnL>
                      <a:noFill/>
                    </a:lnL>
                    <a:lnR>
                      <a:noFill/>
                    </a:lnR>
                    <a:lnT>
                      <a:noFill/>
                    </a:lnT>
                    <a:lnB>
                      <a:noFill/>
                    </a:lnB>
                  </a:tcPr>
                </a:tc>
              </a:tr>
              <a:tr h="140221">
                <a:tc>
                  <a:txBody>
                    <a:bodyPr/>
                    <a:lstStyle/>
                    <a:p>
                      <a:pPr algn="just">
                        <a:lnSpc>
                          <a:spcPct val="100000"/>
                        </a:lnSpc>
                        <a:spcAft>
                          <a:spcPts val="0"/>
                        </a:spcAft>
                      </a:pPr>
                      <a:r>
                        <a:rPr lang="es-EC" sz="1100">
                          <a:solidFill>
                            <a:srgbClr val="000000"/>
                          </a:solidFill>
                          <a:latin typeface="Times New Roman"/>
                          <a:ea typeface="Times New Roman"/>
                          <a:cs typeface="Times New Roman"/>
                        </a:rPr>
                        <a:t>(-) Depreciación Acumulada</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(20.911)</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(206.009)</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(226.920)</a:t>
                      </a:r>
                      <a:endParaRPr lang="es-EC" sz="1100">
                        <a:latin typeface="Calibri"/>
                        <a:ea typeface="Times New Roman"/>
                        <a:cs typeface="Times New Roman"/>
                      </a:endParaRPr>
                    </a:p>
                  </a:txBody>
                  <a:tcPr marL="14039" marR="14039" marT="0" marB="0" anchor="b">
                    <a:lnL>
                      <a:noFill/>
                    </a:lnL>
                    <a:lnR>
                      <a:noFill/>
                    </a:lnR>
                    <a:lnT>
                      <a:noFill/>
                    </a:lnT>
                    <a:lnB>
                      <a:noFill/>
                    </a:lnB>
                  </a:tcPr>
                </a:tc>
              </a:tr>
              <a:tr h="204605">
                <a:tc>
                  <a:txBody>
                    <a:bodyPr/>
                    <a:lstStyle/>
                    <a:p>
                      <a:pPr algn="just">
                        <a:lnSpc>
                          <a:spcPct val="100000"/>
                        </a:lnSpc>
                        <a:spcAft>
                          <a:spcPts val="0"/>
                        </a:spcAft>
                      </a:pPr>
                      <a:r>
                        <a:rPr lang="es-EC" sz="1100" dirty="0">
                          <a:solidFill>
                            <a:srgbClr val="000000"/>
                          </a:solidFill>
                          <a:latin typeface="Times New Roman"/>
                          <a:ea typeface="Times New Roman"/>
                          <a:cs typeface="Times New Roman"/>
                        </a:rPr>
                        <a:t>Otros activos</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Times New Roman"/>
                          <a:ea typeface="Times New Roman"/>
                          <a:cs typeface="Times New Roman"/>
                        </a:rPr>
                        <a:t>                  2.800 </a:t>
                      </a:r>
                      <a:endParaRPr lang="es-EC" sz="1100" dirty="0">
                        <a:latin typeface="Calibri"/>
                        <a:ea typeface="Times New Roman"/>
                        <a:cs typeface="Times New Roman"/>
                      </a:endParaRPr>
                    </a:p>
                  </a:txBody>
                  <a:tcPr marL="14039" marR="14039"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C" sz="1100" dirty="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Times New Roman"/>
                          <a:ea typeface="Times New Roman"/>
                          <a:cs typeface="Times New Roman"/>
                        </a:rPr>
                        <a:t>        2.800 </a:t>
                      </a:r>
                      <a:endParaRPr lang="es-EC" sz="1100" dirty="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Times New Roman"/>
                          <a:ea typeface="Times New Roman"/>
                          <a:cs typeface="Times New Roman"/>
                        </a:rPr>
                        <a:t>                  -   </a:t>
                      </a:r>
                      <a:endParaRPr lang="es-EC" sz="1100" dirty="0">
                        <a:latin typeface="Calibri"/>
                        <a:ea typeface="Times New Roman"/>
                        <a:cs typeface="Times New Roman"/>
                      </a:endParaRPr>
                    </a:p>
                  </a:txBody>
                  <a:tcPr marL="14039" marR="14039" marT="0" marB="0" anchor="b">
                    <a:lnL>
                      <a:noFill/>
                    </a:lnL>
                    <a:lnR>
                      <a:noFill/>
                    </a:lnR>
                    <a:lnT>
                      <a:noFill/>
                    </a:lnT>
                    <a:lnB w="12700" cap="flat" cmpd="sng" algn="ctr">
                      <a:solidFill>
                        <a:srgbClr val="000000"/>
                      </a:solidFill>
                      <a:prstDash val="solid"/>
                      <a:round/>
                      <a:headEnd type="none" w="med" len="med"/>
                      <a:tailEnd type="none" w="med" len="med"/>
                    </a:lnB>
                  </a:tcPr>
                </a:tc>
              </a:tr>
              <a:tr h="204605">
                <a:tc>
                  <a:txBody>
                    <a:bodyPr/>
                    <a:lstStyle/>
                    <a:p>
                      <a:pPr algn="just">
                        <a:lnSpc>
                          <a:spcPct val="100000"/>
                        </a:lnSpc>
                        <a:spcAft>
                          <a:spcPts val="0"/>
                        </a:spcAft>
                      </a:pPr>
                      <a:r>
                        <a:rPr lang="es-EC" sz="1100" b="1" i="1">
                          <a:solidFill>
                            <a:srgbClr val="000000"/>
                          </a:solidFill>
                          <a:latin typeface="Times New Roman"/>
                          <a:ea typeface="Times New Roman"/>
                          <a:cs typeface="Times New Roman"/>
                        </a:rPr>
                        <a:t>Total Activos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329.386 </a:t>
                      </a:r>
                      <a:endParaRPr lang="es-EC" sz="110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3.328.376 </a:t>
                      </a:r>
                      <a:endParaRPr lang="es-EC" sz="110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04605">
                <a:tc>
                  <a:txBody>
                    <a:bodyPr/>
                    <a:lstStyle/>
                    <a:p>
                      <a:pPr algn="just">
                        <a:lnSpc>
                          <a:spcPct val="100000"/>
                        </a:lnSpc>
                        <a:spcAft>
                          <a:spcPts val="0"/>
                        </a:spcAft>
                      </a:pPr>
                      <a:r>
                        <a:rPr lang="es-EC" sz="1100" b="1">
                          <a:solidFill>
                            <a:srgbClr val="000000"/>
                          </a:solidFill>
                          <a:latin typeface="Times New Roman"/>
                          <a:ea typeface="Times New Roman"/>
                          <a:cs typeface="Times New Roman"/>
                        </a:rPr>
                        <a:t>PASIVOS Y PATRIMONIO</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00000"/>
                        </a:lnSpc>
                        <a:spcAft>
                          <a:spcPts val="0"/>
                        </a:spcAft>
                      </a:pPr>
                      <a:r>
                        <a:rPr lang="es-EC" sz="1100" b="1">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w="28575" cap="flat" cmpd="dbl" algn="ctr">
                      <a:solidFill>
                        <a:srgbClr val="000000"/>
                      </a:solidFill>
                      <a:prstDash val="solid"/>
                      <a:round/>
                      <a:headEnd type="none" w="med" len="med"/>
                      <a:tailEnd type="none" w="med" len="med"/>
                    </a:lnT>
                    <a:lnB>
                      <a:noFill/>
                    </a:lnB>
                  </a:tcPr>
                </a:tc>
              </a:tr>
              <a:tr h="204605">
                <a:tc>
                  <a:txBody>
                    <a:bodyPr/>
                    <a:lstStyle/>
                    <a:p>
                      <a:pPr algn="just">
                        <a:lnSpc>
                          <a:spcPct val="100000"/>
                        </a:lnSpc>
                        <a:spcAft>
                          <a:spcPts val="0"/>
                        </a:spcAft>
                      </a:pPr>
                      <a:r>
                        <a:rPr lang="es-EC" sz="1100" b="1" dirty="0">
                          <a:solidFill>
                            <a:srgbClr val="000000"/>
                          </a:solidFill>
                          <a:latin typeface="Times New Roman"/>
                          <a:ea typeface="Times New Roman"/>
                          <a:cs typeface="Times New Roman"/>
                        </a:rPr>
                        <a:t>Pasivos </a:t>
                      </a:r>
                      <a:r>
                        <a:rPr lang="es-EC" sz="1100" b="1" dirty="0" smtClean="0">
                          <a:solidFill>
                            <a:srgbClr val="000000"/>
                          </a:solidFill>
                          <a:latin typeface="Times New Roman"/>
                          <a:ea typeface="Times New Roman"/>
                          <a:cs typeface="Times New Roman"/>
                        </a:rPr>
                        <a:t>Corrientes</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r>
              <a:tr h="140221">
                <a:tc>
                  <a:txBody>
                    <a:bodyPr/>
                    <a:lstStyle/>
                    <a:p>
                      <a:pPr algn="just">
                        <a:lnSpc>
                          <a:spcPct val="100000"/>
                        </a:lnSpc>
                        <a:spcAft>
                          <a:spcPts val="0"/>
                        </a:spcAft>
                      </a:pPr>
                      <a:r>
                        <a:rPr lang="es-EC" sz="1100" dirty="0">
                          <a:solidFill>
                            <a:srgbClr val="000000"/>
                          </a:solidFill>
                          <a:latin typeface="Times New Roman"/>
                          <a:ea typeface="Times New Roman"/>
                          <a:cs typeface="Times New Roman"/>
                        </a:rPr>
                        <a:t>Porción corriente de la deuda a largo plazo</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Times New Roman"/>
                          <a:ea typeface="Times New Roman"/>
                          <a:cs typeface="Times New Roman"/>
                        </a:rPr>
                        <a:t>131.525</a:t>
                      </a:r>
                      <a:endParaRPr lang="es-EC" sz="1100" dirty="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dirty="0">
                          <a:solidFill>
                            <a:srgbClr val="000000"/>
                          </a:solidFill>
                          <a:latin typeface="Times New Roman"/>
                          <a:ea typeface="Times New Roman"/>
                          <a:cs typeface="Times New Roman"/>
                        </a:rPr>
                        <a:t>      131.525 </a:t>
                      </a:r>
                      <a:endParaRPr lang="es-EC" sz="1100" dirty="0">
                        <a:latin typeface="Calibri"/>
                        <a:ea typeface="Times New Roman"/>
                        <a:cs typeface="Times New Roman"/>
                      </a:endParaRPr>
                    </a:p>
                  </a:txBody>
                  <a:tcPr marL="14039" marR="14039" marT="0" marB="0" anchor="b">
                    <a:lnL>
                      <a:noFill/>
                    </a:lnL>
                    <a:lnR>
                      <a:noFill/>
                    </a:lnR>
                    <a:lnT>
                      <a:noFill/>
                    </a:lnT>
                    <a:lnB>
                      <a:noFill/>
                    </a:lnB>
                  </a:tcPr>
                </a:tc>
              </a:tr>
              <a:tr h="152062">
                <a:tc>
                  <a:txBody>
                    <a:bodyPr/>
                    <a:lstStyle/>
                    <a:p>
                      <a:pPr algn="just">
                        <a:lnSpc>
                          <a:spcPct val="100000"/>
                        </a:lnSpc>
                        <a:spcAft>
                          <a:spcPts val="0"/>
                        </a:spcAft>
                      </a:pPr>
                      <a:r>
                        <a:rPr lang="es-EC" sz="1100">
                          <a:solidFill>
                            <a:srgbClr val="000000"/>
                          </a:solidFill>
                          <a:latin typeface="Times New Roman"/>
                          <a:ea typeface="Times New Roman"/>
                          <a:cs typeface="Times New Roman"/>
                        </a:rPr>
                        <a:t>Cuentas por pagar comerciales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38.329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38.329</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600.284</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600.284 </a:t>
                      </a:r>
                      <a:endParaRPr lang="es-EC" sz="1100">
                        <a:latin typeface="Calibri"/>
                        <a:ea typeface="Times New Roman"/>
                        <a:cs typeface="Times New Roman"/>
                      </a:endParaRPr>
                    </a:p>
                  </a:txBody>
                  <a:tcPr marL="14039" marR="14039" marT="0" marB="0" anchor="b">
                    <a:lnL>
                      <a:noFill/>
                    </a:lnL>
                    <a:lnR>
                      <a:noFill/>
                    </a:lnR>
                    <a:lnT>
                      <a:noFill/>
                    </a:lnT>
                    <a:lnB>
                      <a:noFill/>
                    </a:lnB>
                  </a:tcPr>
                </a:tc>
              </a:tr>
              <a:tr h="140221">
                <a:tc>
                  <a:txBody>
                    <a:bodyPr/>
                    <a:lstStyle/>
                    <a:p>
                      <a:pPr algn="just">
                        <a:lnSpc>
                          <a:spcPct val="100000"/>
                        </a:lnSpc>
                        <a:spcAft>
                          <a:spcPts val="0"/>
                        </a:spcAft>
                      </a:pPr>
                      <a:r>
                        <a:rPr lang="es-EC" sz="1100">
                          <a:solidFill>
                            <a:srgbClr val="000000"/>
                          </a:solidFill>
                          <a:latin typeface="Times New Roman"/>
                          <a:ea typeface="Times New Roman"/>
                          <a:cs typeface="Times New Roman"/>
                        </a:rPr>
                        <a:t>Otras cuentas por pagar</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34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34</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nchor="b">
                    <a:lnL>
                      <a:noFill/>
                    </a:lnL>
                    <a:lnR>
                      <a:noFill/>
                    </a:lnR>
                    <a:lnT>
                      <a:noFill/>
                    </a:lnT>
                    <a:lnB>
                      <a:noFill/>
                    </a:lnB>
                  </a:tcPr>
                </a:tc>
              </a:tr>
              <a:tr h="174845">
                <a:tc>
                  <a:txBody>
                    <a:bodyPr/>
                    <a:lstStyle/>
                    <a:p>
                      <a:pPr algn="just">
                        <a:lnSpc>
                          <a:spcPct val="100000"/>
                        </a:lnSpc>
                        <a:spcAft>
                          <a:spcPts val="0"/>
                        </a:spcAft>
                      </a:pPr>
                      <a:r>
                        <a:rPr lang="es-EC" sz="1100">
                          <a:solidFill>
                            <a:srgbClr val="000000"/>
                          </a:solidFill>
                          <a:latin typeface="Times New Roman"/>
                          <a:ea typeface="Times New Roman"/>
                          <a:cs typeface="Times New Roman"/>
                        </a:rPr>
                        <a:t>Impuestos por pagar</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76.313</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76.313 </a:t>
                      </a:r>
                      <a:endParaRPr lang="es-EC" sz="1100">
                        <a:latin typeface="Calibri"/>
                        <a:ea typeface="Times New Roman"/>
                        <a:cs typeface="Times New Roman"/>
                      </a:endParaRPr>
                    </a:p>
                  </a:txBody>
                  <a:tcPr marL="14039" marR="14039" marT="0" marB="0" anchor="b">
                    <a:lnL>
                      <a:noFill/>
                    </a:lnL>
                    <a:lnR>
                      <a:noFill/>
                    </a:lnR>
                    <a:lnT>
                      <a:noFill/>
                    </a:lnT>
                    <a:lnB>
                      <a:noFill/>
                    </a:lnB>
                  </a:tcPr>
                </a:tc>
              </a:tr>
              <a:tr h="180691">
                <a:tc>
                  <a:txBody>
                    <a:bodyPr/>
                    <a:lstStyle/>
                    <a:p>
                      <a:pPr algn="just">
                        <a:lnSpc>
                          <a:spcPct val="100000"/>
                        </a:lnSpc>
                        <a:spcAft>
                          <a:spcPts val="0"/>
                        </a:spcAft>
                      </a:pPr>
                      <a:r>
                        <a:rPr lang="es-EC" sz="1100">
                          <a:solidFill>
                            <a:srgbClr val="000000"/>
                          </a:solidFill>
                          <a:latin typeface="Times New Roman"/>
                          <a:ea typeface="Times New Roman"/>
                          <a:cs typeface="Times New Roman"/>
                        </a:rPr>
                        <a:t>Anticipos recibidos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1.090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1.090</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nchor="b">
                    <a:lnL>
                      <a:noFill/>
                    </a:lnL>
                    <a:lnR>
                      <a:noFill/>
                    </a:lnR>
                    <a:lnT>
                      <a:noFill/>
                    </a:lnT>
                    <a:lnB>
                      <a:noFill/>
                    </a:lnB>
                  </a:tcPr>
                </a:tc>
              </a:tr>
              <a:tr h="140221">
                <a:tc>
                  <a:txBody>
                    <a:bodyPr/>
                    <a:lstStyle/>
                    <a:p>
                      <a:pPr algn="just">
                        <a:lnSpc>
                          <a:spcPct val="100000"/>
                        </a:lnSpc>
                        <a:spcAft>
                          <a:spcPts val="0"/>
                        </a:spcAft>
                      </a:pPr>
                      <a:r>
                        <a:rPr lang="es-EC" sz="1100">
                          <a:solidFill>
                            <a:srgbClr val="000000"/>
                          </a:solidFill>
                          <a:latin typeface="Times New Roman"/>
                          <a:ea typeface="Times New Roman"/>
                          <a:cs typeface="Times New Roman"/>
                        </a:rPr>
                        <a:t>Gastos acumulados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2.033 </a:t>
                      </a:r>
                      <a:endParaRPr lang="es-EC" sz="1100">
                        <a:latin typeface="Calibri"/>
                        <a:ea typeface="Times New Roman"/>
                        <a:cs typeface="Times New Roman"/>
                      </a:endParaRPr>
                    </a:p>
                  </a:txBody>
                  <a:tcPr marL="14039" marR="1403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2.033</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61.214</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61.214 </a:t>
                      </a:r>
                      <a:endParaRPr lang="es-EC" sz="1100">
                        <a:latin typeface="Calibri"/>
                        <a:ea typeface="Times New Roman"/>
                        <a:cs typeface="Times New Roman"/>
                      </a:endParaRPr>
                    </a:p>
                  </a:txBody>
                  <a:tcPr marL="14039" marR="14039" marT="0" marB="0" anchor="b">
                    <a:lnL>
                      <a:noFill/>
                    </a:lnL>
                    <a:lnR>
                      <a:noFill/>
                    </a:lnR>
                    <a:lnT>
                      <a:noFill/>
                    </a:lnT>
                    <a:lnB w="12700" cap="flat" cmpd="sng" algn="ctr">
                      <a:solidFill>
                        <a:srgbClr val="000000"/>
                      </a:solidFill>
                      <a:prstDash val="solid"/>
                      <a:round/>
                      <a:headEnd type="none" w="med" len="med"/>
                      <a:tailEnd type="none" w="med" len="med"/>
                    </a:lnB>
                  </a:tcPr>
                </a:tc>
              </a:tr>
              <a:tr h="204605">
                <a:tc>
                  <a:txBody>
                    <a:bodyPr/>
                    <a:lstStyle/>
                    <a:p>
                      <a:pPr algn="just">
                        <a:lnSpc>
                          <a:spcPct val="100000"/>
                        </a:lnSpc>
                        <a:spcAft>
                          <a:spcPts val="0"/>
                        </a:spcAft>
                      </a:pPr>
                      <a:r>
                        <a:rPr lang="es-EC" sz="1100" b="1" i="1">
                          <a:solidFill>
                            <a:srgbClr val="000000"/>
                          </a:solidFill>
                          <a:latin typeface="Times New Roman"/>
                          <a:ea typeface="Times New Roman"/>
                          <a:cs typeface="Times New Roman"/>
                        </a:rPr>
                        <a:t>Total pasivos corrientes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41.486 </a:t>
                      </a:r>
                      <a:endParaRPr lang="es-EC" sz="110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869.336 </a:t>
                      </a:r>
                      <a:endParaRPr lang="es-EC" sz="110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a:noFill/>
                    </a:lnB>
                  </a:tcPr>
                </a:tc>
              </a:tr>
              <a:tr h="204605">
                <a:tc>
                  <a:txBody>
                    <a:bodyPr/>
                    <a:lstStyle/>
                    <a:p>
                      <a:pPr algn="just">
                        <a:lnSpc>
                          <a:spcPct val="100000"/>
                        </a:lnSpc>
                        <a:spcAft>
                          <a:spcPts val="0"/>
                        </a:spcAft>
                      </a:pPr>
                      <a:r>
                        <a:rPr lang="es-EC" sz="1100" b="1">
                          <a:solidFill>
                            <a:srgbClr val="000000"/>
                          </a:solidFill>
                          <a:latin typeface="Times New Roman"/>
                          <a:ea typeface="Times New Roman"/>
                          <a:cs typeface="Times New Roman"/>
                        </a:rPr>
                        <a:t>Pasivos no corrientes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r>
              <a:tr h="204605">
                <a:tc>
                  <a:txBody>
                    <a:bodyPr/>
                    <a:lstStyle/>
                    <a:p>
                      <a:pPr algn="just">
                        <a:lnSpc>
                          <a:spcPct val="100000"/>
                        </a:lnSpc>
                        <a:spcAft>
                          <a:spcPts val="0"/>
                        </a:spcAft>
                      </a:pPr>
                      <a:r>
                        <a:rPr lang="es-EC" sz="1100">
                          <a:solidFill>
                            <a:srgbClr val="000000"/>
                          </a:solidFill>
                          <a:latin typeface="Times New Roman"/>
                          <a:ea typeface="Times New Roman"/>
                          <a:cs typeface="Times New Roman"/>
                        </a:rPr>
                        <a:t>Deuda a largo plazo</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1.368.475</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1.368.475 </a:t>
                      </a:r>
                      <a:endParaRPr lang="es-EC" sz="1100">
                        <a:latin typeface="Calibri"/>
                        <a:ea typeface="Times New Roman"/>
                        <a:cs typeface="Times New Roman"/>
                      </a:endParaRPr>
                    </a:p>
                  </a:txBody>
                  <a:tcPr marL="14039" marR="14039" marT="0" marB="0" anchor="b">
                    <a:lnL>
                      <a:noFill/>
                    </a:lnL>
                    <a:lnR>
                      <a:noFill/>
                    </a:lnR>
                    <a:lnT>
                      <a:noFill/>
                    </a:lnT>
                    <a:lnB>
                      <a:noFill/>
                    </a:lnB>
                  </a:tcPr>
                </a:tc>
              </a:tr>
              <a:tr h="204605">
                <a:tc>
                  <a:txBody>
                    <a:bodyPr/>
                    <a:lstStyle/>
                    <a:p>
                      <a:pPr algn="just">
                        <a:lnSpc>
                          <a:spcPct val="100000"/>
                        </a:lnSpc>
                        <a:spcAft>
                          <a:spcPts val="0"/>
                        </a:spcAft>
                      </a:pPr>
                      <a:r>
                        <a:rPr lang="es-EC" sz="1100" b="1" i="1" dirty="0">
                          <a:solidFill>
                            <a:srgbClr val="000000"/>
                          </a:solidFill>
                          <a:latin typeface="Times New Roman"/>
                          <a:ea typeface="Times New Roman"/>
                          <a:cs typeface="Times New Roman"/>
                        </a:rPr>
                        <a:t>Total Pasivos</a:t>
                      </a:r>
                      <a:endParaRPr lang="es-EC" sz="1100" dirty="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41.486 </a:t>
                      </a:r>
                      <a:endParaRPr lang="es-EC" sz="1100">
                        <a:latin typeface="Calibri"/>
                        <a:ea typeface="Times New Roman"/>
                        <a:cs typeface="Times New Roman"/>
                      </a:endParaRPr>
                    </a:p>
                  </a:txBody>
                  <a:tcPr marL="14039" marR="14039"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2.237.811 </a:t>
                      </a:r>
                      <a:endParaRPr lang="es-EC" sz="1100">
                        <a:latin typeface="Calibri"/>
                        <a:ea typeface="Times New Roman"/>
                        <a:cs typeface="Times New Roman"/>
                      </a:endParaRPr>
                    </a:p>
                  </a:txBody>
                  <a:tcPr marL="14039" marR="14039"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605">
                <a:tc>
                  <a:txBody>
                    <a:bodyPr/>
                    <a:lstStyle/>
                    <a:p>
                      <a:pPr algn="just">
                        <a:lnSpc>
                          <a:spcPct val="100000"/>
                        </a:lnSpc>
                        <a:spcAft>
                          <a:spcPts val="0"/>
                        </a:spcAft>
                      </a:pPr>
                      <a:r>
                        <a:rPr lang="es-EC" sz="1100" b="1">
                          <a:solidFill>
                            <a:srgbClr val="000000"/>
                          </a:solidFill>
                          <a:latin typeface="Times New Roman"/>
                          <a:ea typeface="Times New Roman"/>
                          <a:cs typeface="Times New Roman"/>
                        </a:rPr>
                        <a:t>Patrimonio</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w="12700" cap="flat" cmpd="sng" algn="ctr">
                      <a:solidFill>
                        <a:srgbClr val="000000"/>
                      </a:solidFill>
                      <a:prstDash val="solid"/>
                      <a:round/>
                      <a:headEnd type="none" w="med" len="med"/>
                      <a:tailEnd type="none" w="med" len="med"/>
                    </a:lnT>
                    <a:lnB>
                      <a:noFill/>
                    </a:lnB>
                  </a:tcPr>
                </a:tc>
              </a:tr>
              <a:tr h="204605">
                <a:tc>
                  <a:txBody>
                    <a:bodyPr/>
                    <a:lstStyle/>
                    <a:p>
                      <a:pPr algn="just">
                        <a:lnSpc>
                          <a:spcPct val="100000"/>
                        </a:lnSpc>
                        <a:spcAft>
                          <a:spcPts val="0"/>
                        </a:spcAft>
                      </a:pPr>
                      <a:r>
                        <a:rPr lang="es-EC" sz="1100">
                          <a:solidFill>
                            <a:srgbClr val="000000"/>
                          </a:solidFill>
                          <a:latin typeface="Times New Roman"/>
                          <a:ea typeface="Times New Roman"/>
                          <a:cs typeface="Times New Roman"/>
                        </a:rPr>
                        <a:t>Aporte Social</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820.000</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820.000 </a:t>
                      </a:r>
                      <a:endParaRPr lang="es-EC" sz="1100">
                        <a:latin typeface="Calibri"/>
                        <a:ea typeface="Times New Roman"/>
                        <a:cs typeface="Times New Roman"/>
                      </a:endParaRPr>
                    </a:p>
                  </a:txBody>
                  <a:tcPr marL="14039" marR="14039" marT="0" marB="0" anchor="b">
                    <a:lnL>
                      <a:noFill/>
                    </a:lnL>
                    <a:lnR>
                      <a:noFill/>
                    </a:lnR>
                    <a:lnT>
                      <a:noFill/>
                    </a:lnT>
                    <a:lnB>
                      <a:noFill/>
                    </a:lnB>
                  </a:tcPr>
                </a:tc>
              </a:tr>
              <a:tr h="204605">
                <a:tc>
                  <a:txBody>
                    <a:bodyPr/>
                    <a:lstStyle/>
                    <a:p>
                      <a:pPr algn="just">
                        <a:lnSpc>
                          <a:spcPct val="100000"/>
                        </a:lnSpc>
                        <a:spcAft>
                          <a:spcPts val="0"/>
                        </a:spcAft>
                      </a:pPr>
                      <a:r>
                        <a:rPr lang="es-EC" sz="1100">
                          <a:solidFill>
                            <a:srgbClr val="000000"/>
                          </a:solidFill>
                          <a:latin typeface="Times New Roman"/>
                          <a:ea typeface="Times New Roman"/>
                          <a:cs typeface="Times New Roman"/>
                        </a:rPr>
                        <a:t>Reservas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27.057</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27.057 </a:t>
                      </a:r>
                      <a:endParaRPr lang="es-EC" sz="1100">
                        <a:latin typeface="Calibri"/>
                        <a:ea typeface="Times New Roman"/>
                        <a:cs typeface="Times New Roman"/>
                      </a:endParaRPr>
                    </a:p>
                  </a:txBody>
                  <a:tcPr marL="14039" marR="14039" marT="0" marB="0" anchor="b">
                    <a:lnL>
                      <a:noFill/>
                    </a:lnL>
                    <a:lnR>
                      <a:noFill/>
                    </a:lnR>
                    <a:lnT>
                      <a:noFill/>
                    </a:lnT>
                    <a:lnB>
                      <a:noFill/>
                    </a:lnB>
                  </a:tcPr>
                </a:tc>
              </a:tr>
              <a:tr h="204605">
                <a:tc>
                  <a:txBody>
                    <a:bodyPr/>
                    <a:lstStyle/>
                    <a:p>
                      <a:pPr algn="just">
                        <a:lnSpc>
                          <a:spcPct val="100000"/>
                        </a:lnSpc>
                        <a:spcAft>
                          <a:spcPts val="0"/>
                        </a:spcAft>
                      </a:pPr>
                      <a:r>
                        <a:rPr lang="es-EC" sz="1100">
                          <a:solidFill>
                            <a:srgbClr val="000000"/>
                          </a:solidFill>
                          <a:latin typeface="Times New Roman"/>
                          <a:ea typeface="Times New Roman"/>
                          <a:cs typeface="Times New Roman"/>
                        </a:rPr>
                        <a:t>Utilidades/(pérdidas) acumuladas</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219.792 </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219.792</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   </a:t>
                      </a:r>
                      <a:endParaRPr lang="es-EC" sz="1100">
                        <a:latin typeface="Calibri"/>
                        <a:ea typeface="Times New Roman"/>
                        <a:cs typeface="Times New Roman"/>
                      </a:endParaRPr>
                    </a:p>
                  </a:txBody>
                  <a:tcPr marL="14039" marR="14039" marT="0" marB="0" anchor="b">
                    <a:lnL>
                      <a:noFill/>
                    </a:lnL>
                    <a:lnR>
                      <a:noFill/>
                    </a:lnR>
                    <a:lnT>
                      <a:noFill/>
                    </a:lnT>
                    <a:lnB>
                      <a:noFill/>
                    </a:lnB>
                  </a:tcPr>
                </a:tc>
              </a:tr>
              <a:tr h="152062">
                <a:tc>
                  <a:txBody>
                    <a:bodyPr/>
                    <a:lstStyle/>
                    <a:p>
                      <a:pPr algn="just">
                        <a:lnSpc>
                          <a:spcPct val="100000"/>
                        </a:lnSpc>
                        <a:spcAft>
                          <a:spcPts val="0"/>
                        </a:spcAft>
                      </a:pPr>
                      <a:r>
                        <a:rPr lang="es-EC" sz="1100">
                          <a:solidFill>
                            <a:srgbClr val="000000"/>
                          </a:solidFill>
                          <a:latin typeface="Times New Roman"/>
                          <a:ea typeface="Times New Roman"/>
                          <a:cs typeface="Times New Roman"/>
                        </a:rPr>
                        <a:t>Utilidades/(pérdidas) del ejercicio</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68.108 </a:t>
                      </a:r>
                      <a:endParaRPr lang="es-EC" sz="1100">
                        <a:latin typeface="Calibri"/>
                        <a:ea typeface="Times New Roman"/>
                        <a:cs typeface="Times New Roman"/>
                      </a:endParaRPr>
                    </a:p>
                  </a:txBody>
                  <a:tcPr marL="14039" marR="1403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68.108</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243.509</a:t>
                      </a:r>
                      <a:endParaRPr lang="es-EC" sz="1100">
                        <a:latin typeface="Calibri"/>
                        <a:ea typeface="Times New Roman"/>
                        <a:cs typeface="Times New Roman"/>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a:solidFill>
                            <a:srgbClr val="000000"/>
                          </a:solidFill>
                          <a:latin typeface="Times New Roman"/>
                          <a:ea typeface="Times New Roman"/>
                          <a:cs typeface="Times New Roman"/>
                        </a:rPr>
                        <a:t>      243.509 </a:t>
                      </a:r>
                      <a:endParaRPr lang="es-EC" sz="1100">
                        <a:latin typeface="Calibri"/>
                        <a:ea typeface="Times New Roman"/>
                        <a:cs typeface="Times New Roman"/>
                      </a:endParaRPr>
                    </a:p>
                  </a:txBody>
                  <a:tcPr marL="14039" marR="14039" marT="0" marB="0" anchor="b">
                    <a:lnL>
                      <a:noFill/>
                    </a:lnL>
                    <a:lnR>
                      <a:noFill/>
                    </a:lnR>
                    <a:lnT>
                      <a:noFill/>
                    </a:lnT>
                    <a:lnB>
                      <a:noFill/>
                    </a:lnB>
                  </a:tcPr>
                </a:tc>
              </a:tr>
              <a:tr h="204605">
                <a:tc>
                  <a:txBody>
                    <a:bodyPr/>
                    <a:lstStyle/>
                    <a:p>
                      <a:pPr algn="just">
                        <a:lnSpc>
                          <a:spcPct val="100000"/>
                        </a:lnSpc>
                        <a:spcAft>
                          <a:spcPts val="0"/>
                        </a:spcAft>
                      </a:pPr>
                      <a:r>
                        <a:rPr lang="es-EC" sz="1100" b="1" i="1">
                          <a:solidFill>
                            <a:srgbClr val="000000"/>
                          </a:solidFill>
                          <a:latin typeface="Times New Roman"/>
                          <a:ea typeface="Times New Roman"/>
                          <a:cs typeface="Times New Roman"/>
                        </a:rPr>
                        <a:t>Total patrimonio</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287.900 </a:t>
                      </a:r>
                      <a:endParaRPr lang="es-EC" sz="110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1.090.566 </a:t>
                      </a:r>
                      <a:endParaRPr lang="es-EC" sz="1100">
                        <a:latin typeface="Calibri"/>
                        <a:ea typeface="Times New Roman"/>
                        <a:cs typeface="Times New Roman"/>
                      </a:endParaRPr>
                    </a:p>
                  </a:txBody>
                  <a:tcPr marL="14039" marR="14039" marT="0" marB="0">
                    <a:lnL>
                      <a:noFill/>
                    </a:lnL>
                    <a:lnR>
                      <a:noFill/>
                    </a:lnR>
                    <a:lnT>
                      <a:noFill/>
                    </a:lnT>
                    <a:lnB w="12700" cap="flat" cmpd="sng" algn="ctr">
                      <a:solidFill>
                        <a:srgbClr val="000000"/>
                      </a:solidFill>
                      <a:prstDash val="solid"/>
                      <a:round/>
                      <a:headEnd type="none" w="med" len="med"/>
                      <a:tailEnd type="none" w="med" len="med"/>
                    </a:lnB>
                  </a:tcPr>
                </a:tc>
              </a:tr>
              <a:tr h="204605">
                <a:tc>
                  <a:txBody>
                    <a:bodyPr/>
                    <a:lstStyle/>
                    <a:p>
                      <a:pPr algn="just">
                        <a:lnSpc>
                          <a:spcPct val="100000"/>
                        </a:lnSpc>
                        <a:spcAft>
                          <a:spcPts val="0"/>
                        </a:spcAft>
                      </a:pPr>
                      <a:r>
                        <a:rPr lang="es-EC" sz="1100" b="1" i="1">
                          <a:solidFill>
                            <a:srgbClr val="000000"/>
                          </a:solidFill>
                          <a:latin typeface="Times New Roman"/>
                          <a:ea typeface="Times New Roman"/>
                          <a:cs typeface="Times New Roman"/>
                        </a:rPr>
                        <a:t>Total pasivos y patrimonio</a:t>
                      </a:r>
                      <a:endParaRPr lang="es-EC" sz="1100">
                        <a:latin typeface="Calibri"/>
                        <a:ea typeface="Times New Roman"/>
                        <a:cs typeface="Times New Roman"/>
                      </a:endParaRPr>
                    </a:p>
                  </a:txBody>
                  <a:tcPr marL="14039" marR="14039" marT="0" marB="0">
                    <a:lnL>
                      <a:noFill/>
                    </a:lnL>
                    <a:lnR>
                      <a:noFill/>
                    </a:lnR>
                    <a:lnT>
                      <a:noFill/>
                    </a:lnT>
                    <a:lnB>
                      <a:noFill/>
                    </a:lnB>
                  </a:tcPr>
                </a:tc>
                <a:tc>
                  <a:txBody>
                    <a:bodyPr/>
                    <a:lstStyle/>
                    <a:p>
                      <a:pPr algn="r">
                        <a:lnSpc>
                          <a:spcPct val="100000"/>
                        </a:lnSpc>
                        <a:spcAft>
                          <a:spcPts val="0"/>
                        </a:spcAft>
                      </a:pPr>
                      <a:r>
                        <a:rPr lang="es-EC" sz="1100" b="1" i="1">
                          <a:solidFill>
                            <a:srgbClr val="000000"/>
                          </a:solidFill>
                          <a:latin typeface="Times New Roman"/>
                          <a:ea typeface="Times New Roman"/>
                          <a:cs typeface="Times New Roman"/>
                        </a:rPr>
                        <a:t>           329.386 </a:t>
                      </a:r>
                      <a:endParaRPr lang="es-EC" sz="110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just">
                        <a:lnSpc>
                          <a:spcPct val="100000"/>
                        </a:lnSpc>
                      </a:pPr>
                      <a:endParaRPr lang="es-EC" sz="1100">
                        <a:latin typeface="Calibri"/>
                      </a:endParaRPr>
                    </a:p>
                  </a:txBody>
                  <a:tcPr marL="14039" marR="14039" marT="0" marB="0">
                    <a:lnL>
                      <a:noFill/>
                    </a:lnL>
                    <a:lnR>
                      <a:noFill/>
                    </a:lnR>
                    <a:lnT>
                      <a:noFill/>
                    </a:lnT>
                    <a:lnB>
                      <a:noFill/>
                    </a:lnB>
                  </a:tcPr>
                </a:tc>
                <a:tc>
                  <a:txBody>
                    <a:bodyPr/>
                    <a:lstStyle/>
                    <a:p>
                      <a:pPr algn="just">
                        <a:lnSpc>
                          <a:spcPct val="100000"/>
                        </a:lnSpc>
                      </a:pPr>
                      <a:endParaRPr lang="es-EC" sz="1100">
                        <a:latin typeface="Calibri"/>
                      </a:endParaRPr>
                    </a:p>
                  </a:txBody>
                  <a:tcPr marL="14039" marR="14039" marT="0" marB="0" anchor="b">
                    <a:lnL>
                      <a:noFill/>
                    </a:lnL>
                    <a:lnR>
                      <a:noFill/>
                    </a:lnR>
                    <a:lnT>
                      <a:noFill/>
                    </a:lnT>
                    <a:lnB>
                      <a:noFill/>
                    </a:lnB>
                  </a:tcPr>
                </a:tc>
                <a:tc>
                  <a:txBody>
                    <a:bodyPr/>
                    <a:lstStyle/>
                    <a:p>
                      <a:pPr algn="r">
                        <a:lnSpc>
                          <a:spcPct val="100000"/>
                        </a:lnSpc>
                        <a:spcAft>
                          <a:spcPts val="0"/>
                        </a:spcAft>
                      </a:pPr>
                      <a:r>
                        <a:rPr lang="es-EC" sz="1100" b="1" i="1" dirty="0">
                          <a:solidFill>
                            <a:srgbClr val="000000"/>
                          </a:solidFill>
                          <a:latin typeface="Times New Roman"/>
                          <a:ea typeface="Times New Roman"/>
                          <a:cs typeface="Times New Roman"/>
                        </a:rPr>
                        <a:t>   3.328.377 </a:t>
                      </a:r>
                      <a:endParaRPr lang="es-EC" sz="1100" dirty="0">
                        <a:latin typeface="Calibri"/>
                        <a:ea typeface="Times New Roman"/>
                        <a:cs typeface="Times New Roman"/>
                      </a:endParaRPr>
                    </a:p>
                  </a:txBody>
                  <a:tcPr marL="14039" marR="14039" marT="0" marB="0">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3" name="2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4" name="1 Título"/>
          <p:cNvSpPr txBox="1">
            <a:spLocks/>
          </p:cNvSpPr>
          <p:nvPr/>
        </p:nvSpPr>
        <p:spPr>
          <a:xfrm>
            <a:off x="251520" y="0"/>
            <a:ext cx="7956376"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Balance de Situación Financiera Proyectado</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251520" y="188640"/>
            <a:ext cx="7956376"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Resultados Proyectado</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graphicFrame>
        <p:nvGraphicFramePr>
          <p:cNvPr id="4" name="3 Gráfico"/>
          <p:cNvGraphicFramePr/>
          <p:nvPr/>
        </p:nvGraphicFramePr>
        <p:xfrm>
          <a:off x="3059832" y="1124744"/>
          <a:ext cx="4686964" cy="189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nvGraphicFramePr>
        <p:xfrm>
          <a:off x="611560" y="980728"/>
          <a:ext cx="2016224" cy="2092879"/>
        </p:xfrm>
        <a:graphic>
          <a:graphicData uri="http://schemas.openxmlformats.org/drawingml/2006/table">
            <a:tbl>
              <a:tblPr/>
              <a:tblGrid>
                <a:gridCol w="1008112"/>
                <a:gridCol w="1008112"/>
              </a:tblGrid>
              <a:tr h="626470">
                <a:tc rowSpan="2">
                  <a:txBody>
                    <a:bodyPr/>
                    <a:lstStyle/>
                    <a:p>
                      <a:pPr algn="ctr">
                        <a:lnSpc>
                          <a:spcPct val="115000"/>
                        </a:lnSpc>
                        <a:spcAft>
                          <a:spcPts val="0"/>
                        </a:spcAft>
                      </a:pPr>
                      <a:r>
                        <a:rPr lang="es-EC" sz="1200" dirty="0">
                          <a:solidFill>
                            <a:srgbClr val="000000"/>
                          </a:solidFill>
                          <a:latin typeface="Times New Roman"/>
                          <a:ea typeface="Times New Roman"/>
                          <a:cs typeface="Times New Roman"/>
                        </a:rPr>
                        <a:t>Activo Corriente = 28,64%</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B4FF"/>
                    </a:solidFill>
                  </a:tcPr>
                </a:tc>
                <a:tc>
                  <a:txBody>
                    <a:bodyPr/>
                    <a:lstStyle/>
                    <a:p>
                      <a:pPr algn="ctr">
                        <a:lnSpc>
                          <a:spcPct val="115000"/>
                        </a:lnSpc>
                        <a:spcAft>
                          <a:spcPts val="0"/>
                        </a:spcAft>
                      </a:pPr>
                      <a:r>
                        <a:rPr lang="es-EC" sz="1200" dirty="0">
                          <a:solidFill>
                            <a:srgbClr val="000000"/>
                          </a:solidFill>
                          <a:latin typeface="Times New Roman"/>
                          <a:ea typeface="Times New Roman"/>
                          <a:cs typeface="Times New Roman"/>
                        </a:rPr>
                        <a:t>Pasivo Corriente = 26,12%</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72AE"/>
                    </a:solidFill>
                  </a:tcPr>
                </a:tc>
              </a:tr>
              <a:tr h="0">
                <a:tc vMerge="1">
                  <a:txBody>
                    <a:bodyPr/>
                    <a:lstStyle/>
                    <a:p>
                      <a:endParaRPr lang="es-EC"/>
                    </a:p>
                  </a:txBody>
                  <a:tcPr/>
                </a:tc>
                <a:tc rowSpan="2">
                  <a:txBody>
                    <a:bodyPr/>
                    <a:lstStyle/>
                    <a:p>
                      <a:pPr algn="ctr">
                        <a:lnSpc>
                          <a:spcPct val="115000"/>
                        </a:lnSpc>
                        <a:spcAft>
                          <a:spcPts val="0"/>
                        </a:spcAft>
                      </a:pPr>
                      <a:r>
                        <a:rPr lang="es-EC" sz="1200">
                          <a:solidFill>
                            <a:srgbClr val="000000"/>
                          </a:solidFill>
                          <a:latin typeface="Times New Roman"/>
                          <a:ea typeface="Times New Roman"/>
                          <a:cs typeface="Times New Roman"/>
                        </a:rPr>
                        <a:t>Pasivo Largo Plazo = 41,12%</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CCA"/>
                    </a:solidFill>
                  </a:tcPr>
                </a:tc>
              </a:tr>
              <a:tr h="810073">
                <a:tc rowSpan="2">
                  <a:txBody>
                    <a:bodyPr/>
                    <a:lstStyle/>
                    <a:p>
                      <a:pPr algn="ctr">
                        <a:lnSpc>
                          <a:spcPct val="115000"/>
                        </a:lnSpc>
                        <a:spcAft>
                          <a:spcPts val="0"/>
                        </a:spcAft>
                      </a:pPr>
                      <a:r>
                        <a:rPr lang="es-EC" sz="1200">
                          <a:solidFill>
                            <a:srgbClr val="000000"/>
                          </a:solidFill>
                          <a:latin typeface="Times New Roman"/>
                          <a:ea typeface="Times New Roman"/>
                          <a:cs typeface="Times New Roman"/>
                        </a:rPr>
                        <a:t>Activo Fijo Neto = 71,36%</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E389"/>
                    </a:solidFill>
                  </a:tcPr>
                </a:tc>
                <a:tc vMerge="1">
                  <a:txBody>
                    <a:bodyPr/>
                    <a:lstStyle/>
                    <a:p>
                      <a:endParaRPr lang="es-EC"/>
                    </a:p>
                  </a:txBody>
                  <a:tcPr/>
                </a:tc>
              </a:tr>
              <a:tr h="626470">
                <a:tc vMerge="1">
                  <a:txBody>
                    <a:bodyPr/>
                    <a:lstStyle/>
                    <a:p>
                      <a:endParaRPr lang="es-EC"/>
                    </a:p>
                  </a:txBody>
                  <a:tcPr/>
                </a:tc>
                <a:tc>
                  <a:txBody>
                    <a:bodyPr/>
                    <a:lstStyle/>
                    <a:p>
                      <a:pPr algn="ctr">
                        <a:lnSpc>
                          <a:spcPct val="115000"/>
                        </a:lnSpc>
                        <a:spcAft>
                          <a:spcPts val="0"/>
                        </a:spcAft>
                      </a:pPr>
                      <a:r>
                        <a:rPr lang="es-EC" sz="1200" dirty="0">
                          <a:solidFill>
                            <a:srgbClr val="000000"/>
                          </a:solidFill>
                          <a:latin typeface="Times New Roman"/>
                          <a:ea typeface="Times New Roman"/>
                          <a:cs typeface="Times New Roman"/>
                        </a:rPr>
                        <a:t>Patrimonio = 32,77%</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1D9FF"/>
                    </a:solidFill>
                  </a:tcPr>
                </a:tc>
              </a:tr>
            </a:tbl>
          </a:graphicData>
        </a:graphic>
      </p:graphicFrame>
      <p:graphicFrame>
        <p:nvGraphicFramePr>
          <p:cNvPr id="6" name="5 Tabla"/>
          <p:cNvGraphicFramePr>
            <a:graphicFrameLocks noGrp="1"/>
          </p:cNvGraphicFramePr>
          <p:nvPr/>
        </p:nvGraphicFramePr>
        <p:xfrm>
          <a:off x="1907704" y="3243072"/>
          <a:ext cx="4680520" cy="3279648"/>
        </p:xfrm>
        <a:graphic>
          <a:graphicData uri="http://schemas.openxmlformats.org/drawingml/2006/table">
            <a:tbl>
              <a:tblPr/>
              <a:tblGrid>
                <a:gridCol w="2854960"/>
                <a:gridCol w="772160"/>
                <a:gridCol w="1053400"/>
              </a:tblGrid>
              <a:tr h="190500">
                <a:tc gridSpan="3">
                  <a:txBody>
                    <a:bodyPr/>
                    <a:lstStyle/>
                    <a:p>
                      <a:pPr algn="ctr">
                        <a:lnSpc>
                          <a:spcPct val="115000"/>
                        </a:lnSpc>
                        <a:spcAft>
                          <a:spcPts val="0"/>
                        </a:spcAft>
                      </a:pPr>
                      <a:r>
                        <a:rPr lang="es-EC" sz="1200" b="1">
                          <a:solidFill>
                            <a:srgbClr val="000000"/>
                          </a:solidFill>
                          <a:latin typeface="Times New Roman"/>
                          <a:ea typeface="Times New Roman"/>
                          <a:cs typeface="Times New Roman"/>
                        </a:rPr>
                        <a:t>ESTADO DE RESULTADOS</a:t>
                      </a:r>
                      <a:endParaRPr lang="es-EC" sz="1100">
                        <a:latin typeface="Calibri"/>
                        <a:ea typeface="Times New Roman"/>
                        <a:cs typeface="Times New Roman"/>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r>
              <a:tr h="190500">
                <a:tc>
                  <a:txBody>
                    <a:bodyPr/>
                    <a:lstStyle/>
                    <a:p>
                      <a:pPr algn="just">
                        <a:lnSpc>
                          <a:spcPct val="200000"/>
                        </a:lnSpc>
                      </a:pPr>
                      <a:endParaRPr lang="es-EC" sz="1100" dirty="0">
                        <a:latin typeface="Calibri"/>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b="1" dirty="0">
                          <a:solidFill>
                            <a:srgbClr val="000000"/>
                          </a:solidFill>
                          <a:latin typeface="Times New Roman"/>
                          <a:ea typeface="Times New Roman"/>
                          <a:cs typeface="Times New Roman"/>
                        </a:rPr>
                        <a:t>             2.011 </a:t>
                      </a:r>
                      <a:endParaRPr lang="es-EC" sz="1100" dirty="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Proyección</a:t>
                      </a:r>
                      <a:endParaRPr lang="es-EC" sz="1100">
                        <a:latin typeface="Calibri"/>
                        <a:ea typeface="Times New Roman"/>
                        <a:cs typeface="Times New Roman"/>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INGRESOS OPERACIONALES</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100,00%</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100,00%</a:t>
                      </a:r>
                      <a:endParaRPr lang="es-EC" sz="1100">
                        <a:latin typeface="Calibri"/>
                        <a:ea typeface="Times New Roman"/>
                        <a:cs typeface="Times New Roman"/>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COSTOS DE VENTAS</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55,27%</a:t>
                      </a:r>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57,65%</a:t>
                      </a:r>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just">
                        <a:lnSpc>
                          <a:spcPct val="115000"/>
                        </a:lnSpc>
                        <a:spcAft>
                          <a:spcPts val="0"/>
                        </a:spcAft>
                      </a:pPr>
                      <a:r>
                        <a:rPr lang="es-EC" sz="1200" b="1">
                          <a:solidFill>
                            <a:srgbClr val="000000"/>
                          </a:solidFill>
                          <a:latin typeface="Times New Roman"/>
                          <a:ea typeface="Times New Roman"/>
                          <a:cs typeface="Times New Roman"/>
                        </a:rPr>
                        <a:t>UTILIDAD BRUTA</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44,73%</a:t>
                      </a:r>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42,35%</a:t>
                      </a:r>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GASTOS OPERATIVOS</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just">
                        <a:lnSpc>
                          <a:spcPct val="200000"/>
                        </a:lnSpc>
                      </a:pPr>
                      <a:endParaRPr lang="es-EC" sz="1100">
                        <a:latin typeface="Calibri"/>
                      </a:endParaRPr>
                    </a:p>
                  </a:txBody>
                  <a:tcPr marL="44450" marR="44450" marT="0" marB="0" anchor="b">
                    <a:lnL>
                      <a:noFill/>
                    </a:lnL>
                    <a:lnR>
                      <a:noFill/>
                    </a:lnR>
                    <a:lnT>
                      <a:noFill/>
                    </a:lnT>
                    <a:lnB>
                      <a:noFill/>
                    </a:lnB>
                  </a:tcPr>
                </a:tc>
                <a:tc>
                  <a:txBody>
                    <a:bodyPr/>
                    <a:lstStyle/>
                    <a:p>
                      <a:pPr algn="just">
                        <a:lnSpc>
                          <a:spcPct val="200000"/>
                        </a:lnSpc>
                      </a:pPr>
                      <a:endParaRPr lang="es-EC" sz="1100">
                        <a:latin typeface="Calibri"/>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Gastos Administrativos</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27,91%</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21,07%</a:t>
                      </a:r>
                      <a:endParaRPr lang="es-EC" sz="1100">
                        <a:latin typeface="Calibri"/>
                        <a:ea typeface="Times New Roman"/>
                        <a:cs typeface="Times New Roman"/>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Gastos de Ventas</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3,14%</a:t>
                      </a:r>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3,14%</a:t>
                      </a:r>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just">
                        <a:lnSpc>
                          <a:spcPct val="115000"/>
                        </a:lnSpc>
                        <a:spcAft>
                          <a:spcPts val="0"/>
                        </a:spcAft>
                      </a:pPr>
                      <a:r>
                        <a:rPr lang="es-EC" sz="1200" b="1">
                          <a:solidFill>
                            <a:srgbClr val="000000"/>
                          </a:solidFill>
                          <a:latin typeface="Times New Roman"/>
                          <a:ea typeface="Times New Roman"/>
                          <a:cs typeface="Times New Roman"/>
                        </a:rPr>
                        <a:t>UTILIDAD OPERATIVA</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20,51%</a:t>
                      </a:r>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15,10%</a:t>
                      </a:r>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Otros Egresos Personales</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12,41%</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100">
                        <a:latin typeface="Calibri"/>
                        <a:ea typeface="Times New Roman"/>
                        <a:cs typeface="Times New Roman"/>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Gastos Financieros</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2,00%</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2,82%</a:t>
                      </a:r>
                      <a:endParaRPr lang="es-EC" sz="1100">
                        <a:latin typeface="Calibri"/>
                        <a:ea typeface="Times New Roman"/>
                        <a:cs typeface="Times New Roman"/>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Participación de empleados en las utilidades</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1,84%</a:t>
                      </a:r>
                      <a:endParaRPr lang="es-EC" sz="1100">
                        <a:latin typeface="Calibri"/>
                        <a:ea typeface="Times New Roman"/>
                        <a:cs typeface="Times New Roman"/>
                      </a:endParaRPr>
                    </a:p>
                  </a:txBody>
                  <a:tcPr marL="44450" marR="44450" marT="0" marB="0" anchor="b">
                    <a:lnL>
                      <a:noFill/>
                    </a:lnL>
                    <a:lnR>
                      <a:noFill/>
                    </a:lnR>
                    <a:lnT>
                      <a:noFill/>
                    </a:lnT>
                    <a:lnB>
                      <a:noFill/>
                    </a:lnB>
                  </a:tcPr>
                </a:tc>
              </a:tr>
              <a:tr h="190500">
                <a:tc>
                  <a:txBody>
                    <a:bodyPr/>
                    <a:lstStyle/>
                    <a:p>
                      <a:pPr algn="just">
                        <a:lnSpc>
                          <a:spcPct val="115000"/>
                        </a:lnSpc>
                        <a:spcAft>
                          <a:spcPts val="0"/>
                        </a:spcAft>
                      </a:pPr>
                      <a:r>
                        <a:rPr lang="es-EC" sz="1200">
                          <a:solidFill>
                            <a:srgbClr val="000000"/>
                          </a:solidFill>
                          <a:latin typeface="Times New Roman"/>
                          <a:ea typeface="Times New Roman"/>
                          <a:cs typeface="Times New Roman"/>
                        </a:rPr>
                        <a:t>Impuesto a la renta</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0,00%</a:t>
                      </a:r>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200">
                          <a:solidFill>
                            <a:srgbClr val="000000"/>
                          </a:solidFill>
                          <a:latin typeface="Times New Roman"/>
                          <a:ea typeface="Times New Roman"/>
                          <a:cs typeface="Times New Roman"/>
                        </a:rPr>
                        <a:t>2,30%</a:t>
                      </a:r>
                      <a:endParaRPr lang="es-EC" sz="1100">
                        <a:latin typeface="Calibri"/>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90500">
                <a:tc>
                  <a:txBody>
                    <a:bodyPr/>
                    <a:lstStyle/>
                    <a:p>
                      <a:pPr algn="just">
                        <a:lnSpc>
                          <a:spcPct val="115000"/>
                        </a:lnSpc>
                        <a:spcAft>
                          <a:spcPts val="0"/>
                        </a:spcAft>
                      </a:pPr>
                      <a:r>
                        <a:rPr lang="es-EC" sz="1200" b="1">
                          <a:solidFill>
                            <a:srgbClr val="000000"/>
                          </a:solidFill>
                          <a:latin typeface="Times New Roman"/>
                          <a:ea typeface="Times New Roman"/>
                          <a:cs typeface="Times New Roman"/>
                        </a:rPr>
                        <a:t>UTILIDAD NETA</a:t>
                      </a:r>
                      <a:endParaRPr lang="es-EC" sz="1100">
                        <a:latin typeface="Calibri"/>
                        <a:ea typeface="Times New Roman"/>
                        <a:cs typeface="Times New Roman"/>
                      </a:endParaRPr>
                    </a:p>
                  </a:txBody>
                  <a:tcPr marL="44450" marR="44450" marT="0" marB="0" anchor="b">
                    <a:lnL>
                      <a:noFill/>
                    </a:lnL>
                    <a:lnR>
                      <a:noFill/>
                    </a:lnR>
                    <a:lnT>
                      <a:noFill/>
                    </a:lnT>
                    <a:lnB>
                      <a:noFill/>
                    </a:lnB>
                  </a:tcPr>
                </a:tc>
                <a:tc>
                  <a:txBody>
                    <a:bodyPr/>
                    <a:lstStyle/>
                    <a:p>
                      <a:pPr algn="r">
                        <a:lnSpc>
                          <a:spcPct val="115000"/>
                        </a:lnSpc>
                        <a:spcAft>
                          <a:spcPts val="0"/>
                        </a:spcAft>
                      </a:pPr>
                      <a:r>
                        <a:rPr lang="es-EC" sz="1200" b="1">
                          <a:solidFill>
                            <a:srgbClr val="000000"/>
                          </a:solidFill>
                          <a:latin typeface="Times New Roman"/>
                          <a:ea typeface="Times New Roman"/>
                          <a:cs typeface="Times New Roman"/>
                        </a:rPr>
                        <a:t>6,10%</a:t>
                      </a:r>
                      <a:endParaRPr lang="es-EC" sz="11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s-EC" sz="1200" b="1" dirty="0">
                          <a:solidFill>
                            <a:srgbClr val="000000"/>
                          </a:solidFill>
                          <a:latin typeface="Times New Roman"/>
                          <a:ea typeface="Times New Roman"/>
                          <a:cs typeface="Times New Roman"/>
                        </a:rPr>
                        <a:t>7,33%</a:t>
                      </a:r>
                      <a:endParaRPr lang="es-EC" sz="1100" dirty="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624736" cy="1080120"/>
          </a:xfrm>
        </p:spPr>
        <p:txBody>
          <a:bodyPr/>
          <a:lstStyle/>
          <a:p>
            <a:r>
              <a:rPr lang="es-EC" sz="4400" cap="none" dirty="0" smtClean="0">
                <a:ln>
                  <a:prstDash val="solid"/>
                </a:ln>
                <a:solidFill>
                  <a:schemeClr val="accent4">
                    <a:lumMod val="75000"/>
                  </a:schemeClr>
                </a:solidFill>
                <a:effectLst/>
                <a:latin typeface="Pristina" pitchFamily="66" charset="0"/>
              </a:rPr>
              <a:t>Filosofía Institucional</a:t>
            </a:r>
            <a:endParaRPr lang="es-EC" dirty="0">
              <a:solidFill>
                <a:schemeClr val="accent4">
                  <a:lumMod val="75000"/>
                </a:schemeClr>
              </a:solidFill>
              <a:effectLst/>
              <a:latin typeface="Pristina" pitchFamily="66" charset="0"/>
            </a:endParaRPr>
          </a:p>
        </p:txBody>
      </p:sp>
      <p:graphicFrame>
        <p:nvGraphicFramePr>
          <p:cNvPr id="5" name="4 Diagrama"/>
          <p:cNvGraphicFramePr/>
          <p:nvPr/>
        </p:nvGraphicFramePr>
        <p:xfrm>
          <a:off x="0" y="1397002"/>
          <a:ext cx="7956376"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rPr>
              <a:t>Aspectos Generales</a:t>
            </a:r>
            <a:endParaRPr lang="es-EC"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endParaRP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3" name="1 Título"/>
          <p:cNvSpPr txBox="1">
            <a:spLocks/>
          </p:cNvSpPr>
          <p:nvPr/>
        </p:nvSpPr>
        <p:spPr>
          <a:xfrm>
            <a:off x="251520" y="188640"/>
            <a:ext cx="7956376"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Indicadores Proyectado</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graphicFrame>
        <p:nvGraphicFramePr>
          <p:cNvPr id="4" name="3 Tabla"/>
          <p:cNvGraphicFramePr>
            <a:graphicFrameLocks noGrp="1"/>
          </p:cNvGraphicFramePr>
          <p:nvPr/>
        </p:nvGraphicFramePr>
        <p:xfrm>
          <a:off x="1" y="1124749"/>
          <a:ext cx="8028383" cy="5590794"/>
        </p:xfrm>
        <a:graphic>
          <a:graphicData uri="http://schemas.openxmlformats.org/drawingml/2006/table">
            <a:tbl>
              <a:tblPr/>
              <a:tblGrid>
                <a:gridCol w="1765416"/>
                <a:gridCol w="1943365"/>
                <a:gridCol w="1334202"/>
                <a:gridCol w="992374"/>
                <a:gridCol w="1008927"/>
                <a:gridCol w="984099"/>
              </a:tblGrid>
              <a:tr h="221862">
                <a:tc>
                  <a:txBody>
                    <a:bodyPr/>
                    <a:lstStyle/>
                    <a:p>
                      <a:pPr algn="ctr">
                        <a:lnSpc>
                          <a:spcPct val="115000"/>
                        </a:lnSpc>
                        <a:spcAft>
                          <a:spcPts val="0"/>
                        </a:spcAft>
                      </a:pPr>
                      <a:r>
                        <a:rPr lang="es-EC" sz="1100" b="1" dirty="0">
                          <a:solidFill>
                            <a:srgbClr val="FFFFFF"/>
                          </a:solidFill>
                          <a:latin typeface="Times New Roman"/>
                          <a:ea typeface="Times New Roman"/>
                          <a:cs typeface="Times New Roman"/>
                        </a:rPr>
                        <a:t>Razones</a:t>
                      </a:r>
                      <a:endParaRPr lang="es-EC" sz="1100" dirty="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a:solidFill>
                            <a:srgbClr val="FFFFFF"/>
                          </a:solidFill>
                          <a:latin typeface="Times New Roman"/>
                          <a:ea typeface="Times New Roman"/>
                          <a:cs typeface="Times New Roman"/>
                        </a:rPr>
                        <a:t>Fórmula</a:t>
                      </a:r>
                      <a:endParaRPr lang="es-EC" sz="110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a:solidFill>
                            <a:srgbClr val="FFFFFF"/>
                          </a:solidFill>
                          <a:latin typeface="Times New Roman"/>
                          <a:ea typeface="Times New Roman"/>
                          <a:cs typeface="Times New Roman"/>
                        </a:rPr>
                        <a:t>Parámetro de comparación</a:t>
                      </a:r>
                      <a:endParaRPr lang="es-EC" sz="110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a:solidFill>
                            <a:srgbClr val="FFFFFF"/>
                          </a:solidFill>
                          <a:latin typeface="Times New Roman"/>
                          <a:ea typeface="Times New Roman"/>
                          <a:cs typeface="Times New Roman"/>
                        </a:rPr>
                        <a:t>Índice Inicial</a:t>
                      </a:r>
                      <a:endParaRPr lang="es-EC" sz="110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a:solidFill>
                            <a:srgbClr val="FFFFFF"/>
                          </a:solidFill>
                          <a:latin typeface="Times New Roman"/>
                          <a:ea typeface="Times New Roman"/>
                          <a:cs typeface="Times New Roman"/>
                        </a:rPr>
                        <a:t>Índice Proyectado</a:t>
                      </a:r>
                      <a:endParaRPr lang="es-EC" sz="110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dirty="0">
                          <a:solidFill>
                            <a:srgbClr val="FFFFFF"/>
                          </a:solidFill>
                          <a:latin typeface="Times New Roman"/>
                          <a:ea typeface="Times New Roman"/>
                          <a:cs typeface="Times New Roman"/>
                        </a:rPr>
                        <a:t>Tendencia</a:t>
                      </a:r>
                      <a:endParaRPr lang="es-EC" sz="1100" dirty="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r>
              <a:tr h="73954">
                <a:tc gridSpan="6">
                  <a:txBody>
                    <a:bodyPr/>
                    <a:lstStyle/>
                    <a:p>
                      <a:pPr algn="ctr">
                        <a:lnSpc>
                          <a:spcPct val="115000"/>
                        </a:lnSpc>
                        <a:spcAft>
                          <a:spcPts val="0"/>
                        </a:spcAft>
                      </a:pPr>
                      <a:r>
                        <a:rPr lang="es-EC" sz="1100" b="1" dirty="0">
                          <a:solidFill>
                            <a:srgbClr val="FFFFFF"/>
                          </a:solidFill>
                          <a:latin typeface="Times New Roman"/>
                          <a:ea typeface="Times New Roman"/>
                          <a:cs typeface="Times New Roman"/>
                        </a:rPr>
                        <a:t>Razones de Liquidez</a:t>
                      </a:r>
                      <a:endParaRPr lang="es-EC" sz="1100" dirty="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3857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47908">
                <a:tc>
                  <a:txBody>
                    <a:bodyPr/>
                    <a:lstStyle/>
                    <a:p>
                      <a:pPr algn="just">
                        <a:lnSpc>
                          <a:spcPct val="115000"/>
                        </a:lnSpc>
                        <a:spcAft>
                          <a:spcPts val="0"/>
                        </a:spcAft>
                      </a:pPr>
                      <a:r>
                        <a:rPr lang="es-EC" sz="1100">
                          <a:solidFill>
                            <a:srgbClr val="000000"/>
                          </a:solidFill>
                          <a:latin typeface="Times New Roman"/>
                          <a:ea typeface="Times New Roman"/>
                          <a:cs typeface="Times New Roman"/>
                        </a:rPr>
                        <a:t>Razón Corriente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dirty="0">
                          <a:solidFill>
                            <a:srgbClr val="000000"/>
                          </a:solidFill>
                          <a:latin typeface="Times New Roman"/>
                          <a:ea typeface="Times New Roman"/>
                          <a:cs typeface="Times New Roman"/>
                        </a:rPr>
                        <a:t>Activo Corriente / Pasivo Corriente</a:t>
                      </a:r>
                      <a:endParaRPr lang="es-EC" sz="1100" dirty="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De 1.5 a 2.5</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1,58</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1,10</a:t>
                      </a:r>
                      <a:endParaRPr lang="es-EC" sz="1100" dirty="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369772">
                <a:tc>
                  <a:txBody>
                    <a:bodyPr/>
                    <a:lstStyle/>
                    <a:p>
                      <a:pPr algn="just">
                        <a:lnSpc>
                          <a:spcPct val="115000"/>
                        </a:lnSpc>
                        <a:spcAft>
                          <a:spcPts val="0"/>
                        </a:spcAft>
                      </a:pPr>
                      <a:r>
                        <a:rPr lang="es-EC" sz="1100">
                          <a:solidFill>
                            <a:srgbClr val="000000"/>
                          </a:solidFill>
                          <a:latin typeface="Times New Roman"/>
                          <a:ea typeface="Times New Roman"/>
                          <a:cs typeface="Times New Roman"/>
                        </a:rPr>
                        <a:t>Razón Ácida</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Activo Corriente -Inventarios - Gastos pagados por Anticipado / Pasivo Corriente</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dirty="0">
                          <a:solidFill>
                            <a:srgbClr val="000000"/>
                          </a:solidFill>
                          <a:latin typeface="Times New Roman"/>
                          <a:ea typeface="Times New Roman"/>
                          <a:cs typeface="Times New Roman"/>
                        </a:rPr>
                        <a:t>De 1 a 1.50</a:t>
                      </a:r>
                      <a:endParaRPr lang="es-EC" sz="1100" dirty="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dirty="0">
                          <a:solidFill>
                            <a:srgbClr val="000000"/>
                          </a:solidFill>
                          <a:latin typeface="Times New Roman"/>
                          <a:ea typeface="Times New Roman"/>
                          <a:cs typeface="Times New Roman"/>
                        </a:rPr>
                        <a:t>0,80</a:t>
                      </a:r>
                      <a:endParaRPr lang="es-EC" sz="1100" dirty="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1,01</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95816">
                <a:tc>
                  <a:txBody>
                    <a:bodyPr/>
                    <a:lstStyle/>
                    <a:p>
                      <a:pPr algn="just">
                        <a:lnSpc>
                          <a:spcPct val="115000"/>
                        </a:lnSpc>
                        <a:spcAft>
                          <a:spcPts val="0"/>
                        </a:spcAft>
                      </a:pPr>
                      <a:r>
                        <a:rPr lang="es-EC" sz="1100">
                          <a:solidFill>
                            <a:srgbClr val="000000"/>
                          </a:solidFill>
                          <a:latin typeface="Times New Roman"/>
                          <a:ea typeface="Times New Roman"/>
                          <a:cs typeface="Times New Roman"/>
                        </a:rPr>
                        <a:t>Capital de Trabajo</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Activo Corriente - Pasivo Corriente</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Entre mayor la diferencia, mayor la liquidez</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23.968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         83.918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954">
                <a:tc gridSpan="6">
                  <a:txBody>
                    <a:bodyPr/>
                    <a:lstStyle/>
                    <a:p>
                      <a:pPr algn="ctr">
                        <a:lnSpc>
                          <a:spcPct val="115000"/>
                        </a:lnSpc>
                        <a:spcAft>
                          <a:spcPts val="0"/>
                        </a:spcAft>
                      </a:pPr>
                      <a:r>
                        <a:rPr lang="es-EC" sz="1100" b="1">
                          <a:solidFill>
                            <a:srgbClr val="000000"/>
                          </a:solidFill>
                          <a:latin typeface="Times New Roman"/>
                          <a:ea typeface="Times New Roman"/>
                          <a:cs typeface="Times New Roman"/>
                        </a:rPr>
                        <a:t>Razones de Actividad</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FE7D5"/>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5816">
                <a:tc>
                  <a:txBody>
                    <a:bodyPr/>
                    <a:lstStyle/>
                    <a:p>
                      <a:pPr algn="just">
                        <a:lnSpc>
                          <a:spcPct val="115000"/>
                        </a:lnSpc>
                        <a:spcAft>
                          <a:spcPts val="0"/>
                        </a:spcAft>
                      </a:pPr>
                      <a:r>
                        <a:rPr lang="es-EC" sz="1100">
                          <a:solidFill>
                            <a:srgbClr val="000000"/>
                          </a:solidFill>
                          <a:latin typeface="Times New Roman"/>
                          <a:ea typeface="Times New Roman"/>
                          <a:cs typeface="Times New Roman"/>
                        </a:rPr>
                        <a:t>Rotación de Cuentas por Cobrar</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Ventas Anuales a Crédito / Promedio Cuentas por Cobrar de los 2 últimos años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14,91</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7,41</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147908">
                <a:tc>
                  <a:txBody>
                    <a:bodyPr/>
                    <a:lstStyle/>
                    <a:p>
                      <a:pPr algn="just">
                        <a:lnSpc>
                          <a:spcPct val="115000"/>
                        </a:lnSpc>
                        <a:spcAft>
                          <a:spcPts val="0"/>
                        </a:spcAft>
                      </a:pPr>
                      <a:r>
                        <a:rPr lang="es-EC" sz="1100">
                          <a:solidFill>
                            <a:srgbClr val="000000"/>
                          </a:solidFill>
                          <a:latin typeface="Times New Roman"/>
                          <a:ea typeface="Times New Roman"/>
                          <a:cs typeface="Times New Roman"/>
                        </a:rPr>
                        <a:t>Plazo Medio de Cobros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360/Rotación CXC</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Política interna de 30 días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24</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49</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X</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95816">
                <a:tc>
                  <a:txBody>
                    <a:bodyPr/>
                    <a:lstStyle/>
                    <a:p>
                      <a:pPr algn="just">
                        <a:lnSpc>
                          <a:spcPct val="115000"/>
                        </a:lnSpc>
                        <a:spcAft>
                          <a:spcPts val="0"/>
                        </a:spcAft>
                      </a:pPr>
                      <a:r>
                        <a:rPr lang="es-EC" sz="1100">
                          <a:solidFill>
                            <a:srgbClr val="000000"/>
                          </a:solidFill>
                          <a:latin typeface="Times New Roman"/>
                          <a:ea typeface="Times New Roman"/>
                          <a:cs typeface="Times New Roman"/>
                        </a:rPr>
                        <a:t>Rotación de Inventarios de Mercaderías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Costo de Ventas / Promedio del Inventario de los  2  últimos años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37,74</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55,59</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21862">
                <a:tc>
                  <a:txBody>
                    <a:bodyPr/>
                    <a:lstStyle/>
                    <a:p>
                      <a:pPr algn="just">
                        <a:lnSpc>
                          <a:spcPct val="115000"/>
                        </a:lnSpc>
                        <a:spcAft>
                          <a:spcPts val="0"/>
                        </a:spcAft>
                      </a:pPr>
                      <a:r>
                        <a:rPr lang="es-EC" sz="1100">
                          <a:solidFill>
                            <a:srgbClr val="000000"/>
                          </a:solidFill>
                          <a:latin typeface="Times New Roman"/>
                          <a:ea typeface="Times New Roman"/>
                          <a:cs typeface="Times New Roman"/>
                        </a:rPr>
                        <a:t>Plazo Medio de Inventarios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360 / Rotación de Inventarios de Mercaderías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10</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6</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95816">
                <a:tc>
                  <a:txBody>
                    <a:bodyPr/>
                    <a:lstStyle/>
                    <a:p>
                      <a:pPr algn="just">
                        <a:lnSpc>
                          <a:spcPct val="115000"/>
                        </a:lnSpc>
                        <a:spcAft>
                          <a:spcPts val="0"/>
                        </a:spcAft>
                      </a:pPr>
                      <a:r>
                        <a:rPr lang="es-EC" sz="1100">
                          <a:solidFill>
                            <a:srgbClr val="000000"/>
                          </a:solidFill>
                          <a:latin typeface="Times New Roman"/>
                          <a:ea typeface="Times New Roman"/>
                          <a:cs typeface="Times New Roman"/>
                        </a:rPr>
                        <a:t>Rotación de Cuentas por Pagar</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Compras Anuales a Crédito / Promedio de Cuentas por Pagar de los 2 últimos años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4,52</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2,36</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147908">
                <a:tc>
                  <a:txBody>
                    <a:bodyPr/>
                    <a:lstStyle/>
                    <a:p>
                      <a:pPr algn="just">
                        <a:lnSpc>
                          <a:spcPct val="115000"/>
                        </a:lnSpc>
                        <a:spcAft>
                          <a:spcPts val="0"/>
                        </a:spcAft>
                      </a:pPr>
                      <a:r>
                        <a:rPr lang="es-EC" sz="1100">
                          <a:solidFill>
                            <a:srgbClr val="000000"/>
                          </a:solidFill>
                          <a:latin typeface="Times New Roman"/>
                          <a:ea typeface="Times New Roman"/>
                          <a:cs typeface="Times New Roman"/>
                        </a:rPr>
                        <a:t>Plazo Medio de Pagos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360 / Rotación de Cuentas por Pagar</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Política interna de 90 días</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80</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152</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X</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ash"/>
                      <a:round/>
                      <a:headEnd type="none" w="med" len="med"/>
                      <a:tailEnd type="none" w="med" len="med"/>
                    </a:lnB>
                    <a:solidFill>
                      <a:srgbClr val="FFFFFF"/>
                    </a:solidFill>
                  </a:tcPr>
                </a:tc>
              </a:tr>
              <a:tr h="295816">
                <a:tc>
                  <a:txBody>
                    <a:bodyPr/>
                    <a:lstStyle/>
                    <a:p>
                      <a:pPr algn="just">
                        <a:lnSpc>
                          <a:spcPct val="115000"/>
                        </a:lnSpc>
                        <a:spcAft>
                          <a:spcPts val="0"/>
                        </a:spcAft>
                      </a:pPr>
                      <a:r>
                        <a:rPr lang="es-EC" sz="1100">
                          <a:solidFill>
                            <a:srgbClr val="000000"/>
                          </a:solidFill>
                          <a:latin typeface="Times New Roman"/>
                          <a:ea typeface="Times New Roman"/>
                          <a:cs typeface="Times New Roman"/>
                        </a:rPr>
                        <a:t>Diferencia días Cuentas por Cobrar - días Cuentas por Pagar</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Días Cuentas por Cobrar - Días Cuentas por Pagar</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-56</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-145</a:t>
                      </a:r>
                      <a:endParaRPr lang="es-EC" sz="110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a:t>
                      </a:r>
                      <a:endParaRPr lang="es-EC" sz="1100" dirty="0">
                        <a:latin typeface="Calibri"/>
                        <a:ea typeface="Times New Roman"/>
                        <a:cs typeface="Times New Roman"/>
                      </a:endParaRPr>
                    </a:p>
                  </a:txBody>
                  <a:tcPr marL="11607" marR="116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0" y="1052736"/>
          <a:ext cx="8028383" cy="385572"/>
        </p:xfrm>
        <a:graphic>
          <a:graphicData uri="http://schemas.openxmlformats.org/drawingml/2006/table">
            <a:tbl>
              <a:tblPr/>
              <a:tblGrid>
                <a:gridCol w="1765416"/>
                <a:gridCol w="1943365"/>
                <a:gridCol w="1334202"/>
                <a:gridCol w="992374"/>
                <a:gridCol w="1008927"/>
                <a:gridCol w="984099"/>
              </a:tblGrid>
              <a:tr h="221862">
                <a:tc>
                  <a:txBody>
                    <a:bodyPr/>
                    <a:lstStyle/>
                    <a:p>
                      <a:pPr algn="ctr">
                        <a:lnSpc>
                          <a:spcPct val="115000"/>
                        </a:lnSpc>
                        <a:spcAft>
                          <a:spcPts val="0"/>
                        </a:spcAft>
                      </a:pPr>
                      <a:r>
                        <a:rPr lang="es-EC" sz="1100" b="1" dirty="0">
                          <a:solidFill>
                            <a:srgbClr val="FFFFFF"/>
                          </a:solidFill>
                          <a:latin typeface="Times New Roman"/>
                          <a:ea typeface="Times New Roman"/>
                          <a:cs typeface="Times New Roman"/>
                        </a:rPr>
                        <a:t>Razones</a:t>
                      </a:r>
                      <a:endParaRPr lang="es-EC" sz="1100" dirty="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a:solidFill>
                            <a:srgbClr val="FFFFFF"/>
                          </a:solidFill>
                          <a:latin typeface="Times New Roman"/>
                          <a:ea typeface="Times New Roman"/>
                          <a:cs typeface="Times New Roman"/>
                        </a:rPr>
                        <a:t>Fórmula</a:t>
                      </a:r>
                      <a:endParaRPr lang="es-EC" sz="110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a:solidFill>
                            <a:srgbClr val="FFFFFF"/>
                          </a:solidFill>
                          <a:latin typeface="Times New Roman"/>
                          <a:ea typeface="Times New Roman"/>
                          <a:cs typeface="Times New Roman"/>
                        </a:rPr>
                        <a:t>Parámetro de comparación</a:t>
                      </a:r>
                      <a:endParaRPr lang="es-EC" sz="110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a:solidFill>
                            <a:srgbClr val="FFFFFF"/>
                          </a:solidFill>
                          <a:latin typeface="Times New Roman"/>
                          <a:ea typeface="Times New Roman"/>
                          <a:cs typeface="Times New Roman"/>
                        </a:rPr>
                        <a:t>Índice Inicial</a:t>
                      </a:r>
                      <a:endParaRPr lang="es-EC" sz="110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a:solidFill>
                            <a:srgbClr val="FFFFFF"/>
                          </a:solidFill>
                          <a:latin typeface="Times New Roman"/>
                          <a:ea typeface="Times New Roman"/>
                          <a:cs typeface="Times New Roman"/>
                        </a:rPr>
                        <a:t>Índice Proyectado</a:t>
                      </a:r>
                      <a:endParaRPr lang="es-EC" sz="110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c>
                  <a:txBody>
                    <a:bodyPr/>
                    <a:lstStyle/>
                    <a:p>
                      <a:pPr algn="ctr">
                        <a:lnSpc>
                          <a:spcPct val="115000"/>
                        </a:lnSpc>
                        <a:spcAft>
                          <a:spcPts val="0"/>
                        </a:spcAft>
                      </a:pPr>
                      <a:r>
                        <a:rPr lang="es-EC" sz="1100" b="1" dirty="0">
                          <a:solidFill>
                            <a:srgbClr val="FFFFFF"/>
                          </a:solidFill>
                          <a:latin typeface="Times New Roman"/>
                          <a:ea typeface="Times New Roman"/>
                          <a:cs typeface="Times New Roman"/>
                        </a:rPr>
                        <a:t>Tendencia</a:t>
                      </a:r>
                      <a:endParaRPr lang="es-EC" sz="1100" dirty="0">
                        <a:latin typeface="Calibri"/>
                        <a:ea typeface="Times New Roman"/>
                        <a:cs typeface="Times New Roman"/>
                      </a:endParaRPr>
                    </a:p>
                  </a:txBody>
                  <a:tcPr marL="11607" marR="11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D594F"/>
                    </a:solidFill>
                  </a:tcPr>
                </a:tc>
              </a:tr>
            </a:tbl>
          </a:graphicData>
        </a:graphic>
      </p:graphicFrame>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rPr>
              <a:t>Estrategia y Proyección Financiera</a:t>
            </a:r>
            <a:endParaRPr lang="es-EC" sz="4000" b="1" spc="0" dirty="0">
              <a:ln w="9000" cmpd="sng">
                <a:solidFill>
                  <a:schemeClr val="accent1">
                    <a:lumMod val="75000"/>
                  </a:schemeClr>
                </a:solidFill>
                <a:prstDash val="solid"/>
              </a:ln>
              <a:solidFill>
                <a:schemeClr val="accent1"/>
              </a:solidFill>
              <a:effectLst>
                <a:glow rad="63500">
                  <a:schemeClr val="accent1">
                    <a:satMod val="175000"/>
                    <a:alpha val="40000"/>
                  </a:schemeClr>
                </a:glow>
                <a:reflection blurRad="6350" stA="55000" endA="300" endPos="45500" dir="5400000" sy="-100000" algn="bl" rotWithShape="0"/>
              </a:effectLst>
              <a:latin typeface="Pristina" pitchFamily="66" charset="0"/>
            </a:endParaRPr>
          </a:p>
        </p:txBody>
      </p:sp>
      <p:sp>
        <p:nvSpPr>
          <p:cNvPr id="5" name="1 Título"/>
          <p:cNvSpPr txBox="1">
            <a:spLocks/>
          </p:cNvSpPr>
          <p:nvPr/>
        </p:nvSpPr>
        <p:spPr>
          <a:xfrm>
            <a:off x="251520" y="188640"/>
            <a:ext cx="7956376"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1">
                    <a:lumMod val="75000"/>
                  </a:schemeClr>
                </a:solidFill>
                <a:latin typeface="Pristina" pitchFamily="66" charset="0"/>
                <a:ea typeface="+mj-ea"/>
                <a:cs typeface="+mj-cs"/>
              </a:rPr>
              <a:t>Indicadores Proyectado</a:t>
            </a:r>
            <a:endParaRPr kumimoji="0" lang="es-EC" sz="3600" b="1" i="0" u="none" strike="noStrike" kern="1200" cap="all" spc="0" normalizeH="0" baseline="0" dirty="0">
              <a:ln w="500">
                <a:solidFill>
                  <a:schemeClr val="tx2">
                    <a:shade val="20000"/>
                    <a:satMod val="120000"/>
                  </a:schemeClr>
                </a:solidFill>
              </a:ln>
              <a:solidFill>
                <a:schemeClr val="accent1">
                  <a:lumMod val="75000"/>
                </a:schemeClr>
              </a:solidFill>
              <a:effectLst/>
              <a:uLnTx/>
              <a:uFillTx/>
              <a:latin typeface="Pristina" pitchFamily="66" charset="0"/>
              <a:ea typeface="+mj-ea"/>
              <a:cs typeface="+mj-cs"/>
            </a:endParaRPr>
          </a:p>
        </p:txBody>
      </p:sp>
      <p:graphicFrame>
        <p:nvGraphicFramePr>
          <p:cNvPr id="6" name="5 Tabla"/>
          <p:cNvGraphicFramePr>
            <a:graphicFrameLocks noGrp="1"/>
          </p:cNvGraphicFramePr>
          <p:nvPr/>
        </p:nvGraphicFramePr>
        <p:xfrm>
          <a:off x="0" y="1484784"/>
          <a:ext cx="8028384" cy="4751998"/>
        </p:xfrm>
        <a:graphic>
          <a:graphicData uri="http://schemas.openxmlformats.org/drawingml/2006/table">
            <a:tbl>
              <a:tblPr/>
              <a:tblGrid>
                <a:gridCol w="1765417"/>
                <a:gridCol w="1943365"/>
                <a:gridCol w="1334203"/>
                <a:gridCol w="992374"/>
                <a:gridCol w="1008928"/>
                <a:gridCol w="984097"/>
              </a:tblGrid>
              <a:tr h="124014">
                <a:tc gridSpan="6">
                  <a:txBody>
                    <a:bodyPr/>
                    <a:lstStyle/>
                    <a:p>
                      <a:pPr algn="ctr">
                        <a:lnSpc>
                          <a:spcPct val="115000"/>
                        </a:lnSpc>
                        <a:spcAft>
                          <a:spcPts val="0"/>
                        </a:spcAft>
                      </a:pPr>
                      <a:r>
                        <a:rPr lang="es-EC" sz="1100" b="1">
                          <a:solidFill>
                            <a:srgbClr val="000000"/>
                          </a:solidFill>
                          <a:latin typeface="Times New Roman"/>
                          <a:ea typeface="Times New Roman"/>
                          <a:cs typeface="Times New Roman"/>
                        </a:rPr>
                        <a:t>Razones de Endeudamiento</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EFE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72041">
                <a:tc>
                  <a:txBody>
                    <a:bodyPr/>
                    <a:lstStyle/>
                    <a:p>
                      <a:pPr algn="just">
                        <a:lnSpc>
                          <a:spcPct val="115000"/>
                        </a:lnSpc>
                        <a:spcAft>
                          <a:spcPts val="0"/>
                        </a:spcAft>
                      </a:pPr>
                      <a:r>
                        <a:rPr lang="es-EC" sz="1100">
                          <a:solidFill>
                            <a:srgbClr val="000000"/>
                          </a:solidFill>
                          <a:latin typeface="Times New Roman"/>
                          <a:ea typeface="Times New Roman"/>
                          <a:cs typeface="Times New Roman"/>
                        </a:rPr>
                        <a:t>Razón de endeudamiento Total</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Pasivo Total / Activo Total</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Manejable el 60%</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12,60%</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67,23%</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X</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372041">
                <a:tc>
                  <a:txBody>
                    <a:bodyPr/>
                    <a:lstStyle/>
                    <a:p>
                      <a:pPr algn="just">
                        <a:lnSpc>
                          <a:spcPct val="115000"/>
                        </a:lnSpc>
                        <a:spcAft>
                          <a:spcPts val="0"/>
                        </a:spcAft>
                      </a:pPr>
                      <a:r>
                        <a:rPr lang="es-EC" sz="1100">
                          <a:solidFill>
                            <a:srgbClr val="000000"/>
                          </a:solidFill>
                          <a:latin typeface="Times New Roman"/>
                          <a:ea typeface="Times New Roman"/>
                          <a:cs typeface="Times New Roman"/>
                        </a:rPr>
                        <a:t>Razón de Pasivo Largo Plazo a Patrimonio</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Pasivo Largo Plazo / Patrimonio</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De 0.5 a 1 veces</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0</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0,80</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4014">
                <a:tc gridSpan="6">
                  <a:txBody>
                    <a:bodyPr/>
                    <a:lstStyle/>
                    <a:p>
                      <a:pPr algn="ctr">
                        <a:lnSpc>
                          <a:spcPct val="115000"/>
                        </a:lnSpc>
                        <a:spcAft>
                          <a:spcPts val="0"/>
                        </a:spcAft>
                      </a:pPr>
                      <a:r>
                        <a:rPr lang="es-EC" sz="1100" b="1">
                          <a:solidFill>
                            <a:srgbClr val="000000"/>
                          </a:solidFill>
                          <a:latin typeface="Times New Roman"/>
                          <a:ea typeface="Times New Roman"/>
                          <a:cs typeface="Times New Roman"/>
                        </a:rPr>
                        <a:t>Razones de Rentabilidad</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7F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20069">
                <a:tc>
                  <a:txBody>
                    <a:bodyPr/>
                    <a:lstStyle/>
                    <a:p>
                      <a:pPr algn="just">
                        <a:lnSpc>
                          <a:spcPct val="115000"/>
                        </a:lnSpc>
                        <a:spcAft>
                          <a:spcPts val="0"/>
                        </a:spcAft>
                      </a:pPr>
                      <a:r>
                        <a:rPr lang="es-EC" sz="1100">
                          <a:solidFill>
                            <a:srgbClr val="000000"/>
                          </a:solidFill>
                          <a:latin typeface="Times New Roman"/>
                          <a:ea typeface="Times New Roman"/>
                          <a:cs typeface="Times New Roman"/>
                        </a:rPr>
                        <a:t>Rentabilidad sobre Ventas o Margen Neto de Utilidad</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Utilidad Neta / Ventas Netas</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Conviene compararlo con el de otras empresas </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6,10%</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6,27%</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1116124">
                <a:tc>
                  <a:txBody>
                    <a:bodyPr/>
                    <a:lstStyle/>
                    <a:p>
                      <a:pPr algn="just">
                        <a:lnSpc>
                          <a:spcPct val="115000"/>
                        </a:lnSpc>
                        <a:spcAft>
                          <a:spcPts val="0"/>
                        </a:spcAft>
                      </a:pPr>
                      <a:r>
                        <a:rPr lang="es-EC" sz="1100">
                          <a:solidFill>
                            <a:srgbClr val="000000"/>
                          </a:solidFill>
                          <a:latin typeface="Times New Roman"/>
                          <a:ea typeface="Times New Roman"/>
                          <a:cs typeface="Times New Roman"/>
                        </a:rPr>
                        <a:t>Rentabilidad sobre Activos (ROA)</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Utilidad Neta / Activo Total</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 de utilidad que ha logrado con la inversión total. Utilidad por cada 100 dólares que haya invertido en activos </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20,68%</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7,32%</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X</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744083">
                <a:tc>
                  <a:txBody>
                    <a:bodyPr/>
                    <a:lstStyle/>
                    <a:p>
                      <a:pPr algn="just">
                        <a:lnSpc>
                          <a:spcPct val="115000"/>
                        </a:lnSpc>
                        <a:spcAft>
                          <a:spcPts val="0"/>
                        </a:spcAft>
                      </a:pPr>
                      <a:r>
                        <a:rPr lang="es-EC" sz="1100">
                          <a:solidFill>
                            <a:srgbClr val="000000"/>
                          </a:solidFill>
                          <a:latin typeface="Times New Roman"/>
                          <a:ea typeface="Times New Roman"/>
                          <a:cs typeface="Times New Roman"/>
                        </a:rPr>
                        <a:t>Rentabilidad sobre el Patrimonio (ROE)</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Utilidad Neta / Patrimonio</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Para compararlo con el rendimiento de otras inversiones </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23,66%</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22,33%</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372041">
                <a:tc>
                  <a:txBody>
                    <a:bodyPr/>
                    <a:lstStyle/>
                    <a:p>
                      <a:pPr algn="just">
                        <a:lnSpc>
                          <a:spcPct val="115000"/>
                        </a:lnSpc>
                        <a:spcAft>
                          <a:spcPts val="0"/>
                        </a:spcAft>
                      </a:pPr>
                      <a:r>
                        <a:rPr lang="es-EC" sz="1100">
                          <a:solidFill>
                            <a:srgbClr val="000000"/>
                          </a:solidFill>
                          <a:latin typeface="Times New Roman"/>
                          <a:ea typeface="Times New Roman"/>
                          <a:cs typeface="Times New Roman"/>
                        </a:rPr>
                        <a:t>Rentabilidad sobre el Capital Invertido (ROCE)</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Utilidad Operativa / Activo Total - Pasivo Total</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79,55%</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37,42%</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X</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4014">
                <a:tc gridSpan="6">
                  <a:txBody>
                    <a:bodyPr/>
                    <a:lstStyle/>
                    <a:p>
                      <a:pPr algn="ctr">
                        <a:lnSpc>
                          <a:spcPct val="115000"/>
                        </a:lnSpc>
                        <a:spcAft>
                          <a:spcPts val="0"/>
                        </a:spcAft>
                      </a:pPr>
                      <a:r>
                        <a:rPr lang="es-EC" sz="1100" b="1">
                          <a:solidFill>
                            <a:srgbClr val="000000"/>
                          </a:solidFill>
                          <a:latin typeface="Times New Roman"/>
                          <a:ea typeface="Times New Roman"/>
                          <a:cs typeface="Times New Roman"/>
                        </a:rPr>
                        <a:t>Márgenes</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2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8028">
                <a:tc>
                  <a:txBody>
                    <a:bodyPr/>
                    <a:lstStyle/>
                    <a:p>
                      <a:pPr algn="just">
                        <a:lnSpc>
                          <a:spcPct val="115000"/>
                        </a:lnSpc>
                        <a:spcAft>
                          <a:spcPts val="0"/>
                        </a:spcAft>
                      </a:pPr>
                      <a:r>
                        <a:rPr lang="es-EC" sz="1100">
                          <a:solidFill>
                            <a:srgbClr val="000000"/>
                          </a:solidFill>
                          <a:latin typeface="Times New Roman"/>
                          <a:ea typeface="Times New Roman"/>
                          <a:cs typeface="Times New Roman"/>
                        </a:rPr>
                        <a:t>Margen Bruto</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Utilidad Bruta / Ventas Netas</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44,73%</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42,35%</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c>
                  <a:txBody>
                    <a:bodyPr/>
                    <a:lstStyle/>
                    <a:p>
                      <a:pPr algn="ctr">
                        <a:lnSpc>
                          <a:spcPct val="115000"/>
                        </a:lnSpc>
                        <a:spcAft>
                          <a:spcPts val="0"/>
                        </a:spcAft>
                      </a:pPr>
                      <a:r>
                        <a:rPr lang="es-EC" sz="1100">
                          <a:solidFill>
                            <a:srgbClr val="000000"/>
                          </a:solidFill>
                          <a:latin typeface="Times New Roman"/>
                          <a:ea typeface="Times New Roman"/>
                          <a:cs typeface="Times New Roman"/>
                        </a:rPr>
                        <a:t>√</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FFFFFF"/>
                    </a:solidFill>
                  </a:tcPr>
                </a:tc>
              </a:tr>
              <a:tr h="248028">
                <a:tc>
                  <a:txBody>
                    <a:bodyPr/>
                    <a:lstStyle/>
                    <a:p>
                      <a:pPr algn="just">
                        <a:lnSpc>
                          <a:spcPct val="115000"/>
                        </a:lnSpc>
                        <a:spcAft>
                          <a:spcPts val="0"/>
                        </a:spcAft>
                      </a:pPr>
                      <a:r>
                        <a:rPr lang="es-EC" sz="1100">
                          <a:solidFill>
                            <a:srgbClr val="000000"/>
                          </a:solidFill>
                          <a:latin typeface="Times New Roman"/>
                          <a:ea typeface="Times New Roman"/>
                          <a:cs typeface="Times New Roman"/>
                        </a:rPr>
                        <a:t>Margen Operativo</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Utilidad Operativa / Ventas Netas</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s-EC" sz="1100">
                          <a:solidFill>
                            <a:srgbClr val="000000"/>
                          </a:solidFill>
                          <a:latin typeface="Times New Roman"/>
                          <a:ea typeface="Times New Roman"/>
                          <a:cs typeface="Times New Roman"/>
                        </a:rPr>
                        <a:t> </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20,51%</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100">
                          <a:solidFill>
                            <a:srgbClr val="000000"/>
                          </a:solidFill>
                          <a:latin typeface="Times New Roman"/>
                          <a:ea typeface="Times New Roman"/>
                          <a:cs typeface="Times New Roman"/>
                        </a:rPr>
                        <a:t>10,51%</a:t>
                      </a:r>
                      <a:endParaRPr lang="es-EC" sz="105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100" dirty="0">
                          <a:solidFill>
                            <a:srgbClr val="000000"/>
                          </a:solidFill>
                          <a:latin typeface="Times New Roman"/>
                          <a:ea typeface="Times New Roman"/>
                          <a:cs typeface="Times New Roman"/>
                        </a:rPr>
                        <a:t>X</a:t>
                      </a:r>
                      <a:endParaRPr lang="es-EC" sz="1050" dirty="0">
                        <a:latin typeface="Calibri"/>
                        <a:ea typeface="Times New Roman"/>
                        <a:cs typeface="Times New Roman"/>
                      </a:endParaRPr>
                    </a:p>
                  </a:txBody>
                  <a:tcPr marL="24541" marR="245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20072" y="1700808"/>
            <a:ext cx="3672408" cy="2088232"/>
          </a:xfrm>
        </p:spPr>
        <p:txBody>
          <a:bodyPr/>
          <a:lstStyle/>
          <a:p>
            <a:pPr>
              <a:lnSpc>
                <a:spcPct val="200000"/>
              </a:lnSpc>
            </a:pPr>
            <a:r>
              <a:rPr lang="es-EC"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ndalus" pitchFamily="2" charset="-78"/>
                <a:cs typeface="Andalus" pitchFamily="2" charset="-78"/>
              </a:rPr>
              <a:t>Conclusiones</a:t>
            </a:r>
            <a:br>
              <a:rPr lang="es-EC"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ndalus" pitchFamily="2" charset="-78"/>
                <a:cs typeface="Andalus" pitchFamily="2" charset="-78"/>
              </a:rPr>
            </a:br>
            <a:r>
              <a:rPr lang="es-EC" cap="none"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ndalus" pitchFamily="2" charset="-78"/>
                <a:cs typeface="Andalus" pitchFamily="2" charset="-78"/>
              </a:rPr>
              <a:t>Recomendaciones</a:t>
            </a:r>
            <a:endParaRPr lang="es-EC" cap="none"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ndalus" pitchFamily="2" charset="-78"/>
              <a:cs typeface="Andalus" pitchFamily="2" charset="-78"/>
            </a:endParaRPr>
          </a:p>
        </p:txBody>
      </p:sp>
      <p:pic>
        <p:nvPicPr>
          <p:cNvPr id="5" name="4 Marcador de posición de imagen" descr="conclusión.jpg"/>
          <p:cNvPicPr>
            <a:picLocks noGrp="1" noChangeAspect="1"/>
          </p:cNvPicPr>
          <p:nvPr>
            <p:ph type="pic" idx="1"/>
          </p:nvPr>
        </p:nvPicPr>
        <p:blipFill>
          <a:blip r:embed="rId2" cstate="print"/>
          <a:srcRect l="1947" r="1947"/>
          <a:stretch>
            <a:fillRect/>
          </a:stretch>
        </p:blipFill>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4">
                      <a:lumMod val="60000"/>
                      <a:lumOff val="40000"/>
                    </a:schemeClr>
                  </a:solidFill>
                  <a:prstDash val="solid"/>
                </a:ln>
                <a:solidFill>
                  <a:schemeClr val="accent4">
                    <a:lumMod val="60000"/>
                    <a:lumOff val="40000"/>
                  </a:schemeClr>
                </a:solidFill>
                <a:effectLst>
                  <a:glow rad="63500">
                    <a:schemeClr val="accent4">
                      <a:satMod val="175000"/>
                      <a:alpha val="40000"/>
                    </a:schemeClr>
                  </a:glow>
                  <a:reflection blurRad="6350" stA="55000" endA="300" endPos="45500" dir="5400000" sy="-100000" algn="bl" rotWithShape="0"/>
                </a:effectLst>
                <a:latin typeface="Pristina" pitchFamily="66" charset="0"/>
              </a:rPr>
              <a:t>Conclusiones  y Recomendaciones</a:t>
            </a:r>
            <a:endParaRPr lang="es-EC" sz="4000" b="1" spc="0" dirty="0">
              <a:ln w="9000" cmpd="sng">
                <a:solidFill>
                  <a:schemeClr val="accent4">
                    <a:lumMod val="60000"/>
                    <a:lumOff val="40000"/>
                  </a:schemeClr>
                </a:solidFill>
                <a:prstDash val="solid"/>
              </a:ln>
              <a:solidFill>
                <a:schemeClr val="accent4">
                  <a:lumMod val="60000"/>
                  <a:lumOff val="40000"/>
                </a:schemeClr>
              </a:solidFill>
              <a:effectLst>
                <a:glow rad="63500">
                  <a:schemeClr val="accent4">
                    <a:satMod val="175000"/>
                    <a:alpha val="40000"/>
                  </a:schemeClr>
                </a:glow>
                <a:reflection blurRad="6350" stA="55000" endA="300" endPos="45500" dir="5400000" sy="-100000" algn="bl" rotWithShape="0"/>
              </a:effectLst>
              <a:latin typeface="Pristina" pitchFamily="66" charset="0"/>
            </a:endParaRPr>
          </a:p>
        </p:txBody>
      </p:sp>
      <p:sp>
        <p:nvSpPr>
          <p:cNvPr id="6" name="1 Título"/>
          <p:cNvSpPr txBox="1">
            <a:spLocks/>
          </p:cNvSpPr>
          <p:nvPr/>
        </p:nvSpPr>
        <p:spPr>
          <a:xfrm>
            <a:off x="251520" y="188640"/>
            <a:ext cx="7956376"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4">
                    <a:lumMod val="60000"/>
                    <a:lumOff val="40000"/>
                  </a:schemeClr>
                </a:solidFill>
                <a:latin typeface="Pristina" pitchFamily="66" charset="0"/>
                <a:ea typeface="+mj-ea"/>
                <a:cs typeface="+mj-cs"/>
              </a:rPr>
              <a:t>Conclusiones</a:t>
            </a:r>
            <a:endParaRPr kumimoji="0" lang="es-EC" sz="3600" b="1" i="0" u="none" strike="noStrike" kern="1200" cap="all" spc="0" normalizeH="0" baseline="0" dirty="0">
              <a:ln w="500">
                <a:solidFill>
                  <a:schemeClr val="tx2">
                    <a:shade val="20000"/>
                    <a:satMod val="120000"/>
                  </a:schemeClr>
                </a:solidFill>
              </a:ln>
              <a:solidFill>
                <a:schemeClr val="accent4">
                  <a:lumMod val="60000"/>
                  <a:lumOff val="40000"/>
                </a:schemeClr>
              </a:solidFill>
              <a:effectLst/>
              <a:uLnTx/>
              <a:uFillTx/>
              <a:latin typeface="Pristina" pitchFamily="66" charset="0"/>
              <a:ea typeface="+mj-ea"/>
              <a:cs typeface="+mj-cs"/>
            </a:endParaRPr>
          </a:p>
        </p:txBody>
      </p:sp>
      <p:sp>
        <p:nvSpPr>
          <p:cNvPr id="66561" name="Rectangle 1"/>
          <p:cNvSpPr>
            <a:spLocks noChangeArrowheads="1"/>
          </p:cNvSpPr>
          <p:nvPr/>
        </p:nvSpPr>
        <p:spPr bwMode="auto">
          <a:xfrm>
            <a:off x="179512" y="908720"/>
            <a:ext cx="7524328" cy="22852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s-EC" sz="12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El crecimiento de la economía ecuatoriana durante el año 2.010 y 2.011, es una gran oportunidad para el crecimiento y expansión esperada de la clínica, manteniendo una predicción de crecimiento del 4% para el año en curso. Esto se manifiesta en el crecimiento del Producto Interno Bruto principalmente por parte del sector no petrolero, donde compite la clínica, que evidencia la capacidad de producir; la tendencia a la baja en las tasas de interés para las actividades productivas y actividades de consumo, permitiendo la dinamización de la economía, tanto para los inversionistas (adquieren capital a menor costo) como para los clientes (facilidad para acceder a crédito); reflejado directamente en el incremento de las colocaciones y colocaciones en el sistema financiero y con una tasa de mora baja.</a:t>
            </a:r>
            <a:endParaRPr kumimoji="0" lang="es-EC" sz="1800" b="0" i="0" u="none" strike="noStrike" cap="none" normalizeH="0" baseline="0" dirty="0" smtClean="0">
              <a:ln>
                <a:noFill/>
              </a:ln>
              <a:solidFill>
                <a:schemeClr val="tx1"/>
              </a:solidFill>
              <a:effectLst/>
              <a:latin typeface="Andalus" pitchFamily="2" charset="-78"/>
              <a:cs typeface="Andalus" pitchFamily="2" charset="-78"/>
            </a:endParaRPr>
          </a:p>
        </p:txBody>
      </p:sp>
      <p:sp>
        <p:nvSpPr>
          <p:cNvPr id="8" name="7 Rectángulo"/>
          <p:cNvSpPr/>
          <p:nvPr/>
        </p:nvSpPr>
        <p:spPr>
          <a:xfrm>
            <a:off x="251520" y="3717032"/>
            <a:ext cx="7488832" cy="3000821"/>
          </a:xfrm>
          <a:prstGeom prst="rect">
            <a:avLst/>
          </a:prstGeom>
        </p:spPr>
        <p:txBody>
          <a:bodyPr wrap="square">
            <a:spAutoFit/>
          </a:bodyPr>
          <a:lstStyle/>
          <a:p>
            <a:pPr lvl="0">
              <a:lnSpc>
                <a:spcPct val="200000"/>
              </a:lnSpc>
              <a:buFont typeface="Arial" pitchFamily="34" charset="0"/>
              <a:buChar char="•"/>
            </a:pPr>
            <a:r>
              <a:rPr lang="es-MX" sz="1200" dirty="0" smtClean="0">
                <a:latin typeface="Andalus" pitchFamily="2" charset="-78"/>
                <a:cs typeface="Andalus" pitchFamily="2" charset="-78"/>
              </a:rPr>
              <a:t>La estructura financiera de la clínica es saludable, ya que la composición actual de los activos, demuestran no tener acumulación de activos ociosos y por el contrario la inmovilización de capitales (inversión sobre los activos) está ubicada 79.28%, al comparar los activos netos fijos contra el activo total. Además la participación del patrimonio en el Activo total es superior a la participación de terceros, permitiendo tener una mayor posibilidad de repuesta ante recesiones económicas, ya que los fondos propios de los inversionistas son los que apalancan el activo de la clínica, demostrado en su estrategia conservadora, donde los fondos propios son destinados para el cumplimiento de las necesidades permanentes y parte de las necesidades estacionales.</a:t>
            </a:r>
            <a:endParaRPr lang="es-EC" sz="1200" dirty="0" smtClean="0">
              <a:latin typeface="Andalus" pitchFamily="2" charset="-78"/>
              <a:cs typeface="Andalus" pitchFamily="2" charset="-78"/>
            </a:endParaRPr>
          </a:p>
          <a:p>
            <a:pPr>
              <a:lnSpc>
                <a:spcPct val="200000"/>
              </a:lnSpc>
              <a:buFont typeface="Arial" pitchFamily="34" charset="0"/>
              <a:buChar char="•"/>
            </a:pPr>
            <a:endParaRPr lang="es-EC" sz="1200" dirty="0">
              <a:latin typeface="Andalus" pitchFamily="2" charset="-78"/>
              <a:cs typeface="Andalus" pitchFamily="2" charset="-78"/>
            </a:endParaRPr>
          </a:p>
        </p:txBody>
      </p:sp>
      <p:pic>
        <p:nvPicPr>
          <p:cNvPr id="66563" name="Picture 3" descr="http://t3.gstatic.com/images?q=tbn:ANd9GcRv9ZzvJMf0_jMo8G6EBJQ0Llj2qk4LwggNyZYRNePS-rlRuzzZ"/>
          <p:cNvPicPr>
            <a:picLocks noChangeAspect="1" noChangeArrowheads="1"/>
          </p:cNvPicPr>
          <p:nvPr/>
        </p:nvPicPr>
        <p:blipFill>
          <a:blip r:embed="rId2" cstate="print"/>
          <a:srcRect/>
          <a:stretch>
            <a:fillRect/>
          </a:stretch>
        </p:blipFill>
        <p:spPr bwMode="auto">
          <a:xfrm>
            <a:off x="1475656" y="2780928"/>
            <a:ext cx="1439465" cy="1080120"/>
          </a:xfrm>
          <a:prstGeom prst="rect">
            <a:avLst/>
          </a:prstGeom>
          <a:noFill/>
        </p:spPr>
      </p:pic>
      <p:pic>
        <p:nvPicPr>
          <p:cNvPr id="66565" name="Picture 5" descr="http://t3.gstatic.com/images?q=tbn:ANd9GcTszChKtaZKJMmjHGl4IHN8nk-fYCaStuTorC1mX4_QRbuWX7VO"/>
          <p:cNvPicPr>
            <a:picLocks noChangeAspect="1" noChangeArrowheads="1"/>
          </p:cNvPicPr>
          <p:nvPr/>
        </p:nvPicPr>
        <p:blipFill>
          <a:blip r:embed="rId3" cstate="print"/>
          <a:srcRect/>
          <a:stretch>
            <a:fillRect/>
          </a:stretch>
        </p:blipFill>
        <p:spPr bwMode="auto">
          <a:xfrm>
            <a:off x="7092280" y="5657866"/>
            <a:ext cx="1080120" cy="1200134"/>
          </a:xfrm>
          <a:prstGeom prst="rect">
            <a:avLst/>
          </a:prstGeom>
          <a:noFill/>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4">
                      <a:lumMod val="60000"/>
                      <a:lumOff val="40000"/>
                    </a:schemeClr>
                  </a:solidFill>
                  <a:prstDash val="solid"/>
                </a:ln>
                <a:solidFill>
                  <a:schemeClr val="accent4">
                    <a:lumMod val="60000"/>
                    <a:lumOff val="40000"/>
                  </a:schemeClr>
                </a:solidFill>
                <a:effectLst>
                  <a:glow rad="63500">
                    <a:schemeClr val="accent4">
                      <a:satMod val="175000"/>
                      <a:alpha val="40000"/>
                    </a:schemeClr>
                  </a:glow>
                  <a:reflection blurRad="6350" stA="55000" endA="300" endPos="45500" dir="5400000" sy="-100000" algn="bl" rotWithShape="0"/>
                </a:effectLst>
                <a:latin typeface="Pristina" pitchFamily="66" charset="0"/>
              </a:rPr>
              <a:t>Conclusiones  y Recomendaciones</a:t>
            </a:r>
            <a:endParaRPr lang="es-EC" sz="4000" b="1" spc="0" dirty="0">
              <a:ln w="9000" cmpd="sng">
                <a:solidFill>
                  <a:schemeClr val="accent4">
                    <a:lumMod val="60000"/>
                    <a:lumOff val="40000"/>
                  </a:schemeClr>
                </a:solidFill>
                <a:prstDash val="solid"/>
              </a:ln>
              <a:solidFill>
                <a:schemeClr val="accent4">
                  <a:lumMod val="60000"/>
                  <a:lumOff val="40000"/>
                </a:schemeClr>
              </a:solidFill>
              <a:effectLst>
                <a:glow rad="63500">
                  <a:schemeClr val="accent4">
                    <a:satMod val="175000"/>
                    <a:alpha val="40000"/>
                  </a:schemeClr>
                </a:glow>
                <a:reflection blurRad="6350" stA="55000" endA="300" endPos="45500" dir="5400000" sy="-100000" algn="bl" rotWithShape="0"/>
              </a:effectLst>
              <a:latin typeface="Pristina" pitchFamily="66" charset="0"/>
            </a:endParaRPr>
          </a:p>
        </p:txBody>
      </p:sp>
      <p:sp>
        <p:nvSpPr>
          <p:cNvPr id="6" name="1 Título"/>
          <p:cNvSpPr txBox="1">
            <a:spLocks/>
          </p:cNvSpPr>
          <p:nvPr/>
        </p:nvSpPr>
        <p:spPr>
          <a:xfrm>
            <a:off x="0" y="404664"/>
            <a:ext cx="7956376" cy="792088"/>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EC" sz="4000" b="1" dirty="0" smtClean="0">
                <a:ln>
                  <a:prstDash val="solid"/>
                </a:ln>
                <a:solidFill>
                  <a:schemeClr val="accent4">
                    <a:lumMod val="60000"/>
                    <a:lumOff val="40000"/>
                  </a:schemeClr>
                </a:solidFill>
                <a:latin typeface="Pristina" pitchFamily="66" charset="0"/>
                <a:ea typeface="+mj-ea"/>
                <a:cs typeface="+mj-cs"/>
              </a:rPr>
              <a:t>Recomendaciones</a:t>
            </a:r>
            <a:endParaRPr kumimoji="0" lang="es-EC" sz="3600" b="1" i="0" u="none" strike="noStrike" kern="1200" cap="all" spc="0" normalizeH="0" baseline="0" dirty="0">
              <a:ln w="500">
                <a:solidFill>
                  <a:schemeClr val="tx2">
                    <a:shade val="20000"/>
                    <a:satMod val="120000"/>
                  </a:schemeClr>
                </a:solidFill>
              </a:ln>
              <a:solidFill>
                <a:schemeClr val="accent4">
                  <a:lumMod val="60000"/>
                  <a:lumOff val="40000"/>
                </a:schemeClr>
              </a:solidFill>
              <a:effectLst/>
              <a:uLnTx/>
              <a:uFillTx/>
              <a:latin typeface="Pristina" pitchFamily="66" charset="0"/>
              <a:ea typeface="+mj-ea"/>
              <a:cs typeface="+mj-cs"/>
            </a:endParaRPr>
          </a:p>
        </p:txBody>
      </p:sp>
      <p:sp>
        <p:nvSpPr>
          <p:cNvPr id="69633" name="Rectangle 1"/>
          <p:cNvSpPr>
            <a:spLocks noChangeArrowheads="1"/>
          </p:cNvSpPr>
          <p:nvPr/>
        </p:nvSpPr>
        <p:spPr bwMode="auto">
          <a:xfrm>
            <a:off x="179512" y="1124744"/>
            <a:ext cx="756084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4" algn="just" fontAlgn="base">
              <a:lnSpc>
                <a:spcPct val="200000"/>
              </a:lnSpc>
              <a:spcBef>
                <a:spcPct val="0"/>
              </a:spcBef>
              <a:spcAft>
                <a:spcPct val="0"/>
              </a:spcAft>
            </a:pPr>
            <a:r>
              <a:rPr lang="es-EC" sz="1200" dirty="0" smtClean="0">
                <a:latin typeface="Andalus" pitchFamily="2" charset="-78"/>
                <a:ea typeface="Times New Roman" pitchFamily="18" charset="0"/>
                <a:cs typeface="Andalus" pitchFamily="2" charset="-78"/>
              </a:rPr>
              <a:t>E</a:t>
            </a:r>
            <a:r>
              <a:rPr kumimoji="0" lang="es-EC" sz="1200" b="0" i="0" u="none" strike="noStrike" cap="none" normalizeH="0" baseline="0" dirty="0" smtClean="0">
                <a:ln>
                  <a:noFill/>
                </a:ln>
                <a:solidFill>
                  <a:schemeClr val="tx1"/>
                </a:solidFill>
                <a:effectLst/>
                <a:latin typeface="Andalus" pitchFamily="2" charset="-78"/>
                <a:ea typeface="Times New Roman" pitchFamily="18" charset="0"/>
                <a:cs typeface="Andalus" pitchFamily="2" charset="-78"/>
              </a:rPr>
              <a:t>xhibir la filosofía corporativa de la clínica en la recepción y oficinas de  los directivos de la clínica; para dar a conocer a clientes, empleados e inversionistas su direccionamiento y su compromiso ante el servicio de calidad.</a:t>
            </a:r>
            <a:endParaRPr lang="en-US" sz="1200" dirty="0" smtClean="0">
              <a:latin typeface="Andalus" pitchFamily="2" charset="-78"/>
              <a:cs typeface="Andalus" pitchFamily="2" charset="-78"/>
            </a:endParaRPr>
          </a:p>
          <a:p>
            <a:pPr algn="just" fontAlgn="base">
              <a:lnSpc>
                <a:spcPct val="200000"/>
              </a:lnSpc>
              <a:spcBef>
                <a:spcPct val="0"/>
              </a:spcBef>
              <a:spcAft>
                <a:spcPct val="0"/>
              </a:spcAft>
              <a:buFontTx/>
              <a:buChar char="•"/>
            </a:pPr>
            <a:endParaRPr lang="en-US" sz="1200" dirty="0" smtClean="0">
              <a:latin typeface="Andalus" pitchFamily="2" charset="-78"/>
              <a:cs typeface="Andalus" pitchFamily="2" charset="-78"/>
            </a:endParaRPr>
          </a:p>
          <a:p>
            <a:pPr lvl="4" algn="just" fontAlgn="base">
              <a:lnSpc>
                <a:spcPct val="200000"/>
              </a:lnSpc>
              <a:spcBef>
                <a:spcPct val="0"/>
              </a:spcBef>
              <a:spcAft>
                <a:spcPct val="0"/>
              </a:spcAft>
            </a:pPr>
            <a:r>
              <a:rPr lang="es-EC" sz="1200" dirty="0" smtClean="0">
                <a:latin typeface="Andalus" pitchFamily="2" charset="-78"/>
                <a:cs typeface="Andalus" pitchFamily="2" charset="-78"/>
              </a:rPr>
              <a:t>Realizar proyecciones financieras para poder determinar las acciones a largo plazo conjuntamente con un detalle de presupuesto maestro para así controlar de mayor manera los fondos de la clínica.</a:t>
            </a:r>
          </a:p>
          <a:p>
            <a:pPr lvl="4" algn="just" fontAlgn="base">
              <a:lnSpc>
                <a:spcPct val="200000"/>
              </a:lnSpc>
              <a:spcBef>
                <a:spcPct val="0"/>
              </a:spcBef>
              <a:spcAft>
                <a:spcPct val="0"/>
              </a:spcAft>
            </a:pPr>
            <a:endParaRPr lang="en-US" sz="1200" dirty="0" smtClean="0">
              <a:latin typeface="Andalus" pitchFamily="2" charset="-78"/>
              <a:cs typeface="Andalus" pitchFamily="2" charset="-78"/>
            </a:endParaRPr>
          </a:p>
          <a:p>
            <a:pPr lvl="4" algn="just" fontAlgn="base">
              <a:lnSpc>
                <a:spcPct val="200000"/>
              </a:lnSpc>
              <a:spcBef>
                <a:spcPct val="0"/>
              </a:spcBef>
              <a:spcAft>
                <a:spcPct val="0"/>
              </a:spcAft>
            </a:pPr>
            <a:r>
              <a:rPr lang="es-EC" sz="1200" dirty="0" smtClean="0">
                <a:latin typeface="Andalus" pitchFamily="2" charset="-78"/>
                <a:cs typeface="Andalus" pitchFamily="2" charset="-78"/>
              </a:rPr>
              <a:t>Con el crecimiento de la clínica, ya no se trata únicamente del manejo de una oficina, por lo cual sería indispensable la capacitación tanto del personal administrativo como financiero, sobre temas de gestión hospitalaria. </a:t>
            </a:r>
          </a:p>
          <a:p>
            <a:pPr marL="0" marR="0" lvl="0" indent="0" algn="just" defTabSz="914400" rtl="0" eaLnBrk="1" fontAlgn="base" latinLnBrk="0" hangingPunct="1">
              <a:lnSpc>
                <a:spcPct val="200000"/>
              </a:lnSpc>
              <a:spcBef>
                <a:spcPct val="0"/>
              </a:spcBef>
              <a:spcAft>
                <a:spcPct val="0"/>
              </a:spcAft>
              <a:buClrTx/>
              <a:buSzTx/>
              <a:buFontTx/>
              <a:buChar char="•"/>
              <a:tabLst/>
            </a:pPr>
            <a:endParaRPr kumimoji="0" lang="es-EC" sz="1200" b="0" i="0" u="none" strike="noStrike" cap="none" normalizeH="0" baseline="0" dirty="0" smtClean="0">
              <a:ln>
                <a:noFill/>
              </a:ln>
              <a:solidFill>
                <a:schemeClr val="tx1"/>
              </a:solidFill>
              <a:effectLst/>
              <a:latin typeface="Andalus" pitchFamily="2" charset="-78"/>
              <a:cs typeface="Andalus" pitchFamily="2" charset="-78"/>
            </a:endParaRPr>
          </a:p>
        </p:txBody>
      </p:sp>
      <p:pic>
        <p:nvPicPr>
          <p:cNvPr id="69635" name="Picture 3" descr="http://t1.gstatic.com/images?q=tbn:ANd9GcTcV_4ZVPVnkA4xrMKQeeINJHIubYBaWYpMM5_wzZ0GB4RqJRrB"/>
          <p:cNvPicPr>
            <a:picLocks noChangeAspect="1" noChangeArrowheads="1"/>
          </p:cNvPicPr>
          <p:nvPr/>
        </p:nvPicPr>
        <p:blipFill>
          <a:blip r:embed="rId2" cstate="print"/>
          <a:srcRect/>
          <a:stretch>
            <a:fillRect/>
          </a:stretch>
        </p:blipFill>
        <p:spPr bwMode="auto">
          <a:xfrm>
            <a:off x="395536" y="2780928"/>
            <a:ext cx="1656184" cy="895968"/>
          </a:xfrm>
          <a:prstGeom prst="rect">
            <a:avLst/>
          </a:prstGeom>
          <a:noFill/>
        </p:spPr>
      </p:pic>
      <p:pic>
        <p:nvPicPr>
          <p:cNvPr id="69637" name="Picture 5" descr="http://t3.gstatic.com/images?q=tbn:ANd9GcR4xcTDJUPfMTCITB8NiPJEKPmpclVtMS2r_Z9iBUU-ynL6bMwWXA"/>
          <p:cNvPicPr>
            <a:picLocks noChangeAspect="1" noChangeArrowheads="1"/>
          </p:cNvPicPr>
          <p:nvPr/>
        </p:nvPicPr>
        <p:blipFill>
          <a:blip r:embed="rId3" cstate="print"/>
          <a:srcRect/>
          <a:stretch>
            <a:fillRect/>
          </a:stretch>
        </p:blipFill>
        <p:spPr bwMode="auto">
          <a:xfrm>
            <a:off x="467544" y="1268760"/>
            <a:ext cx="1584176" cy="1050078"/>
          </a:xfrm>
          <a:prstGeom prst="rect">
            <a:avLst/>
          </a:prstGeom>
          <a:noFill/>
        </p:spPr>
      </p:pic>
      <p:pic>
        <p:nvPicPr>
          <p:cNvPr id="69639" name="Picture 7" descr="http://t2.gstatic.com/images?q=tbn:ANd9GcQQcAQ7dX2IEHSUGMYS1JJX138_PGU_mvmHEZiiis4g8WkubLNv"/>
          <p:cNvPicPr>
            <a:picLocks noChangeAspect="1" noChangeArrowheads="1"/>
          </p:cNvPicPr>
          <p:nvPr/>
        </p:nvPicPr>
        <p:blipFill>
          <a:blip r:embed="rId4" cstate="print"/>
          <a:srcRect/>
          <a:stretch>
            <a:fillRect/>
          </a:stretch>
        </p:blipFill>
        <p:spPr bwMode="auto">
          <a:xfrm>
            <a:off x="467544" y="4149080"/>
            <a:ext cx="1440159" cy="1248685"/>
          </a:xfrm>
          <a:prstGeom prst="rect">
            <a:avLst/>
          </a:prstGeom>
          <a:noFill/>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16200000">
            <a:off x="-2189945" y="2767282"/>
            <a:ext cx="6858001" cy="1323439"/>
          </a:xfrm>
          <a:prstGeom prst="rect">
            <a:avLst/>
          </a:prstGeom>
          <a:noFill/>
        </p:spPr>
        <p:txBody>
          <a:bodyPr wrap="square" lIns="91440" tIns="45720" rIns="91440" bIns="45720">
            <a:spAutoFit/>
          </a:bodyPr>
          <a:lstStyle/>
          <a:p>
            <a:pPr algn="ctr"/>
            <a:r>
              <a:rPr lang="es-EC"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rPr>
              <a:t>Tesis de Pre-grado</a:t>
            </a:r>
            <a:endParaRPr lang="es-EC"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endParaRPr>
          </a:p>
          <a:p>
            <a:pPr algn="ctr"/>
            <a:r>
              <a:rPr lang="es-EC" sz="40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rPr>
              <a:t>Finanzas  y Auditoria</a:t>
            </a:r>
            <a:endParaRPr lang="es-EC"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endParaRPr>
          </a:p>
        </p:txBody>
      </p:sp>
      <p:pic>
        <p:nvPicPr>
          <p:cNvPr id="68610" name="Picture 2" descr="http://t0.gstatic.com/images?q=tbn:ANd9GcQnj7jdqDPUAElHPRI3eMCqGB6NzdfyfA5KtQreIHNuVMRmHGotjg"/>
          <p:cNvPicPr>
            <a:picLocks noChangeAspect="1" noChangeArrowheads="1"/>
          </p:cNvPicPr>
          <p:nvPr/>
        </p:nvPicPr>
        <p:blipFill>
          <a:blip r:embed="rId2" cstate="print"/>
          <a:srcRect/>
          <a:stretch>
            <a:fillRect/>
          </a:stretch>
        </p:blipFill>
        <p:spPr bwMode="auto">
          <a:xfrm>
            <a:off x="3275856" y="1628800"/>
            <a:ext cx="5322395" cy="2808312"/>
          </a:xfrm>
          <a:prstGeom prst="rect">
            <a:avLst/>
          </a:prstGeom>
          <a:noFill/>
        </p:spPr>
      </p:pic>
      <p:pic>
        <p:nvPicPr>
          <p:cNvPr id="68612" name="Picture 4" descr="http://t1.gstatic.com/images?q=tbn:ANd9GcT2QBlQL4yUBFavjDi2iSFNZmnDPoEK9gKuPaFrt2dOw696K1G9Kw"/>
          <p:cNvPicPr>
            <a:picLocks noChangeAspect="1" noChangeArrowheads="1"/>
          </p:cNvPicPr>
          <p:nvPr/>
        </p:nvPicPr>
        <p:blipFill>
          <a:blip r:embed="rId3" cstate="print"/>
          <a:srcRect/>
          <a:stretch>
            <a:fillRect/>
          </a:stretch>
        </p:blipFill>
        <p:spPr bwMode="auto">
          <a:xfrm>
            <a:off x="7236296" y="5722628"/>
            <a:ext cx="1728191" cy="1135372"/>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624736" cy="1080120"/>
          </a:xfrm>
        </p:spPr>
        <p:txBody>
          <a:bodyPr/>
          <a:lstStyle/>
          <a:p>
            <a:r>
              <a:rPr lang="es-EC" sz="4400" cap="none" dirty="0" smtClean="0">
                <a:ln>
                  <a:prstDash val="solid"/>
                </a:ln>
                <a:solidFill>
                  <a:schemeClr val="accent4">
                    <a:lumMod val="75000"/>
                  </a:schemeClr>
                </a:solidFill>
                <a:effectLst/>
                <a:latin typeface="Pristina" pitchFamily="66" charset="0"/>
              </a:rPr>
              <a:t>Servicios que ofrece la Clínica</a:t>
            </a:r>
            <a:endParaRPr lang="es-EC" dirty="0">
              <a:solidFill>
                <a:schemeClr val="accent4">
                  <a:lumMod val="75000"/>
                </a:schemeClr>
              </a:solidFill>
              <a:effectLst/>
              <a:latin typeface="Pristina" pitchFamily="66" charset="0"/>
            </a:endParaRPr>
          </a:p>
        </p:txBody>
      </p:sp>
      <p:graphicFrame>
        <p:nvGraphicFramePr>
          <p:cNvPr id="6" name="5 Diagrama"/>
          <p:cNvGraphicFramePr/>
          <p:nvPr/>
        </p:nvGraphicFramePr>
        <p:xfrm>
          <a:off x="467544" y="1412776"/>
          <a:ext cx="756084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7" cstate="print"/>
          <a:srcRect l="48110" t="49447" r="33185" b="29006"/>
          <a:stretch>
            <a:fillRect/>
          </a:stretch>
        </p:blipFill>
        <p:spPr bwMode="auto">
          <a:xfrm>
            <a:off x="1763688" y="5373216"/>
            <a:ext cx="1512168" cy="1008112"/>
          </a:xfrm>
          <a:prstGeom prst="rect">
            <a:avLst/>
          </a:prstGeom>
          <a:noFill/>
          <a:ln w="9525">
            <a:noFill/>
            <a:miter lim="800000"/>
            <a:headEnd/>
            <a:tailEnd/>
          </a:ln>
        </p:spPr>
      </p:pic>
      <p:pic>
        <p:nvPicPr>
          <p:cNvPr id="18434" name="Picture 2" descr="http://t0.gstatic.com/images?q=tbn:ANd9GcSIHw3A12OFhziDyE46Pn303obDvXervdmpdCsltGZB1-eSrenQwQ"/>
          <p:cNvPicPr>
            <a:picLocks noChangeAspect="1" noChangeArrowheads="1"/>
          </p:cNvPicPr>
          <p:nvPr/>
        </p:nvPicPr>
        <p:blipFill>
          <a:blip r:embed="rId8" cstate="print"/>
          <a:srcRect/>
          <a:stretch>
            <a:fillRect/>
          </a:stretch>
        </p:blipFill>
        <p:spPr bwMode="auto">
          <a:xfrm>
            <a:off x="5940152" y="4941168"/>
            <a:ext cx="988056" cy="1484784"/>
          </a:xfrm>
          <a:prstGeom prst="rect">
            <a:avLst/>
          </a:prstGeom>
          <a:noFill/>
        </p:spPr>
      </p:pic>
      <p:sp>
        <p:nvSpPr>
          <p:cNvPr id="8" name="7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rPr>
              <a:t>Aspectos Generales</a:t>
            </a:r>
            <a:endParaRPr lang="es-EC" sz="40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accent4">
                    <a:satMod val="175000"/>
                    <a:alpha val="40000"/>
                  </a:schemeClr>
                </a:glow>
                <a:reflection blurRad="6350" stA="55000" endA="300" endPos="45500" dir="5400000" sy="-100000" algn="bl" rotWithShape="0"/>
              </a:effectLst>
              <a:latin typeface="Pristina" pitchFamily="66"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5292080" y="980728"/>
            <a:ext cx="3456384" cy="4248472"/>
          </a:xfrm>
        </p:spPr>
        <p:txBody>
          <a:bodyPr>
            <a:normAutofit/>
          </a:bodyPr>
          <a:lstStyle/>
          <a:p>
            <a:pPr>
              <a:lnSpc>
                <a:spcPct val="170000"/>
              </a:lnSpc>
            </a:pPr>
            <a:r>
              <a:rPr lang="es-EC" sz="1600" dirty="0" smtClean="0">
                <a:latin typeface="Andalus" pitchFamily="2" charset="-78"/>
                <a:cs typeface="Andalus" pitchFamily="2" charset="-78"/>
              </a:rPr>
              <a:t>Consiste en el estudio de fortalezas – debilidades y de amenazas – oportunidades, que afectan la funcionalidad de la Clínica </a:t>
            </a:r>
            <a:r>
              <a:rPr lang="es-EC" sz="1600" dirty="0" err="1" smtClean="0">
                <a:latin typeface="Andalus" pitchFamily="2" charset="-78"/>
                <a:cs typeface="Andalus" pitchFamily="2" charset="-78"/>
              </a:rPr>
              <a:t>Steticus</a:t>
            </a:r>
            <a:r>
              <a:rPr lang="es-EC" sz="1600" dirty="0" smtClean="0">
                <a:latin typeface="Andalus" pitchFamily="2" charset="-78"/>
                <a:cs typeface="Andalus" pitchFamily="2" charset="-78"/>
              </a:rPr>
              <a:t>, a través de la recopilación de información de fuentes externas e internas</a:t>
            </a:r>
            <a:endParaRPr lang="en-US" sz="1600" dirty="0" smtClean="0">
              <a:latin typeface="Andalus" pitchFamily="2" charset="-78"/>
              <a:cs typeface="Andalus" pitchFamily="2" charset="-78"/>
            </a:endParaRPr>
          </a:p>
          <a:p>
            <a:pPr>
              <a:lnSpc>
                <a:spcPct val="170000"/>
              </a:lnSpc>
            </a:pPr>
            <a:endParaRPr lang="en-US" sz="1600" dirty="0" smtClean="0"/>
          </a:p>
          <a:p>
            <a:pPr>
              <a:lnSpc>
                <a:spcPct val="170000"/>
              </a:lnSpc>
              <a:buFont typeface="Wingdings" pitchFamily="2" charset="2"/>
              <a:buChar char="v"/>
            </a:pPr>
            <a:r>
              <a:rPr lang="es-EC" sz="1600" b="1" dirty="0" smtClean="0">
                <a:solidFill>
                  <a:schemeClr val="accent4">
                    <a:lumMod val="60000"/>
                    <a:lumOff val="40000"/>
                  </a:schemeClr>
                </a:solidFill>
                <a:latin typeface="Pristina" pitchFamily="66" charset="0"/>
              </a:rPr>
              <a:t>Análisis externo</a:t>
            </a:r>
          </a:p>
          <a:p>
            <a:pPr>
              <a:lnSpc>
                <a:spcPct val="170000"/>
              </a:lnSpc>
              <a:buFont typeface="Wingdings" pitchFamily="2" charset="2"/>
              <a:buChar char="v"/>
            </a:pPr>
            <a:r>
              <a:rPr lang="es-EC" sz="1600" b="1" dirty="0" smtClean="0">
                <a:solidFill>
                  <a:schemeClr val="accent4">
                    <a:lumMod val="60000"/>
                    <a:lumOff val="40000"/>
                  </a:schemeClr>
                </a:solidFill>
                <a:latin typeface="Pristina" pitchFamily="66" charset="0"/>
              </a:rPr>
              <a:t>Análisis interno</a:t>
            </a:r>
          </a:p>
          <a:p>
            <a:pPr>
              <a:lnSpc>
                <a:spcPct val="170000"/>
              </a:lnSpc>
              <a:buFont typeface="Wingdings" pitchFamily="2" charset="2"/>
              <a:buChar char="v"/>
            </a:pPr>
            <a:r>
              <a:rPr lang="es-EC" sz="1600" b="1" dirty="0" smtClean="0">
                <a:solidFill>
                  <a:schemeClr val="accent4">
                    <a:lumMod val="60000"/>
                    <a:lumOff val="40000"/>
                  </a:schemeClr>
                </a:solidFill>
                <a:latin typeface="Pristina" pitchFamily="66" charset="0"/>
              </a:rPr>
              <a:t>Análisis FODA</a:t>
            </a:r>
            <a:endParaRPr lang="es-EC" sz="1600" b="1" dirty="0">
              <a:solidFill>
                <a:schemeClr val="accent4">
                  <a:lumMod val="60000"/>
                  <a:lumOff val="40000"/>
                </a:schemeClr>
              </a:solidFill>
              <a:latin typeface="Pristina" pitchFamily="66" charset="0"/>
            </a:endParaRPr>
          </a:p>
        </p:txBody>
      </p:sp>
      <p:pic>
        <p:nvPicPr>
          <p:cNvPr id="7" name="6 Marcador de posición de imagen" descr="analisis situacional.jpg"/>
          <p:cNvPicPr>
            <a:picLocks noGrp="1" noChangeAspect="1"/>
          </p:cNvPicPr>
          <p:nvPr>
            <p:ph type="pic" idx="1"/>
          </p:nvPr>
        </p:nvPicPr>
        <p:blipFill>
          <a:blip r:embed="rId2" cstate="print"/>
          <a:srcRect l="9785" r="9785"/>
          <a:stretch>
            <a:fillRect/>
          </a:stretch>
        </p:blip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nvGraphicFramePr>
        <p:xfrm>
          <a:off x="2771800" y="2852937"/>
          <a:ext cx="3816424" cy="1008112"/>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1403648" y="188640"/>
            <a:ext cx="6624736" cy="792088"/>
          </a:xfrm>
        </p:spPr>
        <p:txBody>
          <a:bodyPr>
            <a:normAutofit/>
          </a:bodyPr>
          <a:lstStyle/>
          <a:p>
            <a:r>
              <a:rPr lang="es-EC" sz="4400" cap="none" dirty="0" smtClean="0">
                <a:ln>
                  <a:prstDash val="solid"/>
                </a:ln>
                <a:solidFill>
                  <a:schemeClr val="accent3">
                    <a:lumMod val="60000"/>
                    <a:lumOff val="40000"/>
                  </a:schemeClr>
                </a:solidFill>
                <a:latin typeface="Pristina" pitchFamily="66" charset="0"/>
              </a:rPr>
              <a:t>Análisis del Macro - Ambiente</a:t>
            </a:r>
            <a:endParaRPr lang="es-EC" dirty="0">
              <a:solidFill>
                <a:schemeClr val="accent3">
                  <a:lumMod val="60000"/>
                  <a:lumOff val="40000"/>
                </a:schemeClr>
              </a:solidFill>
              <a:effectLst/>
              <a:latin typeface="Pristina" pitchFamily="66" charset="0"/>
            </a:endParaRPr>
          </a:p>
        </p:txBody>
      </p:sp>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rPr>
              <a:t>Análisis Situacional</a:t>
            </a:r>
            <a:endParaRPr lang="es-EC" sz="4000" b="1" spc="0" dirty="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endParaRPr>
          </a:p>
        </p:txBody>
      </p:sp>
      <p:graphicFrame>
        <p:nvGraphicFramePr>
          <p:cNvPr id="5" name="4 Diagrama"/>
          <p:cNvGraphicFramePr/>
          <p:nvPr/>
        </p:nvGraphicFramePr>
        <p:xfrm>
          <a:off x="395536" y="980728"/>
          <a:ext cx="7632848"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88640"/>
            <a:ext cx="6624736" cy="1080120"/>
          </a:xfrm>
        </p:spPr>
        <p:txBody>
          <a:bodyPr/>
          <a:lstStyle/>
          <a:p>
            <a:r>
              <a:rPr lang="es-EC" sz="4400" cap="none" dirty="0" smtClean="0">
                <a:ln>
                  <a:prstDash val="solid"/>
                </a:ln>
                <a:solidFill>
                  <a:schemeClr val="accent3">
                    <a:lumMod val="60000"/>
                    <a:lumOff val="40000"/>
                  </a:schemeClr>
                </a:solidFill>
                <a:latin typeface="Pristina" pitchFamily="66" charset="0"/>
              </a:rPr>
              <a:t>Análisis del Macro - Ambiente</a:t>
            </a:r>
            <a:endParaRPr lang="es-EC" dirty="0">
              <a:solidFill>
                <a:schemeClr val="accent3">
                  <a:lumMod val="60000"/>
                  <a:lumOff val="40000"/>
                </a:schemeClr>
              </a:solidFill>
              <a:effectLst/>
              <a:latin typeface="Pristina" pitchFamily="66" charset="0"/>
            </a:endParaRPr>
          </a:p>
        </p:txBody>
      </p:sp>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rPr>
              <a:t>Análisis Situacional</a:t>
            </a:r>
            <a:endParaRPr lang="es-EC" sz="4000" b="1" spc="0" dirty="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endParaRPr>
          </a:p>
        </p:txBody>
      </p:sp>
      <p:sp>
        <p:nvSpPr>
          <p:cNvPr id="7" name="6 CuadroTexto"/>
          <p:cNvSpPr txBox="1"/>
          <p:nvPr/>
        </p:nvSpPr>
        <p:spPr>
          <a:xfrm>
            <a:off x="467544" y="908720"/>
            <a:ext cx="7488832" cy="5878532"/>
          </a:xfrm>
          <a:prstGeom prst="rect">
            <a:avLst/>
          </a:prstGeom>
          <a:noFill/>
        </p:spPr>
        <p:txBody>
          <a:bodyPr wrap="square" rtlCol="0">
            <a:spAutoFit/>
          </a:bodyPr>
          <a:lstStyle/>
          <a:p>
            <a:pPr algn="just">
              <a:lnSpc>
                <a:spcPct val="150000"/>
              </a:lnSpc>
            </a:pP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Pristina" pitchFamily="66" charset="0"/>
                <a:cs typeface="Andalus" pitchFamily="2" charset="-78"/>
              </a:rPr>
              <a:t>Sector Económico</a:t>
            </a: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Andalus" pitchFamily="2" charset="-78"/>
                <a:cs typeface="Andalus" pitchFamily="2" charset="-78"/>
              </a:rPr>
              <a:t>: </a:t>
            </a:r>
            <a:r>
              <a:rPr lang="es-EC" sz="1200" dirty="0" smtClean="0">
                <a:latin typeface="Andalus" pitchFamily="2" charset="-78"/>
                <a:cs typeface="Andalus" pitchFamily="2" charset="-78"/>
              </a:rPr>
              <a:t>El año 2.010 fue descrito como un periodo de crecimiento por los indicadores macroeconómicos difundidos por el Banco Central del Ecuador, la, Superintendente de Compañías, indicó que ese año fue de recuperación económica . La Comisión Económica para América Latina y el Caribe (CEPAL), presentó su informe en el que concluye que el Ecuador tendrá un crecimiento económico de 6,4% en el 2.011 y vaticina uno del 4% para el año 2.012.</a:t>
            </a:r>
            <a:endParaRPr lang="es-EC"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Andalus" pitchFamily="2" charset="-78"/>
              <a:cs typeface="Andalus" pitchFamily="2" charset="-78"/>
            </a:endParaRPr>
          </a:p>
          <a:p>
            <a:endParaRPr lang="es-EC" dirty="0" smtClean="0">
              <a:latin typeface="Andalus" pitchFamily="2" charset="-78"/>
              <a:cs typeface="Andalus" pitchFamily="2" charset="-78"/>
            </a:endParaRPr>
          </a:p>
          <a:p>
            <a:pPr>
              <a:buFont typeface="Wingdings" pitchFamily="2" charset="2"/>
              <a:buChar char="q"/>
            </a:pPr>
            <a:r>
              <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rPr>
              <a:t>Producto Interno Bruto</a:t>
            </a:r>
          </a:p>
          <a:p>
            <a:endParaRPr lang="es-EC"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s-EC" sz="1600" dirty="0" smtClean="0">
              <a:latin typeface="Andalus" pitchFamily="2" charset="-78"/>
              <a:cs typeface="Andalus" pitchFamily="2" charset="-78"/>
            </a:endParaRPr>
          </a:p>
          <a:p>
            <a:pPr>
              <a:buFont typeface="Wingdings" pitchFamily="2" charset="2"/>
              <a:buChar char="q"/>
            </a:pPr>
            <a:r>
              <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rPr>
              <a:t>Inflación al Consumidor</a:t>
            </a:r>
          </a:p>
          <a:p>
            <a:pPr>
              <a:buFont typeface="Wingdings" pitchFamily="2" charset="2"/>
              <a:buChar char="q"/>
            </a:pPr>
            <a:endParaRPr lang="es-EC"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n-US" sz="1600" dirty="0" smtClean="0">
              <a:latin typeface="Andalus" pitchFamily="2" charset="-78"/>
              <a:cs typeface="Andalus" pitchFamily="2" charset="-78"/>
            </a:endParaRPr>
          </a:p>
          <a:p>
            <a:endParaRPr lang="es-EC" sz="1600" dirty="0" smtClean="0">
              <a:latin typeface="Andalus" pitchFamily="2" charset="-78"/>
              <a:cs typeface="Andalus" pitchFamily="2" charset="-78"/>
            </a:endParaRPr>
          </a:p>
          <a:p>
            <a:endParaRPr lang="es-EC" sz="1600" dirty="0" smtClean="0">
              <a:latin typeface="Andalus" pitchFamily="2" charset="-78"/>
              <a:cs typeface="Andalus" pitchFamily="2" charset="-78"/>
            </a:endParaRPr>
          </a:p>
        </p:txBody>
      </p:sp>
      <p:graphicFrame>
        <p:nvGraphicFramePr>
          <p:cNvPr id="8" name="7 Gráfico"/>
          <p:cNvGraphicFramePr/>
          <p:nvPr/>
        </p:nvGraphicFramePr>
        <p:xfrm>
          <a:off x="683568" y="3140968"/>
          <a:ext cx="3744416" cy="12961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Gráfico"/>
          <p:cNvGraphicFramePr/>
          <p:nvPr/>
        </p:nvGraphicFramePr>
        <p:xfrm>
          <a:off x="4572000" y="3140968"/>
          <a:ext cx="3168352" cy="12961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nvGraphicFramePr>
        <p:xfrm>
          <a:off x="2411760" y="5013177"/>
          <a:ext cx="4104456" cy="16561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5400000">
            <a:off x="5053282" y="3075056"/>
            <a:ext cx="6858001" cy="707886"/>
          </a:xfrm>
          <a:prstGeom prst="rect">
            <a:avLst/>
          </a:prstGeom>
          <a:noFill/>
        </p:spPr>
        <p:txBody>
          <a:bodyPr wrap="square" lIns="91440" tIns="45720" rIns="91440" bIns="45720">
            <a:spAutoFit/>
          </a:bodyPr>
          <a:lstStyle/>
          <a:p>
            <a:pPr algn="ctr"/>
            <a:r>
              <a:rPr lang="es-EC" sz="4000" b="1" spc="0" dirty="0" smtClean="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rPr>
              <a:t>Análisis Situacional</a:t>
            </a:r>
            <a:endParaRPr lang="es-EC" sz="4000" b="1" spc="0" dirty="0">
              <a:ln w="9000" cmpd="sng">
                <a:solidFill>
                  <a:schemeClr val="accent3"/>
                </a:solidFill>
                <a:prstDash val="solid"/>
              </a:ln>
              <a:solidFill>
                <a:schemeClr val="accent3">
                  <a:lumMod val="60000"/>
                  <a:lumOff val="40000"/>
                </a:schemeClr>
              </a:solidFill>
              <a:effectLst>
                <a:glow rad="101600">
                  <a:schemeClr val="accent3">
                    <a:satMod val="175000"/>
                    <a:alpha val="40000"/>
                  </a:schemeClr>
                </a:glow>
                <a:reflection blurRad="6350" stA="55000" endA="300" endPos="45500" dir="5400000" sy="-100000" algn="bl" rotWithShape="0"/>
              </a:effectLst>
              <a:latin typeface="Pristina" pitchFamily="66" charset="0"/>
            </a:endParaRPr>
          </a:p>
        </p:txBody>
      </p:sp>
      <p:sp>
        <p:nvSpPr>
          <p:cNvPr id="5" name="4 CuadroTexto"/>
          <p:cNvSpPr txBox="1"/>
          <p:nvPr/>
        </p:nvSpPr>
        <p:spPr>
          <a:xfrm>
            <a:off x="395536" y="908722"/>
            <a:ext cx="7344816" cy="3631763"/>
          </a:xfrm>
          <a:prstGeom prst="rect">
            <a:avLst/>
          </a:prstGeom>
          <a:noFill/>
        </p:spPr>
        <p:txBody>
          <a:bodyPr wrap="square" rtlCol="0">
            <a:spAutoFit/>
          </a:bodyPr>
          <a:lstStyle/>
          <a:p>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Pristina" pitchFamily="66" charset="0"/>
                <a:cs typeface="Andalus" pitchFamily="2" charset="-78"/>
              </a:rPr>
              <a:t>Sector Económico</a:t>
            </a:r>
            <a:r>
              <a:rPr lang="es-EC"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Andalus" pitchFamily="2" charset="-78"/>
                <a:cs typeface="Andalus" pitchFamily="2" charset="-78"/>
              </a:rPr>
              <a:t>:</a:t>
            </a:r>
            <a:endParaRPr lang="es-EC" sz="1600" dirty="0" smtClean="0">
              <a:latin typeface="Andalus" pitchFamily="2" charset="-78"/>
              <a:cs typeface="Andalus" pitchFamily="2" charset="-78"/>
            </a:endParaRPr>
          </a:p>
          <a:p>
            <a:endParaRPr lang="es-EC" sz="1600" dirty="0" smtClean="0">
              <a:latin typeface="Andalus" pitchFamily="2" charset="-78"/>
              <a:cs typeface="Andalus" pitchFamily="2" charset="-78"/>
            </a:endParaRPr>
          </a:p>
          <a:p>
            <a:pPr>
              <a:buFont typeface="Wingdings" pitchFamily="2" charset="2"/>
              <a:buChar char="q"/>
            </a:pPr>
            <a:r>
              <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rPr>
              <a:t>Tasa de interés</a:t>
            </a:r>
          </a:p>
          <a:p>
            <a:endParaRPr lang="en-US"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n-US"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pPr>
              <a:buFont typeface="Wingdings" pitchFamily="2" charset="2"/>
              <a:buChar char="q"/>
            </a:pPr>
            <a:r>
              <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rPr>
              <a:t>Cartera de crédito</a:t>
            </a:r>
          </a:p>
          <a:p>
            <a:endParaRPr lang="es-EC" sz="1600" b="1" dirty="0" smtClean="0">
              <a:solidFill>
                <a:schemeClr val="accent2">
                  <a:lumMod val="60000"/>
                  <a:lumOff val="40000"/>
                </a:schemeClr>
              </a:solidFill>
              <a:effectLst>
                <a:outerShdw blurRad="38100" dist="38100" dir="2700000" algn="tl">
                  <a:srgbClr val="000000">
                    <a:alpha val="43137"/>
                  </a:srgbClr>
                </a:outerShdw>
              </a:effectLst>
              <a:latin typeface="Andalus" pitchFamily="2" charset="-78"/>
              <a:cs typeface="Andalus" pitchFamily="2" charset="-78"/>
            </a:endParaRPr>
          </a:p>
          <a:p>
            <a:endParaRPr lang="es-EC" dirty="0">
              <a:latin typeface="Andalus" pitchFamily="2" charset="-78"/>
              <a:cs typeface="Andalus" pitchFamily="2" charset="-78"/>
            </a:endParaRPr>
          </a:p>
        </p:txBody>
      </p:sp>
      <p:sp>
        <p:nvSpPr>
          <p:cNvPr id="7" name="1 Título"/>
          <p:cNvSpPr>
            <a:spLocks noGrp="1"/>
          </p:cNvSpPr>
          <p:nvPr>
            <p:ph type="title"/>
          </p:nvPr>
        </p:nvSpPr>
        <p:spPr>
          <a:xfrm>
            <a:off x="1547664" y="188640"/>
            <a:ext cx="6624736" cy="1080120"/>
          </a:xfrm>
        </p:spPr>
        <p:txBody>
          <a:bodyPr/>
          <a:lstStyle/>
          <a:p>
            <a:r>
              <a:rPr lang="es-EC" sz="4400" cap="none" dirty="0" smtClean="0">
                <a:ln>
                  <a:prstDash val="solid"/>
                </a:ln>
                <a:solidFill>
                  <a:schemeClr val="accent3">
                    <a:lumMod val="60000"/>
                    <a:lumOff val="40000"/>
                  </a:schemeClr>
                </a:solidFill>
                <a:latin typeface="Pristina" pitchFamily="66" charset="0"/>
              </a:rPr>
              <a:t>Análisis del Macro - Ambiente</a:t>
            </a:r>
            <a:endParaRPr lang="es-EC" dirty="0">
              <a:solidFill>
                <a:schemeClr val="accent3">
                  <a:lumMod val="60000"/>
                  <a:lumOff val="40000"/>
                </a:schemeClr>
              </a:solidFill>
              <a:effectLst/>
              <a:latin typeface="Pristina" pitchFamily="66" charset="0"/>
            </a:endParaRPr>
          </a:p>
        </p:txBody>
      </p:sp>
      <p:graphicFrame>
        <p:nvGraphicFramePr>
          <p:cNvPr id="8" name="7 Gráfico"/>
          <p:cNvGraphicFramePr/>
          <p:nvPr/>
        </p:nvGraphicFramePr>
        <p:xfrm>
          <a:off x="971600" y="1484785"/>
          <a:ext cx="6552728" cy="2232248"/>
        </p:xfrm>
        <a:graphic>
          <a:graphicData uri="http://schemas.openxmlformats.org/drawingml/2006/chart">
            <c:chart xmlns:c="http://schemas.openxmlformats.org/drawingml/2006/chart" xmlns:r="http://schemas.openxmlformats.org/officeDocument/2006/relationships" r:id="rId2"/>
          </a:graphicData>
        </a:graphic>
      </p:graphicFrame>
      <p:pic>
        <p:nvPicPr>
          <p:cNvPr id="9" name="8 Imagen"/>
          <p:cNvPicPr/>
          <p:nvPr/>
        </p:nvPicPr>
        <p:blipFill>
          <a:blip r:embed="rId3" cstate="print"/>
          <a:srcRect l="5284" t="19031" r="52535" b="46021"/>
          <a:stretch>
            <a:fillRect/>
          </a:stretch>
        </p:blipFill>
        <p:spPr bwMode="auto">
          <a:xfrm>
            <a:off x="683571" y="4005064"/>
            <a:ext cx="3744415"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9 Imagen"/>
          <p:cNvPicPr/>
          <p:nvPr/>
        </p:nvPicPr>
        <p:blipFill>
          <a:blip r:embed="rId4" cstate="print"/>
          <a:srcRect l="54152" t="19377" r="6606" b="46021"/>
          <a:stretch>
            <a:fillRect/>
          </a:stretch>
        </p:blipFill>
        <p:spPr bwMode="auto">
          <a:xfrm>
            <a:off x="4572000" y="4509120"/>
            <a:ext cx="3528392"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1504</TotalTime>
  <Words>6978</Words>
  <Application>Microsoft Office PowerPoint</Application>
  <PresentationFormat>Presentación en pantalla (4:3)</PresentationFormat>
  <Paragraphs>2077</Paragraphs>
  <Slides>45</Slides>
  <Notes>1</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Opulento</vt:lpstr>
      <vt:lpstr>Plan Financiero para Clínica Steticus</vt:lpstr>
      <vt:lpstr>Introducción</vt:lpstr>
      <vt:lpstr>Antecedentes de Steticus</vt:lpstr>
      <vt:lpstr>Filosofía Institucional</vt:lpstr>
      <vt:lpstr>Servicios que ofrece la Clínica</vt:lpstr>
      <vt:lpstr>Diapositiva 6</vt:lpstr>
      <vt:lpstr>Análisis del Macro - Ambiente</vt:lpstr>
      <vt:lpstr>Análisis del Macro - Ambiente</vt:lpstr>
      <vt:lpstr>Análisis del Macro - Ambiente</vt:lpstr>
      <vt:lpstr>Análisis del Macro - Ambiente</vt:lpstr>
      <vt:lpstr>Análisis del Macro - Ambiente</vt:lpstr>
      <vt:lpstr>Análisis Interno</vt:lpstr>
      <vt:lpstr>Análisis Interno</vt:lpstr>
      <vt:lpstr>Análisis Interno</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Conclusiones Recomendaciones</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de pre-grado presentado como requisito para la obtención del título en Ingeniería en Finanzas y Auditoria</dc:title>
  <dc:creator>Michelle</dc:creator>
  <cp:lastModifiedBy>Michelle</cp:lastModifiedBy>
  <cp:revision>79</cp:revision>
  <dcterms:created xsi:type="dcterms:W3CDTF">2012-06-05T05:22:27Z</dcterms:created>
  <dcterms:modified xsi:type="dcterms:W3CDTF">2012-06-25T04:45:00Z</dcterms:modified>
</cp:coreProperties>
</file>