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5" r:id="rId2"/>
    <p:sldId id="256" r:id="rId3"/>
    <p:sldId id="262" r:id="rId4"/>
    <p:sldId id="259" r:id="rId5"/>
    <p:sldId id="260" r:id="rId6"/>
    <p:sldId id="261" r:id="rId7"/>
    <p:sldId id="264" r:id="rId8"/>
    <p:sldId id="263" r:id="rId9"/>
    <p:sldId id="265" r:id="rId10"/>
    <p:sldId id="266" r:id="rId11"/>
    <p:sldId id="271" r:id="rId12"/>
    <p:sldId id="269" r:id="rId13"/>
    <p:sldId id="272" r:id="rId14"/>
    <p:sldId id="273" r:id="rId15"/>
    <p:sldId id="274" r:id="rId16"/>
    <p:sldId id="275" r:id="rId17"/>
    <p:sldId id="276" r:id="rId18"/>
    <p:sldId id="277" r:id="rId19"/>
    <p:sldId id="279" r:id="rId20"/>
    <p:sldId id="287" r:id="rId21"/>
    <p:sldId id="280" r:id="rId22"/>
    <p:sldId id="281" r:id="rId23"/>
    <p:sldId id="288" r:id="rId24"/>
    <p:sldId id="289" r:id="rId25"/>
    <p:sldId id="282" r:id="rId26"/>
    <p:sldId id="291" r:id="rId27"/>
    <p:sldId id="294" r:id="rId28"/>
    <p:sldId id="295" r:id="rId29"/>
    <p:sldId id="296" r:id="rId30"/>
    <p:sldId id="297" r:id="rId31"/>
    <p:sldId id="298" r:id="rId32"/>
    <p:sldId id="299" r:id="rId33"/>
    <p:sldId id="300" r:id="rId34"/>
    <p:sldId id="301" r:id="rId35"/>
    <p:sldId id="303" r:id="rId36"/>
    <p:sldId id="302" r:id="rId37"/>
    <p:sldId id="364"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66"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4" r:id="rId87"/>
    <p:sldId id="355" r:id="rId88"/>
    <p:sldId id="367" r:id="rId89"/>
    <p:sldId id="368" r:id="rId90"/>
    <p:sldId id="369" r:id="rId91"/>
    <p:sldId id="356" r:id="rId92"/>
    <p:sldId id="357" r:id="rId93"/>
    <p:sldId id="358" r:id="rId94"/>
    <p:sldId id="359" r:id="rId95"/>
    <p:sldId id="360" r:id="rId9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8F397-229F-4E69-893D-BF55BF2A943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54700F8E-29B2-4D3C-AAD3-00153845C306}">
      <dgm:prSet phldrT="[Texto]"/>
      <dgm:spPr/>
      <dgm:t>
        <a:bodyPr/>
        <a:lstStyle/>
        <a:p>
          <a:r>
            <a:rPr lang="en-US" dirty="0" err="1" smtClean="0"/>
            <a:t>Tipos</a:t>
          </a:r>
          <a:r>
            <a:rPr lang="en-US" dirty="0" smtClean="0"/>
            <a:t> de </a:t>
          </a:r>
          <a:r>
            <a:rPr lang="en-US" dirty="0" err="1" smtClean="0"/>
            <a:t>Mapas</a:t>
          </a:r>
          <a:endParaRPr lang="es-EC" dirty="0"/>
        </a:p>
      </dgm:t>
    </dgm:pt>
    <dgm:pt modelId="{A1C6748E-6244-47D7-9D51-DF0212AB32E1}" type="parTrans" cxnId="{074B2C3E-E564-4EC1-9537-906FA94188B1}">
      <dgm:prSet/>
      <dgm:spPr/>
      <dgm:t>
        <a:bodyPr/>
        <a:lstStyle/>
        <a:p>
          <a:endParaRPr lang="es-EC"/>
        </a:p>
      </dgm:t>
    </dgm:pt>
    <dgm:pt modelId="{593E6A0C-7C30-49EF-88E9-2A1FA7128645}" type="sibTrans" cxnId="{074B2C3E-E564-4EC1-9537-906FA94188B1}">
      <dgm:prSet/>
      <dgm:spPr/>
      <dgm:t>
        <a:bodyPr/>
        <a:lstStyle/>
        <a:p>
          <a:endParaRPr lang="es-EC"/>
        </a:p>
      </dgm:t>
    </dgm:pt>
    <dgm:pt modelId="{12BEEE10-70E2-440E-B996-43A80307BB76}">
      <dgm:prSet phldrT="[Texto]"/>
      <dgm:spPr/>
      <dgm:t>
        <a:bodyPr/>
        <a:lstStyle/>
        <a:p>
          <a:r>
            <a:rPr lang="es-EC" noProof="0" dirty="0" smtClean="0"/>
            <a:t>Métricos</a:t>
          </a:r>
          <a:endParaRPr lang="es-EC" noProof="0" dirty="0"/>
        </a:p>
      </dgm:t>
    </dgm:pt>
    <dgm:pt modelId="{ED443B5E-3BBA-4E7E-8082-4B72B3C9A24A}" type="parTrans" cxnId="{0FE2F5B7-B338-4369-AE7E-CC0F1A439EE0}">
      <dgm:prSet/>
      <dgm:spPr/>
      <dgm:t>
        <a:bodyPr/>
        <a:lstStyle/>
        <a:p>
          <a:endParaRPr lang="es-EC"/>
        </a:p>
      </dgm:t>
    </dgm:pt>
    <dgm:pt modelId="{52FCFB39-2303-4BFE-A659-14C1F1AB690A}" type="sibTrans" cxnId="{0FE2F5B7-B338-4369-AE7E-CC0F1A439EE0}">
      <dgm:prSet/>
      <dgm:spPr/>
      <dgm:t>
        <a:bodyPr/>
        <a:lstStyle/>
        <a:p>
          <a:endParaRPr lang="es-EC"/>
        </a:p>
      </dgm:t>
    </dgm:pt>
    <dgm:pt modelId="{76992087-E956-47E6-BF2F-35D2537AB6A0}">
      <dgm:prSet phldrT="[Texto]"/>
      <dgm:spPr/>
      <dgm:t>
        <a:bodyPr/>
        <a:lstStyle/>
        <a:p>
          <a:r>
            <a:rPr lang="es-EC" noProof="0" dirty="0" smtClean="0"/>
            <a:t>Topológicos</a:t>
          </a:r>
          <a:endParaRPr lang="es-EC" noProof="0" dirty="0"/>
        </a:p>
      </dgm:t>
    </dgm:pt>
    <dgm:pt modelId="{1E450D54-8779-4C66-B017-C01E3FE0959E}" type="parTrans" cxnId="{BB39D0CF-15F0-4A2A-98CE-18B3B42DBADA}">
      <dgm:prSet/>
      <dgm:spPr/>
      <dgm:t>
        <a:bodyPr/>
        <a:lstStyle/>
        <a:p>
          <a:endParaRPr lang="es-EC"/>
        </a:p>
      </dgm:t>
    </dgm:pt>
    <dgm:pt modelId="{599AF6EE-BA80-41DD-8AB3-949CC07C8DBB}" type="sibTrans" cxnId="{BB39D0CF-15F0-4A2A-98CE-18B3B42DBADA}">
      <dgm:prSet/>
      <dgm:spPr/>
      <dgm:t>
        <a:bodyPr/>
        <a:lstStyle/>
        <a:p>
          <a:endParaRPr lang="es-EC"/>
        </a:p>
      </dgm:t>
    </dgm:pt>
    <dgm:pt modelId="{37DB83C2-0800-4B75-98C2-3DACF7F14ADD}">
      <dgm:prSet phldrT="[Texto]"/>
      <dgm:spPr/>
      <dgm:t>
        <a:bodyPr/>
        <a:lstStyle/>
        <a:p>
          <a:r>
            <a:rPr lang="es-EC" noProof="0" dirty="0" smtClean="0"/>
            <a:t>Jerárquicos</a:t>
          </a:r>
          <a:endParaRPr lang="es-EC" noProof="0" dirty="0"/>
        </a:p>
      </dgm:t>
    </dgm:pt>
    <dgm:pt modelId="{6C703A68-AAAF-49B7-AF0C-58EBE98F955F}" type="parTrans" cxnId="{D16713F6-2E81-44F3-AD16-8A57FBED272B}">
      <dgm:prSet/>
      <dgm:spPr/>
      <dgm:t>
        <a:bodyPr/>
        <a:lstStyle/>
        <a:p>
          <a:endParaRPr lang="es-EC"/>
        </a:p>
      </dgm:t>
    </dgm:pt>
    <dgm:pt modelId="{800741AF-C093-497B-8D9F-71C8F39722D8}" type="sibTrans" cxnId="{D16713F6-2E81-44F3-AD16-8A57FBED272B}">
      <dgm:prSet/>
      <dgm:spPr/>
      <dgm:t>
        <a:bodyPr/>
        <a:lstStyle/>
        <a:p>
          <a:endParaRPr lang="es-EC"/>
        </a:p>
      </dgm:t>
    </dgm:pt>
    <dgm:pt modelId="{03BCD4F5-CB9B-43A3-8954-C9540514C512}">
      <dgm:prSet phldrT="[Texto]"/>
      <dgm:spPr/>
      <dgm:t>
        <a:bodyPr/>
        <a:lstStyle/>
        <a:p>
          <a:r>
            <a:rPr lang="en-US" dirty="0" smtClean="0"/>
            <a:t>De </a:t>
          </a:r>
          <a:r>
            <a:rPr lang="en-US" dirty="0" err="1" smtClean="0"/>
            <a:t>densidad</a:t>
          </a:r>
          <a:r>
            <a:rPr lang="en-US" dirty="0" smtClean="0"/>
            <a:t> o de </a:t>
          </a:r>
          <a:r>
            <a:rPr lang="en-US" dirty="0" err="1" smtClean="0"/>
            <a:t>malla</a:t>
          </a:r>
          <a:endParaRPr lang="es-EC" dirty="0"/>
        </a:p>
      </dgm:t>
    </dgm:pt>
    <dgm:pt modelId="{184EF37C-F84B-44B2-8877-A9D5B98A7ED6}" type="parTrans" cxnId="{09486925-7EED-4DA0-82F6-4886C7E85A2A}">
      <dgm:prSet/>
      <dgm:spPr/>
      <dgm:t>
        <a:bodyPr/>
        <a:lstStyle/>
        <a:p>
          <a:endParaRPr lang="es-EC"/>
        </a:p>
      </dgm:t>
    </dgm:pt>
    <dgm:pt modelId="{8B09234A-7AD0-4B4B-A999-A35D600FFCAC}" type="sibTrans" cxnId="{09486925-7EED-4DA0-82F6-4886C7E85A2A}">
      <dgm:prSet/>
      <dgm:spPr/>
      <dgm:t>
        <a:bodyPr/>
        <a:lstStyle/>
        <a:p>
          <a:endParaRPr lang="es-EC"/>
        </a:p>
      </dgm:t>
    </dgm:pt>
    <dgm:pt modelId="{B7B023B1-AF28-4DD2-BDBF-E3B68A19DCFF}">
      <dgm:prSet phldrT="[Texto]"/>
      <dgm:spPr/>
      <dgm:t>
        <a:bodyPr/>
        <a:lstStyle/>
        <a:p>
          <a:r>
            <a:rPr lang="en-US" dirty="0" err="1" smtClean="0"/>
            <a:t>Creados</a:t>
          </a:r>
          <a:r>
            <a:rPr lang="en-US" dirty="0" smtClean="0"/>
            <a:t> a </a:t>
          </a:r>
          <a:r>
            <a:rPr lang="en-US" dirty="0" err="1" smtClean="0"/>
            <a:t>partir</a:t>
          </a:r>
          <a:r>
            <a:rPr lang="en-US" dirty="0" smtClean="0"/>
            <a:t> de </a:t>
          </a:r>
          <a:r>
            <a:rPr lang="en-US" dirty="0" err="1" smtClean="0"/>
            <a:t>hitos</a:t>
          </a:r>
          <a:endParaRPr lang="es-EC" dirty="0"/>
        </a:p>
      </dgm:t>
    </dgm:pt>
    <dgm:pt modelId="{A94D3451-59DE-4BDC-BE1E-8BF7C4F46A73}" type="parTrans" cxnId="{75EC2A3E-435E-4463-8694-5E3F475A456A}">
      <dgm:prSet/>
      <dgm:spPr/>
      <dgm:t>
        <a:bodyPr/>
        <a:lstStyle/>
        <a:p>
          <a:endParaRPr lang="es-EC"/>
        </a:p>
      </dgm:t>
    </dgm:pt>
    <dgm:pt modelId="{1C1905FD-9A1B-4FC6-8363-88E50B6A75F2}" type="sibTrans" cxnId="{75EC2A3E-435E-4463-8694-5E3F475A456A}">
      <dgm:prSet/>
      <dgm:spPr/>
      <dgm:t>
        <a:bodyPr/>
        <a:lstStyle/>
        <a:p>
          <a:endParaRPr lang="es-EC"/>
        </a:p>
      </dgm:t>
    </dgm:pt>
    <dgm:pt modelId="{91050C6D-4E83-4EEA-99C7-D600587EAD91}" type="pres">
      <dgm:prSet presAssocID="{FE98F397-229F-4E69-893D-BF55BF2A943F}" presName="Name0" presStyleCnt="0">
        <dgm:presLayoutVars>
          <dgm:chPref val="1"/>
          <dgm:dir/>
          <dgm:animOne val="branch"/>
          <dgm:animLvl val="lvl"/>
          <dgm:resizeHandles val="exact"/>
        </dgm:presLayoutVars>
      </dgm:prSet>
      <dgm:spPr/>
      <dgm:t>
        <a:bodyPr/>
        <a:lstStyle/>
        <a:p>
          <a:endParaRPr lang="es-EC"/>
        </a:p>
      </dgm:t>
    </dgm:pt>
    <dgm:pt modelId="{B83BE205-D5D5-40D6-8AB5-95957B290B78}" type="pres">
      <dgm:prSet presAssocID="{54700F8E-29B2-4D3C-AAD3-00153845C306}" presName="root1" presStyleCnt="0"/>
      <dgm:spPr/>
    </dgm:pt>
    <dgm:pt modelId="{F9AA7B6C-F6BD-491C-9092-F2B1CA6BA75B}" type="pres">
      <dgm:prSet presAssocID="{54700F8E-29B2-4D3C-AAD3-00153845C306}" presName="LevelOneTextNode" presStyleLbl="node0" presStyleIdx="0" presStyleCnt="1">
        <dgm:presLayoutVars>
          <dgm:chPref val="3"/>
        </dgm:presLayoutVars>
      </dgm:prSet>
      <dgm:spPr/>
      <dgm:t>
        <a:bodyPr/>
        <a:lstStyle/>
        <a:p>
          <a:endParaRPr lang="es-EC"/>
        </a:p>
      </dgm:t>
    </dgm:pt>
    <dgm:pt modelId="{9D876A0A-DAF7-4688-BA05-5DAE69B51265}" type="pres">
      <dgm:prSet presAssocID="{54700F8E-29B2-4D3C-AAD3-00153845C306}" presName="level2hierChild" presStyleCnt="0"/>
      <dgm:spPr/>
    </dgm:pt>
    <dgm:pt modelId="{75A299D7-68D6-4F3D-8BB5-45FEE7D259E1}" type="pres">
      <dgm:prSet presAssocID="{ED443B5E-3BBA-4E7E-8082-4B72B3C9A24A}" presName="conn2-1" presStyleLbl="parChTrans1D2" presStyleIdx="0" presStyleCnt="3"/>
      <dgm:spPr/>
      <dgm:t>
        <a:bodyPr/>
        <a:lstStyle/>
        <a:p>
          <a:endParaRPr lang="es-EC"/>
        </a:p>
      </dgm:t>
    </dgm:pt>
    <dgm:pt modelId="{CF9B01C0-F5BC-4E19-8053-7402364FBA35}" type="pres">
      <dgm:prSet presAssocID="{ED443B5E-3BBA-4E7E-8082-4B72B3C9A24A}" presName="connTx" presStyleLbl="parChTrans1D2" presStyleIdx="0" presStyleCnt="3"/>
      <dgm:spPr/>
      <dgm:t>
        <a:bodyPr/>
        <a:lstStyle/>
        <a:p>
          <a:endParaRPr lang="es-EC"/>
        </a:p>
      </dgm:t>
    </dgm:pt>
    <dgm:pt modelId="{CCF5A4EE-2720-4267-B352-FF4DE3A4E563}" type="pres">
      <dgm:prSet presAssocID="{12BEEE10-70E2-440E-B996-43A80307BB76}" presName="root2" presStyleCnt="0"/>
      <dgm:spPr/>
    </dgm:pt>
    <dgm:pt modelId="{8F9D80DC-E736-4B8E-A434-2EBDE6EBD1DB}" type="pres">
      <dgm:prSet presAssocID="{12BEEE10-70E2-440E-B996-43A80307BB76}" presName="LevelTwoTextNode" presStyleLbl="node2" presStyleIdx="0" presStyleCnt="3">
        <dgm:presLayoutVars>
          <dgm:chPref val="3"/>
        </dgm:presLayoutVars>
      </dgm:prSet>
      <dgm:spPr/>
      <dgm:t>
        <a:bodyPr/>
        <a:lstStyle/>
        <a:p>
          <a:endParaRPr lang="es-EC"/>
        </a:p>
      </dgm:t>
    </dgm:pt>
    <dgm:pt modelId="{B808C79D-0B93-4170-A413-0460AFB6049B}" type="pres">
      <dgm:prSet presAssocID="{12BEEE10-70E2-440E-B996-43A80307BB76}" presName="level3hierChild" presStyleCnt="0"/>
      <dgm:spPr/>
    </dgm:pt>
    <dgm:pt modelId="{16BD0471-E695-49D6-BC40-06347B393F64}" type="pres">
      <dgm:prSet presAssocID="{A94D3451-59DE-4BDC-BE1E-8BF7C4F46A73}" presName="conn2-1" presStyleLbl="parChTrans1D3" presStyleIdx="0" presStyleCnt="2"/>
      <dgm:spPr/>
      <dgm:t>
        <a:bodyPr/>
        <a:lstStyle/>
        <a:p>
          <a:endParaRPr lang="es-EC"/>
        </a:p>
      </dgm:t>
    </dgm:pt>
    <dgm:pt modelId="{7A3C9080-7529-41CD-BD19-1CA5759CEE97}" type="pres">
      <dgm:prSet presAssocID="{A94D3451-59DE-4BDC-BE1E-8BF7C4F46A73}" presName="connTx" presStyleLbl="parChTrans1D3" presStyleIdx="0" presStyleCnt="2"/>
      <dgm:spPr/>
      <dgm:t>
        <a:bodyPr/>
        <a:lstStyle/>
        <a:p>
          <a:endParaRPr lang="es-EC"/>
        </a:p>
      </dgm:t>
    </dgm:pt>
    <dgm:pt modelId="{BF8E5A9B-60B5-459E-BD5A-B26BBACDF798}" type="pres">
      <dgm:prSet presAssocID="{B7B023B1-AF28-4DD2-BDBF-E3B68A19DCFF}" presName="root2" presStyleCnt="0"/>
      <dgm:spPr/>
    </dgm:pt>
    <dgm:pt modelId="{A1BA5ED9-36E8-42B9-B869-715C4308CD50}" type="pres">
      <dgm:prSet presAssocID="{B7B023B1-AF28-4DD2-BDBF-E3B68A19DCFF}" presName="LevelTwoTextNode" presStyleLbl="node3" presStyleIdx="0" presStyleCnt="2">
        <dgm:presLayoutVars>
          <dgm:chPref val="3"/>
        </dgm:presLayoutVars>
      </dgm:prSet>
      <dgm:spPr/>
      <dgm:t>
        <a:bodyPr/>
        <a:lstStyle/>
        <a:p>
          <a:endParaRPr lang="es-EC"/>
        </a:p>
      </dgm:t>
    </dgm:pt>
    <dgm:pt modelId="{CA69D18C-1E65-4F00-861E-E80B5849B058}" type="pres">
      <dgm:prSet presAssocID="{B7B023B1-AF28-4DD2-BDBF-E3B68A19DCFF}" presName="level3hierChild" presStyleCnt="0"/>
      <dgm:spPr/>
    </dgm:pt>
    <dgm:pt modelId="{DE4FD971-C26E-4619-87FA-8F7893137DC6}" type="pres">
      <dgm:prSet presAssocID="{184EF37C-F84B-44B2-8877-A9D5B98A7ED6}" presName="conn2-1" presStyleLbl="parChTrans1D3" presStyleIdx="1" presStyleCnt="2"/>
      <dgm:spPr/>
      <dgm:t>
        <a:bodyPr/>
        <a:lstStyle/>
        <a:p>
          <a:endParaRPr lang="es-EC"/>
        </a:p>
      </dgm:t>
    </dgm:pt>
    <dgm:pt modelId="{CB99831E-ABA4-4B58-A184-5D9534055144}" type="pres">
      <dgm:prSet presAssocID="{184EF37C-F84B-44B2-8877-A9D5B98A7ED6}" presName="connTx" presStyleLbl="parChTrans1D3" presStyleIdx="1" presStyleCnt="2"/>
      <dgm:spPr/>
      <dgm:t>
        <a:bodyPr/>
        <a:lstStyle/>
        <a:p>
          <a:endParaRPr lang="es-EC"/>
        </a:p>
      </dgm:t>
    </dgm:pt>
    <dgm:pt modelId="{B24112FB-E71F-4C2F-BC10-3C7CCD94FECD}" type="pres">
      <dgm:prSet presAssocID="{03BCD4F5-CB9B-43A3-8954-C9540514C512}" presName="root2" presStyleCnt="0"/>
      <dgm:spPr/>
    </dgm:pt>
    <dgm:pt modelId="{AA3B43B9-30C7-4472-8376-F14AA34A7FD6}" type="pres">
      <dgm:prSet presAssocID="{03BCD4F5-CB9B-43A3-8954-C9540514C512}" presName="LevelTwoTextNode" presStyleLbl="node3" presStyleIdx="1" presStyleCnt="2">
        <dgm:presLayoutVars>
          <dgm:chPref val="3"/>
        </dgm:presLayoutVars>
      </dgm:prSet>
      <dgm:spPr/>
      <dgm:t>
        <a:bodyPr/>
        <a:lstStyle/>
        <a:p>
          <a:endParaRPr lang="es-EC"/>
        </a:p>
      </dgm:t>
    </dgm:pt>
    <dgm:pt modelId="{49656ADF-FF9A-4994-8FDF-A9DF2CE09604}" type="pres">
      <dgm:prSet presAssocID="{03BCD4F5-CB9B-43A3-8954-C9540514C512}" presName="level3hierChild" presStyleCnt="0"/>
      <dgm:spPr/>
    </dgm:pt>
    <dgm:pt modelId="{D6525BE0-DDC8-4C3F-ABD3-469B7A1678F5}" type="pres">
      <dgm:prSet presAssocID="{1E450D54-8779-4C66-B017-C01E3FE0959E}" presName="conn2-1" presStyleLbl="parChTrans1D2" presStyleIdx="1" presStyleCnt="3"/>
      <dgm:spPr/>
      <dgm:t>
        <a:bodyPr/>
        <a:lstStyle/>
        <a:p>
          <a:endParaRPr lang="es-EC"/>
        </a:p>
      </dgm:t>
    </dgm:pt>
    <dgm:pt modelId="{606AD3FF-D715-430B-A1E0-5EF592CC2A8A}" type="pres">
      <dgm:prSet presAssocID="{1E450D54-8779-4C66-B017-C01E3FE0959E}" presName="connTx" presStyleLbl="parChTrans1D2" presStyleIdx="1" presStyleCnt="3"/>
      <dgm:spPr/>
      <dgm:t>
        <a:bodyPr/>
        <a:lstStyle/>
        <a:p>
          <a:endParaRPr lang="es-EC"/>
        </a:p>
      </dgm:t>
    </dgm:pt>
    <dgm:pt modelId="{EB5F1FFF-655F-419C-9454-4AB781B8C3F1}" type="pres">
      <dgm:prSet presAssocID="{76992087-E956-47E6-BF2F-35D2537AB6A0}" presName="root2" presStyleCnt="0"/>
      <dgm:spPr/>
    </dgm:pt>
    <dgm:pt modelId="{27B9B4AF-775A-4D1A-BE94-0716F30915FF}" type="pres">
      <dgm:prSet presAssocID="{76992087-E956-47E6-BF2F-35D2537AB6A0}" presName="LevelTwoTextNode" presStyleLbl="node2" presStyleIdx="1" presStyleCnt="3">
        <dgm:presLayoutVars>
          <dgm:chPref val="3"/>
        </dgm:presLayoutVars>
      </dgm:prSet>
      <dgm:spPr/>
      <dgm:t>
        <a:bodyPr/>
        <a:lstStyle/>
        <a:p>
          <a:endParaRPr lang="es-EC"/>
        </a:p>
      </dgm:t>
    </dgm:pt>
    <dgm:pt modelId="{0DF972DC-B58C-4F75-9EE8-6BF6E2AA68D9}" type="pres">
      <dgm:prSet presAssocID="{76992087-E956-47E6-BF2F-35D2537AB6A0}" presName="level3hierChild" presStyleCnt="0"/>
      <dgm:spPr/>
    </dgm:pt>
    <dgm:pt modelId="{A0286DD6-ADC0-43F6-BD6C-F7A912E7027F}" type="pres">
      <dgm:prSet presAssocID="{6C703A68-AAAF-49B7-AF0C-58EBE98F955F}" presName="conn2-1" presStyleLbl="parChTrans1D2" presStyleIdx="2" presStyleCnt="3"/>
      <dgm:spPr/>
      <dgm:t>
        <a:bodyPr/>
        <a:lstStyle/>
        <a:p>
          <a:endParaRPr lang="es-EC"/>
        </a:p>
      </dgm:t>
    </dgm:pt>
    <dgm:pt modelId="{A8E40AD6-FDE7-47DF-91A8-4BAE859CC675}" type="pres">
      <dgm:prSet presAssocID="{6C703A68-AAAF-49B7-AF0C-58EBE98F955F}" presName="connTx" presStyleLbl="parChTrans1D2" presStyleIdx="2" presStyleCnt="3"/>
      <dgm:spPr/>
      <dgm:t>
        <a:bodyPr/>
        <a:lstStyle/>
        <a:p>
          <a:endParaRPr lang="es-EC"/>
        </a:p>
      </dgm:t>
    </dgm:pt>
    <dgm:pt modelId="{62AD2F2D-F48E-4AA8-A16D-A3CAD6C3CC2B}" type="pres">
      <dgm:prSet presAssocID="{37DB83C2-0800-4B75-98C2-3DACF7F14ADD}" presName="root2" presStyleCnt="0"/>
      <dgm:spPr/>
    </dgm:pt>
    <dgm:pt modelId="{71F90B14-053D-4F9A-8FD0-8B3002F19A6A}" type="pres">
      <dgm:prSet presAssocID="{37DB83C2-0800-4B75-98C2-3DACF7F14ADD}" presName="LevelTwoTextNode" presStyleLbl="node2" presStyleIdx="2" presStyleCnt="3">
        <dgm:presLayoutVars>
          <dgm:chPref val="3"/>
        </dgm:presLayoutVars>
      </dgm:prSet>
      <dgm:spPr/>
      <dgm:t>
        <a:bodyPr/>
        <a:lstStyle/>
        <a:p>
          <a:endParaRPr lang="es-EC"/>
        </a:p>
      </dgm:t>
    </dgm:pt>
    <dgm:pt modelId="{0C3956EA-B9AF-41C8-B626-18A900E41AF7}" type="pres">
      <dgm:prSet presAssocID="{37DB83C2-0800-4B75-98C2-3DACF7F14ADD}" presName="level3hierChild" presStyleCnt="0"/>
      <dgm:spPr/>
    </dgm:pt>
  </dgm:ptLst>
  <dgm:cxnLst>
    <dgm:cxn modelId="{2C58EE57-C9BB-46D4-8117-CAD616100A2D}" type="presOf" srcId="{184EF37C-F84B-44B2-8877-A9D5B98A7ED6}" destId="{CB99831E-ABA4-4B58-A184-5D9534055144}" srcOrd="1" destOrd="0" presId="urn:microsoft.com/office/officeart/2008/layout/HorizontalMultiLevelHierarchy"/>
    <dgm:cxn modelId="{D16713F6-2E81-44F3-AD16-8A57FBED272B}" srcId="{54700F8E-29B2-4D3C-AAD3-00153845C306}" destId="{37DB83C2-0800-4B75-98C2-3DACF7F14ADD}" srcOrd="2" destOrd="0" parTransId="{6C703A68-AAAF-49B7-AF0C-58EBE98F955F}" sibTransId="{800741AF-C093-497B-8D9F-71C8F39722D8}"/>
    <dgm:cxn modelId="{BB39D0CF-15F0-4A2A-98CE-18B3B42DBADA}" srcId="{54700F8E-29B2-4D3C-AAD3-00153845C306}" destId="{76992087-E956-47E6-BF2F-35D2537AB6A0}" srcOrd="1" destOrd="0" parTransId="{1E450D54-8779-4C66-B017-C01E3FE0959E}" sibTransId="{599AF6EE-BA80-41DD-8AB3-949CC07C8DBB}"/>
    <dgm:cxn modelId="{A4073D40-1FE0-45C7-BC7F-16720DEBE61F}" type="presOf" srcId="{6C703A68-AAAF-49B7-AF0C-58EBE98F955F}" destId="{A8E40AD6-FDE7-47DF-91A8-4BAE859CC675}" srcOrd="1" destOrd="0" presId="urn:microsoft.com/office/officeart/2008/layout/HorizontalMultiLevelHierarchy"/>
    <dgm:cxn modelId="{063BF799-2882-411F-9CA2-5993B95652BD}" type="presOf" srcId="{184EF37C-F84B-44B2-8877-A9D5B98A7ED6}" destId="{DE4FD971-C26E-4619-87FA-8F7893137DC6}" srcOrd="0" destOrd="0" presId="urn:microsoft.com/office/officeart/2008/layout/HorizontalMultiLevelHierarchy"/>
    <dgm:cxn modelId="{C3C57773-920A-424B-B932-996B0D1A2713}" type="presOf" srcId="{FE98F397-229F-4E69-893D-BF55BF2A943F}" destId="{91050C6D-4E83-4EEA-99C7-D600587EAD91}" srcOrd="0" destOrd="0" presId="urn:microsoft.com/office/officeart/2008/layout/HorizontalMultiLevelHierarchy"/>
    <dgm:cxn modelId="{AE4AA00C-C0CF-42D9-9580-C380169369BF}" type="presOf" srcId="{B7B023B1-AF28-4DD2-BDBF-E3B68A19DCFF}" destId="{A1BA5ED9-36E8-42B9-B869-715C4308CD50}" srcOrd="0" destOrd="0" presId="urn:microsoft.com/office/officeart/2008/layout/HorizontalMultiLevelHierarchy"/>
    <dgm:cxn modelId="{474796B3-1F1E-486F-B1DD-BB83DC900817}" type="presOf" srcId="{12BEEE10-70E2-440E-B996-43A80307BB76}" destId="{8F9D80DC-E736-4B8E-A434-2EBDE6EBD1DB}" srcOrd="0" destOrd="0" presId="urn:microsoft.com/office/officeart/2008/layout/HorizontalMultiLevelHierarchy"/>
    <dgm:cxn modelId="{074B2C3E-E564-4EC1-9537-906FA94188B1}" srcId="{FE98F397-229F-4E69-893D-BF55BF2A943F}" destId="{54700F8E-29B2-4D3C-AAD3-00153845C306}" srcOrd="0" destOrd="0" parTransId="{A1C6748E-6244-47D7-9D51-DF0212AB32E1}" sibTransId="{593E6A0C-7C30-49EF-88E9-2A1FA7128645}"/>
    <dgm:cxn modelId="{AABA8746-65EB-4628-B78C-21857F2D8FF3}" type="presOf" srcId="{ED443B5E-3BBA-4E7E-8082-4B72B3C9A24A}" destId="{75A299D7-68D6-4F3D-8BB5-45FEE7D259E1}" srcOrd="0" destOrd="0" presId="urn:microsoft.com/office/officeart/2008/layout/HorizontalMultiLevelHierarchy"/>
    <dgm:cxn modelId="{2F1A7597-43C1-4117-860A-B8FA5227E249}" type="presOf" srcId="{54700F8E-29B2-4D3C-AAD3-00153845C306}" destId="{F9AA7B6C-F6BD-491C-9092-F2B1CA6BA75B}" srcOrd="0" destOrd="0" presId="urn:microsoft.com/office/officeart/2008/layout/HorizontalMultiLevelHierarchy"/>
    <dgm:cxn modelId="{09486925-7EED-4DA0-82F6-4886C7E85A2A}" srcId="{12BEEE10-70E2-440E-B996-43A80307BB76}" destId="{03BCD4F5-CB9B-43A3-8954-C9540514C512}" srcOrd="1" destOrd="0" parTransId="{184EF37C-F84B-44B2-8877-A9D5B98A7ED6}" sibTransId="{8B09234A-7AD0-4B4B-A999-A35D600FFCAC}"/>
    <dgm:cxn modelId="{D161F296-1B0E-4275-B996-1CB07948AA62}" type="presOf" srcId="{A94D3451-59DE-4BDC-BE1E-8BF7C4F46A73}" destId="{7A3C9080-7529-41CD-BD19-1CA5759CEE97}" srcOrd="1" destOrd="0" presId="urn:microsoft.com/office/officeart/2008/layout/HorizontalMultiLevelHierarchy"/>
    <dgm:cxn modelId="{3D0988D6-C084-4A51-A939-FC30805C53E2}" type="presOf" srcId="{76992087-E956-47E6-BF2F-35D2537AB6A0}" destId="{27B9B4AF-775A-4D1A-BE94-0716F30915FF}" srcOrd="0" destOrd="0" presId="urn:microsoft.com/office/officeart/2008/layout/HorizontalMultiLevelHierarchy"/>
    <dgm:cxn modelId="{0FE2F5B7-B338-4369-AE7E-CC0F1A439EE0}" srcId="{54700F8E-29B2-4D3C-AAD3-00153845C306}" destId="{12BEEE10-70E2-440E-B996-43A80307BB76}" srcOrd="0" destOrd="0" parTransId="{ED443B5E-3BBA-4E7E-8082-4B72B3C9A24A}" sibTransId="{52FCFB39-2303-4BFE-A659-14C1F1AB690A}"/>
    <dgm:cxn modelId="{6F72B95C-528B-4A3F-8136-4A432A8926AD}" type="presOf" srcId="{ED443B5E-3BBA-4E7E-8082-4B72B3C9A24A}" destId="{CF9B01C0-F5BC-4E19-8053-7402364FBA35}" srcOrd="1" destOrd="0" presId="urn:microsoft.com/office/officeart/2008/layout/HorizontalMultiLevelHierarchy"/>
    <dgm:cxn modelId="{0EB649B3-179B-4313-A97F-F71E4BAA147D}" type="presOf" srcId="{03BCD4F5-CB9B-43A3-8954-C9540514C512}" destId="{AA3B43B9-30C7-4472-8376-F14AA34A7FD6}" srcOrd="0" destOrd="0" presId="urn:microsoft.com/office/officeart/2008/layout/HorizontalMultiLevelHierarchy"/>
    <dgm:cxn modelId="{75EC2A3E-435E-4463-8694-5E3F475A456A}" srcId="{12BEEE10-70E2-440E-B996-43A80307BB76}" destId="{B7B023B1-AF28-4DD2-BDBF-E3B68A19DCFF}" srcOrd="0" destOrd="0" parTransId="{A94D3451-59DE-4BDC-BE1E-8BF7C4F46A73}" sibTransId="{1C1905FD-9A1B-4FC6-8363-88E50B6A75F2}"/>
    <dgm:cxn modelId="{8A0EABD4-A599-4CDF-AA62-DAA4370D2B04}" type="presOf" srcId="{1E450D54-8779-4C66-B017-C01E3FE0959E}" destId="{606AD3FF-D715-430B-A1E0-5EF592CC2A8A}" srcOrd="1" destOrd="0" presId="urn:microsoft.com/office/officeart/2008/layout/HorizontalMultiLevelHierarchy"/>
    <dgm:cxn modelId="{917C899F-DA63-438C-92A8-3B097AEC1F14}" type="presOf" srcId="{6C703A68-AAAF-49B7-AF0C-58EBE98F955F}" destId="{A0286DD6-ADC0-43F6-BD6C-F7A912E7027F}" srcOrd="0" destOrd="0" presId="urn:microsoft.com/office/officeart/2008/layout/HorizontalMultiLevelHierarchy"/>
    <dgm:cxn modelId="{D3F4AAEC-6B2C-40D6-A17C-0880E3950950}" type="presOf" srcId="{A94D3451-59DE-4BDC-BE1E-8BF7C4F46A73}" destId="{16BD0471-E695-49D6-BC40-06347B393F64}" srcOrd="0" destOrd="0" presId="urn:microsoft.com/office/officeart/2008/layout/HorizontalMultiLevelHierarchy"/>
    <dgm:cxn modelId="{64362D7B-A2B1-4364-A389-2B01E2E4F6E9}" type="presOf" srcId="{1E450D54-8779-4C66-B017-C01E3FE0959E}" destId="{D6525BE0-DDC8-4C3F-ABD3-469B7A1678F5}" srcOrd="0" destOrd="0" presId="urn:microsoft.com/office/officeart/2008/layout/HorizontalMultiLevelHierarchy"/>
    <dgm:cxn modelId="{426A7EE9-5288-469E-9231-7D0DE79B8245}" type="presOf" srcId="{37DB83C2-0800-4B75-98C2-3DACF7F14ADD}" destId="{71F90B14-053D-4F9A-8FD0-8B3002F19A6A}" srcOrd="0" destOrd="0" presId="urn:microsoft.com/office/officeart/2008/layout/HorizontalMultiLevelHierarchy"/>
    <dgm:cxn modelId="{2660E59A-6A41-496B-AE73-01680A33DCE0}" type="presParOf" srcId="{91050C6D-4E83-4EEA-99C7-D600587EAD91}" destId="{B83BE205-D5D5-40D6-8AB5-95957B290B78}" srcOrd="0" destOrd="0" presId="urn:microsoft.com/office/officeart/2008/layout/HorizontalMultiLevelHierarchy"/>
    <dgm:cxn modelId="{CC9EAE3D-ED24-4F73-8496-7F55EBB22A94}" type="presParOf" srcId="{B83BE205-D5D5-40D6-8AB5-95957B290B78}" destId="{F9AA7B6C-F6BD-491C-9092-F2B1CA6BA75B}" srcOrd="0" destOrd="0" presId="urn:microsoft.com/office/officeart/2008/layout/HorizontalMultiLevelHierarchy"/>
    <dgm:cxn modelId="{37B417C4-6B6E-4B6E-B18A-2020E69D6129}" type="presParOf" srcId="{B83BE205-D5D5-40D6-8AB5-95957B290B78}" destId="{9D876A0A-DAF7-4688-BA05-5DAE69B51265}" srcOrd="1" destOrd="0" presId="urn:microsoft.com/office/officeart/2008/layout/HorizontalMultiLevelHierarchy"/>
    <dgm:cxn modelId="{9C9BB998-E655-4B56-A3E7-7DF86EFF9316}" type="presParOf" srcId="{9D876A0A-DAF7-4688-BA05-5DAE69B51265}" destId="{75A299D7-68D6-4F3D-8BB5-45FEE7D259E1}" srcOrd="0" destOrd="0" presId="urn:microsoft.com/office/officeart/2008/layout/HorizontalMultiLevelHierarchy"/>
    <dgm:cxn modelId="{11E6F0C5-9EDA-4C98-A4D2-BA3536A1CB61}" type="presParOf" srcId="{75A299D7-68D6-4F3D-8BB5-45FEE7D259E1}" destId="{CF9B01C0-F5BC-4E19-8053-7402364FBA35}" srcOrd="0" destOrd="0" presId="urn:microsoft.com/office/officeart/2008/layout/HorizontalMultiLevelHierarchy"/>
    <dgm:cxn modelId="{D81D762B-5405-4273-969A-C8A41BCF3E3B}" type="presParOf" srcId="{9D876A0A-DAF7-4688-BA05-5DAE69B51265}" destId="{CCF5A4EE-2720-4267-B352-FF4DE3A4E563}" srcOrd="1" destOrd="0" presId="urn:microsoft.com/office/officeart/2008/layout/HorizontalMultiLevelHierarchy"/>
    <dgm:cxn modelId="{D0D20150-53CB-47D3-A908-6A376E6397BB}" type="presParOf" srcId="{CCF5A4EE-2720-4267-B352-FF4DE3A4E563}" destId="{8F9D80DC-E736-4B8E-A434-2EBDE6EBD1DB}" srcOrd="0" destOrd="0" presId="urn:microsoft.com/office/officeart/2008/layout/HorizontalMultiLevelHierarchy"/>
    <dgm:cxn modelId="{1076FF63-AC4B-4810-87D1-5893EAA1D9FF}" type="presParOf" srcId="{CCF5A4EE-2720-4267-B352-FF4DE3A4E563}" destId="{B808C79D-0B93-4170-A413-0460AFB6049B}" srcOrd="1" destOrd="0" presId="urn:microsoft.com/office/officeart/2008/layout/HorizontalMultiLevelHierarchy"/>
    <dgm:cxn modelId="{C4A5DA52-A38B-4338-877D-8A6FCB6579EF}" type="presParOf" srcId="{B808C79D-0B93-4170-A413-0460AFB6049B}" destId="{16BD0471-E695-49D6-BC40-06347B393F64}" srcOrd="0" destOrd="0" presId="urn:microsoft.com/office/officeart/2008/layout/HorizontalMultiLevelHierarchy"/>
    <dgm:cxn modelId="{9A471636-03DF-4642-93EC-7F80A708665B}" type="presParOf" srcId="{16BD0471-E695-49D6-BC40-06347B393F64}" destId="{7A3C9080-7529-41CD-BD19-1CA5759CEE97}" srcOrd="0" destOrd="0" presId="urn:microsoft.com/office/officeart/2008/layout/HorizontalMultiLevelHierarchy"/>
    <dgm:cxn modelId="{B56DE828-04BE-4D4D-B007-A31D90F63906}" type="presParOf" srcId="{B808C79D-0B93-4170-A413-0460AFB6049B}" destId="{BF8E5A9B-60B5-459E-BD5A-B26BBACDF798}" srcOrd="1" destOrd="0" presId="urn:microsoft.com/office/officeart/2008/layout/HorizontalMultiLevelHierarchy"/>
    <dgm:cxn modelId="{5A5D4E2B-F0AE-457F-8166-5DCBD020F5D4}" type="presParOf" srcId="{BF8E5A9B-60B5-459E-BD5A-B26BBACDF798}" destId="{A1BA5ED9-36E8-42B9-B869-715C4308CD50}" srcOrd="0" destOrd="0" presId="urn:microsoft.com/office/officeart/2008/layout/HorizontalMultiLevelHierarchy"/>
    <dgm:cxn modelId="{B788C946-8AC3-496B-BA82-4DCBF3DF5511}" type="presParOf" srcId="{BF8E5A9B-60B5-459E-BD5A-B26BBACDF798}" destId="{CA69D18C-1E65-4F00-861E-E80B5849B058}" srcOrd="1" destOrd="0" presId="urn:microsoft.com/office/officeart/2008/layout/HorizontalMultiLevelHierarchy"/>
    <dgm:cxn modelId="{8DB43568-BC8A-4742-B748-ED2414D303CF}" type="presParOf" srcId="{B808C79D-0B93-4170-A413-0460AFB6049B}" destId="{DE4FD971-C26E-4619-87FA-8F7893137DC6}" srcOrd="2" destOrd="0" presId="urn:microsoft.com/office/officeart/2008/layout/HorizontalMultiLevelHierarchy"/>
    <dgm:cxn modelId="{8C52ACE6-9528-478C-BC65-2B3C4EA3921F}" type="presParOf" srcId="{DE4FD971-C26E-4619-87FA-8F7893137DC6}" destId="{CB99831E-ABA4-4B58-A184-5D9534055144}" srcOrd="0" destOrd="0" presId="urn:microsoft.com/office/officeart/2008/layout/HorizontalMultiLevelHierarchy"/>
    <dgm:cxn modelId="{29361B07-0EC6-48B2-861B-0A18D5E0E184}" type="presParOf" srcId="{B808C79D-0B93-4170-A413-0460AFB6049B}" destId="{B24112FB-E71F-4C2F-BC10-3C7CCD94FECD}" srcOrd="3" destOrd="0" presId="urn:microsoft.com/office/officeart/2008/layout/HorizontalMultiLevelHierarchy"/>
    <dgm:cxn modelId="{CA7BEE6A-9313-44F5-B16F-D170B59925CA}" type="presParOf" srcId="{B24112FB-E71F-4C2F-BC10-3C7CCD94FECD}" destId="{AA3B43B9-30C7-4472-8376-F14AA34A7FD6}" srcOrd="0" destOrd="0" presId="urn:microsoft.com/office/officeart/2008/layout/HorizontalMultiLevelHierarchy"/>
    <dgm:cxn modelId="{9007AB64-104A-4AE2-9FEB-33B3C812014A}" type="presParOf" srcId="{B24112FB-E71F-4C2F-BC10-3C7CCD94FECD}" destId="{49656ADF-FF9A-4994-8FDF-A9DF2CE09604}" srcOrd="1" destOrd="0" presId="urn:microsoft.com/office/officeart/2008/layout/HorizontalMultiLevelHierarchy"/>
    <dgm:cxn modelId="{172EB114-78D6-47B6-95E7-F811593C6C52}" type="presParOf" srcId="{9D876A0A-DAF7-4688-BA05-5DAE69B51265}" destId="{D6525BE0-DDC8-4C3F-ABD3-469B7A1678F5}" srcOrd="2" destOrd="0" presId="urn:microsoft.com/office/officeart/2008/layout/HorizontalMultiLevelHierarchy"/>
    <dgm:cxn modelId="{582E82B3-5F4D-41FA-A069-99152E7AB4BE}" type="presParOf" srcId="{D6525BE0-DDC8-4C3F-ABD3-469B7A1678F5}" destId="{606AD3FF-D715-430B-A1E0-5EF592CC2A8A}" srcOrd="0" destOrd="0" presId="urn:microsoft.com/office/officeart/2008/layout/HorizontalMultiLevelHierarchy"/>
    <dgm:cxn modelId="{2FBA2041-1F16-407A-A770-7084F06A7EBF}" type="presParOf" srcId="{9D876A0A-DAF7-4688-BA05-5DAE69B51265}" destId="{EB5F1FFF-655F-419C-9454-4AB781B8C3F1}" srcOrd="3" destOrd="0" presId="urn:microsoft.com/office/officeart/2008/layout/HorizontalMultiLevelHierarchy"/>
    <dgm:cxn modelId="{F2289329-4C4D-492D-BA78-53106E9F4364}" type="presParOf" srcId="{EB5F1FFF-655F-419C-9454-4AB781B8C3F1}" destId="{27B9B4AF-775A-4D1A-BE94-0716F30915FF}" srcOrd="0" destOrd="0" presId="urn:microsoft.com/office/officeart/2008/layout/HorizontalMultiLevelHierarchy"/>
    <dgm:cxn modelId="{FDF38A57-C188-4AAF-9FF6-03A30698A364}" type="presParOf" srcId="{EB5F1FFF-655F-419C-9454-4AB781B8C3F1}" destId="{0DF972DC-B58C-4F75-9EE8-6BF6E2AA68D9}" srcOrd="1" destOrd="0" presId="urn:microsoft.com/office/officeart/2008/layout/HorizontalMultiLevelHierarchy"/>
    <dgm:cxn modelId="{8766ABA5-D233-45F0-8EDA-1018135F943E}" type="presParOf" srcId="{9D876A0A-DAF7-4688-BA05-5DAE69B51265}" destId="{A0286DD6-ADC0-43F6-BD6C-F7A912E7027F}" srcOrd="4" destOrd="0" presId="urn:microsoft.com/office/officeart/2008/layout/HorizontalMultiLevelHierarchy"/>
    <dgm:cxn modelId="{02176FE3-29D6-48B8-B1B4-7A21B52AB01C}" type="presParOf" srcId="{A0286DD6-ADC0-43F6-BD6C-F7A912E7027F}" destId="{A8E40AD6-FDE7-47DF-91A8-4BAE859CC675}" srcOrd="0" destOrd="0" presId="urn:microsoft.com/office/officeart/2008/layout/HorizontalMultiLevelHierarchy"/>
    <dgm:cxn modelId="{986A5566-5278-4D36-9F9F-134F7303E06F}" type="presParOf" srcId="{9D876A0A-DAF7-4688-BA05-5DAE69B51265}" destId="{62AD2F2D-F48E-4AA8-A16D-A3CAD6C3CC2B}" srcOrd="5" destOrd="0" presId="urn:microsoft.com/office/officeart/2008/layout/HorizontalMultiLevelHierarchy"/>
    <dgm:cxn modelId="{0F27E399-9549-46A3-9294-4EF7BAD48EC9}" type="presParOf" srcId="{62AD2F2D-F48E-4AA8-A16D-A3CAD6C3CC2B}" destId="{71F90B14-053D-4F9A-8FD0-8B3002F19A6A}" srcOrd="0" destOrd="0" presId="urn:microsoft.com/office/officeart/2008/layout/HorizontalMultiLevelHierarchy"/>
    <dgm:cxn modelId="{E3C25FE8-1EAD-474E-B73A-16975097A287}" type="presParOf" srcId="{62AD2F2D-F48E-4AA8-A16D-A3CAD6C3CC2B}" destId="{0C3956EA-B9AF-41C8-B626-18A900E41AF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86DD6-ADC0-43F6-BD6C-F7A912E7027F}">
      <dsp:nvSpPr>
        <dsp:cNvPr id="0" name=""/>
        <dsp:cNvSpPr/>
      </dsp:nvSpPr>
      <dsp:spPr>
        <a:xfrm>
          <a:off x="1824610" y="1403858"/>
          <a:ext cx="349953" cy="666832"/>
        </a:xfrm>
        <a:custGeom>
          <a:avLst/>
          <a:gdLst/>
          <a:ahLst/>
          <a:cxnLst/>
          <a:rect l="0" t="0" r="0" b="0"/>
          <a:pathLst>
            <a:path>
              <a:moveTo>
                <a:pt x="0" y="0"/>
              </a:moveTo>
              <a:lnTo>
                <a:pt x="174976" y="0"/>
              </a:lnTo>
              <a:lnTo>
                <a:pt x="174976" y="666832"/>
              </a:lnTo>
              <a:lnTo>
                <a:pt x="349953" y="66683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80759" y="1718447"/>
        <a:ext cx="37654" cy="37654"/>
      </dsp:txXfrm>
    </dsp:sp>
    <dsp:sp modelId="{D6525BE0-DDC8-4C3F-ABD3-469B7A1678F5}">
      <dsp:nvSpPr>
        <dsp:cNvPr id="0" name=""/>
        <dsp:cNvSpPr/>
      </dsp:nvSpPr>
      <dsp:spPr>
        <a:xfrm>
          <a:off x="1824610" y="1358138"/>
          <a:ext cx="349953" cy="91440"/>
        </a:xfrm>
        <a:custGeom>
          <a:avLst/>
          <a:gdLst/>
          <a:ahLst/>
          <a:cxnLst/>
          <a:rect l="0" t="0" r="0" b="0"/>
          <a:pathLst>
            <a:path>
              <a:moveTo>
                <a:pt x="0" y="45720"/>
              </a:moveTo>
              <a:lnTo>
                <a:pt x="349953"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90838" y="1395109"/>
        <a:ext cx="17497" cy="17497"/>
      </dsp:txXfrm>
    </dsp:sp>
    <dsp:sp modelId="{DE4FD971-C26E-4619-87FA-8F7893137DC6}">
      <dsp:nvSpPr>
        <dsp:cNvPr id="0" name=""/>
        <dsp:cNvSpPr/>
      </dsp:nvSpPr>
      <dsp:spPr>
        <a:xfrm>
          <a:off x="3924333" y="737025"/>
          <a:ext cx="349953" cy="333416"/>
        </a:xfrm>
        <a:custGeom>
          <a:avLst/>
          <a:gdLst/>
          <a:ahLst/>
          <a:cxnLst/>
          <a:rect l="0" t="0" r="0" b="0"/>
          <a:pathLst>
            <a:path>
              <a:moveTo>
                <a:pt x="0" y="0"/>
              </a:moveTo>
              <a:lnTo>
                <a:pt x="174976" y="0"/>
              </a:lnTo>
              <a:lnTo>
                <a:pt x="174976" y="333416"/>
              </a:lnTo>
              <a:lnTo>
                <a:pt x="349953" y="33341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87226" y="891649"/>
        <a:ext cx="24167" cy="24167"/>
      </dsp:txXfrm>
    </dsp:sp>
    <dsp:sp modelId="{16BD0471-E695-49D6-BC40-06347B393F64}">
      <dsp:nvSpPr>
        <dsp:cNvPr id="0" name=""/>
        <dsp:cNvSpPr/>
      </dsp:nvSpPr>
      <dsp:spPr>
        <a:xfrm>
          <a:off x="3924333" y="403609"/>
          <a:ext cx="349953" cy="333416"/>
        </a:xfrm>
        <a:custGeom>
          <a:avLst/>
          <a:gdLst/>
          <a:ahLst/>
          <a:cxnLst/>
          <a:rect l="0" t="0" r="0" b="0"/>
          <a:pathLst>
            <a:path>
              <a:moveTo>
                <a:pt x="0" y="333416"/>
              </a:moveTo>
              <a:lnTo>
                <a:pt x="174976" y="333416"/>
              </a:lnTo>
              <a:lnTo>
                <a:pt x="174976" y="0"/>
              </a:lnTo>
              <a:lnTo>
                <a:pt x="349953"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87226" y="558233"/>
        <a:ext cx="24167" cy="24167"/>
      </dsp:txXfrm>
    </dsp:sp>
    <dsp:sp modelId="{75A299D7-68D6-4F3D-8BB5-45FEE7D259E1}">
      <dsp:nvSpPr>
        <dsp:cNvPr id="0" name=""/>
        <dsp:cNvSpPr/>
      </dsp:nvSpPr>
      <dsp:spPr>
        <a:xfrm>
          <a:off x="1824610" y="737025"/>
          <a:ext cx="349953" cy="666832"/>
        </a:xfrm>
        <a:custGeom>
          <a:avLst/>
          <a:gdLst/>
          <a:ahLst/>
          <a:cxnLst/>
          <a:rect l="0" t="0" r="0" b="0"/>
          <a:pathLst>
            <a:path>
              <a:moveTo>
                <a:pt x="0" y="666832"/>
              </a:moveTo>
              <a:lnTo>
                <a:pt x="174976" y="666832"/>
              </a:lnTo>
              <a:lnTo>
                <a:pt x="174976" y="0"/>
              </a:lnTo>
              <a:lnTo>
                <a:pt x="34995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1980759" y="1051615"/>
        <a:ext cx="37654" cy="37654"/>
      </dsp:txXfrm>
    </dsp:sp>
    <dsp:sp modelId="{F9AA7B6C-F6BD-491C-9092-F2B1CA6BA75B}">
      <dsp:nvSpPr>
        <dsp:cNvPr id="0" name=""/>
        <dsp:cNvSpPr/>
      </dsp:nvSpPr>
      <dsp:spPr>
        <a:xfrm rot="16200000">
          <a:off x="154018" y="1137125"/>
          <a:ext cx="2807717"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err="1" smtClean="0"/>
            <a:t>Tipos</a:t>
          </a:r>
          <a:r>
            <a:rPr lang="en-US" sz="3000" kern="1200" dirty="0" smtClean="0"/>
            <a:t> de </a:t>
          </a:r>
          <a:r>
            <a:rPr lang="en-US" sz="3000" kern="1200" dirty="0" err="1" smtClean="0"/>
            <a:t>Mapas</a:t>
          </a:r>
          <a:endParaRPr lang="es-EC" sz="3000" kern="1200" dirty="0"/>
        </a:p>
      </dsp:txBody>
      <dsp:txXfrm>
        <a:off x="154018" y="1137125"/>
        <a:ext cx="2807717" cy="533466"/>
      </dsp:txXfrm>
    </dsp:sp>
    <dsp:sp modelId="{8F9D80DC-E736-4B8E-A434-2EBDE6EBD1DB}">
      <dsp:nvSpPr>
        <dsp:cNvPr id="0" name=""/>
        <dsp:cNvSpPr/>
      </dsp:nvSpPr>
      <dsp:spPr>
        <a:xfrm>
          <a:off x="2174563" y="470292"/>
          <a:ext cx="1749769"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noProof="0" dirty="0" smtClean="0"/>
            <a:t>Métricos</a:t>
          </a:r>
          <a:endParaRPr lang="es-EC" sz="1900" kern="1200" noProof="0" dirty="0"/>
        </a:p>
      </dsp:txBody>
      <dsp:txXfrm>
        <a:off x="2174563" y="470292"/>
        <a:ext cx="1749769" cy="533466"/>
      </dsp:txXfrm>
    </dsp:sp>
    <dsp:sp modelId="{A1BA5ED9-36E8-42B9-B869-715C4308CD50}">
      <dsp:nvSpPr>
        <dsp:cNvPr id="0" name=""/>
        <dsp:cNvSpPr/>
      </dsp:nvSpPr>
      <dsp:spPr>
        <a:xfrm>
          <a:off x="4274286" y="136876"/>
          <a:ext cx="1749769"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t>Creados</a:t>
          </a:r>
          <a:r>
            <a:rPr lang="en-US" sz="1900" kern="1200" dirty="0" smtClean="0"/>
            <a:t> a </a:t>
          </a:r>
          <a:r>
            <a:rPr lang="en-US" sz="1900" kern="1200" dirty="0" err="1" smtClean="0"/>
            <a:t>partir</a:t>
          </a:r>
          <a:r>
            <a:rPr lang="en-US" sz="1900" kern="1200" dirty="0" smtClean="0"/>
            <a:t> de </a:t>
          </a:r>
          <a:r>
            <a:rPr lang="en-US" sz="1900" kern="1200" dirty="0" err="1" smtClean="0"/>
            <a:t>hitos</a:t>
          </a:r>
          <a:endParaRPr lang="es-EC" sz="1900" kern="1200" dirty="0"/>
        </a:p>
      </dsp:txBody>
      <dsp:txXfrm>
        <a:off x="4274286" y="136876"/>
        <a:ext cx="1749769" cy="533466"/>
      </dsp:txXfrm>
    </dsp:sp>
    <dsp:sp modelId="{AA3B43B9-30C7-4472-8376-F14AA34A7FD6}">
      <dsp:nvSpPr>
        <dsp:cNvPr id="0" name=""/>
        <dsp:cNvSpPr/>
      </dsp:nvSpPr>
      <dsp:spPr>
        <a:xfrm>
          <a:off x="4274286" y="803708"/>
          <a:ext cx="1749769"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De </a:t>
          </a:r>
          <a:r>
            <a:rPr lang="en-US" sz="1900" kern="1200" dirty="0" err="1" smtClean="0"/>
            <a:t>densidad</a:t>
          </a:r>
          <a:r>
            <a:rPr lang="en-US" sz="1900" kern="1200" dirty="0" smtClean="0"/>
            <a:t> o de </a:t>
          </a:r>
          <a:r>
            <a:rPr lang="en-US" sz="1900" kern="1200" dirty="0" err="1" smtClean="0"/>
            <a:t>malla</a:t>
          </a:r>
          <a:endParaRPr lang="es-EC" sz="1900" kern="1200" dirty="0"/>
        </a:p>
      </dsp:txBody>
      <dsp:txXfrm>
        <a:off x="4274286" y="803708"/>
        <a:ext cx="1749769" cy="533466"/>
      </dsp:txXfrm>
    </dsp:sp>
    <dsp:sp modelId="{27B9B4AF-775A-4D1A-BE94-0716F30915FF}">
      <dsp:nvSpPr>
        <dsp:cNvPr id="0" name=""/>
        <dsp:cNvSpPr/>
      </dsp:nvSpPr>
      <dsp:spPr>
        <a:xfrm>
          <a:off x="2174563" y="1137125"/>
          <a:ext cx="1749769"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noProof="0" dirty="0" smtClean="0"/>
            <a:t>Topológicos</a:t>
          </a:r>
          <a:endParaRPr lang="es-EC" sz="1900" kern="1200" noProof="0" dirty="0"/>
        </a:p>
      </dsp:txBody>
      <dsp:txXfrm>
        <a:off x="2174563" y="1137125"/>
        <a:ext cx="1749769" cy="533466"/>
      </dsp:txXfrm>
    </dsp:sp>
    <dsp:sp modelId="{71F90B14-053D-4F9A-8FD0-8B3002F19A6A}">
      <dsp:nvSpPr>
        <dsp:cNvPr id="0" name=""/>
        <dsp:cNvSpPr/>
      </dsp:nvSpPr>
      <dsp:spPr>
        <a:xfrm>
          <a:off x="2174563" y="1803958"/>
          <a:ext cx="1749769" cy="5334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noProof="0" dirty="0" smtClean="0"/>
            <a:t>Jerárquicos</a:t>
          </a:r>
          <a:endParaRPr lang="es-EC" sz="1900" kern="1200" noProof="0" dirty="0"/>
        </a:p>
      </dsp:txBody>
      <dsp:txXfrm>
        <a:off x="2174563" y="1803958"/>
        <a:ext cx="1749769" cy="53346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8" name="Slide Number Placeholder 7"/>
          <p:cNvSpPr>
            <a:spLocks noGrp="1"/>
          </p:cNvSpPr>
          <p:nvPr>
            <p:ph type="sldNum" sz="quarter" idx="11"/>
          </p:nvPr>
        </p:nvSpPr>
        <p:spPr/>
        <p:txBody>
          <a:bodyPr/>
          <a:lstStyle/>
          <a:p>
            <a:fld id="{132FADFE-3B8F-471C-ABF0-DBC7717ECBBC}" type="slidenum">
              <a:rPr lang="es-ES" smtClean="0"/>
              <a:t>‹Nº›</a:t>
            </a:fld>
            <a:endParaRPr lang="es-ES" dirty="0"/>
          </a:p>
        </p:txBody>
      </p:sp>
      <p:sp>
        <p:nvSpPr>
          <p:cNvPr id="9" name="Footer Placeholder 8"/>
          <p:cNvSpPr>
            <a:spLocks noGrp="1"/>
          </p:cNvSpPr>
          <p:nvPr>
            <p:ph type="ftr" sz="quarter" idx="12"/>
          </p:nvPr>
        </p:nvSpPr>
        <p:spPr/>
        <p:txBody>
          <a:body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t>‹Nº›</a:t>
            </a:fld>
            <a:endParaRPr lang="es-ES" dirty="0"/>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t>21/11/2012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A847CFC-816F-41D0-AAC0-9BF4FEBC753E}" type="datetimeFigureOut">
              <a:rPr lang="es-ES" smtClean="0"/>
              <a:t>21/11/2012</a:t>
            </a:fld>
            <a:endParaRPr lang="es-E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32FADFE-3B8F-471C-ABF0-DBC7717ECBBC}" type="slidenum">
              <a:rPr lang="es-ES" smtClean="0"/>
              <a:t>‹Nº›</a:t>
            </a:fld>
            <a:endParaRPr lang="es-E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5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Hoja_de_c_lculo_de_Microsoft_Excel1.xlsx"/></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5" Type="http://schemas.openxmlformats.org/officeDocument/2006/relationships/oleObject" Target="../embeddings/oleObject9.bin"/><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1.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8.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fontScale="90000"/>
          </a:bodyPr>
          <a:lstStyle/>
          <a:p>
            <a:pPr algn="ctr"/>
            <a:r>
              <a:rPr lang="es-ES" dirty="0" smtClean="0"/>
              <a:t>MAPAS DE ENTORNOS MEDIANTE NAVEGACION DIFUSA Y SISTEMA DE TELEOPERACION DE UNA PLATAFORMA PIONEER P3</a:t>
            </a:r>
            <a:r>
              <a:rPr lang="en-US" dirty="0" smtClean="0"/>
              <a:t>-DX</a:t>
            </a:r>
            <a:endParaRPr lang="es-ES" dirty="0"/>
          </a:p>
        </p:txBody>
      </p:sp>
      <p:sp>
        <p:nvSpPr>
          <p:cNvPr id="3" name="2 Subtítulo"/>
          <p:cNvSpPr>
            <a:spLocks noGrp="1"/>
          </p:cNvSpPr>
          <p:nvPr>
            <p:ph type="subTitle" idx="1"/>
          </p:nvPr>
        </p:nvSpPr>
        <p:spPr>
          <a:xfrm>
            <a:off x="914400" y="5166530"/>
            <a:ext cx="7315200" cy="1358814"/>
          </a:xfrm>
        </p:spPr>
        <p:txBody>
          <a:bodyPr>
            <a:normAutofit/>
          </a:bodyPr>
          <a:lstStyle/>
          <a:p>
            <a:r>
              <a:rPr lang="en-US" dirty="0" smtClean="0"/>
              <a:t>DANNY ENRIQUE V</a:t>
            </a:r>
            <a:r>
              <a:rPr lang="es-ES" dirty="0" smtClean="0"/>
              <a:t>ÁSCONEZ CHIMBO</a:t>
            </a:r>
          </a:p>
          <a:p>
            <a:r>
              <a:rPr lang="es-ES" dirty="0" smtClean="0"/>
              <a:t>DANIEL ENGIBERTO GRANDA GUTIÉRREZ</a:t>
            </a:r>
          </a:p>
          <a:p>
            <a:pPr algn="r"/>
            <a:r>
              <a:rPr lang="es-ES" dirty="0" smtClean="0"/>
              <a:t>2012</a:t>
            </a:r>
            <a:endParaRPr lang="es-ES" dirty="0"/>
          </a:p>
        </p:txBody>
      </p:sp>
    </p:spTree>
    <p:extLst>
      <p:ext uri="{BB962C8B-B14F-4D97-AF65-F5344CB8AC3E}">
        <p14:creationId xmlns:p14="http://schemas.microsoft.com/office/powerpoint/2010/main" val="168743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315200" cy="1154097"/>
          </a:xfrm>
        </p:spPr>
        <p:txBody>
          <a:bodyPr/>
          <a:lstStyle/>
          <a:p>
            <a:r>
              <a:rPr lang="en-US" dirty="0" err="1" smtClean="0"/>
              <a:t>Plataforma</a:t>
            </a:r>
            <a:r>
              <a:rPr lang="en-US" dirty="0" smtClean="0"/>
              <a:t> </a:t>
            </a:r>
            <a:r>
              <a:rPr lang="en-US" dirty="0" err="1" smtClean="0"/>
              <a:t>Pionner</a:t>
            </a:r>
            <a:r>
              <a:rPr lang="en-US" dirty="0" smtClean="0"/>
              <a:t> </a:t>
            </a:r>
            <a:endParaRPr lang="es-EC" dirty="0"/>
          </a:p>
        </p:txBody>
      </p:sp>
      <p:sp>
        <p:nvSpPr>
          <p:cNvPr id="3" name="2 Marcador de contenido"/>
          <p:cNvSpPr>
            <a:spLocks noGrp="1"/>
          </p:cNvSpPr>
          <p:nvPr>
            <p:ph idx="1"/>
          </p:nvPr>
        </p:nvSpPr>
        <p:spPr>
          <a:xfrm>
            <a:off x="914400" y="1916832"/>
            <a:ext cx="7315200" cy="1152128"/>
          </a:xfrm>
        </p:spPr>
        <p:txBody>
          <a:bodyPr>
            <a:normAutofit/>
          </a:bodyPr>
          <a:lstStyle/>
          <a:p>
            <a:pPr algn="just"/>
            <a:r>
              <a:rPr lang="es-EC" dirty="0"/>
              <a:t>Las plataformas Pioneer son una familia de robots inteligentes móviles, utilizados para educación e investigación</a:t>
            </a:r>
            <a:r>
              <a:rPr lang="es-EC" dirty="0" smtClean="0"/>
              <a:t>.</a:t>
            </a:r>
          </a:p>
          <a:p>
            <a:pPr algn="just"/>
            <a:endParaRPr lang="es-EC" dirty="0"/>
          </a:p>
        </p:txBody>
      </p:sp>
      <p:pic>
        <p:nvPicPr>
          <p:cNvPr id="4" name="3 Imagen"/>
          <p:cNvPicPr/>
          <p:nvPr/>
        </p:nvPicPr>
        <p:blipFill rotWithShape="1">
          <a:blip r:embed="rId2">
            <a:extLst>
              <a:ext uri="{28A0092B-C50C-407E-A947-70E740481C1C}">
                <a14:useLocalDpi xmlns:a14="http://schemas.microsoft.com/office/drawing/2010/main" val="0"/>
              </a:ext>
            </a:extLst>
          </a:blip>
          <a:srcRect l="56776" t="45606" r="32235" b="32894"/>
          <a:stretch/>
        </p:blipFill>
        <p:spPr bwMode="auto">
          <a:xfrm>
            <a:off x="2818112" y="2955050"/>
            <a:ext cx="2808312" cy="2592288"/>
          </a:xfrm>
          <a:prstGeom prst="rect">
            <a:avLst/>
          </a:prstGeom>
          <a:ln>
            <a:noFill/>
          </a:ln>
          <a:extLst>
            <a:ext uri="{53640926-AAD7-44D8-BBD7-CCE9431645EC}">
              <a14:shadowObscured xmlns:a14="http://schemas.microsoft.com/office/drawing/2010/main"/>
            </a:ext>
          </a:extLst>
        </p:spPr>
      </p:pic>
      <p:sp>
        <p:nvSpPr>
          <p:cNvPr id="5" name="2 Marcador de contenido"/>
          <p:cNvSpPr txBox="1">
            <a:spLocks/>
          </p:cNvSpPr>
          <p:nvPr/>
        </p:nvSpPr>
        <p:spPr>
          <a:xfrm>
            <a:off x="2339752" y="5766520"/>
            <a:ext cx="3960440" cy="57606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1. </a:t>
            </a:r>
            <a:r>
              <a:rPr lang="es-EC" sz="1600" dirty="0" smtClean="0"/>
              <a:t>Plataforma</a:t>
            </a:r>
            <a:r>
              <a:rPr lang="en-US" sz="1600" dirty="0" smtClean="0"/>
              <a:t> Pioneer P3-DX</a:t>
            </a:r>
            <a:endParaRPr lang="es-EC" sz="1600" dirty="0"/>
          </a:p>
        </p:txBody>
      </p:sp>
    </p:spTree>
    <p:extLst>
      <p:ext uri="{BB962C8B-B14F-4D97-AF65-F5344CB8AC3E}">
        <p14:creationId xmlns:p14="http://schemas.microsoft.com/office/powerpoint/2010/main" val="1508595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52737"/>
            <a:ext cx="7315200" cy="5256624"/>
          </a:xfrm>
        </p:spPr>
        <p:txBody>
          <a:bodyPr>
            <a:normAutofit lnSpcReduction="10000"/>
          </a:bodyPr>
          <a:lstStyle/>
          <a:p>
            <a:pPr algn="just"/>
            <a:r>
              <a:rPr lang="es-EC" dirty="0"/>
              <a:t>Compuestas por una armazón de aluminio, </a:t>
            </a:r>
            <a:r>
              <a:rPr lang="es-ES" dirty="0"/>
              <a:t>sistema de tracción equilibrada, motores de corriente continua reversibles, control de motores y controladores electrónicos, codificadores de alta resolución de movimiento y energizados mediante baterías, todo ello gestionado por un </a:t>
            </a:r>
            <a:r>
              <a:rPr lang="es-ES" dirty="0" err="1"/>
              <a:t>microcontrolador</a:t>
            </a:r>
            <a:r>
              <a:rPr lang="es-ES" dirty="0"/>
              <a:t> integrado y un software servidor Mobile-Robot.</a:t>
            </a:r>
          </a:p>
          <a:p>
            <a:pPr algn="just"/>
            <a:r>
              <a:rPr lang="es-EC" dirty="0"/>
              <a:t> </a:t>
            </a:r>
            <a:r>
              <a:rPr lang="es-ES" dirty="0"/>
              <a:t>El desarrollo de software incluye: ARIA (Interfaz Robótica Avanzada para Aplicaciones)  y </a:t>
            </a:r>
            <a:r>
              <a:rPr lang="es-ES" dirty="0" err="1"/>
              <a:t>ARNetworking</a:t>
            </a:r>
            <a:r>
              <a:rPr lang="es-ES" dirty="0"/>
              <a:t>, publicado bajo licencia pública GNU, y complementado con librerías completamente documentadas en  </a:t>
            </a:r>
            <a:r>
              <a:rPr lang="es-ES" dirty="0" smtClean="0"/>
              <a:t>C, </a:t>
            </a:r>
            <a:r>
              <a:rPr lang="es-ES" dirty="0"/>
              <a:t>Java y Python así como el código fuente de las mismas</a:t>
            </a:r>
            <a:r>
              <a:rPr lang="es-ES" dirty="0" smtClean="0"/>
              <a:t>.</a:t>
            </a:r>
          </a:p>
          <a:p>
            <a:pPr algn="just"/>
            <a:r>
              <a:rPr lang="es-EC" dirty="0"/>
              <a:t>Estas plataformas operan como servidor en un ambiente cliente-servidor: </a:t>
            </a:r>
            <a:r>
              <a:rPr lang="es-ES" dirty="0"/>
              <a:t>Sus </a:t>
            </a:r>
            <a:r>
              <a:rPr lang="es-ES" dirty="0" err="1"/>
              <a:t>microcontroladores</a:t>
            </a:r>
            <a:r>
              <a:rPr lang="es-ES" dirty="0"/>
              <a:t> manejan los detalles de bajo nivel de la robótica móvil, como: el mantenimiento de la velocidad y el rumbo de la plataforma, la adquisición de lecturas de los sensores, y la gestión de los accesorios conectados.</a:t>
            </a:r>
          </a:p>
          <a:p>
            <a:pPr algn="just"/>
            <a:endParaRPr lang="es-EC" dirty="0"/>
          </a:p>
          <a:p>
            <a:endParaRPr lang="es-EC" dirty="0"/>
          </a:p>
        </p:txBody>
      </p:sp>
    </p:spTree>
    <p:extLst>
      <p:ext uri="{BB962C8B-B14F-4D97-AF65-F5344CB8AC3E}">
        <p14:creationId xmlns:p14="http://schemas.microsoft.com/office/powerpoint/2010/main" val="77128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ARIA</a:t>
            </a:r>
            <a:endParaRPr lang="es-EC" dirty="0"/>
          </a:p>
        </p:txBody>
      </p:sp>
      <p:sp>
        <p:nvSpPr>
          <p:cNvPr id="3" name="2 Marcador de contenido"/>
          <p:cNvSpPr>
            <a:spLocks noGrp="1"/>
          </p:cNvSpPr>
          <p:nvPr>
            <p:ph idx="1"/>
          </p:nvPr>
        </p:nvSpPr>
        <p:spPr/>
        <p:txBody>
          <a:bodyPr/>
          <a:lstStyle/>
          <a:p>
            <a:pPr algn="just"/>
            <a:r>
              <a:rPr lang="es-EC" dirty="0"/>
              <a:t>El software ARIA (Interfaz Robótica Avanzada para Aplicaciones), incluyendo </a:t>
            </a:r>
            <a:r>
              <a:rPr lang="es-EC" dirty="0" err="1"/>
              <a:t>ARNnetworking</a:t>
            </a:r>
            <a:r>
              <a:rPr lang="es-EC" dirty="0" smtClean="0"/>
              <a:t>, </a:t>
            </a:r>
            <a:r>
              <a:rPr lang="es-EC" dirty="0"/>
              <a:t>es un ambiente desarrollado en C++ basado en código abierto, que provee una sólida interfaz de cliente a una variedad de sistemas robóticos inteligentes, incluyendo el </a:t>
            </a:r>
            <a:r>
              <a:rPr lang="es-EC" dirty="0" err="1"/>
              <a:t>microcontrolador</a:t>
            </a:r>
            <a:r>
              <a:rPr lang="es-EC" dirty="0"/>
              <a:t> de la plataforma y los sistemas de accesorios. </a:t>
            </a:r>
          </a:p>
          <a:p>
            <a:pPr algn="just"/>
            <a:r>
              <a:rPr lang="es-EC" dirty="0" err="1"/>
              <a:t>ARNetworking</a:t>
            </a:r>
            <a:r>
              <a:rPr lang="es-EC" dirty="0"/>
              <a:t> provee la capa fundamental para comunicaciones basadas en TCP/IP </a:t>
            </a:r>
            <a:r>
              <a:rPr lang="es-EC" dirty="0" smtClean="0"/>
              <a:t>y UDP con </a:t>
            </a:r>
            <a:r>
              <a:rPr lang="es-EC" dirty="0"/>
              <a:t>la plataforma </a:t>
            </a:r>
            <a:r>
              <a:rPr lang="es-EC" dirty="0" err="1"/>
              <a:t>MobileRobots</a:t>
            </a:r>
            <a:r>
              <a:rPr lang="es-EC" dirty="0"/>
              <a:t> a través de la red.</a:t>
            </a:r>
          </a:p>
          <a:p>
            <a:endParaRPr lang="es-EC" dirty="0"/>
          </a:p>
        </p:txBody>
      </p:sp>
    </p:spTree>
    <p:extLst>
      <p:ext uri="{BB962C8B-B14F-4D97-AF65-F5344CB8AC3E}">
        <p14:creationId xmlns:p14="http://schemas.microsoft.com/office/powerpoint/2010/main" val="1034853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ODOMETRÍA</a:t>
            </a:r>
            <a:endParaRPr lang="es-EC" dirty="0"/>
          </a:p>
        </p:txBody>
      </p:sp>
      <p:sp>
        <p:nvSpPr>
          <p:cNvPr id="3" name="2 Marcador de contenido"/>
          <p:cNvSpPr>
            <a:spLocks noGrp="1"/>
          </p:cNvSpPr>
          <p:nvPr>
            <p:ph idx="1"/>
          </p:nvPr>
        </p:nvSpPr>
        <p:spPr/>
        <p:txBody>
          <a:bodyPr/>
          <a:lstStyle/>
          <a:p>
            <a:pPr algn="just"/>
            <a:r>
              <a:rPr lang="es-ES" dirty="0"/>
              <a:t>La odometría es el método mediante el cual se determina la posición del vehículo (plataforma móvil) basado en la información de los </a:t>
            </a:r>
            <a:r>
              <a:rPr lang="es-ES" dirty="0" smtClean="0"/>
              <a:t>sensores.</a:t>
            </a:r>
            <a:r>
              <a:rPr lang="es-EC" dirty="0"/>
              <a:t> </a:t>
            </a:r>
            <a:r>
              <a:rPr lang="es-EC" dirty="0" smtClean="0"/>
              <a:t>Es decir </a:t>
            </a:r>
            <a:r>
              <a:rPr lang="es-ES" dirty="0"/>
              <a:t>l</a:t>
            </a:r>
            <a:r>
              <a:rPr lang="es-ES" dirty="0" smtClean="0"/>
              <a:t>a </a:t>
            </a:r>
            <a:r>
              <a:rPr lang="es-ES" dirty="0"/>
              <a:t>odometría se basa en poder obtener el desplazamiento realizado por la rueda asociada a un motor a partir de la medición de las vueltas realizadas por el mismo.</a:t>
            </a:r>
            <a:endParaRPr lang="es-EC" dirty="0"/>
          </a:p>
          <a:p>
            <a:endParaRPr lang="es-EC" dirty="0"/>
          </a:p>
        </p:txBody>
      </p:sp>
    </p:spTree>
    <p:extLst>
      <p:ext uri="{BB962C8B-B14F-4D97-AF65-F5344CB8AC3E}">
        <p14:creationId xmlns:p14="http://schemas.microsoft.com/office/powerpoint/2010/main" val="3028628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7315200" cy="1154097"/>
          </a:xfrm>
        </p:spPr>
        <p:txBody>
          <a:bodyPr/>
          <a:lstStyle/>
          <a:p>
            <a:r>
              <a:rPr lang="en-US" dirty="0" smtClean="0"/>
              <a:t>LÓGICA DIFUSA</a:t>
            </a:r>
            <a:endParaRPr lang="es-EC" dirty="0"/>
          </a:p>
        </p:txBody>
      </p:sp>
      <p:sp>
        <p:nvSpPr>
          <p:cNvPr id="3" name="2 Marcador de contenido"/>
          <p:cNvSpPr>
            <a:spLocks noGrp="1"/>
          </p:cNvSpPr>
          <p:nvPr>
            <p:ph idx="1"/>
          </p:nvPr>
        </p:nvSpPr>
        <p:spPr>
          <a:xfrm>
            <a:off x="899592" y="1700809"/>
            <a:ext cx="7315200" cy="2664296"/>
          </a:xfrm>
        </p:spPr>
        <p:txBody>
          <a:bodyPr/>
          <a:lstStyle/>
          <a:p>
            <a:pPr algn="just"/>
            <a:r>
              <a:rPr lang="es-EC" dirty="0"/>
              <a:t>A diferencia de la teoría de conjuntos tradicional (pertenece o no a un conjunto), la teoría de conjunto difusa permite representar el ser miembro de un conjunto como una distribución de posibilidades. La lógica difusa usa expresiones que no son ni ciertas ni falsas (valores exactos como 1 o 0), es decir la lógica aplicada a conceptos que pueden tomar cualquier valor de veracidad dentro de un conjunto de valores intermedios.</a:t>
            </a:r>
          </a:p>
          <a:p>
            <a:endParaRPr lang="es-EC" dirty="0"/>
          </a:p>
        </p:txBody>
      </p:sp>
      <p:pic>
        <p:nvPicPr>
          <p:cNvPr id="4" name="3 Imagen"/>
          <p:cNvPicPr/>
          <p:nvPr/>
        </p:nvPicPr>
        <p:blipFill rotWithShape="1">
          <a:blip r:embed="rId2"/>
          <a:srcRect l="26416" t="33930" r="21481" b="29419"/>
          <a:stretch/>
        </p:blipFill>
        <p:spPr bwMode="auto">
          <a:xfrm>
            <a:off x="1979712" y="4220562"/>
            <a:ext cx="4910554" cy="2016224"/>
          </a:xfrm>
          <a:prstGeom prst="rect">
            <a:avLst/>
          </a:prstGeom>
          <a:ln>
            <a:noFill/>
          </a:ln>
          <a:extLst>
            <a:ext uri="{53640926-AAD7-44D8-BBD7-CCE9431645EC}">
              <a14:shadowObscured xmlns:a14="http://schemas.microsoft.com/office/drawing/2010/main"/>
            </a:ext>
          </a:extLst>
        </p:spPr>
      </p:pic>
      <p:sp>
        <p:nvSpPr>
          <p:cNvPr id="5" name="2 Marcador de contenido"/>
          <p:cNvSpPr txBox="1">
            <a:spLocks/>
          </p:cNvSpPr>
          <p:nvPr/>
        </p:nvSpPr>
        <p:spPr>
          <a:xfrm>
            <a:off x="2367989" y="6236786"/>
            <a:ext cx="3960440" cy="57606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3. </a:t>
            </a:r>
            <a:r>
              <a:rPr lang="en-US" sz="1600" dirty="0" err="1" smtClean="0"/>
              <a:t>Lógica</a:t>
            </a:r>
            <a:r>
              <a:rPr lang="en-US" sz="1600" dirty="0" smtClean="0"/>
              <a:t> </a:t>
            </a:r>
            <a:r>
              <a:rPr lang="en-US" sz="1600" dirty="0" err="1" smtClean="0"/>
              <a:t>Difusa</a:t>
            </a:r>
            <a:r>
              <a:rPr lang="en-US" sz="1600" dirty="0" smtClean="0"/>
              <a:t> </a:t>
            </a:r>
            <a:r>
              <a:rPr lang="en-US" sz="1600" dirty="0" err="1" smtClean="0"/>
              <a:t>vs</a:t>
            </a:r>
            <a:r>
              <a:rPr lang="en-US" sz="1600" dirty="0" smtClean="0"/>
              <a:t> </a:t>
            </a:r>
            <a:r>
              <a:rPr lang="en-US" sz="1600" dirty="0" err="1" smtClean="0"/>
              <a:t>Lógica</a:t>
            </a:r>
            <a:r>
              <a:rPr lang="en-US" sz="1600" dirty="0" smtClean="0"/>
              <a:t> </a:t>
            </a:r>
            <a:r>
              <a:rPr lang="en-US" sz="1600" dirty="0" err="1" smtClean="0"/>
              <a:t>Çlásica</a:t>
            </a:r>
            <a:endParaRPr lang="es-EC" sz="1600" dirty="0"/>
          </a:p>
        </p:txBody>
      </p:sp>
    </p:spTree>
    <p:extLst>
      <p:ext uri="{BB962C8B-B14F-4D97-AF65-F5344CB8AC3E}">
        <p14:creationId xmlns:p14="http://schemas.microsoft.com/office/powerpoint/2010/main" val="3334382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lgn="just"/>
            <a:r>
              <a:rPr lang="es-EC" dirty="0"/>
              <a:t>La lógica difusa se puede aplicar en procesos muy complejos, cuando no existe un método de solución simple o un modelo matemático preciso. Es útil cuando se necesita usar el conocimiento de un experto que utiliza conocimientos ambiguos o imprecisos. También se puede aplicar cuando partes de un sistema a controlar no son conocidas o no son susceptibles de medirse de forma confiable y cuando el ajuste de una variable provoca el desajuste de otras.</a:t>
            </a:r>
          </a:p>
        </p:txBody>
      </p:sp>
    </p:spTree>
    <p:extLst>
      <p:ext uri="{BB962C8B-B14F-4D97-AF65-F5344CB8AC3E}">
        <p14:creationId xmlns:p14="http://schemas.microsoft.com/office/powerpoint/2010/main" val="3639071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Aplicaciones</a:t>
            </a:r>
            <a:r>
              <a:rPr lang="en-US" dirty="0" smtClean="0"/>
              <a:t> de la </a:t>
            </a:r>
            <a:r>
              <a:rPr lang="en-US" dirty="0" err="1" smtClean="0"/>
              <a:t>Lógica</a:t>
            </a:r>
            <a:r>
              <a:rPr lang="en-US" dirty="0" smtClean="0"/>
              <a:t> </a:t>
            </a:r>
            <a:r>
              <a:rPr lang="en-US" dirty="0" err="1" smtClean="0"/>
              <a:t>Difusa</a:t>
            </a:r>
            <a:endParaRPr lang="es-EC" dirty="0"/>
          </a:p>
        </p:txBody>
      </p:sp>
      <p:sp>
        <p:nvSpPr>
          <p:cNvPr id="3" name="2 Marcador de contenido"/>
          <p:cNvSpPr>
            <a:spLocks noGrp="1"/>
          </p:cNvSpPr>
          <p:nvPr>
            <p:ph idx="1"/>
          </p:nvPr>
        </p:nvSpPr>
        <p:spPr/>
        <p:txBody>
          <a:bodyPr/>
          <a:lstStyle/>
          <a:p>
            <a:pPr lvl="0"/>
            <a:r>
              <a:rPr lang="es-EC" dirty="0"/>
              <a:t>Control de luminosidad</a:t>
            </a:r>
          </a:p>
          <a:p>
            <a:pPr lvl="0"/>
            <a:r>
              <a:rPr lang="es-EC" dirty="0"/>
              <a:t>Control de humedad.</a:t>
            </a:r>
          </a:p>
          <a:p>
            <a:pPr lvl="0"/>
            <a:r>
              <a:rPr lang="es-EC" dirty="0"/>
              <a:t>Control de temperatura</a:t>
            </a:r>
          </a:p>
          <a:p>
            <a:pPr lvl="0"/>
            <a:r>
              <a:rPr lang="es-EC" dirty="0"/>
              <a:t>Sistemas de reconocimiento</a:t>
            </a:r>
          </a:p>
          <a:p>
            <a:r>
              <a:rPr lang="es-EC" dirty="0"/>
              <a:t>Sistemas basados en Inteligencia Artificial.</a:t>
            </a:r>
          </a:p>
        </p:txBody>
      </p:sp>
    </p:spTree>
    <p:extLst>
      <p:ext uri="{BB962C8B-B14F-4D97-AF65-F5344CB8AC3E}">
        <p14:creationId xmlns:p14="http://schemas.microsoft.com/office/powerpoint/2010/main" val="1347978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315200" cy="1154097"/>
          </a:xfrm>
        </p:spPr>
        <p:txBody>
          <a:bodyPr/>
          <a:lstStyle/>
          <a:p>
            <a:r>
              <a:rPr lang="en-US" dirty="0" smtClean="0"/>
              <a:t>CONTROL DIFUSO</a:t>
            </a:r>
            <a:endParaRPr lang="es-EC" dirty="0"/>
          </a:p>
        </p:txBody>
      </p:sp>
      <p:sp>
        <p:nvSpPr>
          <p:cNvPr id="3" name="2 Marcador de contenido"/>
          <p:cNvSpPr>
            <a:spLocks noGrp="1"/>
          </p:cNvSpPr>
          <p:nvPr>
            <p:ph idx="1"/>
          </p:nvPr>
        </p:nvSpPr>
        <p:spPr>
          <a:xfrm>
            <a:off x="914400" y="1881463"/>
            <a:ext cx="7315200" cy="1403521"/>
          </a:xfrm>
        </p:spPr>
        <p:txBody>
          <a:bodyPr/>
          <a:lstStyle/>
          <a:p>
            <a:pPr algn="just"/>
            <a:r>
              <a:rPr lang="es-EC" dirty="0"/>
              <a:t>El control difuso provee una metodología formal para la representación, manipulación </a:t>
            </a:r>
            <a:r>
              <a:rPr lang="es-EC" dirty="0" smtClean="0"/>
              <a:t>e </a:t>
            </a:r>
            <a:r>
              <a:rPr lang="es-EC" dirty="0"/>
              <a:t>implementación de los conocimientos de un ser humano acerca de cómo controlar un sistema.</a:t>
            </a: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1765935" y="3501008"/>
            <a:ext cx="5612130" cy="2568575"/>
          </a:xfrm>
          <a:prstGeom prst="rect">
            <a:avLst/>
          </a:prstGeom>
        </p:spPr>
      </p:pic>
      <p:sp>
        <p:nvSpPr>
          <p:cNvPr id="5" name="2 Marcador de contenido"/>
          <p:cNvSpPr txBox="1">
            <a:spLocks/>
          </p:cNvSpPr>
          <p:nvPr/>
        </p:nvSpPr>
        <p:spPr>
          <a:xfrm>
            <a:off x="2195736" y="6236786"/>
            <a:ext cx="4320479" cy="57606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4. </a:t>
            </a:r>
            <a:r>
              <a:rPr lang="en-US" sz="1600" dirty="0" err="1" smtClean="0"/>
              <a:t>Arquitectura</a:t>
            </a:r>
            <a:r>
              <a:rPr lang="en-US" sz="1600" dirty="0" smtClean="0"/>
              <a:t> de un </a:t>
            </a:r>
            <a:r>
              <a:rPr lang="en-US" sz="1600" dirty="0" err="1" smtClean="0"/>
              <a:t>controlador</a:t>
            </a:r>
            <a:r>
              <a:rPr lang="en-US" sz="1600" dirty="0" smtClean="0"/>
              <a:t> </a:t>
            </a:r>
            <a:r>
              <a:rPr lang="en-US" sz="1600" dirty="0" err="1" smtClean="0"/>
              <a:t>difuso</a:t>
            </a:r>
            <a:endParaRPr lang="es-EC" sz="1600" dirty="0"/>
          </a:p>
        </p:txBody>
      </p:sp>
    </p:spTree>
    <p:extLst>
      <p:ext uri="{BB962C8B-B14F-4D97-AF65-F5344CB8AC3E}">
        <p14:creationId xmlns:p14="http://schemas.microsoft.com/office/powerpoint/2010/main" val="99988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836712"/>
            <a:ext cx="7618040" cy="5616624"/>
          </a:xfrm>
        </p:spPr>
        <p:txBody>
          <a:bodyPr>
            <a:normAutofit lnSpcReduction="10000"/>
          </a:bodyPr>
          <a:lstStyle/>
          <a:p>
            <a:pPr algn="just"/>
            <a:r>
              <a:rPr lang="es-EC" dirty="0"/>
              <a:t>El controlador difuso tiene 4 componentes </a:t>
            </a:r>
            <a:r>
              <a:rPr lang="es-EC" dirty="0" smtClean="0"/>
              <a:t>principales:</a:t>
            </a:r>
          </a:p>
          <a:p>
            <a:pPr algn="just"/>
            <a:endParaRPr lang="es-EC" dirty="0"/>
          </a:p>
          <a:p>
            <a:pPr algn="just"/>
            <a:r>
              <a:rPr lang="es-EC" dirty="0" smtClean="0"/>
              <a:t>La </a:t>
            </a:r>
            <a:r>
              <a:rPr lang="es-EC" dirty="0"/>
              <a:t>Base de reglas (conjunto de reglas si-entonces), que contiene una cuantificación lógica difusa de la descripción lingüística del experto de cómo lograr un buen </a:t>
            </a:r>
            <a:r>
              <a:rPr lang="es-EC" dirty="0" smtClean="0"/>
              <a:t>control.</a:t>
            </a:r>
          </a:p>
          <a:p>
            <a:pPr algn="just"/>
            <a:endParaRPr lang="es-EC" dirty="0"/>
          </a:p>
          <a:p>
            <a:pPr algn="just"/>
            <a:r>
              <a:rPr lang="es-EC" dirty="0" smtClean="0"/>
              <a:t>El </a:t>
            </a:r>
            <a:r>
              <a:rPr lang="es-EC" dirty="0"/>
              <a:t>mecanismo de inferencia (llamado también “motor de inferencia o módulo de inferencia difusa”), que emula la decisión del experto en la interpretación y aplicación del conocimiento sobre la mejor manera de controlar la planta</a:t>
            </a:r>
            <a:r>
              <a:rPr lang="es-EC" dirty="0" smtClean="0"/>
              <a:t>.</a:t>
            </a:r>
          </a:p>
          <a:p>
            <a:pPr marL="45720" indent="0" algn="just">
              <a:buNone/>
            </a:pPr>
            <a:endParaRPr lang="es-EC" dirty="0" smtClean="0"/>
          </a:p>
          <a:p>
            <a:pPr lvl="0" algn="just"/>
            <a:r>
              <a:rPr lang="es-EC" dirty="0"/>
              <a:t>Interfaz de </a:t>
            </a:r>
            <a:r>
              <a:rPr lang="es-EC" dirty="0" err="1"/>
              <a:t>fusificación</a:t>
            </a:r>
            <a:r>
              <a:rPr lang="es-EC" dirty="0"/>
              <a:t>, que convierte las entradas del controlador en la información que el mecanismo de inferencia puede utilizar para activar y aplicar reglas.</a:t>
            </a:r>
          </a:p>
          <a:p>
            <a:pPr lvl="0" algn="just"/>
            <a:endParaRPr lang="es-EC" dirty="0"/>
          </a:p>
          <a:p>
            <a:pPr lvl="0" algn="just"/>
            <a:r>
              <a:rPr lang="es-EC" dirty="0"/>
              <a:t>Interfaz de </a:t>
            </a:r>
            <a:r>
              <a:rPr lang="es-EC" dirty="0" err="1"/>
              <a:t>defusificación</a:t>
            </a:r>
            <a:r>
              <a:rPr lang="es-EC" dirty="0"/>
              <a:t>, que convierte las conclusiones del mecanismo de inferencia en las entradas reales para el proceso.</a:t>
            </a:r>
          </a:p>
          <a:p>
            <a:pPr algn="just"/>
            <a:endParaRPr lang="es-EC" dirty="0"/>
          </a:p>
        </p:txBody>
      </p:sp>
    </p:spTree>
    <p:extLst>
      <p:ext uri="{BB962C8B-B14F-4D97-AF65-F5344CB8AC3E}">
        <p14:creationId xmlns:p14="http://schemas.microsoft.com/office/powerpoint/2010/main" val="4246315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Ventajas</a:t>
            </a:r>
            <a:endParaRPr lang="es-EC" dirty="0"/>
          </a:p>
        </p:txBody>
      </p:sp>
      <p:sp>
        <p:nvSpPr>
          <p:cNvPr id="3" name="2 Marcador de contenido"/>
          <p:cNvSpPr>
            <a:spLocks noGrp="1"/>
          </p:cNvSpPr>
          <p:nvPr>
            <p:ph idx="1"/>
          </p:nvPr>
        </p:nvSpPr>
        <p:spPr/>
        <p:txBody>
          <a:bodyPr/>
          <a:lstStyle/>
          <a:p>
            <a:r>
              <a:rPr lang="en-US" dirty="0" err="1" smtClean="0"/>
              <a:t>Facilidad</a:t>
            </a:r>
            <a:r>
              <a:rPr lang="en-US" dirty="0" smtClean="0"/>
              <a:t> de </a:t>
            </a:r>
            <a:r>
              <a:rPr lang="en-US" dirty="0" err="1" smtClean="0"/>
              <a:t>adaptación</a:t>
            </a:r>
            <a:r>
              <a:rPr lang="en-US" dirty="0" smtClean="0"/>
              <a:t> a </a:t>
            </a:r>
            <a:r>
              <a:rPr lang="en-US" dirty="0" err="1" smtClean="0"/>
              <a:t>situaciones</a:t>
            </a:r>
            <a:r>
              <a:rPr lang="en-US" dirty="0" smtClean="0"/>
              <a:t> </a:t>
            </a:r>
            <a:r>
              <a:rPr lang="en-US" dirty="0" err="1" smtClean="0"/>
              <a:t>particulares</a:t>
            </a:r>
            <a:r>
              <a:rPr lang="en-US" dirty="0" smtClean="0"/>
              <a:t> </a:t>
            </a:r>
            <a:r>
              <a:rPr lang="es-EC" dirty="0" smtClean="0"/>
              <a:t>con mínimas variaciones de los parámetros.</a:t>
            </a:r>
          </a:p>
          <a:p>
            <a:r>
              <a:rPr lang="en-US" dirty="0" err="1" smtClean="0"/>
              <a:t>Habilidad</a:t>
            </a:r>
            <a:r>
              <a:rPr lang="en-US" dirty="0" smtClean="0"/>
              <a:t> </a:t>
            </a:r>
            <a:r>
              <a:rPr lang="en-US" dirty="0" err="1" smtClean="0"/>
              <a:t>para</a:t>
            </a:r>
            <a:r>
              <a:rPr lang="en-US" dirty="0" smtClean="0"/>
              <a:t> </a:t>
            </a:r>
            <a:r>
              <a:rPr lang="en-US" dirty="0" err="1" smtClean="0"/>
              <a:t>combinar</a:t>
            </a:r>
            <a:r>
              <a:rPr lang="en-US" dirty="0" smtClean="0"/>
              <a:t> </a:t>
            </a:r>
            <a:r>
              <a:rPr lang="es-EC" dirty="0" smtClean="0"/>
              <a:t>expresiones lingüísticas con datos numéricos.</a:t>
            </a:r>
          </a:p>
          <a:p>
            <a:r>
              <a:rPr lang="en-US" dirty="0" smtClean="0"/>
              <a:t>No </a:t>
            </a:r>
            <a:r>
              <a:rPr lang="es-EC" dirty="0" smtClean="0"/>
              <a:t>es</a:t>
            </a:r>
            <a:r>
              <a:rPr lang="en-US" dirty="0" smtClean="0"/>
              <a:t> </a:t>
            </a:r>
            <a:r>
              <a:rPr lang="es-EC" dirty="0" smtClean="0"/>
              <a:t>necesario</a:t>
            </a:r>
            <a:r>
              <a:rPr lang="en-US" dirty="0" smtClean="0"/>
              <a:t> </a:t>
            </a:r>
            <a:r>
              <a:rPr lang="es-EC" dirty="0" smtClean="0"/>
              <a:t>conocer el modelo matemático del sistema.</a:t>
            </a:r>
          </a:p>
          <a:p>
            <a:r>
              <a:rPr lang="en-US" dirty="0" smtClean="0"/>
              <a:t>No </a:t>
            </a:r>
            <a:r>
              <a:rPr lang="en-US" dirty="0" err="1" smtClean="0"/>
              <a:t>requiere</a:t>
            </a:r>
            <a:r>
              <a:rPr lang="en-US" dirty="0" smtClean="0"/>
              <a:t> </a:t>
            </a:r>
            <a:r>
              <a:rPr lang="en-US" dirty="0" err="1" smtClean="0"/>
              <a:t>algoritmos</a:t>
            </a:r>
            <a:r>
              <a:rPr lang="en-US" dirty="0" smtClean="0"/>
              <a:t> </a:t>
            </a:r>
            <a:r>
              <a:rPr lang="en-US" dirty="0" err="1" smtClean="0"/>
              <a:t>sofisticados</a:t>
            </a:r>
            <a:r>
              <a:rPr lang="en-US" dirty="0" smtClean="0"/>
              <a:t> </a:t>
            </a:r>
            <a:r>
              <a:rPr lang="en-US" dirty="0" err="1" smtClean="0"/>
              <a:t>para</a:t>
            </a:r>
            <a:r>
              <a:rPr lang="en-US" dirty="0" smtClean="0"/>
              <a:t> </a:t>
            </a:r>
            <a:r>
              <a:rPr lang="en-US" dirty="0" err="1" smtClean="0"/>
              <a:t>su</a:t>
            </a:r>
            <a:r>
              <a:rPr lang="en-US" dirty="0" smtClean="0"/>
              <a:t> </a:t>
            </a:r>
            <a:r>
              <a:rPr lang="en-US" dirty="0" err="1" smtClean="0"/>
              <a:t>implementación</a:t>
            </a:r>
            <a:r>
              <a:rPr lang="en-US" dirty="0" smtClean="0"/>
              <a:t>.</a:t>
            </a:r>
            <a:endParaRPr lang="es-EC" dirty="0"/>
          </a:p>
        </p:txBody>
      </p:sp>
    </p:spTree>
    <p:extLst>
      <p:ext uri="{BB962C8B-B14F-4D97-AF65-F5344CB8AC3E}">
        <p14:creationId xmlns:p14="http://schemas.microsoft.com/office/powerpoint/2010/main" val="44685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8640"/>
            <a:ext cx="7315200" cy="890561"/>
          </a:xfrm>
        </p:spPr>
        <p:txBody>
          <a:bodyPr/>
          <a:lstStyle/>
          <a:p>
            <a:pPr algn="ctr"/>
            <a:r>
              <a:rPr lang="en-US" dirty="0" smtClean="0"/>
              <a:t>OBJETIVOS</a:t>
            </a:r>
            <a:endParaRPr lang="es-EC" dirty="0"/>
          </a:p>
        </p:txBody>
      </p:sp>
      <p:sp>
        <p:nvSpPr>
          <p:cNvPr id="4" name="1 Título"/>
          <p:cNvSpPr txBox="1">
            <a:spLocks/>
          </p:cNvSpPr>
          <p:nvPr/>
        </p:nvSpPr>
        <p:spPr>
          <a:xfrm>
            <a:off x="569168" y="1124744"/>
            <a:ext cx="7315200" cy="7819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dirty="0" smtClean="0"/>
              <a:t>Objetivo</a:t>
            </a:r>
            <a:r>
              <a:rPr lang="en-US" sz="4400" dirty="0" smtClean="0"/>
              <a:t> General</a:t>
            </a:r>
            <a:endParaRPr lang="es-EC" sz="4400" dirty="0"/>
          </a:p>
        </p:txBody>
      </p:sp>
      <p:sp>
        <p:nvSpPr>
          <p:cNvPr id="5" name="2 Marcador de contenido"/>
          <p:cNvSpPr txBox="1">
            <a:spLocks/>
          </p:cNvSpPr>
          <p:nvPr/>
        </p:nvSpPr>
        <p:spPr>
          <a:xfrm>
            <a:off x="569168" y="1977745"/>
            <a:ext cx="7963272" cy="145125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marL="342900" indent="-342900" algn="just">
              <a:buFont typeface="Arial" pitchFamily="34" charset="0"/>
              <a:buChar char="•"/>
            </a:pPr>
            <a:r>
              <a:rPr lang="es-EC" sz="2000" dirty="0" smtClean="0"/>
              <a:t>Diseñar una aplicación la cual permita generar una estimación y visualización del modelo de entorno utilizando sonares y navegación utilizando un control de velocidad difuso para la plataforma móvil Pioneer P3-DX</a:t>
            </a:r>
            <a:r>
              <a:rPr lang="es-EC" dirty="0" smtClean="0"/>
              <a:t>.</a:t>
            </a:r>
            <a:endParaRPr lang="es-EC" dirty="0"/>
          </a:p>
        </p:txBody>
      </p:sp>
      <p:sp>
        <p:nvSpPr>
          <p:cNvPr id="6" name="1 Título"/>
          <p:cNvSpPr txBox="1">
            <a:spLocks/>
          </p:cNvSpPr>
          <p:nvPr/>
        </p:nvSpPr>
        <p:spPr>
          <a:xfrm>
            <a:off x="497160" y="3717032"/>
            <a:ext cx="7315200" cy="709972"/>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Objetivos</a:t>
            </a:r>
            <a:r>
              <a:rPr lang="en-US" dirty="0" smtClean="0"/>
              <a:t> </a:t>
            </a:r>
            <a:r>
              <a:rPr lang="es-EC" dirty="0" smtClean="0"/>
              <a:t>Específicos</a:t>
            </a:r>
            <a:endParaRPr lang="es-EC" dirty="0"/>
          </a:p>
        </p:txBody>
      </p:sp>
      <p:sp>
        <p:nvSpPr>
          <p:cNvPr id="7" name="2 Marcador de contenido"/>
          <p:cNvSpPr txBox="1">
            <a:spLocks/>
          </p:cNvSpPr>
          <p:nvPr/>
        </p:nvSpPr>
        <p:spPr>
          <a:xfrm>
            <a:off x="497160" y="4498025"/>
            <a:ext cx="7891264" cy="217133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marL="342900" indent="-342900" algn="just">
              <a:buFont typeface="Arial" pitchFamily="34" charset="0"/>
              <a:buChar char="•"/>
            </a:pPr>
            <a:r>
              <a:rPr lang="es-EC" sz="2000" dirty="0" smtClean="0"/>
              <a:t>Diseñar una aplicación para adquirir los datos de la plataforma móvil y simulador.</a:t>
            </a:r>
          </a:p>
          <a:p>
            <a:pPr marL="342900" indent="-342900" algn="just">
              <a:buFont typeface="Arial" pitchFamily="34" charset="0"/>
              <a:buChar char="•"/>
            </a:pPr>
            <a:r>
              <a:rPr lang="es-EC" sz="2000" dirty="0" smtClean="0"/>
              <a:t>Diseñar el controlador difuso para el control de la velocidad de la plataforma.</a:t>
            </a:r>
          </a:p>
          <a:p>
            <a:pPr marL="342900" indent="-342900" algn="just">
              <a:buFont typeface="Arial" pitchFamily="34" charset="0"/>
              <a:buChar char="•"/>
            </a:pPr>
            <a:r>
              <a:rPr lang="es-EC" sz="2000" dirty="0" smtClean="0"/>
              <a:t>Diseñar una aplicación para generar el modelo de entorno.</a:t>
            </a:r>
          </a:p>
          <a:p>
            <a:pPr marL="342900" indent="-342900" algn="just">
              <a:buFont typeface="Arial" pitchFamily="34" charset="0"/>
              <a:buChar char="•"/>
            </a:pPr>
            <a:r>
              <a:rPr lang="es-EC" sz="2000" dirty="0" smtClean="0"/>
              <a:t>Diseñar una aplicación para navegación.</a:t>
            </a:r>
            <a:endParaRPr lang="es-EC" sz="2000" dirty="0"/>
          </a:p>
        </p:txBody>
      </p:sp>
    </p:spTree>
    <p:extLst>
      <p:ext uri="{BB962C8B-B14F-4D97-AF65-F5344CB8AC3E}">
        <p14:creationId xmlns:p14="http://schemas.microsoft.com/office/powerpoint/2010/main" val="183478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n-US" dirty="0" smtClean="0"/>
              <a:t>LOCALIZACIÓN Y MAPEO DE ENTORNOS SIMULTANEO (</a:t>
            </a:r>
            <a:r>
              <a:rPr lang="en-US" dirty="0"/>
              <a:t>SLAM</a:t>
            </a:r>
            <a:r>
              <a:rPr lang="en-US" dirty="0" smtClean="0"/>
              <a:t>)</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84710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normAutofit/>
          </a:bodyPr>
          <a:lstStyle/>
          <a:p>
            <a:pPr algn="just"/>
            <a:r>
              <a:rPr lang="es-EC" dirty="0"/>
              <a:t>La localización y el mapeo </a:t>
            </a:r>
            <a:r>
              <a:rPr lang="es-EC" dirty="0" smtClean="0"/>
              <a:t>simultáneo (SLAM), </a:t>
            </a:r>
            <a:r>
              <a:rPr lang="es-EC" dirty="0"/>
              <a:t>plantea la posibilidad para una plataforma móvil </a:t>
            </a:r>
            <a:r>
              <a:rPr lang="es-EC" dirty="0" smtClean="0"/>
              <a:t>de situarse </a:t>
            </a:r>
            <a:r>
              <a:rPr lang="es-EC" dirty="0"/>
              <a:t>en un posición desconocida dentro de un sistema desconocido y levantar de forma incremental un mapa del entorno mientras simultáneamente determina su posición utilizando el mapa.</a:t>
            </a:r>
          </a:p>
          <a:p>
            <a:pPr algn="just"/>
            <a:endParaRPr lang="es-EC" dirty="0" smtClean="0"/>
          </a:p>
          <a:p>
            <a:pPr algn="just"/>
            <a:r>
              <a:rPr lang="es-EC" dirty="0" smtClean="0"/>
              <a:t>La </a:t>
            </a:r>
            <a:r>
              <a:rPr lang="es-EC" dirty="0"/>
              <a:t>trayectoria de la plataforma y las posiciones de los puntos de referencia (hitos) están estimadas en línea sin un conocimiento previo de la localización.</a:t>
            </a:r>
          </a:p>
        </p:txBody>
      </p:sp>
    </p:spTree>
    <p:extLst>
      <p:ext uri="{BB962C8B-B14F-4D97-AF65-F5344CB8AC3E}">
        <p14:creationId xmlns:p14="http://schemas.microsoft.com/office/powerpoint/2010/main" val="4228505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a:xfrm>
            <a:off x="899592" y="2780928"/>
            <a:ext cx="7315200" cy="3539527"/>
          </a:xfrm>
        </p:spPr>
        <p:txBody>
          <a:bodyPr>
            <a:normAutofit/>
          </a:bodyPr>
          <a:lstStyle/>
          <a:p>
            <a:pPr algn="just"/>
            <a:r>
              <a:rPr lang="es-EC" dirty="0"/>
              <a:t>El esquema del problema del SLAM consta de los siguientes pasos:</a:t>
            </a:r>
          </a:p>
          <a:p>
            <a:pPr marL="502920" lvl="0" indent="-457200" algn="just">
              <a:buFont typeface="+mj-lt"/>
              <a:buAutoNum type="arabicPeriod"/>
            </a:pPr>
            <a:r>
              <a:rPr lang="es-EC" dirty="0"/>
              <a:t>Adquirir la información sensorial.</a:t>
            </a:r>
          </a:p>
          <a:p>
            <a:pPr marL="502920" lvl="0" indent="-457200" algn="just">
              <a:buFont typeface="+mj-lt"/>
              <a:buAutoNum type="arabicPeriod"/>
            </a:pPr>
            <a:r>
              <a:rPr lang="es-EC" dirty="0"/>
              <a:t>Detectar los puntos de referencia marcados para identificar los puntos de interés del entorno.</a:t>
            </a:r>
          </a:p>
          <a:p>
            <a:pPr marL="502920" lvl="0" indent="-457200" algn="just">
              <a:buFont typeface="+mj-lt"/>
              <a:buAutoNum type="arabicPeriod"/>
            </a:pPr>
            <a:r>
              <a:rPr lang="es-EC" dirty="0"/>
              <a:t>Establecer correspondencias entre lo observado y lo esperado</a:t>
            </a:r>
            <a:r>
              <a:rPr lang="es-EC" dirty="0" smtClean="0"/>
              <a:t>.</a:t>
            </a:r>
            <a:endParaRPr lang="es-EC" dirty="0"/>
          </a:p>
          <a:p>
            <a:pPr marL="502920" lvl="0" indent="-457200" algn="just">
              <a:buFont typeface="+mj-lt"/>
              <a:buAutoNum type="arabicPeriod"/>
            </a:pPr>
            <a:r>
              <a:rPr lang="es-EC" dirty="0"/>
              <a:t>Cálculo de la posición. Debido a la comparación </a:t>
            </a:r>
            <a:r>
              <a:rPr lang="es-EC" dirty="0" smtClean="0"/>
              <a:t>realizada, </a:t>
            </a:r>
            <a:r>
              <a:rPr lang="es-EC" dirty="0"/>
              <a:t>se puede hacer el cálculo de la posición de la plataforma.</a:t>
            </a:r>
          </a:p>
          <a:p>
            <a:endParaRPr lang="es-EC" dirty="0"/>
          </a:p>
        </p:txBody>
      </p:sp>
    </p:spTree>
    <p:extLst>
      <p:ext uri="{BB962C8B-B14F-4D97-AF65-F5344CB8AC3E}">
        <p14:creationId xmlns:p14="http://schemas.microsoft.com/office/powerpoint/2010/main" val="2164130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836712"/>
            <a:ext cx="7315200" cy="1154097"/>
          </a:xfrm>
        </p:spPr>
        <p:txBody>
          <a:bodyPr/>
          <a:lstStyle/>
          <a:p>
            <a:r>
              <a:rPr lang="en-US" dirty="0" smtClean="0"/>
              <a:t>TIPOS DE MAPAS</a:t>
            </a:r>
            <a:endParaRPr lang="es-EC" dirty="0"/>
          </a:p>
        </p:txBody>
      </p:sp>
      <p:sp>
        <p:nvSpPr>
          <p:cNvPr id="3" name="2 Marcador de contenido"/>
          <p:cNvSpPr>
            <a:spLocks noGrp="1"/>
          </p:cNvSpPr>
          <p:nvPr>
            <p:ph idx="1"/>
          </p:nvPr>
        </p:nvSpPr>
        <p:spPr>
          <a:xfrm>
            <a:off x="899592" y="1916833"/>
            <a:ext cx="7315200" cy="1512168"/>
          </a:xfrm>
        </p:spPr>
        <p:txBody>
          <a:bodyPr/>
          <a:lstStyle/>
          <a:p>
            <a:r>
              <a:rPr lang="es-EC" dirty="0"/>
              <a:t>El tipo de mapa que se va a levantar mediante la resolución de la localización y el mapeo simultáneo es muy importante, tanto como el método que se lleva a cabo para la resolución </a:t>
            </a:r>
            <a:r>
              <a:rPr lang="es-EC" dirty="0" smtClean="0"/>
              <a:t>del </a:t>
            </a:r>
            <a:r>
              <a:rPr lang="es-EC" dirty="0"/>
              <a:t>mismo.</a:t>
            </a:r>
          </a:p>
        </p:txBody>
      </p:sp>
      <p:graphicFrame>
        <p:nvGraphicFramePr>
          <p:cNvPr id="4" name="5 Marcador de contenido"/>
          <p:cNvGraphicFramePr>
            <a:graphicFrameLocks/>
          </p:cNvGraphicFramePr>
          <p:nvPr>
            <p:extLst>
              <p:ext uri="{D42A27DB-BD31-4B8C-83A1-F6EECF244321}">
                <p14:modId xmlns:p14="http://schemas.microsoft.com/office/powerpoint/2010/main" val="713438908"/>
              </p:ext>
            </p:extLst>
          </p:nvPr>
        </p:nvGraphicFramePr>
        <p:xfrm>
          <a:off x="971600" y="3284984"/>
          <a:ext cx="7315200" cy="2807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858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pPr algn="just"/>
            <a:r>
              <a:rPr lang="en-US" dirty="0" smtClean="0"/>
              <a:t>Hay </a:t>
            </a:r>
            <a:r>
              <a:rPr lang="es-EC" dirty="0" smtClean="0"/>
              <a:t>diferentes</a:t>
            </a:r>
            <a:r>
              <a:rPr lang="en-US" dirty="0" smtClean="0"/>
              <a:t> </a:t>
            </a:r>
            <a:r>
              <a:rPr lang="es-EC" dirty="0" smtClean="0"/>
              <a:t>tipos</a:t>
            </a:r>
            <a:r>
              <a:rPr lang="en-US" dirty="0" smtClean="0"/>
              <a:t> de </a:t>
            </a:r>
            <a:r>
              <a:rPr lang="es-EC" dirty="0" smtClean="0"/>
              <a:t>navegación</a:t>
            </a:r>
            <a:r>
              <a:rPr lang="en-US" dirty="0" smtClean="0"/>
              <a:t> en </a:t>
            </a:r>
            <a:r>
              <a:rPr lang="es-EC" dirty="0" smtClean="0"/>
              <a:t>función</a:t>
            </a:r>
            <a:r>
              <a:rPr lang="en-US" dirty="0" smtClean="0"/>
              <a:t> </a:t>
            </a:r>
            <a:r>
              <a:rPr lang="es-EC" dirty="0"/>
              <a:t>función de la utilización o no de un mapa para el movimiento de la plataforma en un </a:t>
            </a:r>
            <a:r>
              <a:rPr lang="es-EC" dirty="0" smtClean="0"/>
              <a:t>entorno. El SLAM se basa en un sistema de navegación basado en la construcción de mapas. Es decir que utiliza </a:t>
            </a:r>
            <a:r>
              <a:rPr lang="es-EC" dirty="0"/>
              <a:t>un sistema sensorial para construir sus propios modelos geométricos o topológicos del ambiente, utilizando el mapa creado para su </a:t>
            </a:r>
            <a:r>
              <a:rPr lang="es-EC" dirty="0" smtClean="0"/>
              <a:t>navegación.</a:t>
            </a:r>
            <a:endParaRPr lang="es-EC" dirty="0"/>
          </a:p>
        </p:txBody>
      </p:sp>
    </p:spTree>
    <p:extLst>
      <p:ext uri="{BB962C8B-B14F-4D97-AF65-F5344CB8AC3E}">
        <p14:creationId xmlns:p14="http://schemas.microsoft.com/office/powerpoint/2010/main" val="4071834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MAPAS MÉTRICOS</a:t>
            </a:r>
            <a:endParaRPr lang="es-EC" dirty="0"/>
          </a:p>
        </p:txBody>
      </p:sp>
      <p:sp>
        <p:nvSpPr>
          <p:cNvPr id="3" name="2 Marcador de contenido"/>
          <p:cNvSpPr>
            <a:spLocks noGrp="1"/>
          </p:cNvSpPr>
          <p:nvPr>
            <p:ph idx="1"/>
          </p:nvPr>
        </p:nvSpPr>
        <p:spPr/>
        <p:txBody>
          <a:bodyPr/>
          <a:lstStyle/>
          <a:p>
            <a:pPr algn="just"/>
            <a:r>
              <a:rPr lang="es-EC" dirty="0"/>
              <a:t>Sirven para localizar la plataforma robótica con una gran precisión y delinear un camino en presencia de obstáculos, pero requieren mucho espacio de memoria</a:t>
            </a:r>
            <a:r>
              <a:rPr lang="es-EC" dirty="0" smtClean="0"/>
              <a:t>.</a:t>
            </a:r>
          </a:p>
          <a:p>
            <a:pPr algn="just"/>
            <a:endParaRPr lang="es-EC" dirty="0"/>
          </a:p>
          <a:p>
            <a:pPr algn="just"/>
            <a:r>
              <a:rPr lang="es-EC" dirty="0" smtClean="0"/>
              <a:t>Se subdividen en dos clases:</a:t>
            </a:r>
          </a:p>
          <a:p>
            <a:pPr lvl="1" algn="just"/>
            <a:r>
              <a:rPr lang="es-EC" dirty="0" smtClean="0"/>
              <a:t>Mapas creados a partir de hitos</a:t>
            </a:r>
          </a:p>
          <a:p>
            <a:pPr lvl="1" algn="just"/>
            <a:r>
              <a:rPr lang="es-EC" dirty="0" smtClean="0"/>
              <a:t>Mapas de densidad o de malla</a:t>
            </a:r>
            <a:endParaRPr lang="es-EC" dirty="0"/>
          </a:p>
          <a:p>
            <a:endParaRPr lang="es-EC" dirty="0"/>
          </a:p>
        </p:txBody>
      </p:sp>
    </p:spTree>
    <p:extLst>
      <p:ext uri="{BB962C8B-B14F-4D97-AF65-F5344CB8AC3E}">
        <p14:creationId xmlns:p14="http://schemas.microsoft.com/office/powerpoint/2010/main" val="2847136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Mapas de densidad o de malla</a:t>
            </a:r>
            <a:r>
              <a:rPr lang="es-EC" dirty="0"/>
              <a:t>:</a:t>
            </a:r>
          </a:p>
        </p:txBody>
      </p:sp>
      <p:sp>
        <p:nvSpPr>
          <p:cNvPr id="3" name="2 Marcador de contenido"/>
          <p:cNvSpPr>
            <a:spLocks noGrp="1"/>
          </p:cNvSpPr>
          <p:nvPr>
            <p:ph idx="1"/>
          </p:nvPr>
        </p:nvSpPr>
        <p:spPr/>
        <p:txBody>
          <a:bodyPr/>
          <a:lstStyle/>
          <a:p>
            <a:pPr lvl="0" algn="just"/>
            <a:r>
              <a:rPr lang="es-EC" dirty="0"/>
              <a:t>Se usan cuando se necesita una alta resolución para planificar una ruta con exactitud, o el entorno tiene una estructura libre.</a:t>
            </a:r>
          </a:p>
          <a:p>
            <a:pPr algn="just"/>
            <a:r>
              <a:rPr lang="es-EC" dirty="0"/>
              <a:t>Este tipo de mapas se desarrollan para celdas de dos o tres dimensiones, donde se guarda la probabilidad de estar libres u ocupadas</a:t>
            </a:r>
          </a:p>
        </p:txBody>
      </p:sp>
    </p:spTree>
    <p:extLst>
      <p:ext uri="{BB962C8B-B14F-4D97-AF65-F5344CB8AC3E}">
        <p14:creationId xmlns:p14="http://schemas.microsoft.com/office/powerpoint/2010/main" val="7898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INVETIGACIONES EN EL DESARROLLO DEL SLAM</a:t>
            </a:r>
            <a:endParaRPr lang="es-EC" dirty="0"/>
          </a:p>
        </p:txBody>
      </p:sp>
      <p:sp>
        <p:nvSpPr>
          <p:cNvPr id="3" name="2 Marcador de contenido"/>
          <p:cNvSpPr>
            <a:spLocks noGrp="1"/>
          </p:cNvSpPr>
          <p:nvPr>
            <p:ph idx="1"/>
          </p:nvPr>
        </p:nvSpPr>
        <p:spPr/>
        <p:txBody>
          <a:bodyPr/>
          <a:lstStyle/>
          <a:p>
            <a:pPr algn="just"/>
            <a:r>
              <a:rPr lang="es-EC" dirty="0"/>
              <a:t>La mayoría de las investigaciones del SLAM se han basado en mejorar la eficiencia computacional mientras se asegura la exactitud de la estimación para el mapa y la posición de la plataforma móvil. También hay investigadores que se han basado en la no linealidad, la asociación de la información, y la caracterización de los puntos de referencia. Estos aspectos son muy importantes para el éxito de una implementación práctica y robusta.</a:t>
            </a:r>
          </a:p>
          <a:p>
            <a:endParaRPr lang="es-EC" dirty="0"/>
          </a:p>
        </p:txBody>
      </p:sp>
    </p:spTree>
    <p:extLst>
      <p:ext uri="{BB962C8B-B14F-4D97-AF65-F5344CB8AC3E}">
        <p14:creationId xmlns:p14="http://schemas.microsoft.com/office/powerpoint/2010/main" val="236376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Complejidad Computacional</a:t>
            </a:r>
            <a:endParaRPr lang="es-EC" dirty="0"/>
          </a:p>
        </p:txBody>
      </p:sp>
      <p:sp>
        <p:nvSpPr>
          <p:cNvPr id="3" name="2 Marcador de contenido"/>
          <p:cNvSpPr>
            <a:spLocks noGrp="1"/>
          </p:cNvSpPr>
          <p:nvPr>
            <p:ph idx="1"/>
          </p:nvPr>
        </p:nvSpPr>
        <p:spPr/>
        <p:txBody>
          <a:bodyPr>
            <a:normAutofit/>
          </a:bodyPr>
          <a:lstStyle/>
          <a:p>
            <a:pPr algn="just"/>
            <a:r>
              <a:rPr lang="es-EC" dirty="0"/>
              <a:t>Para reducir  la complejidad computacional, además de otras técnicas se destacan:</a:t>
            </a:r>
          </a:p>
          <a:p>
            <a:pPr algn="just"/>
            <a:r>
              <a:rPr lang="es-EC" dirty="0"/>
              <a:t>El cálculo del tiempo de actualización puede ser limitado usando métodos como incremento de estados. El cálculo de la actualización de la observación puede ser limitado usando una forma de partición de las ecuaciones de actualización.</a:t>
            </a:r>
          </a:p>
          <a:p>
            <a:pPr algn="just"/>
            <a:r>
              <a:rPr lang="es-EC" dirty="0"/>
              <a:t>Los métodos de </a:t>
            </a:r>
            <a:r>
              <a:rPr lang="es-EC" dirty="0" err="1"/>
              <a:t>supmapeo</a:t>
            </a:r>
            <a:r>
              <a:rPr lang="es-EC" dirty="0"/>
              <a:t> que se basan en la idea que un mapa puede ser “roto” en regiones con sistemas de coordenadas locales y organizar dichas regiones de forma jerárquica. </a:t>
            </a:r>
            <a:endParaRPr lang="es-EC" dirty="0" smtClean="0"/>
          </a:p>
        </p:txBody>
      </p:sp>
    </p:spTree>
    <p:extLst>
      <p:ext uri="{BB962C8B-B14F-4D97-AF65-F5344CB8AC3E}">
        <p14:creationId xmlns:p14="http://schemas.microsoft.com/office/powerpoint/2010/main" val="2854589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7315200" cy="781980"/>
          </a:xfrm>
        </p:spPr>
        <p:txBody>
          <a:bodyPr/>
          <a:lstStyle/>
          <a:p>
            <a:r>
              <a:rPr lang="es-EC" dirty="0" smtClean="0"/>
              <a:t>Actualización por partes</a:t>
            </a:r>
            <a:endParaRPr lang="es-EC" dirty="0"/>
          </a:p>
        </p:txBody>
      </p:sp>
      <p:sp>
        <p:nvSpPr>
          <p:cNvPr id="3" name="2 Marcador de contenido"/>
          <p:cNvSpPr>
            <a:spLocks noGrp="1"/>
          </p:cNvSpPr>
          <p:nvPr>
            <p:ph idx="1"/>
          </p:nvPr>
        </p:nvSpPr>
        <p:spPr>
          <a:xfrm>
            <a:off x="899592" y="1484784"/>
            <a:ext cx="7315200" cy="2747399"/>
          </a:xfrm>
        </p:spPr>
        <p:txBody>
          <a:bodyPr/>
          <a:lstStyle/>
          <a:p>
            <a:pPr lvl="0" algn="just"/>
            <a:r>
              <a:rPr lang="es-EC" dirty="0"/>
              <a:t>Las actualizaciones se restringen a una pequeña región local y actualizan el mapa global a una menor frecuencia. Estos métodos de partición producen estimaciones óptimas.</a:t>
            </a:r>
          </a:p>
          <a:p>
            <a:pPr algn="just"/>
            <a:r>
              <a:rPr lang="es-EC" dirty="0"/>
              <a:t>Hay dos tipos básicos de actualizaciones por partes:</a:t>
            </a:r>
          </a:p>
          <a:p>
            <a:pPr lvl="1" algn="just"/>
            <a:r>
              <a:rPr lang="es-EC" dirty="0"/>
              <a:t>El primero trabaja en una región local del mapa global y mantiene las coordenadas de referencias globales.</a:t>
            </a:r>
          </a:p>
          <a:p>
            <a:pPr lvl="1" algn="just"/>
            <a:r>
              <a:rPr lang="es-EC" dirty="0"/>
              <a:t>El segundo genera una pequeña parte del mapa con sus propias coordenadas locales.</a:t>
            </a:r>
          </a:p>
          <a:p>
            <a:pPr marL="45720" indent="0">
              <a:buNone/>
            </a:pPr>
            <a:endParaRPr lang="es-EC" dirty="0"/>
          </a:p>
        </p:txBody>
      </p:sp>
      <p:pic>
        <p:nvPicPr>
          <p:cNvPr id="4" name="3 Imagen"/>
          <p:cNvPicPr/>
          <p:nvPr/>
        </p:nvPicPr>
        <p:blipFill rotWithShape="1">
          <a:blip r:embed="rId2"/>
          <a:srcRect l="24908" t="46583" r="26923" b="14978"/>
          <a:stretch/>
        </p:blipFill>
        <p:spPr bwMode="auto">
          <a:xfrm>
            <a:off x="2230884" y="4077071"/>
            <a:ext cx="4213225" cy="1890395"/>
          </a:xfrm>
          <a:prstGeom prst="rect">
            <a:avLst/>
          </a:prstGeom>
          <a:ln>
            <a:noFill/>
          </a:ln>
          <a:extLst>
            <a:ext uri="{53640926-AAD7-44D8-BBD7-CCE9431645EC}">
              <a14:shadowObscured xmlns:a14="http://schemas.microsoft.com/office/drawing/2010/main"/>
            </a:ext>
          </a:extLst>
        </p:spPr>
      </p:pic>
      <p:sp>
        <p:nvSpPr>
          <p:cNvPr id="5" name="2 Marcador de contenido"/>
          <p:cNvSpPr txBox="1">
            <a:spLocks/>
          </p:cNvSpPr>
          <p:nvPr/>
        </p:nvSpPr>
        <p:spPr>
          <a:xfrm>
            <a:off x="2195736" y="6236786"/>
            <a:ext cx="4320479" cy="57606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5. </a:t>
            </a:r>
            <a:r>
              <a:rPr lang="es-EC" sz="1600" dirty="0" smtClean="0"/>
              <a:t>Tipos</a:t>
            </a:r>
            <a:r>
              <a:rPr lang="en-US" sz="1600" dirty="0" smtClean="0"/>
              <a:t> de </a:t>
            </a:r>
            <a:r>
              <a:rPr lang="es-EC" sz="1600" dirty="0" smtClean="0"/>
              <a:t>actualizaciones</a:t>
            </a:r>
            <a:r>
              <a:rPr lang="en-US" sz="1600" dirty="0" smtClean="0"/>
              <a:t> </a:t>
            </a:r>
            <a:r>
              <a:rPr lang="en-US" sz="1600" dirty="0" err="1" smtClean="0"/>
              <a:t>por</a:t>
            </a:r>
            <a:r>
              <a:rPr lang="en-US" sz="1600" dirty="0" smtClean="0"/>
              <a:t> </a:t>
            </a:r>
            <a:r>
              <a:rPr lang="en-US" sz="1600" dirty="0" err="1" smtClean="0"/>
              <a:t>partes</a:t>
            </a:r>
            <a:endParaRPr lang="es-EC" sz="1600" dirty="0"/>
          </a:p>
        </p:txBody>
      </p:sp>
    </p:spTree>
    <p:extLst>
      <p:ext uri="{BB962C8B-B14F-4D97-AF65-F5344CB8AC3E}">
        <p14:creationId xmlns:p14="http://schemas.microsoft.com/office/powerpoint/2010/main" val="1531489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DESCRIPCIÓN DEL PROBLEMA</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136473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315200" cy="853988"/>
          </a:xfrm>
        </p:spPr>
        <p:txBody>
          <a:bodyPr/>
          <a:lstStyle/>
          <a:p>
            <a:r>
              <a:rPr lang="es-EC" dirty="0" err="1" smtClean="0"/>
              <a:t>Submapas</a:t>
            </a:r>
            <a:r>
              <a:rPr lang="es-EC" dirty="0" smtClean="0"/>
              <a:t> Globales</a:t>
            </a:r>
            <a:endParaRPr lang="es-EC" dirty="0"/>
          </a:p>
        </p:txBody>
      </p:sp>
      <p:sp>
        <p:nvSpPr>
          <p:cNvPr id="3" name="2 Marcador de contenido"/>
          <p:cNvSpPr>
            <a:spLocks noGrp="1"/>
          </p:cNvSpPr>
          <p:nvPr>
            <p:ph idx="1"/>
          </p:nvPr>
        </p:nvSpPr>
        <p:spPr>
          <a:xfrm>
            <a:off x="971600" y="1844824"/>
            <a:ext cx="7315200" cy="2459367"/>
          </a:xfrm>
        </p:spPr>
        <p:txBody>
          <a:bodyPr/>
          <a:lstStyle/>
          <a:p>
            <a:pPr algn="just"/>
            <a:r>
              <a:rPr lang="es-EC" dirty="0"/>
              <a:t>Un </a:t>
            </a:r>
            <a:r>
              <a:rPr lang="es-EC" dirty="0" err="1"/>
              <a:t>submapa</a:t>
            </a:r>
            <a:r>
              <a:rPr lang="es-EC" dirty="0"/>
              <a:t> define un sistema local de coordenadas y los hitos cercanos son estimados en dichas coordenadas. Las estimaciones del </a:t>
            </a:r>
            <a:r>
              <a:rPr lang="es-EC" dirty="0" err="1"/>
              <a:t>submapa</a:t>
            </a:r>
            <a:r>
              <a:rPr lang="es-EC" dirty="0"/>
              <a:t> local se la hace utilizando sólo las referencias locales de los hitos.</a:t>
            </a:r>
          </a:p>
          <a:p>
            <a:pPr algn="just"/>
            <a:r>
              <a:rPr lang="es-EC" dirty="0"/>
              <a:t>Los métodos de </a:t>
            </a:r>
            <a:r>
              <a:rPr lang="es-EC" dirty="0" err="1"/>
              <a:t>submapas</a:t>
            </a:r>
            <a:r>
              <a:rPr lang="es-EC" dirty="0"/>
              <a:t> globales estiman las posiciones globales de los sistemas de coordenadas relativas de los </a:t>
            </a:r>
            <a:r>
              <a:rPr lang="es-EC" dirty="0" err="1"/>
              <a:t>submapas</a:t>
            </a:r>
            <a:r>
              <a:rPr lang="es-EC" dirty="0"/>
              <a:t> en un sistema de coordenadas de base común.</a:t>
            </a:r>
          </a:p>
          <a:p>
            <a:endParaRPr lang="es-EC" dirty="0"/>
          </a:p>
        </p:txBody>
      </p:sp>
      <p:pic>
        <p:nvPicPr>
          <p:cNvPr id="4" name="3 Imagen"/>
          <p:cNvPicPr/>
          <p:nvPr/>
        </p:nvPicPr>
        <p:blipFill rotWithShape="1">
          <a:blip r:embed="rId2"/>
          <a:srcRect l="42674" t="30295" r="32051" b="26379"/>
          <a:stretch/>
        </p:blipFill>
        <p:spPr bwMode="auto">
          <a:xfrm>
            <a:off x="3275856" y="4294320"/>
            <a:ext cx="2304256" cy="1942992"/>
          </a:xfrm>
          <a:prstGeom prst="rect">
            <a:avLst/>
          </a:prstGeom>
          <a:ln>
            <a:noFill/>
          </a:ln>
          <a:extLst>
            <a:ext uri="{53640926-AAD7-44D8-BBD7-CCE9431645EC}">
              <a14:shadowObscured xmlns:a14="http://schemas.microsoft.com/office/drawing/2010/main"/>
            </a:ext>
          </a:extLst>
        </p:spPr>
      </p:pic>
      <p:sp>
        <p:nvSpPr>
          <p:cNvPr id="5" name="2 Marcador de contenido"/>
          <p:cNvSpPr txBox="1">
            <a:spLocks/>
          </p:cNvSpPr>
          <p:nvPr/>
        </p:nvSpPr>
        <p:spPr>
          <a:xfrm>
            <a:off x="2195736" y="6236786"/>
            <a:ext cx="4320479" cy="43257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a:t>
            </a:r>
            <a:r>
              <a:rPr lang="en-US" sz="1600" dirty="0"/>
              <a:t>6</a:t>
            </a:r>
            <a:r>
              <a:rPr lang="en-US" sz="1600" dirty="0" smtClean="0"/>
              <a:t>. </a:t>
            </a:r>
            <a:r>
              <a:rPr lang="en-US" sz="1600" dirty="0" err="1" smtClean="0"/>
              <a:t>Submapa</a:t>
            </a:r>
            <a:r>
              <a:rPr lang="en-US" sz="1600" dirty="0" smtClean="0"/>
              <a:t> con </a:t>
            </a:r>
            <a:r>
              <a:rPr lang="en-US" sz="1600" dirty="0" err="1" smtClean="0"/>
              <a:t>referencia</a:t>
            </a:r>
            <a:r>
              <a:rPr lang="en-US" sz="1600" dirty="0" smtClean="0"/>
              <a:t> global</a:t>
            </a:r>
            <a:endParaRPr lang="es-EC" sz="1600" dirty="0"/>
          </a:p>
        </p:txBody>
      </p:sp>
    </p:spTree>
    <p:extLst>
      <p:ext uri="{BB962C8B-B14F-4D97-AF65-F5344CB8AC3E}">
        <p14:creationId xmlns:p14="http://schemas.microsoft.com/office/powerpoint/2010/main" val="4132080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Submapas</a:t>
            </a:r>
            <a:r>
              <a:rPr lang="es-EC" dirty="0" smtClean="0"/>
              <a:t> Relativos</a:t>
            </a:r>
            <a:endParaRPr lang="es-EC" dirty="0"/>
          </a:p>
        </p:txBody>
      </p:sp>
      <p:sp>
        <p:nvSpPr>
          <p:cNvPr id="3" name="2 Marcador de contenido"/>
          <p:cNvSpPr>
            <a:spLocks noGrp="1"/>
          </p:cNvSpPr>
          <p:nvPr>
            <p:ph idx="1"/>
          </p:nvPr>
        </p:nvSpPr>
        <p:spPr>
          <a:xfrm>
            <a:off x="914400" y="2769833"/>
            <a:ext cx="7315200" cy="1451255"/>
          </a:xfrm>
        </p:spPr>
        <p:txBody>
          <a:bodyPr/>
          <a:lstStyle/>
          <a:p>
            <a:pPr algn="just"/>
            <a:r>
              <a:rPr lang="es-EC" dirty="0"/>
              <a:t>Estos sistemas no tienen un sistema de coordenadas común. La localización del </a:t>
            </a:r>
            <a:r>
              <a:rPr lang="es-EC" dirty="0" err="1"/>
              <a:t>submapa</a:t>
            </a:r>
            <a:r>
              <a:rPr lang="es-EC" dirty="0"/>
              <a:t> es recordado únicamente por sus </a:t>
            </a:r>
            <a:r>
              <a:rPr lang="es-EC" dirty="0" err="1"/>
              <a:t>submapas</a:t>
            </a:r>
            <a:r>
              <a:rPr lang="es-EC" dirty="0"/>
              <a:t> vecinos, estos están conectados en una red gráfica como se muestra en la </a:t>
            </a:r>
            <a:r>
              <a:rPr lang="es-EC" dirty="0" smtClean="0"/>
              <a:t>figura.</a:t>
            </a:r>
            <a:endParaRPr lang="es-EC" dirty="0"/>
          </a:p>
        </p:txBody>
      </p:sp>
      <p:pic>
        <p:nvPicPr>
          <p:cNvPr id="4" name="3 Imagen"/>
          <p:cNvPicPr/>
          <p:nvPr/>
        </p:nvPicPr>
        <p:blipFill rotWithShape="1">
          <a:blip r:embed="rId2"/>
          <a:srcRect l="43590" t="35833" r="32784" b="21493"/>
          <a:stretch/>
        </p:blipFill>
        <p:spPr bwMode="auto">
          <a:xfrm>
            <a:off x="3203848" y="4042846"/>
            <a:ext cx="2229485" cy="2263775"/>
          </a:xfrm>
          <a:prstGeom prst="rect">
            <a:avLst/>
          </a:prstGeom>
          <a:ln>
            <a:noFill/>
          </a:ln>
          <a:extLst>
            <a:ext uri="{53640926-AAD7-44D8-BBD7-CCE9431645EC}">
              <a14:shadowObscured xmlns:a14="http://schemas.microsoft.com/office/drawing/2010/main"/>
            </a:ext>
          </a:extLst>
        </p:spPr>
      </p:pic>
      <p:sp>
        <p:nvSpPr>
          <p:cNvPr id="5" name="2 Marcador de contenido"/>
          <p:cNvSpPr txBox="1">
            <a:spLocks/>
          </p:cNvSpPr>
          <p:nvPr/>
        </p:nvSpPr>
        <p:spPr>
          <a:xfrm>
            <a:off x="2195736" y="6236786"/>
            <a:ext cx="4104455" cy="432574"/>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7. </a:t>
            </a:r>
            <a:r>
              <a:rPr lang="en-US" sz="1600" dirty="0" err="1" smtClean="0"/>
              <a:t>Submapa</a:t>
            </a:r>
            <a:r>
              <a:rPr lang="en-US" sz="1600" dirty="0" smtClean="0"/>
              <a:t> </a:t>
            </a:r>
            <a:r>
              <a:rPr lang="en-US" sz="1600" dirty="0" err="1" smtClean="0"/>
              <a:t>relativo</a:t>
            </a:r>
            <a:endParaRPr lang="es-EC" sz="1600" dirty="0"/>
          </a:p>
        </p:txBody>
      </p:sp>
    </p:spTree>
    <p:extLst>
      <p:ext uri="{BB962C8B-B14F-4D97-AF65-F5344CB8AC3E}">
        <p14:creationId xmlns:p14="http://schemas.microsoft.com/office/powerpoint/2010/main" val="4117907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pPr algn="just"/>
            <a:r>
              <a:rPr lang="es-EC" dirty="0"/>
              <a:t>Las estimaciones se obtienen sumando vectores a los largo del camino trazado en la red. Absteniéndose cualquier forma a nivel global de información conjunta, los </a:t>
            </a:r>
            <a:r>
              <a:rPr lang="es-EC" dirty="0" err="1"/>
              <a:t>submapas</a:t>
            </a:r>
            <a:r>
              <a:rPr lang="es-EC" dirty="0"/>
              <a:t> relativos abordan tanto cuestiones de linealidad como computacionales.</a:t>
            </a:r>
          </a:p>
          <a:p>
            <a:pPr algn="just"/>
            <a:r>
              <a:rPr lang="es-EC" dirty="0"/>
              <a:t>Entre las ventajas de la estructura de un </a:t>
            </a:r>
            <a:r>
              <a:rPr lang="es-EC" dirty="0" err="1"/>
              <a:t>submapa</a:t>
            </a:r>
            <a:r>
              <a:rPr lang="es-EC" dirty="0"/>
              <a:t> relativo es que produce mapas óptimos localmente con complejidad computacional independiente del tamaño del mapa completo. </a:t>
            </a:r>
          </a:p>
        </p:txBody>
      </p:sp>
    </p:spTree>
    <p:extLst>
      <p:ext uri="{BB962C8B-B14F-4D97-AF65-F5344CB8AC3E}">
        <p14:creationId xmlns:p14="http://schemas.microsoft.com/office/powerpoint/2010/main" val="66525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Representación del Entorno</a:t>
            </a:r>
            <a:endParaRPr lang="es-EC" dirty="0"/>
          </a:p>
        </p:txBody>
      </p:sp>
      <p:sp>
        <p:nvSpPr>
          <p:cNvPr id="3" name="2 Marcador de contenido"/>
          <p:cNvSpPr>
            <a:spLocks noGrp="1"/>
          </p:cNvSpPr>
          <p:nvPr>
            <p:ph idx="1"/>
          </p:nvPr>
        </p:nvSpPr>
        <p:spPr/>
        <p:txBody>
          <a:bodyPr/>
          <a:lstStyle/>
          <a:p>
            <a:pPr algn="just"/>
            <a:r>
              <a:rPr lang="es-EC" dirty="0" smtClean="0"/>
              <a:t>La representación del entorno en SLAM  en </a:t>
            </a:r>
            <a:r>
              <a:rPr lang="es-EC" dirty="0"/>
              <a:t>principio se </a:t>
            </a:r>
            <a:r>
              <a:rPr lang="es-EC" dirty="0" smtClean="0"/>
              <a:t>asumió, que </a:t>
            </a:r>
            <a:r>
              <a:rPr lang="es-EC" dirty="0"/>
              <a:t>podía ser modelado como un conjunto discreto de puntos de referencia descritos mediante primitivas </a:t>
            </a:r>
            <a:r>
              <a:rPr lang="es-EC" dirty="0" smtClean="0"/>
              <a:t>geométricas </a:t>
            </a:r>
            <a:r>
              <a:rPr lang="es-EC" dirty="0"/>
              <a:t>simples como puntos, líneas o </a:t>
            </a:r>
            <a:r>
              <a:rPr lang="es-EC" dirty="0" smtClean="0"/>
              <a:t>círculos.</a:t>
            </a:r>
          </a:p>
          <a:p>
            <a:pPr algn="just"/>
            <a:r>
              <a:rPr lang="es-EC" dirty="0" smtClean="0"/>
              <a:t>Aquí destacan los siguientes aspectos:</a:t>
            </a:r>
          </a:p>
          <a:p>
            <a:pPr lvl="1" algn="just"/>
            <a:r>
              <a:rPr lang="es-EC" dirty="0" err="1" smtClean="0"/>
              <a:t>Observabilidad</a:t>
            </a:r>
            <a:r>
              <a:rPr lang="es-EC" dirty="0" smtClean="0"/>
              <a:t> parcial y mapeo retardado.</a:t>
            </a:r>
          </a:p>
          <a:p>
            <a:pPr lvl="1" algn="just"/>
            <a:r>
              <a:rPr lang="es-EC" dirty="0" smtClean="0"/>
              <a:t>Información auxiliar indirecta</a:t>
            </a:r>
          </a:p>
          <a:p>
            <a:pPr lvl="1" algn="just"/>
            <a:r>
              <a:rPr lang="es-EC" dirty="0" smtClean="0"/>
              <a:t>Entornos dinámicos</a:t>
            </a:r>
            <a:endParaRPr lang="es-EC" dirty="0"/>
          </a:p>
        </p:txBody>
      </p:sp>
    </p:spTree>
    <p:extLst>
      <p:ext uri="{BB962C8B-B14F-4D97-AF65-F5344CB8AC3E}">
        <p14:creationId xmlns:p14="http://schemas.microsoft.com/office/powerpoint/2010/main" val="3806790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315200" cy="1154097"/>
          </a:xfrm>
        </p:spPr>
        <p:txBody>
          <a:bodyPr>
            <a:normAutofit fontScale="90000"/>
          </a:bodyPr>
          <a:lstStyle/>
          <a:p>
            <a:r>
              <a:rPr lang="es-EC" b="1" dirty="0" err="1"/>
              <a:t>Observabilidad</a:t>
            </a:r>
            <a:r>
              <a:rPr lang="es-EC" b="1" dirty="0"/>
              <a:t> parcial y mapeo retardado</a:t>
            </a:r>
            <a:endParaRPr lang="es-EC" dirty="0"/>
          </a:p>
        </p:txBody>
      </p:sp>
      <p:sp>
        <p:nvSpPr>
          <p:cNvPr id="3" name="2 Marcador de contenido"/>
          <p:cNvSpPr>
            <a:spLocks noGrp="1"/>
          </p:cNvSpPr>
          <p:nvPr>
            <p:ph idx="1"/>
          </p:nvPr>
        </p:nvSpPr>
        <p:spPr>
          <a:xfrm>
            <a:off x="899592" y="1988840"/>
            <a:ext cx="7315200" cy="2027319"/>
          </a:xfrm>
        </p:spPr>
        <p:txBody>
          <a:bodyPr/>
          <a:lstStyle/>
          <a:p>
            <a:pPr algn="just"/>
            <a:r>
              <a:rPr lang="es-EC" dirty="0"/>
              <a:t>Una única medida genera una distribución no gaussiana de la localización del hito, se necesitan múltiples medidas para obtener una estimación.</a:t>
            </a:r>
          </a:p>
          <a:p>
            <a:pPr algn="just"/>
            <a:r>
              <a:rPr lang="es-EC" dirty="0"/>
              <a:t>Una forma de obtener una estimación gaussiana del hito es demorar la </a:t>
            </a:r>
            <a:r>
              <a:rPr lang="es-EC" dirty="0" err="1"/>
              <a:t>inialización</a:t>
            </a:r>
            <a:r>
              <a:rPr lang="es-EC" dirty="0"/>
              <a:t> y, acumular información de las mediciones, para permitir después una unión consistente.</a:t>
            </a:r>
          </a:p>
        </p:txBody>
      </p:sp>
      <p:pic>
        <p:nvPicPr>
          <p:cNvPr id="4" name="3 Imagen"/>
          <p:cNvPicPr/>
          <p:nvPr/>
        </p:nvPicPr>
        <p:blipFill rotWithShape="1">
          <a:blip r:embed="rId2">
            <a:extLst>
              <a:ext uri="{28A0092B-C50C-407E-A947-70E740481C1C}">
                <a14:useLocalDpi xmlns:a14="http://schemas.microsoft.com/office/drawing/2010/main" val="0"/>
              </a:ext>
            </a:extLst>
          </a:blip>
          <a:srcRect l="2930" t="4535" r="48352" b="8476"/>
          <a:stretch/>
        </p:blipFill>
        <p:spPr bwMode="auto">
          <a:xfrm>
            <a:off x="3213139" y="4149080"/>
            <a:ext cx="2444750" cy="1939290"/>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1259632" y="6236786"/>
            <a:ext cx="6048672" cy="432574"/>
          </a:xfrm>
          <a:prstGeom prst="rect">
            <a:avLst/>
          </a:prstGeom>
        </p:spPr>
        <p:txBody>
          <a:bodyPr vert="horz" lIns="91440" tIns="45720" rIns="91440" bIns="45720" rtlCol="0">
            <a:normAutofit fontScale="850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45720" indent="0" algn="ctr">
              <a:buNone/>
            </a:pPr>
            <a:r>
              <a:rPr lang="en-US" sz="1600" dirty="0" smtClean="0"/>
              <a:t>Fig. 8. </a:t>
            </a:r>
            <a:r>
              <a:rPr lang="en-US" sz="1600" dirty="0" err="1" smtClean="0"/>
              <a:t>Punto</a:t>
            </a:r>
            <a:r>
              <a:rPr lang="en-US" sz="1600" dirty="0" smtClean="0"/>
              <a:t> de </a:t>
            </a:r>
            <a:r>
              <a:rPr lang="en-US" sz="1600" dirty="0" err="1" smtClean="0"/>
              <a:t>referencia</a:t>
            </a:r>
            <a:r>
              <a:rPr lang="en-US" sz="1600" dirty="0" smtClean="0"/>
              <a:t> </a:t>
            </a:r>
            <a:r>
              <a:rPr lang="en-US" sz="1600" dirty="0" err="1" smtClean="0"/>
              <a:t>observado</a:t>
            </a:r>
            <a:r>
              <a:rPr lang="en-US" sz="1600" dirty="0" smtClean="0"/>
              <a:t> </a:t>
            </a:r>
            <a:r>
              <a:rPr lang="en-US" sz="1600" dirty="0" err="1" smtClean="0"/>
              <a:t>desde</a:t>
            </a:r>
            <a:r>
              <a:rPr lang="en-US" sz="1600" dirty="0" smtClean="0"/>
              <a:t> </a:t>
            </a:r>
            <a:r>
              <a:rPr lang="en-US" sz="1600" dirty="0" err="1" smtClean="0"/>
              <a:t>diferentes</a:t>
            </a:r>
            <a:r>
              <a:rPr lang="en-US" sz="1600" dirty="0" smtClean="0"/>
              <a:t> </a:t>
            </a:r>
            <a:r>
              <a:rPr lang="en-US" sz="1600" dirty="0" err="1" smtClean="0"/>
              <a:t>puntos</a:t>
            </a:r>
            <a:r>
              <a:rPr lang="en-US" sz="1600" dirty="0" smtClean="0"/>
              <a:t> de vista</a:t>
            </a:r>
            <a:endParaRPr lang="es-EC" sz="1600" dirty="0"/>
          </a:p>
        </p:txBody>
      </p:sp>
    </p:spTree>
    <p:extLst>
      <p:ext uri="{BB962C8B-B14F-4D97-AF65-F5344CB8AC3E}">
        <p14:creationId xmlns:p14="http://schemas.microsoft.com/office/powerpoint/2010/main" val="2479193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Información auxiliar </a:t>
            </a:r>
            <a:r>
              <a:rPr lang="es-EC" b="1" dirty="0" smtClean="0"/>
              <a:t>indirecta</a:t>
            </a:r>
            <a:endParaRPr lang="es-EC" dirty="0"/>
          </a:p>
        </p:txBody>
      </p:sp>
      <p:sp>
        <p:nvSpPr>
          <p:cNvPr id="3" name="2 Marcador de contenido"/>
          <p:cNvSpPr>
            <a:spLocks noGrp="1"/>
          </p:cNvSpPr>
          <p:nvPr>
            <p:ph idx="1"/>
          </p:nvPr>
        </p:nvSpPr>
        <p:spPr/>
        <p:txBody>
          <a:bodyPr/>
          <a:lstStyle/>
          <a:p>
            <a:pPr algn="just"/>
            <a:r>
              <a:rPr lang="es-EC" dirty="0"/>
              <a:t>Cada escaneo del mapa puede tener asociado cierta información auxiliar como: iluminación, humedad, temperatura, características del terreno, etc. Esta información puede ser utilizada para ayudar en el mapeo, asociación de la información o para otros fines como el establecimiento de una ruta o para recolectar datos.</a:t>
            </a:r>
          </a:p>
          <a:p>
            <a:endParaRPr lang="es-EC" dirty="0"/>
          </a:p>
        </p:txBody>
      </p:sp>
    </p:spTree>
    <p:extLst>
      <p:ext uri="{BB962C8B-B14F-4D97-AF65-F5344CB8AC3E}">
        <p14:creationId xmlns:p14="http://schemas.microsoft.com/office/powerpoint/2010/main" val="1249773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Entornos dinámicos</a:t>
            </a:r>
            <a:endParaRPr lang="es-EC" dirty="0"/>
          </a:p>
        </p:txBody>
      </p:sp>
      <p:sp>
        <p:nvSpPr>
          <p:cNvPr id="3" name="2 Marcador de contenido"/>
          <p:cNvSpPr>
            <a:spLocks noGrp="1"/>
          </p:cNvSpPr>
          <p:nvPr>
            <p:ph idx="1"/>
          </p:nvPr>
        </p:nvSpPr>
        <p:spPr/>
        <p:txBody>
          <a:bodyPr/>
          <a:lstStyle/>
          <a:p>
            <a:pPr algn="just"/>
            <a:r>
              <a:rPr lang="es-EC" dirty="0" smtClean="0"/>
              <a:t>Los </a:t>
            </a:r>
            <a:r>
              <a:rPr lang="es-EC" dirty="0"/>
              <a:t>elementos en movimiento pueden ser detectados o ignorados, pero no se deben añadir objetos móviles al mapa </a:t>
            </a:r>
            <a:r>
              <a:rPr lang="es-EC" dirty="0" smtClean="0"/>
              <a:t>y </a:t>
            </a:r>
            <a:r>
              <a:rPr lang="es-EC" dirty="0"/>
              <a:t>se asume que son estacionarios</a:t>
            </a:r>
            <a:r>
              <a:rPr lang="es-EC" dirty="0" smtClean="0"/>
              <a:t>.</a:t>
            </a:r>
          </a:p>
          <a:p>
            <a:pPr algn="just"/>
            <a:endParaRPr lang="es-EC" dirty="0"/>
          </a:p>
          <a:p>
            <a:pPr algn="just"/>
            <a:r>
              <a:rPr lang="es-EC" dirty="0"/>
              <a:t>Simultáneamente la estimación de los objetivos móviles y estacionarios es muy costosa computacionalmente. Por este motivo, la implementación de la solución involucra primero una actualización estacionaria del SLAM más un seguimiento de objetivos móviles.</a:t>
            </a:r>
          </a:p>
          <a:p>
            <a:endParaRPr lang="es-EC" dirty="0"/>
          </a:p>
        </p:txBody>
      </p:sp>
    </p:spTree>
    <p:extLst>
      <p:ext uri="{BB962C8B-B14F-4D97-AF65-F5344CB8AC3E}">
        <p14:creationId xmlns:p14="http://schemas.microsoft.com/office/powerpoint/2010/main" val="1219077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n-US" dirty="0" smtClean="0"/>
              <a:t>DESARROLLO DE LA APLICACIÓN DE TELEOPERACIÓN Y ADQUISICIÓN DE DATOS </a:t>
            </a:r>
            <a:endParaRPr lang="es-ES" dirty="0"/>
          </a:p>
        </p:txBody>
      </p:sp>
      <p:sp>
        <p:nvSpPr>
          <p:cNvPr id="3" name="2 Subtítulo"/>
          <p:cNvSpPr>
            <a:spLocks noGrp="1"/>
          </p:cNvSpPr>
          <p:nvPr>
            <p:ph type="subTitle" idx="1"/>
          </p:nvPr>
        </p:nvSpPr>
        <p:spPr>
          <a:xfrm>
            <a:off x="914400" y="5166530"/>
            <a:ext cx="7315200" cy="1358814"/>
          </a:xfrm>
        </p:spPr>
        <p:txBody>
          <a:bodyPr>
            <a:normAutofit/>
          </a:bodyPr>
          <a:lstStyle/>
          <a:p>
            <a:endParaRPr lang="es-ES" dirty="0"/>
          </a:p>
        </p:txBody>
      </p:sp>
    </p:spTree>
    <p:extLst>
      <p:ext uri="{BB962C8B-B14F-4D97-AF65-F5344CB8AC3E}">
        <p14:creationId xmlns:p14="http://schemas.microsoft.com/office/powerpoint/2010/main" val="2780984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REQUERIMIENTOS</a:t>
            </a:r>
            <a:endParaRPr lang="es-ES" dirty="0"/>
          </a:p>
        </p:txBody>
      </p:sp>
      <p:sp>
        <p:nvSpPr>
          <p:cNvPr id="3" name="2 Marcador de contenido"/>
          <p:cNvSpPr>
            <a:spLocks noGrp="1"/>
          </p:cNvSpPr>
          <p:nvPr>
            <p:ph idx="1"/>
          </p:nvPr>
        </p:nvSpPr>
        <p:spPr/>
        <p:txBody>
          <a:bodyPr/>
          <a:lstStyle/>
          <a:p>
            <a:r>
              <a:rPr lang="es-ES" dirty="0" smtClean="0"/>
              <a:t>Python 2.5.x</a:t>
            </a:r>
          </a:p>
          <a:p>
            <a:r>
              <a:rPr lang="es-ES" dirty="0" smtClean="0"/>
              <a:t>ARIA 2.7.3</a:t>
            </a:r>
          </a:p>
          <a:p>
            <a:r>
              <a:rPr lang="es-ES" dirty="0" err="1" smtClean="0"/>
              <a:t>arNetworking</a:t>
            </a:r>
            <a:r>
              <a:rPr lang="es-ES" dirty="0" smtClean="0"/>
              <a:t> 2.7.3</a:t>
            </a:r>
          </a:p>
          <a:p>
            <a:r>
              <a:rPr lang="es-ES" dirty="0" err="1" smtClean="0"/>
              <a:t>ARIAPy</a:t>
            </a:r>
            <a:r>
              <a:rPr lang="es-ES" dirty="0" smtClean="0"/>
              <a:t> 2.7.3</a:t>
            </a:r>
          </a:p>
          <a:p>
            <a:r>
              <a:rPr lang="es-ES" dirty="0" err="1" smtClean="0"/>
              <a:t>ArNetworkingPy</a:t>
            </a:r>
            <a:r>
              <a:rPr lang="es-ES" dirty="0" smtClean="0"/>
              <a:t> 2.7.3</a:t>
            </a:r>
            <a:endParaRPr lang="es-ES" dirty="0"/>
          </a:p>
        </p:txBody>
      </p:sp>
    </p:spTree>
    <p:extLst>
      <p:ext uri="{BB962C8B-B14F-4D97-AF65-F5344CB8AC3E}">
        <p14:creationId xmlns:p14="http://schemas.microsoft.com/office/powerpoint/2010/main" val="3152971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s-ES" dirty="0" smtClean="0"/>
              <a:t>PYTHON 2.5.X</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437584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1154097"/>
          </a:xfrm>
        </p:spPr>
        <p:txBody>
          <a:bodyPr/>
          <a:lstStyle/>
          <a:p>
            <a:r>
              <a:rPr lang="en-US" dirty="0" err="1" smtClean="0"/>
              <a:t>Antecedentes</a:t>
            </a:r>
            <a:endParaRPr lang="es-EC" dirty="0"/>
          </a:p>
        </p:txBody>
      </p:sp>
      <p:sp>
        <p:nvSpPr>
          <p:cNvPr id="3" name="2 Marcador de contenido"/>
          <p:cNvSpPr>
            <a:spLocks noGrp="1"/>
          </p:cNvSpPr>
          <p:nvPr>
            <p:ph idx="1"/>
          </p:nvPr>
        </p:nvSpPr>
        <p:spPr>
          <a:xfrm>
            <a:off x="683568" y="1772816"/>
            <a:ext cx="7920880" cy="4464496"/>
          </a:xfrm>
        </p:spPr>
        <p:txBody>
          <a:bodyPr>
            <a:normAutofit lnSpcReduction="10000"/>
          </a:bodyPr>
          <a:lstStyle/>
          <a:p>
            <a:pPr algn="just"/>
            <a:r>
              <a:rPr lang="es-EC" dirty="0" smtClean="0"/>
              <a:t>Actualmente </a:t>
            </a:r>
            <a:r>
              <a:rPr lang="es-EC" dirty="0"/>
              <a:t>uno de los mayores problemas en las plataformas móviles </a:t>
            </a:r>
            <a:r>
              <a:rPr lang="es-EC" dirty="0" smtClean="0"/>
              <a:t>es, </a:t>
            </a:r>
            <a:r>
              <a:rPr lang="es-EC" dirty="0"/>
              <a:t>la planificación de trayectorias y la navegación</a:t>
            </a:r>
            <a:r>
              <a:rPr lang="es-EC" dirty="0" smtClean="0"/>
              <a:t>, </a:t>
            </a:r>
            <a:r>
              <a:rPr lang="es-EC" dirty="0"/>
              <a:t>ya que sin una idea del entorno y ubicación de la plataforma puede ser peligroso </a:t>
            </a:r>
            <a:r>
              <a:rPr lang="es-EC" dirty="0" smtClean="0"/>
              <a:t>el </a:t>
            </a:r>
            <a:r>
              <a:rPr lang="es-EC" dirty="0"/>
              <a:t>uso de </a:t>
            </a:r>
            <a:r>
              <a:rPr lang="es-EC" dirty="0" smtClean="0"/>
              <a:t>esta.</a:t>
            </a:r>
            <a:endParaRPr lang="es-EC" dirty="0"/>
          </a:p>
          <a:p>
            <a:pPr algn="just"/>
            <a:r>
              <a:rPr lang="es-EC" dirty="0"/>
              <a:t>L</a:t>
            </a:r>
            <a:r>
              <a:rPr lang="es-EC" dirty="0" smtClean="0"/>
              <a:t>a </a:t>
            </a:r>
            <a:r>
              <a:rPr lang="es-EC" dirty="0"/>
              <a:t>navegación, el reconocimiento del entorno o </a:t>
            </a:r>
            <a:r>
              <a:rPr lang="es-EC" dirty="0" smtClean="0"/>
              <a:t>mapeo </a:t>
            </a:r>
            <a:r>
              <a:rPr lang="es-EC" dirty="0"/>
              <a:t>se pueden resolver de distintas maneras, generando mapas de entorno que pueden ser como una descripción geométrica, rejilla de ocupación, hitos (</a:t>
            </a:r>
            <a:r>
              <a:rPr lang="es-EC" dirty="0" err="1"/>
              <a:t>landmarks</a:t>
            </a:r>
            <a:r>
              <a:rPr lang="es-EC" dirty="0"/>
              <a:t>) y otras.</a:t>
            </a:r>
          </a:p>
          <a:p>
            <a:pPr algn="just"/>
            <a:r>
              <a:rPr lang="es-EC" dirty="0"/>
              <a:t>En el 2011 se realizó el proyecto de </a:t>
            </a:r>
            <a:r>
              <a:rPr lang="es-EC" dirty="0" err="1"/>
              <a:t>teleoperación</a:t>
            </a:r>
            <a:r>
              <a:rPr lang="es-EC" dirty="0"/>
              <a:t> “</a:t>
            </a:r>
            <a:r>
              <a:rPr lang="es-EC" dirty="0" err="1"/>
              <a:t>Teleoperación</a:t>
            </a:r>
            <a:r>
              <a:rPr lang="es-EC" dirty="0"/>
              <a:t> de una plataforma móvil asistida mediante el uso de un sistema de visión artificial” sin embargo existen situaciones donde no se puede utilizar visión artificial ya sea por el entorno o costos del mismo. Una alternativa seria la utilización de láser, sonares, fototransistores, sensores de choque, sensores de proximidad por infrarrojo, etc.</a:t>
            </a:r>
          </a:p>
        </p:txBody>
      </p:sp>
    </p:spTree>
    <p:extLst>
      <p:ext uri="{BB962C8B-B14F-4D97-AF65-F5344CB8AC3E}">
        <p14:creationId xmlns:p14="http://schemas.microsoft.com/office/powerpoint/2010/main" val="162483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412777"/>
            <a:ext cx="3153544" cy="4568559"/>
          </a:xfrm>
        </p:spPr>
        <p:txBody>
          <a:bodyPr/>
          <a:lstStyle/>
          <a:p>
            <a:r>
              <a:rPr lang="es-ES" dirty="0" smtClean="0"/>
              <a:t>Para la instalación de Python2.5 se tiene varias opciones</a:t>
            </a:r>
          </a:p>
          <a:p>
            <a:pPr marL="502920" indent="-457200">
              <a:buFont typeface="+mj-lt"/>
              <a:buAutoNum type="arabicPeriod"/>
            </a:pPr>
            <a:r>
              <a:rPr lang="es-ES" dirty="0" smtClean="0"/>
              <a:t>Instalar la distribución incluida en el CD</a:t>
            </a:r>
          </a:p>
          <a:p>
            <a:pPr marL="502920" indent="-457200">
              <a:buFont typeface="+mj-lt"/>
              <a:buAutoNum type="arabicPeriod"/>
            </a:pPr>
            <a:r>
              <a:rPr lang="es-ES" dirty="0" smtClean="0"/>
              <a:t>Instalar los paquetes </a:t>
            </a:r>
          </a:p>
          <a:p>
            <a:pPr marL="502920" indent="-457200">
              <a:buFont typeface="+mj-lt"/>
              <a:buAutoNum type="arabicPeriod"/>
            </a:pPr>
            <a:r>
              <a:rPr lang="es-ES" dirty="0" smtClean="0"/>
              <a:t>Compilar el entorno de desarrollo</a:t>
            </a:r>
            <a:endParaRPr lang="es-ES" dirty="0"/>
          </a:p>
        </p:txBody>
      </p:sp>
      <p:pic>
        <p:nvPicPr>
          <p:cNvPr id="4" name="3 Marcador de contenido"/>
          <p:cNvPicPr>
            <a:picLocks noChangeAspect="1"/>
          </p:cNvPicPr>
          <p:nvPr/>
        </p:nvPicPr>
        <p:blipFill rotWithShape="1">
          <a:blip r:embed="rId2">
            <a:extLst>
              <a:ext uri="{28A0092B-C50C-407E-A947-70E740481C1C}">
                <a14:useLocalDpi xmlns:a14="http://schemas.microsoft.com/office/drawing/2010/main" val="0"/>
              </a:ext>
            </a:extLst>
          </a:blip>
          <a:srcRect l="27838" t="13253" r="27592" b="17545"/>
          <a:stretch/>
        </p:blipFill>
        <p:spPr>
          <a:xfrm>
            <a:off x="4283968" y="1772816"/>
            <a:ext cx="4491192" cy="3920488"/>
          </a:xfrm>
          <a:prstGeom prst="rect">
            <a:avLst/>
          </a:prstGeom>
        </p:spPr>
      </p:pic>
    </p:spTree>
    <p:extLst>
      <p:ext uri="{BB962C8B-B14F-4D97-AF65-F5344CB8AC3E}">
        <p14:creationId xmlns:p14="http://schemas.microsoft.com/office/powerpoint/2010/main" val="93129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s-ES" dirty="0"/>
              <a:t>ARIA y </a:t>
            </a:r>
            <a:r>
              <a:rPr lang="es-ES" dirty="0" err="1"/>
              <a:t>ArNetworking</a:t>
            </a:r>
            <a:r>
              <a:rPr lang="es-ES" dirty="0"/>
              <a:t> 2.7.3</a:t>
            </a:r>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764950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412777"/>
            <a:ext cx="3153544" cy="4568559"/>
          </a:xfrm>
        </p:spPr>
        <p:txBody>
          <a:bodyPr/>
          <a:lstStyle/>
          <a:p>
            <a:r>
              <a:rPr lang="es-ES" dirty="0" smtClean="0"/>
              <a:t>Para la instalación de ARIA y </a:t>
            </a:r>
            <a:r>
              <a:rPr lang="es-ES" dirty="0" err="1" smtClean="0"/>
              <a:t>Arnetworking</a:t>
            </a:r>
            <a:r>
              <a:rPr lang="es-ES" dirty="0" smtClean="0"/>
              <a:t> se tiene varias opciones</a:t>
            </a:r>
          </a:p>
          <a:p>
            <a:pPr marL="502920" indent="-457200">
              <a:buFont typeface="+mj-lt"/>
              <a:buAutoNum type="arabicPeriod"/>
            </a:pPr>
            <a:r>
              <a:rPr lang="es-ES" dirty="0" smtClean="0"/>
              <a:t>Instalar los paquetes. </a:t>
            </a:r>
          </a:p>
          <a:p>
            <a:pPr marL="502920" indent="-457200">
              <a:buFont typeface="+mj-lt"/>
              <a:buAutoNum type="arabicPeriod"/>
            </a:pPr>
            <a:r>
              <a:rPr lang="es-ES" dirty="0" smtClean="0"/>
              <a:t>Copiar los archivos directamente a la ubicación establecida.</a:t>
            </a:r>
            <a:endParaRPr lang="es-ES" dirty="0"/>
          </a:p>
        </p:txBody>
      </p:sp>
      <p:pic>
        <p:nvPicPr>
          <p:cNvPr id="4" name="3 Marcador de contenido"/>
          <p:cNvPicPr>
            <a:picLocks noChangeAspect="1"/>
          </p:cNvPicPr>
          <p:nvPr/>
        </p:nvPicPr>
        <p:blipFill rotWithShape="1">
          <a:blip r:embed="rId2">
            <a:extLst>
              <a:ext uri="{28A0092B-C50C-407E-A947-70E740481C1C}">
                <a14:useLocalDpi xmlns:a14="http://schemas.microsoft.com/office/drawing/2010/main" val="0"/>
              </a:ext>
            </a:extLst>
          </a:blip>
          <a:srcRect l="2962" t="2853" r="51470" b="27817"/>
          <a:stretch/>
        </p:blipFill>
        <p:spPr>
          <a:xfrm>
            <a:off x="3995936" y="1412776"/>
            <a:ext cx="4619743" cy="3951904"/>
          </a:xfrm>
          <a:prstGeom prst="rect">
            <a:avLst/>
          </a:prstGeom>
        </p:spPr>
      </p:pic>
    </p:spTree>
    <p:extLst>
      <p:ext uri="{BB962C8B-B14F-4D97-AF65-F5344CB8AC3E}">
        <p14:creationId xmlns:p14="http://schemas.microsoft.com/office/powerpoint/2010/main" val="3054063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53705" t="20126" r="5429" b="23677"/>
          <a:stretch/>
        </p:blipFill>
        <p:spPr>
          <a:xfrm>
            <a:off x="310242" y="1518834"/>
            <a:ext cx="4765813" cy="3684650"/>
          </a:xfrm>
        </p:spPr>
      </p:pic>
      <p:pic>
        <p:nvPicPr>
          <p:cNvPr id="5" name="4 Imagen"/>
          <p:cNvPicPr>
            <a:picLocks noChangeAspect="1"/>
          </p:cNvPicPr>
          <p:nvPr/>
        </p:nvPicPr>
        <p:blipFill rotWithShape="1">
          <a:blip r:embed="rId3">
            <a:extLst>
              <a:ext uri="{28A0092B-C50C-407E-A947-70E740481C1C}">
                <a14:useLocalDpi xmlns:a14="http://schemas.microsoft.com/office/drawing/2010/main" val="0"/>
              </a:ext>
            </a:extLst>
          </a:blip>
          <a:srcRect l="51695" t="3499" r="7118" b="41031"/>
          <a:stretch/>
        </p:blipFill>
        <p:spPr>
          <a:xfrm>
            <a:off x="3995936" y="2881765"/>
            <a:ext cx="4868922" cy="3686758"/>
          </a:xfrm>
          <a:prstGeom prst="rect">
            <a:avLst/>
          </a:prstGeom>
        </p:spPr>
      </p:pic>
    </p:spTree>
    <p:extLst>
      <p:ext uri="{BB962C8B-B14F-4D97-AF65-F5344CB8AC3E}">
        <p14:creationId xmlns:p14="http://schemas.microsoft.com/office/powerpoint/2010/main" val="3403075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Problemas con </a:t>
            </a:r>
            <a:r>
              <a:rPr lang="es-ES" dirty="0" err="1" smtClean="0"/>
              <a:t>warp</a:t>
            </a:r>
            <a:r>
              <a:rPr lang="es-ES" dirty="0" smtClean="0"/>
              <a:t> a Python</a:t>
            </a:r>
            <a:endParaRPr lang="es-ES" dirty="0"/>
          </a:p>
        </p:txBody>
      </p:sp>
      <p:sp>
        <p:nvSpPr>
          <p:cNvPr id="3" name="2 Marcador de contenido"/>
          <p:cNvSpPr>
            <a:spLocks noGrp="1"/>
          </p:cNvSpPr>
          <p:nvPr>
            <p:ph idx="1"/>
          </p:nvPr>
        </p:nvSpPr>
        <p:spPr/>
        <p:txBody>
          <a:bodyPr>
            <a:normAutofit/>
          </a:bodyPr>
          <a:lstStyle/>
          <a:p>
            <a:r>
              <a:rPr lang="es-ES" dirty="0" smtClean="0"/>
              <a:t>A pesar de ser para Python 2.5 instala las </a:t>
            </a:r>
            <a:r>
              <a:rPr lang="es-ES" dirty="0" err="1" smtClean="0"/>
              <a:t>librerias</a:t>
            </a:r>
            <a:r>
              <a:rPr lang="es-ES" dirty="0" smtClean="0"/>
              <a:t> en la carpeta de python2.4 por lo tanto se tiene que copiar en la carpeta </a:t>
            </a:r>
            <a:r>
              <a:rPr lang="es-ES" dirty="0"/>
              <a:t>“/</a:t>
            </a:r>
            <a:r>
              <a:rPr lang="es-ES" dirty="0" err="1"/>
              <a:t>usr</a:t>
            </a:r>
            <a:r>
              <a:rPr lang="es-ES" dirty="0"/>
              <a:t>/local/Aria/</a:t>
            </a:r>
            <a:r>
              <a:rPr lang="es-ES" dirty="0" err="1"/>
              <a:t>python</a:t>
            </a:r>
            <a:r>
              <a:rPr lang="es-ES" dirty="0" smtClean="0"/>
              <a:t>/” los siguientes archivos:</a:t>
            </a:r>
          </a:p>
          <a:p>
            <a:pPr marL="777240" lvl="1" indent="-457200">
              <a:buFont typeface="+mj-lt"/>
              <a:buAutoNum type="arabicPeriod"/>
            </a:pPr>
            <a:r>
              <a:rPr lang="en-US" sz="2000" dirty="0"/>
              <a:t>_AriaPy.so</a:t>
            </a:r>
            <a:endParaRPr lang="es-ES" sz="2000" dirty="0"/>
          </a:p>
          <a:p>
            <a:pPr marL="777240" lvl="1" indent="-457200">
              <a:buFont typeface="+mj-lt"/>
              <a:buAutoNum type="arabicPeriod"/>
            </a:pPr>
            <a:r>
              <a:rPr lang="en-US" sz="2000" dirty="0"/>
              <a:t>_ArNetworkingPy.so</a:t>
            </a:r>
            <a:endParaRPr lang="es-ES" sz="2000" dirty="0"/>
          </a:p>
          <a:p>
            <a:pPr marL="777240" lvl="1" indent="-457200">
              <a:buFont typeface="+mj-lt"/>
              <a:buAutoNum type="arabicPeriod"/>
            </a:pPr>
            <a:r>
              <a:rPr lang="en-US" sz="2000" dirty="0"/>
              <a:t>AriaPy.py</a:t>
            </a:r>
            <a:endParaRPr lang="es-ES" sz="2000" dirty="0"/>
          </a:p>
          <a:p>
            <a:pPr marL="777240" lvl="1" indent="-457200">
              <a:buFont typeface="+mj-lt"/>
              <a:buAutoNum type="arabicPeriod"/>
            </a:pPr>
            <a:r>
              <a:rPr lang="es-ES" sz="2000" dirty="0" smtClean="0"/>
              <a:t>ArNetworkingPy.py</a:t>
            </a:r>
          </a:p>
          <a:p>
            <a:r>
              <a:rPr lang="en-US" dirty="0"/>
              <a:t>Y se los </a:t>
            </a:r>
            <a:r>
              <a:rPr lang="en-US" dirty="0" err="1"/>
              <a:t>debe</a:t>
            </a:r>
            <a:r>
              <a:rPr lang="en-US" dirty="0"/>
              <a:t> </a:t>
            </a:r>
            <a:r>
              <a:rPr lang="en-US" dirty="0" err="1"/>
              <a:t>copiar</a:t>
            </a:r>
            <a:r>
              <a:rPr lang="en-US" dirty="0"/>
              <a:t> a </a:t>
            </a:r>
            <a:r>
              <a:rPr lang="es-ES" dirty="0"/>
              <a:t>“/</a:t>
            </a:r>
            <a:r>
              <a:rPr lang="es-ES" dirty="0" err="1"/>
              <a:t>usr</a:t>
            </a:r>
            <a:r>
              <a:rPr lang="es-ES" dirty="0"/>
              <a:t>/</a:t>
            </a:r>
            <a:r>
              <a:rPr lang="es-ES" dirty="0" err="1"/>
              <a:t>lib</a:t>
            </a:r>
            <a:r>
              <a:rPr lang="es-ES" dirty="0"/>
              <a:t>/python2.5/</a:t>
            </a:r>
            <a:r>
              <a:rPr lang="es-ES" dirty="0" err="1"/>
              <a:t>site-packages</a:t>
            </a:r>
            <a:r>
              <a:rPr lang="es-ES" dirty="0"/>
              <a:t>” o hacer un enlace </a:t>
            </a:r>
            <a:r>
              <a:rPr lang="es-ES" dirty="0" smtClean="0"/>
              <a:t>simbólico de </a:t>
            </a:r>
            <a:r>
              <a:rPr lang="es-ES" dirty="0"/>
              <a:t>los archivos a esta carpeta con </a:t>
            </a:r>
            <a:br>
              <a:rPr lang="es-ES" dirty="0"/>
            </a:br>
            <a:r>
              <a:rPr lang="es-ES" dirty="0" err="1"/>
              <a:t>ln</a:t>
            </a:r>
            <a:r>
              <a:rPr lang="es-ES" dirty="0"/>
              <a:t> –s &lt;dirección archivo&gt; &lt;dirección destino archivo&gt;</a:t>
            </a:r>
          </a:p>
          <a:p>
            <a:pPr marL="320040" lvl="1" indent="0">
              <a:buNone/>
            </a:pPr>
            <a:endParaRPr lang="es-ES" sz="2000" dirty="0"/>
          </a:p>
        </p:txBody>
      </p:sp>
    </p:spTree>
    <p:extLst>
      <p:ext uri="{BB962C8B-B14F-4D97-AF65-F5344CB8AC3E}">
        <p14:creationId xmlns:p14="http://schemas.microsoft.com/office/powerpoint/2010/main" val="4135182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l="7098" t="20842" r="48029" b="10099"/>
          <a:stretch/>
        </p:blipFill>
        <p:spPr>
          <a:xfrm>
            <a:off x="2195736" y="2276872"/>
            <a:ext cx="4816164" cy="4167086"/>
          </a:xfrm>
        </p:spPr>
      </p:pic>
      <p:sp>
        <p:nvSpPr>
          <p:cNvPr id="5" name="4 CuadroTexto"/>
          <p:cNvSpPr txBox="1"/>
          <p:nvPr/>
        </p:nvSpPr>
        <p:spPr>
          <a:xfrm>
            <a:off x="611560" y="980728"/>
            <a:ext cx="191590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Enlace </a:t>
            </a:r>
            <a:r>
              <a:rPr lang="es-ES_tradnl" dirty="0" smtClean="0"/>
              <a:t>simbólico</a:t>
            </a:r>
            <a:endParaRPr lang="es-ES_tradnl" dirty="0"/>
          </a:p>
        </p:txBody>
      </p:sp>
      <p:cxnSp>
        <p:nvCxnSpPr>
          <p:cNvPr id="7" name="6 Conector angular"/>
          <p:cNvCxnSpPr>
            <a:stCxn id="5" idx="2"/>
          </p:cNvCxnSpPr>
          <p:nvPr/>
        </p:nvCxnSpPr>
        <p:spPr>
          <a:xfrm rot="16200000" flipH="1">
            <a:off x="1707251" y="1212323"/>
            <a:ext cx="2078940" cy="23544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444208" y="1556792"/>
            <a:ext cx="205697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ES" dirty="0" smtClean="0"/>
              <a:t>Archivos</a:t>
            </a:r>
            <a:r>
              <a:rPr lang="en-US" dirty="0" smtClean="0"/>
              <a:t> </a:t>
            </a:r>
            <a:r>
              <a:rPr lang="es-ES" dirty="0" smtClean="0"/>
              <a:t>copiados</a:t>
            </a:r>
            <a:endParaRPr lang="es-ES" dirty="0"/>
          </a:p>
        </p:txBody>
      </p:sp>
      <p:cxnSp>
        <p:nvCxnSpPr>
          <p:cNvPr id="10" name="9 Conector angular"/>
          <p:cNvCxnSpPr>
            <a:stCxn id="8" idx="2"/>
          </p:cNvCxnSpPr>
          <p:nvPr/>
        </p:nvCxnSpPr>
        <p:spPr>
          <a:xfrm rot="5400000">
            <a:off x="5774966" y="1731271"/>
            <a:ext cx="1502876" cy="189258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5684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s-ES" dirty="0" smtClean="0"/>
              <a:t>SERVIDOR</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41939407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La aplicación servidor permite utilizar la plataforma móvil de manera remota a través de los paquetes </a:t>
            </a:r>
            <a:r>
              <a:rPr lang="es-ES" dirty="0" err="1"/>
              <a:t>ArNetPacket</a:t>
            </a:r>
            <a:r>
              <a:rPr lang="es-ES" dirty="0"/>
              <a:t> que son transmitidos y recibidos por el cliente</a:t>
            </a: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4067" t="26338" r="51356" b="42024"/>
          <a:stretch/>
        </p:blipFill>
        <p:spPr>
          <a:xfrm>
            <a:off x="1452078" y="3868745"/>
            <a:ext cx="6072250" cy="2693553"/>
          </a:xfrm>
          <a:prstGeom prst="rect">
            <a:avLst/>
          </a:prstGeom>
        </p:spPr>
      </p:pic>
    </p:spTree>
    <p:extLst>
      <p:ext uri="{BB962C8B-B14F-4D97-AF65-F5344CB8AC3E}">
        <p14:creationId xmlns:p14="http://schemas.microsoft.com/office/powerpoint/2010/main" val="3147319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086787659"/>
              </p:ext>
            </p:extLst>
          </p:nvPr>
        </p:nvGraphicFramePr>
        <p:xfrm>
          <a:off x="611560" y="1340768"/>
          <a:ext cx="3744416" cy="5080847"/>
        </p:xfrm>
        <a:graphic>
          <a:graphicData uri="http://schemas.openxmlformats.org/presentationml/2006/ole">
            <mc:AlternateContent xmlns:mc="http://schemas.openxmlformats.org/markup-compatibility/2006">
              <mc:Choice xmlns:v="urn:schemas-microsoft-com:vml" Requires="v">
                <p:oleObj spid="_x0000_s1043" name="Visio" r:id="rId3" imgW="2321052" imgH="3149117" progId="Visio.Drawing.11">
                  <p:embed/>
                </p:oleObj>
              </mc:Choice>
              <mc:Fallback>
                <p:oleObj name="Visio" r:id="rId3" imgW="2321052" imgH="3149117" progId="Visio.Drawing.11">
                  <p:embed/>
                  <p:pic>
                    <p:nvPicPr>
                      <p:cNvPr id="0" name=""/>
                      <p:cNvPicPr>
                        <a:picLocks noChangeAspect="1" noChangeArrowheads="1"/>
                      </p:cNvPicPr>
                      <p:nvPr/>
                    </p:nvPicPr>
                    <p:blipFill>
                      <a:blip r:embed="rId4"/>
                      <a:srcRect/>
                      <a:stretch>
                        <a:fillRect/>
                      </a:stretch>
                    </p:blipFill>
                    <p:spPr bwMode="auto">
                      <a:xfrm>
                        <a:off x="611560" y="1340768"/>
                        <a:ext cx="3744416" cy="5080847"/>
                      </a:xfrm>
                      <a:prstGeom prst="rect">
                        <a:avLst/>
                      </a:prstGeom>
                      <a:noFill/>
                    </p:spPr>
                  </p:pic>
                </p:oleObj>
              </mc:Fallback>
            </mc:AlternateContent>
          </a:graphicData>
        </a:graphic>
      </p:graphicFrame>
      <p:sp>
        <p:nvSpPr>
          <p:cNvPr id="6" name="5 Rectángulo"/>
          <p:cNvSpPr/>
          <p:nvPr/>
        </p:nvSpPr>
        <p:spPr>
          <a:xfrm>
            <a:off x="323528" y="1268760"/>
            <a:ext cx="4392488" cy="108012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187624" y="2564904"/>
            <a:ext cx="2592288" cy="122413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339752" y="3861048"/>
            <a:ext cx="2016224" cy="266429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6084168" y="1619508"/>
            <a:ext cx="1069524" cy="369332"/>
          </a:xfrm>
          <a:prstGeom prst="rect">
            <a:avLst/>
          </a:prstGeom>
          <a:noFill/>
        </p:spPr>
        <p:txBody>
          <a:bodyPr wrap="none" rtlCol="0">
            <a:spAutoFit/>
          </a:bodyPr>
          <a:lstStyle/>
          <a:p>
            <a:r>
              <a:rPr lang="es-ES" dirty="0" err="1" smtClean="0"/>
              <a:t>Librerias</a:t>
            </a:r>
            <a:endParaRPr lang="es-ES" dirty="0"/>
          </a:p>
        </p:txBody>
      </p:sp>
      <p:sp>
        <p:nvSpPr>
          <p:cNvPr id="10" name="9 CuadroTexto"/>
          <p:cNvSpPr txBox="1"/>
          <p:nvPr/>
        </p:nvSpPr>
        <p:spPr>
          <a:xfrm>
            <a:off x="6094764" y="2986936"/>
            <a:ext cx="774571" cy="369332"/>
          </a:xfrm>
          <a:prstGeom prst="rect">
            <a:avLst/>
          </a:prstGeom>
          <a:noFill/>
        </p:spPr>
        <p:txBody>
          <a:bodyPr wrap="none" rtlCol="0">
            <a:spAutoFit/>
          </a:bodyPr>
          <a:lstStyle/>
          <a:p>
            <a:r>
              <a:rPr lang="es-ES" dirty="0" smtClean="0"/>
              <a:t>Clase</a:t>
            </a:r>
            <a:endParaRPr lang="es-ES" dirty="0"/>
          </a:p>
        </p:txBody>
      </p:sp>
      <p:sp>
        <p:nvSpPr>
          <p:cNvPr id="11" name="10 CuadroTexto"/>
          <p:cNvSpPr txBox="1"/>
          <p:nvPr/>
        </p:nvSpPr>
        <p:spPr>
          <a:xfrm>
            <a:off x="6094764" y="5013176"/>
            <a:ext cx="1249060" cy="369332"/>
          </a:xfrm>
          <a:prstGeom prst="rect">
            <a:avLst/>
          </a:prstGeom>
          <a:noFill/>
        </p:spPr>
        <p:txBody>
          <a:bodyPr wrap="none" rtlCol="0">
            <a:spAutoFit/>
          </a:bodyPr>
          <a:lstStyle/>
          <a:p>
            <a:r>
              <a:rPr lang="es-ES" dirty="0" smtClean="0"/>
              <a:t>Funciones</a:t>
            </a:r>
            <a:endParaRPr lang="es-ES" dirty="0"/>
          </a:p>
        </p:txBody>
      </p:sp>
      <p:cxnSp>
        <p:nvCxnSpPr>
          <p:cNvPr id="13" name="12 Conector angular"/>
          <p:cNvCxnSpPr>
            <a:stCxn id="9" idx="1"/>
            <a:endCxn id="6" idx="3"/>
          </p:cNvCxnSpPr>
          <p:nvPr/>
        </p:nvCxnSpPr>
        <p:spPr>
          <a:xfrm rot="10800000" flipV="1">
            <a:off x="4716016" y="1804174"/>
            <a:ext cx="1368152" cy="4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angular"/>
          <p:cNvCxnSpPr>
            <a:stCxn id="10" idx="1"/>
            <a:endCxn id="7" idx="3"/>
          </p:cNvCxnSpPr>
          <p:nvPr/>
        </p:nvCxnSpPr>
        <p:spPr>
          <a:xfrm rot="10800000" flipV="1">
            <a:off x="3779912" y="3171602"/>
            <a:ext cx="2314852" cy="537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11" idx="1"/>
            <a:endCxn id="8" idx="3"/>
          </p:cNvCxnSpPr>
          <p:nvPr/>
        </p:nvCxnSpPr>
        <p:spPr>
          <a:xfrm rot="10800000">
            <a:off x="4355976" y="5193196"/>
            <a:ext cx="1738788" cy="4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 Título"/>
          <p:cNvSpPr>
            <a:spLocks noGrp="1"/>
          </p:cNvSpPr>
          <p:nvPr>
            <p:ph type="title"/>
          </p:nvPr>
        </p:nvSpPr>
        <p:spPr>
          <a:xfrm>
            <a:off x="683568" y="44624"/>
            <a:ext cx="7315200" cy="1154097"/>
          </a:xfrm>
        </p:spPr>
        <p:txBody>
          <a:bodyPr/>
          <a:lstStyle/>
          <a:p>
            <a:pPr algn="ctr"/>
            <a:r>
              <a:rPr lang="es-ES" dirty="0" smtClean="0"/>
              <a:t>Estructura del servidor</a:t>
            </a:r>
            <a:endParaRPr lang="es-ES" dirty="0"/>
          </a:p>
        </p:txBody>
      </p:sp>
    </p:spTree>
    <p:extLst>
      <p:ext uri="{BB962C8B-B14F-4D97-AF65-F5344CB8AC3E}">
        <p14:creationId xmlns:p14="http://schemas.microsoft.com/office/powerpoint/2010/main" val="2809233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requestCallback</a:t>
            </a:r>
            <a:endParaRPr lang="es-ES" dirty="0"/>
          </a:p>
        </p:txBody>
      </p:sp>
      <p:sp>
        <p:nvSpPr>
          <p:cNvPr id="3" name="2 Marcador de contenido"/>
          <p:cNvSpPr>
            <a:spLocks noGrp="1"/>
          </p:cNvSpPr>
          <p:nvPr>
            <p:ph idx="1"/>
          </p:nvPr>
        </p:nvSpPr>
        <p:spPr/>
        <p:txBody>
          <a:bodyPr/>
          <a:lstStyle/>
          <a:p>
            <a:r>
              <a:rPr lang="es-ES" dirty="0"/>
              <a:t>Sirve cuando se manda el comando "test" en el </a:t>
            </a:r>
            <a:r>
              <a:rPr lang="es-ES" dirty="0" smtClean="0"/>
              <a:t>paquete y nos muestra en el servidor un mensaje para saber que esta recibiendo datos el servidor.</a:t>
            </a:r>
            <a:endParaRPr lang="es-ES" dirty="0"/>
          </a:p>
        </p:txBody>
      </p:sp>
    </p:spTree>
    <p:extLst>
      <p:ext uri="{BB962C8B-B14F-4D97-AF65-F5344CB8AC3E}">
        <p14:creationId xmlns:p14="http://schemas.microsoft.com/office/powerpoint/2010/main" val="3008738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76672"/>
            <a:ext cx="7315200" cy="792088"/>
          </a:xfrm>
        </p:spPr>
        <p:txBody>
          <a:bodyPr/>
          <a:lstStyle/>
          <a:p>
            <a:r>
              <a:rPr lang="en-US" dirty="0" err="1" smtClean="0"/>
              <a:t>Justificación</a:t>
            </a:r>
            <a:endParaRPr lang="es-EC" dirty="0"/>
          </a:p>
        </p:txBody>
      </p:sp>
      <p:sp>
        <p:nvSpPr>
          <p:cNvPr id="3" name="2 Marcador de contenido"/>
          <p:cNvSpPr>
            <a:spLocks noGrp="1"/>
          </p:cNvSpPr>
          <p:nvPr>
            <p:ph idx="1"/>
          </p:nvPr>
        </p:nvSpPr>
        <p:spPr>
          <a:xfrm>
            <a:off x="827584" y="1484784"/>
            <a:ext cx="7632848" cy="5184576"/>
          </a:xfrm>
        </p:spPr>
        <p:txBody>
          <a:bodyPr>
            <a:normAutofit/>
          </a:bodyPr>
          <a:lstStyle/>
          <a:p>
            <a:pPr algn="just"/>
            <a:r>
              <a:rPr lang="es-EC" dirty="0" smtClean="0"/>
              <a:t>Los </a:t>
            </a:r>
            <a:r>
              <a:rPr lang="es-EC" dirty="0"/>
              <a:t>sonares son una de las opciones más </a:t>
            </a:r>
            <a:r>
              <a:rPr lang="es-EC" dirty="0" smtClean="0"/>
              <a:t>económicas; </a:t>
            </a:r>
            <a:r>
              <a:rPr lang="es-EC" dirty="0"/>
              <a:t>permitiendo a la plataforma móvil realizar navegación y reconocimiento del entorno</a:t>
            </a:r>
            <a:r>
              <a:rPr lang="es-EC" dirty="0" smtClean="0"/>
              <a:t>.</a:t>
            </a:r>
          </a:p>
          <a:p>
            <a:pPr marL="45720" indent="0" algn="just">
              <a:buNone/>
            </a:pPr>
            <a:endParaRPr lang="es-EC" dirty="0"/>
          </a:p>
          <a:p>
            <a:pPr algn="just"/>
            <a:r>
              <a:rPr lang="es-EC" dirty="0"/>
              <a:t>En el presente proyecto se usará técnicas de “lógica difusa”, para controlar la velocidad de la plataforma y programación para realizar navegación y estimación del mapa del entorno</a:t>
            </a:r>
            <a:r>
              <a:rPr lang="es-EC" dirty="0" smtClean="0"/>
              <a:t>.</a:t>
            </a:r>
          </a:p>
          <a:p>
            <a:pPr algn="just"/>
            <a:endParaRPr lang="es-EC" dirty="0" smtClean="0"/>
          </a:p>
          <a:p>
            <a:pPr algn="just"/>
            <a:r>
              <a:rPr lang="es-EC" dirty="0"/>
              <a:t>A pesar de que la plataforma Pioneer P3-DX dispone de un software MOBILE-EYES que permite realizar </a:t>
            </a:r>
            <a:r>
              <a:rPr lang="es-EC" dirty="0" err="1"/>
              <a:t>teleoperación</a:t>
            </a:r>
            <a:r>
              <a:rPr lang="es-EC" dirty="0"/>
              <a:t>, navegación y generación de un modelo del entorno, es una solución rígida a la hora de utilizarlo por ser un sistema propietario. Por esta razón se determina la conveniencia de realizar una interfaz gráfica para la visualización y operación de la plataforma Pioneer P3-DX con software abierto</a:t>
            </a:r>
            <a:r>
              <a:rPr lang="es-EC" dirty="0" smtClean="0"/>
              <a:t>.</a:t>
            </a:r>
            <a:endParaRPr lang="es-EC" dirty="0"/>
          </a:p>
        </p:txBody>
      </p:sp>
    </p:spTree>
    <p:extLst>
      <p:ext uri="{BB962C8B-B14F-4D97-AF65-F5344CB8AC3E}">
        <p14:creationId xmlns:p14="http://schemas.microsoft.com/office/powerpoint/2010/main" val="162483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posicion</a:t>
            </a:r>
            <a:endParaRPr lang="es-ES" dirty="0"/>
          </a:p>
        </p:txBody>
      </p:sp>
      <p:sp>
        <p:nvSpPr>
          <p:cNvPr id="3" name="2 Marcador de contenido"/>
          <p:cNvSpPr>
            <a:spLocks noGrp="1"/>
          </p:cNvSpPr>
          <p:nvPr>
            <p:ph idx="1"/>
          </p:nvPr>
        </p:nvSpPr>
        <p:spPr/>
        <p:txBody>
          <a:bodyPr/>
          <a:lstStyle/>
          <a:p>
            <a:r>
              <a:rPr lang="es-ES" dirty="0"/>
              <a:t>Sirve cuando se manda el comando "pose" en el </a:t>
            </a:r>
            <a:r>
              <a:rPr lang="es-ES" dirty="0" smtClean="0"/>
              <a:t>paquete</a:t>
            </a:r>
          </a:p>
          <a:p>
            <a:r>
              <a:rPr lang="en-US" dirty="0" err="1" smtClean="0"/>
              <a:t>Devuelve</a:t>
            </a:r>
            <a:r>
              <a:rPr lang="en-US" dirty="0" smtClean="0"/>
              <a:t> los </a:t>
            </a:r>
            <a:r>
              <a:rPr lang="en-US" dirty="0" err="1" smtClean="0"/>
              <a:t>valores</a:t>
            </a:r>
            <a:r>
              <a:rPr lang="en-US" dirty="0" smtClean="0"/>
              <a:t> del sonar  en </a:t>
            </a:r>
            <a:r>
              <a:rPr lang="en-US" dirty="0" err="1" smtClean="0"/>
              <a:t>X,Y,t</a:t>
            </a:r>
            <a:r>
              <a:rPr lang="en-US" dirty="0" smtClean="0"/>
              <a:t> </a:t>
            </a:r>
            <a:r>
              <a:rPr lang="en-US" dirty="0" err="1" smtClean="0"/>
              <a:t>como</a:t>
            </a:r>
            <a:r>
              <a:rPr lang="en-US" dirty="0" smtClean="0"/>
              <a:t> </a:t>
            </a:r>
            <a:r>
              <a:rPr lang="en-US" dirty="0" err="1" smtClean="0"/>
              <a:t>por</a:t>
            </a:r>
            <a:r>
              <a:rPr lang="en-US" dirty="0" smtClean="0"/>
              <a:t> </a:t>
            </a:r>
            <a:r>
              <a:rPr lang="en-US" dirty="0" err="1" smtClean="0"/>
              <a:t>ejemplo</a:t>
            </a:r>
            <a:r>
              <a:rPr lang="en-US" dirty="0" smtClean="0"/>
              <a:t/>
            </a:r>
            <a:br>
              <a:rPr lang="en-US" dirty="0" smtClean="0"/>
            </a:br>
            <a:r>
              <a:rPr lang="en-US" dirty="0" smtClean="0"/>
              <a:t/>
            </a:r>
            <a:br>
              <a:rPr lang="en-US" dirty="0" smtClean="0"/>
            </a:br>
            <a:r>
              <a:rPr lang="en-US" dirty="0" smtClean="0"/>
              <a:t>2,[(3000,-30,0),(100,90,0)]</a:t>
            </a:r>
            <a:br>
              <a:rPr lang="en-US" dirty="0" smtClean="0"/>
            </a:br>
            <a:endParaRPr lang="en-US" dirty="0" smtClean="0"/>
          </a:p>
          <a:p>
            <a:r>
              <a:rPr lang="en-US" dirty="0" smtClean="0"/>
              <a:t>El primer valor </a:t>
            </a:r>
            <a:r>
              <a:rPr lang="en-US" dirty="0" err="1" smtClean="0"/>
              <a:t>nos</a:t>
            </a:r>
            <a:r>
              <a:rPr lang="en-US" dirty="0" smtClean="0"/>
              <a:t> </a:t>
            </a:r>
            <a:r>
              <a:rPr lang="en-US" dirty="0" err="1" smtClean="0"/>
              <a:t>indica</a:t>
            </a:r>
            <a:r>
              <a:rPr lang="en-US" dirty="0" smtClean="0"/>
              <a:t> la </a:t>
            </a:r>
            <a:r>
              <a:rPr lang="en-US" dirty="0" err="1" smtClean="0"/>
              <a:t>cantidad</a:t>
            </a:r>
            <a:r>
              <a:rPr lang="en-US" dirty="0" smtClean="0"/>
              <a:t> de </a:t>
            </a:r>
            <a:r>
              <a:rPr lang="en-US" dirty="0" err="1" smtClean="0"/>
              <a:t>sonares</a:t>
            </a:r>
            <a:r>
              <a:rPr lang="en-US" dirty="0" smtClean="0"/>
              <a:t> </a:t>
            </a:r>
            <a:r>
              <a:rPr lang="en-US" dirty="0" err="1" smtClean="0"/>
              <a:t>disponibles</a:t>
            </a:r>
            <a:r>
              <a:rPr lang="en-US" dirty="0" smtClean="0"/>
              <a:t> en la </a:t>
            </a:r>
            <a:r>
              <a:rPr lang="en-US" dirty="0" err="1" smtClean="0"/>
              <a:t>plataforma</a:t>
            </a:r>
            <a:r>
              <a:rPr lang="en-US" dirty="0" smtClean="0"/>
              <a:t> y el </a:t>
            </a:r>
            <a:r>
              <a:rPr lang="en-US" dirty="0" err="1" smtClean="0"/>
              <a:t>segundo</a:t>
            </a:r>
            <a:r>
              <a:rPr lang="en-US" dirty="0" smtClean="0"/>
              <a:t> valor </a:t>
            </a:r>
            <a:r>
              <a:rPr lang="en-US" dirty="0" err="1" smtClean="0"/>
              <a:t>nos</a:t>
            </a:r>
            <a:r>
              <a:rPr lang="en-US" dirty="0" smtClean="0"/>
              <a:t> da </a:t>
            </a:r>
            <a:r>
              <a:rPr lang="en-US" dirty="0" err="1" smtClean="0"/>
              <a:t>una</a:t>
            </a:r>
            <a:r>
              <a:rPr lang="en-US" dirty="0" smtClean="0"/>
              <a:t> </a:t>
            </a:r>
            <a:r>
              <a:rPr lang="en-US" dirty="0" err="1" smtClean="0"/>
              <a:t>lista</a:t>
            </a:r>
            <a:r>
              <a:rPr lang="en-US" dirty="0" smtClean="0"/>
              <a:t> con los </a:t>
            </a:r>
            <a:r>
              <a:rPr lang="en-US" dirty="0" err="1" smtClean="0"/>
              <a:t>valores</a:t>
            </a:r>
            <a:r>
              <a:rPr lang="en-US" dirty="0" smtClean="0"/>
              <a:t> del sonar</a:t>
            </a:r>
            <a:endParaRPr lang="es-ES" dirty="0"/>
          </a:p>
        </p:txBody>
      </p:sp>
    </p:spTree>
    <p:extLst>
      <p:ext uri="{BB962C8B-B14F-4D97-AF65-F5344CB8AC3E}">
        <p14:creationId xmlns:p14="http://schemas.microsoft.com/office/powerpoint/2010/main" val="4170010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baseComand</a:t>
            </a:r>
            <a:endParaRPr lang="es-ES" dirty="0"/>
          </a:p>
        </p:txBody>
      </p:sp>
      <p:sp>
        <p:nvSpPr>
          <p:cNvPr id="3" name="2 Marcador de contenido"/>
          <p:cNvSpPr>
            <a:spLocks noGrp="1"/>
          </p:cNvSpPr>
          <p:nvPr>
            <p:ph idx="1"/>
          </p:nvPr>
        </p:nvSpPr>
        <p:spPr/>
        <p:txBody>
          <a:bodyPr/>
          <a:lstStyle/>
          <a:p>
            <a:r>
              <a:rPr lang="en-US" dirty="0" smtClean="0"/>
              <a:t>Son </a:t>
            </a:r>
            <a:r>
              <a:rPr lang="en-US" dirty="0" err="1" smtClean="0"/>
              <a:t>todos</a:t>
            </a:r>
            <a:r>
              <a:rPr lang="en-US" dirty="0" smtClean="0"/>
              <a:t> los </a:t>
            </a:r>
            <a:r>
              <a:rPr lang="en-US" dirty="0" err="1" smtClean="0"/>
              <a:t>camandos</a:t>
            </a:r>
            <a:r>
              <a:rPr lang="en-US" dirty="0" smtClean="0"/>
              <a:t> del </a:t>
            </a:r>
            <a:r>
              <a:rPr lang="en-US" dirty="0" err="1" smtClean="0"/>
              <a:t>servidor</a:t>
            </a:r>
            <a:r>
              <a:rPr lang="en-US" dirty="0" smtClean="0"/>
              <a:t> </a:t>
            </a:r>
            <a:r>
              <a:rPr lang="en-US" dirty="0" err="1" smtClean="0"/>
              <a:t>incluidos</a:t>
            </a:r>
            <a:r>
              <a:rPr lang="en-US" dirty="0" smtClean="0"/>
              <a:t> </a:t>
            </a:r>
            <a:r>
              <a:rPr lang="en-US" dirty="0" err="1" smtClean="0"/>
              <a:t>por</a:t>
            </a:r>
            <a:r>
              <a:rPr lang="en-US" dirty="0" smtClean="0"/>
              <a:t> el </a:t>
            </a:r>
            <a:r>
              <a:rPr lang="en-US" dirty="0" err="1" smtClean="0"/>
              <a:t>fabricante</a:t>
            </a:r>
            <a:r>
              <a:rPr lang="en-US" dirty="0" smtClean="0"/>
              <a:t> </a:t>
            </a:r>
            <a:r>
              <a:rPr lang="en-US" dirty="0" err="1" smtClean="0"/>
              <a:t>como</a:t>
            </a:r>
            <a:r>
              <a:rPr lang="en-US" dirty="0" smtClean="0"/>
              <a:t> </a:t>
            </a:r>
            <a:r>
              <a:rPr lang="en-US" dirty="0" err="1" smtClean="0"/>
              <a:t>ratioDrive</a:t>
            </a:r>
            <a:r>
              <a:rPr lang="en-US" dirty="0" smtClean="0"/>
              <a:t> </a:t>
            </a:r>
            <a:r>
              <a:rPr lang="en-US" dirty="0" err="1" smtClean="0"/>
              <a:t>que</a:t>
            </a:r>
            <a:r>
              <a:rPr lang="en-US" dirty="0" smtClean="0"/>
              <a:t> </a:t>
            </a:r>
            <a:r>
              <a:rPr lang="en-US" dirty="0" err="1" smtClean="0"/>
              <a:t>sirve</a:t>
            </a:r>
            <a:r>
              <a:rPr lang="en-US" dirty="0" smtClean="0"/>
              <a:t> </a:t>
            </a:r>
            <a:r>
              <a:rPr lang="en-US" dirty="0" err="1" smtClean="0"/>
              <a:t>para</a:t>
            </a:r>
            <a:r>
              <a:rPr lang="en-US" dirty="0" smtClean="0"/>
              <a:t> </a:t>
            </a:r>
            <a:r>
              <a:rPr lang="en-US" dirty="0" err="1" smtClean="0"/>
              <a:t>realizar</a:t>
            </a:r>
            <a:r>
              <a:rPr lang="en-US" dirty="0" smtClean="0"/>
              <a:t> la </a:t>
            </a:r>
            <a:r>
              <a:rPr lang="en-US" dirty="0" err="1" smtClean="0"/>
              <a:t>teleoperacion</a:t>
            </a:r>
            <a:r>
              <a:rPr lang="en-US" dirty="0" smtClean="0"/>
              <a:t> </a:t>
            </a:r>
            <a:r>
              <a:rPr lang="en-US" dirty="0" err="1" smtClean="0"/>
              <a:t>basica</a:t>
            </a:r>
            <a:r>
              <a:rPr lang="en-US" dirty="0" smtClean="0"/>
              <a:t> o stop </a:t>
            </a:r>
            <a:r>
              <a:rPr lang="en-US" dirty="0" err="1" smtClean="0"/>
              <a:t>que</a:t>
            </a:r>
            <a:r>
              <a:rPr lang="en-US" dirty="0" smtClean="0"/>
              <a:t> </a:t>
            </a:r>
            <a:r>
              <a:rPr lang="en-US" dirty="0" err="1" smtClean="0"/>
              <a:t>es</a:t>
            </a:r>
            <a:r>
              <a:rPr lang="en-US" dirty="0" smtClean="0"/>
              <a:t> </a:t>
            </a:r>
            <a:r>
              <a:rPr lang="en-US" dirty="0" err="1" smtClean="0"/>
              <a:t>para</a:t>
            </a:r>
            <a:r>
              <a:rPr lang="en-US" dirty="0" smtClean="0"/>
              <a:t> </a:t>
            </a:r>
            <a:r>
              <a:rPr lang="en-US" dirty="0" err="1" smtClean="0"/>
              <a:t>realizar</a:t>
            </a:r>
            <a:r>
              <a:rPr lang="en-US" dirty="0" smtClean="0"/>
              <a:t> un </a:t>
            </a:r>
            <a:r>
              <a:rPr lang="en-US" dirty="0" err="1" smtClean="0"/>
              <a:t>parado</a:t>
            </a:r>
            <a:r>
              <a:rPr lang="en-US" dirty="0" smtClean="0"/>
              <a:t> de </a:t>
            </a:r>
            <a:r>
              <a:rPr lang="en-US" dirty="0" err="1" smtClean="0"/>
              <a:t>emergencia</a:t>
            </a:r>
            <a:endParaRPr lang="es-ES" dirty="0"/>
          </a:p>
        </p:txBody>
      </p:sp>
    </p:spTree>
    <p:extLst>
      <p:ext uri="{BB962C8B-B14F-4D97-AF65-F5344CB8AC3E}">
        <p14:creationId xmlns:p14="http://schemas.microsoft.com/office/powerpoint/2010/main" val="19254087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2655"/>
            <a:ext cx="7315200" cy="1154097"/>
          </a:xfrm>
        </p:spPr>
        <p:txBody>
          <a:bodyPr/>
          <a:lstStyle/>
          <a:p>
            <a:r>
              <a:rPr lang="es-ES" dirty="0" smtClean="0"/>
              <a:t>Diagrama</a:t>
            </a:r>
            <a:r>
              <a:rPr lang="en-US" dirty="0" smtClean="0"/>
              <a:t> de </a:t>
            </a:r>
            <a:r>
              <a:rPr lang="en-US" dirty="0" err="1" smtClean="0"/>
              <a:t>flujo</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54164955"/>
              </p:ext>
            </p:extLst>
          </p:nvPr>
        </p:nvGraphicFramePr>
        <p:xfrm>
          <a:off x="1331640" y="1340768"/>
          <a:ext cx="6336704" cy="5257306"/>
        </p:xfrm>
        <a:graphic>
          <a:graphicData uri="http://schemas.openxmlformats.org/presentationml/2006/ole">
            <mc:AlternateContent xmlns:mc="http://schemas.openxmlformats.org/markup-compatibility/2006">
              <mc:Choice xmlns:v="urn:schemas-microsoft-com:vml" Requires="v">
                <p:oleObj spid="_x0000_s2067" name="Visio" r:id="rId3" imgW="4748403" imgH="3947643" progId="Visio.Drawing.11">
                  <p:embed/>
                </p:oleObj>
              </mc:Choice>
              <mc:Fallback>
                <p:oleObj name="Visio" r:id="rId3" imgW="4748403" imgH="3947643" progId="Visio.Drawing.11">
                  <p:embed/>
                  <p:pic>
                    <p:nvPicPr>
                      <p:cNvPr id="0" name=""/>
                      <p:cNvPicPr>
                        <a:picLocks noChangeAspect="1" noChangeArrowheads="1"/>
                      </p:cNvPicPr>
                      <p:nvPr/>
                    </p:nvPicPr>
                    <p:blipFill>
                      <a:blip r:embed="rId4"/>
                      <a:srcRect/>
                      <a:stretch>
                        <a:fillRect/>
                      </a:stretch>
                    </p:blipFill>
                    <p:spPr bwMode="auto">
                      <a:xfrm>
                        <a:off x="1331640" y="1340768"/>
                        <a:ext cx="6336704" cy="5257306"/>
                      </a:xfrm>
                      <a:prstGeom prst="rect">
                        <a:avLst/>
                      </a:prstGeom>
                      <a:noFill/>
                    </p:spPr>
                  </p:pic>
                </p:oleObj>
              </mc:Fallback>
            </mc:AlternateContent>
          </a:graphicData>
        </a:graphic>
      </p:graphicFrame>
    </p:spTree>
    <p:extLst>
      <p:ext uri="{BB962C8B-B14F-4D97-AF65-F5344CB8AC3E}">
        <p14:creationId xmlns:p14="http://schemas.microsoft.com/office/powerpoint/2010/main" val="12787208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2655"/>
            <a:ext cx="7315200" cy="1154097"/>
          </a:xfrm>
        </p:spPr>
        <p:txBody>
          <a:bodyPr/>
          <a:lstStyle/>
          <a:p>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3294842957"/>
              </p:ext>
            </p:extLst>
          </p:nvPr>
        </p:nvGraphicFramePr>
        <p:xfrm>
          <a:off x="827584" y="1571194"/>
          <a:ext cx="1440160" cy="4954150"/>
        </p:xfrm>
        <a:graphic>
          <a:graphicData uri="http://schemas.openxmlformats.org/presentationml/2006/ole">
            <mc:AlternateContent xmlns:mc="http://schemas.openxmlformats.org/markup-compatibility/2006">
              <mc:Choice xmlns:v="urn:schemas-microsoft-com:vml" Requires="v">
                <p:oleObj spid="_x0000_s3125" name="Visio" r:id="rId3" imgW="953262" imgH="3275127" progId="Visio.Drawing.11">
                  <p:embed/>
                </p:oleObj>
              </mc:Choice>
              <mc:Fallback>
                <p:oleObj name="Visio" r:id="rId3" imgW="953262" imgH="3275127" progId="Visio.Drawing.11">
                  <p:embed/>
                  <p:pic>
                    <p:nvPicPr>
                      <p:cNvPr id="0" name=""/>
                      <p:cNvPicPr>
                        <a:picLocks noChangeAspect="1" noChangeArrowheads="1"/>
                      </p:cNvPicPr>
                      <p:nvPr/>
                    </p:nvPicPr>
                    <p:blipFill>
                      <a:blip r:embed="rId4"/>
                      <a:srcRect/>
                      <a:stretch>
                        <a:fillRect/>
                      </a:stretch>
                    </p:blipFill>
                    <p:spPr bwMode="auto">
                      <a:xfrm>
                        <a:off x="827584" y="1571194"/>
                        <a:ext cx="1440160" cy="495415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Objeto"/>
          <p:cNvGraphicFramePr>
            <a:graphicFrameLocks noChangeAspect="1"/>
          </p:cNvGraphicFramePr>
          <p:nvPr>
            <p:extLst>
              <p:ext uri="{D42A27DB-BD31-4B8C-83A1-F6EECF244321}">
                <p14:modId xmlns:p14="http://schemas.microsoft.com/office/powerpoint/2010/main" val="2412097812"/>
              </p:ext>
            </p:extLst>
          </p:nvPr>
        </p:nvGraphicFramePr>
        <p:xfrm>
          <a:off x="3419872" y="1556792"/>
          <a:ext cx="1584176" cy="4308959"/>
        </p:xfrm>
        <a:graphic>
          <a:graphicData uri="http://schemas.openxmlformats.org/presentationml/2006/ole">
            <mc:AlternateContent xmlns:mc="http://schemas.openxmlformats.org/markup-compatibility/2006">
              <mc:Choice xmlns:v="urn:schemas-microsoft-com:vml" Requires="v">
                <p:oleObj spid="_x0000_s3126" name="Visio" r:id="rId5" imgW="953262" imgH="2591156" progId="Visio.Drawing.11">
                  <p:embed/>
                </p:oleObj>
              </mc:Choice>
              <mc:Fallback>
                <p:oleObj name="Visio" r:id="rId5" imgW="953262" imgH="2591156" progId="Visio.Drawing.11">
                  <p:embed/>
                  <p:pic>
                    <p:nvPicPr>
                      <p:cNvPr id="0" name=""/>
                      <p:cNvPicPr>
                        <a:picLocks noChangeAspect="1" noChangeArrowheads="1"/>
                      </p:cNvPicPr>
                      <p:nvPr/>
                    </p:nvPicPr>
                    <p:blipFill>
                      <a:blip r:embed="rId6"/>
                      <a:srcRect/>
                      <a:stretch>
                        <a:fillRect/>
                      </a:stretch>
                    </p:blipFill>
                    <p:spPr bwMode="auto">
                      <a:xfrm>
                        <a:off x="3419872" y="1556792"/>
                        <a:ext cx="1584176" cy="4308959"/>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9" name="8 Objeto"/>
          <p:cNvGraphicFramePr>
            <a:graphicFrameLocks noChangeAspect="1"/>
          </p:cNvGraphicFramePr>
          <p:nvPr>
            <p:extLst>
              <p:ext uri="{D42A27DB-BD31-4B8C-83A1-F6EECF244321}">
                <p14:modId xmlns:p14="http://schemas.microsoft.com/office/powerpoint/2010/main" val="1385310273"/>
              </p:ext>
            </p:extLst>
          </p:nvPr>
        </p:nvGraphicFramePr>
        <p:xfrm>
          <a:off x="6228184" y="1484784"/>
          <a:ext cx="1872208" cy="5017517"/>
        </p:xfrm>
        <a:graphic>
          <a:graphicData uri="http://schemas.openxmlformats.org/presentationml/2006/ole">
            <mc:AlternateContent xmlns:mc="http://schemas.openxmlformats.org/markup-compatibility/2006">
              <mc:Choice xmlns:v="urn:schemas-microsoft-com:vml" Requires="v">
                <p:oleObj spid="_x0000_s3127" name="Visio" r:id="rId7" imgW="953262" imgH="2555113" progId="Visio.Drawing.11">
                  <p:embed/>
                </p:oleObj>
              </mc:Choice>
              <mc:Fallback>
                <p:oleObj name="Visio" r:id="rId7" imgW="953262" imgH="2555113" progId="Visio.Drawing.11">
                  <p:embed/>
                  <p:pic>
                    <p:nvPicPr>
                      <p:cNvPr id="0" name=""/>
                      <p:cNvPicPr>
                        <a:picLocks noChangeAspect="1" noChangeArrowheads="1"/>
                      </p:cNvPicPr>
                      <p:nvPr/>
                    </p:nvPicPr>
                    <p:blipFill>
                      <a:blip r:embed="rId8"/>
                      <a:srcRect/>
                      <a:stretch>
                        <a:fillRect/>
                      </a:stretch>
                    </p:blipFill>
                    <p:spPr bwMode="auto">
                      <a:xfrm>
                        <a:off x="6228184" y="1484784"/>
                        <a:ext cx="1872208" cy="5017517"/>
                      </a:xfrm>
                      <a:prstGeom prst="rect">
                        <a:avLst/>
                      </a:prstGeom>
                      <a:noFill/>
                    </p:spPr>
                  </p:pic>
                </p:oleObj>
              </mc:Fallback>
            </mc:AlternateContent>
          </a:graphicData>
        </a:graphic>
      </p:graphicFrame>
    </p:spTree>
    <p:extLst>
      <p:ext uri="{BB962C8B-B14F-4D97-AF65-F5344CB8AC3E}">
        <p14:creationId xmlns:p14="http://schemas.microsoft.com/office/powerpoint/2010/main" val="3894630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s-ES" dirty="0" smtClean="0"/>
              <a:t>PAQUETE ARNETPACKET</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359931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El servidor y cliente funcionan a través de </a:t>
            </a:r>
            <a:r>
              <a:rPr lang="es-ES" dirty="0" smtClean="0"/>
              <a:t>los </a:t>
            </a:r>
            <a:r>
              <a:rPr lang="es-ES" dirty="0"/>
              <a:t>paquetes </a:t>
            </a:r>
            <a:r>
              <a:rPr lang="es-ES" dirty="0" err="1" smtClean="0"/>
              <a:t>ArNetPcket</a:t>
            </a:r>
            <a:r>
              <a:rPr lang="es-ES" dirty="0" smtClean="0"/>
              <a:t>, estos </a:t>
            </a:r>
            <a:r>
              <a:rPr lang="es-ES" dirty="0"/>
              <a:t>pueden utilizar el protocolo UDP </a:t>
            </a:r>
            <a:r>
              <a:rPr lang="es-ES" dirty="0" smtClean="0"/>
              <a:t>y </a:t>
            </a:r>
            <a:r>
              <a:rPr lang="es-ES" dirty="0"/>
              <a:t>TCP </a:t>
            </a:r>
            <a:r>
              <a:rPr lang="es-ES" dirty="0" err="1" smtClean="0"/>
              <a:t>continenen</a:t>
            </a:r>
            <a:r>
              <a:rPr lang="es-ES" dirty="0" smtClean="0"/>
              <a:t> los </a:t>
            </a:r>
            <a:r>
              <a:rPr lang="es-ES" dirty="0"/>
              <a:t>comandos y </a:t>
            </a:r>
            <a:r>
              <a:rPr lang="es-ES" dirty="0" smtClean="0"/>
              <a:t>parámetros como se muestra a </a:t>
            </a:r>
            <a:r>
              <a:rPr lang="es-ES" dirty="0" err="1" smtClean="0"/>
              <a:t>continuacion</a:t>
            </a:r>
            <a:r>
              <a:rPr lang="es-ES" dirty="0" smtClean="0"/>
              <a:t>:</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806009072"/>
              </p:ext>
            </p:extLst>
          </p:nvPr>
        </p:nvGraphicFramePr>
        <p:xfrm>
          <a:off x="1637342" y="4365104"/>
          <a:ext cx="5869315" cy="1872208"/>
        </p:xfrm>
        <a:graphic>
          <a:graphicData uri="http://schemas.openxmlformats.org/presentationml/2006/ole">
            <mc:AlternateContent xmlns:mc="http://schemas.openxmlformats.org/markup-compatibility/2006">
              <mc:Choice xmlns:v="urn:schemas-microsoft-com:vml" Requires="v">
                <p:oleObj spid="_x0000_s4115" name="Hoja de cálculo" r:id="rId4" imgW="4867275" imgH="1552626" progId="Excel.Sheet.12">
                  <p:embed/>
                </p:oleObj>
              </mc:Choice>
              <mc:Fallback>
                <p:oleObj name="Hoja de cálculo" r:id="rId4" imgW="4867275" imgH="1552626" progId="Excel.Sheet.12">
                  <p:embed/>
                  <p:pic>
                    <p:nvPicPr>
                      <p:cNvPr id="0" name=""/>
                      <p:cNvPicPr>
                        <a:picLocks noChangeAspect="1" noChangeArrowheads="1"/>
                      </p:cNvPicPr>
                      <p:nvPr/>
                    </p:nvPicPr>
                    <p:blipFill>
                      <a:blip r:embed="rId5"/>
                      <a:srcRect/>
                      <a:stretch>
                        <a:fillRect/>
                      </a:stretch>
                    </p:blipFill>
                    <p:spPr bwMode="auto">
                      <a:xfrm>
                        <a:off x="1637342" y="4365104"/>
                        <a:ext cx="5869315" cy="1872208"/>
                      </a:xfrm>
                      <a:prstGeom prst="rect">
                        <a:avLst/>
                      </a:prstGeom>
                      <a:noFill/>
                    </p:spPr>
                  </p:pic>
                </p:oleObj>
              </mc:Fallback>
            </mc:AlternateContent>
          </a:graphicData>
        </a:graphic>
      </p:graphicFrame>
    </p:spTree>
    <p:extLst>
      <p:ext uri="{BB962C8B-B14F-4D97-AF65-F5344CB8AC3E}">
        <p14:creationId xmlns:p14="http://schemas.microsoft.com/office/powerpoint/2010/main" val="4221885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Tipos</a:t>
            </a:r>
            <a:r>
              <a:rPr lang="en-US" dirty="0" smtClean="0"/>
              <a:t> de </a:t>
            </a:r>
            <a:r>
              <a:rPr lang="en-US" dirty="0" err="1" smtClean="0"/>
              <a:t>datos</a:t>
            </a:r>
            <a:r>
              <a:rPr lang="en-US" dirty="0" smtClean="0"/>
              <a:t> de </a:t>
            </a:r>
            <a:r>
              <a:rPr lang="en-US" dirty="0" err="1" smtClean="0"/>
              <a:t>ArNetPacket</a:t>
            </a:r>
            <a:endParaRPr lang="es-ES" dirty="0"/>
          </a:p>
        </p:txBody>
      </p:sp>
      <p:sp>
        <p:nvSpPr>
          <p:cNvPr id="3" name="2 Marcador de contenido"/>
          <p:cNvSpPr>
            <a:spLocks noGrp="1"/>
          </p:cNvSpPr>
          <p:nvPr>
            <p:ph idx="1"/>
          </p:nvPr>
        </p:nvSpPr>
        <p:spPr/>
        <p:txBody>
          <a:bodyPr/>
          <a:lstStyle/>
          <a:p>
            <a:pPr lvl="0"/>
            <a:r>
              <a:rPr lang="es-ES" dirty="0"/>
              <a:t>Byte que es para un </a:t>
            </a:r>
            <a:r>
              <a:rPr lang="es-ES" dirty="0" err="1"/>
              <a:t>char</a:t>
            </a:r>
            <a:endParaRPr lang="es-ES" dirty="0"/>
          </a:p>
          <a:p>
            <a:pPr lvl="0"/>
            <a:r>
              <a:rPr lang="es-ES" dirty="0"/>
              <a:t>Byte2 que es para un short</a:t>
            </a:r>
          </a:p>
          <a:p>
            <a:pPr lvl="0"/>
            <a:r>
              <a:rPr lang="es-ES" dirty="0"/>
              <a:t>Byte4 que es para un </a:t>
            </a:r>
            <a:r>
              <a:rPr lang="es-ES" dirty="0" err="1"/>
              <a:t>int</a:t>
            </a:r>
            <a:endParaRPr lang="es-ES" dirty="0"/>
          </a:p>
          <a:p>
            <a:pPr lvl="0"/>
            <a:r>
              <a:rPr lang="es-ES" dirty="0" err="1"/>
              <a:t>Double</a:t>
            </a:r>
            <a:r>
              <a:rPr lang="es-ES" dirty="0"/>
              <a:t> que es para un </a:t>
            </a:r>
            <a:r>
              <a:rPr lang="es-ES" dirty="0" err="1"/>
              <a:t>double</a:t>
            </a:r>
            <a:endParaRPr lang="es-ES" dirty="0"/>
          </a:p>
          <a:p>
            <a:pPr lvl="0"/>
            <a:r>
              <a:rPr lang="es-ES" dirty="0" err="1"/>
              <a:t>Ubyte</a:t>
            </a:r>
            <a:r>
              <a:rPr lang="es-ES" dirty="0"/>
              <a:t> que es para </a:t>
            </a:r>
            <a:r>
              <a:rPr lang="es-ES" dirty="0" err="1"/>
              <a:t>unsigned</a:t>
            </a:r>
            <a:r>
              <a:rPr lang="es-ES" dirty="0"/>
              <a:t> </a:t>
            </a:r>
            <a:r>
              <a:rPr lang="es-ES" dirty="0" err="1"/>
              <a:t>char</a:t>
            </a:r>
            <a:endParaRPr lang="es-ES" dirty="0"/>
          </a:p>
          <a:p>
            <a:pPr lvl="0"/>
            <a:r>
              <a:rPr lang="es-ES" dirty="0"/>
              <a:t>Ubyte2 que es para </a:t>
            </a:r>
            <a:r>
              <a:rPr lang="es-ES" dirty="0" err="1"/>
              <a:t>unsigned</a:t>
            </a:r>
            <a:r>
              <a:rPr lang="es-ES" dirty="0"/>
              <a:t> short</a:t>
            </a:r>
          </a:p>
          <a:p>
            <a:pPr lvl="0"/>
            <a:r>
              <a:rPr lang="es-ES" dirty="0"/>
              <a:t>Ubyte4 que es para </a:t>
            </a:r>
            <a:r>
              <a:rPr lang="es-ES" dirty="0" err="1"/>
              <a:t>unsigned</a:t>
            </a:r>
            <a:r>
              <a:rPr lang="es-ES" dirty="0"/>
              <a:t> </a:t>
            </a:r>
            <a:r>
              <a:rPr lang="es-ES" dirty="0" err="1"/>
              <a:t>int</a:t>
            </a:r>
            <a:endParaRPr lang="es-ES" dirty="0"/>
          </a:p>
          <a:p>
            <a:pPr lvl="0"/>
            <a:r>
              <a:rPr lang="es-ES" dirty="0" err="1"/>
              <a:t>String</a:t>
            </a:r>
            <a:r>
              <a:rPr lang="es-ES" dirty="0"/>
              <a:t> que es para una cadena de caracteres</a:t>
            </a:r>
          </a:p>
          <a:p>
            <a:endParaRPr lang="es-ES" dirty="0"/>
          </a:p>
        </p:txBody>
      </p:sp>
    </p:spTree>
    <p:extLst>
      <p:ext uri="{BB962C8B-B14F-4D97-AF65-F5344CB8AC3E}">
        <p14:creationId xmlns:p14="http://schemas.microsoft.com/office/powerpoint/2010/main" val="37133641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err="1" smtClean="0"/>
              <a:t>Uso</a:t>
            </a:r>
            <a:r>
              <a:rPr lang="en-US" dirty="0" smtClean="0"/>
              <a:t> de los </a:t>
            </a:r>
            <a:r>
              <a:rPr lang="en-US" dirty="0" err="1" smtClean="0"/>
              <a:t>tipos</a:t>
            </a:r>
            <a:r>
              <a:rPr lang="en-US" dirty="0" smtClean="0"/>
              <a:t> de </a:t>
            </a:r>
            <a:r>
              <a:rPr lang="en-US" dirty="0" err="1" smtClean="0"/>
              <a:t>datos</a:t>
            </a:r>
            <a:r>
              <a:rPr lang="en-US" dirty="0" smtClean="0"/>
              <a:t> </a:t>
            </a:r>
            <a:r>
              <a:rPr lang="en-US" dirty="0" err="1" smtClean="0"/>
              <a:t>para</a:t>
            </a:r>
            <a:r>
              <a:rPr lang="en-US" dirty="0" smtClean="0"/>
              <a:t> Python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08943155"/>
              </p:ext>
            </p:extLst>
          </p:nvPr>
        </p:nvGraphicFramePr>
        <p:xfrm>
          <a:off x="1259632" y="2996952"/>
          <a:ext cx="6408712" cy="2736304"/>
        </p:xfrm>
        <a:graphic>
          <a:graphicData uri="http://schemas.openxmlformats.org/drawingml/2006/table">
            <a:tbl>
              <a:tblPr firstRow="1" firstCol="1" bandRow="1">
                <a:tableStyleId>{5C22544A-7EE6-4342-B048-85BDC9FD1C3A}</a:tableStyleId>
              </a:tblPr>
              <a:tblGrid>
                <a:gridCol w="3203990"/>
                <a:gridCol w="3204722"/>
              </a:tblGrid>
              <a:tr h="330700">
                <a:tc>
                  <a:txBody>
                    <a:bodyPr/>
                    <a:lstStyle/>
                    <a:p>
                      <a:pPr algn="just">
                        <a:lnSpc>
                          <a:spcPct val="150000"/>
                        </a:lnSpc>
                        <a:spcAft>
                          <a:spcPts val="0"/>
                        </a:spcAft>
                      </a:pPr>
                      <a:r>
                        <a:rPr lang="es-ES" sz="1200" dirty="0">
                          <a:effectLst/>
                        </a:rPr>
                        <a:t>Tipo en C</a:t>
                      </a:r>
                      <a:endParaRPr lang="es-ES" sz="1200" dirty="0">
                        <a:effectLst/>
                        <a:latin typeface="Times New Roman"/>
                        <a:ea typeface="Calibri"/>
                      </a:endParaRPr>
                    </a:p>
                  </a:txBody>
                  <a:tcPr marL="68580" marR="68580" marT="0" marB="0"/>
                </a:tc>
                <a:tc>
                  <a:txBody>
                    <a:bodyPr/>
                    <a:lstStyle/>
                    <a:p>
                      <a:pPr algn="just">
                        <a:lnSpc>
                          <a:spcPct val="150000"/>
                        </a:lnSpc>
                        <a:spcAft>
                          <a:spcPts val="0"/>
                        </a:spcAft>
                      </a:pPr>
                      <a:r>
                        <a:rPr lang="es-ES" sz="1200">
                          <a:effectLst/>
                        </a:rPr>
                        <a:t>Python (ejemplos)</a:t>
                      </a:r>
                      <a:endParaRPr lang="es-ES" sz="1200">
                        <a:effectLst/>
                        <a:latin typeface="Times New Roman"/>
                        <a:ea typeface="Calibri"/>
                      </a:endParaRPr>
                    </a:p>
                  </a:txBody>
                  <a:tcPr marL="68580" marR="68580" marT="0" marB="0"/>
                </a:tc>
              </a:tr>
              <a:tr h="330700">
                <a:tc>
                  <a:txBody>
                    <a:bodyPr/>
                    <a:lstStyle/>
                    <a:p>
                      <a:pPr algn="just">
                        <a:lnSpc>
                          <a:spcPct val="150000"/>
                        </a:lnSpc>
                        <a:spcAft>
                          <a:spcPts val="0"/>
                        </a:spcAft>
                      </a:pPr>
                      <a:r>
                        <a:rPr lang="es-ES" sz="1200" dirty="0" err="1">
                          <a:effectLst/>
                        </a:rPr>
                        <a:t>Char</a:t>
                      </a:r>
                      <a:endParaRPr lang="es-ES" sz="1200" dirty="0">
                        <a:effectLst/>
                        <a:latin typeface="Times New Roman"/>
                        <a:ea typeface="Calibri"/>
                      </a:endParaRPr>
                    </a:p>
                  </a:txBody>
                  <a:tcPr marL="68580" marR="68580" marT="0" marB="0"/>
                </a:tc>
                <a:tc>
                  <a:txBody>
                    <a:bodyPr/>
                    <a:lstStyle/>
                    <a:p>
                      <a:pPr algn="just">
                        <a:lnSpc>
                          <a:spcPct val="150000"/>
                        </a:lnSpc>
                        <a:spcAft>
                          <a:spcPts val="0"/>
                        </a:spcAft>
                      </a:pPr>
                      <a:r>
                        <a:rPr lang="es-ES" sz="1200">
                          <a:effectLst/>
                        </a:rPr>
                        <a:t>‘a‘</a:t>
                      </a:r>
                      <a:endParaRPr lang="es-ES" sz="1200">
                        <a:effectLst/>
                        <a:latin typeface="Times New Roman"/>
                        <a:ea typeface="Calibri"/>
                      </a:endParaRPr>
                    </a:p>
                  </a:txBody>
                  <a:tcPr marL="68580" marR="68580" marT="0" marB="0"/>
                </a:tc>
              </a:tr>
              <a:tr h="1082804">
                <a:tc>
                  <a:txBody>
                    <a:bodyPr/>
                    <a:lstStyle/>
                    <a:p>
                      <a:pPr algn="just">
                        <a:lnSpc>
                          <a:spcPct val="150000"/>
                        </a:lnSpc>
                        <a:spcAft>
                          <a:spcPts val="0"/>
                        </a:spcAft>
                      </a:pPr>
                      <a:r>
                        <a:rPr lang="es-ES" sz="1200">
                          <a:effectLst/>
                        </a:rPr>
                        <a:t>Short</a:t>
                      </a:r>
                      <a:endParaRPr lang="es-ES" sz="1200">
                        <a:effectLst/>
                        <a:latin typeface="Times New Roman"/>
                        <a:ea typeface="Calibri"/>
                      </a:endParaRPr>
                    </a:p>
                  </a:txBody>
                  <a:tcPr marL="68580" marR="68580" marT="0" marB="0"/>
                </a:tc>
                <a:tc>
                  <a:txBody>
                    <a:bodyPr/>
                    <a:lstStyle/>
                    <a:p>
                      <a:pPr algn="just">
                        <a:lnSpc>
                          <a:spcPct val="150000"/>
                        </a:lnSpc>
                        <a:spcAft>
                          <a:spcPts val="0"/>
                        </a:spcAft>
                      </a:pPr>
                      <a:r>
                        <a:rPr lang="es-ES" sz="1200" dirty="0">
                          <a:effectLst/>
                        </a:rPr>
                        <a:t>3,4,5, etc. tener en cuenta que le número no debe superar el límite de short sino lo interpretara como </a:t>
                      </a:r>
                      <a:r>
                        <a:rPr lang="es-ES" sz="1200" dirty="0" err="1">
                          <a:effectLst/>
                        </a:rPr>
                        <a:t>int</a:t>
                      </a:r>
                      <a:r>
                        <a:rPr lang="es-ES" sz="1200" dirty="0">
                          <a:effectLst/>
                        </a:rPr>
                        <a:t> </a:t>
                      </a:r>
                      <a:endParaRPr lang="es-ES" sz="1200" dirty="0">
                        <a:effectLst/>
                        <a:latin typeface="Times New Roman"/>
                        <a:ea typeface="Calibri"/>
                      </a:endParaRPr>
                    </a:p>
                  </a:txBody>
                  <a:tcPr marL="68580" marR="68580" marT="0" marB="0"/>
                </a:tc>
              </a:tr>
              <a:tr h="330700">
                <a:tc>
                  <a:txBody>
                    <a:bodyPr/>
                    <a:lstStyle/>
                    <a:p>
                      <a:pPr algn="just">
                        <a:lnSpc>
                          <a:spcPct val="150000"/>
                        </a:lnSpc>
                        <a:spcAft>
                          <a:spcPts val="0"/>
                        </a:spcAft>
                      </a:pPr>
                      <a:r>
                        <a:rPr lang="es-ES" sz="1200">
                          <a:effectLst/>
                        </a:rPr>
                        <a:t>Int</a:t>
                      </a:r>
                      <a:endParaRPr lang="es-ES" sz="1200">
                        <a:effectLst/>
                        <a:latin typeface="Times New Roman"/>
                        <a:ea typeface="Calibri"/>
                      </a:endParaRPr>
                    </a:p>
                  </a:txBody>
                  <a:tcPr marL="68580" marR="68580" marT="0" marB="0"/>
                </a:tc>
                <a:tc>
                  <a:txBody>
                    <a:bodyPr/>
                    <a:lstStyle/>
                    <a:p>
                      <a:pPr algn="just">
                        <a:lnSpc>
                          <a:spcPct val="150000"/>
                        </a:lnSpc>
                        <a:spcAft>
                          <a:spcPts val="0"/>
                        </a:spcAft>
                      </a:pPr>
                      <a:r>
                        <a:rPr lang="es-ES" sz="1200">
                          <a:effectLst/>
                        </a:rPr>
                        <a:t>3,4,5, etc.</a:t>
                      </a:r>
                      <a:endParaRPr lang="es-ES" sz="1200">
                        <a:effectLst/>
                        <a:latin typeface="Times New Roman"/>
                        <a:ea typeface="Calibri"/>
                      </a:endParaRPr>
                    </a:p>
                  </a:txBody>
                  <a:tcPr marL="68580" marR="68580" marT="0" marB="0"/>
                </a:tc>
              </a:tr>
              <a:tr h="330700">
                <a:tc>
                  <a:txBody>
                    <a:bodyPr/>
                    <a:lstStyle/>
                    <a:p>
                      <a:pPr algn="just">
                        <a:lnSpc>
                          <a:spcPct val="150000"/>
                        </a:lnSpc>
                        <a:spcAft>
                          <a:spcPts val="0"/>
                        </a:spcAft>
                      </a:pPr>
                      <a:r>
                        <a:rPr lang="es-ES" sz="1200">
                          <a:effectLst/>
                        </a:rPr>
                        <a:t>Double</a:t>
                      </a:r>
                      <a:endParaRPr lang="es-ES" sz="1200">
                        <a:effectLst/>
                        <a:latin typeface="Times New Roman"/>
                        <a:ea typeface="Calibri"/>
                      </a:endParaRPr>
                    </a:p>
                  </a:txBody>
                  <a:tcPr marL="68580" marR="68580" marT="0" marB="0"/>
                </a:tc>
                <a:tc>
                  <a:txBody>
                    <a:bodyPr/>
                    <a:lstStyle/>
                    <a:p>
                      <a:pPr algn="just">
                        <a:lnSpc>
                          <a:spcPct val="150000"/>
                        </a:lnSpc>
                        <a:spcAft>
                          <a:spcPts val="0"/>
                        </a:spcAft>
                      </a:pPr>
                      <a:r>
                        <a:rPr lang="es-ES" sz="1200">
                          <a:effectLst/>
                        </a:rPr>
                        <a:t>1.3,3.7,etc.</a:t>
                      </a:r>
                      <a:endParaRPr lang="es-ES" sz="1200">
                        <a:effectLst/>
                        <a:latin typeface="Times New Roman"/>
                        <a:ea typeface="Calibri"/>
                      </a:endParaRPr>
                    </a:p>
                  </a:txBody>
                  <a:tcPr marL="68580" marR="68580" marT="0" marB="0"/>
                </a:tc>
              </a:tr>
              <a:tr h="330700">
                <a:tc>
                  <a:txBody>
                    <a:bodyPr/>
                    <a:lstStyle/>
                    <a:p>
                      <a:pPr algn="just">
                        <a:lnSpc>
                          <a:spcPct val="150000"/>
                        </a:lnSpc>
                        <a:spcAft>
                          <a:spcPts val="0"/>
                        </a:spcAft>
                      </a:pPr>
                      <a:r>
                        <a:rPr lang="es-ES" sz="1200">
                          <a:effectLst/>
                        </a:rPr>
                        <a:t>String</a:t>
                      </a:r>
                      <a:endParaRPr lang="es-ES" sz="1200">
                        <a:effectLst/>
                        <a:latin typeface="Times New Roman"/>
                        <a:ea typeface="Calibri"/>
                      </a:endParaRPr>
                    </a:p>
                  </a:txBody>
                  <a:tcPr marL="68580" marR="68580" marT="0" marB="0"/>
                </a:tc>
                <a:tc>
                  <a:txBody>
                    <a:bodyPr/>
                    <a:lstStyle/>
                    <a:p>
                      <a:pPr algn="just">
                        <a:lnSpc>
                          <a:spcPct val="150000"/>
                        </a:lnSpc>
                        <a:spcAft>
                          <a:spcPts val="0"/>
                        </a:spcAft>
                      </a:pPr>
                      <a:r>
                        <a:rPr lang="es-ES" sz="1200" dirty="0">
                          <a:effectLst/>
                        </a:rPr>
                        <a:t>“a” o “hola”</a:t>
                      </a:r>
                      <a:endParaRPr lang="es-ES"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31241900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476672"/>
            <a:ext cx="7315200" cy="4634977"/>
          </a:xfrm>
        </p:spPr>
        <p:txBody>
          <a:bodyPr>
            <a:normAutofit/>
          </a:bodyPr>
          <a:lstStyle/>
          <a:p>
            <a:pPr algn="ctr"/>
            <a:r>
              <a:rPr lang="es-ES" dirty="0" smtClean="0"/>
              <a:t>CLIENTE</a:t>
            </a:r>
            <a:endParaRPr lang="es-ES" dirty="0"/>
          </a:p>
        </p:txBody>
      </p:sp>
      <p:sp>
        <p:nvSpPr>
          <p:cNvPr id="4" name="3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5153019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La </a:t>
            </a:r>
            <a:r>
              <a:rPr lang="es-ES" dirty="0"/>
              <a:t>aplicación cliente utiliza las librerías ARIA, </a:t>
            </a:r>
            <a:r>
              <a:rPr lang="es-ES" dirty="0" err="1"/>
              <a:t>ArNetworking</a:t>
            </a:r>
            <a:r>
              <a:rPr lang="es-ES" dirty="0"/>
              <a:t> y </a:t>
            </a:r>
            <a:r>
              <a:rPr lang="es-ES" dirty="0" err="1"/>
              <a:t>sys</a:t>
            </a:r>
            <a:r>
              <a:rPr lang="es-ES" dirty="0"/>
              <a:t>; esta última es propia de Python que permite manejar el sistema operativo. </a:t>
            </a:r>
            <a:r>
              <a:rPr lang="es-ES" dirty="0" smtClean="0"/>
              <a:t>Se </a:t>
            </a:r>
            <a:r>
              <a:rPr lang="es-ES" dirty="0" err="1" smtClean="0"/>
              <a:t>decidio</a:t>
            </a:r>
            <a:r>
              <a:rPr lang="es-ES" dirty="0" smtClean="0"/>
              <a:t> realizarlo como librería para poder reutilizarlo </a:t>
            </a:r>
            <a:r>
              <a:rPr lang="es-ES" dirty="0" err="1" smtClean="0"/>
              <a:t>facilmente</a:t>
            </a:r>
            <a:r>
              <a:rPr lang="es-ES" dirty="0" smtClean="0"/>
              <a:t> en las aplicaciones que se tienen que realizar en las diferentes etapas del proyecto</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256158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722049"/>
          </a:xfrm>
        </p:spPr>
        <p:txBody>
          <a:bodyPr/>
          <a:lstStyle/>
          <a:p>
            <a:r>
              <a:rPr lang="en-US" dirty="0" smtClean="0"/>
              <a:t>ALCANCE</a:t>
            </a:r>
            <a:endParaRPr lang="es-EC" dirty="0"/>
          </a:p>
        </p:txBody>
      </p:sp>
      <p:sp>
        <p:nvSpPr>
          <p:cNvPr id="3" name="2 Marcador de contenido"/>
          <p:cNvSpPr>
            <a:spLocks noGrp="1"/>
          </p:cNvSpPr>
          <p:nvPr>
            <p:ph idx="1"/>
          </p:nvPr>
        </p:nvSpPr>
        <p:spPr>
          <a:xfrm>
            <a:off x="827584" y="1484784"/>
            <a:ext cx="7690048" cy="5184576"/>
          </a:xfrm>
        </p:spPr>
        <p:txBody>
          <a:bodyPr>
            <a:normAutofit lnSpcReduction="10000"/>
          </a:bodyPr>
          <a:lstStyle/>
          <a:p>
            <a:pPr algn="just"/>
            <a:r>
              <a:rPr lang="es-EC" dirty="0" smtClean="0"/>
              <a:t>Se utilizará </a:t>
            </a:r>
            <a:r>
              <a:rPr lang="es-EC" dirty="0"/>
              <a:t>la plataforma Pioneer P3-DX </a:t>
            </a:r>
            <a:r>
              <a:rPr lang="es-EC" dirty="0" smtClean="0"/>
              <a:t>y </a:t>
            </a:r>
            <a:r>
              <a:rPr lang="es-EC" dirty="0"/>
              <a:t>su simulador para la adquisición de datos utilizando el sonar y un programa para generar un modelo de entorno y la navegación realizando localización y mapeo </a:t>
            </a:r>
            <a:r>
              <a:rPr lang="es-EC" dirty="0" smtClean="0"/>
              <a:t>simultáneo.</a:t>
            </a:r>
          </a:p>
          <a:p>
            <a:pPr marL="45720" indent="0" algn="just">
              <a:buNone/>
            </a:pPr>
            <a:endParaRPr lang="es-EC" dirty="0"/>
          </a:p>
          <a:p>
            <a:pPr algn="just"/>
            <a:r>
              <a:rPr lang="es-EC" dirty="0"/>
              <a:t>La trayectoria </a:t>
            </a:r>
            <a:r>
              <a:rPr lang="es-EC" dirty="0" smtClean="0"/>
              <a:t>se genera </a:t>
            </a:r>
            <a:r>
              <a:rPr lang="es-EC" dirty="0"/>
              <a:t>mediante la </a:t>
            </a:r>
            <a:r>
              <a:rPr lang="es-EC" dirty="0" err="1"/>
              <a:t>teleoperación</a:t>
            </a:r>
            <a:r>
              <a:rPr lang="es-EC" dirty="0"/>
              <a:t> de la plataforma </a:t>
            </a:r>
            <a:r>
              <a:rPr lang="es-EC" dirty="0" smtClean="0"/>
              <a:t>móvil. </a:t>
            </a:r>
            <a:r>
              <a:rPr lang="es-EC" dirty="0"/>
              <a:t>La plataforma móvil utilizara un control de velocidad difuso para evitar choques con posibles obstáculos que se encuentren en la trayectoria</a:t>
            </a:r>
            <a:r>
              <a:rPr lang="es-EC" dirty="0" smtClean="0"/>
              <a:t>.</a:t>
            </a:r>
          </a:p>
          <a:p>
            <a:pPr marL="45720" indent="0" algn="just">
              <a:buNone/>
            </a:pPr>
            <a:endParaRPr lang="es-EC" dirty="0"/>
          </a:p>
          <a:p>
            <a:r>
              <a:rPr lang="es-EC" dirty="0"/>
              <a:t>Se creará una interfaz gráfica para mostrar mapa del entorno y una </a:t>
            </a:r>
            <a:r>
              <a:rPr lang="es-EC" dirty="0" err="1"/>
              <a:t>teleoperación</a:t>
            </a:r>
            <a:r>
              <a:rPr lang="es-EC" dirty="0"/>
              <a:t> básica. El sistema operativo para realizar el proyecto va a ser una distribución de GNU/Linux, por lo tanto las librerías ARIA van a ser utilizadas en dicho entorno dando la posibilidad de seleccionar un lenguaje de programación acorde a las necesidades del proyecto</a:t>
            </a:r>
            <a:r>
              <a:rPr lang="es-EC" dirty="0" smtClean="0"/>
              <a:t>.</a:t>
            </a:r>
            <a:endParaRPr lang="es-EC" dirty="0"/>
          </a:p>
        </p:txBody>
      </p:sp>
    </p:spTree>
    <p:extLst>
      <p:ext uri="{BB962C8B-B14F-4D97-AF65-F5344CB8AC3E}">
        <p14:creationId xmlns:p14="http://schemas.microsoft.com/office/powerpoint/2010/main" val="162483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2655"/>
            <a:ext cx="7315200" cy="1154097"/>
          </a:xfrm>
        </p:spPr>
        <p:txBody>
          <a:bodyPr/>
          <a:lstStyle/>
          <a:p>
            <a:r>
              <a:rPr lang="es-ES" dirty="0"/>
              <a:t>Estructura del </a:t>
            </a:r>
            <a:r>
              <a:rPr lang="es-ES" dirty="0" smtClean="0"/>
              <a:t>cliente</a:t>
            </a:r>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3592962579"/>
              </p:ext>
            </p:extLst>
          </p:nvPr>
        </p:nvGraphicFramePr>
        <p:xfrm>
          <a:off x="611560" y="1268760"/>
          <a:ext cx="4165054" cy="5553406"/>
        </p:xfrm>
        <a:graphic>
          <a:graphicData uri="http://schemas.openxmlformats.org/presentationml/2006/ole">
            <mc:AlternateContent xmlns:mc="http://schemas.openxmlformats.org/markup-compatibility/2006">
              <mc:Choice xmlns:v="urn:schemas-microsoft-com:vml" Requires="v">
                <p:oleObj spid="_x0000_s5139" name="Visio" r:id="rId3" imgW="2861310" imgH="3807943" progId="Visio.Drawing.11">
                  <p:embed/>
                </p:oleObj>
              </mc:Choice>
              <mc:Fallback>
                <p:oleObj name="Visio" r:id="rId3" imgW="2861310" imgH="380794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4165054" cy="5553406"/>
                      </a:xfrm>
                      <a:prstGeom prst="rect">
                        <a:avLst/>
                      </a:prstGeom>
                      <a:noFill/>
                      <a:ln>
                        <a:noFill/>
                      </a:ln>
                    </p:spPr>
                  </p:pic>
                </p:oleObj>
              </mc:Fallback>
            </mc:AlternateContent>
          </a:graphicData>
        </a:graphic>
      </p:graphicFrame>
      <p:sp>
        <p:nvSpPr>
          <p:cNvPr id="5" name="4 Rectángulo"/>
          <p:cNvSpPr/>
          <p:nvPr/>
        </p:nvSpPr>
        <p:spPr>
          <a:xfrm>
            <a:off x="550148" y="1124744"/>
            <a:ext cx="4392488" cy="108012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6310788" y="1475492"/>
            <a:ext cx="1069524" cy="369332"/>
          </a:xfrm>
          <a:prstGeom prst="rect">
            <a:avLst/>
          </a:prstGeom>
          <a:noFill/>
        </p:spPr>
        <p:txBody>
          <a:bodyPr wrap="none" rtlCol="0">
            <a:spAutoFit/>
          </a:bodyPr>
          <a:lstStyle/>
          <a:p>
            <a:r>
              <a:rPr lang="es-ES" dirty="0" err="1" smtClean="0"/>
              <a:t>Librerias</a:t>
            </a:r>
            <a:endParaRPr lang="es-ES" dirty="0"/>
          </a:p>
        </p:txBody>
      </p:sp>
      <p:cxnSp>
        <p:nvCxnSpPr>
          <p:cNvPr id="7" name="6 Conector angular"/>
          <p:cNvCxnSpPr>
            <a:stCxn id="6" idx="1"/>
            <a:endCxn id="5" idx="3"/>
          </p:cNvCxnSpPr>
          <p:nvPr/>
        </p:nvCxnSpPr>
        <p:spPr>
          <a:xfrm rot="10800000" flipV="1">
            <a:off x="4942636" y="1660158"/>
            <a:ext cx="1368152" cy="4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39552" y="2420888"/>
            <a:ext cx="4392488" cy="108012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6300192" y="2771636"/>
            <a:ext cx="774571" cy="369332"/>
          </a:xfrm>
          <a:prstGeom prst="rect">
            <a:avLst/>
          </a:prstGeom>
          <a:noFill/>
        </p:spPr>
        <p:txBody>
          <a:bodyPr wrap="none" rtlCol="0">
            <a:spAutoFit/>
          </a:bodyPr>
          <a:lstStyle/>
          <a:p>
            <a:r>
              <a:rPr lang="es-ES" dirty="0" smtClean="0"/>
              <a:t>Clase</a:t>
            </a:r>
            <a:endParaRPr lang="es-ES" dirty="0"/>
          </a:p>
        </p:txBody>
      </p:sp>
      <p:cxnSp>
        <p:nvCxnSpPr>
          <p:cNvPr id="10" name="9 Conector angular"/>
          <p:cNvCxnSpPr>
            <a:stCxn id="9" idx="1"/>
            <a:endCxn id="8" idx="3"/>
          </p:cNvCxnSpPr>
          <p:nvPr/>
        </p:nvCxnSpPr>
        <p:spPr>
          <a:xfrm rot="10800000" flipV="1">
            <a:off x="4932040" y="2956302"/>
            <a:ext cx="1368152" cy="464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2483768" y="3573016"/>
            <a:ext cx="2611268" cy="3284984"/>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6896896" y="5013176"/>
            <a:ext cx="1275504" cy="369332"/>
          </a:xfrm>
          <a:prstGeom prst="rect">
            <a:avLst/>
          </a:prstGeom>
          <a:noFill/>
        </p:spPr>
        <p:txBody>
          <a:bodyPr wrap="square" rtlCol="0">
            <a:spAutoFit/>
          </a:bodyPr>
          <a:lstStyle/>
          <a:p>
            <a:r>
              <a:rPr lang="es-ES" dirty="0" smtClean="0"/>
              <a:t>Funciones</a:t>
            </a:r>
            <a:endParaRPr lang="es-ES" dirty="0"/>
          </a:p>
        </p:txBody>
      </p:sp>
      <p:cxnSp>
        <p:nvCxnSpPr>
          <p:cNvPr id="13" name="12 Conector angular"/>
          <p:cNvCxnSpPr>
            <a:stCxn id="12" idx="1"/>
            <a:endCxn id="11" idx="3"/>
          </p:cNvCxnSpPr>
          <p:nvPr/>
        </p:nvCxnSpPr>
        <p:spPr>
          <a:xfrm rot="10800000" flipV="1">
            <a:off x="5095036" y="5197842"/>
            <a:ext cx="1801860" cy="1766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087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2655"/>
            <a:ext cx="7315200" cy="1154097"/>
          </a:xfrm>
        </p:spPr>
        <p:txBody>
          <a:bodyPr/>
          <a:lstStyle/>
          <a:p>
            <a:r>
              <a:rPr lang="es-ES" dirty="0" smtClean="0"/>
              <a:t>Diagrama</a:t>
            </a:r>
            <a:r>
              <a:rPr lang="en-US" dirty="0" smtClean="0"/>
              <a:t> de </a:t>
            </a:r>
            <a:r>
              <a:rPr lang="en-US" dirty="0" err="1" smtClean="0"/>
              <a:t>flujo</a:t>
            </a:r>
            <a:endParaRPr lang="es-E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112754911"/>
              </p:ext>
            </p:extLst>
          </p:nvPr>
        </p:nvGraphicFramePr>
        <p:xfrm>
          <a:off x="683568" y="1412776"/>
          <a:ext cx="4752528" cy="5131887"/>
        </p:xfrm>
        <a:graphic>
          <a:graphicData uri="http://schemas.openxmlformats.org/presentationml/2006/ole">
            <mc:AlternateContent xmlns:mc="http://schemas.openxmlformats.org/markup-compatibility/2006">
              <mc:Choice xmlns:v="urn:schemas-microsoft-com:vml" Requires="v">
                <p:oleObj spid="_x0000_s6180" name="Visio" r:id="rId3" imgW="4298823" imgH="4625188" progId="Visio.Drawing.11">
                  <p:embed/>
                </p:oleObj>
              </mc:Choice>
              <mc:Fallback>
                <p:oleObj name="Visio" r:id="rId3" imgW="4298823" imgH="462518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412776"/>
                        <a:ext cx="4752528" cy="5131887"/>
                      </a:xfrm>
                      <a:prstGeom prst="rect">
                        <a:avLst/>
                      </a:prstGeom>
                      <a:no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760476629"/>
              </p:ext>
            </p:extLst>
          </p:nvPr>
        </p:nvGraphicFramePr>
        <p:xfrm>
          <a:off x="5652120" y="1412776"/>
          <a:ext cx="3067050" cy="5162550"/>
        </p:xfrm>
        <a:graphic>
          <a:graphicData uri="http://schemas.openxmlformats.org/presentationml/2006/ole">
            <mc:AlternateContent xmlns:mc="http://schemas.openxmlformats.org/markup-compatibility/2006">
              <mc:Choice xmlns:v="urn:schemas-microsoft-com:vml" Requires="v">
                <p:oleObj spid="_x0000_s6181" name="Visio" r:id="rId5" imgW="3063621" imgH="5165268" progId="Visio.Drawing.11">
                  <p:embed/>
                </p:oleObj>
              </mc:Choice>
              <mc:Fallback>
                <p:oleObj name="Visio" r:id="rId5" imgW="3063621" imgH="5165268"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1412776"/>
                        <a:ext cx="3067050" cy="516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9115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Ejemplo</a:t>
            </a:r>
            <a:r>
              <a:rPr lang="en-US" dirty="0" smtClean="0"/>
              <a:t> de </a:t>
            </a:r>
            <a:r>
              <a:rPr lang="en-US" dirty="0" err="1" smtClean="0"/>
              <a:t>uso</a:t>
            </a:r>
            <a:r>
              <a:rPr lang="en-US" dirty="0" smtClean="0"/>
              <a:t> de la </a:t>
            </a:r>
            <a:r>
              <a:rPr lang="en-US" dirty="0" err="1" smtClean="0"/>
              <a:t>libreria</a:t>
            </a:r>
            <a:endParaRPr lang="es-ES" dirty="0"/>
          </a:p>
        </p:txBody>
      </p:sp>
      <p:sp>
        <p:nvSpPr>
          <p:cNvPr id="3" name="2 Marcador de contenido"/>
          <p:cNvSpPr>
            <a:spLocks noGrp="1"/>
          </p:cNvSpPr>
          <p:nvPr>
            <p:ph idx="1"/>
          </p:nvPr>
        </p:nvSpPr>
        <p:spPr/>
        <p:txBody>
          <a:bodyPr/>
          <a:lstStyle/>
          <a:p>
            <a:pPr lvl="0"/>
            <a:r>
              <a:rPr lang="es-ES" dirty="0"/>
              <a:t>a=</a:t>
            </a:r>
            <a:r>
              <a:rPr lang="es-ES" dirty="0" err="1"/>
              <a:t>client_lib</a:t>
            </a:r>
            <a:r>
              <a:rPr lang="es-ES" dirty="0"/>
              <a:t>()</a:t>
            </a:r>
          </a:p>
          <a:p>
            <a:pPr lvl="0"/>
            <a:r>
              <a:rPr lang="es-ES" dirty="0" err="1"/>
              <a:t>a.Cliente_inicia</a:t>
            </a:r>
            <a:r>
              <a:rPr lang="es-ES" dirty="0"/>
              <a:t>()</a:t>
            </a:r>
          </a:p>
          <a:p>
            <a:pPr lvl="0"/>
            <a:r>
              <a:rPr lang="es-ES" dirty="0" err="1"/>
              <a:t>a.envio_RateDrive</a:t>
            </a:r>
            <a:r>
              <a:rPr lang="es-ES" dirty="0"/>
              <a:t>, </a:t>
            </a:r>
            <a:r>
              <a:rPr lang="es-ES" dirty="0" err="1"/>
              <a:t>a.uC_comandos_movi</a:t>
            </a:r>
            <a:r>
              <a:rPr lang="es-ES" dirty="0"/>
              <a:t>, etc.</a:t>
            </a:r>
          </a:p>
          <a:p>
            <a:pPr lvl="0"/>
            <a:r>
              <a:rPr lang="es-ES" dirty="0" err="1"/>
              <a:t>a.Cliente</a:t>
            </a:r>
            <a:r>
              <a:rPr lang="es-ES" dirty="0"/>
              <a:t>-apaga()</a:t>
            </a:r>
          </a:p>
          <a:p>
            <a:endParaRPr lang="es-ES" dirty="0"/>
          </a:p>
        </p:txBody>
      </p:sp>
    </p:spTree>
    <p:extLst>
      <p:ext uri="{BB962C8B-B14F-4D97-AF65-F5344CB8AC3E}">
        <p14:creationId xmlns:p14="http://schemas.microsoft.com/office/powerpoint/2010/main" val="17864883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6671"/>
            <a:ext cx="7963272" cy="794057"/>
          </a:xfrm>
        </p:spPr>
        <p:txBody>
          <a:bodyPr>
            <a:normAutofit fontScale="90000"/>
          </a:bodyPr>
          <a:lstStyle/>
          <a:p>
            <a:r>
              <a:rPr lang="es-EC" dirty="0" smtClean="0"/>
              <a:t>APLICACIÓN DE TELEOPERACIÓN</a:t>
            </a:r>
            <a:endParaRPr lang="es-EC" dirty="0"/>
          </a:p>
        </p:txBody>
      </p:sp>
      <p:sp>
        <p:nvSpPr>
          <p:cNvPr id="3" name="2 Marcador de contenido"/>
          <p:cNvSpPr>
            <a:spLocks noGrp="1"/>
          </p:cNvSpPr>
          <p:nvPr>
            <p:ph idx="1"/>
          </p:nvPr>
        </p:nvSpPr>
        <p:spPr>
          <a:xfrm>
            <a:off x="323528" y="1556793"/>
            <a:ext cx="5256584" cy="1944216"/>
          </a:xfrm>
        </p:spPr>
        <p:txBody>
          <a:bodyPr/>
          <a:lstStyle/>
          <a:p>
            <a:r>
              <a:rPr lang="es-EC" dirty="0" smtClean="0"/>
              <a:t>Permite realizar la </a:t>
            </a:r>
            <a:r>
              <a:rPr lang="es-EC" dirty="0" err="1" smtClean="0"/>
              <a:t>teleoperación</a:t>
            </a:r>
            <a:r>
              <a:rPr lang="es-EC" dirty="0" smtClean="0"/>
              <a:t> básica de la plataforma móvil.</a:t>
            </a:r>
          </a:p>
          <a:p>
            <a:r>
              <a:rPr lang="es-EC" dirty="0" smtClean="0"/>
              <a:t>Tiene una interfaz de usuario.</a:t>
            </a:r>
          </a:p>
          <a:p>
            <a:r>
              <a:rPr lang="es-EC" dirty="0" smtClean="0"/>
              <a:t>La función __</a:t>
            </a:r>
            <a:r>
              <a:rPr lang="es-EC" dirty="0" err="1" smtClean="0"/>
              <a:t>init</a:t>
            </a:r>
            <a:r>
              <a:rPr lang="es-EC" dirty="0" smtClean="0"/>
              <a:t>__ es la encargada de cargar el archivo </a:t>
            </a:r>
            <a:r>
              <a:rPr lang="es-EC" dirty="0" err="1" smtClean="0"/>
              <a:t>xml</a:t>
            </a:r>
            <a:r>
              <a:rPr lang="es-EC" dirty="0" smtClean="0"/>
              <a:t> de GTK.</a:t>
            </a: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926598201"/>
              </p:ext>
            </p:extLst>
          </p:nvPr>
        </p:nvGraphicFramePr>
        <p:xfrm>
          <a:off x="5868144" y="1268760"/>
          <a:ext cx="2837681" cy="4158071"/>
        </p:xfrm>
        <a:graphic>
          <a:graphicData uri="http://schemas.openxmlformats.org/presentationml/2006/ole">
            <mc:AlternateContent xmlns:mc="http://schemas.openxmlformats.org/markup-compatibility/2006">
              <mc:Choice xmlns:v="urn:schemas-microsoft-com:vml" Requires="v">
                <p:oleObj spid="_x0000_s9231" name="Visio" r:id="rId3" imgW="1997202" imgH="3077312" progId="Visio.Drawing.11">
                  <p:embed/>
                </p:oleObj>
              </mc:Choice>
              <mc:Fallback>
                <p:oleObj name="Visio" r:id="rId3" imgW="1997202" imgH="307731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268760"/>
                        <a:ext cx="2837681" cy="4158071"/>
                      </a:xfrm>
                      <a:prstGeom prst="rect">
                        <a:avLst/>
                      </a:prstGeom>
                      <a:noFill/>
                    </p:spPr>
                  </p:pic>
                </p:oleObj>
              </mc:Fallback>
            </mc:AlternateContent>
          </a:graphicData>
        </a:graphic>
      </p:graphicFrame>
      <p:pic>
        <p:nvPicPr>
          <p:cNvPr id="7" name="6 Imagen"/>
          <p:cNvPicPr/>
          <p:nvPr/>
        </p:nvPicPr>
        <p:blipFill rotWithShape="1">
          <a:blip r:embed="rId5">
            <a:extLst>
              <a:ext uri="{28A0092B-C50C-407E-A947-70E740481C1C}">
                <a14:useLocalDpi xmlns:a14="http://schemas.microsoft.com/office/drawing/2010/main" val="0"/>
              </a:ext>
            </a:extLst>
          </a:blip>
          <a:srcRect l="60207" t="37227" r="10172" b="20850"/>
          <a:stretch/>
        </p:blipFill>
        <p:spPr bwMode="auto">
          <a:xfrm>
            <a:off x="2747008" y="3750480"/>
            <a:ext cx="2977120" cy="2630847"/>
          </a:xfrm>
          <a:prstGeom prst="rect">
            <a:avLst/>
          </a:prstGeom>
          <a:noFill/>
          <a:ln>
            <a:noFill/>
          </a:ln>
        </p:spPr>
      </p:pic>
      <p:pic>
        <p:nvPicPr>
          <p:cNvPr id="8" name="7 Imagen"/>
          <p:cNvPicPr/>
          <p:nvPr/>
        </p:nvPicPr>
        <p:blipFill rotWithShape="1">
          <a:blip r:embed="rId5">
            <a:extLst>
              <a:ext uri="{28A0092B-C50C-407E-A947-70E740481C1C}">
                <a14:useLocalDpi xmlns:a14="http://schemas.microsoft.com/office/drawing/2010/main" val="0"/>
              </a:ext>
            </a:extLst>
          </a:blip>
          <a:srcRect l="39954" t="37227" r="39562" b="34849"/>
          <a:stretch/>
        </p:blipFill>
        <p:spPr bwMode="auto">
          <a:xfrm>
            <a:off x="395536" y="3750481"/>
            <a:ext cx="2347528" cy="1872208"/>
          </a:xfrm>
          <a:prstGeom prst="rect">
            <a:avLst/>
          </a:prstGeom>
          <a:noFill/>
          <a:ln>
            <a:noFill/>
          </a:ln>
        </p:spPr>
      </p:pic>
    </p:spTree>
    <p:extLst>
      <p:ext uri="{BB962C8B-B14F-4D97-AF65-F5344CB8AC3E}">
        <p14:creationId xmlns:p14="http://schemas.microsoft.com/office/powerpoint/2010/main" val="2372874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14772"/>
            <a:ext cx="7834064" cy="709972"/>
          </a:xfrm>
        </p:spPr>
        <p:txBody>
          <a:bodyPr>
            <a:normAutofit fontScale="90000"/>
          </a:bodyPr>
          <a:lstStyle/>
          <a:p>
            <a:r>
              <a:rPr lang="es-EC" dirty="0" smtClean="0"/>
              <a:t>APLICACIÓN DE ADQ. DE DATOS</a:t>
            </a:r>
            <a:endParaRPr lang="es-EC" dirty="0"/>
          </a:p>
        </p:txBody>
      </p:sp>
      <p:sp>
        <p:nvSpPr>
          <p:cNvPr id="3" name="2 Marcador de contenido"/>
          <p:cNvSpPr>
            <a:spLocks noGrp="1"/>
          </p:cNvSpPr>
          <p:nvPr>
            <p:ph idx="1"/>
          </p:nvPr>
        </p:nvSpPr>
        <p:spPr>
          <a:xfrm>
            <a:off x="107504" y="1317607"/>
            <a:ext cx="5544616" cy="2327417"/>
          </a:xfrm>
        </p:spPr>
        <p:txBody>
          <a:bodyPr/>
          <a:lstStyle/>
          <a:p>
            <a:pPr algn="just"/>
            <a:r>
              <a:rPr lang="es-EC" dirty="0" smtClean="0"/>
              <a:t>Permite realizar la lectura de los sonares de la plataforma móvil.</a:t>
            </a:r>
          </a:p>
          <a:p>
            <a:pPr algn="just"/>
            <a:r>
              <a:rPr lang="es-EC" dirty="0" smtClean="0"/>
              <a:t>Tiene interfaz de Usuario.</a:t>
            </a:r>
          </a:p>
          <a:p>
            <a:pPr algn="just"/>
            <a:r>
              <a:rPr lang="es-EC" dirty="0" smtClean="0"/>
              <a:t>Puede funcionar conjuntamente con la aplicación de </a:t>
            </a:r>
            <a:r>
              <a:rPr lang="es-EC" dirty="0" err="1" smtClean="0"/>
              <a:t>Teleoperación</a:t>
            </a:r>
            <a:r>
              <a:rPr lang="es-EC" dirty="0" smtClean="0"/>
              <a:t>.</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l="27086" t="32489" r="43456" b="18111"/>
          <a:stretch>
            <a:fillRect/>
          </a:stretch>
        </p:blipFill>
        <p:spPr bwMode="auto">
          <a:xfrm>
            <a:off x="755576" y="3771439"/>
            <a:ext cx="2448272" cy="2664296"/>
          </a:xfrm>
          <a:prstGeom prst="rect">
            <a:avLst/>
          </a:prstGeom>
          <a:noFill/>
          <a:ln>
            <a:noFill/>
          </a:ln>
        </p:spPr>
      </p:pic>
      <p:pic>
        <p:nvPicPr>
          <p:cNvPr id="5" name="4 Imagen"/>
          <p:cNvPicPr/>
          <p:nvPr/>
        </p:nvPicPr>
        <p:blipFill rotWithShape="1">
          <a:blip r:embed="rId3">
            <a:extLst>
              <a:ext uri="{28A0092B-C50C-407E-A947-70E740481C1C}">
                <a14:useLocalDpi xmlns:a14="http://schemas.microsoft.com/office/drawing/2010/main" val="0"/>
              </a:ext>
            </a:extLst>
          </a:blip>
          <a:srcRect l="42992" t="12824" r="28721" b="11140"/>
          <a:stretch/>
        </p:blipFill>
        <p:spPr bwMode="auto">
          <a:xfrm>
            <a:off x="6562536" y="2996952"/>
            <a:ext cx="2185927" cy="3456384"/>
          </a:xfrm>
          <a:prstGeom prst="rect">
            <a:avLst/>
          </a:prstGeom>
          <a:noFill/>
          <a:ln>
            <a:noFill/>
          </a:ln>
        </p:spPr>
      </p:pic>
      <p:pic>
        <p:nvPicPr>
          <p:cNvPr id="6" name="5 Imagen"/>
          <p:cNvPicPr/>
          <p:nvPr/>
        </p:nvPicPr>
        <p:blipFill rotWithShape="1">
          <a:blip r:embed="rId3">
            <a:extLst>
              <a:ext uri="{28A0092B-C50C-407E-A947-70E740481C1C}">
                <a14:useLocalDpi xmlns:a14="http://schemas.microsoft.com/office/drawing/2010/main" val="0"/>
              </a:ext>
            </a:extLst>
          </a:blip>
          <a:srcRect l="7133" t="15728" r="57477" b="42534"/>
          <a:stretch/>
        </p:blipFill>
        <p:spPr bwMode="auto">
          <a:xfrm>
            <a:off x="4355976" y="4832354"/>
            <a:ext cx="2206561" cy="1620982"/>
          </a:xfrm>
          <a:prstGeom prst="rect">
            <a:avLst/>
          </a:prstGeom>
          <a:noFill/>
          <a:ln>
            <a:noFill/>
          </a:ln>
        </p:spPr>
      </p:pic>
    </p:spTree>
    <p:extLst>
      <p:ext uri="{BB962C8B-B14F-4D97-AF65-F5344CB8AC3E}">
        <p14:creationId xmlns:p14="http://schemas.microsoft.com/office/powerpoint/2010/main" val="21252051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CONTROLADOR DE VELOCIDAD DIFUSO</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4210625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fontScale="85000" lnSpcReduction="10000"/>
          </a:bodyPr>
          <a:lstStyle/>
          <a:p>
            <a:pPr algn="just"/>
            <a:r>
              <a:rPr lang="es-EC" dirty="0"/>
              <a:t>El control de velocidad de la plataforma permitirá a la misma evitar choques con posibles obstáculos que se presentan mientras la plataforma hace la navegación en el entorno.</a:t>
            </a:r>
          </a:p>
          <a:p>
            <a:pPr algn="just"/>
            <a:endParaRPr lang="es-EC" dirty="0"/>
          </a:p>
          <a:p>
            <a:pPr algn="just"/>
            <a:r>
              <a:rPr lang="es-EC" dirty="0"/>
              <a:t>Lo que se pretende lograr es que mientras la plataforma se encuentre a una distancia segura de un obstáculo vaya a una velocidad alta, teniendo en cuenta que la mayor velocidad a la que puede llegar la plataforma es de 1.2 m/s; a medida que la plataforma vaya acercándose al obstáculo esta irá disminuyendo la velocidad hasta que </a:t>
            </a:r>
            <a:r>
              <a:rPr lang="es-EC" dirty="0" smtClean="0"/>
              <a:t>finalmente se detenga </a:t>
            </a:r>
            <a:r>
              <a:rPr lang="es-EC" dirty="0"/>
              <a:t>si es que se encuentra muy cerca del obstáculo</a:t>
            </a:r>
            <a:r>
              <a:rPr lang="es-EC" dirty="0" smtClean="0"/>
              <a:t>.</a:t>
            </a:r>
          </a:p>
          <a:p>
            <a:pPr algn="just"/>
            <a:endParaRPr lang="es-EC" dirty="0"/>
          </a:p>
          <a:p>
            <a:pPr algn="just"/>
            <a:r>
              <a:rPr lang="es-EC" dirty="0" smtClean="0"/>
              <a:t>La implementación del controlador se lo realizó con la librería </a:t>
            </a:r>
            <a:r>
              <a:rPr lang="es-EC" dirty="0" err="1" smtClean="0"/>
              <a:t>Pyfuzzy</a:t>
            </a:r>
            <a:endParaRPr lang="es-EC" dirty="0"/>
          </a:p>
          <a:p>
            <a:endParaRPr lang="es-EC" dirty="0"/>
          </a:p>
        </p:txBody>
      </p:sp>
    </p:spTree>
    <p:extLst>
      <p:ext uri="{BB962C8B-B14F-4D97-AF65-F5344CB8AC3E}">
        <p14:creationId xmlns:p14="http://schemas.microsoft.com/office/powerpoint/2010/main" val="599012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64704"/>
            <a:ext cx="7315200" cy="1154097"/>
          </a:xfrm>
        </p:spPr>
        <p:txBody>
          <a:bodyPr>
            <a:normAutofit fontScale="90000"/>
          </a:bodyPr>
          <a:lstStyle/>
          <a:p>
            <a:r>
              <a:rPr lang="es-EC" dirty="0" smtClean="0"/>
              <a:t>DISEÑO DEL CONTROLADOR DIFUSO</a:t>
            </a:r>
            <a:endParaRPr lang="es-EC" dirty="0"/>
          </a:p>
        </p:txBody>
      </p:sp>
      <p:sp>
        <p:nvSpPr>
          <p:cNvPr id="3" name="2 Marcador de contenido"/>
          <p:cNvSpPr>
            <a:spLocks noGrp="1"/>
          </p:cNvSpPr>
          <p:nvPr>
            <p:ph idx="1"/>
          </p:nvPr>
        </p:nvSpPr>
        <p:spPr>
          <a:xfrm>
            <a:off x="914400" y="2049753"/>
            <a:ext cx="7315200" cy="1955311"/>
          </a:xfrm>
        </p:spPr>
        <p:txBody>
          <a:bodyPr>
            <a:normAutofit fontScale="92500" lnSpcReduction="20000"/>
          </a:bodyPr>
          <a:lstStyle/>
          <a:p>
            <a:pPr algn="just"/>
            <a:r>
              <a:rPr lang="es-EC" dirty="0"/>
              <a:t>El control difuso para la velocidad de la plataforma Pioneer </a:t>
            </a:r>
            <a:r>
              <a:rPr lang="es-EC" dirty="0" smtClean="0"/>
              <a:t>P3-DX </a:t>
            </a:r>
            <a:r>
              <a:rPr lang="es-EC" dirty="0"/>
              <a:t>funciona en base al Set Point de entrada que va a ser la distancia a la que se quiera que la plataforma frene con respecto al obstáculo más cercano. La Entrada al controlador difuso va a ser el Error de distancia que está dado por el Set Point menos la Distancia dada por los sonares de la plataforma. La salida del controlador será la Velocidad a la que irá la plataforma.</a:t>
            </a:r>
          </a:p>
        </p:txBody>
      </p:sp>
      <p:pic>
        <p:nvPicPr>
          <p:cNvPr id="4" name="0 Imagen"/>
          <p:cNvPicPr/>
          <p:nvPr/>
        </p:nvPicPr>
        <p:blipFill rotWithShape="1">
          <a:blip r:embed="rId2">
            <a:extLst>
              <a:ext uri="{28A0092B-C50C-407E-A947-70E740481C1C}">
                <a14:useLocalDpi xmlns:a14="http://schemas.microsoft.com/office/drawing/2010/main" val="0"/>
              </a:ext>
            </a:extLst>
          </a:blip>
          <a:srcRect l="3433" t="5902" r="4697" b="6551"/>
          <a:stretch/>
        </p:blipFill>
        <p:spPr bwMode="auto">
          <a:xfrm>
            <a:off x="1780222" y="4304878"/>
            <a:ext cx="5583555" cy="2076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40925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9208" y="548680"/>
            <a:ext cx="7315200" cy="1154097"/>
          </a:xfrm>
        </p:spPr>
        <p:txBody>
          <a:bodyPr>
            <a:normAutofit/>
          </a:bodyPr>
          <a:lstStyle/>
          <a:p>
            <a:r>
              <a:rPr lang="es-EC" sz="3200" dirty="0" smtClean="0"/>
              <a:t>RANGO DE OPERACIÓN DE LAS VARIABLES DE ENTRADA Y SALIDA</a:t>
            </a:r>
            <a:endParaRPr lang="es-EC" sz="3200" dirty="0"/>
          </a:p>
        </p:txBody>
      </p:sp>
      <p:sp>
        <p:nvSpPr>
          <p:cNvPr id="3" name="2 Marcador de contenido"/>
          <p:cNvSpPr>
            <a:spLocks noGrp="1"/>
          </p:cNvSpPr>
          <p:nvPr>
            <p:ph idx="1"/>
          </p:nvPr>
        </p:nvSpPr>
        <p:spPr>
          <a:xfrm>
            <a:off x="914400" y="1833689"/>
            <a:ext cx="7315200" cy="3251495"/>
          </a:xfrm>
        </p:spPr>
        <p:txBody>
          <a:bodyPr/>
          <a:lstStyle/>
          <a:p>
            <a:r>
              <a:rPr lang="es-EC" dirty="0"/>
              <a:t>La variable de entrada es: El error, los límites de operación de distancia están dados por el rango de funcionamiento de los sonares, los cuales tiene un alcance de 0,12 – 5 m. El error va a estar dado por el Set Point que es la distancia a la cual se quiera que pare el robot con respecto a un obstáculo menos la distancia a la que se encuentre la plataforma de un </a:t>
            </a:r>
            <a:r>
              <a:rPr lang="es-EC" dirty="0" smtClean="0"/>
              <a:t>obstáculo.</a:t>
            </a:r>
          </a:p>
          <a:p>
            <a:r>
              <a:rPr lang="es-EC" dirty="0" smtClean="0"/>
              <a:t>La </a:t>
            </a:r>
            <a:r>
              <a:rPr lang="es-EC" dirty="0"/>
              <a:t>variable de salida está dada por la velocidad máxima que puede alcanzar la plataforma, por lo tanto será de:   0 – </a:t>
            </a:r>
            <a:r>
              <a:rPr lang="es-EC" dirty="0" smtClean="0"/>
              <a:t>1.2 </a:t>
            </a:r>
            <a:r>
              <a:rPr lang="es-EC" dirty="0"/>
              <a:t>m/s.</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813086226"/>
              </p:ext>
            </p:extLst>
          </p:nvPr>
        </p:nvGraphicFramePr>
        <p:xfrm>
          <a:off x="2339752" y="5229200"/>
          <a:ext cx="4204335" cy="551180"/>
        </p:xfrm>
        <a:graphic>
          <a:graphicData uri="http://schemas.openxmlformats.org/drawingml/2006/table">
            <a:tbl>
              <a:tblPr firstRow="1" firstCol="1" bandRow="1">
                <a:tableStyleId>{5C22544A-7EE6-4342-B048-85BDC9FD1C3A}</a:tableStyleId>
              </a:tblPr>
              <a:tblGrid>
                <a:gridCol w="2101850"/>
                <a:gridCol w="2102485"/>
              </a:tblGrid>
              <a:tr h="265430">
                <a:tc>
                  <a:txBody>
                    <a:bodyPr/>
                    <a:lstStyle/>
                    <a:p>
                      <a:pPr algn="ctr">
                        <a:lnSpc>
                          <a:spcPct val="150000"/>
                        </a:lnSpc>
                        <a:spcAft>
                          <a:spcPts val="0"/>
                        </a:spcAft>
                      </a:pPr>
                      <a:r>
                        <a:rPr lang="es-EC" sz="1200">
                          <a:effectLst/>
                        </a:rPr>
                        <a:t>Variable de Entrada</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Variable de Salida</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Error</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dirty="0">
                          <a:effectLst/>
                        </a:rPr>
                        <a:t>Velocidad</a:t>
                      </a:r>
                      <a:endParaRPr lang="es-EC"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13414609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64704"/>
            <a:ext cx="7315200" cy="1154097"/>
          </a:xfrm>
        </p:spPr>
        <p:txBody>
          <a:bodyPr>
            <a:normAutofit fontScale="90000"/>
          </a:bodyPr>
          <a:lstStyle/>
          <a:p>
            <a:r>
              <a:rPr lang="es-EC" dirty="0" smtClean="0"/>
              <a:t>FUNCIÓNES DE PERTENECIA DE LA VARIABLE ERROR</a:t>
            </a:r>
            <a:endParaRPr lang="es-EC" dirty="0"/>
          </a:p>
        </p:txBody>
      </p:sp>
      <p:sp>
        <p:nvSpPr>
          <p:cNvPr id="3" name="2 Marcador de contenido"/>
          <p:cNvSpPr>
            <a:spLocks noGrp="1"/>
          </p:cNvSpPr>
          <p:nvPr>
            <p:ph idx="1"/>
          </p:nvPr>
        </p:nvSpPr>
        <p:spPr>
          <a:xfrm>
            <a:off x="755576" y="1988840"/>
            <a:ext cx="7315200" cy="1235231"/>
          </a:xfrm>
        </p:spPr>
        <p:txBody>
          <a:bodyPr/>
          <a:lstStyle/>
          <a:p>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3540706263"/>
              </p:ext>
            </p:extLst>
          </p:nvPr>
        </p:nvGraphicFramePr>
        <p:xfrm>
          <a:off x="2411760" y="2060848"/>
          <a:ext cx="4204335" cy="1930400"/>
        </p:xfrm>
        <a:graphic>
          <a:graphicData uri="http://schemas.openxmlformats.org/drawingml/2006/table">
            <a:tbl>
              <a:tblPr firstRow="1" firstCol="1" bandRow="1">
                <a:tableStyleId>{5C22544A-7EE6-4342-B048-85BDC9FD1C3A}</a:tableStyleId>
              </a:tblPr>
              <a:tblGrid>
                <a:gridCol w="2101850"/>
                <a:gridCol w="2102485"/>
              </a:tblGrid>
              <a:tr h="265430">
                <a:tc>
                  <a:txBody>
                    <a:bodyPr/>
                    <a:lstStyle/>
                    <a:p>
                      <a:pPr algn="ctr">
                        <a:lnSpc>
                          <a:spcPct val="150000"/>
                        </a:lnSpc>
                        <a:spcAft>
                          <a:spcPts val="0"/>
                        </a:spcAft>
                      </a:pPr>
                      <a:r>
                        <a:rPr lang="es-EC" sz="1200" dirty="0">
                          <a:effectLst/>
                        </a:rPr>
                        <a:t>Error de Distancia</a:t>
                      </a:r>
                      <a:endParaRPr lang="es-EC" sz="1200" dirty="0">
                        <a:effectLst/>
                        <a:latin typeface="Times New Roman"/>
                        <a:ea typeface="Calibri"/>
                      </a:endParaRPr>
                    </a:p>
                  </a:txBody>
                  <a:tcPr marL="68580" marR="68580" marT="0" marB="0"/>
                </a:tc>
                <a:tc>
                  <a:txBody>
                    <a:bodyPr/>
                    <a:lstStyle/>
                    <a:p>
                      <a:pPr algn="ctr">
                        <a:lnSpc>
                          <a:spcPct val="150000"/>
                        </a:lnSpc>
                        <a:spcAft>
                          <a:spcPts val="0"/>
                        </a:spcAft>
                      </a:pPr>
                      <a:r>
                        <a:rPr lang="es-EC" sz="1200" dirty="0">
                          <a:effectLst/>
                        </a:rPr>
                        <a:t>Rango</a:t>
                      </a:r>
                      <a:endParaRPr lang="es-EC" sz="1200" dirty="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Muy Grande Negativo (MGN)</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[-5000 3000]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Grande Negativo (GN)</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[-4500 -3000 -2000]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Negativo (N)</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[-3000 -2000 -1000]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Cero (Z)</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[-2000 -1000 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Positivo (P)</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dirty="0">
                          <a:effectLst/>
                        </a:rPr>
                        <a:t>[-1000 1000 5000]</a:t>
                      </a:r>
                      <a:endParaRPr lang="es-EC" sz="1200" dirty="0">
                        <a:effectLst/>
                        <a:latin typeface="Times New Roman"/>
                        <a:ea typeface="Calibri"/>
                      </a:endParaRPr>
                    </a:p>
                  </a:txBody>
                  <a:tcPr marL="68580" marR="68580" marT="0" marB="0"/>
                </a:tc>
              </a:tr>
            </a:tbl>
          </a:graphicData>
        </a:graphic>
      </p:graphicFrame>
      <p:pic>
        <p:nvPicPr>
          <p:cNvPr id="7" name="0 Imagen"/>
          <p:cNvPicPr/>
          <p:nvPr/>
        </p:nvPicPr>
        <p:blipFill>
          <a:blip r:embed="rId2">
            <a:extLst>
              <a:ext uri="{28A0092B-C50C-407E-A947-70E740481C1C}">
                <a14:useLocalDpi xmlns:a14="http://schemas.microsoft.com/office/drawing/2010/main" val="0"/>
              </a:ext>
            </a:extLst>
          </a:blip>
          <a:stretch>
            <a:fillRect/>
          </a:stretch>
        </p:blipFill>
        <p:spPr>
          <a:xfrm>
            <a:off x="1547664" y="4221088"/>
            <a:ext cx="5627370" cy="2324100"/>
          </a:xfrm>
          <a:prstGeom prst="rect">
            <a:avLst/>
          </a:prstGeom>
        </p:spPr>
      </p:pic>
    </p:spTree>
    <p:extLst>
      <p:ext uri="{BB962C8B-B14F-4D97-AF65-F5344CB8AC3E}">
        <p14:creationId xmlns:p14="http://schemas.microsoft.com/office/powerpoint/2010/main" val="189794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MARCO TEÓRICO</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1527819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64704"/>
            <a:ext cx="7315200" cy="1154097"/>
          </a:xfrm>
        </p:spPr>
        <p:txBody>
          <a:bodyPr>
            <a:normAutofit fontScale="90000"/>
          </a:bodyPr>
          <a:lstStyle/>
          <a:p>
            <a:r>
              <a:rPr lang="es-EC" dirty="0" smtClean="0"/>
              <a:t>FUNCIÓNES DE PERTENECIA DE LA VARIABLE VELOCIDAD</a:t>
            </a:r>
            <a:endParaRPr lang="es-EC" dirty="0"/>
          </a:p>
        </p:txBody>
      </p:sp>
      <p:sp>
        <p:nvSpPr>
          <p:cNvPr id="3" name="2 Marcador de contenido"/>
          <p:cNvSpPr>
            <a:spLocks noGrp="1"/>
          </p:cNvSpPr>
          <p:nvPr>
            <p:ph idx="1"/>
          </p:nvPr>
        </p:nvSpPr>
        <p:spPr>
          <a:xfrm>
            <a:off x="755576" y="1988840"/>
            <a:ext cx="7315200" cy="1235231"/>
          </a:xfrm>
        </p:spPr>
        <p:txBody>
          <a:bodyPr/>
          <a:lstStyle/>
          <a:p>
            <a:endParaRPr lang="es-EC" dirty="0"/>
          </a:p>
        </p:txBody>
      </p:sp>
      <p:graphicFrame>
        <p:nvGraphicFramePr>
          <p:cNvPr id="8" name="7 Tabla"/>
          <p:cNvGraphicFramePr>
            <a:graphicFrameLocks noGrp="1"/>
          </p:cNvGraphicFramePr>
          <p:nvPr>
            <p:extLst>
              <p:ext uri="{D42A27DB-BD31-4B8C-83A1-F6EECF244321}">
                <p14:modId xmlns:p14="http://schemas.microsoft.com/office/powerpoint/2010/main" val="1818677863"/>
              </p:ext>
            </p:extLst>
          </p:nvPr>
        </p:nvGraphicFramePr>
        <p:xfrm>
          <a:off x="2083281" y="2139310"/>
          <a:ext cx="4432935" cy="1658620"/>
        </p:xfrm>
        <a:graphic>
          <a:graphicData uri="http://schemas.openxmlformats.org/drawingml/2006/table">
            <a:tbl>
              <a:tblPr firstRow="1" firstCol="1" bandRow="1">
                <a:tableStyleId>{5C22544A-7EE6-4342-B048-85BDC9FD1C3A}</a:tableStyleId>
              </a:tblPr>
              <a:tblGrid>
                <a:gridCol w="2330450"/>
                <a:gridCol w="2102485"/>
              </a:tblGrid>
              <a:tr h="265430">
                <a:tc>
                  <a:txBody>
                    <a:bodyPr/>
                    <a:lstStyle/>
                    <a:p>
                      <a:pPr algn="ctr">
                        <a:lnSpc>
                          <a:spcPct val="150000"/>
                        </a:lnSpc>
                        <a:spcAft>
                          <a:spcPts val="0"/>
                        </a:spcAft>
                      </a:pPr>
                      <a:r>
                        <a:rPr lang="es-EC" sz="1200" dirty="0">
                          <a:effectLst/>
                        </a:rPr>
                        <a:t>Velocidad</a:t>
                      </a:r>
                      <a:endParaRPr lang="es-EC" sz="1200" dirty="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Rango</a:t>
                      </a:r>
                      <a:endParaRPr lang="es-EC" sz="1200">
                        <a:effectLst/>
                        <a:latin typeface="Times New Roman"/>
                        <a:ea typeface="Calibri"/>
                      </a:endParaRPr>
                    </a:p>
                  </a:txBody>
                  <a:tcPr marL="68580" marR="68580" marT="0" marB="0"/>
                </a:tc>
              </a:tr>
              <a:tr h="276860">
                <a:tc>
                  <a:txBody>
                    <a:bodyPr/>
                    <a:lstStyle/>
                    <a:p>
                      <a:pPr algn="just">
                        <a:lnSpc>
                          <a:spcPct val="150000"/>
                        </a:lnSpc>
                        <a:spcAft>
                          <a:spcPts val="0"/>
                        </a:spcAft>
                      </a:pPr>
                      <a:r>
                        <a:rPr lang="es-EC" sz="1200">
                          <a:effectLst/>
                        </a:rPr>
                        <a:t>Velocidad Muy Baja (VMB)</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[-120 255]</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Velocidad Baja (VB)</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[30 355 600]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Velocidad Media (VM)</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[255 600 950]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Velocidad Alta (VA)</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[600 875 1130]</a:t>
                      </a:r>
                      <a:endParaRPr lang="es-EC" sz="1200">
                        <a:effectLst/>
                        <a:latin typeface="Times New Roman"/>
                        <a:ea typeface="Calibri"/>
                      </a:endParaRPr>
                    </a:p>
                  </a:txBody>
                  <a:tcPr marL="68580" marR="68580" marT="0" marB="0"/>
                </a:tc>
              </a:tr>
              <a:tr h="276860">
                <a:tc>
                  <a:txBody>
                    <a:bodyPr/>
                    <a:lstStyle/>
                    <a:p>
                      <a:pPr algn="ctr">
                        <a:lnSpc>
                          <a:spcPct val="150000"/>
                        </a:lnSpc>
                        <a:spcAft>
                          <a:spcPts val="0"/>
                        </a:spcAft>
                      </a:pPr>
                      <a:r>
                        <a:rPr lang="es-EC" sz="1200">
                          <a:effectLst/>
                        </a:rPr>
                        <a:t>Velocidad Muy Alta (VMA)</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dirty="0">
                          <a:effectLst/>
                        </a:rPr>
                        <a:t>[950 1300]</a:t>
                      </a:r>
                      <a:endParaRPr lang="es-EC" sz="1200" dirty="0">
                        <a:effectLst/>
                        <a:latin typeface="Times New Roman"/>
                        <a:ea typeface="Calibri"/>
                      </a:endParaRPr>
                    </a:p>
                  </a:txBody>
                  <a:tcPr marL="68580" marR="68580" marT="0" marB="0"/>
                </a:tc>
              </a:tr>
            </a:tbl>
          </a:graphicData>
        </a:graphic>
      </p:graphicFrame>
      <p:pic>
        <p:nvPicPr>
          <p:cNvPr id="9" name="0 Imagen"/>
          <p:cNvPicPr/>
          <p:nvPr/>
        </p:nvPicPr>
        <p:blipFill>
          <a:blip r:embed="rId2">
            <a:extLst>
              <a:ext uri="{28A0092B-C50C-407E-A947-70E740481C1C}">
                <a14:useLocalDpi xmlns:a14="http://schemas.microsoft.com/office/drawing/2010/main" val="0"/>
              </a:ext>
            </a:extLst>
          </a:blip>
          <a:stretch>
            <a:fillRect/>
          </a:stretch>
        </p:blipFill>
        <p:spPr>
          <a:xfrm>
            <a:off x="1475656" y="4077072"/>
            <a:ext cx="5613400" cy="2376264"/>
          </a:xfrm>
          <a:prstGeom prst="rect">
            <a:avLst/>
          </a:prstGeom>
        </p:spPr>
      </p:pic>
    </p:spTree>
    <p:extLst>
      <p:ext uri="{BB962C8B-B14F-4D97-AF65-F5344CB8AC3E}">
        <p14:creationId xmlns:p14="http://schemas.microsoft.com/office/powerpoint/2010/main" val="4260611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92696"/>
            <a:ext cx="7315200" cy="1154097"/>
          </a:xfrm>
        </p:spPr>
        <p:txBody>
          <a:bodyPr>
            <a:normAutofit fontScale="90000"/>
          </a:bodyPr>
          <a:lstStyle/>
          <a:p>
            <a:r>
              <a:rPr lang="es-EC" dirty="0" smtClean="0"/>
              <a:t>DESARROLLO DE LA BASE DE REGLAS</a:t>
            </a:r>
            <a:endParaRPr lang="es-EC" dirty="0"/>
          </a:p>
        </p:txBody>
      </p:sp>
      <p:sp>
        <p:nvSpPr>
          <p:cNvPr id="3" name="2 Marcador de contenido"/>
          <p:cNvSpPr>
            <a:spLocks noGrp="1"/>
          </p:cNvSpPr>
          <p:nvPr>
            <p:ph idx="1"/>
          </p:nvPr>
        </p:nvSpPr>
        <p:spPr>
          <a:xfrm>
            <a:off x="914400" y="1916832"/>
            <a:ext cx="7315200" cy="2315351"/>
          </a:xfrm>
        </p:spPr>
        <p:txBody>
          <a:bodyPr/>
          <a:lstStyle/>
          <a:p>
            <a:pPr algn="just"/>
            <a:r>
              <a:rPr lang="es-EC" dirty="0"/>
              <a:t>En las reglas se tiene una representación implícita del modelo, por lo que de ellas se puede seguir el comportamiento aproximado del modelo.</a:t>
            </a:r>
          </a:p>
          <a:p>
            <a:pPr algn="just"/>
            <a:r>
              <a:rPr lang="es-EC" dirty="0"/>
              <a:t>La base de reglas está formada por cinco reglas donde se relacionan las variables de entrada con las variables de salida. Por lo tanto se definen las reglas que determinan el comportamiento del sistema como muestra la tabla</a:t>
            </a:r>
          </a:p>
        </p:txBody>
      </p:sp>
      <p:graphicFrame>
        <p:nvGraphicFramePr>
          <p:cNvPr id="4" name="3 Tabla"/>
          <p:cNvGraphicFramePr>
            <a:graphicFrameLocks noGrp="1"/>
          </p:cNvGraphicFramePr>
          <p:nvPr>
            <p:extLst>
              <p:ext uri="{D42A27DB-BD31-4B8C-83A1-F6EECF244321}">
                <p14:modId xmlns:p14="http://schemas.microsoft.com/office/powerpoint/2010/main" val="2160113272"/>
              </p:ext>
            </p:extLst>
          </p:nvPr>
        </p:nvGraphicFramePr>
        <p:xfrm>
          <a:off x="1763688" y="4581128"/>
          <a:ext cx="5976664" cy="1645920"/>
        </p:xfrm>
        <a:graphic>
          <a:graphicData uri="http://schemas.openxmlformats.org/drawingml/2006/table">
            <a:tbl>
              <a:tblPr firstRow="1" firstCol="1" bandRow="1">
                <a:tableStyleId>{5C22544A-7EE6-4342-B048-85BDC9FD1C3A}</a:tableStyleId>
              </a:tblPr>
              <a:tblGrid>
                <a:gridCol w="442322"/>
                <a:gridCol w="5534342"/>
              </a:tblGrid>
              <a:tr h="0">
                <a:tc>
                  <a:txBody>
                    <a:bodyPr/>
                    <a:lstStyle/>
                    <a:p>
                      <a:pPr algn="ctr">
                        <a:lnSpc>
                          <a:spcPct val="150000"/>
                        </a:lnSpc>
                        <a:spcAft>
                          <a:spcPts val="0"/>
                        </a:spcAft>
                      </a:pPr>
                      <a:r>
                        <a:rPr lang="es-EC" sz="1200">
                          <a:effectLst/>
                        </a:rPr>
                        <a:t>N</a:t>
                      </a:r>
                      <a:r>
                        <a:rPr lang="en-US" sz="1200">
                          <a:effectLst/>
                        </a:rPr>
                        <a:t>˚</a:t>
                      </a:r>
                      <a:endParaRPr lang="es-EC" sz="1200">
                        <a:effectLst/>
                        <a:latin typeface="Times New Roman"/>
                        <a:ea typeface="Calibri"/>
                      </a:endParaRPr>
                    </a:p>
                  </a:txBody>
                  <a:tcPr marL="68580" marR="68580" marT="0" marB="0"/>
                </a:tc>
                <a:tc>
                  <a:txBody>
                    <a:bodyPr/>
                    <a:lstStyle/>
                    <a:p>
                      <a:pPr algn="ctr">
                        <a:lnSpc>
                          <a:spcPct val="150000"/>
                        </a:lnSpc>
                        <a:spcAft>
                          <a:spcPts val="0"/>
                        </a:spcAft>
                      </a:pPr>
                      <a:r>
                        <a:rPr lang="es-EC" sz="1200">
                          <a:effectLst/>
                        </a:rPr>
                        <a:t>REGLA</a:t>
                      </a:r>
                      <a:endParaRPr lang="es-EC"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s-EC" sz="1200">
                          <a:effectLst/>
                        </a:rPr>
                        <a:t>1</a:t>
                      </a:r>
                      <a:endParaRPr lang="es-EC" sz="1200">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Si (Error Distancia es Muy Grande Negativo ) Entonces (Velocidad Muy Alta)</a:t>
                      </a:r>
                      <a:endParaRPr lang="es-EC"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s-EC" sz="1200">
                          <a:effectLst/>
                        </a:rPr>
                        <a:t>2</a:t>
                      </a:r>
                      <a:endParaRPr lang="es-EC" sz="1200">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Si (Error Distancia es Grande Negativo ) Entonces (Velocidad Alta)</a:t>
                      </a:r>
                      <a:endParaRPr lang="es-EC"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s-EC" sz="1200">
                          <a:effectLst/>
                        </a:rPr>
                        <a:t>3</a:t>
                      </a:r>
                      <a:endParaRPr lang="es-EC" sz="1200">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Si (Error Distancia es Negativo ) Entonces (Velocidad Media)</a:t>
                      </a:r>
                      <a:endParaRPr lang="es-EC"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s-EC" sz="1200">
                          <a:effectLst/>
                        </a:rPr>
                        <a:t>4</a:t>
                      </a:r>
                      <a:endParaRPr lang="es-EC" sz="1200">
                        <a:effectLst/>
                        <a:latin typeface="Times New Roman"/>
                        <a:ea typeface="Calibri"/>
                      </a:endParaRPr>
                    </a:p>
                  </a:txBody>
                  <a:tcPr marL="68580" marR="68580" marT="0" marB="0" anchor="ctr"/>
                </a:tc>
                <a:tc>
                  <a:txBody>
                    <a:bodyPr/>
                    <a:lstStyle/>
                    <a:p>
                      <a:pPr algn="ctr">
                        <a:lnSpc>
                          <a:spcPct val="150000"/>
                        </a:lnSpc>
                        <a:spcAft>
                          <a:spcPts val="0"/>
                        </a:spcAft>
                      </a:pPr>
                      <a:r>
                        <a:rPr lang="es-EC" sz="1200">
                          <a:effectLst/>
                        </a:rPr>
                        <a:t>Si (Error Distancia es Cero) Entonces (Velocidad Baja)</a:t>
                      </a:r>
                      <a:endParaRPr lang="es-EC" sz="1200">
                        <a:effectLst/>
                        <a:latin typeface="Times New Roman"/>
                        <a:ea typeface="Calibri"/>
                      </a:endParaRPr>
                    </a:p>
                  </a:txBody>
                  <a:tcPr marL="68580" marR="68580" marT="0" marB="0" anchor="ctr"/>
                </a:tc>
              </a:tr>
              <a:tr h="0">
                <a:tc>
                  <a:txBody>
                    <a:bodyPr/>
                    <a:lstStyle/>
                    <a:p>
                      <a:pPr algn="ctr">
                        <a:lnSpc>
                          <a:spcPct val="150000"/>
                        </a:lnSpc>
                        <a:spcAft>
                          <a:spcPts val="0"/>
                        </a:spcAft>
                      </a:pPr>
                      <a:r>
                        <a:rPr lang="es-EC" sz="1200">
                          <a:effectLst/>
                        </a:rPr>
                        <a:t>5</a:t>
                      </a:r>
                      <a:endParaRPr lang="es-EC" sz="1200">
                        <a:effectLst/>
                        <a:latin typeface="Times New Roman"/>
                        <a:ea typeface="Calibri"/>
                      </a:endParaRPr>
                    </a:p>
                  </a:txBody>
                  <a:tcPr marL="68580" marR="68580" marT="0" marB="0" anchor="ctr"/>
                </a:tc>
                <a:tc>
                  <a:txBody>
                    <a:bodyPr/>
                    <a:lstStyle/>
                    <a:p>
                      <a:pPr algn="ctr">
                        <a:lnSpc>
                          <a:spcPct val="150000"/>
                        </a:lnSpc>
                        <a:spcAft>
                          <a:spcPts val="0"/>
                        </a:spcAft>
                      </a:pPr>
                      <a:r>
                        <a:rPr lang="es-EC" sz="1200" dirty="0">
                          <a:effectLst/>
                        </a:rPr>
                        <a:t>Si (Error Distancia es Positivo) Entonces (Velocidad Muy Baja)</a:t>
                      </a:r>
                      <a:endParaRPr lang="es-EC" sz="1200" dirty="0">
                        <a:effectLst/>
                        <a:latin typeface="Times New Roman"/>
                        <a:ea typeface="Calibri"/>
                      </a:endParaRPr>
                    </a:p>
                  </a:txBody>
                  <a:tcPr marL="68580" marR="68580" marT="0" marB="0" anchor="ctr"/>
                </a:tc>
              </a:tr>
            </a:tbl>
          </a:graphicData>
        </a:graphic>
      </p:graphicFrame>
    </p:spTree>
    <p:extLst>
      <p:ext uri="{BB962C8B-B14F-4D97-AF65-F5344CB8AC3E}">
        <p14:creationId xmlns:p14="http://schemas.microsoft.com/office/powerpoint/2010/main" val="41505114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340768"/>
            <a:ext cx="7315200" cy="803183"/>
          </a:xfrm>
        </p:spPr>
        <p:txBody>
          <a:bodyPr/>
          <a:lstStyle/>
          <a:p>
            <a:r>
              <a:rPr lang="es-EC" dirty="0"/>
              <a:t>A continuación </a:t>
            </a:r>
            <a:r>
              <a:rPr lang="es-EC" dirty="0" smtClean="0"/>
              <a:t>se </a:t>
            </a:r>
            <a:r>
              <a:rPr lang="es-EC" dirty="0"/>
              <a:t>muestra una gráfica de Distancia Vs Velocidad para un Set Point de 1.5 metros</a:t>
            </a:r>
            <a:r>
              <a:rPr lang="es-EC" dirty="0" smtClean="0"/>
              <a:t>.</a:t>
            </a:r>
            <a:endParaRPr lang="es-EC"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1958305" y="2636912"/>
            <a:ext cx="5133975" cy="3400425"/>
          </a:xfrm>
          <a:prstGeom prst="rect">
            <a:avLst/>
          </a:prstGeom>
        </p:spPr>
      </p:pic>
    </p:spTree>
    <p:extLst>
      <p:ext uri="{BB962C8B-B14F-4D97-AF65-F5344CB8AC3E}">
        <p14:creationId xmlns:p14="http://schemas.microsoft.com/office/powerpoint/2010/main" val="922038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76672"/>
            <a:ext cx="7315200" cy="866065"/>
          </a:xfrm>
        </p:spPr>
        <p:txBody>
          <a:bodyPr/>
          <a:lstStyle/>
          <a:p>
            <a:r>
              <a:rPr lang="es-EC" dirty="0" smtClean="0"/>
              <a:t>APLICACIÓN</a:t>
            </a:r>
            <a:endParaRPr lang="es-EC" dirty="0"/>
          </a:p>
        </p:txBody>
      </p:sp>
      <p:sp>
        <p:nvSpPr>
          <p:cNvPr id="3" name="2 Marcador de contenido"/>
          <p:cNvSpPr>
            <a:spLocks noGrp="1"/>
          </p:cNvSpPr>
          <p:nvPr>
            <p:ph idx="1"/>
          </p:nvPr>
        </p:nvSpPr>
        <p:spPr>
          <a:xfrm>
            <a:off x="914400" y="1340768"/>
            <a:ext cx="7315200" cy="576063"/>
          </a:xfrm>
        </p:spPr>
        <p:txBody>
          <a:bodyPr>
            <a:normAutofit fontScale="92500" lnSpcReduction="20000"/>
          </a:bodyPr>
          <a:lstStyle/>
          <a:p>
            <a:pPr algn="just"/>
            <a:r>
              <a:rPr lang="es-EC" dirty="0"/>
              <a:t>A continuación se muestra el esquema de funciones de la aplicación de Control de Velocidad Difuso</a:t>
            </a:r>
            <a:r>
              <a:rPr lang="es-EC" dirty="0" smtClean="0"/>
              <a:t>.</a:t>
            </a:r>
            <a:endParaRPr lang="es-EC" dirty="0"/>
          </a:p>
        </p:txBody>
      </p:sp>
      <p:sp>
        <p:nvSpPr>
          <p:cNvPr id="5" name="2 Marcador de contenido"/>
          <p:cNvSpPr txBox="1">
            <a:spLocks/>
          </p:cNvSpPr>
          <p:nvPr/>
        </p:nvSpPr>
        <p:spPr>
          <a:xfrm>
            <a:off x="1056928" y="4221088"/>
            <a:ext cx="7315200" cy="2448272"/>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r>
              <a:rPr lang="es-EC" dirty="0"/>
              <a:t>La función </a:t>
            </a:r>
            <a:r>
              <a:rPr lang="es-EC" i="1" dirty="0" err="1"/>
              <a:t>fuzzy_velocidad</a:t>
            </a:r>
            <a:r>
              <a:rPr lang="es-EC" dirty="0"/>
              <a:t> </a:t>
            </a:r>
            <a:r>
              <a:rPr lang="es-EC" dirty="0" smtClean="0"/>
              <a:t>lee </a:t>
            </a:r>
            <a:r>
              <a:rPr lang="es-EC" dirty="0"/>
              <a:t>los valores que envían los 8 sonares y determina la distancia de cada uno, toma la menor distancia y envía el valor al controlador. </a:t>
            </a:r>
            <a:endParaRPr lang="es-EC" dirty="0" smtClean="0"/>
          </a:p>
          <a:p>
            <a:endParaRPr lang="es-EC" dirty="0"/>
          </a:p>
          <a:p>
            <a:r>
              <a:rPr lang="es-EC" dirty="0" smtClean="0"/>
              <a:t>La </a:t>
            </a:r>
            <a:r>
              <a:rPr lang="es-EC" dirty="0"/>
              <a:t>función </a:t>
            </a:r>
            <a:r>
              <a:rPr lang="es-EC" i="1" dirty="0"/>
              <a:t>palanca</a:t>
            </a:r>
            <a:r>
              <a:rPr lang="es-EC" dirty="0"/>
              <a:t> toma los datos de los botones que se presionaron en el mando.</a:t>
            </a:r>
          </a:p>
          <a:p>
            <a:endParaRPr lang="es-EC" dirty="0"/>
          </a:p>
          <a:p>
            <a:r>
              <a:rPr lang="es-EC" dirty="0"/>
              <a:t>La función </a:t>
            </a:r>
            <a:r>
              <a:rPr lang="es-EC" i="1" dirty="0" err="1"/>
              <a:t>Robot_ordenes</a:t>
            </a:r>
            <a:r>
              <a:rPr lang="es-EC" dirty="0"/>
              <a:t> utiliza la librería </a:t>
            </a:r>
            <a:r>
              <a:rPr lang="es-EC" dirty="0" err="1"/>
              <a:t>cliente_lib</a:t>
            </a:r>
            <a:r>
              <a:rPr lang="es-EC" dirty="0"/>
              <a:t>. Con los datos que recibe del mando y el controlador difuso determina la velocidad a la que se mueve la plataforma robótica según la orden dada</a:t>
            </a:r>
            <a:r>
              <a:rPr lang="es-EC" dirty="0" smtClean="0"/>
              <a:t>.</a:t>
            </a:r>
            <a:endParaRPr lang="es-EC"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Objeto"/>
          <p:cNvGraphicFramePr>
            <a:graphicFrameLocks noChangeAspect="1"/>
          </p:cNvGraphicFramePr>
          <p:nvPr>
            <p:extLst>
              <p:ext uri="{D42A27DB-BD31-4B8C-83A1-F6EECF244321}">
                <p14:modId xmlns:p14="http://schemas.microsoft.com/office/powerpoint/2010/main" val="3320282951"/>
              </p:ext>
            </p:extLst>
          </p:nvPr>
        </p:nvGraphicFramePr>
        <p:xfrm>
          <a:off x="3171428" y="1916832"/>
          <a:ext cx="2552700" cy="2371725"/>
        </p:xfrm>
        <a:graphic>
          <a:graphicData uri="http://schemas.openxmlformats.org/presentationml/2006/ole">
            <mc:AlternateContent xmlns:mc="http://schemas.openxmlformats.org/markup-compatibility/2006">
              <mc:Choice xmlns:v="urn:schemas-microsoft-com:vml" Requires="v">
                <p:oleObj spid="_x0000_s7187" name="Visio" r:id="rId3" imgW="1997293" imgH="1635797" progId="Visio.Drawing.11">
                  <p:embed/>
                </p:oleObj>
              </mc:Choice>
              <mc:Fallback>
                <p:oleObj name="Visio" r:id="rId3" imgW="1997293" imgH="163579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428" y="1916832"/>
                        <a:ext cx="2552700" cy="237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41011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MAPEO DE ENTORNOS</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17360017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412776"/>
            <a:ext cx="7315200" cy="4608552"/>
          </a:xfrm>
        </p:spPr>
        <p:txBody>
          <a:bodyPr>
            <a:normAutofit fontScale="92500" lnSpcReduction="20000"/>
          </a:bodyPr>
          <a:lstStyle/>
          <a:p>
            <a:pPr algn="just"/>
            <a:r>
              <a:rPr lang="es-EC" dirty="0"/>
              <a:t>Para realizar el SLAM (</a:t>
            </a:r>
            <a:r>
              <a:rPr lang="es-EC" dirty="0" err="1"/>
              <a:t>Simultaneous</a:t>
            </a:r>
            <a:r>
              <a:rPr lang="es-EC" dirty="0"/>
              <a:t> </a:t>
            </a:r>
            <a:r>
              <a:rPr lang="es-EC" dirty="0" err="1"/>
              <a:t>Localization</a:t>
            </a:r>
            <a:r>
              <a:rPr lang="es-EC" dirty="0"/>
              <a:t> And </a:t>
            </a:r>
            <a:r>
              <a:rPr lang="es-EC" dirty="0" err="1"/>
              <a:t>Mapping</a:t>
            </a:r>
            <a:r>
              <a:rPr lang="es-EC" dirty="0"/>
              <a:t>) es necesario utilizar los sonares para poder hacer el mapeo del entorno, es decir construir un mapa en dos dimensiones del lugar y al mismo tiempo es necesario recurrir a la odometría para poder localizar a la plataforma móvil dentro del mapa.</a:t>
            </a:r>
          </a:p>
          <a:p>
            <a:pPr algn="just"/>
            <a:endParaRPr lang="es-EC" dirty="0"/>
          </a:p>
          <a:p>
            <a:pPr algn="just"/>
            <a:r>
              <a:rPr lang="es-EC" dirty="0"/>
              <a:t>Una vez adquiridos los datos de los sonares y de los </a:t>
            </a:r>
            <a:r>
              <a:rPr lang="es-EC" dirty="0" err="1"/>
              <a:t>encoders</a:t>
            </a:r>
            <a:r>
              <a:rPr lang="es-EC" dirty="0"/>
              <a:t> que se encuentran en las ruedas de la plataforma, es necesario plasmarlos en un mapa para que puedan ser visualizados por el usuario.</a:t>
            </a:r>
          </a:p>
          <a:p>
            <a:pPr algn="just"/>
            <a:endParaRPr lang="es-EC" dirty="0"/>
          </a:p>
          <a:p>
            <a:pPr algn="just"/>
            <a:r>
              <a:rPr lang="es-EC" dirty="0"/>
              <a:t>Mientras la plataforma se mueva por el entorno esta será capaz de generar un mapa y al mismo tiempo localizarse dentro del mapa creado, lo que permite al usuario tener una idea más clara del entorno y de la posición de la plataforma en dicho entorno, esta aplicación es muy importante en ambientes no explorados o peligrosos para el ser humano.</a:t>
            </a:r>
          </a:p>
          <a:p>
            <a:endParaRPr lang="es-EC" dirty="0"/>
          </a:p>
        </p:txBody>
      </p:sp>
    </p:spTree>
    <p:extLst>
      <p:ext uri="{BB962C8B-B14F-4D97-AF65-F5344CB8AC3E}">
        <p14:creationId xmlns:p14="http://schemas.microsoft.com/office/powerpoint/2010/main" val="24929235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404664"/>
            <a:ext cx="7315200" cy="866065"/>
          </a:xfrm>
        </p:spPr>
        <p:txBody>
          <a:bodyPr/>
          <a:lstStyle/>
          <a:p>
            <a:r>
              <a:rPr lang="es-EC" dirty="0" smtClean="0"/>
              <a:t>LOCALIZACIÓN</a:t>
            </a:r>
            <a:endParaRPr lang="es-EC" dirty="0"/>
          </a:p>
        </p:txBody>
      </p:sp>
      <p:sp>
        <p:nvSpPr>
          <p:cNvPr id="3" name="2 Marcador de contenido"/>
          <p:cNvSpPr>
            <a:spLocks noGrp="1"/>
          </p:cNvSpPr>
          <p:nvPr>
            <p:ph idx="1"/>
          </p:nvPr>
        </p:nvSpPr>
        <p:spPr>
          <a:xfrm>
            <a:off x="914400" y="1412776"/>
            <a:ext cx="7762056" cy="2664296"/>
          </a:xfrm>
        </p:spPr>
        <p:txBody>
          <a:bodyPr>
            <a:normAutofit fontScale="92500" lnSpcReduction="20000"/>
          </a:bodyPr>
          <a:lstStyle/>
          <a:p>
            <a:pPr algn="just"/>
            <a:r>
              <a:rPr lang="es-EC" dirty="0"/>
              <a:t> Para la localización </a:t>
            </a:r>
            <a:r>
              <a:rPr lang="es-EC" dirty="0" smtClean="0"/>
              <a:t>se utiliza la odometría, es decir se </a:t>
            </a:r>
            <a:r>
              <a:rPr lang="es-EC" dirty="0"/>
              <a:t>leen los </a:t>
            </a:r>
            <a:r>
              <a:rPr lang="es-EC" dirty="0" err="1"/>
              <a:t>encoders</a:t>
            </a:r>
            <a:r>
              <a:rPr lang="es-EC" dirty="0"/>
              <a:t> que se encuentran en las llantas de la plataforma móvil, con esto se reciben datos que entregan el desplazamiento que ha tenido la plataforma con respecto al punto de inicio</a:t>
            </a:r>
            <a:r>
              <a:rPr lang="es-EC" dirty="0" smtClean="0"/>
              <a:t>.</a:t>
            </a:r>
            <a:endParaRPr lang="es-EC" dirty="0"/>
          </a:p>
          <a:p>
            <a:pPr algn="just"/>
            <a:r>
              <a:rPr lang="es-ES" dirty="0"/>
              <a:t>Los sensores </a:t>
            </a:r>
            <a:r>
              <a:rPr lang="es-ES" dirty="0" err="1"/>
              <a:t>odométricos</a:t>
            </a:r>
            <a:r>
              <a:rPr lang="es-ES" dirty="0"/>
              <a:t> miden la posición y orientación del robot en el mundo bidimensional. Donde X y </a:t>
            </a:r>
            <a:r>
              <a:rPr lang="es-ES" dirty="0" err="1"/>
              <a:t>Y</a:t>
            </a:r>
            <a:r>
              <a:rPr lang="es-ES" dirty="0"/>
              <a:t> representan la posición de la plataforma en el plano bidimensional y Ө contiene la orientación del robot. Estas coordenadas del sistema </a:t>
            </a:r>
            <a:r>
              <a:rPr lang="es-ES" dirty="0" err="1"/>
              <a:t>odométrico</a:t>
            </a:r>
            <a:r>
              <a:rPr lang="es-ES" dirty="0"/>
              <a:t> están referenciadas a un sistema absoluto externo, fijo, coincidente con la posición y orientación del robot cuando se enciende.</a:t>
            </a:r>
            <a:endParaRPr lang="es-EC" dirty="0"/>
          </a:p>
          <a:p>
            <a:endParaRPr lang="es-EC"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3491880" y="4221088"/>
            <a:ext cx="2736304" cy="2420888"/>
          </a:xfrm>
          <a:prstGeom prst="rect">
            <a:avLst/>
          </a:prstGeom>
        </p:spPr>
      </p:pic>
    </p:spTree>
    <p:extLst>
      <p:ext uri="{BB962C8B-B14F-4D97-AF65-F5344CB8AC3E}">
        <p14:creationId xmlns:p14="http://schemas.microsoft.com/office/powerpoint/2010/main" val="1748948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MAPEO</a:t>
            </a:r>
            <a:endParaRPr lang="es-EC" dirty="0"/>
          </a:p>
        </p:txBody>
      </p:sp>
      <p:sp>
        <p:nvSpPr>
          <p:cNvPr id="3" name="2 Marcador de contenido"/>
          <p:cNvSpPr>
            <a:spLocks noGrp="1"/>
          </p:cNvSpPr>
          <p:nvPr>
            <p:ph idx="1"/>
          </p:nvPr>
        </p:nvSpPr>
        <p:spPr/>
        <p:txBody>
          <a:bodyPr>
            <a:normAutofit lnSpcReduction="10000"/>
          </a:bodyPr>
          <a:lstStyle/>
          <a:p>
            <a:pPr algn="just"/>
            <a:r>
              <a:rPr lang="es-EC" dirty="0"/>
              <a:t>Para realizar el mapeo del entorno se utilizan los sonares, los cuales entregan la información de la distancia a la que se encuentran los obstáculos, estas medidas son necesarias para construir los mapas del lugar en el que se encuentra la plataforma móvil. Para </a:t>
            </a:r>
            <a:r>
              <a:rPr lang="es-EC" dirty="0" err="1"/>
              <a:t>renderizar</a:t>
            </a:r>
            <a:r>
              <a:rPr lang="es-EC" dirty="0"/>
              <a:t> la imagen en dos dimensiones del entorno se ha utilizado </a:t>
            </a:r>
            <a:r>
              <a:rPr lang="es-EC" dirty="0" err="1"/>
              <a:t>OpenCV</a:t>
            </a:r>
            <a:r>
              <a:rPr lang="es-EC" dirty="0"/>
              <a:t>.</a:t>
            </a:r>
          </a:p>
          <a:p>
            <a:pPr algn="just"/>
            <a:endParaRPr lang="es-EC" dirty="0"/>
          </a:p>
          <a:p>
            <a:pPr algn="just"/>
            <a:r>
              <a:rPr lang="es-EC" dirty="0"/>
              <a:t>Para tener un mapa lo más exacto posible, se ha de tratar que toda o la mayor parte del área será explorada por la plataforma móvil. Se necesita tener datos de todo el espacio por donde el robot es capaz de navegar según sus dimensiones</a:t>
            </a:r>
            <a:r>
              <a:rPr lang="es-EC" dirty="0" smtClean="0"/>
              <a:t>.</a:t>
            </a:r>
            <a:endParaRPr lang="es-EC" dirty="0"/>
          </a:p>
        </p:txBody>
      </p:sp>
    </p:spTree>
    <p:extLst>
      <p:ext uri="{BB962C8B-B14F-4D97-AF65-F5344CB8AC3E}">
        <p14:creationId xmlns:p14="http://schemas.microsoft.com/office/powerpoint/2010/main" val="38408412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196753"/>
            <a:ext cx="7315200" cy="2088231"/>
          </a:xfrm>
        </p:spPr>
        <p:txBody>
          <a:bodyPr>
            <a:normAutofit/>
          </a:bodyPr>
          <a:lstStyle/>
          <a:p>
            <a:r>
              <a:rPr lang="es-EC" dirty="0"/>
              <a:t>Hay que tener en cuenta que el inicio del robot se encuentra en el origen (0,0,0) apuntando a lo largo del eje X positivo en 0</a:t>
            </a:r>
            <a:r>
              <a:rPr lang="es-EC" dirty="0" smtClean="0"/>
              <a:t>˚.</a:t>
            </a:r>
          </a:p>
          <a:p>
            <a:r>
              <a:rPr lang="es-EC" dirty="0" smtClean="0"/>
              <a:t>El </a:t>
            </a:r>
            <a:r>
              <a:rPr lang="es-EC" dirty="0"/>
              <a:t>área que se puede mapear es de 25 x 17.5 </a:t>
            </a:r>
            <a:r>
              <a:rPr lang="es-EC" dirty="0" smtClean="0"/>
              <a:t>metros, lo </a:t>
            </a:r>
            <a:r>
              <a:rPr lang="es-EC" dirty="0"/>
              <a:t>que da un área total de 437.5 m</a:t>
            </a:r>
            <a:r>
              <a:rPr lang="es-EC" baseline="30000" dirty="0"/>
              <a:t>2</a:t>
            </a:r>
            <a:r>
              <a:rPr lang="es-EC" dirty="0"/>
              <a:t>, área suficiente para mapear una habitación o un pasillo. </a:t>
            </a: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2627784" y="3284984"/>
            <a:ext cx="4464496" cy="3429000"/>
          </a:xfrm>
          <a:prstGeom prst="rect">
            <a:avLst/>
          </a:prstGeom>
        </p:spPr>
      </p:pic>
    </p:spTree>
    <p:extLst>
      <p:ext uri="{BB962C8B-B14F-4D97-AF65-F5344CB8AC3E}">
        <p14:creationId xmlns:p14="http://schemas.microsoft.com/office/powerpoint/2010/main" val="17422370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566900"/>
            <a:ext cx="7315200" cy="781980"/>
          </a:xfrm>
        </p:spPr>
        <p:txBody>
          <a:bodyPr/>
          <a:lstStyle/>
          <a:p>
            <a:r>
              <a:rPr lang="es-EC" dirty="0" smtClean="0"/>
              <a:t>Mapa</a:t>
            </a:r>
            <a:endParaRPr lang="es-EC" dirty="0"/>
          </a:p>
        </p:txBody>
      </p:sp>
      <p:sp>
        <p:nvSpPr>
          <p:cNvPr id="3" name="2 Marcador de contenido"/>
          <p:cNvSpPr>
            <a:spLocks noGrp="1"/>
          </p:cNvSpPr>
          <p:nvPr>
            <p:ph idx="1"/>
          </p:nvPr>
        </p:nvSpPr>
        <p:spPr>
          <a:xfrm>
            <a:off x="914400" y="2564904"/>
            <a:ext cx="7690048" cy="2952328"/>
          </a:xfrm>
        </p:spPr>
        <p:txBody>
          <a:bodyPr>
            <a:normAutofit fontScale="92500" lnSpcReduction="10000"/>
          </a:bodyPr>
          <a:lstStyle/>
          <a:p>
            <a:pPr algn="just"/>
            <a:r>
              <a:rPr lang="es-ES" dirty="0"/>
              <a:t>El tipo de mapa que este trabajo presenta es una variación del Mapa de Densidad o de Malla que a su vez es una subclase de un mapa Métrico; ya que captura las características geométricas del entorno, y las representa como un conjunto de objetos cuyas coordenadas están definidas en un plano </a:t>
            </a:r>
            <a:r>
              <a:rPr lang="es-ES" dirty="0" smtClean="0"/>
              <a:t>cartesiano.</a:t>
            </a:r>
          </a:p>
          <a:p>
            <a:pPr marL="45720" indent="0" algn="just">
              <a:buNone/>
            </a:pPr>
            <a:endParaRPr lang="es-ES" dirty="0" smtClean="0"/>
          </a:p>
          <a:p>
            <a:pPr algn="just"/>
            <a:r>
              <a:rPr lang="es-ES" dirty="0" smtClean="0"/>
              <a:t>Este </a:t>
            </a:r>
            <a:r>
              <a:rPr lang="es-ES" dirty="0"/>
              <a:t>método define una matriz de </a:t>
            </a:r>
            <a:r>
              <a:rPr lang="es-ES" dirty="0" err="1"/>
              <a:t>NxM</a:t>
            </a:r>
            <a:r>
              <a:rPr lang="es-ES" dirty="0"/>
              <a:t> celdas que representa una cierta región de igual tamaño, asociadas a su localización real según la posición en la matriz. Cada celda puede estar ocupada o vacía, según haya o no un </a:t>
            </a:r>
            <a:r>
              <a:rPr lang="es-ES" dirty="0" smtClean="0"/>
              <a:t>obstáculo.</a:t>
            </a:r>
          </a:p>
          <a:p>
            <a:endParaRPr lang="es-EC" dirty="0"/>
          </a:p>
        </p:txBody>
      </p:sp>
    </p:spTree>
    <p:extLst>
      <p:ext uri="{BB962C8B-B14F-4D97-AF65-F5344CB8AC3E}">
        <p14:creationId xmlns:p14="http://schemas.microsoft.com/office/powerpoint/2010/main" val="434523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smtClean="0"/>
              <a:t>PLATAFORMAS PIONEER</a:t>
            </a:r>
            <a:br>
              <a:rPr lang="en-US" dirty="0" smtClean="0"/>
            </a:br>
            <a:r>
              <a:rPr lang="en-US" dirty="0" smtClean="0"/>
              <a:t>P3-DX</a:t>
            </a:r>
            <a:endParaRPr lang="es-EC" dirty="0"/>
          </a:p>
        </p:txBody>
      </p:sp>
      <p:sp>
        <p:nvSpPr>
          <p:cNvPr id="3" name="2 Marcador de contenido"/>
          <p:cNvSpPr>
            <a:spLocks noGrp="1"/>
          </p:cNvSpPr>
          <p:nvPr>
            <p:ph idx="1"/>
          </p:nvPr>
        </p:nvSpPr>
        <p:spPr/>
        <p:txBody>
          <a:bodyPr/>
          <a:lstStyle/>
          <a:p>
            <a:pPr algn="just"/>
            <a:r>
              <a:rPr lang="es-EC" dirty="0" smtClean="0"/>
              <a:t>Una</a:t>
            </a:r>
            <a:r>
              <a:rPr lang="en-US" dirty="0" smtClean="0"/>
              <a:t> </a:t>
            </a:r>
            <a:r>
              <a:rPr lang="en-US" dirty="0" err="1" smtClean="0"/>
              <a:t>plataforma</a:t>
            </a:r>
            <a:r>
              <a:rPr lang="en-US" dirty="0" smtClean="0"/>
              <a:t> </a:t>
            </a:r>
            <a:r>
              <a:rPr lang="es-EC" dirty="0" smtClean="0"/>
              <a:t>móvil</a:t>
            </a:r>
            <a:r>
              <a:rPr lang="en-US" dirty="0" smtClean="0"/>
              <a:t> se define </a:t>
            </a:r>
            <a:r>
              <a:rPr lang="en-US" dirty="0" err="1" smtClean="0"/>
              <a:t>como</a:t>
            </a:r>
            <a:r>
              <a:rPr lang="en-US" dirty="0" smtClean="0"/>
              <a:t> un </a:t>
            </a:r>
            <a:r>
              <a:rPr lang="es-EC" dirty="0" smtClean="0"/>
              <a:t>dispositivo</a:t>
            </a:r>
            <a:r>
              <a:rPr lang="en-US" dirty="0" smtClean="0"/>
              <a:t> </a:t>
            </a:r>
            <a:r>
              <a:rPr lang="en-US" dirty="0" err="1" smtClean="0"/>
              <a:t>formado</a:t>
            </a:r>
            <a:r>
              <a:rPr lang="en-US" dirty="0" smtClean="0"/>
              <a:t> </a:t>
            </a:r>
            <a:r>
              <a:rPr lang="en-US" dirty="0" err="1" smtClean="0"/>
              <a:t>por</a:t>
            </a:r>
            <a:r>
              <a:rPr lang="en-US" dirty="0" smtClean="0"/>
              <a:t> </a:t>
            </a:r>
            <a:r>
              <a:rPr lang="en-US" dirty="0" err="1" smtClean="0"/>
              <a:t>componentes</a:t>
            </a:r>
            <a:r>
              <a:rPr lang="en-US" dirty="0" smtClean="0"/>
              <a:t> </a:t>
            </a:r>
            <a:r>
              <a:rPr lang="en-US" dirty="0" err="1" smtClean="0"/>
              <a:t>físicos</a:t>
            </a:r>
            <a:r>
              <a:rPr lang="en-US" dirty="0" smtClean="0"/>
              <a:t> y </a:t>
            </a:r>
            <a:r>
              <a:rPr lang="en-US" dirty="0" err="1" smtClean="0"/>
              <a:t>computacionales</a:t>
            </a:r>
            <a:r>
              <a:rPr lang="en-US" dirty="0" smtClean="0"/>
              <a:t>, </a:t>
            </a:r>
            <a:r>
              <a:rPr lang="en-US" dirty="0" err="1" smtClean="0"/>
              <a:t>divididos</a:t>
            </a:r>
            <a:r>
              <a:rPr lang="en-US" dirty="0" smtClean="0"/>
              <a:t> en </a:t>
            </a:r>
            <a:r>
              <a:rPr lang="en-US" dirty="0" err="1" smtClean="0"/>
              <a:t>cuatro</a:t>
            </a:r>
            <a:r>
              <a:rPr lang="en-US" dirty="0" smtClean="0"/>
              <a:t> </a:t>
            </a:r>
            <a:r>
              <a:rPr lang="en-US" dirty="0" err="1" smtClean="0"/>
              <a:t>subsistemas</a:t>
            </a:r>
            <a:r>
              <a:rPr lang="en-US" dirty="0" smtClean="0"/>
              <a:t>.</a:t>
            </a:r>
          </a:p>
          <a:p>
            <a:pPr lvl="1" algn="just"/>
            <a:r>
              <a:rPr lang="es-EC" dirty="0"/>
              <a:t>Locomoción</a:t>
            </a:r>
          </a:p>
          <a:p>
            <a:pPr lvl="1" algn="just"/>
            <a:r>
              <a:rPr lang="es-EC" dirty="0"/>
              <a:t>Percepción</a:t>
            </a:r>
          </a:p>
          <a:p>
            <a:pPr lvl="1" algn="just"/>
            <a:r>
              <a:rPr lang="es-EC" dirty="0"/>
              <a:t>Razonamiento</a:t>
            </a:r>
          </a:p>
          <a:p>
            <a:pPr lvl="1" algn="just"/>
            <a:r>
              <a:rPr lang="es-EC" dirty="0"/>
              <a:t>Comunicación</a:t>
            </a:r>
          </a:p>
          <a:p>
            <a:pPr algn="just"/>
            <a:r>
              <a:rPr lang="es-EC" dirty="0"/>
              <a:t>Se pueden identificar plataformas móviles </a:t>
            </a:r>
            <a:r>
              <a:rPr lang="es-EC" dirty="0" err="1"/>
              <a:t>indoor</a:t>
            </a:r>
            <a:r>
              <a:rPr lang="es-EC" dirty="0"/>
              <a:t> (dentro del espacio controlado) u </a:t>
            </a:r>
            <a:r>
              <a:rPr lang="es-EC" dirty="0" err="1"/>
              <a:t>outdoor</a:t>
            </a:r>
            <a:r>
              <a:rPr lang="es-EC" dirty="0"/>
              <a:t> (al aire libre).</a:t>
            </a:r>
          </a:p>
        </p:txBody>
      </p:sp>
    </p:spTree>
    <p:extLst>
      <p:ext uri="{BB962C8B-B14F-4D97-AF65-F5344CB8AC3E}">
        <p14:creationId xmlns:p14="http://schemas.microsoft.com/office/powerpoint/2010/main" val="3308066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normAutofit lnSpcReduction="10000"/>
          </a:bodyPr>
          <a:lstStyle/>
          <a:p>
            <a:pPr algn="just"/>
            <a:r>
              <a:rPr lang="es-ES" dirty="0"/>
              <a:t>Este tipo de mapas son usados principalmente para navegación, ya que representan los espacios libres que son accesibles al robot, tienen la ventaja de localizar la plataforma robótica con precisión y delinear un camino en presencia de obstáculos, pero una de las desventajas es que requieren gran cantidad de memoria para representar espacios de tamaño regular.</a:t>
            </a:r>
            <a:endParaRPr lang="es-EC" dirty="0"/>
          </a:p>
          <a:p>
            <a:pPr algn="just"/>
            <a:r>
              <a:rPr lang="es-ES" dirty="0"/>
              <a:t>Para tratar de contrarrestar el problema de la cantidad de memoria que requieren estos datos, Se resetea el buffer cada 200 medidas, lo que hace que la comunicación entre el cliente y el servidor no presente conflictos debido a la cantidad de paquetes que se necesita procesar.</a:t>
            </a:r>
            <a:endParaRPr lang="es-EC" dirty="0"/>
          </a:p>
          <a:p>
            <a:endParaRPr lang="es-EC" dirty="0"/>
          </a:p>
        </p:txBody>
      </p:sp>
    </p:spTree>
    <p:extLst>
      <p:ext uri="{BB962C8B-B14F-4D97-AF65-F5344CB8AC3E}">
        <p14:creationId xmlns:p14="http://schemas.microsoft.com/office/powerpoint/2010/main" val="16301220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268760"/>
            <a:ext cx="7315200" cy="2099327"/>
          </a:xfrm>
        </p:spPr>
        <p:txBody>
          <a:bodyPr/>
          <a:lstStyle/>
          <a:p>
            <a:pPr algn="just"/>
            <a:r>
              <a:rPr lang="es-EC" dirty="0"/>
              <a:t>Para generar el mapa del entorno lo primero que se hace es crear una imagen en blanco del </a:t>
            </a:r>
            <a:r>
              <a:rPr lang="es-EC" dirty="0" smtClean="0"/>
              <a:t>1000 </a:t>
            </a:r>
            <a:r>
              <a:rPr lang="es-EC" dirty="0"/>
              <a:t>x </a:t>
            </a:r>
            <a:r>
              <a:rPr lang="es-EC" dirty="0" smtClean="0"/>
              <a:t>700 </a:t>
            </a:r>
            <a:r>
              <a:rPr lang="es-EC" dirty="0"/>
              <a:t>píxeles en </a:t>
            </a:r>
            <a:r>
              <a:rPr lang="es-EC" dirty="0" err="1"/>
              <a:t>OpenCV</a:t>
            </a:r>
            <a:r>
              <a:rPr lang="es-EC" dirty="0"/>
              <a:t>, luego se grafican en el visor las coordenadas dadas por la plataforma como </a:t>
            </a:r>
            <a:r>
              <a:rPr lang="es-EC" dirty="0" smtClean="0"/>
              <a:t>círculos </a:t>
            </a:r>
            <a:r>
              <a:rPr lang="es-EC" dirty="0"/>
              <a:t>de 2 pixeles de radio esto se hace con la finalidad de que se pueda visualizar con mayor </a:t>
            </a:r>
            <a:r>
              <a:rPr lang="es-EC" dirty="0" smtClean="0"/>
              <a:t>facilidad.</a:t>
            </a:r>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r="7018"/>
          <a:stretch/>
        </p:blipFill>
        <p:spPr bwMode="auto">
          <a:xfrm>
            <a:off x="1827237" y="3409528"/>
            <a:ext cx="5553075" cy="297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99190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484784"/>
            <a:ext cx="7315200" cy="781980"/>
          </a:xfrm>
        </p:spPr>
        <p:txBody>
          <a:bodyPr/>
          <a:lstStyle/>
          <a:p>
            <a:r>
              <a:rPr lang="es-EC" dirty="0" smtClean="0"/>
              <a:t>APLICACIÓN</a:t>
            </a:r>
            <a:endParaRPr lang="es-EC" dirty="0"/>
          </a:p>
        </p:txBody>
      </p:sp>
      <p:sp>
        <p:nvSpPr>
          <p:cNvPr id="3" name="2 Marcador de contenido"/>
          <p:cNvSpPr>
            <a:spLocks noGrp="1"/>
          </p:cNvSpPr>
          <p:nvPr>
            <p:ph idx="1"/>
          </p:nvPr>
        </p:nvSpPr>
        <p:spPr>
          <a:xfrm>
            <a:off x="914400" y="2420889"/>
            <a:ext cx="7315200" cy="1800200"/>
          </a:xfrm>
        </p:spPr>
        <p:txBody>
          <a:bodyPr>
            <a:normAutofit fontScale="85000" lnSpcReduction="20000"/>
          </a:bodyPr>
          <a:lstStyle/>
          <a:p>
            <a:pPr algn="just"/>
            <a:r>
              <a:rPr lang="es-EC" dirty="0"/>
              <a:t>La aplicación para desarrollar la generación del entorno y la localización, necesita de las aplicaciones de </a:t>
            </a:r>
            <a:r>
              <a:rPr lang="es-EC" dirty="0" err="1"/>
              <a:t>Teleoperación</a:t>
            </a:r>
            <a:r>
              <a:rPr lang="es-EC" dirty="0"/>
              <a:t> y Adquisición de </a:t>
            </a:r>
            <a:r>
              <a:rPr lang="es-EC" dirty="0" smtClean="0"/>
              <a:t>datos.</a:t>
            </a:r>
          </a:p>
          <a:p>
            <a:pPr algn="just"/>
            <a:endParaRPr lang="es-EC" dirty="0" smtClean="0"/>
          </a:p>
          <a:p>
            <a:pPr algn="just"/>
            <a:r>
              <a:rPr lang="es-EC" dirty="0"/>
              <a:t>Para la generación del mapa se utiliza </a:t>
            </a:r>
            <a:r>
              <a:rPr lang="es-EC" dirty="0" err="1"/>
              <a:t>OpenCv</a:t>
            </a:r>
            <a:r>
              <a:rPr lang="es-EC" dirty="0"/>
              <a:t> que permite visualizar los datos tomados de los sonares para el mapeo de obstáculos y los datos de los </a:t>
            </a:r>
            <a:r>
              <a:rPr lang="es-EC" dirty="0" err="1"/>
              <a:t>encoders</a:t>
            </a:r>
            <a:r>
              <a:rPr lang="es-EC" dirty="0"/>
              <a:t> para la localización de la plataforma.</a:t>
            </a: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2451293" y="4221088"/>
            <a:ext cx="4640987" cy="2378199"/>
          </a:xfrm>
          <a:prstGeom prst="rect">
            <a:avLst/>
          </a:prstGeom>
        </p:spPr>
      </p:pic>
    </p:spTree>
    <p:extLst>
      <p:ext uri="{BB962C8B-B14F-4D97-AF65-F5344CB8AC3E}">
        <p14:creationId xmlns:p14="http://schemas.microsoft.com/office/powerpoint/2010/main" val="1643955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124744"/>
            <a:ext cx="7315200" cy="1440160"/>
          </a:xfrm>
        </p:spPr>
        <p:txBody>
          <a:bodyPr>
            <a:normAutofit fontScale="92500" lnSpcReduction="20000"/>
          </a:bodyPr>
          <a:lstStyle/>
          <a:p>
            <a:r>
              <a:rPr lang="es-EC" dirty="0"/>
              <a:t>La interfaz permite realizar el movimiento de la plataforma y visualizar en tiempo real como se crea el </a:t>
            </a:r>
            <a:r>
              <a:rPr lang="es-EC" dirty="0" smtClean="0"/>
              <a:t>mapa</a:t>
            </a:r>
          </a:p>
          <a:p>
            <a:endParaRPr lang="es-EC" dirty="0"/>
          </a:p>
          <a:p>
            <a:r>
              <a:rPr lang="es-EC" dirty="0" smtClean="0"/>
              <a:t>A continuación se mira el mapa realizado en el simulador de la plataforma.</a:t>
            </a:r>
            <a:endParaRPr lang="es-EC"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1706463" y="2944713"/>
            <a:ext cx="5745857" cy="3292599"/>
          </a:xfrm>
          <a:prstGeom prst="rect">
            <a:avLst/>
          </a:prstGeom>
        </p:spPr>
      </p:pic>
    </p:spTree>
    <p:extLst>
      <p:ext uri="{BB962C8B-B14F-4D97-AF65-F5344CB8AC3E}">
        <p14:creationId xmlns:p14="http://schemas.microsoft.com/office/powerpoint/2010/main" val="306502742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914400" y="2769833"/>
            <a:ext cx="7315200" cy="515151"/>
          </a:xfrm>
        </p:spPr>
        <p:txBody>
          <a:bodyPr/>
          <a:lstStyle/>
          <a:p>
            <a:r>
              <a:rPr lang="es-EC" dirty="0" smtClean="0"/>
              <a:t>Plataforma en un entorno real</a:t>
            </a:r>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t="6409"/>
          <a:stretch/>
        </p:blipFill>
        <p:spPr bwMode="auto">
          <a:xfrm>
            <a:off x="1736264" y="3393829"/>
            <a:ext cx="5610225" cy="2866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2548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052736"/>
            <a:ext cx="7315200" cy="875191"/>
          </a:xfrm>
        </p:spPr>
        <p:txBody>
          <a:bodyPr/>
          <a:lstStyle/>
          <a:p>
            <a:pPr algn="just"/>
            <a:r>
              <a:rPr lang="es-EC" dirty="0"/>
              <a:t>A continuación se muestra el esquema de funciones de la aplicación de Control de Velocidad Difuso.</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925790034"/>
              </p:ext>
            </p:extLst>
          </p:nvPr>
        </p:nvGraphicFramePr>
        <p:xfrm>
          <a:off x="3239852" y="1891115"/>
          <a:ext cx="2700300" cy="3626117"/>
        </p:xfrm>
        <a:graphic>
          <a:graphicData uri="http://schemas.openxmlformats.org/presentationml/2006/ole">
            <mc:AlternateContent xmlns:mc="http://schemas.openxmlformats.org/markup-compatibility/2006">
              <mc:Choice xmlns:v="urn:schemas-microsoft-com:vml" Requires="v">
                <p:oleObj spid="_x0000_s8211" name="Visio" r:id="rId3" imgW="1997293" imgH="2661545" progId="Visio.Drawing.11">
                  <p:embed/>
                </p:oleObj>
              </mc:Choice>
              <mc:Fallback>
                <p:oleObj name="Visio" r:id="rId3" imgW="1997293" imgH="2661545" progId="Visio.Drawing.11">
                  <p:embed/>
                  <p:pic>
                    <p:nvPicPr>
                      <p:cNvPr id="0" name=""/>
                      <p:cNvPicPr>
                        <a:picLocks noChangeAspect="1" noChangeArrowheads="1"/>
                      </p:cNvPicPr>
                      <p:nvPr/>
                    </p:nvPicPr>
                    <p:blipFill>
                      <a:blip r:embed="rId4"/>
                      <a:srcRect/>
                      <a:stretch>
                        <a:fillRect/>
                      </a:stretch>
                    </p:blipFill>
                    <p:spPr bwMode="auto">
                      <a:xfrm>
                        <a:off x="3239852" y="1891115"/>
                        <a:ext cx="2700300" cy="3626117"/>
                      </a:xfrm>
                      <a:prstGeom prst="rect">
                        <a:avLst/>
                      </a:prstGeom>
                      <a:noFill/>
                    </p:spPr>
                  </p:pic>
                </p:oleObj>
              </mc:Fallback>
            </mc:AlternateContent>
          </a:graphicData>
        </a:graphic>
      </p:graphicFrame>
      <p:sp>
        <p:nvSpPr>
          <p:cNvPr id="6" name="2 Marcador de contenido"/>
          <p:cNvSpPr txBox="1">
            <a:spLocks/>
          </p:cNvSpPr>
          <p:nvPr/>
        </p:nvSpPr>
        <p:spPr>
          <a:xfrm>
            <a:off x="857200" y="5578145"/>
            <a:ext cx="7315200" cy="875191"/>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lgn="just"/>
            <a:r>
              <a:rPr lang="es-EC" dirty="0"/>
              <a:t>L</a:t>
            </a:r>
            <a:r>
              <a:rPr lang="es-EC" dirty="0" smtClean="0"/>
              <a:t>a </a:t>
            </a:r>
            <a:r>
              <a:rPr lang="es-EC" dirty="0"/>
              <a:t>función </a:t>
            </a:r>
            <a:r>
              <a:rPr lang="es-EC" i="1" dirty="0" err="1"/>
              <a:t>generador_mapa</a:t>
            </a:r>
            <a:r>
              <a:rPr lang="es-EC" dirty="0"/>
              <a:t> utiliza la librería </a:t>
            </a:r>
            <a:r>
              <a:rPr lang="es-EC" dirty="0" err="1"/>
              <a:t>renderizado</a:t>
            </a:r>
            <a:r>
              <a:rPr lang="es-EC" dirty="0"/>
              <a:t> y la librería </a:t>
            </a:r>
            <a:r>
              <a:rPr lang="es-EC" dirty="0" err="1"/>
              <a:t>cliente_lib</a:t>
            </a:r>
            <a:r>
              <a:rPr lang="es-EC" dirty="0"/>
              <a:t> para generar el mapa. La librería </a:t>
            </a:r>
            <a:r>
              <a:rPr lang="es-EC" dirty="0" err="1"/>
              <a:t>renderizado</a:t>
            </a:r>
            <a:r>
              <a:rPr lang="es-EC" dirty="0"/>
              <a:t> se la estableció para crear el mapa a través de </a:t>
            </a:r>
            <a:r>
              <a:rPr lang="es-EC" dirty="0" err="1"/>
              <a:t>OpenCv</a:t>
            </a:r>
            <a:r>
              <a:rPr lang="es-EC" dirty="0"/>
              <a:t>.</a:t>
            </a:r>
          </a:p>
        </p:txBody>
      </p:sp>
    </p:spTree>
    <p:extLst>
      <p:ext uri="{BB962C8B-B14F-4D97-AF65-F5344CB8AC3E}">
        <p14:creationId xmlns:p14="http://schemas.microsoft.com/office/powerpoint/2010/main" val="2239572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PRUEBAS Y RESULTADOS</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19010433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7315200" cy="1154097"/>
          </a:xfrm>
        </p:spPr>
        <p:txBody>
          <a:bodyPr/>
          <a:lstStyle/>
          <a:p>
            <a:endParaRPr lang="es-EC" dirty="0"/>
          </a:p>
        </p:txBody>
      </p:sp>
      <p:sp>
        <p:nvSpPr>
          <p:cNvPr id="3" name="2 Marcador de contenido"/>
          <p:cNvSpPr>
            <a:spLocks noGrp="1"/>
          </p:cNvSpPr>
          <p:nvPr>
            <p:ph idx="1"/>
          </p:nvPr>
        </p:nvSpPr>
        <p:spPr>
          <a:xfrm>
            <a:off x="914400" y="2132856"/>
            <a:ext cx="7315200" cy="4176505"/>
          </a:xfrm>
        </p:spPr>
        <p:txBody>
          <a:bodyPr>
            <a:normAutofit fontScale="92500"/>
          </a:bodyPr>
          <a:lstStyle/>
          <a:p>
            <a:r>
              <a:rPr lang="es-EC" dirty="0"/>
              <a:t>La plataforma móvil fue sometida a varias pruebas de control de velocidad y mapeo de entornos, en las cuales la plataforma recorre, recibe información y genera los mapas del entorno</a:t>
            </a:r>
            <a:r>
              <a:rPr lang="es-EC" dirty="0" smtClean="0"/>
              <a:t>.</a:t>
            </a:r>
          </a:p>
          <a:p>
            <a:endParaRPr lang="es-EC" dirty="0"/>
          </a:p>
          <a:p>
            <a:r>
              <a:rPr lang="es-EC" dirty="0" smtClean="0"/>
              <a:t>Las pruebas </a:t>
            </a:r>
            <a:r>
              <a:rPr lang="es-EC" dirty="0"/>
              <a:t>se llevaron a cabo en entornos interiores y estáticos es decir sin la presencia de objetos en </a:t>
            </a:r>
            <a:r>
              <a:rPr lang="es-EC" dirty="0" smtClean="0"/>
              <a:t>movimiento.</a:t>
            </a:r>
          </a:p>
          <a:p>
            <a:endParaRPr lang="es-EC" dirty="0" smtClean="0"/>
          </a:p>
          <a:p>
            <a:r>
              <a:rPr lang="es-EC" dirty="0" smtClean="0"/>
              <a:t>Los </a:t>
            </a:r>
            <a:r>
              <a:rPr lang="es-EC" dirty="0"/>
              <a:t>entornos se han realizado de acuerdo a las dimensiones establecidas para el mapa del entorno (25m x 17.5m</a:t>
            </a:r>
            <a:r>
              <a:rPr lang="es-EC" dirty="0" smtClean="0"/>
              <a:t>).</a:t>
            </a:r>
          </a:p>
          <a:p>
            <a:r>
              <a:rPr lang="es-EC" dirty="0"/>
              <a:t>Para este escenario se elaboró mapas de entornos en tiempo real, en el que el grado de ocupación de un celda en el mapa se hace a medida que se reciban los datos de los sonares</a:t>
            </a:r>
            <a:r>
              <a:rPr lang="es-EC" dirty="0" smtClean="0"/>
              <a:t>.</a:t>
            </a:r>
            <a:endParaRPr lang="es-EC" dirty="0"/>
          </a:p>
          <a:p>
            <a:pPr lvl="0" algn="just"/>
            <a:endParaRPr lang="es-EC" dirty="0"/>
          </a:p>
        </p:txBody>
      </p:sp>
    </p:spTree>
    <p:extLst>
      <p:ext uri="{BB962C8B-B14F-4D97-AF65-F5344CB8AC3E}">
        <p14:creationId xmlns:p14="http://schemas.microsoft.com/office/powerpoint/2010/main" val="30225639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7992888" cy="1154097"/>
          </a:xfrm>
        </p:spPr>
        <p:txBody>
          <a:bodyPr>
            <a:normAutofit/>
          </a:bodyPr>
          <a:lstStyle/>
          <a:p>
            <a:r>
              <a:rPr lang="es-EC" sz="2800" dirty="0"/>
              <a:t>CONFIABILIDAD DE LA REPRESENTACIÓN COMPUTACIONAL DEL ENTORNO</a:t>
            </a:r>
          </a:p>
        </p:txBody>
      </p:sp>
      <p:sp>
        <p:nvSpPr>
          <p:cNvPr id="3" name="2 Marcador de contenido"/>
          <p:cNvSpPr>
            <a:spLocks noGrp="1"/>
          </p:cNvSpPr>
          <p:nvPr>
            <p:ph idx="1"/>
          </p:nvPr>
        </p:nvSpPr>
        <p:spPr>
          <a:xfrm>
            <a:off x="683568" y="4499885"/>
            <a:ext cx="7857256" cy="2169475"/>
          </a:xfrm>
        </p:spPr>
        <p:txBody>
          <a:bodyPr>
            <a:normAutofit/>
          </a:bodyPr>
          <a:lstStyle/>
          <a:p>
            <a:pPr algn="just"/>
            <a:r>
              <a:rPr lang="es-EC" dirty="0"/>
              <a:t>Dónde:</a:t>
            </a:r>
          </a:p>
          <a:p>
            <a:pPr marL="45720" indent="0" algn="just">
              <a:buNone/>
            </a:pPr>
            <a:r>
              <a:rPr lang="es-EC" dirty="0" smtClean="0"/>
              <a:t>   </a:t>
            </a:r>
            <a:r>
              <a:rPr lang="es-EC" dirty="0" err="1" smtClean="0"/>
              <a:t>Dmap</a:t>
            </a:r>
            <a:r>
              <a:rPr lang="es-EC" dirty="0"/>
              <a:t>: Distancia calculada sobre el mapa.</a:t>
            </a:r>
          </a:p>
          <a:p>
            <a:pPr marL="45720" indent="0" algn="just">
              <a:buNone/>
            </a:pPr>
            <a:r>
              <a:rPr lang="es-EC" dirty="0" smtClean="0"/>
              <a:t>   </a:t>
            </a:r>
            <a:r>
              <a:rPr lang="es-EC" dirty="0" err="1" smtClean="0"/>
              <a:t>Dreal</a:t>
            </a:r>
            <a:r>
              <a:rPr lang="es-EC" dirty="0"/>
              <a:t>: Distancia real del entorno</a:t>
            </a:r>
            <a:r>
              <a:rPr lang="es-EC" dirty="0" smtClean="0"/>
              <a:t>.</a:t>
            </a:r>
          </a:p>
          <a:p>
            <a:pPr marL="45720" indent="0" algn="just">
              <a:buNone/>
            </a:pPr>
            <a:endParaRPr lang="es-EC" dirty="0" smtClean="0"/>
          </a:p>
          <a:p>
            <a:pPr algn="just"/>
            <a:r>
              <a:rPr lang="es-EC" dirty="0" smtClean="0"/>
              <a:t>El </a:t>
            </a:r>
            <a:r>
              <a:rPr lang="es-EC" dirty="0"/>
              <a:t>grado de confiabilidad final corresponde al promedio de los valores de NAMER calculados.</a:t>
            </a:r>
          </a:p>
          <a:p>
            <a:pPr marL="45720" indent="0">
              <a:buNone/>
            </a:pPr>
            <a:endParaRPr lang="es-EC" dirty="0"/>
          </a:p>
        </p:txBody>
      </p:sp>
      <mc:AlternateContent xmlns:mc="http://schemas.openxmlformats.org/markup-compatibility/2006" xmlns:a14="http://schemas.microsoft.com/office/drawing/2010/main">
        <mc:Choice Requires="a14">
          <p:sp>
            <p:nvSpPr>
              <p:cNvPr id="4" name="3 Rectángulo"/>
              <p:cNvSpPr/>
              <p:nvPr/>
            </p:nvSpPr>
            <p:spPr>
              <a:xfrm>
                <a:off x="3563888" y="3573016"/>
                <a:ext cx="1853328" cy="668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𝑁𝐴𝑀𝐸𝑅</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𝐷</m:t>
                              </m:r>
                            </m:e>
                            <m:sub>
                              <m:r>
                                <a:rPr lang="es-EC" i="1">
                                  <a:latin typeface="Cambria Math"/>
                                </a:rPr>
                                <m:t>𝑚𝑎𝑝</m:t>
                              </m:r>
                            </m:sub>
                          </m:sSub>
                        </m:num>
                        <m:den>
                          <m:sSub>
                            <m:sSubPr>
                              <m:ctrlPr>
                                <a:rPr lang="es-EC" i="1">
                                  <a:latin typeface="Cambria Math"/>
                                </a:rPr>
                              </m:ctrlPr>
                            </m:sSubPr>
                            <m:e>
                              <m:r>
                                <a:rPr lang="es-EC" i="1">
                                  <a:latin typeface="Cambria Math"/>
                                </a:rPr>
                                <m:t>𝐷</m:t>
                              </m:r>
                            </m:e>
                            <m:sub>
                              <m:r>
                                <a:rPr lang="es-EC" i="1">
                                  <a:latin typeface="Cambria Math"/>
                                </a:rPr>
                                <m:t>𝑟𝑒𝑎𝑙</m:t>
                              </m:r>
                            </m:sub>
                          </m:sSub>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563888" y="3573016"/>
                <a:ext cx="1853328" cy="668003"/>
              </a:xfrm>
              <a:prstGeom prst="rect">
                <a:avLst/>
              </a:prstGeom>
              <a:blipFill rotWithShape="1">
                <a:blip r:embed="rId2"/>
                <a:stretch>
                  <a:fillRect/>
                </a:stretch>
              </a:blipFill>
            </p:spPr>
            <p:txBody>
              <a:bodyPr/>
              <a:lstStyle/>
              <a:p>
                <a:r>
                  <a:rPr lang="es-EC">
                    <a:noFill/>
                  </a:rPr>
                  <a:t> </a:t>
                </a:r>
              </a:p>
            </p:txBody>
          </p:sp>
        </mc:Fallback>
      </mc:AlternateContent>
      <p:sp>
        <p:nvSpPr>
          <p:cNvPr id="5" name="2 Marcador de contenido"/>
          <p:cNvSpPr txBox="1">
            <a:spLocks/>
          </p:cNvSpPr>
          <p:nvPr/>
        </p:nvSpPr>
        <p:spPr>
          <a:xfrm>
            <a:off x="683568" y="1925216"/>
            <a:ext cx="7713240" cy="173928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algn="just"/>
            <a:r>
              <a:rPr lang="es-EC" dirty="0" smtClean="0"/>
              <a:t>Para establecer un parámetro que permita cuantificar el grado de aproximación de la representación computacional con respecto a las medidas del entorno real, se define el parámetro “Nivel de Aproximación del Mapa al Entorno Real (NAMER)”, que está dado por:</a:t>
            </a:r>
            <a:endParaRPr lang="es-EC" dirty="0"/>
          </a:p>
        </p:txBody>
      </p:sp>
    </p:spTree>
    <p:extLst>
      <p:ext uri="{BB962C8B-B14F-4D97-AF65-F5344CB8AC3E}">
        <p14:creationId xmlns:p14="http://schemas.microsoft.com/office/powerpoint/2010/main" val="7367520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48680"/>
            <a:ext cx="7315200" cy="709972"/>
          </a:xfrm>
        </p:spPr>
        <p:txBody>
          <a:bodyPr/>
          <a:lstStyle/>
          <a:p>
            <a:pPr lvl="2" algn="l" rtl="0">
              <a:spcBef>
                <a:spcPct val="0"/>
              </a:spcBef>
            </a:pPr>
            <a:r>
              <a:rPr lang="es-EC" b="1" dirty="0"/>
              <a:t>ENTORNO: Habitación vacía con paredes de hormigón y madera</a:t>
            </a:r>
            <a:br>
              <a:rPr lang="es-EC" b="1" dirty="0"/>
            </a:br>
            <a:endParaRPr lang="es-EC" dirty="0"/>
          </a:p>
        </p:txBody>
      </p:sp>
      <p:sp>
        <p:nvSpPr>
          <p:cNvPr id="3" name="2 Marcador de contenido"/>
          <p:cNvSpPr>
            <a:spLocks noGrp="1"/>
          </p:cNvSpPr>
          <p:nvPr>
            <p:ph idx="1"/>
          </p:nvPr>
        </p:nvSpPr>
        <p:spPr>
          <a:xfrm>
            <a:off x="683568" y="1196752"/>
            <a:ext cx="7704856" cy="2520280"/>
          </a:xfrm>
        </p:spPr>
        <p:txBody>
          <a:bodyPr/>
          <a:lstStyle/>
          <a:p>
            <a:pPr algn="just"/>
            <a:r>
              <a:rPr lang="es-EC" dirty="0"/>
              <a:t>Esta prueba se la llevó a cabo dentro del laboratorio, para simular las paredes de madera se puso láminas de </a:t>
            </a:r>
            <a:r>
              <a:rPr lang="es-EC" dirty="0" err="1"/>
              <a:t>plywood</a:t>
            </a:r>
            <a:r>
              <a:rPr lang="es-EC" dirty="0"/>
              <a:t> conjuntamente con las paredes de hormigón del laboratorio.</a:t>
            </a:r>
          </a:p>
          <a:p>
            <a:pPr marL="45720" indent="0" algn="just">
              <a:buNone/>
            </a:pPr>
            <a:endParaRPr lang="es-EC" dirty="0"/>
          </a:p>
          <a:p>
            <a:pPr algn="just"/>
            <a:r>
              <a:rPr lang="es-EC" dirty="0"/>
              <a:t>El área tomada por la plataforma móvil fue de aproximadamente 4.35 metros de largo por 2.45 metros de ancho, lo que da un área de 10.66 m</a:t>
            </a:r>
            <a:r>
              <a:rPr lang="es-EC" baseline="30000" dirty="0"/>
              <a:t>2</a:t>
            </a:r>
            <a:r>
              <a:rPr lang="es-EC" dirty="0"/>
              <a:t>.</a:t>
            </a:r>
          </a:p>
          <a:p>
            <a:endParaRPr lang="es-EC"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1331640" y="3717032"/>
            <a:ext cx="6552728" cy="2736304"/>
          </a:xfrm>
          <a:prstGeom prst="rect">
            <a:avLst/>
          </a:prstGeom>
        </p:spPr>
      </p:pic>
    </p:spTree>
    <p:extLst>
      <p:ext uri="{BB962C8B-B14F-4D97-AF65-F5344CB8AC3E}">
        <p14:creationId xmlns:p14="http://schemas.microsoft.com/office/powerpoint/2010/main" val="145536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t>Aplicacione</a:t>
            </a:r>
            <a:r>
              <a:rPr lang="en-US" dirty="0" err="1"/>
              <a:t>s</a:t>
            </a:r>
            <a:endParaRPr lang="es-EC" dirty="0"/>
          </a:p>
        </p:txBody>
      </p:sp>
      <p:sp>
        <p:nvSpPr>
          <p:cNvPr id="3" name="2 Marcador de contenido"/>
          <p:cNvSpPr>
            <a:spLocks noGrp="1"/>
          </p:cNvSpPr>
          <p:nvPr>
            <p:ph idx="1"/>
          </p:nvPr>
        </p:nvSpPr>
        <p:spPr/>
        <p:txBody>
          <a:bodyPr/>
          <a:lstStyle/>
          <a:p>
            <a:pPr lvl="0" algn="just"/>
            <a:r>
              <a:rPr lang="es-ES" dirty="0"/>
              <a:t>Tareas de rescate y seguridad ciudadana (desactivación de explosivos)</a:t>
            </a:r>
            <a:endParaRPr lang="es-EC" dirty="0"/>
          </a:p>
          <a:p>
            <a:pPr lvl="0" algn="just"/>
            <a:r>
              <a:rPr lang="es-ES" dirty="0"/>
              <a:t>Bodegaje</a:t>
            </a:r>
            <a:endParaRPr lang="es-EC" dirty="0"/>
          </a:p>
          <a:p>
            <a:pPr lvl="0" algn="just"/>
            <a:r>
              <a:rPr lang="es-ES" dirty="0"/>
              <a:t>Inspección y control de producción a </a:t>
            </a:r>
            <a:r>
              <a:rPr lang="es-ES" dirty="0" smtClean="0"/>
              <a:t>distancia</a:t>
            </a:r>
            <a:endParaRPr lang="es-EC" dirty="0"/>
          </a:p>
          <a:p>
            <a:pPr lvl="0" algn="just"/>
            <a:r>
              <a:rPr lang="es-ES" dirty="0"/>
              <a:t>Trasporte en general (en minería)</a:t>
            </a:r>
            <a:endParaRPr lang="es-EC" dirty="0"/>
          </a:p>
          <a:p>
            <a:pPr lvl="0" algn="just"/>
            <a:r>
              <a:rPr lang="es-ES" dirty="0"/>
              <a:t>Se han introducido en formas de aspiradoras y cortadoras de césped para el hogar.</a:t>
            </a:r>
            <a:endParaRPr lang="es-EC" dirty="0"/>
          </a:p>
          <a:p>
            <a:pPr lvl="0" algn="just"/>
            <a:r>
              <a:rPr lang="es-ES" dirty="0"/>
              <a:t>Tareas de vigilancia y seguridad.</a:t>
            </a:r>
            <a:endParaRPr lang="es-EC" dirty="0"/>
          </a:p>
          <a:p>
            <a:pPr algn="just"/>
            <a:r>
              <a:rPr lang="es-ES" dirty="0"/>
              <a:t>Además también se los ocupa para exploración de planetas</a:t>
            </a:r>
            <a:endParaRPr lang="es-EC" dirty="0"/>
          </a:p>
        </p:txBody>
      </p:sp>
    </p:spTree>
    <p:extLst>
      <p:ext uri="{BB962C8B-B14F-4D97-AF65-F5344CB8AC3E}">
        <p14:creationId xmlns:p14="http://schemas.microsoft.com/office/powerpoint/2010/main" val="27992708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315200" cy="794057"/>
          </a:xfrm>
        </p:spPr>
        <p:txBody>
          <a:bodyPr/>
          <a:lstStyle/>
          <a:p>
            <a:endParaRPr lang="es-EC" dirty="0"/>
          </a:p>
        </p:txBody>
      </p:sp>
      <p:sp>
        <p:nvSpPr>
          <p:cNvPr id="3" name="2 Marcador de contenido"/>
          <p:cNvSpPr>
            <a:spLocks noGrp="1"/>
          </p:cNvSpPr>
          <p:nvPr>
            <p:ph idx="1"/>
          </p:nvPr>
        </p:nvSpPr>
        <p:spPr>
          <a:xfrm>
            <a:off x="914400" y="1268760"/>
            <a:ext cx="7315200" cy="1379247"/>
          </a:xfrm>
        </p:spPr>
        <p:txBody>
          <a:bodyPr/>
          <a:lstStyle/>
          <a:p>
            <a:r>
              <a:rPr lang="es-EC" dirty="0"/>
              <a:t>S</a:t>
            </a:r>
            <a:r>
              <a:rPr lang="es-EC" dirty="0" smtClean="0"/>
              <a:t>e </a:t>
            </a:r>
            <a:r>
              <a:rPr lang="es-EC" dirty="0"/>
              <a:t>muestra las medidas en pixeles tomadas del mapa del entorno creado, esto se hace con la finalidad de poder tener una idea de la medida en metros del mapa obtenido, teniendo en cuenta que 1 pixel = 50 </a:t>
            </a:r>
            <a:r>
              <a:rPr lang="es-EC" dirty="0" err="1"/>
              <a:t>mm</a:t>
            </a:r>
            <a:r>
              <a:rPr lang="es-EC" dirty="0" err="1" smtClean="0"/>
              <a:t>.</a:t>
            </a:r>
            <a:endParaRPr lang="es-EC"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683568" y="2852936"/>
            <a:ext cx="2880320" cy="3744416"/>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4190150971"/>
              </p:ext>
            </p:extLst>
          </p:nvPr>
        </p:nvGraphicFramePr>
        <p:xfrm>
          <a:off x="3779912" y="2852936"/>
          <a:ext cx="5095240" cy="3771900"/>
        </p:xfrm>
        <a:graphic>
          <a:graphicData uri="http://schemas.openxmlformats.org/drawingml/2006/table">
            <a:tbl>
              <a:tblPr firstRow="1" firstCol="1" bandRow="1">
                <a:tableStyleId>{5C22544A-7EE6-4342-B048-85BDC9FD1C3A}</a:tableStyleId>
              </a:tblPr>
              <a:tblGrid>
                <a:gridCol w="763270"/>
                <a:gridCol w="951230"/>
                <a:gridCol w="1130300"/>
                <a:gridCol w="1260475"/>
                <a:gridCol w="989965"/>
              </a:tblGrid>
              <a:tr h="200025">
                <a:tc>
                  <a:txBody>
                    <a:bodyPr/>
                    <a:lstStyle/>
                    <a:p>
                      <a:pPr>
                        <a:lnSpc>
                          <a:spcPct val="115000"/>
                        </a:lnSpc>
                      </a:pPr>
                      <a:endParaRPr lang="es-EC" sz="1200" dirty="0">
                        <a:effectLst/>
                        <a:latin typeface="Times New Roman"/>
                      </a:endParaRPr>
                    </a:p>
                  </a:txBody>
                  <a:tcPr marL="44450" marR="44450" marT="0" marB="0" anchor="b"/>
                </a:tc>
                <a:tc>
                  <a:txBody>
                    <a:bodyPr/>
                    <a:lstStyle/>
                    <a:p>
                      <a:pPr algn="ctr">
                        <a:lnSpc>
                          <a:spcPct val="150000"/>
                        </a:lnSpc>
                        <a:spcAft>
                          <a:spcPts val="0"/>
                        </a:spcAft>
                      </a:pPr>
                      <a:r>
                        <a:rPr lang="es-EC" sz="1100" dirty="0">
                          <a:effectLst/>
                        </a:rPr>
                        <a:t>Medida Real [m]</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Número de Pixeles </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Medida del Mapa Obtenido[m]</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Parámetro NAMER</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1</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4,35</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86</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4,3</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0,989</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2</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30</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1,111</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3</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0,25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9</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0,45</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1,800</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21</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1,05</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0,778</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26</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0,929</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6</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2,45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49</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2,45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1,000</a:t>
                      </a:r>
                      <a:endParaRPr lang="es-EC" sz="1200" dirty="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7</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0,65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dirty="0">
                          <a:effectLst/>
                        </a:rPr>
                        <a:t>16</a:t>
                      </a:r>
                      <a:endParaRPr lang="es-EC" sz="1200" dirty="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1,231</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0,7</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0,571</a:t>
                      </a:r>
                      <a:endParaRPr lang="es-EC" sz="1200">
                        <a:effectLst/>
                        <a:latin typeface="Times New Roman"/>
                        <a:ea typeface="Calibri"/>
                      </a:endParaRPr>
                    </a:p>
                  </a:txBody>
                  <a:tcPr marL="44450" marR="44450" marT="0" marB="0" anchor="ctr"/>
                </a:tc>
              </a:tr>
              <a:tr h="190500">
                <a:tc>
                  <a:txBody>
                    <a:bodyPr/>
                    <a:lstStyle/>
                    <a:p>
                      <a:pPr algn="ctr">
                        <a:lnSpc>
                          <a:spcPct val="150000"/>
                        </a:lnSpc>
                        <a:spcAft>
                          <a:spcPts val="0"/>
                        </a:spcAft>
                      </a:pPr>
                      <a:r>
                        <a:rPr lang="es-EC" sz="1100">
                          <a:effectLst/>
                        </a:rPr>
                        <a:t>Medida 9</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0,45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8</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0,4</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0,889</a:t>
                      </a:r>
                      <a:endParaRPr lang="es-EC" sz="1200">
                        <a:effectLst/>
                        <a:latin typeface="Times New Roman"/>
                        <a:ea typeface="Calibri"/>
                      </a:endParaRPr>
                    </a:p>
                  </a:txBody>
                  <a:tcPr marL="44450" marR="44450" marT="0" marB="0" anchor="ctr"/>
                </a:tc>
              </a:tr>
              <a:tr h="200025">
                <a:tc>
                  <a:txBody>
                    <a:bodyPr/>
                    <a:lstStyle/>
                    <a:p>
                      <a:pPr algn="ctr">
                        <a:lnSpc>
                          <a:spcPct val="150000"/>
                        </a:lnSpc>
                        <a:spcAft>
                          <a:spcPts val="0"/>
                        </a:spcAft>
                      </a:pPr>
                      <a:r>
                        <a:rPr lang="es-EC" sz="1100">
                          <a:effectLst/>
                        </a:rPr>
                        <a:t>Medida 10</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0,65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17</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0,85</a:t>
                      </a:r>
                      <a:endParaRPr lang="es-EC" sz="1200">
                        <a:effectLst/>
                        <a:latin typeface="Times New Roman"/>
                        <a:ea typeface="Calibri"/>
                      </a:endParaRPr>
                    </a:p>
                  </a:txBody>
                  <a:tcPr marL="44450" marR="44450" marT="0" marB="0" anchor="ctr"/>
                </a:tc>
                <a:tc>
                  <a:txBody>
                    <a:bodyPr/>
                    <a:lstStyle/>
                    <a:p>
                      <a:pPr algn="ctr">
                        <a:lnSpc>
                          <a:spcPct val="150000"/>
                        </a:lnSpc>
                        <a:spcAft>
                          <a:spcPts val="0"/>
                        </a:spcAft>
                      </a:pPr>
                      <a:r>
                        <a:rPr lang="es-EC" sz="1100">
                          <a:effectLst/>
                        </a:rPr>
                        <a:t>1,308</a:t>
                      </a:r>
                      <a:endParaRPr lang="es-EC" sz="1200">
                        <a:effectLst/>
                        <a:latin typeface="Times New Roman"/>
                        <a:ea typeface="Calibri"/>
                      </a:endParaRPr>
                    </a:p>
                  </a:txBody>
                  <a:tcPr marL="44450" marR="44450" marT="0" marB="0" anchor="ctr"/>
                </a:tc>
              </a:tr>
              <a:tr h="200025">
                <a:tc>
                  <a:txBody>
                    <a:bodyPr/>
                    <a:lstStyle/>
                    <a:p>
                      <a:pPr>
                        <a:lnSpc>
                          <a:spcPct val="115000"/>
                        </a:lnSpc>
                      </a:pPr>
                      <a:endParaRPr lang="es-EC" sz="1200">
                        <a:effectLst/>
                        <a:latin typeface="Times New Roman"/>
                      </a:endParaRPr>
                    </a:p>
                  </a:txBody>
                  <a:tcPr marL="44450" marR="44450" marT="0" marB="0" anchor="b"/>
                </a:tc>
                <a:tc>
                  <a:txBody>
                    <a:bodyPr/>
                    <a:lstStyle/>
                    <a:p>
                      <a:pPr>
                        <a:lnSpc>
                          <a:spcPct val="115000"/>
                        </a:lnSpc>
                      </a:pPr>
                      <a:endParaRPr lang="es-EC" sz="1200">
                        <a:effectLst/>
                        <a:latin typeface="Times New Roman"/>
                      </a:endParaRPr>
                    </a:p>
                  </a:txBody>
                  <a:tcPr marL="44450" marR="44450" marT="0" marB="0" anchor="b"/>
                </a:tc>
                <a:tc>
                  <a:txBody>
                    <a:bodyPr/>
                    <a:lstStyle/>
                    <a:p>
                      <a:pPr>
                        <a:lnSpc>
                          <a:spcPct val="115000"/>
                        </a:lnSpc>
                      </a:pPr>
                      <a:endParaRPr lang="es-EC" sz="1200">
                        <a:effectLst/>
                        <a:latin typeface="Times New Roman"/>
                      </a:endParaRPr>
                    </a:p>
                  </a:txBody>
                  <a:tcPr marL="44450" marR="44450" marT="0" marB="0" anchor="b"/>
                </a:tc>
                <a:tc>
                  <a:txBody>
                    <a:bodyPr/>
                    <a:lstStyle/>
                    <a:p>
                      <a:pPr algn="l">
                        <a:lnSpc>
                          <a:spcPct val="150000"/>
                        </a:lnSpc>
                        <a:spcAft>
                          <a:spcPts val="0"/>
                        </a:spcAft>
                      </a:pPr>
                      <a:r>
                        <a:rPr lang="es-EC" sz="1100">
                          <a:effectLst/>
                        </a:rPr>
                        <a:t>Grado de Confiabilidad</a:t>
                      </a:r>
                      <a:endParaRPr lang="es-EC" sz="1200">
                        <a:effectLst/>
                        <a:latin typeface="Times New Roman"/>
                        <a:ea typeface="Calibri"/>
                      </a:endParaRPr>
                    </a:p>
                  </a:txBody>
                  <a:tcPr marL="44450" marR="44450" marT="0" marB="0" anchor="b"/>
                </a:tc>
                <a:tc>
                  <a:txBody>
                    <a:bodyPr/>
                    <a:lstStyle/>
                    <a:p>
                      <a:pPr algn="ctr">
                        <a:lnSpc>
                          <a:spcPct val="150000"/>
                        </a:lnSpc>
                        <a:spcAft>
                          <a:spcPts val="0"/>
                        </a:spcAft>
                      </a:pPr>
                      <a:r>
                        <a:rPr lang="es-EC" sz="1100" dirty="0">
                          <a:effectLst/>
                        </a:rPr>
                        <a:t>1,060</a:t>
                      </a:r>
                      <a:endParaRPr lang="es-EC" sz="1200" dirty="0">
                        <a:effectLst/>
                        <a:latin typeface="Times New Roman"/>
                        <a:ea typeface="Calibri"/>
                      </a:endParaRPr>
                    </a:p>
                  </a:txBody>
                  <a:tcPr marL="44450" marR="44450" marT="0" marB="0" anchor="ctr"/>
                </a:tc>
              </a:tr>
            </a:tbl>
          </a:graphicData>
        </a:graphic>
      </p:graphicFrame>
    </p:spTree>
    <p:extLst>
      <p:ext uri="{BB962C8B-B14F-4D97-AF65-F5344CB8AC3E}">
        <p14:creationId xmlns:p14="http://schemas.microsoft.com/office/powerpoint/2010/main" val="16434991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CONCLUSIONES Y RECOMENDACIONES</a:t>
            </a:r>
            <a:endParaRPr lang="es-EC"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30678712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1154097"/>
          </a:xfrm>
        </p:spPr>
        <p:txBody>
          <a:bodyPr/>
          <a:lstStyle/>
          <a:p>
            <a:r>
              <a:rPr lang="en-US" dirty="0" smtClean="0"/>
              <a:t>CONCLUSIONES</a:t>
            </a:r>
            <a:endParaRPr lang="es-EC" dirty="0"/>
          </a:p>
        </p:txBody>
      </p:sp>
      <p:sp>
        <p:nvSpPr>
          <p:cNvPr id="3" name="2 Marcador de contenido"/>
          <p:cNvSpPr>
            <a:spLocks noGrp="1"/>
          </p:cNvSpPr>
          <p:nvPr>
            <p:ph idx="1"/>
          </p:nvPr>
        </p:nvSpPr>
        <p:spPr>
          <a:xfrm>
            <a:off x="683568" y="1772816"/>
            <a:ext cx="7920880" cy="4464496"/>
          </a:xfrm>
        </p:spPr>
        <p:txBody>
          <a:bodyPr>
            <a:normAutofit fontScale="85000" lnSpcReduction="10000"/>
          </a:bodyPr>
          <a:lstStyle/>
          <a:p>
            <a:pPr lvl="0" algn="just"/>
            <a:r>
              <a:rPr lang="es-EC" dirty="0"/>
              <a:t>Mediante este proyecto se ha logrado implementar satisfactoriamente las aplicaciones de </a:t>
            </a:r>
            <a:r>
              <a:rPr lang="es-EC" dirty="0" err="1"/>
              <a:t>Teleoperación</a:t>
            </a:r>
            <a:r>
              <a:rPr lang="es-EC" dirty="0"/>
              <a:t>, Adquisición de Datos, Control de Velocidad y Mapeo de Entornos para la plataforma robótica Pioneer P3-DX mediante el lenguaje de programación Python y el sistema operativo GNU/Linux</a:t>
            </a:r>
            <a:r>
              <a:rPr lang="es-EC" dirty="0" smtClean="0"/>
              <a:t>.</a:t>
            </a:r>
          </a:p>
          <a:p>
            <a:pPr lvl="0" algn="just"/>
            <a:endParaRPr lang="es-EC" dirty="0"/>
          </a:p>
          <a:p>
            <a:pPr lvl="0" algn="just"/>
            <a:r>
              <a:rPr lang="es-EC" dirty="0"/>
              <a:t>La ventaja de utilizar sistemas basados en GNU/Linux es que se puede manipular el sistema de tal manera que solo se ejecute lo que se necesita, permitiendo utilizar un computador a bordo con menores prestaciones y teniendo un rendimiento igual a un computador de superiores características que utilice Windows</a:t>
            </a:r>
            <a:r>
              <a:rPr lang="es-EC" dirty="0" smtClean="0"/>
              <a:t>.</a:t>
            </a:r>
          </a:p>
          <a:p>
            <a:pPr lvl="0" algn="just"/>
            <a:endParaRPr lang="es-EC" dirty="0"/>
          </a:p>
          <a:p>
            <a:pPr lvl="0" algn="just"/>
            <a:r>
              <a:rPr lang="es-EC" dirty="0"/>
              <a:t>El cliente fue realizado con funciones para iniciar la conexión, enviar paquetes, leer paquetes y cerrar la conexión, con la finalidad de que pueda ser utilizado por todas las aplicaciones como </a:t>
            </a:r>
            <a:r>
              <a:rPr lang="es-EC" dirty="0" err="1"/>
              <a:t>Teleoperación</a:t>
            </a:r>
            <a:r>
              <a:rPr lang="es-EC" dirty="0"/>
              <a:t>, Adquisición de Datos, Control de Velocidad y Mapeo de Entornos, sin tener que realizar modificaciones en el código, por tanto las aplicaciones sólo tienen que importarlo y llamar a la función que se va a utilizar.</a:t>
            </a:r>
          </a:p>
          <a:p>
            <a:pPr algn="just"/>
            <a:endParaRPr lang="es-EC" dirty="0"/>
          </a:p>
        </p:txBody>
      </p:sp>
    </p:spTree>
    <p:extLst>
      <p:ext uri="{BB962C8B-B14F-4D97-AF65-F5344CB8AC3E}">
        <p14:creationId xmlns:p14="http://schemas.microsoft.com/office/powerpoint/2010/main" val="122001871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412776"/>
            <a:ext cx="7488832" cy="5112568"/>
          </a:xfrm>
        </p:spPr>
        <p:txBody>
          <a:bodyPr>
            <a:normAutofit fontScale="85000" lnSpcReduction="10000"/>
          </a:bodyPr>
          <a:lstStyle/>
          <a:p>
            <a:pPr lvl="0" algn="just"/>
            <a:r>
              <a:rPr lang="es-EC" dirty="0"/>
              <a:t>Un inconveniente que se observó en el manejo de ARIA con Python, es que ARIA no permite manejar el comando </a:t>
            </a:r>
            <a:r>
              <a:rPr lang="es-EC" dirty="0" err="1"/>
              <a:t>ArMutex</a:t>
            </a:r>
            <a:r>
              <a:rPr lang="es-EC" dirty="0"/>
              <a:t> que sirve para dormir los hilos y trabajar con distintas aplicaciones y procesos a la vez. Llegan a provocar un desbordamiento de memoria en las diferentes librerías de C++ que utiliza </a:t>
            </a:r>
            <a:r>
              <a:rPr lang="es-EC" dirty="0" err="1"/>
              <a:t>PyAria</a:t>
            </a:r>
            <a:r>
              <a:rPr lang="es-EC" dirty="0"/>
              <a:t> y </a:t>
            </a:r>
            <a:r>
              <a:rPr lang="es-EC" dirty="0" err="1"/>
              <a:t>PyNetworking</a:t>
            </a:r>
            <a:endParaRPr lang="es-EC" dirty="0"/>
          </a:p>
          <a:p>
            <a:pPr algn="just"/>
            <a:endParaRPr lang="es-EC" dirty="0"/>
          </a:p>
          <a:p>
            <a:pPr lvl="0" algn="just"/>
            <a:r>
              <a:rPr lang="es-EC" dirty="0"/>
              <a:t>Al realizar los módulos para las diferentes aplicaciones se hizo pruebas con el simulador lo cual permitió realizar un trabajo más rápido; correcciones y pruebas de los diferentes comandos de la API de ARIA, pero esto trajo el inconveniente de que al ser realizado todo en el mismo computador los tiempos de conexión y de operación eran muy cortos, por ende no entraba en funcionamiento el comando </a:t>
            </a:r>
            <a:r>
              <a:rPr lang="es-EC" dirty="0" err="1"/>
              <a:t>ArMutex</a:t>
            </a:r>
            <a:r>
              <a:rPr lang="es-EC" dirty="0"/>
              <a:t>.</a:t>
            </a:r>
          </a:p>
          <a:p>
            <a:pPr algn="just"/>
            <a:endParaRPr lang="es-EC" dirty="0"/>
          </a:p>
          <a:p>
            <a:pPr lvl="0" algn="just"/>
            <a:r>
              <a:rPr lang="es-EC" dirty="0"/>
              <a:t>La aplicación de Mapeo de Entornos es eficiente aunque presenta limitaciones al mapeo de paredes debido al error que presentan los sonares en las esquinas, a pesar de todo cumple su función de realizar mapas en 2D, </a:t>
            </a:r>
            <a:r>
              <a:rPr lang="es-EC" dirty="0" smtClean="0"/>
              <a:t>cabe </a:t>
            </a:r>
            <a:r>
              <a:rPr lang="es-EC" dirty="0"/>
              <a:t>recalcar que no se comporta de la misma forma en la simulación como en el entorno real debido al error que presenta la odometría en ambientes reales.</a:t>
            </a:r>
          </a:p>
          <a:p>
            <a:endParaRPr lang="es-EC" dirty="0"/>
          </a:p>
        </p:txBody>
      </p:sp>
    </p:spTree>
    <p:extLst>
      <p:ext uri="{BB962C8B-B14F-4D97-AF65-F5344CB8AC3E}">
        <p14:creationId xmlns:p14="http://schemas.microsoft.com/office/powerpoint/2010/main" val="33460826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1154097"/>
          </a:xfrm>
        </p:spPr>
        <p:txBody>
          <a:bodyPr/>
          <a:lstStyle/>
          <a:p>
            <a:r>
              <a:rPr lang="en-US" dirty="0" smtClean="0"/>
              <a:t>RECOMENDACIONES</a:t>
            </a:r>
            <a:endParaRPr lang="es-EC" dirty="0"/>
          </a:p>
        </p:txBody>
      </p:sp>
      <p:sp>
        <p:nvSpPr>
          <p:cNvPr id="3" name="2 Marcador de contenido"/>
          <p:cNvSpPr>
            <a:spLocks noGrp="1"/>
          </p:cNvSpPr>
          <p:nvPr>
            <p:ph idx="1"/>
          </p:nvPr>
        </p:nvSpPr>
        <p:spPr>
          <a:xfrm>
            <a:off x="683568" y="1772816"/>
            <a:ext cx="7920880" cy="4464496"/>
          </a:xfrm>
        </p:spPr>
        <p:txBody>
          <a:bodyPr>
            <a:normAutofit fontScale="92500" lnSpcReduction="10000"/>
          </a:bodyPr>
          <a:lstStyle/>
          <a:p>
            <a:pPr lvl="0" algn="just"/>
            <a:r>
              <a:rPr lang="es-EC" dirty="0"/>
              <a:t>Debido a que ARIA no permite el manejo de los comando ARMUTEX con Python, se puede utilizar lenguaje C para el desarrollo de las aplicaciones.</a:t>
            </a:r>
          </a:p>
          <a:p>
            <a:pPr algn="just"/>
            <a:endParaRPr lang="es-EC" dirty="0"/>
          </a:p>
          <a:p>
            <a:pPr lvl="0" algn="just"/>
            <a:r>
              <a:rPr lang="es-EC" dirty="0"/>
              <a:t>Para generar los mapas se recomienda usar </a:t>
            </a:r>
            <a:r>
              <a:rPr lang="es-EC" dirty="0" err="1"/>
              <a:t>OpenCv</a:t>
            </a:r>
            <a:r>
              <a:rPr lang="es-EC" dirty="0"/>
              <a:t>, ya que es una librería liviana y rápida, con esto se evita que las aplicaciones colapsen.</a:t>
            </a:r>
          </a:p>
          <a:p>
            <a:pPr algn="just"/>
            <a:endParaRPr lang="es-EC" dirty="0"/>
          </a:p>
          <a:p>
            <a:pPr lvl="0" algn="just"/>
            <a:r>
              <a:rPr lang="es-EC" dirty="0"/>
              <a:t>Verificar las direcciones IP tanto del servidor como del cliente, caso contrario no será posible realizar la comunicación Cliente-Servidor para ejecutar las aplicaciones.</a:t>
            </a:r>
          </a:p>
          <a:p>
            <a:pPr algn="just"/>
            <a:endParaRPr lang="es-EC" dirty="0"/>
          </a:p>
          <a:p>
            <a:pPr lvl="0" algn="just"/>
            <a:r>
              <a:rPr lang="es-EC" dirty="0"/>
              <a:t>Se debe tomar en cuenta que las aplicaciones se las realiza en Python 2.7 y debido a esto es preferible correrlas en esta versión ya que para versiones de Python 3.X la sintaxis de programación varía.</a:t>
            </a:r>
          </a:p>
          <a:p>
            <a:endParaRPr lang="es-EC" dirty="0"/>
          </a:p>
          <a:p>
            <a:pPr algn="just"/>
            <a:endParaRPr lang="es-EC" dirty="0"/>
          </a:p>
        </p:txBody>
      </p:sp>
    </p:spTree>
    <p:extLst>
      <p:ext uri="{BB962C8B-B14F-4D97-AF65-F5344CB8AC3E}">
        <p14:creationId xmlns:p14="http://schemas.microsoft.com/office/powerpoint/2010/main" val="1874805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4400" y="1268760"/>
            <a:ext cx="7315200" cy="3539527"/>
          </a:xfrm>
        </p:spPr>
        <p:txBody>
          <a:bodyPr>
            <a:normAutofit lnSpcReduction="10000"/>
          </a:bodyPr>
          <a:lstStyle/>
          <a:p>
            <a:pPr lvl="0" algn="just"/>
            <a:r>
              <a:rPr lang="es-EC" dirty="0"/>
              <a:t>Como trabajo futuro se puede utilizar teléfonos inteligentes como dispositivos </a:t>
            </a:r>
            <a:r>
              <a:rPr lang="es-EC" dirty="0" err="1"/>
              <a:t>h</a:t>
            </a:r>
            <a:r>
              <a:rPr lang="es-EC" dirty="0" err="1" smtClean="0"/>
              <a:t>ápticos</a:t>
            </a:r>
            <a:r>
              <a:rPr lang="es-EC" dirty="0" smtClean="0"/>
              <a:t> </a:t>
            </a:r>
            <a:r>
              <a:rPr lang="es-EC" dirty="0"/>
              <a:t>ya que estos disponen de acelerómetro, giroscopio y pantalla para realizar la inmersión de una cámara o hacer  mapas del entorno realizando una conexión a la plataforma robótica con los protocolos HTTP.</a:t>
            </a:r>
          </a:p>
          <a:p>
            <a:pPr algn="just"/>
            <a:endParaRPr lang="es-EC" dirty="0"/>
          </a:p>
          <a:p>
            <a:pPr lvl="0" algn="just"/>
            <a:r>
              <a:rPr lang="es-EC" dirty="0"/>
              <a:t>Se recomienda trabajar en lo que es desarrollo de software con herramientas como GIT, ya que permite realizar trabajo cooperativo, verificación de cambios y recuperación de modificaciones antiguas, permitiendo llevar de una manera más organizada todo el proyecto.</a:t>
            </a:r>
          </a:p>
          <a:p>
            <a:endParaRPr lang="es-EC" dirty="0"/>
          </a:p>
        </p:txBody>
      </p:sp>
    </p:spTree>
    <p:extLst>
      <p:ext uri="{BB962C8B-B14F-4D97-AF65-F5344CB8AC3E}">
        <p14:creationId xmlns:p14="http://schemas.microsoft.com/office/powerpoint/2010/main" val="1486762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1505</TotalTime>
  <Words>5458</Words>
  <Application>Microsoft Office PowerPoint</Application>
  <PresentationFormat>Presentación en pantalla (4:3)</PresentationFormat>
  <Paragraphs>426</Paragraphs>
  <Slides>95</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95</vt:i4>
      </vt:variant>
    </vt:vector>
  </HeadingPairs>
  <TitlesOfParts>
    <vt:vector size="98" baseType="lpstr">
      <vt:lpstr>Perspectiva</vt:lpstr>
      <vt:lpstr>Visio</vt:lpstr>
      <vt:lpstr>Hoja de cálculo</vt:lpstr>
      <vt:lpstr>MAPAS DE ENTORNOS MEDIANTE NAVEGACION DIFUSA Y SISTEMA DE TELEOPERACION DE UNA PLATAFORMA PIONEER P3-DX</vt:lpstr>
      <vt:lpstr>OBJETIVOS</vt:lpstr>
      <vt:lpstr>DESCRIPCIÓN DEL PROBLEMA</vt:lpstr>
      <vt:lpstr>Antecedentes</vt:lpstr>
      <vt:lpstr>Justificación</vt:lpstr>
      <vt:lpstr>ALCANCE</vt:lpstr>
      <vt:lpstr>MARCO TEÓRICO</vt:lpstr>
      <vt:lpstr>PLATAFORMAS PIONEER P3-DX</vt:lpstr>
      <vt:lpstr>Aplicaciones</vt:lpstr>
      <vt:lpstr>Plataforma Pionner </vt:lpstr>
      <vt:lpstr>Presentación de PowerPoint</vt:lpstr>
      <vt:lpstr>ARIA</vt:lpstr>
      <vt:lpstr>ODOMETRÍA</vt:lpstr>
      <vt:lpstr>LÓGICA DIFUSA</vt:lpstr>
      <vt:lpstr>Presentación de PowerPoint</vt:lpstr>
      <vt:lpstr>Aplicaciones de la Lógica Difusa</vt:lpstr>
      <vt:lpstr>CONTROL DIFUSO</vt:lpstr>
      <vt:lpstr>Presentación de PowerPoint</vt:lpstr>
      <vt:lpstr>Ventajas</vt:lpstr>
      <vt:lpstr>LOCALIZACIÓN Y MAPEO DE ENTORNOS SIMULTANEO (SLAM)</vt:lpstr>
      <vt:lpstr>Presentación de PowerPoint</vt:lpstr>
      <vt:lpstr>Presentación de PowerPoint</vt:lpstr>
      <vt:lpstr>TIPOS DE MAPAS</vt:lpstr>
      <vt:lpstr>Presentación de PowerPoint</vt:lpstr>
      <vt:lpstr>MAPAS MÉTRICOS</vt:lpstr>
      <vt:lpstr>Mapas de densidad o de malla:</vt:lpstr>
      <vt:lpstr>INVETIGACIONES EN EL DESARROLLO DEL SLAM</vt:lpstr>
      <vt:lpstr>Complejidad Computacional</vt:lpstr>
      <vt:lpstr>Actualización por partes</vt:lpstr>
      <vt:lpstr>Submapas Globales</vt:lpstr>
      <vt:lpstr>Submapas Relativos</vt:lpstr>
      <vt:lpstr>Presentación de PowerPoint</vt:lpstr>
      <vt:lpstr>Representación del Entorno</vt:lpstr>
      <vt:lpstr>Observabilidad parcial y mapeo retardado</vt:lpstr>
      <vt:lpstr>Información auxiliar indirecta</vt:lpstr>
      <vt:lpstr>Entornos dinámicos</vt:lpstr>
      <vt:lpstr>DESARROLLO DE LA APLICACIÓN DE TELEOPERACIÓN Y ADQUISICIÓN DE DATOS </vt:lpstr>
      <vt:lpstr>REQUERIMIENTOS</vt:lpstr>
      <vt:lpstr>PYTHON 2.5.X</vt:lpstr>
      <vt:lpstr>Presentación de PowerPoint</vt:lpstr>
      <vt:lpstr>ARIA y ArNetworking 2.7.3</vt:lpstr>
      <vt:lpstr>Presentación de PowerPoint</vt:lpstr>
      <vt:lpstr>Presentación de PowerPoint</vt:lpstr>
      <vt:lpstr>Problemas con warp a Python</vt:lpstr>
      <vt:lpstr>Presentación de PowerPoint</vt:lpstr>
      <vt:lpstr>SERVIDOR</vt:lpstr>
      <vt:lpstr>Presentación de PowerPoint</vt:lpstr>
      <vt:lpstr>Estructura del servidor</vt:lpstr>
      <vt:lpstr>requestCallback</vt:lpstr>
      <vt:lpstr>posicion</vt:lpstr>
      <vt:lpstr>baseComand</vt:lpstr>
      <vt:lpstr>Diagrama de flujo</vt:lpstr>
      <vt:lpstr>Presentación de PowerPoint</vt:lpstr>
      <vt:lpstr>PAQUETE ARNETPACKET</vt:lpstr>
      <vt:lpstr>Presentación de PowerPoint</vt:lpstr>
      <vt:lpstr>Tipos de datos de ArNetPacket</vt:lpstr>
      <vt:lpstr>Uso de los tipos de datos para Python</vt:lpstr>
      <vt:lpstr>CLIENTE</vt:lpstr>
      <vt:lpstr>Presentación de PowerPoint</vt:lpstr>
      <vt:lpstr>Estructura del cliente</vt:lpstr>
      <vt:lpstr>Diagrama de flujo</vt:lpstr>
      <vt:lpstr>Ejemplo de uso de la libreria</vt:lpstr>
      <vt:lpstr>APLICACIÓN DE TELEOPERACIÓN</vt:lpstr>
      <vt:lpstr>APLICACIÓN DE ADQ. DE DATOS</vt:lpstr>
      <vt:lpstr>CONTROLADOR DE VELOCIDAD DIFUSO</vt:lpstr>
      <vt:lpstr>Presentación de PowerPoint</vt:lpstr>
      <vt:lpstr>DISEÑO DEL CONTROLADOR DIFUSO</vt:lpstr>
      <vt:lpstr>RANGO DE OPERACIÓN DE LAS VARIABLES DE ENTRADA Y SALIDA</vt:lpstr>
      <vt:lpstr>FUNCIÓNES DE PERTENECIA DE LA VARIABLE ERROR</vt:lpstr>
      <vt:lpstr>FUNCIÓNES DE PERTENECIA DE LA VARIABLE VELOCIDAD</vt:lpstr>
      <vt:lpstr>DESARROLLO DE LA BASE DE REGLAS</vt:lpstr>
      <vt:lpstr>Presentación de PowerPoint</vt:lpstr>
      <vt:lpstr>APLICACIÓN</vt:lpstr>
      <vt:lpstr>MAPEO DE ENTORNOS</vt:lpstr>
      <vt:lpstr>Presentación de PowerPoint</vt:lpstr>
      <vt:lpstr>LOCALIZACIÓN</vt:lpstr>
      <vt:lpstr>MAPEO</vt:lpstr>
      <vt:lpstr>Presentación de PowerPoint</vt:lpstr>
      <vt:lpstr>Mapa</vt:lpstr>
      <vt:lpstr>Presentación de PowerPoint</vt:lpstr>
      <vt:lpstr>Presentación de PowerPoint</vt:lpstr>
      <vt:lpstr>APLICACIÓN</vt:lpstr>
      <vt:lpstr>Presentación de PowerPoint</vt:lpstr>
      <vt:lpstr>Presentación de PowerPoint</vt:lpstr>
      <vt:lpstr>Presentación de PowerPoint</vt:lpstr>
      <vt:lpstr>PRUEBAS Y RESULTADOS</vt:lpstr>
      <vt:lpstr>Presentación de PowerPoint</vt:lpstr>
      <vt:lpstr>CONFIABILIDAD DE LA REPRESENTACIÓN COMPUTACIONAL DEL ENTORNO</vt:lpstr>
      <vt:lpstr>ENTORNO: Habitación vacía con paredes de hormigón y madera </vt:lpstr>
      <vt:lpstr>Presentación de PowerPoint</vt:lpstr>
      <vt:lpstr>CONCLUSIONES Y RECOMENDACIONES</vt:lpstr>
      <vt:lpstr>CONCLUSIONES</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OBJETIVOS</dc:title>
  <dc:creator>Usuario</dc:creator>
  <cp:lastModifiedBy>ismail - [2010]</cp:lastModifiedBy>
  <cp:revision>42</cp:revision>
  <dcterms:created xsi:type="dcterms:W3CDTF">2012-03-26T15:41:54Z</dcterms:created>
  <dcterms:modified xsi:type="dcterms:W3CDTF">2012-11-21T20:13:23Z</dcterms:modified>
</cp:coreProperties>
</file>