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sldIdLst>
    <p:sldId id="256" r:id="rId2"/>
    <p:sldId id="257" r:id="rId3"/>
    <p:sldId id="258" r:id="rId4"/>
    <p:sldId id="273" r:id="rId5"/>
    <p:sldId id="274" r:id="rId6"/>
    <p:sldId id="275" r:id="rId7"/>
    <p:sldId id="278" r:id="rId8"/>
    <p:sldId id="279" r:id="rId9"/>
    <p:sldId id="280" r:id="rId10"/>
    <p:sldId id="281" r:id="rId11"/>
    <p:sldId id="282" r:id="rId12"/>
    <p:sldId id="283" r:id="rId13"/>
    <p:sldId id="285" r:id="rId14"/>
    <p:sldId id="284" r:id="rId15"/>
    <p:sldId id="286" r:id="rId16"/>
    <p:sldId id="287" r:id="rId17"/>
    <p:sldId id="289" r:id="rId18"/>
    <p:sldId id="288" r:id="rId19"/>
    <p:sldId id="290" r:id="rId20"/>
    <p:sldId id="291" r:id="rId21"/>
    <p:sldId id="292" r:id="rId22"/>
    <p:sldId id="293" r:id="rId23"/>
    <p:sldId id="294" r:id="rId24"/>
    <p:sldId id="295" r:id="rId25"/>
    <p:sldId id="296" r:id="rId26"/>
    <p:sldId id="297" r:id="rId2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794" autoAdjust="0"/>
  </p:normalViewPr>
  <p:slideViewPr>
    <p:cSldViewPr>
      <p:cViewPr>
        <p:scale>
          <a:sx n="70" d="100"/>
          <a:sy n="70" d="100"/>
        </p:scale>
        <p:origin x="-1164" y="1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13AB2E-B762-4936-953A-B70B7B77F5C1}" type="doc">
      <dgm:prSet loTypeId="urn:microsoft.com/office/officeart/2005/8/layout/hProcess7" loCatId="list" qsTypeId="urn:microsoft.com/office/officeart/2005/8/quickstyle/simple1" qsCatId="simple" csTypeId="urn:microsoft.com/office/officeart/2005/8/colors/accent4_5" csCatId="accent4" phldr="1"/>
      <dgm:spPr/>
      <dgm:t>
        <a:bodyPr/>
        <a:lstStyle/>
        <a:p>
          <a:endParaRPr lang="es-ES"/>
        </a:p>
      </dgm:t>
    </dgm:pt>
    <dgm:pt modelId="{46FCA7DD-FC02-460C-8349-0FFE79993A7D}">
      <dgm:prSet phldrT="[Texto]"/>
      <dgm:spPr/>
      <dgm:t>
        <a:bodyPr/>
        <a:lstStyle/>
        <a:p>
          <a:endParaRPr lang="es-ES" dirty="0">
            <a:solidFill>
              <a:schemeClr val="tx2">
                <a:lumMod val="50000"/>
              </a:schemeClr>
            </a:solidFill>
          </a:endParaRPr>
        </a:p>
      </dgm:t>
    </dgm:pt>
    <dgm:pt modelId="{58A85BED-1D2F-40C5-AE9F-3FC892AEED52}" type="parTrans" cxnId="{2899B9C2-3D53-4654-9D15-21D01E9FA6AC}">
      <dgm:prSet/>
      <dgm:spPr/>
      <dgm:t>
        <a:bodyPr/>
        <a:lstStyle/>
        <a:p>
          <a:endParaRPr lang="es-ES">
            <a:solidFill>
              <a:schemeClr val="tx2">
                <a:lumMod val="50000"/>
              </a:schemeClr>
            </a:solidFill>
          </a:endParaRPr>
        </a:p>
      </dgm:t>
    </dgm:pt>
    <dgm:pt modelId="{1FF432EA-75A6-40CE-8405-C680E1CD2268}" type="sibTrans" cxnId="{2899B9C2-3D53-4654-9D15-21D01E9FA6AC}">
      <dgm:prSet/>
      <dgm:spPr/>
      <dgm:t>
        <a:bodyPr/>
        <a:lstStyle/>
        <a:p>
          <a:endParaRPr lang="es-ES">
            <a:solidFill>
              <a:schemeClr val="tx2">
                <a:lumMod val="50000"/>
              </a:schemeClr>
            </a:solidFill>
          </a:endParaRPr>
        </a:p>
      </dgm:t>
    </dgm:pt>
    <dgm:pt modelId="{E4FDF0D7-2171-47CA-9B27-B0E12B32DE42}">
      <dgm:prSet phldrT="[Texto]"/>
      <dgm:spPr/>
      <dgm:t>
        <a:bodyPr/>
        <a:lstStyle/>
        <a:p>
          <a:r>
            <a:rPr lang="es-ES" dirty="0" smtClean="0">
              <a:solidFill>
                <a:schemeClr val="tx1"/>
              </a:solidFill>
            </a:rPr>
            <a:t>Identificar los factores internos y externos de la COAC “Sumak Kawsay” Ltda. – Agencia La Maná a través del FODA para establecer estrategias financieras.</a:t>
          </a:r>
          <a:endParaRPr lang="es-ES" dirty="0">
            <a:solidFill>
              <a:schemeClr val="tx1"/>
            </a:solidFill>
          </a:endParaRPr>
        </a:p>
      </dgm:t>
    </dgm:pt>
    <dgm:pt modelId="{6E5FC646-CFA3-493C-970B-43940CEA2F6D}" type="parTrans" cxnId="{884E9B09-99CE-4FEF-A734-10062107CC9E}">
      <dgm:prSet/>
      <dgm:spPr/>
      <dgm:t>
        <a:bodyPr/>
        <a:lstStyle/>
        <a:p>
          <a:endParaRPr lang="es-ES">
            <a:solidFill>
              <a:schemeClr val="tx2">
                <a:lumMod val="50000"/>
              </a:schemeClr>
            </a:solidFill>
          </a:endParaRPr>
        </a:p>
      </dgm:t>
    </dgm:pt>
    <dgm:pt modelId="{9D9470B1-D12F-4F40-8E47-BFA7DB49C1D6}" type="sibTrans" cxnId="{884E9B09-99CE-4FEF-A734-10062107CC9E}">
      <dgm:prSet/>
      <dgm:spPr/>
      <dgm:t>
        <a:bodyPr/>
        <a:lstStyle/>
        <a:p>
          <a:endParaRPr lang="es-ES">
            <a:solidFill>
              <a:schemeClr val="tx2">
                <a:lumMod val="50000"/>
              </a:schemeClr>
            </a:solidFill>
          </a:endParaRPr>
        </a:p>
      </dgm:t>
    </dgm:pt>
    <dgm:pt modelId="{332FBEE7-1FC4-419D-9949-481DF502236B}">
      <dgm:prSet phldrT="[Texto]"/>
      <dgm:spPr/>
      <dgm:t>
        <a:bodyPr/>
        <a:lstStyle/>
        <a:p>
          <a:endParaRPr lang="es-ES" dirty="0">
            <a:solidFill>
              <a:schemeClr val="tx2">
                <a:lumMod val="50000"/>
              </a:schemeClr>
            </a:solidFill>
          </a:endParaRPr>
        </a:p>
      </dgm:t>
    </dgm:pt>
    <dgm:pt modelId="{8DC63147-6BA3-4F06-A2B2-DF172F1E2005}" type="parTrans" cxnId="{9CFDCD2A-CA49-42BB-BFD1-A2FAA157175B}">
      <dgm:prSet/>
      <dgm:spPr/>
      <dgm:t>
        <a:bodyPr/>
        <a:lstStyle/>
        <a:p>
          <a:endParaRPr lang="es-ES">
            <a:solidFill>
              <a:schemeClr val="tx2">
                <a:lumMod val="50000"/>
              </a:schemeClr>
            </a:solidFill>
          </a:endParaRPr>
        </a:p>
      </dgm:t>
    </dgm:pt>
    <dgm:pt modelId="{910A5077-2AA7-4C55-906B-D8E427910F89}" type="sibTrans" cxnId="{9CFDCD2A-CA49-42BB-BFD1-A2FAA157175B}">
      <dgm:prSet/>
      <dgm:spPr/>
      <dgm:t>
        <a:bodyPr/>
        <a:lstStyle/>
        <a:p>
          <a:endParaRPr lang="es-ES">
            <a:solidFill>
              <a:schemeClr val="tx2">
                <a:lumMod val="50000"/>
              </a:schemeClr>
            </a:solidFill>
          </a:endParaRPr>
        </a:p>
      </dgm:t>
    </dgm:pt>
    <dgm:pt modelId="{F2027ABD-599B-44F4-BE80-80139F93B037}">
      <dgm:prSet phldrT="[Texto]"/>
      <dgm:spPr/>
      <dgm:t>
        <a:bodyPr/>
        <a:lstStyle/>
        <a:p>
          <a:r>
            <a:rPr lang="es-ES" dirty="0" smtClean="0">
              <a:solidFill>
                <a:schemeClr val="tx1"/>
              </a:solidFill>
            </a:rPr>
            <a:t>Detectar la existencia de puntos críticos de la institución mediante técnicas de análisis horizontal, vertical e indicadores financieros para conocer la evolución y estructura financiera.</a:t>
          </a:r>
          <a:endParaRPr lang="es-ES" dirty="0">
            <a:solidFill>
              <a:schemeClr val="tx1"/>
            </a:solidFill>
          </a:endParaRPr>
        </a:p>
      </dgm:t>
    </dgm:pt>
    <dgm:pt modelId="{18AD3CCA-D5C6-4213-8B79-55FD60DEB906}" type="parTrans" cxnId="{6DBC5EB8-D742-4B51-B348-BA06AADF726F}">
      <dgm:prSet/>
      <dgm:spPr/>
      <dgm:t>
        <a:bodyPr/>
        <a:lstStyle/>
        <a:p>
          <a:endParaRPr lang="es-ES">
            <a:solidFill>
              <a:schemeClr val="tx2">
                <a:lumMod val="50000"/>
              </a:schemeClr>
            </a:solidFill>
          </a:endParaRPr>
        </a:p>
      </dgm:t>
    </dgm:pt>
    <dgm:pt modelId="{8D5B8C2E-DABA-4C9C-8C66-E36E103215EA}" type="sibTrans" cxnId="{6DBC5EB8-D742-4B51-B348-BA06AADF726F}">
      <dgm:prSet/>
      <dgm:spPr/>
      <dgm:t>
        <a:bodyPr/>
        <a:lstStyle/>
        <a:p>
          <a:endParaRPr lang="es-ES">
            <a:solidFill>
              <a:schemeClr val="tx2">
                <a:lumMod val="50000"/>
              </a:schemeClr>
            </a:solidFill>
          </a:endParaRPr>
        </a:p>
      </dgm:t>
    </dgm:pt>
    <dgm:pt modelId="{6944D3C1-F5C8-4FE8-BCA6-A11D68F3D390}">
      <dgm:prSet phldrT="[Texto]"/>
      <dgm:spPr/>
      <dgm:t>
        <a:bodyPr/>
        <a:lstStyle/>
        <a:p>
          <a:endParaRPr lang="es-ES" dirty="0">
            <a:solidFill>
              <a:schemeClr val="tx2">
                <a:lumMod val="50000"/>
              </a:schemeClr>
            </a:solidFill>
          </a:endParaRPr>
        </a:p>
      </dgm:t>
    </dgm:pt>
    <dgm:pt modelId="{776362FC-71EF-43C8-B53B-BA1DF95F8C64}" type="parTrans" cxnId="{D4FF1F72-6695-453A-975B-B46C610253C0}">
      <dgm:prSet/>
      <dgm:spPr/>
      <dgm:t>
        <a:bodyPr/>
        <a:lstStyle/>
        <a:p>
          <a:endParaRPr lang="es-ES">
            <a:solidFill>
              <a:schemeClr val="tx2">
                <a:lumMod val="50000"/>
              </a:schemeClr>
            </a:solidFill>
          </a:endParaRPr>
        </a:p>
      </dgm:t>
    </dgm:pt>
    <dgm:pt modelId="{73197E30-B4E3-4A4D-8820-A6E3C61E6A69}" type="sibTrans" cxnId="{D4FF1F72-6695-453A-975B-B46C610253C0}">
      <dgm:prSet/>
      <dgm:spPr/>
      <dgm:t>
        <a:bodyPr/>
        <a:lstStyle/>
        <a:p>
          <a:endParaRPr lang="es-ES">
            <a:solidFill>
              <a:schemeClr val="tx2">
                <a:lumMod val="50000"/>
              </a:schemeClr>
            </a:solidFill>
          </a:endParaRPr>
        </a:p>
      </dgm:t>
    </dgm:pt>
    <dgm:pt modelId="{B0B0FF59-DAB9-4590-8CB2-A3BD57E6A47A}">
      <dgm:prSet phldrT="[Texto]"/>
      <dgm:spPr/>
      <dgm:t>
        <a:bodyPr/>
        <a:lstStyle/>
        <a:p>
          <a:r>
            <a:rPr lang="es-ES" dirty="0" smtClean="0">
              <a:solidFill>
                <a:schemeClr val="tx1"/>
              </a:solidFill>
            </a:rPr>
            <a:t>Identificar las soluciones financieras en base a las falencias encontradas de la cooperativa para incrementar el 10% en captaciones y el 15% en créditos, además del crecimiento del mercado.</a:t>
          </a:r>
          <a:endParaRPr lang="es-ES" dirty="0">
            <a:solidFill>
              <a:schemeClr val="tx1"/>
            </a:solidFill>
          </a:endParaRPr>
        </a:p>
      </dgm:t>
    </dgm:pt>
    <dgm:pt modelId="{650CF63C-CBB6-401A-A5F5-78E57401B28C}" type="parTrans" cxnId="{66DF245E-C085-4BA8-AAAC-88F0280AB0AF}">
      <dgm:prSet/>
      <dgm:spPr/>
      <dgm:t>
        <a:bodyPr/>
        <a:lstStyle/>
        <a:p>
          <a:endParaRPr lang="es-ES">
            <a:solidFill>
              <a:schemeClr val="tx2">
                <a:lumMod val="50000"/>
              </a:schemeClr>
            </a:solidFill>
          </a:endParaRPr>
        </a:p>
      </dgm:t>
    </dgm:pt>
    <dgm:pt modelId="{FE0F8108-DA19-41D5-9F39-4723B4D81EDC}" type="sibTrans" cxnId="{66DF245E-C085-4BA8-AAAC-88F0280AB0AF}">
      <dgm:prSet/>
      <dgm:spPr/>
      <dgm:t>
        <a:bodyPr/>
        <a:lstStyle/>
        <a:p>
          <a:endParaRPr lang="es-ES">
            <a:solidFill>
              <a:schemeClr val="tx2">
                <a:lumMod val="50000"/>
              </a:schemeClr>
            </a:solidFill>
          </a:endParaRPr>
        </a:p>
      </dgm:t>
    </dgm:pt>
    <dgm:pt modelId="{D1AA8ED0-9530-4AD1-B7F8-60CF3B1155D3}" type="pres">
      <dgm:prSet presAssocID="{3313AB2E-B762-4936-953A-B70B7B77F5C1}" presName="Name0" presStyleCnt="0">
        <dgm:presLayoutVars>
          <dgm:dir/>
          <dgm:animLvl val="lvl"/>
          <dgm:resizeHandles val="exact"/>
        </dgm:presLayoutVars>
      </dgm:prSet>
      <dgm:spPr/>
      <dgm:t>
        <a:bodyPr/>
        <a:lstStyle/>
        <a:p>
          <a:endParaRPr lang="es-ES"/>
        </a:p>
      </dgm:t>
    </dgm:pt>
    <dgm:pt modelId="{122D188B-C4AC-4CA9-8C7E-947167C49964}" type="pres">
      <dgm:prSet presAssocID="{46FCA7DD-FC02-460C-8349-0FFE79993A7D}" presName="compositeNode" presStyleCnt="0">
        <dgm:presLayoutVars>
          <dgm:bulletEnabled val="1"/>
        </dgm:presLayoutVars>
      </dgm:prSet>
      <dgm:spPr/>
    </dgm:pt>
    <dgm:pt modelId="{34FE6480-1FEE-4B3D-9B22-8015E4896CAE}" type="pres">
      <dgm:prSet presAssocID="{46FCA7DD-FC02-460C-8349-0FFE79993A7D}" presName="bgRect" presStyleLbl="node1" presStyleIdx="0" presStyleCnt="3"/>
      <dgm:spPr/>
      <dgm:t>
        <a:bodyPr/>
        <a:lstStyle/>
        <a:p>
          <a:endParaRPr lang="es-ES"/>
        </a:p>
      </dgm:t>
    </dgm:pt>
    <dgm:pt modelId="{71E1CFE8-5B0E-4CEF-BE30-D21E70F1D0DA}" type="pres">
      <dgm:prSet presAssocID="{46FCA7DD-FC02-460C-8349-0FFE79993A7D}" presName="parentNode" presStyleLbl="node1" presStyleIdx="0" presStyleCnt="3">
        <dgm:presLayoutVars>
          <dgm:chMax val="0"/>
          <dgm:bulletEnabled val="1"/>
        </dgm:presLayoutVars>
      </dgm:prSet>
      <dgm:spPr/>
      <dgm:t>
        <a:bodyPr/>
        <a:lstStyle/>
        <a:p>
          <a:endParaRPr lang="es-ES"/>
        </a:p>
      </dgm:t>
    </dgm:pt>
    <dgm:pt modelId="{C65742FB-B2BE-4D1F-8F75-6D8619AE9F72}" type="pres">
      <dgm:prSet presAssocID="{46FCA7DD-FC02-460C-8349-0FFE79993A7D}" presName="childNode" presStyleLbl="node1" presStyleIdx="0" presStyleCnt="3">
        <dgm:presLayoutVars>
          <dgm:bulletEnabled val="1"/>
        </dgm:presLayoutVars>
      </dgm:prSet>
      <dgm:spPr/>
      <dgm:t>
        <a:bodyPr/>
        <a:lstStyle/>
        <a:p>
          <a:endParaRPr lang="es-ES"/>
        </a:p>
      </dgm:t>
    </dgm:pt>
    <dgm:pt modelId="{24720DD3-A572-4704-B01D-FF7ABE3F3393}" type="pres">
      <dgm:prSet presAssocID="{1FF432EA-75A6-40CE-8405-C680E1CD2268}" presName="hSp" presStyleCnt="0"/>
      <dgm:spPr/>
    </dgm:pt>
    <dgm:pt modelId="{7922CA52-3C2B-40C3-9D19-A2F7B2C2DF92}" type="pres">
      <dgm:prSet presAssocID="{1FF432EA-75A6-40CE-8405-C680E1CD2268}" presName="vProcSp" presStyleCnt="0"/>
      <dgm:spPr/>
    </dgm:pt>
    <dgm:pt modelId="{AB1660A6-DFEF-41FF-B396-32F63CC59F0A}" type="pres">
      <dgm:prSet presAssocID="{1FF432EA-75A6-40CE-8405-C680E1CD2268}" presName="vSp1" presStyleCnt="0"/>
      <dgm:spPr/>
    </dgm:pt>
    <dgm:pt modelId="{F3D38AAD-B473-48F6-8968-7E472E92E0A6}" type="pres">
      <dgm:prSet presAssocID="{1FF432EA-75A6-40CE-8405-C680E1CD2268}" presName="simulatedConn" presStyleLbl="solidFgAcc1" presStyleIdx="0" presStyleCnt="2"/>
      <dgm:spPr/>
    </dgm:pt>
    <dgm:pt modelId="{F5A46403-87DF-4F64-BDE8-4037F4294114}" type="pres">
      <dgm:prSet presAssocID="{1FF432EA-75A6-40CE-8405-C680E1CD2268}" presName="vSp2" presStyleCnt="0"/>
      <dgm:spPr/>
    </dgm:pt>
    <dgm:pt modelId="{CCC67235-6742-47B6-B47A-234D23F1BB3F}" type="pres">
      <dgm:prSet presAssocID="{1FF432EA-75A6-40CE-8405-C680E1CD2268}" presName="sibTrans" presStyleCnt="0"/>
      <dgm:spPr/>
    </dgm:pt>
    <dgm:pt modelId="{64C80089-9622-42AE-B105-F68CEC043F4C}" type="pres">
      <dgm:prSet presAssocID="{332FBEE7-1FC4-419D-9949-481DF502236B}" presName="compositeNode" presStyleCnt="0">
        <dgm:presLayoutVars>
          <dgm:bulletEnabled val="1"/>
        </dgm:presLayoutVars>
      </dgm:prSet>
      <dgm:spPr/>
    </dgm:pt>
    <dgm:pt modelId="{DFB9A38B-3477-46B2-AED2-9DF88266F316}" type="pres">
      <dgm:prSet presAssocID="{332FBEE7-1FC4-419D-9949-481DF502236B}" presName="bgRect" presStyleLbl="node1" presStyleIdx="1" presStyleCnt="3"/>
      <dgm:spPr/>
      <dgm:t>
        <a:bodyPr/>
        <a:lstStyle/>
        <a:p>
          <a:endParaRPr lang="es-ES"/>
        </a:p>
      </dgm:t>
    </dgm:pt>
    <dgm:pt modelId="{2D19ED0E-575D-46A0-9FCD-76F09C86CE89}" type="pres">
      <dgm:prSet presAssocID="{332FBEE7-1FC4-419D-9949-481DF502236B}" presName="parentNode" presStyleLbl="node1" presStyleIdx="1" presStyleCnt="3">
        <dgm:presLayoutVars>
          <dgm:chMax val="0"/>
          <dgm:bulletEnabled val="1"/>
        </dgm:presLayoutVars>
      </dgm:prSet>
      <dgm:spPr/>
      <dgm:t>
        <a:bodyPr/>
        <a:lstStyle/>
        <a:p>
          <a:endParaRPr lang="es-ES"/>
        </a:p>
      </dgm:t>
    </dgm:pt>
    <dgm:pt modelId="{9195BAA5-5A65-4579-86C4-7CB0FEB2A76A}" type="pres">
      <dgm:prSet presAssocID="{332FBEE7-1FC4-419D-9949-481DF502236B}" presName="childNode" presStyleLbl="node1" presStyleIdx="1" presStyleCnt="3">
        <dgm:presLayoutVars>
          <dgm:bulletEnabled val="1"/>
        </dgm:presLayoutVars>
      </dgm:prSet>
      <dgm:spPr/>
      <dgm:t>
        <a:bodyPr/>
        <a:lstStyle/>
        <a:p>
          <a:endParaRPr lang="es-ES"/>
        </a:p>
      </dgm:t>
    </dgm:pt>
    <dgm:pt modelId="{D23A4F39-8D37-4B30-834D-5D209B76BF97}" type="pres">
      <dgm:prSet presAssocID="{910A5077-2AA7-4C55-906B-D8E427910F89}" presName="hSp" presStyleCnt="0"/>
      <dgm:spPr/>
    </dgm:pt>
    <dgm:pt modelId="{6D33F79A-6F0C-43FD-859F-58545A39075A}" type="pres">
      <dgm:prSet presAssocID="{910A5077-2AA7-4C55-906B-D8E427910F89}" presName="vProcSp" presStyleCnt="0"/>
      <dgm:spPr/>
    </dgm:pt>
    <dgm:pt modelId="{56ED6C34-BE6A-4A58-AF9F-10B577F69824}" type="pres">
      <dgm:prSet presAssocID="{910A5077-2AA7-4C55-906B-D8E427910F89}" presName="vSp1" presStyleCnt="0"/>
      <dgm:spPr/>
    </dgm:pt>
    <dgm:pt modelId="{EF064ADF-04EC-408D-8A88-0777116F7084}" type="pres">
      <dgm:prSet presAssocID="{910A5077-2AA7-4C55-906B-D8E427910F89}" presName="simulatedConn" presStyleLbl="solidFgAcc1" presStyleIdx="1" presStyleCnt="2"/>
      <dgm:spPr/>
    </dgm:pt>
    <dgm:pt modelId="{DA04AF9C-2149-4E4C-9053-4479F82547E8}" type="pres">
      <dgm:prSet presAssocID="{910A5077-2AA7-4C55-906B-D8E427910F89}" presName="vSp2" presStyleCnt="0"/>
      <dgm:spPr/>
    </dgm:pt>
    <dgm:pt modelId="{328C85A5-9122-4208-99A0-4F5B09269FDF}" type="pres">
      <dgm:prSet presAssocID="{910A5077-2AA7-4C55-906B-D8E427910F89}" presName="sibTrans" presStyleCnt="0"/>
      <dgm:spPr/>
    </dgm:pt>
    <dgm:pt modelId="{E73B9490-1086-4B9D-A328-0F32947BC2BC}" type="pres">
      <dgm:prSet presAssocID="{6944D3C1-F5C8-4FE8-BCA6-A11D68F3D390}" presName="compositeNode" presStyleCnt="0">
        <dgm:presLayoutVars>
          <dgm:bulletEnabled val="1"/>
        </dgm:presLayoutVars>
      </dgm:prSet>
      <dgm:spPr/>
    </dgm:pt>
    <dgm:pt modelId="{5BFE82BF-12C6-4F84-B6FC-C38D8F7A8462}" type="pres">
      <dgm:prSet presAssocID="{6944D3C1-F5C8-4FE8-BCA6-A11D68F3D390}" presName="bgRect" presStyleLbl="node1" presStyleIdx="2" presStyleCnt="3"/>
      <dgm:spPr/>
      <dgm:t>
        <a:bodyPr/>
        <a:lstStyle/>
        <a:p>
          <a:endParaRPr lang="es-ES"/>
        </a:p>
      </dgm:t>
    </dgm:pt>
    <dgm:pt modelId="{73251E08-D738-4A7A-899F-BA861A1BA5DA}" type="pres">
      <dgm:prSet presAssocID="{6944D3C1-F5C8-4FE8-BCA6-A11D68F3D390}" presName="parentNode" presStyleLbl="node1" presStyleIdx="2" presStyleCnt="3">
        <dgm:presLayoutVars>
          <dgm:chMax val="0"/>
          <dgm:bulletEnabled val="1"/>
        </dgm:presLayoutVars>
      </dgm:prSet>
      <dgm:spPr/>
      <dgm:t>
        <a:bodyPr/>
        <a:lstStyle/>
        <a:p>
          <a:endParaRPr lang="es-ES"/>
        </a:p>
      </dgm:t>
    </dgm:pt>
    <dgm:pt modelId="{3B0D4BFB-AF7A-4E0B-9AE0-A2EABC2685A5}" type="pres">
      <dgm:prSet presAssocID="{6944D3C1-F5C8-4FE8-BCA6-A11D68F3D390}" presName="childNode" presStyleLbl="node1" presStyleIdx="2" presStyleCnt="3">
        <dgm:presLayoutVars>
          <dgm:bulletEnabled val="1"/>
        </dgm:presLayoutVars>
      </dgm:prSet>
      <dgm:spPr/>
      <dgm:t>
        <a:bodyPr/>
        <a:lstStyle/>
        <a:p>
          <a:endParaRPr lang="es-ES"/>
        </a:p>
      </dgm:t>
    </dgm:pt>
  </dgm:ptLst>
  <dgm:cxnLst>
    <dgm:cxn modelId="{D4FF1F72-6695-453A-975B-B46C610253C0}" srcId="{3313AB2E-B762-4936-953A-B70B7B77F5C1}" destId="{6944D3C1-F5C8-4FE8-BCA6-A11D68F3D390}" srcOrd="2" destOrd="0" parTransId="{776362FC-71EF-43C8-B53B-BA1DF95F8C64}" sibTransId="{73197E30-B4E3-4A4D-8820-A6E3C61E6A69}"/>
    <dgm:cxn modelId="{895E23D0-0B5F-4B1F-864D-111C9B881522}" type="presOf" srcId="{332FBEE7-1FC4-419D-9949-481DF502236B}" destId="{DFB9A38B-3477-46B2-AED2-9DF88266F316}" srcOrd="0" destOrd="0" presId="urn:microsoft.com/office/officeart/2005/8/layout/hProcess7"/>
    <dgm:cxn modelId="{884E9B09-99CE-4FEF-A734-10062107CC9E}" srcId="{46FCA7DD-FC02-460C-8349-0FFE79993A7D}" destId="{E4FDF0D7-2171-47CA-9B27-B0E12B32DE42}" srcOrd="0" destOrd="0" parTransId="{6E5FC646-CFA3-493C-970B-43940CEA2F6D}" sibTransId="{9D9470B1-D12F-4F40-8E47-BFA7DB49C1D6}"/>
    <dgm:cxn modelId="{450946E2-C5C7-4C4D-9C04-347D08740ADF}" type="presOf" srcId="{3313AB2E-B762-4936-953A-B70B7B77F5C1}" destId="{D1AA8ED0-9530-4AD1-B7F8-60CF3B1155D3}" srcOrd="0" destOrd="0" presId="urn:microsoft.com/office/officeart/2005/8/layout/hProcess7"/>
    <dgm:cxn modelId="{6DBC5EB8-D742-4B51-B348-BA06AADF726F}" srcId="{332FBEE7-1FC4-419D-9949-481DF502236B}" destId="{F2027ABD-599B-44F4-BE80-80139F93B037}" srcOrd="0" destOrd="0" parTransId="{18AD3CCA-D5C6-4213-8B79-55FD60DEB906}" sibTransId="{8D5B8C2E-DABA-4C9C-8C66-E36E103215EA}"/>
    <dgm:cxn modelId="{2052D57F-626A-4701-8CC1-1FC80BF99D87}" type="presOf" srcId="{332FBEE7-1FC4-419D-9949-481DF502236B}" destId="{2D19ED0E-575D-46A0-9FCD-76F09C86CE89}" srcOrd="1" destOrd="0" presId="urn:microsoft.com/office/officeart/2005/8/layout/hProcess7"/>
    <dgm:cxn modelId="{2C4ECF1C-BED3-4076-90FB-5210B73D69B8}" type="presOf" srcId="{B0B0FF59-DAB9-4590-8CB2-A3BD57E6A47A}" destId="{3B0D4BFB-AF7A-4E0B-9AE0-A2EABC2685A5}" srcOrd="0" destOrd="0" presId="urn:microsoft.com/office/officeart/2005/8/layout/hProcess7"/>
    <dgm:cxn modelId="{2899B9C2-3D53-4654-9D15-21D01E9FA6AC}" srcId="{3313AB2E-B762-4936-953A-B70B7B77F5C1}" destId="{46FCA7DD-FC02-460C-8349-0FFE79993A7D}" srcOrd="0" destOrd="0" parTransId="{58A85BED-1D2F-40C5-AE9F-3FC892AEED52}" sibTransId="{1FF432EA-75A6-40CE-8405-C680E1CD2268}"/>
    <dgm:cxn modelId="{FA37099B-B824-4C14-9D35-AA0BBA663979}" type="presOf" srcId="{46FCA7DD-FC02-460C-8349-0FFE79993A7D}" destId="{71E1CFE8-5B0E-4CEF-BE30-D21E70F1D0DA}" srcOrd="1" destOrd="0" presId="urn:microsoft.com/office/officeart/2005/8/layout/hProcess7"/>
    <dgm:cxn modelId="{49EA89A7-F0E7-47CA-9CB1-C2C75D1982E4}" type="presOf" srcId="{46FCA7DD-FC02-460C-8349-0FFE79993A7D}" destId="{34FE6480-1FEE-4B3D-9B22-8015E4896CAE}" srcOrd="0" destOrd="0" presId="urn:microsoft.com/office/officeart/2005/8/layout/hProcess7"/>
    <dgm:cxn modelId="{66DF245E-C085-4BA8-AAAC-88F0280AB0AF}" srcId="{6944D3C1-F5C8-4FE8-BCA6-A11D68F3D390}" destId="{B0B0FF59-DAB9-4590-8CB2-A3BD57E6A47A}" srcOrd="0" destOrd="0" parTransId="{650CF63C-CBB6-401A-A5F5-78E57401B28C}" sibTransId="{FE0F8108-DA19-41D5-9F39-4723B4D81EDC}"/>
    <dgm:cxn modelId="{AD0A4E76-B3C1-497A-B17E-E385C7E99954}" type="presOf" srcId="{E4FDF0D7-2171-47CA-9B27-B0E12B32DE42}" destId="{C65742FB-B2BE-4D1F-8F75-6D8619AE9F72}" srcOrd="0" destOrd="0" presId="urn:microsoft.com/office/officeart/2005/8/layout/hProcess7"/>
    <dgm:cxn modelId="{8079D616-2387-4DF6-AE32-18847FFDC052}" type="presOf" srcId="{F2027ABD-599B-44F4-BE80-80139F93B037}" destId="{9195BAA5-5A65-4579-86C4-7CB0FEB2A76A}" srcOrd="0" destOrd="0" presId="urn:microsoft.com/office/officeart/2005/8/layout/hProcess7"/>
    <dgm:cxn modelId="{8591FFA9-E08A-4268-860B-8E1193481D84}" type="presOf" srcId="{6944D3C1-F5C8-4FE8-BCA6-A11D68F3D390}" destId="{5BFE82BF-12C6-4F84-B6FC-C38D8F7A8462}" srcOrd="0" destOrd="0" presId="urn:microsoft.com/office/officeart/2005/8/layout/hProcess7"/>
    <dgm:cxn modelId="{7DC79C20-1CB8-417A-AC06-2C3330995F05}" type="presOf" srcId="{6944D3C1-F5C8-4FE8-BCA6-A11D68F3D390}" destId="{73251E08-D738-4A7A-899F-BA861A1BA5DA}" srcOrd="1" destOrd="0" presId="urn:microsoft.com/office/officeart/2005/8/layout/hProcess7"/>
    <dgm:cxn modelId="{9CFDCD2A-CA49-42BB-BFD1-A2FAA157175B}" srcId="{3313AB2E-B762-4936-953A-B70B7B77F5C1}" destId="{332FBEE7-1FC4-419D-9949-481DF502236B}" srcOrd="1" destOrd="0" parTransId="{8DC63147-6BA3-4F06-A2B2-DF172F1E2005}" sibTransId="{910A5077-2AA7-4C55-906B-D8E427910F89}"/>
    <dgm:cxn modelId="{947D82CE-0916-4537-9C0A-E0F8BAC2F6C2}" type="presParOf" srcId="{D1AA8ED0-9530-4AD1-B7F8-60CF3B1155D3}" destId="{122D188B-C4AC-4CA9-8C7E-947167C49964}" srcOrd="0" destOrd="0" presId="urn:microsoft.com/office/officeart/2005/8/layout/hProcess7"/>
    <dgm:cxn modelId="{87F72432-1CC4-4060-9D2B-7A15152F7B5A}" type="presParOf" srcId="{122D188B-C4AC-4CA9-8C7E-947167C49964}" destId="{34FE6480-1FEE-4B3D-9B22-8015E4896CAE}" srcOrd="0" destOrd="0" presId="urn:microsoft.com/office/officeart/2005/8/layout/hProcess7"/>
    <dgm:cxn modelId="{8FE9892D-2AB9-4EBB-AAC4-C99E5DA7B85D}" type="presParOf" srcId="{122D188B-C4AC-4CA9-8C7E-947167C49964}" destId="{71E1CFE8-5B0E-4CEF-BE30-D21E70F1D0DA}" srcOrd="1" destOrd="0" presId="urn:microsoft.com/office/officeart/2005/8/layout/hProcess7"/>
    <dgm:cxn modelId="{3F9559DC-8876-4B03-B5C2-E5876472FA03}" type="presParOf" srcId="{122D188B-C4AC-4CA9-8C7E-947167C49964}" destId="{C65742FB-B2BE-4D1F-8F75-6D8619AE9F72}" srcOrd="2" destOrd="0" presId="urn:microsoft.com/office/officeart/2005/8/layout/hProcess7"/>
    <dgm:cxn modelId="{EE231E79-8356-4E47-8614-8CA3D121601C}" type="presParOf" srcId="{D1AA8ED0-9530-4AD1-B7F8-60CF3B1155D3}" destId="{24720DD3-A572-4704-B01D-FF7ABE3F3393}" srcOrd="1" destOrd="0" presId="urn:microsoft.com/office/officeart/2005/8/layout/hProcess7"/>
    <dgm:cxn modelId="{210E8980-27AF-4277-8372-BF4D41E5E9B3}" type="presParOf" srcId="{D1AA8ED0-9530-4AD1-B7F8-60CF3B1155D3}" destId="{7922CA52-3C2B-40C3-9D19-A2F7B2C2DF92}" srcOrd="2" destOrd="0" presId="urn:microsoft.com/office/officeart/2005/8/layout/hProcess7"/>
    <dgm:cxn modelId="{4FA9342C-6D29-45B5-BEFC-1D0448A9B079}" type="presParOf" srcId="{7922CA52-3C2B-40C3-9D19-A2F7B2C2DF92}" destId="{AB1660A6-DFEF-41FF-B396-32F63CC59F0A}" srcOrd="0" destOrd="0" presId="urn:microsoft.com/office/officeart/2005/8/layout/hProcess7"/>
    <dgm:cxn modelId="{3ACCA169-F0BE-4809-A97C-A8D364597F3A}" type="presParOf" srcId="{7922CA52-3C2B-40C3-9D19-A2F7B2C2DF92}" destId="{F3D38AAD-B473-48F6-8968-7E472E92E0A6}" srcOrd="1" destOrd="0" presId="urn:microsoft.com/office/officeart/2005/8/layout/hProcess7"/>
    <dgm:cxn modelId="{390DF9CE-C119-4842-BF8D-FE3395BD8D40}" type="presParOf" srcId="{7922CA52-3C2B-40C3-9D19-A2F7B2C2DF92}" destId="{F5A46403-87DF-4F64-BDE8-4037F4294114}" srcOrd="2" destOrd="0" presId="urn:microsoft.com/office/officeart/2005/8/layout/hProcess7"/>
    <dgm:cxn modelId="{5AC621B2-F51F-4934-9D33-B21F73ADF286}" type="presParOf" srcId="{D1AA8ED0-9530-4AD1-B7F8-60CF3B1155D3}" destId="{CCC67235-6742-47B6-B47A-234D23F1BB3F}" srcOrd="3" destOrd="0" presId="urn:microsoft.com/office/officeart/2005/8/layout/hProcess7"/>
    <dgm:cxn modelId="{351C0C92-A31B-4D1D-8569-B83A922B3FAD}" type="presParOf" srcId="{D1AA8ED0-9530-4AD1-B7F8-60CF3B1155D3}" destId="{64C80089-9622-42AE-B105-F68CEC043F4C}" srcOrd="4" destOrd="0" presId="urn:microsoft.com/office/officeart/2005/8/layout/hProcess7"/>
    <dgm:cxn modelId="{B4C74CB3-CE80-4207-9252-D0D60F025C44}" type="presParOf" srcId="{64C80089-9622-42AE-B105-F68CEC043F4C}" destId="{DFB9A38B-3477-46B2-AED2-9DF88266F316}" srcOrd="0" destOrd="0" presId="urn:microsoft.com/office/officeart/2005/8/layout/hProcess7"/>
    <dgm:cxn modelId="{DA1810E6-D9CD-4ACF-A4E7-C1067F1F2B6B}" type="presParOf" srcId="{64C80089-9622-42AE-B105-F68CEC043F4C}" destId="{2D19ED0E-575D-46A0-9FCD-76F09C86CE89}" srcOrd="1" destOrd="0" presId="urn:microsoft.com/office/officeart/2005/8/layout/hProcess7"/>
    <dgm:cxn modelId="{D34D62EE-EF8B-4086-996B-F812FBBEA5EE}" type="presParOf" srcId="{64C80089-9622-42AE-B105-F68CEC043F4C}" destId="{9195BAA5-5A65-4579-86C4-7CB0FEB2A76A}" srcOrd="2" destOrd="0" presId="urn:microsoft.com/office/officeart/2005/8/layout/hProcess7"/>
    <dgm:cxn modelId="{4C8D7F82-D020-4427-9A02-DFF9D244522F}" type="presParOf" srcId="{D1AA8ED0-9530-4AD1-B7F8-60CF3B1155D3}" destId="{D23A4F39-8D37-4B30-834D-5D209B76BF97}" srcOrd="5" destOrd="0" presId="urn:microsoft.com/office/officeart/2005/8/layout/hProcess7"/>
    <dgm:cxn modelId="{4FA665FA-99F3-4870-AB7B-F43C51855B09}" type="presParOf" srcId="{D1AA8ED0-9530-4AD1-B7F8-60CF3B1155D3}" destId="{6D33F79A-6F0C-43FD-859F-58545A39075A}" srcOrd="6" destOrd="0" presId="urn:microsoft.com/office/officeart/2005/8/layout/hProcess7"/>
    <dgm:cxn modelId="{5364CF89-FCD1-40D6-8D3D-D4A29D98EE84}" type="presParOf" srcId="{6D33F79A-6F0C-43FD-859F-58545A39075A}" destId="{56ED6C34-BE6A-4A58-AF9F-10B577F69824}" srcOrd="0" destOrd="0" presId="urn:microsoft.com/office/officeart/2005/8/layout/hProcess7"/>
    <dgm:cxn modelId="{A2C729D9-CFED-4EA0-8921-9557FA7AFF14}" type="presParOf" srcId="{6D33F79A-6F0C-43FD-859F-58545A39075A}" destId="{EF064ADF-04EC-408D-8A88-0777116F7084}" srcOrd="1" destOrd="0" presId="urn:microsoft.com/office/officeart/2005/8/layout/hProcess7"/>
    <dgm:cxn modelId="{721BF8F8-46F7-476F-891C-0EE6B6DCCB5C}" type="presParOf" srcId="{6D33F79A-6F0C-43FD-859F-58545A39075A}" destId="{DA04AF9C-2149-4E4C-9053-4479F82547E8}" srcOrd="2" destOrd="0" presId="urn:microsoft.com/office/officeart/2005/8/layout/hProcess7"/>
    <dgm:cxn modelId="{A3172780-C8DC-4AF4-AF75-1223E5A3642D}" type="presParOf" srcId="{D1AA8ED0-9530-4AD1-B7F8-60CF3B1155D3}" destId="{328C85A5-9122-4208-99A0-4F5B09269FDF}" srcOrd="7" destOrd="0" presId="urn:microsoft.com/office/officeart/2005/8/layout/hProcess7"/>
    <dgm:cxn modelId="{9D791E33-7D45-4FBB-BD3F-5D18D0BFF5E8}" type="presParOf" srcId="{D1AA8ED0-9530-4AD1-B7F8-60CF3B1155D3}" destId="{E73B9490-1086-4B9D-A328-0F32947BC2BC}" srcOrd="8" destOrd="0" presId="urn:microsoft.com/office/officeart/2005/8/layout/hProcess7"/>
    <dgm:cxn modelId="{C2B5796C-9FCE-460E-8A2C-7E1F82CFFE3D}" type="presParOf" srcId="{E73B9490-1086-4B9D-A328-0F32947BC2BC}" destId="{5BFE82BF-12C6-4F84-B6FC-C38D8F7A8462}" srcOrd="0" destOrd="0" presId="urn:microsoft.com/office/officeart/2005/8/layout/hProcess7"/>
    <dgm:cxn modelId="{7464464F-AA85-48FC-B3E2-AC66F8E495DE}" type="presParOf" srcId="{E73B9490-1086-4B9D-A328-0F32947BC2BC}" destId="{73251E08-D738-4A7A-899F-BA861A1BA5DA}" srcOrd="1" destOrd="0" presId="urn:microsoft.com/office/officeart/2005/8/layout/hProcess7"/>
    <dgm:cxn modelId="{424ABF43-E174-4056-B036-298234357F30}" type="presParOf" srcId="{E73B9490-1086-4B9D-A328-0F32947BC2BC}" destId="{3B0D4BFB-AF7A-4E0B-9AE0-A2EABC2685A5}" srcOrd="2" destOrd="0" presId="urn:microsoft.com/office/officeart/2005/8/layout/hProcess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FE6480-1FEE-4B3D-9B22-8015E4896CAE}">
      <dsp:nvSpPr>
        <dsp:cNvPr id="0" name=""/>
        <dsp:cNvSpPr/>
      </dsp:nvSpPr>
      <dsp:spPr>
        <a:xfrm>
          <a:off x="565" y="977567"/>
          <a:ext cx="2432074" cy="2918489"/>
        </a:xfrm>
        <a:prstGeom prst="roundRect">
          <a:avLst>
            <a:gd name="adj" fmla="val 5000"/>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lvl="0" algn="r" defTabSz="1289050">
            <a:lnSpc>
              <a:spcPct val="90000"/>
            </a:lnSpc>
            <a:spcBef>
              <a:spcPct val="0"/>
            </a:spcBef>
            <a:spcAft>
              <a:spcPct val="35000"/>
            </a:spcAft>
          </a:pPr>
          <a:endParaRPr lang="es-ES" sz="2900" kern="1200" dirty="0">
            <a:solidFill>
              <a:schemeClr val="tx2">
                <a:lumMod val="50000"/>
              </a:schemeClr>
            </a:solidFill>
          </a:endParaRPr>
        </a:p>
      </dsp:txBody>
      <dsp:txXfrm rot="16200000">
        <a:off x="-952808" y="1930940"/>
        <a:ext cx="2393161" cy="486414"/>
      </dsp:txXfrm>
    </dsp:sp>
    <dsp:sp modelId="{C65742FB-B2BE-4D1F-8F75-6D8619AE9F72}">
      <dsp:nvSpPr>
        <dsp:cNvPr id="0" name=""/>
        <dsp:cNvSpPr/>
      </dsp:nvSpPr>
      <dsp:spPr>
        <a:xfrm>
          <a:off x="486980" y="977567"/>
          <a:ext cx="1811895" cy="291848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s-ES" sz="1600" kern="1200" dirty="0" smtClean="0">
              <a:solidFill>
                <a:schemeClr val="tx1"/>
              </a:solidFill>
            </a:rPr>
            <a:t>Identificar los factores internos y externos de la COAC “Sumak Kawsay” Ltda. – Agencia La Maná a través del FODA para establecer estrategias financieras.</a:t>
          </a:r>
          <a:endParaRPr lang="es-ES" sz="1600" kern="1200" dirty="0">
            <a:solidFill>
              <a:schemeClr val="tx1"/>
            </a:solidFill>
          </a:endParaRPr>
        </a:p>
      </dsp:txBody>
      <dsp:txXfrm>
        <a:off x="486980" y="977567"/>
        <a:ext cx="1811895" cy="2918489"/>
      </dsp:txXfrm>
    </dsp:sp>
    <dsp:sp modelId="{DFB9A38B-3477-46B2-AED2-9DF88266F316}">
      <dsp:nvSpPr>
        <dsp:cNvPr id="0" name=""/>
        <dsp:cNvSpPr/>
      </dsp:nvSpPr>
      <dsp:spPr>
        <a:xfrm>
          <a:off x="2517762" y="977567"/>
          <a:ext cx="2432074" cy="2918489"/>
        </a:xfrm>
        <a:prstGeom prst="roundRect">
          <a:avLst>
            <a:gd name="adj" fmla="val 5000"/>
          </a:avLst>
        </a:prstGeom>
        <a:solidFill>
          <a:schemeClr val="accent4">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lvl="0" algn="r" defTabSz="1289050">
            <a:lnSpc>
              <a:spcPct val="90000"/>
            </a:lnSpc>
            <a:spcBef>
              <a:spcPct val="0"/>
            </a:spcBef>
            <a:spcAft>
              <a:spcPct val="35000"/>
            </a:spcAft>
          </a:pPr>
          <a:endParaRPr lang="es-ES" sz="2900" kern="1200" dirty="0">
            <a:solidFill>
              <a:schemeClr val="tx2">
                <a:lumMod val="50000"/>
              </a:schemeClr>
            </a:solidFill>
          </a:endParaRPr>
        </a:p>
      </dsp:txBody>
      <dsp:txXfrm rot="16200000">
        <a:off x="1564389" y="1930940"/>
        <a:ext cx="2393161" cy="486414"/>
      </dsp:txXfrm>
    </dsp:sp>
    <dsp:sp modelId="{F3D38AAD-B473-48F6-8968-7E472E92E0A6}">
      <dsp:nvSpPr>
        <dsp:cNvPr id="0" name=""/>
        <dsp:cNvSpPr/>
      </dsp:nvSpPr>
      <dsp:spPr>
        <a:xfrm rot="5400000">
          <a:off x="2315464" y="3297183"/>
          <a:ext cx="428917" cy="364811"/>
        </a:xfrm>
        <a:prstGeom prst="flowChartExtract">
          <a:avLst/>
        </a:prstGeom>
        <a:solidFill>
          <a:schemeClr val="lt1">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95BAA5-5A65-4579-86C4-7CB0FEB2A76A}">
      <dsp:nvSpPr>
        <dsp:cNvPr id="0" name=""/>
        <dsp:cNvSpPr/>
      </dsp:nvSpPr>
      <dsp:spPr>
        <a:xfrm>
          <a:off x="3004177" y="977567"/>
          <a:ext cx="1811895" cy="291848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s-ES" sz="1600" kern="1200" dirty="0" smtClean="0">
              <a:solidFill>
                <a:schemeClr val="tx1"/>
              </a:solidFill>
            </a:rPr>
            <a:t>Detectar la existencia de puntos críticos de la institución mediante técnicas de análisis horizontal, vertical e indicadores financieros para conocer la evolución y estructura financiera.</a:t>
          </a:r>
          <a:endParaRPr lang="es-ES" sz="1600" kern="1200" dirty="0">
            <a:solidFill>
              <a:schemeClr val="tx1"/>
            </a:solidFill>
          </a:endParaRPr>
        </a:p>
      </dsp:txBody>
      <dsp:txXfrm>
        <a:off x="3004177" y="977567"/>
        <a:ext cx="1811895" cy="2918489"/>
      </dsp:txXfrm>
    </dsp:sp>
    <dsp:sp modelId="{5BFE82BF-12C6-4F84-B6FC-C38D8F7A8462}">
      <dsp:nvSpPr>
        <dsp:cNvPr id="0" name=""/>
        <dsp:cNvSpPr/>
      </dsp:nvSpPr>
      <dsp:spPr>
        <a:xfrm>
          <a:off x="5034960" y="977567"/>
          <a:ext cx="2432074" cy="2918489"/>
        </a:xfrm>
        <a:prstGeom prst="roundRect">
          <a:avLst>
            <a:gd name="adj" fmla="val 5000"/>
          </a:avLst>
        </a:prstGeom>
        <a:solidFill>
          <a:schemeClr val="accent4">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lvl="0" algn="r" defTabSz="1289050">
            <a:lnSpc>
              <a:spcPct val="90000"/>
            </a:lnSpc>
            <a:spcBef>
              <a:spcPct val="0"/>
            </a:spcBef>
            <a:spcAft>
              <a:spcPct val="35000"/>
            </a:spcAft>
          </a:pPr>
          <a:endParaRPr lang="es-ES" sz="2900" kern="1200" dirty="0">
            <a:solidFill>
              <a:schemeClr val="tx2">
                <a:lumMod val="50000"/>
              </a:schemeClr>
            </a:solidFill>
          </a:endParaRPr>
        </a:p>
      </dsp:txBody>
      <dsp:txXfrm rot="16200000">
        <a:off x="4081586" y="1930940"/>
        <a:ext cx="2393161" cy="486414"/>
      </dsp:txXfrm>
    </dsp:sp>
    <dsp:sp modelId="{EF064ADF-04EC-408D-8A88-0777116F7084}">
      <dsp:nvSpPr>
        <dsp:cNvPr id="0" name=""/>
        <dsp:cNvSpPr/>
      </dsp:nvSpPr>
      <dsp:spPr>
        <a:xfrm rot="5400000">
          <a:off x="4832661" y="3297183"/>
          <a:ext cx="428917" cy="364811"/>
        </a:xfrm>
        <a:prstGeom prst="flowChartExtract">
          <a:avLst/>
        </a:prstGeom>
        <a:solidFill>
          <a:schemeClr val="lt1">
            <a:hueOff val="0"/>
            <a:satOff val="0"/>
            <a:lumOff val="0"/>
            <a:alphaOff val="0"/>
          </a:schemeClr>
        </a:solidFill>
        <a:ln w="25400" cap="flat" cmpd="sng" algn="ctr">
          <a:solidFill>
            <a:schemeClr val="accent4">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 modelId="{3B0D4BFB-AF7A-4E0B-9AE0-A2EABC2685A5}">
      <dsp:nvSpPr>
        <dsp:cNvPr id="0" name=""/>
        <dsp:cNvSpPr/>
      </dsp:nvSpPr>
      <dsp:spPr>
        <a:xfrm>
          <a:off x="5521374" y="977567"/>
          <a:ext cx="1811895" cy="291848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s-ES" sz="1600" kern="1200" dirty="0" smtClean="0">
              <a:solidFill>
                <a:schemeClr val="tx1"/>
              </a:solidFill>
            </a:rPr>
            <a:t>Identificar las soluciones financieras en base a las falencias encontradas de la cooperativa para incrementar el 10% en captaciones y el 15% en créditos, además del crecimiento del mercado.</a:t>
          </a:r>
          <a:endParaRPr lang="es-ES" sz="1600" kern="1200" dirty="0">
            <a:solidFill>
              <a:schemeClr val="tx1"/>
            </a:solidFill>
          </a:endParaRPr>
        </a:p>
      </dsp:txBody>
      <dsp:txXfrm>
        <a:off x="5521374" y="977567"/>
        <a:ext cx="1811895" cy="291848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D115AB7B-D33E-474B-AD41-FC517BC0270C}" type="datetimeFigureOut">
              <a:rPr lang="es-ES" smtClean="0"/>
              <a:pPr/>
              <a:t>11/04/2013</a:t>
            </a:fld>
            <a:endParaRPr lang="es-E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BC24B8BA-7CB0-4901-A9BD-36BAFB701308}"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transition>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115AB7B-D33E-474B-AD41-FC517BC0270C}" type="datetimeFigureOut">
              <a:rPr lang="es-ES" smtClean="0"/>
              <a:pPr/>
              <a:t>11/04/2013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C24B8BA-7CB0-4901-A9BD-36BAFB701308}" type="slidenum">
              <a:rPr lang="es-ES" smtClean="0"/>
              <a:pPr/>
              <a:t>‹Nº›</a:t>
            </a:fld>
            <a:endParaRPr lang="es-ES"/>
          </a:p>
        </p:txBody>
      </p:sp>
    </p:spTree>
  </p:cSld>
  <p:clrMapOvr>
    <a:masterClrMapping/>
  </p:clrMapOvr>
  <p:transition>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115AB7B-D33E-474B-AD41-FC517BC0270C}" type="datetimeFigureOut">
              <a:rPr lang="es-ES" smtClean="0"/>
              <a:pPr/>
              <a:t>11/04/2013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C24B8BA-7CB0-4901-A9BD-36BAFB701308}" type="slidenum">
              <a:rPr lang="es-ES" smtClean="0"/>
              <a:pPr/>
              <a:t>‹Nº›</a:t>
            </a:fld>
            <a:endParaRPr lang="es-ES"/>
          </a:p>
        </p:txBody>
      </p:sp>
    </p:spTree>
  </p:cSld>
  <p:clrMapOvr>
    <a:masterClrMapping/>
  </p:clrMapOvr>
  <p:transition>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D115AB7B-D33E-474B-AD41-FC517BC0270C}" type="datetimeFigureOut">
              <a:rPr lang="es-ES" smtClean="0"/>
              <a:pPr/>
              <a:t>11/04/2013</a:t>
            </a:fld>
            <a:endParaRPr lang="es-ES"/>
          </a:p>
        </p:txBody>
      </p:sp>
      <p:sp>
        <p:nvSpPr>
          <p:cNvPr id="9" name="8 Marcador de número de diapositiva"/>
          <p:cNvSpPr>
            <a:spLocks noGrp="1"/>
          </p:cNvSpPr>
          <p:nvPr>
            <p:ph type="sldNum" sz="quarter" idx="15"/>
          </p:nvPr>
        </p:nvSpPr>
        <p:spPr/>
        <p:txBody>
          <a:bodyPr rtlCol="0"/>
          <a:lstStyle/>
          <a:p>
            <a:fld id="{BC24B8BA-7CB0-4901-A9BD-36BAFB701308}" type="slidenum">
              <a:rPr lang="es-ES" smtClean="0"/>
              <a:pPr/>
              <a:t>‹Nº›</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transition>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D115AB7B-D33E-474B-AD41-FC517BC0270C}" type="datetimeFigureOut">
              <a:rPr lang="es-ES" smtClean="0"/>
              <a:pPr/>
              <a:t>11/04/2013</a:t>
            </a:fld>
            <a:endParaRPr lang="es-E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BC24B8BA-7CB0-4901-A9BD-36BAFB701308}"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transition>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D115AB7B-D33E-474B-AD41-FC517BC0270C}" type="datetimeFigureOut">
              <a:rPr lang="es-ES" smtClean="0"/>
              <a:pPr/>
              <a:t>11/04/2013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C24B8BA-7CB0-4901-A9BD-36BAFB701308}" type="slidenum">
              <a:rPr lang="es-ES" smtClean="0"/>
              <a:pPr/>
              <a:t>‹Nº›</a:t>
            </a:fld>
            <a:endParaRPr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transition>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D115AB7B-D33E-474B-AD41-FC517BC0270C}" type="datetimeFigureOut">
              <a:rPr lang="es-ES" smtClean="0"/>
              <a:pPr/>
              <a:t>11/04/2013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C24B8BA-7CB0-4901-A9BD-36BAFB701308}" type="slidenum">
              <a:rPr lang="es-ES" smtClean="0"/>
              <a:pPr/>
              <a:t>‹Nº›</a:t>
            </a:fld>
            <a:endParaRPr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transition>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D115AB7B-D33E-474B-AD41-FC517BC0270C}" type="datetimeFigureOut">
              <a:rPr lang="es-ES" smtClean="0"/>
              <a:pPr/>
              <a:t>11/04/2013</a:t>
            </a:fld>
            <a:endParaRPr lang="es-ES"/>
          </a:p>
        </p:txBody>
      </p:sp>
      <p:sp>
        <p:nvSpPr>
          <p:cNvPr id="7" name="6 Marcador de número de diapositiva"/>
          <p:cNvSpPr>
            <a:spLocks noGrp="1"/>
          </p:cNvSpPr>
          <p:nvPr>
            <p:ph type="sldNum" sz="quarter" idx="11"/>
          </p:nvPr>
        </p:nvSpPr>
        <p:spPr/>
        <p:txBody>
          <a:bodyPr rtlCol="0"/>
          <a:lstStyle/>
          <a:p>
            <a:fld id="{BC24B8BA-7CB0-4901-A9BD-36BAFB701308}" type="slidenum">
              <a:rPr lang="es-ES" smtClean="0"/>
              <a:pPr/>
              <a:t>‹Nº›</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transition>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115AB7B-D33E-474B-AD41-FC517BC0270C}" type="datetimeFigureOut">
              <a:rPr lang="es-ES" smtClean="0"/>
              <a:pPr/>
              <a:t>11/04/2013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C24B8BA-7CB0-4901-A9BD-36BAFB701308}" type="slidenum">
              <a:rPr lang="es-ES" smtClean="0"/>
              <a:pPr/>
              <a:t>‹Nº›</a:t>
            </a:fld>
            <a:endParaRPr lang="es-ES"/>
          </a:p>
        </p:txBody>
      </p:sp>
    </p:spTree>
  </p:cSld>
  <p:clrMapOvr>
    <a:masterClrMapping/>
  </p:clrMapOvr>
  <p:transition>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D115AB7B-D33E-474B-AD41-FC517BC0270C}" type="datetimeFigureOut">
              <a:rPr lang="es-ES" smtClean="0"/>
              <a:pPr/>
              <a:t>11/04/2013</a:t>
            </a:fld>
            <a:endParaRPr lang="es-ES"/>
          </a:p>
        </p:txBody>
      </p:sp>
      <p:sp>
        <p:nvSpPr>
          <p:cNvPr id="22" name="21 Marcador de número de diapositiva"/>
          <p:cNvSpPr>
            <a:spLocks noGrp="1"/>
          </p:cNvSpPr>
          <p:nvPr>
            <p:ph type="sldNum" sz="quarter" idx="15"/>
          </p:nvPr>
        </p:nvSpPr>
        <p:spPr/>
        <p:txBody>
          <a:bodyPr rtlCol="0"/>
          <a:lstStyle/>
          <a:p>
            <a:fld id="{BC24B8BA-7CB0-4901-A9BD-36BAFB701308}" type="slidenum">
              <a:rPr lang="es-ES" smtClean="0"/>
              <a:pPr/>
              <a:t>‹Nº›</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overrideClrMapping bg1="lt1" tx1="dk1" bg2="lt2" tx2="dk2" accent1="accent1" accent2="accent2" accent3="accent3" accent4="accent4" accent5="accent5" accent6="accent6" hlink="hlink" folHlink="folHlink"/>
  </p:clrMapOvr>
  <p:transition>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D115AB7B-D33E-474B-AD41-FC517BC0270C}" type="datetimeFigureOut">
              <a:rPr lang="es-ES" smtClean="0"/>
              <a:pPr/>
              <a:t>11/04/2013</a:t>
            </a:fld>
            <a:endParaRPr lang="es-ES"/>
          </a:p>
        </p:txBody>
      </p:sp>
      <p:sp>
        <p:nvSpPr>
          <p:cNvPr id="18" name="17 Marcador de número de diapositiva"/>
          <p:cNvSpPr>
            <a:spLocks noGrp="1"/>
          </p:cNvSpPr>
          <p:nvPr>
            <p:ph type="sldNum" sz="quarter" idx="11"/>
          </p:nvPr>
        </p:nvSpPr>
        <p:spPr/>
        <p:txBody>
          <a:bodyPr rtlCol="0"/>
          <a:lstStyle/>
          <a:p>
            <a:fld id="{BC24B8BA-7CB0-4901-A9BD-36BAFB701308}" type="slidenum">
              <a:rPr lang="es-ES" smtClean="0"/>
              <a:pPr/>
              <a:t>‹Nº›</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transition>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115AB7B-D33E-474B-AD41-FC517BC0270C}" type="datetimeFigureOut">
              <a:rPr lang="es-ES" smtClean="0"/>
              <a:pPr/>
              <a:t>11/04/2013</a:t>
            </a:fld>
            <a:endParaRPr lang="es-E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C24B8BA-7CB0-4901-A9BD-36BAFB701308}"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ransition>
    <p:push/>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7.tiff"/><Relationship Id="rId5" Type="http://schemas.openxmlformats.org/officeDocument/2006/relationships/image" Target="../media/image16.tiff"/><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286000" y="3207590"/>
            <a:ext cx="6172200" cy="2165626"/>
          </a:xfrm>
        </p:spPr>
        <p:txBody>
          <a:bodyPr>
            <a:normAutofit fontScale="90000"/>
          </a:bodyPr>
          <a:lstStyle/>
          <a:p>
            <a:r>
              <a:rPr lang="es-ES_tradnl" dirty="0" smtClean="0"/>
              <a:t>Diseño de estrategias financieras orientadas a mejorar las captaciones y </a:t>
            </a:r>
            <a:r>
              <a:rPr lang="es-ES_tradnl" dirty="0" smtClean="0"/>
              <a:t>el otorgamiento de créditos </a:t>
            </a:r>
            <a:r>
              <a:rPr lang="es-ES_tradnl" dirty="0" smtClean="0"/>
              <a:t>para incrementar la rentabilidad en la </a:t>
            </a:r>
            <a:r>
              <a:rPr lang="es-ES_tradnl" dirty="0" err="1" smtClean="0"/>
              <a:t>coac</a:t>
            </a:r>
            <a:r>
              <a:rPr lang="es-ES_tradnl" dirty="0" smtClean="0"/>
              <a:t> “</a:t>
            </a:r>
            <a:r>
              <a:rPr lang="es-ES_tradnl" dirty="0" err="1" smtClean="0"/>
              <a:t>sumak</a:t>
            </a:r>
            <a:r>
              <a:rPr lang="es-ES_tradnl" dirty="0" smtClean="0"/>
              <a:t> </a:t>
            </a:r>
            <a:r>
              <a:rPr lang="es-ES_tradnl" dirty="0" err="1" smtClean="0"/>
              <a:t>kawsay</a:t>
            </a:r>
            <a:r>
              <a:rPr lang="es-ES_tradnl" dirty="0" smtClean="0"/>
              <a:t> </a:t>
            </a:r>
            <a:r>
              <a:rPr lang="es-ES_tradnl" dirty="0" err="1" smtClean="0"/>
              <a:t>ltda</a:t>
            </a:r>
            <a:r>
              <a:rPr lang="es-ES_tradnl" dirty="0" smtClean="0"/>
              <a:t>.” la maná </a:t>
            </a:r>
            <a:endParaRPr lang="es-ES" dirty="0"/>
          </a:p>
        </p:txBody>
      </p:sp>
      <p:sp>
        <p:nvSpPr>
          <p:cNvPr id="3" name="2 Subtítulo"/>
          <p:cNvSpPr>
            <a:spLocks noGrp="1"/>
          </p:cNvSpPr>
          <p:nvPr>
            <p:ph type="subTitle" idx="1"/>
          </p:nvPr>
        </p:nvSpPr>
        <p:spPr>
          <a:xfrm>
            <a:off x="2286000" y="5805264"/>
            <a:ext cx="6172200" cy="569658"/>
          </a:xfrm>
        </p:spPr>
        <p:txBody>
          <a:bodyPr/>
          <a:lstStyle/>
          <a:p>
            <a:pPr algn="r"/>
            <a:r>
              <a:rPr lang="es-ES_tradnl" dirty="0" smtClean="0"/>
              <a:t>Mónica Tonato</a:t>
            </a:r>
            <a:endParaRPr lang="es-ES" dirty="0"/>
          </a:p>
        </p:txBody>
      </p:sp>
      <p:sp>
        <p:nvSpPr>
          <p:cNvPr id="4" name="2 Subtítulo"/>
          <p:cNvSpPr txBox="1">
            <a:spLocks/>
          </p:cNvSpPr>
          <p:nvPr/>
        </p:nvSpPr>
        <p:spPr>
          <a:xfrm>
            <a:off x="2267744" y="404664"/>
            <a:ext cx="6172200" cy="1371600"/>
          </a:xfrm>
          <a:prstGeom prst="rect">
            <a:avLst/>
          </a:prstGeom>
        </p:spPr>
        <p:txBody>
          <a:bodyPr vert="horz">
            <a:normAutofit/>
          </a:bodyPr>
          <a:lstStyle/>
          <a:p>
            <a:pPr marL="0" marR="0" lvl="0" indent="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s-ES_tradnl"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ESPE-L</a:t>
            </a:r>
            <a:endParaRPr kumimoji="0" lang="es-ES" sz="6000" b="1" i="0" u="none" strike="noStrike" kern="1200" normalizeH="0" baseline="0"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mn-lt"/>
              <a:ea typeface="+mn-ea"/>
              <a:cs typeface="+mn-cs"/>
            </a:endParaRPr>
          </a:p>
        </p:txBody>
      </p:sp>
      <p:pic>
        <p:nvPicPr>
          <p:cNvPr id="5" name="4 Imagen"/>
          <p:cNvPicPr/>
          <p:nvPr/>
        </p:nvPicPr>
        <p:blipFill>
          <a:blip r:embed="rId2" cstate="print"/>
          <a:srcRect/>
          <a:stretch>
            <a:fillRect/>
          </a:stretch>
        </p:blipFill>
        <p:spPr bwMode="auto">
          <a:xfrm>
            <a:off x="4597504" y="1340768"/>
            <a:ext cx="1486664" cy="1440160"/>
          </a:xfrm>
          <a:prstGeom prst="rect">
            <a:avLst/>
          </a:prstGeom>
          <a:noFill/>
        </p:spPr>
      </p:pic>
    </p:spTree>
  </p:cSld>
  <p:clrMapOvr>
    <a:masterClrMapping/>
  </p:clrMapOvr>
  <p:transition>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lstStyle/>
          <a:p>
            <a:r>
              <a:rPr lang="es-ES_tradnl" dirty="0" smtClean="0"/>
              <a:t>Diseño de Estrategias Financieras</a:t>
            </a:r>
            <a:endParaRPr lang="es-ES" dirty="0"/>
          </a:p>
        </p:txBody>
      </p:sp>
      <p:sp>
        <p:nvSpPr>
          <p:cNvPr id="3" name="2 Marcador de contenido"/>
          <p:cNvSpPr>
            <a:spLocks noGrp="1"/>
          </p:cNvSpPr>
          <p:nvPr>
            <p:ph sz="quarter" idx="1"/>
          </p:nvPr>
        </p:nvSpPr>
        <p:spPr>
          <a:xfrm>
            <a:off x="457200" y="908720"/>
            <a:ext cx="7467600" cy="4873752"/>
          </a:xfrm>
        </p:spPr>
        <p:txBody>
          <a:bodyPr/>
          <a:lstStyle/>
          <a:p>
            <a:pPr lvl="0"/>
            <a:r>
              <a:rPr lang="es-ES" dirty="0" smtClean="0"/>
              <a:t>Estrategias Financieras para mejorar la cartera</a:t>
            </a:r>
          </a:p>
          <a:p>
            <a:endParaRPr lang="es-ES" dirty="0"/>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8" name="7 Tabla"/>
          <p:cNvGraphicFramePr>
            <a:graphicFrameLocks noGrp="1"/>
          </p:cNvGraphicFramePr>
          <p:nvPr/>
        </p:nvGraphicFramePr>
        <p:xfrm>
          <a:off x="611560" y="1700808"/>
          <a:ext cx="7416824" cy="4683646"/>
        </p:xfrm>
        <a:graphic>
          <a:graphicData uri="http://schemas.openxmlformats.org/drawingml/2006/table">
            <a:tbl>
              <a:tblPr/>
              <a:tblGrid>
                <a:gridCol w="2587265"/>
                <a:gridCol w="4829559"/>
              </a:tblGrid>
              <a:tr h="224385">
                <a:tc>
                  <a:txBody>
                    <a:bodyPr/>
                    <a:lstStyle/>
                    <a:p>
                      <a:pPr algn="ctr">
                        <a:lnSpc>
                          <a:spcPct val="115000"/>
                        </a:lnSpc>
                        <a:spcAft>
                          <a:spcPts val="0"/>
                        </a:spcAft>
                      </a:pPr>
                      <a:r>
                        <a:rPr lang="es-ES" sz="1500" b="1" dirty="0">
                          <a:latin typeface="Times New Roman"/>
                          <a:ea typeface="Calibri"/>
                          <a:cs typeface="Times New Roman"/>
                        </a:rPr>
                        <a:t>OBJETIVOS</a:t>
                      </a:r>
                      <a:endParaRPr lang="es-ES" sz="1500" dirty="0">
                        <a:latin typeface="Calibri"/>
                        <a:ea typeface="Calibri"/>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500" b="1">
                          <a:latin typeface="Times New Roman"/>
                          <a:ea typeface="Calibri"/>
                          <a:cs typeface="Times New Roman"/>
                        </a:rPr>
                        <a:t>ESTRATEGIAS</a:t>
                      </a:r>
                      <a:endParaRPr lang="es-ES" sz="1500">
                        <a:latin typeface="Calibri"/>
                        <a:ea typeface="Calibri"/>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769">
                <a:tc rowSpan="2">
                  <a:txBody>
                    <a:bodyPr/>
                    <a:lstStyle/>
                    <a:p>
                      <a:pPr algn="just">
                        <a:lnSpc>
                          <a:spcPct val="115000"/>
                        </a:lnSpc>
                        <a:spcAft>
                          <a:spcPts val="0"/>
                        </a:spcAft>
                      </a:pPr>
                      <a:r>
                        <a:rPr lang="es-ES" sz="1500">
                          <a:latin typeface="Times New Roman"/>
                          <a:ea typeface="Calibri"/>
                          <a:cs typeface="Times New Roman"/>
                        </a:rPr>
                        <a:t>Reducir el índice de morosidad global en un 3% en el año 2013.</a:t>
                      </a:r>
                      <a:endParaRPr lang="es-ES" sz="1500">
                        <a:latin typeface="Calibri"/>
                        <a:ea typeface="Calibri"/>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500">
                          <a:latin typeface="Times New Roman"/>
                          <a:ea typeface="Calibri"/>
                          <a:cs typeface="Times New Roman"/>
                        </a:rPr>
                        <a:t>Analizar las 6 “c” de crédito en cada una de las operaciones a conceder.</a:t>
                      </a:r>
                      <a:endParaRPr lang="es-ES" sz="1500">
                        <a:latin typeface="Calibri"/>
                        <a:ea typeface="Calibri"/>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2060">
                <a:tc vMerge="1">
                  <a:txBody>
                    <a:bodyPr/>
                    <a:lstStyle/>
                    <a:p>
                      <a:endParaRPr lang="es-ES"/>
                    </a:p>
                  </a:txBody>
                  <a:tcPr/>
                </a:tc>
                <a:tc>
                  <a:txBody>
                    <a:bodyPr/>
                    <a:lstStyle/>
                    <a:p>
                      <a:pPr algn="just">
                        <a:lnSpc>
                          <a:spcPct val="115000"/>
                        </a:lnSpc>
                        <a:spcAft>
                          <a:spcPts val="0"/>
                        </a:spcAft>
                      </a:pPr>
                      <a:r>
                        <a:rPr lang="es-ES" sz="1500" dirty="0">
                          <a:latin typeface="Times New Roman"/>
                          <a:ea typeface="Calibri"/>
                          <a:cs typeface="Times New Roman"/>
                        </a:rPr>
                        <a:t>Educar al socio para que cancele sus cuotas puntualmente mediante incentivos económicos o </a:t>
                      </a:r>
                      <a:r>
                        <a:rPr lang="es-ES" sz="1500" dirty="0" smtClean="0">
                          <a:latin typeface="Times New Roman"/>
                          <a:ea typeface="Calibri"/>
                          <a:cs typeface="Times New Roman"/>
                        </a:rPr>
                        <a:t>promocionales.</a:t>
                      </a:r>
                      <a:endParaRPr lang="es-ES" sz="1500" dirty="0">
                        <a:latin typeface="Calibri"/>
                        <a:ea typeface="Calibri"/>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922">
                <a:tc rowSpan="4">
                  <a:txBody>
                    <a:bodyPr/>
                    <a:lstStyle/>
                    <a:p>
                      <a:pPr algn="just">
                        <a:lnSpc>
                          <a:spcPct val="115000"/>
                        </a:lnSpc>
                        <a:spcAft>
                          <a:spcPts val="0"/>
                        </a:spcAft>
                      </a:pPr>
                      <a:r>
                        <a:rPr lang="es-ES" sz="1500" dirty="0">
                          <a:latin typeface="Times New Roman"/>
                          <a:ea typeface="Calibri"/>
                          <a:cs typeface="Times New Roman"/>
                        </a:rPr>
                        <a:t>Incremento de créditos en un 15% adicional al porcentaje de crecimiento del mercado</a:t>
                      </a:r>
                      <a:endParaRPr lang="es-ES" sz="1500" dirty="0">
                        <a:latin typeface="Calibri"/>
                        <a:ea typeface="Calibri"/>
                        <a:cs typeface="Times New Roman"/>
                      </a:endParaRPr>
                    </a:p>
                  </a:txBody>
                  <a:tcPr marL="63106" marR="631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500" dirty="0">
                          <a:latin typeface="Times New Roman"/>
                          <a:ea typeface="Calibri"/>
                          <a:cs typeface="Times New Roman"/>
                        </a:rPr>
                        <a:t>Llegar a aquellas personas con cualquier nivel de ingresos, incluyendo consumidores, auto empleados, jefes de familia, </a:t>
                      </a:r>
                      <a:r>
                        <a:rPr lang="es-ES" sz="1500" dirty="0" smtClean="0">
                          <a:latin typeface="Times New Roman"/>
                          <a:ea typeface="Calibri"/>
                          <a:cs typeface="Times New Roman"/>
                        </a:rPr>
                        <a:t> </a:t>
                      </a:r>
                      <a:r>
                        <a:rPr lang="es-ES" sz="1500" dirty="0">
                          <a:latin typeface="Times New Roman"/>
                          <a:ea typeface="Calibri"/>
                          <a:cs typeface="Times New Roman"/>
                        </a:rPr>
                        <a:t>mujeres, madres solteras, personas que tienen un negocio informal.</a:t>
                      </a:r>
                      <a:endParaRPr lang="es-ES" sz="1500" dirty="0">
                        <a:latin typeface="Calibri"/>
                        <a:ea typeface="Calibri"/>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7537">
                <a:tc vMerge="1">
                  <a:txBody>
                    <a:bodyPr/>
                    <a:lstStyle/>
                    <a:p>
                      <a:endParaRPr lang="es-ES"/>
                    </a:p>
                  </a:txBody>
                  <a:tcPr/>
                </a:tc>
                <a:tc>
                  <a:txBody>
                    <a:bodyPr/>
                    <a:lstStyle/>
                    <a:p>
                      <a:pPr algn="just">
                        <a:lnSpc>
                          <a:spcPct val="115000"/>
                        </a:lnSpc>
                        <a:spcAft>
                          <a:spcPts val="0"/>
                        </a:spcAft>
                      </a:pPr>
                      <a:r>
                        <a:rPr lang="es-ES" sz="1500" dirty="0">
                          <a:latin typeface="Times New Roman"/>
                          <a:ea typeface="Calibri"/>
                          <a:cs typeface="Times New Roman"/>
                        </a:rPr>
                        <a:t>Colocar el efectivo en operaciones de crédito ampliando la gama de productos financieros con la certeza de que estos satisfagan sus necesidades.</a:t>
                      </a:r>
                      <a:endParaRPr lang="es-ES" sz="1500" dirty="0">
                        <a:latin typeface="Calibri"/>
                        <a:ea typeface="Calibri"/>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769">
                <a:tc vMerge="1">
                  <a:txBody>
                    <a:bodyPr/>
                    <a:lstStyle/>
                    <a:p>
                      <a:endParaRPr lang="es-ES"/>
                    </a:p>
                  </a:txBody>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s-ES" sz="1500" dirty="0" smtClean="0">
                          <a:latin typeface="Times New Roman"/>
                          <a:ea typeface="Calibri"/>
                          <a:cs typeface="Times New Roman"/>
                        </a:rPr>
                        <a:t>Implementar préstamos grupales, préstamos individuales y de grupos solidarios. </a:t>
                      </a:r>
                      <a:endParaRPr lang="es-ES" sz="1500" dirty="0" smtClean="0">
                        <a:latin typeface="Calibri"/>
                        <a:ea typeface="Calibri"/>
                        <a:cs typeface="Times New Roman"/>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3153">
                <a:tc vMerge="1">
                  <a:txBody>
                    <a:bodyPr/>
                    <a:lstStyle/>
                    <a:p>
                      <a:endParaRPr lang="es-ES"/>
                    </a:p>
                  </a:txBody>
                  <a:tcPr/>
                </a:tc>
                <a:tc>
                  <a:txBody>
                    <a:bodyPr/>
                    <a:lstStyle/>
                    <a:p>
                      <a:pPr algn="just">
                        <a:lnSpc>
                          <a:spcPct val="115000"/>
                        </a:lnSpc>
                        <a:spcAft>
                          <a:spcPts val="0"/>
                        </a:spcAft>
                      </a:pPr>
                      <a:r>
                        <a:rPr kumimoji="0" lang="es-ES" sz="1500" kern="1200" dirty="0" smtClean="0">
                          <a:solidFill>
                            <a:schemeClr val="tx1"/>
                          </a:solidFill>
                          <a:latin typeface="Times New Roman" pitchFamily="18" charset="0"/>
                          <a:ea typeface="+mn-ea"/>
                          <a:cs typeface="Times New Roman" pitchFamily="18" charset="0"/>
                        </a:rPr>
                        <a:t>Incrementar la concesión de créditos a socios con antecedentes crediticios aceptables, pues es más fácil otorgar servicios a un cliente actual porque confía en la cooperativa.</a:t>
                      </a:r>
                      <a:endParaRPr lang="es-ES" sz="1500" dirty="0">
                        <a:latin typeface="Times New Roman" pitchFamily="18" charset="0"/>
                        <a:ea typeface="Calibri"/>
                        <a:cs typeface="Times New Roman" pitchFamily="18" charset="0"/>
                      </a:endParaRPr>
                    </a:p>
                  </a:txBody>
                  <a:tcPr marL="63106" marR="631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lstStyle/>
          <a:p>
            <a:r>
              <a:rPr lang="es-ES_tradnl" dirty="0" smtClean="0"/>
              <a:t>Diseño de Estrategias Financieras</a:t>
            </a:r>
            <a:endParaRPr lang="es-ES" dirty="0"/>
          </a:p>
        </p:txBody>
      </p:sp>
      <p:sp>
        <p:nvSpPr>
          <p:cNvPr id="3" name="2 Marcador de contenido"/>
          <p:cNvSpPr>
            <a:spLocks noGrp="1"/>
          </p:cNvSpPr>
          <p:nvPr>
            <p:ph sz="quarter" idx="1"/>
          </p:nvPr>
        </p:nvSpPr>
        <p:spPr>
          <a:xfrm>
            <a:off x="457200" y="908720"/>
            <a:ext cx="7467600" cy="4873752"/>
          </a:xfrm>
        </p:spPr>
        <p:txBody>
          <a:bodyPr>
            <a:normAutofit/>
          </a:bodyPr>
          <a:lstStyle/>
          <a:p>
            <a:pPr lvl="0"/>
            <a:r>
              <a:rPr lang="es-ES" sz="2000" dirty="0" smtClean="0"/>
              <a:t>Estrategias Financieras para mejorar la cartera</a:t>
            </a:r>
          </a:p>
          <a:p>
            <a:pPr lvl="0">
              <a:buNone/>
            </a:pPr>
            <a:r>
              <a:rPr lang="es-ES_tradnl" sz="2000" dirty="0" smtClean="0"/>
              <a:t>Nuevos métodos para otorgar créditos</a:t>
            </a:r>
            <a:endParaRPr lang="es-ES" sz="2000" dirty="0" smtClean="0"/>
          </a:p>
          <a:p>
            <a:endParaRPr lang="es-ES" sz="2000" dirty="0"/>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6" name="5 Imagen"/>
          <p:cNvPicPr/>
          <p:nvPr/>
        </p:nvPicPr>
        <p:blipFill>
          <a:blip r:embed="rId2" cstate="print"/>
          <a:srcRect/>
          <a:stretch>
            <a:fillRect/>
          </a:stretch>
        </p:blipFill>
        <p:spPr bwMode="auto">
          <a:xfrm>
            <a:off x="539552" y="2060848"/>
            <a:ext cx="7200800" cy="3672408"/>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lstStyle/>
          <a:p>
            <a:r>
              <a:rPr lang="es-ES_tradnl" dirty="0" smtClean="0"/>
              <a:t>Diseño de Estrategias Financieras</a:t>
            </a:r>
            <a:endParaRPr lang="es-ES" dirty="0"/>
          </a:p>
        </p:txBody>
      </p:sp>
      <p:sp>
        <p:nvSpPr>
          <p:cNvPr id="3" name="2 Marcador de contenido"/>
          <p:cNvSpPr>
            <a:spLocks noGrp="1"/>
          </p:cNvSpPr>
          <p:nvPr>
            <p:ph sz="quarter" idx="1"/>
          </p:nvPr>
        </p:nvSpPr>
        <p:spPr>
          <a:xfrm>
            <a:off x="457200" y="908720"/>
            <a:ext cx="7467600" cy="4873752"/>
          </a:xfrm>
        </p:spPr>
        <p:txBody>
          <a:bodyPr/>
          <a:lstStyle/>
          <a:p>
            <a:pPr lvl="0"/>
            <a:r>
              <a:rPr lang="es-ES" dirty="0" smtClean="0"/>
              <a:t>Estrategias Financieras para mejorar la cartera</a:t>
            </a:r>
          </a:p>
          <a:p>
            <a:endParaRPr lang="es-ES" dirty="0"/>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6" name="5 Imagen"/>
          <p:cNvPicPr/>
          <p:nvPr/>
        </p:nvPicPr>
        <p:blipFill>
          <a:blip r:embed="rId2" cstate="print"/>
          <a:srcRect/>
          <a:stretch>
            <a:fillRect/>
          </a:stretch>
        </p:blipFill>
        <p:spPr bwMode="auto">
          <a:xfrm>
            <a:off x="569993" y="1772816"/>
            <a:ext cx="6954335" cy="4032448"/>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lstStyle/>
          <a:p>
            <a:r>
              <a:rPr lang="es-ES_tradnl" dirty="0" smtClean="0"/>
              <a:t>Diseño de Estrategias Financieras</a:t>
            </a:r>
            <a:endParaRPr lang="es-ES" dirty="0"/>
          </a:p>
        </p:txBody>
      </p:sp>
      <p:sp>
        <p:nvSpPr>
          <p:cNvPr id="3" name="2 Marcador de contenido"/>
          <p:cNvSpPr>
            <a:spLocks noGrp="1"/>
          </p:cNvSpPr>
          <p:nvPr>
            <p:ph sz="quarter" idx="1"/>
          </p:nvPr>
        </p:nvSpPr>
        <p:spPr>
          <a:xfrm>
            <a:off x="457200" y="908720"/>
            <a:ext cx="7467600" cy="4873752"/>
          </a:xfrm>
        </p:spPr>
        <p:txBody>
          <a:bodyPr/>
          <a:lstStyle/>
          <a:p>
            <a:pPr lvl="0"/>
            <a:r>
              <a:rPr lang="es-ES" dirty="0" smtClean="0"/>
              <a:t>Estrategias Financieras para mejorar las captaciones</a:t>
            </a:r>
          </a:p>
          <a:p>
            <a:endParaRPr lang="es-ES" dirty="0"/>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6" name="5 Tabla"/>
          <p:cNvGraphicFramePr>
            <a:graphicFrameLocks noGrp="1"/>
          </p:cNvGraphicFramePr>
          <p:nvPr/>
        </p:nvGraphicFramePr>
        <p:xfrm>
          <a:off x="827581" y="1767939"/>
          <a:ext cx="7128795" cy="4469373"/>
        </p:xfrm>
        <a:graphic>
          <a:graphicData uri="http://schemas.openxmlformats.org/drawingml/2006/table">
            <a:tbl>
              <a:tblPr/>
              <a:tblGrid>
                <a:gridCol w="2232252"/>
                <a:gridCol w="4896543"/>
              </a:tblGrid>
              <a:tr h="257223">
                <a:tc>
                  <a:txBody>
                    <a:bodyPr/>
                    <a:lstStyle/>
                    <a:p>
                      <a:pPr algn="ctr">
                        <a:lnSpc>
                          <a:spcPct val="115000"/>
                        </a:lnSpc>
                        <a:spcAft>
                          <a:spcPts val="0"/>
                        </a:spcAft>
                      </a:pPr>
                      <a:r>
                        <a:rPr lang="es-ES" sz="1400" b="1" dirty="0">
                          <a:latin typeface="Times New Roman"/>
                          <a:ea typeface="Calibri"/>
                          <a:cs typeface="Times New Roman"/>
                        </a:rPr>
                        <a:t>OBJETIVO</a:t>
                      </a:r>
                      <a:endParaRPr lang="es-ES" sz="1400" dirty="0">
                        <a:latin typeface="Calibri"/>
                        <a:ea typeface="Calibri"/>
                        <a:cs typeface="Times New Roman"/>
                      </a:endParaRP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b="1">
                          <a:latin typeface="Times New Roman"/>
                          <a:ea typeface="Calibri"/>
                          <a:cs typeface="Times New Roman"/>
                        </a:rPr>
                        <a:t>ESTRATEGIAS</a:t>
                      </a:r>
                      <a:endParaRPr lang="es-ES" sz="1400">
                        <a:latin typeface="Calibri"/>
                        <a:ea typeface="Calibri"/>
                        <a:cs typeface="Times New Roman"/>
                      </a:endParaRP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6117">
                <a:tc rowSpan="4">
                  <a:txBody>
                    <a:bodyPr/>
                    <a:lstStyle/>
                    <a:p>
                      <a:pPr algn="just">
                        <a:lnSpc>
                          <a:spcPct val="115000"/>
                        </a:lnSpc>
                        <a:spcAft>
                          <a:spcPts val="0"/>
                        </a:spcAft>
                      </a:pPr>
                      <a:r>
                        <a:rPr lang="es-ES" sz="1400" dirty="0">
                          <a:latin typeface="Times New Roman"/>
                          <a:ea typeface="Calibri"/>
                          <a:cs typeface="Times New Roman"/>
                        </a:rPr>
                        <a:t>Incremento de las captaciones en un  10%. Adicional al porcentaje de crecimiento del mercado.</a:t>
                      </a:r>
                      <a:endParaRPr lang="es-ES" sz="1400" dirty="0">
                        <a:latin typeface="Calibri"/>
                        <a:ea typeface="Calibri"/>
                        <a:cs typeface="Times New Roman"/>
                      </a:endParaRPr>
                    </a:p>
                  </a:txBody>
                  <a:tcPr marL="57828" marR="57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400">
                          <a:solidFill>
                            <a:srgbClr val="000000"/>
                          </a:solidFill>
                          <a:latin typeface="Times New Roman"/>
                          <a:ea typeface="Calibri"/>
                          <a:cs typeface="Times New Roman"/>
                        </a:rPr>
                        <a:t>Designar un porcentaje aceptable, como es entre 2% y 3,5% del gasto total, para procesos de capacitación a socios, directivos y empleados, todo esto conllevará a mejorar la comunicación y la atención que se brinda a los socios siendo oportuna, eficaz y gentil.</a:t>
                      </a:r>
                      <a:endParaRPr lang="es-ES" sz="1400">
                        <a:latin typeface="Calibri"/>
                        <a:ea typeface="Calibri"/>
                        <a:cs typeface="Times New Roman"/>
                      </a:endParaRP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223">
                <a:tc vMerge="1">
                  <a:txBody>
                    <a:bodyPr/>
                    <a:lstStyle/>
                    <a:p>
                      <a:endParaRPr lang="es-ES"/>
                    </a:p>
                  </a:txBody>
                  <a:tcPr/>
                </a:tc>
                <a:tc>
                  <a:txBody>
                    <a:bodyPr/>
                    <a:lstStyle/>
                    <a:p>
                      <a:pPr algn="just">
                        <a:lnSpc>
                          <a:spcPct val="115000"/>
                        </a:lnSpc>
                        <a:spcAft>
                          <a:spcPts val="0"/>
                        </a:spcAft>
                      </a:pPr>
                      <a:r>
                        <a:rPr lang="es-ES" sz="1400">
                          <a:latin typeface="Times New Roman"/>
                          <a:ea typeface="Calibri"/>
                          <a:cs typeface="Times New Roman"/>
                        </a:rPr>
                        <a:t>Mantener tasas de interés competitivas.</a:t>
                      </a:r>
                      <a:endParaRPr lang="es-ES" sz="1400">
                        <a:latin typeface="Calibri"/>
                        <a:ea typeface="Calibri"/>
                        <a:cs typeface="Times New Roman"/>
                      </a:endParaRP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2746">
                <a:tc vMerge="1">
                  <a:txBody>
                    <a:bodyPr/>
                    <a:lstStyle/>
                    <a:p>
                      <a:endParaRPr lang="es-ES"/>
                    </a:p>
                  </a:txBody>
                  <a:tcPr/>
                </a:tc>
                <a:tc>
                  <a:txBody>
                    <a:bodyPr/>
                    <a:lstStyle/>
                    <a:p>
                      <a:pPr algn="just">
                        <a:lnSpc>
                          <a:spcPct val="115000"/>
                        </a:lnSpc>
                        <a:spcAft>
                          <a:spcPts val="0"/>
                        </a:spcAft>
                      </a:pPr>
                      <a:r>
                        <a:rPr lang="es-ES" sz="1400" dirty="0" smtClean="0">
                          <a:latin typeface="Times New Roman"/>
                          <a:ea typeface="Calibri"/>
                          <a:cs typeface="Times New Roman"/>
                        </a:rPr>
                        <a:t>Promover </a:t>
                      </a:r>
                      <a:r>
                        <a:rPr lang="es-ES" sz="1400" dirty="0">
                          <a:latin typeface="Times New Roman"/>
                          <a:ea typeface="Calibri"/>
                          <a:cs typeface="Times New Roman"/>
                        </a:rPr>
                        <a:t>una cultura informativa en el socio con respecto al accionar de la institución, utilizando un</a:t>
                      </a:r>
                      <a:r>
                        <a:rPr lang="es-ES" sz="1400" dirty="0">
                          <a:solidFill>
                            <a:srgbClr val="000000"/>
                          </a:solidFill>
                          <a:latin typeface="Times New Roman"/>
                          <a:ea typeface="Calibri"/>
                          <a:cs typeface="Times New Roman"/>
                        </a:rPr>
                        <a:t>a gran herramienta como es el internet ya que no sólo hace llegar a más gente, más rápido y más barato; también sirve  para conseguir fama y exposición de la cooperativa de manera muy barata e incluso gratuita.</a:t>
                      </a:r>
                      <a:endParaRPr lang="es-ES" sz="1400" dirty="0">
                        <a:latin typeface="Calibri"/>
                        <a:ea typeface="Calibri"/>
                        <a:cs typeface="Times New Roman"/>
                      </a:endParaRPr>
                    </a:p>
                    <a:p>
                      <a:pPr marL="342900" lvl="0" indent="-342900" algn="just">
                        <a:lnSpc>
                          <a:spcPct val="115000"/>
                        </a:lnSpc>
                        <a:spcAft>
                          <a:spcPts val="0"/>
                        </a:spcAft>
                        <a:buFont typeface="Arial"/>
                        <a:buChar char="*"/>
                      </a:pPr>
                      <a:r>
                        <a:rPr lang="es-ES" sz="1400" b="1" dirty="0">
                          <a:solidFill>
                            <a:srgbClr val="000000"/>
                          </a:solidFill>
                          <a:latin typeface="Times New Roman"/>
                          <a:ea typeface="Calibri"/>
                          <a:cs typeface="Times New Roman"/>
                        </a:rPr>
                        <a:t>Elaborar boletines </a:t>
                      </a:r>
                      <a:r>
                        <a:rPr lang="es-ES" sz="1400" b="1" dirty="0" smtClean="0">
                          <a:solidFill>
                            <a:srgbClr val="000000"/>
                          </a:solidFill>
                          <a:latin typeface="Times New Roman"/>
                          <a:ea typeface="Calibri"/>
                          <a:cs typeface="Times New Roman"/>
                        </a:rPr>
                        <a:t>periódicos</a:t>
                      </a:r>
                    </a:p>
                    <a:p>
                      <a:pPr marL="342900" lvl="0" indent="-342900" algn="just">
                        <a:lnSpc>
                          <a:spcPct val="115000"/>
                        </a:lnSpc>
                        <a:spcAft>
                          <a:spcPts val="0"/>
                        </a:spcAft>
                        <a:buFont typeface="Arial"/>
                        <a:buChar char="*"/>
                      </a:pPr>
                      <a:r>
                        <a:rPr lang="es-ES" sz="1400" b="1" dirty="0" smtClean="0">
                          <a:solidFill>
                            <a:srgbClr val="000000"/>
                          </a:solidFill>
                          <a:latin typeface="Times New Roman"/>
                          <a:ea typeface="Calibri"/>
                          <a:cs typeface="Times New Roman"/>
                        </a:rPr>
                        <a:t>Consultoría virtual de créditos</a:t>
                      </a:r>
                    </a:p>
                    <a:p>
                      <a:pPr marL="342900" lvl="0" indent="-342900" algn="just">
                        <a:lnSpc>
                          <a:spcPct val="115000"/>
                        </a:lnSpc>
                        <a:spcAft>
                          <a:spcPts val="0"/>
                        </a:spcAft>
                        <a:buFont typeface="Arial"/>
                        <a:buChar char="*"/>
                      </a:pPr>
                      <a:r>
                        <a:rPr lang="es-ES" sz="1400" b="1" dirty="0" smtClean="0">
                          <a:solidFill>
                            <a:srgbClr val="000000"/>
                          </a:solidFill>
                          <a:latin typeface="Times New Roman"/>
                          <a:ea typeface="Calibri"/>
                          <a:cs typeface="Times New Roman"/>
                        </a:rPr>
                        <a:t>Página con preguntas y respuestas frecuentes</a:t>
                      </a:r>
                      <a:r>
                        <a:rPr lang="es-ES" sz="1400" dirty="0" smtClean="0">
                          <a:solidFill>
                            <a:srgbClr val="000000"/>
                          </a:solidFill>
                          <a:latin typeface="Times New Roman"/>
                          <a:ea typeface="Calibri"/>
                          <a:cs typeface="Times New Roman"/>
                        </a:rPr>
                        <a:t> </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vMerge="1">
                  <a:txBody>
                    <a:bodyPr/>
                    <a:lstStyle/>
                    <a:p>
                      <a:pPr algn="just">
                        <a:lnSpc>
                          <a:spcPct val="115000"/>
                        </a:lnSpc>
                        <a:spcAft>
                          <a:spcPts val="0"/>
                        </a:spcAft>
                      </a:pPr>
                      <a:endParaRPr lang="es-ES" sz="1400" dirty="0">
                        <a:latin typeface="Calibri"/>
                        <a:ea typeface="Calibri"/>
                        <a:cs typeface="Times New Roman"/>
                      </a:endParaRPr>
                    </a:p>
                  </a:txBody>
                  <a:tcPr marL="57828" marR="57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Font typeface="Arial"/>
                        <a:buNone/>
                      </a:pPr>
                      <a:r>
                        <a:rPr lang="es-ES" sz="1400" dirty="0" smtClean="0">
                          <a:latin typeface="Times New Roman"/>
                          <a:ea typeface="Calibri"/>
                          <a:cs typeface="Times New Roman"/>
                        </a:rPr>
                        <a:t>Operar con nuevos productos y servicios financieros que</a:t>
                      </a:r>
                    </a:p>
                    <a:p>
                      <a:pPr marL="342900" lvl="0" indent="-342900" algn="just">
                        <a:lnSpc>
                          <a:spcPct val="115000"/>
                        </a:lnSpc>
                        <a:spcAft>
                          <a:spcPts val="0"/>
                        </a:spcAft>
                        <a:buFont typeface="Arial"/>
                        <a:buNone/>
                      </a:pPr>
                      <a:r>
                        <a:rPr lang="es-ES" sz="1400" dirty="0" smtClean="0">
                          <a:latin typeface="Times New Roman"/>
                          <a:ea typeface="Calibri"/>
                          <a:cs typeface="Times New Roman"/>
                        </a:rPr>
                        <a:t>les atribuye la Ley de Economía Popular y Solidaria.</a:t>
                      </a:r>
                      <a:endParaRPr lang="es-ES" sz="1400" dirty="0" smtClean="0">
                        <a:solidFill>
                          <a:srgbClr val="000000"/>
                        </a:solidFill>
                        <a:latin typeface="Times New Roman"/>
                        <a:ea typeface="Calibri"/>
                        <a:cs typeface="Times New Roman"/>
                      </a:endParaRP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lstStyle/>
          <a:p>
            <a:r>
              <a:rPr lang="es-ES_tradnl" dirty="0" smtClean="0"/>
              <a:t>Diseño de Estrategias Financieras</a:t>
            </a:r>
            <a:endParaRPr lang="es-ES" dirty="0"/>
          </a:p>
        </p:txBody>
      </p:sp>
      <p:sp>
        <p:nvSpPr>
          <p:cNvPr id="3" name="2 Marcador de contenido"/>
          <p:cNvSpPr>
            <a:spLocks noGrp="1"/>
          </p:cNvSpPr>
          <p:nvPr>
            <p:ph sz="quarter" idx="1"/>
          </p:nvPr>
        </p:nvSpPr>
        <p:spPr>
          <a:xfrm>
            <a:off x="457200" y="908720"/>
            <a:ext cx="7467600" cy="4873752"/>
          </a:xfrm>
        </p:spPr>
        <p:txBody>
          <a:bodyPr/>
          <a:lstStyle/>
          <a:p>
            <a:pPr lvl="0"/>
            <a:r>
              <a:rPr lang="es-ES" dirty="0" smtClean="0"/>
              <a:t>Estrategias Financieras para mejorar inversiones financieras</a:t>
            </a:r>
          </a:p>
          <a:p>
            <a:pPr lvl="0"/>
            <a:r>
              <a:rPr lang="es-ES" sz="1800" dirty="0" smtClean="0"/>
              <a:t>Objetivo </a:t>
            </a:r>
          </a:p>
          <a:p>
            <a:pPr lvl="0">
              <a:buNone/>
            </a:pPr>
            <a:r>
              <a:rPr lang="es-ES" sz="1800" dirty="0" smtClean="0"/>
              <a:t>Incrementar un 5% del saldo anterior de inversiones para el año 2013.</a:t>
            </a:r>
          </a:p>
          <a:p>
            <a:endParaRPr lang="es-ES" dirty="0"/>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6" name="5 Tabla"/>
          <p:cNvGraphicFramePr>
            <a:graphicFrameLocks noGrp="1"/>
          </p:cNvGraphicFramePr>
          <p:nvPr/>
        </p:nvGraphicFramePr>
        <p:xfrm>
          <a:off x="683568" y="2561560"/>
          <a:ext cx="6696744" cy="3027680"/>
        </p:xfrm>
        <a:graphic>
          <a:graphicData uri="http://schemas.openxmlformats.org/drawingml/2006/table">
            <a:tbl>
              <a:tblPr firstRow="1" bandRow="1">
                <a:tableStyleId>{0660B408-B3CF-4A94-85FC-2B1E0A45F4A2}</a:tableStyleId>
              </a:tblPr>
              <a:tblGrid>
                <a:gridCol w="395521"/>
                <a:gridCol w="2952851"/>
                <a:gridCol w="369525"/>
                <a:gridCol w="2978847"/>
              </a:tblGrid>
              <a:tr h="370840">
                <a:tc gridSpan="4">
                  <a:txBody>
                    <a:bodyPr/>
                    <a:lstStyle/>
                    <a:p>
                      <a:pPr algn="ctr"/>
                      <a:r>
                        <a:rPr lang="es-ES_tradnl" sz="1800" b="1" dirty="0" smtClean="0"/>
                        <a:t>Definición</a:t>
                      </a:r>
                      <a:r>
                        <a:rPr lang="es-ES_tradnl" sz="1800" b="1" baseline="0" dirty="0" smtClean="0"/>
                        <a:t> de estrategias financieras de inversiones</a:t>
                      </a:r>
                      <a:endParaRPr lang="es-ES" sz="1800" b="1" dirty="0"/>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r>
              <a:tr h="370840">
                <a:tc>
                  <a:txBody>
                    <a:bodyPr/>
                    <a:lstStyle/>
                    <a:p>
                      <a:r>
                        <a:rPr lang="es-ES_tradnl" sz="1800" dirty="0" smtClean="0"/>
                        <a:t>1</a:t>
                      </a:r>
                      <a:endParaRPr lang="es-ES" sz="1800" dirty="0"/>
                    </a:p>
                  </a:txBody>
                  <a:tcPr/>
                </a:tc>
                <a:tc>
                  <a:txBody>
                    <a:bodyPr/>
                    <a:lstStyle/>
                    <a:p>
                      <a:pPr rtl="0"/>
                      <a:r>
                        <a:rPr kumimoji="0" lang="es-ES" sz="1800" kern="1200" dirty="0" smtClean="0">
                          <a:solidFill>
                            <a:schemeClr val="dk1"/>
                          </a:solidFill>
                          <a:latin typeface="+mn-lt"/>
                          <a:ea typeface="+mn-ea"/>
                          <a:cs typeface="+mn-cs"/>
                        </a:rPr>
                        <a:t>Realizar inversiones financieras temporales considerando criterios de liquidez y rentabilidad en instituciones financieras reguladas por la Superintendencia de Bancos y Seguros.</a:t>
                      </a:r>
                      <a:endParaRPr kumimoji="0" lang="es-ES" sz="1800" kern="1200" baseline="0" dirty="0" smtClean="0">
                        <a:solidFill>
                          <a:schemeClr val="dk1"/>
                        </a:solidFill>
                        <a:latin typeface="+mn-lt"/>
                        <a:ea typeface="+mn-ea"/>
                        <a:cs typeface="+mn-cs"/>
                      </a:endParaRPr>
                    </a:p>
                  </a:txBody>
                  <a:tcPr/>
                </a:tc>
                <a:tc>
                  <a:txBody>
                    <a:bodyPr/>
                    <a:lstStyle/>
                    <a:p>
                      <a:r>
                        <a:rPr lang="es-ES_tradnl" sz="1800" dirty="0" smtClean="0"/>
                        <a:t>2</a:t>
                      </a:r>
                      <a:endParaRPr lang="es-E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1800" kern="1200" dirty="0" smtClean="0">
                          <a:solidFill>
                            <a:schemeClr val="dk1"/>
                          </a:solidFill>
                          <a:latin typeface="+mn-lt"/>
                          <a:ea typeface="+mn-ea"/>
                          <a:cs typeface="+mn-cs"/>
                        </a:rPr>
                        <a:t>Controlar los fondos disponibles, de tal manera que permitan una adecuada colocación en operaciones de crédito e inversiones de corto plazo en instituciones financieras.</a:t>
                      </a:r>
                      <a:endParaRPr kumimoji="0" lang="es-ES" sz="1800" kern="1200" baseline="0" dirty="0" smtClean="0">
                        <a:solidFill>
                          <a:schemeClr val="dk1"/>
                        </a:solidFill>
                        <a:latin typeface="+mn-lt"/>
                        <a:ea typeface="+mn-ea"/>
                        <a:cs typeface="+mn-cs"/>
                      </a:endParaRPr>
                    </a:p>
                  </a:txBody>
                  <a:tcPr/>
                </a:tc>
              </a:tr>
              <a:tr h="370840">
                <a:tc>
                  <a:txBody>
                    <a:bodyPr/>
                    <a:lstStyle/>
                    <a:p>
                      <a:endParaRPr lang="es-E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s-ES" sz="1800" kern="1200" baseline="0" dirty="0" smtClean="0">
                        <a:solidFill>
                          <a:schemeClr val="dk1"/>
                        </a:solidFill>
                        <a:latin typeface="+mn-lt"/>
                        <a:ea typeface="+mn-ea"/>
                        <a:cs typeface="+mn-cs"/>
                      </a:endParaRPr>
                    </a:p>
                  </a:txBody>
                  <a:tcPr/>
                </a:tc>
                <a:tc>
                  <a:txBody>
                    <a:bodyPr/>
                    <a:lstStyle/>
                    <a:p>
                      <a:endParaRPr lang="es-E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s-ES" sz="1800" kern="1200" baseline="0" dirty="0" smtClean="0">
                        <a:solidFill>
                          <a:schemeClr val="dk1"/>
                        </a:solidFill>
                        <a:latin typeface="+mn-lt"/>
                        <a:ea typeface="+mn-ea"/>
                        <a:cs typeface="+mn-cs"/>
                      </a:endParaRPr>
                    </a:p>
                  </a:txBody>
                  <a:tcPr/>
                </a:tc>
              </a:tr>
            </a:tbl>
          </a:graphicData>
        </a:graphic>
      </p:graphicFrame>
    </p:spTree>
  </p:cSld>
  <p:clrMapOvr>
    <a:masterClrMapping/>
  </p:clrMapOvr>
  <p:transition>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lstStyle/>
          <a:p>
            <a:r>
              <a:rPr lang="es-ES_tradnl" dirty="0" smtClean="0"/>
              <a:t>Evaluación Económica</a:t>
            </a:r>
            <a:endParaRPr lang="es-ES" dirty="0"/>
          </a:p>
        </p:txBody>
      </p:sp>
      <p:sp>
        <p:nvSpPr>
          <p:cNvPr id="3" name="2 Marcador de contenido"/>
          <p:cNvSpPr>
            <a:spLocks noGrp="1"/>
          </p:cNvSpPr>
          <p:nvPr>
            <p:ph sz="quarter" idx="1"/>
          </p:nvPr>
        </p:nvSpPr>
        <p:spPr>
          <a:xfrm>
            <a:off x="457200" y="908720"/>
            <a:ext cx="7467600" cy="5400600"/>
          </a:xfrm>
        </p:spPr>
        <p:txBody>
          <a:bodyPr>
            <a:normAutofit/>
          </a:bodyPr>
          <a:lstStyle/>
          <a:p>
            <a:pPr lvl="0"/>
            <a:r>
              <a:rPr lang="es-ES" sz="2000" b="1" dirty="0" smtClean="0"/>
              <a:t>Presupuestos</a:t>
            </a:r>
            <a:r>
              <a:rPr lang="es-ES" sz="1700" dirty="0" smtClean="0"/>
              <a:t> </a:t>
            </a:r>
          </a:p>
          <a:p>
            <a:pPr lvl="0">
              <a:buNone/>
            </a:pPr>
            <a:r>
              <a:rPr lang="es-ES_tradnl" sz="1700" b="1" dirty="0" smtClean="0"/>
              <a:t>Presupuesto de inversión en activos fijos</a:t>
            </a:r>
            <a:endParaRPr lang="es-ES" sz="1700" b="1" dirty="0" smtClean="0"/>
          </a:p>
          <a:p>
            <a:pPr lvl="0">
              <a:buNone/>
            </a:pPr>
            <a:r>
              <a:rPr lang="es-ES" sz="1700" dirty="0" smtClean="0"/>
              <a:t>Es indispensable establecer un presupuesto para la adquisición de una</a:t>
            </a:r>
          </a:p>
          <a:p>
            <a:pPr lvl="0">
              <a:buNone/>
            </a:pPr>
            <a:r>
              <a:rPr lang="es-ES" sz="1700" dirty="0" smtClean="0"/>
              <a:t>planta comercial</a:t>
            </a:r>
          </a:p>
          <a:p>
            <a:pPr lvl="0">
              <a:buNone/>
            </a:pPr>
            <a:endParaRPr lang="es-ES_tradnl" sz="1700" dirty="0" smtClean="0"/>
          </a:p>
          <a:p>
            <a:pPr lvl="0">
              <a:buNone/>
            </a:pPr>
            <a:endParaRPr lang="es-ES_tradnl" sz="1700" dirty="0" smtClean="0"/>
          </a:p>
          <a:p>
            <a:pPr lvl="0">
              <a:buNone/>
            </a:pPr>
            <a:endParaRPr lang="es-ES" sz="1700" dirty="0" smtClean="0"/>
          </a:p>
          <a:p>
            <a:pPr lvl="0">
              <a:buNone/>
            </a:pPr>
            <a:endParaRPr lang="es-ES" sz="1700" dirty="0" smtClean="0"/>
          </a:p>
          <a:p>
            <a:pPr lvl="0">
              <a:buNone/>
            </a:pPr>
            <a:r>
              <a:rPr lang="es-ES" sz="1700" dirty="0" smtClean="0"/>
              <a:t>Los activos fijos están sujetos a depreciación</a:t>
            </a:r>
          </a:p>
          <a:p>
            <a:pPr>
              <a:buNone/>
            </a:pPr>
            <a:r>
              <a:rPr lang="es-ES" sz="1700" b="1" dirty="0" smtClean="0"/>
              <a:t>Depreciación Anual =</a:t>
            </a:r>
            <a:r>
              <a:rPr lang="es-ES" sz="1700" dirty="0" smtClean="0"/>
              <a:t>  (Valor Actual – Valor Residual) / Vida Útil</a:t>
            </a:r>
          </a:p>
          <a:p>
            <a:r>
              <a:rPr lang="es-ES" sz="1700" b="1" dirty="0" smtClean="0"/>
              <a:t>Activo Fijo</a:t>
            </a:r>
            <a:r>
              <a:rPr lang="es-ES" sz="1700" dirty="0" smtClean="0"/>
              <a:t>	</a:t>
            </a:r>
            <a:r>
              <a:rPr lang="es-ES" sz="1700" b="1" dirty="0" smtClean="0"/>
              <a:t>:</a:t>
            </a:r>
            <a:r>
              <a:rPr lang="es-ES" sz="1700" dirty="0" smtClean="0"/>
              <a:t>	Edificio</a:t>
            </a:r>
          </a:p>
          <a:p>
            <a:r>
              <a:rPr lang="es-ES" sz="1700" b="1" dirty="0" smtClean="0"/>
              <a:t>Valor</a:t>
            </a:r>
            <a:r>
              <a:rPr lang="es-ES" sz="1700" dirty="0" smtClean="0"/>
              <a:t> </a:t>
            </a:r>
            <a:r>
              <a:rPr lang="es-ES" sz="1700" b="1" dirty="0" smtClean="0"/>
              <a:t>Actual</a:t>
            </a:r>
            <a:r>
              <a:rPr lang="es-ES" sz="1700" dirty="0" smtClean="0"/>
              <a:t>	</a:t>
            </a:r>
            <a:r>
              <a:rPr lang="es-ES" sz="1700" b="1" dirty="0" smtClean="0"/>
              <a:t>:</a:t>
            </a:r>
            <a:r>
              <a:rPr lang="es-ES" sz="1700" dirty="0" smtClean="0"/>
              <a:t>	82.000,00</a:t>
            </a:r>
          </a:p>
          <a:p>
            <a:r>
              <a:rPr lang="es-ES" sz="1700" b="1" dirty="0" smtClean="0"/>
              <a:t>Valor</a:t>
            </a:r>
            <a:r>
              <a:rPr lang="es-ES" sz="1700" dirty="0" smtClean="0"/>
              <a:t> </a:t>
            </a:r>
            <a:r>
              <a:rPr lang="es-ES" sz="1700" b="1" dirty="0" smtClean="0"/>
              <a:t>Residual</a:t>
            </a:r>
            <a:r>
              <a:rPr lang="es-ES" sz="1700" dirty="0" smtClean="0"/>
              <a:t>	</a:t>
            </a:r>
            <a:r>
              <a:rPr lang="es-ES" sz="1700" b="1" dirty="0" smtClean="0"/>
              <a:t>:</a:t>
            </a:r>
            <a:r>
              <a:rPr lang="es-ES" sz="1700" dirty="0" smtClean="0"/>
              <a:t>	4.100,00</a:t>
            </a:r>
          </a:p>
          <a:p>
            <a:r>
              <a:rPr lang="es-ES" sz="1700" b="1" dirty="0" smtClean="0"/>
              <a:t>Vida</a:t>
            </a:r>
            <a:r>
              <a:rPr lang="es-ES" sz="1700" dirty="0" smtClean="0"/>
              <a:t> </a:t>
            </a:r>
            <a:r>
              <a:rPr lang="es-ES" sz="1700" b="1" dirty="0" smtClean="0"/>
              <a:t>Útil</a:t>
            </a:r>
            <a:r>
              <a:rPr lang="es-ES" sz="1700" dirty="0" smtClean="0"/>
              <a:t>	</a:t>
            </a:r>
            <a:r>
              <a:rPr lang="es-ES" sz="1700" b="1" dirty="0" smtClean="0"/>
              <a:t>:</a:t>
            </a:r>
            <a:r>
              <a:rPr lang="es-ES" sz="1700" dirty="0" smtClean="0"/>
              <a:t>	20 años</a:t>
            </a:r>
          </a:p>
          <a:p>
            <a:r>
              <a:rPr lang="es-ES_tradnl" sz="1700" b="1" dirty="0" smtClean="0"/>
              <a:t>Depreciación</a:t>
            </a:r>
            <a:r>
              <a:rPr lang="es-ES_tradnl" sz="1700" dirty="0" smtClean="0"/>
              <a:t> </a:t>
            </a:r>
            <a:r>
              <a:rPr lang="es-ES_tradnl" sz="1700" b="1" dirty="0" smtClean="0"/>
              <a:t>anual:</a:t>
            </a:r>
            <a:r>
              <a:rPr lang="es-ES_tradnl" sz="1700" dirty="0" smtClean="0"/>
              <a:t>       </a:t>
            </a:r>
            <a:r>
              <a:rPr lang="es-ES" sz="1700" dirty="0" smtClean="0"/>
              <a:t>3.895,00</a:t>
            </a:r>
          </a:p>
          <a:p>
            <a:pPr lvl="0">
              <a:buNone/>
            </a:pPr>
            <a:endParaRPr lang="es-ES" sz="1700" dirty="0" smtClean="0"/>
          </a:p>
          <a:p>
            <a:pPr lvl="0">
              <a:buNone/>
            </a:pPr>
            <a:endParaRPr lang="es-ES" sz="1700" dirty="0" smtClean="0"/>
          </a:p>
          <a:p>
            <a:endParaRPr lang="es-ES" sz="1700" dirty="0"/>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6" name="5 Tabla"/>
          <p:cNvGraphicFramePr>
            <a:graphicFrameLocks noGrp="1"/>
          </p:cNvGraphicFramePr>
          <p:nvPr/>
        </p:nvGraphicFramePr>
        <p:xfrm>
          <a:off x="2267744" y="2636912"/>
          <a:ext cx="3290570" cy="736092"/>
        </p:xfrm>
        <a:graphic>
          <a:graphicData uri="http://schemas.openxmlformats.org/drawingml/2006/table">
            <a:tbl>
              <a:tblPr/>
              <a:tblGrid>
                <a:gridCol w="2059940"/>
                <a:gridCol w="1230630"/>
              </a:tblGrid>
              <a:tr h="0">
                <a:tc gridSpan="2">
                  <a:txBody>
                    <a:bodyPr/>
                    <a:lstStyle/>
                    <a:p>
                      <a:pPr algn="ctr">
                        <a:lnSpc>
                          <a:spcPct val="115000"/>
                        </a:lnSpc>
                        <a:spcAft>
                          <a:spcPts val="0"/>
                        </a:spcAft>
                      </a:pPr>
                      <a:r>
                        <a:rPr lang="es-ES" sz="1400" b="1">
                          <a:latin typeface="Times New Roman"/>
                          <a:ea typeface="Calibri"/>
                          <a:cs typeface="Times New Roman"/>
                        </a:rPr>
                        <a:t>INVERSIONES EN ACTIVOS FIJOS</a:t>
                      </a:r>
                      <a:endParaRPr lang="es-ES" sz="12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s-ES"/>
                    </a:p>
                  </a:txBody>
                  <a:tcPr/>
                </a:tc>
              </a:tr>
              <a:tr h="0">
                <a:tc>
                  <a:txBody>
                    <a:bodyPr/>
                    <a:lstStyle/>
                    <a:p>
                      <a:pPr algn="ctr">
                        <a:lnSpc>
                          <a:spcPct val="115000"/>
                        </a:lnSpc>
                        <a:spcAft>
                          <a:spcPts val="0"/>
                        </a:spcAft>
                      </a:pPr>
                      <a:r>
                        <a:rPr lang="es-ES" sz="1400" b="1">
                          <a:latin typeface="Times New Roman"/>
                          <a:ea typeface="Calibri"/>
                          <a:cs typeface="Times New Roman"/>
                        </a:rPr>
                        <a:t>DETALLE</a:t>
                      </a:r>
                      <a:endParaRPr lang="es-ES" sz="12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b="1">
                          <a:latin typeface="Times New Roman"/>
                          <a:ea typeface="Calibri"/>
                          <a:cs typeface="Times New Roman"/>
                        </a:rPr>
                        <a:t>C/TOTAL</a:t>
                      </a:r>
                      <a:endParaRPr lang="es-ES" sz="12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s-ES" sz="1400">
                          <a:latin typeface="Times New Roman"/>
                          <a:ea typeface="Calibri"/>
                          <a:cs typeface="Times New Roman"/>
                        </a:rPr>
                        <a:t>Planta comercial</a:t>
                      </a:r>
                      <a:endParaRPr lang="es-ES" sz="12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dirty="0">
                          <a:latin typeface="Times New Roman"/>
                          <a:ea typeface="Calibri"/>
                          <a:cs typeface="Times New Roman"/>
                        </a:rPr>
                        <a:t>82.000,00</a:t>
                      </a:r>
                      <a:endParaRPr lang="es-ES" sz="1200" dirty="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lstStyle/>
          <a:p>
            <a:r>
              <a:rPr lang="es-ES_tradnl" dirty="0" smtClean="0"/>
              <a:t>Evaluación Económica</a:t>
            </a:r>
            <a:endParaRPr lang="es-ES" dirty="0"/>
          </a:p>
        </p:txBody>
      </p:sp>
      <p:sp>
        <p:nvSpPr>
          <p:cNvPr id="3" name="2 Marcador de contenido"/>
          <p:cNvSpPr>
            <a:spLocks noGrp="1"/>
          </p:cNvSpPr>
          <p:nvPr>
            <p:ph sz="quarter" idx="1"/>
          </p:nvPr>
        </p:nvSpPr>
        <p:spPr>
          <a:xfrm>
            <a:off x="467544" y="908720"/>
            <a:ext cx="7560840" cy="3744416"/>
          </a:xfrm>
        </p:spPr>
        <p:txBody>
          <a:bodyPr>
            <a:normAutofit/>
          </a:bodyPr>
          <a:lstStyle/>
          <a:p>
            <a:r>
              <a:rPr lang="es-ES_tradnl" sz="2000" b="1" dirty="0" smtClean="0"/>
              <a:t>Presupuesto de operación</a:t>
            </a:r>
          </a:p>
          <a:p>
            <a:pPr>
              <a:buNone/>
            </a:pPr>
            <a:r>
              <a:rPr lang="es-ES" sz="1600" b="1" dirty="0" smtClean="0"/>
              <a:t>Presupuesto de ingresos operacionales </a:t>
            </a:r>
            <a:endParaRPr lang="es-ES" sz="1600" dirty="0" smtClean="0"/>
          </a:p>
          <a:p>
            <a:pPr>
              <a:buNone/>
            </a:pPr>
            <a:r>
              <a:rPr lang="es-ES_tradnl" sz="1600" b="1" dirty="0" smtClean="0"/>
              <a:t>	</a:t>
            </a:r>
            <a:r>
              <a:rPr lang="es-ES" sz="1600" b="1" i="1" u="sng" dirty="0" smtClean="0"/>
              <a:t> Incrementar la cartera de crédito</a:t>
            </a:r>
            <a:endParaRPr lang="es-ES" sz="1600" i="1" u="sng" dirty="0" smtClean="0"/>
          </a:p>
          <a:p>
            <a:pPr lvl="0" algn="just">
              <a:buNone/>
            </a:pPr>
            <a:r>
              <a:rPr lang="es-ES" sz="1600" dirty="0" smtClean="0"/>
              <a:t>Evolución promedio de cartera: 42%</a:t>
            </a:r>
            <a:endParaRPr lang="es-ES" sz="1600" b="1" dirty="0" smtClean="0"/>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7" name="6 Tabla"/>
          <p:cNvGraphicFramePr>
            <a:graphicFrameLocks noGrp="1"/>
          </p:cNvGraphicFramePr>
          <p:nvPr/>
        </p:nvGraphicFramePr>
        <p:xfrm>
          <a:off x="1691680" y="2872320"/>
          <a:ext cx="4608512" cy="3364992"/>
        </p:xfrm>
        <a:graphic>
          <a:graphicData uri="http://schemas.openxmlformats.org/drawingml/2006/table">
            <a:tbl>
              <a:tblPr/>
              <a:tblGrid>
                <a:gridCol w="576064"/>
                <a:gridCol w="1008112"/>
                <a:gridCol w="1152128"/>
                <a:gridCol w="1080120"/>
                <a:gridCol w="792088"/>
              </a:tblGrid>
              <a:tr h="466539">
                <a:tc>
                  <a:txBody>
                    <a:bodyPr/>
                    <a:lstStyle/>
                    <a:p>
                      <a:pPr algn="ctr">
                        <a:lnSpc>
                          <a:spcPct val="115000"/>
                        </a:lnSpc>
                        <a:spcAft>
                          <a:spcPts val="0"/>
                        </a:spcAft>
                      </a:pPr>
                      <a:r>
                        <a:rPr lang="es-ES" sz="1600" b="1" dirty="0">
                          <a:solidFill>
                            <a:srgbClr val="000000"/>
                          </a:solidFill>
                          <a:latin typeface="Times New Roman"/>
                          <a:ea typeface="Times New Roman"/>
                          <a:cs typeface="Times New Roman"/>
                        </a:rPr>
                        <a:t>x</a:t>
                      </a:r>
                      <a:endParaRPr lang="es-ES" sz="1600" dirty="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es-ES_tradnl" sz="1600" b="1" dirty="0" smtClean="0">
                          <a:solidFill>
                            <a:srgbClr val="000000"/>
                          </a:solidFill>
                          <a:latin typeface="Times New Roman"/>
                          <a:ea typeface="Calibri"/>
                          <a:cs typeface="Times New Roman"/>
                        </a:rPr>
                        <a:t>y</a:t>
                      </a:r>
                      <a:endParaRPr lang="es-ES" sz="1600" dirty="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es-ES" sz="1600" b="1" dirty="0">
                          <a:solidFill>
                            <a:srgbClr val="000000"/>
                          </a:solidFill>
                          <a:latin typeface="Times New Roman"/>
                          <a:ea typeface="Times New Roman"/>
                          <a:cs typeface="Times New Roman"/>
                        </a:rPr>
                        <a:t>∆</a:t>
                      </a:r>
                      <a:r>
                        <a:rPr lang="es-ES" sz="1600" dirty="0">
                          <a:solidFill>
                            <a:srgbClr val="000000"/>
                          </a:solidFill>
                          <a:latin typeface="Times New Roman"/>
                          <a:ea typeface="Times New Roman"/>
                          <a:cs typeface="Times New Roman"/>
                          <a:sym typeface="Symbol"/>
                        </a:rPr>
                        <a:t></a:t>
                      </a:r>
                      <a:r>
                        <a:rPr lang="es-ES" sz="1600" b="1" dirty="0">
                          <a:solidFill>
                            <a:srgbClr val="000000"/>
                          </a:solidFill>
                          <a:latin typeface="Times New Roman"/>
                          <a:ea typeface="Times New Roman"/>
                          <a:cs typeface="Times New Roman"/>
                        </a:rPr>
                        <a:t> % mercado </a:t>
                      </a:r>
                      <a:endParaRPr lang="es-ES" sz="1600" dirty="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es-ES" sz="1600" b="1" dirty="0">
                          <a:solidFill>
                            <a:srgbClr val="000000"/>
                          </a:solidFill>
                          <a:latin typeface="Times New Roman"/>
                          <a:ea typeface="Times New Roman"/>
                          <a:cs typeface="Times New Roman"/>
                        </a:rPr>
                        <a:t>∆ % estrategias</a:t>
                      </a:r>
                      <a:endParaRPr lang="es-ES" sz="1600" dirty="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es-ES" sz="1600" b="1" dirty="0">
                          <a:solidFill>
                            <a:srgbClr val="000000"/>
                          </a:solidFill>
                          <a:latin typeface="Times New Roman"/>
                          <a:ea typeface="Times New Roman"/>
                          <a:cs typeface="Times New Roman"/>
                        </a:rPr>
                        <a:t>∆</a:t>
                      </a:r>
                      <a:endParaRPr lang="es-ES" sz="1600" dirty="0">
                        <a:latin typeface="Calibri"/>
                        <a:ea typeface="Calibri"/>
                        <a:cs typeface="Times New Roman"/>
                      </a:endParaRPr>
                    </a:p>
                    <a:p>
                      <a:pPr algn="ctr">
                        <a:lnSpc>
                          <a:spcPct val="115000"/>
                        </a:lnSpc>
                        <a:spcAft>
                          <a:spcPts val="0"/>
                        </a:spcAft>
                      </a:pPr>
                      <a:r>
                        <a:rPr lang="es-ES" sz="1600" b="1" dirty="0">
                          <a:solidFill>
                            <a:srgbClr val="000000"/>
                          </a:solidFill>
                          <a:latin typeface="Times New Roman"/>
                          <a:ea typeface="Times New Roman"/>
                          <a:cs typeface="Times New Roman"/>
                        </a:rPr>
                        <a:t>Total</a:t>
                      </a:r>
                      <a:endParaRPr lang="es-ES" sz="1600" dirty="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D9C3"/>
                    </a:solidFill>
                  </a:tcPr>
                </a:tc>
              </a:tr>
              <a:tr h="256954">
                <a:tc>
                  <a:txBody>
                    <a:bodyPr/>
                    <a:lstStyle/>
                    <a:p>
                      <a:pPr algn="r">
                        <a:lnSpc>
                          <a:spcPct val="115000"/>
                        </a:lnSpc>
                        <a:spcAft>
                          <a:spcPts val="0"/>
                        </a:spcAft>
                      </a:pPr>
                      <a:r>
                        <a:rPr lang="es-ES_tradnl" sz="1600" dirty="0" smtClean="0">
                          <a:solidFill>
                            <a:srgbClr val="000000"/>
                          </a:solidFill>
                          <a:latin typeface="Times New Roman"/>
                          <a:ea typeface="Calibri"/>
                          <a:cs typeface="Times New Roman"/>
                        </a:rPr>
                        <a:t>2007</a:t>
                      </a:r>
                      <a:endParaRPr lang="es-ES" sz="1600" dirty="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Times New Roman"/>
                          <a:ea typeface="Times New Roman"/>
                          <a:cs typeface="Times New Roman"/>
                        </a:rPr>
                        <a:t>1.012,1</a:t>
                      </a:r>
                      <a:endParaRPr lang="es-ES" sz="160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s-ES" sz="1600" dirty="0">
                        <a:solidFill>
                          <a:srgbClr val="000000"/>
                        </a:solidFill>
                        <a:latin typeface="Times New Roman"/>
                        <a:ea typeface="Times New Roman"/>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s-ES" sz="1600" dirty="0">
                        <a:solidFill>
                          <a:srgbClr val="000000"/>
                        </a:solidFill>
                        <a:latin typeface="Times New Roman"/>
                        <a:ea typeface="Times New Roman"/>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s-ES" sz="1600" dirty="0">
                        <a:solidFill>
                          <a:srgbClr val="000000"/>
                        </a:solidFill>
                        <a:latin typeface="Times New Roman"/>
                        <a:ea typeface="Times New Roman"/>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56954">
                <a:tc>
                  <a:txBody>
                    <a:bodyPr/>
                    <a:lstStyle/>
                    <a:p>
                      <a:pPr algn="r">
                        <a:lnSpc>
                          <a:spcPct val="115000"/>
                        </a:lnSpc>
                        <a:spcAft>
                          <a:spcPts val="0"/>
                        </a:spcAft>
                      </a:pPr>
                      <a:r>
                        <a:rPr lang="es-ES_tradnl" sz="1600" dirty="0" smtClean="0">
                          <a:solidFill>
                            <a:srgbClr val="000000"/>
                          </a:solidFill>
                          <a:latin typeface="Times New Roman"/>
                          <a:ea typeface="Calibri"/>
                          <a:cs typeface="Times New Roman"/>
                        </a:rPr>
                        <a:t>2008</a:t>
                      </a:r>
                      <a:endParaRPr lang="es-ES" sz="1600" dirty="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Times New Roman"/>
                          <a:ea typeface="Times New Roman"/>
                          <a:cs typeface="Times New Roman"/>
                        </a:rPr>
                        <a:t>989,2</a:t>
                      </a:r>
                      <a:endParaRPr lang="es-ES" sz="160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dirty="0">
                          <a:solidFill>
                            <a:srgbClr val="000000"/>
                          </a:solidFill>
                          <a:latin typeface="Times New Roman"/>
                          <a:ea typeface="Times New Roman"/>
                          <a:cs typeface="Times New Roman"/>
                        </a:rPr>
                        <a:t>-2,3%</a:t>
                      </a:r>
                      <a:endParaRPr lang="es-ES" sz="1600" dirty="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s-ES" sz="1600" dirty="0">
                        <a:solidFill>
                          <a:srgbClr val="000000"/>
                        </a:solidFill>
                        <a:latin typeface="Times New Roman"/>
                        <a:ea typeface="Times New Roman"/>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s-ES" sz="1600">
                        <a:solidFill>
                          <a:srgbClr val="000000"/>
                        </a:solidFill>
                        <a:latin typeface="Times New Roman"/>
                        <a:ea typeface="Times New Roman"/>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56954">
                <a:tc>
                  <a:txBody>
                    <a:bodyPr/>
                    <a:lstStyle/>
                    <a:p>
                      <a:pPr algn="r">
                        <a:lnSpc>
                          <a:spcPct val="115000"/>
                        </a:lnSpc>
                        <a:spcAft>
                          <a:spcPts val="0"/>
                        </a:spcAft>
                      </a:pPr>
                      <a:r>
                        <a:rPr lang="es-ES_tradnl" sz="1600" dirty="0" smtClean="0">
                          <a:solidFill>
                            <a:srgbClr val="000000"/>
                          </a:solidFill>
                          <a:latin typeface="Times New Roman"/>
                          <a:ea typeface="Calibri"/>
                          <a:cs typeface="Times New Roman"/>
                        </a:rPr>
                        <a:t>2009</a:t>
                      </a:r>
                      <a:endParaRPr lang="es-ES" sz="1600" dirty="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Times New Roman"/>
                          <a:ea typeface="Times New Roman"/>
                          <a:cs typeface="Times New Roman"/>
                        </a:rPr>
                        <a:t>989,0</a:t>
                      </a:r>
                      <a:endParaRPr lang="es-ES" sz="160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Times New Roman"/>
                          <a:ea typeface="Times New Roman"/>
                          <a:cs typeface="Times New Roman"/>
                        </a:rPr>
                        <a:t>-0,02%</a:t>
                      </a:r>
                      <a:endParaRPr lang="es-ES" sz="16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s-ES" sz="1600">
                        <a:solidFill>
                          <a:srgbClr val="000000"/>
                        </a:solidFill>
                        <a:latin typeface="Times New Roman"/>
                        <a:ea typeface="Times New Roman"/>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s-ES" sz="1600">
                        <a:solidFill>
                          <a:srgbClr val="000000"/>
                        </a:solidFill>
                        <a:latin typeface="Times New Roman"/>
                        <a:ea typeface="Times New Roman"/>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56954">
                <a:tc>
                  <a:txBody>
                    <a:bodyPr/>
                    <a:lstStyle/>
                    <a:p>
                      <a:pPr algn="r">
                        <a:lnSpc>
                          <a:spcPct val="115000"/>
                        </a:lnSpc>
                        <a:spcAft>
                          <a:spcPts val="0"/>
                        </a:spcAft>
                      </a:pPr>
                      <a:r>
                        <a:rPr lang="es-ES_tradnl" sz="1600" dirty="0" smtClean="0">
                          <a:solidFill>
                            <a:srgbClr val="000000"/>
                          </a:solidFill>
                          <a:latin typeface="Times New Roman"/>
                          <a:ea typeface="Calibri"/>
                          <a:cs typeface="Times New Roman"/>
                        </a:rPr>
                        <a:t>2010</a:t>
                      </a:r>
                      <a:endParaRPr lang="es-ES" sz="1600" dirty="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Times New Roman"/>
                          <a:ea typeface="Times New Roman"/>
                          <a:cs typeface="Times New Roman"/>
                        </a:rPr>
                        <a:t>1.526,6</a:t>
                      </a:r>
                      <a:endParaRPr lang="es-ES" sz="160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Times New Roman"/>
                          <a:ea typeface="Times New Roman"/>
                          <a:cs typeface="Times New Roman"/>
                        </a:rPr>
                        <a:t>54,36%</a:t>
                      </a:r>
                      <a:endParaRPr lang="es-ES" sz="16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s-ES" sz="1600">
                        <a:solidFill>
                          <a:srgbClr val="000000"/>
                        </a:solidFill>
                        <a:latin typeface="Times New Roman"/>
                        <a:ea typeface="Times New Roman"/>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s-ES" sz="1600">
                        <a:solidFill>
                          <a:srgbClr val="000000"/>
                        </a:solidFill>
                        <a:latin typeface="Times New Roman"/>
                        <a:ea typeface="Times New Roman"/>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56954">
                <a:tc>
                  <a:txBody>
                    <a:bodyPr/>
                    <a:lstStyle/>
                    <a:p>
                      <a:pPr algn="r">
                        <a:lnSpc>
                          <a:spcPct val="115000"/>
                        </a:lnSpc>
                        <a:spcAft>
                          <a:spcPts val="0"/>
                        </a:spcAft>
                      </a:pPr>
                      <a:r>
                        <a:rPr lang="es-ES_tradnl" sz="1600" dirty="0" smtClean="0">
                          <a:solidFill>
                            <a:srgbClr val="000000"/>
                          </a:solidFill>
                          <a:latin typeface="Times New Roman"/>
                          <a:ea typeface="Calibri"/>
                          <a:cs typeface="Times New Roman"/>
                        </a:rPr>
                        <a:t>2011</a:t>
                      </a:r>
                      <a:endParaRPr lang="es-ES" sz="1600" dirty="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dirty="0">
                          <a:solidFill>
                            <a:srgbClr val="000000"/>
                          </a:solidFill>
                          <a:latin typeface="Times New Roman"/>
                          <a:ea typeface="Times New Roman"/>
                          <a:cs typeface="Times New Roman"/>
                        </a:rPr>
                        <a:t>1.931,0</a:t>
                      </a:r>
                      <a:endParaRPr lang="es-ES" sz="1600" dirty="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Times New Roman"/>
                          <a:ea typeface="Times New Roman"/>
                          <a:cs typeface="Times New Roman"/>
                        </a:rPr>
                        <a:t>26,49%</a:t>
                      </a:r>
                      <a:endParaRPr lang="es-ES" sz="16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s-ES" sz="1600">
                        <a:solidFill>
                          <a:srgbClr val="000000"/>
                        </a:solidFill>
                        <a:latin typeface="Times New Roman"/>
                        <a:ea typeface="Times New Roman"/>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s-ES" sz="1600">
                        <a:solidFill>
                          <a:srgbClr val="000000"/>
                        </a:solidFill>
                        <a:latin typeface="Times New Roman"/>
                        <a:ea typeface="Times New Roman"/>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40662">
                <a:tc>
                  <a:txBody>
                    <a:bodyPr/>
                    <a:lstStyle/>
                    <a:p>
                      <a:pPr algn="r">
                        <a:lnSpc>
                          <a:spcPct val="115000"/>
                        </a:lnSpc>
                        <a:spcAft>
                          <a:spcPts val="0"/>
                        </a:spcAft>
                      </a:pPr>
                      <a:r>
                        <a:rPr lang="es-ES" sz="1600">
                          <a:solidFill>
                            <a:srgbClr val="000000"/>
                          </a:solidFill>
                          <a:latin typeface="Times New Roman"/>
                          <a:ea typeface="Times New Roman"/>
                          <a:cs typeface="Times New Roman"/>
                        </a:rPr>
                        <a:t> 6</a:t>
                      </a:r>
                      <a:endParaRPr lang="es-ES" sz="160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B"/>
                    </a:solidFill>
                  </a:tcPr>
                </a:tc>
                <a:tc>
                  <a:txBody>
                    <a:bodyPr/>
                    <a:lstStyle/>
                    <a:p>
                      <a:pPr algn="r">
                        <a:lnSpc>
                          <a:spcPct val="115000"/>
                        </a:lnSpc>
                        <a:spcAft>
                          <a:spcPts val="0"/>
                        </a:spcAft>
                      </a:pPr>
                      <a:r>
                        <a:rPr lang="es-ES" sz="1600">
                          <a:solidFill>
                            <a:srgbClr val="000000"/>
                          </a:solidFill>
                          <a:latin typeface="Times New Roman"/>
                          <a:ea typeface="Times New Roman"/>
                          <a:cs typeface="Times New Roman"/>
                        </a:rPr>
                        <a:t>2.002,0</a:t>
                      </a:r>
                      <a:endParaRPr lang="es-ES" sz="160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B"/>
                    </a:solidFill>
                  </a:tcPr>
                </a:tc>
                <a:tc>
                  <a:txBody>
                    <a:bodyPr/>
                    <a:lstStyle/>
                    <a:p>
                      <a:pPr algn="r">
                        <a:lnSpc>
                          <a:spcPct val="115000"/>
                        </a:lnSpc>
                        <a:spcAft>
                          <a:spcPts val="0"/>
                        </a:spcAft>
                      </a:pPr>
                      <a:r>
                        <a:rPr lang="es-ES" sz="1600">
                          <a:solidFill>
                            <a:srgbClr val="000000"/>
                          </a:solidFill>
                          <a:latin typeface="Times New Roman"/>
                          <a:ea typeface="Times New Roman"/>
                          <a:cs typeface="Times New Roman"/>
                        </a:rPr>
                        <a:t>3,7%</a:t>
                      </a:r>
                      <a:endParaRPr lang="es-ES" sz="16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B"/>
                    </a:solidFill>
                  </a:tcPr>
                </a:tc>
                <a:tc>
                  <a:txBody>
                    <a:bodyPr/>
                    <a:lstStyle/>
                    <a:p>
                      <a:pPr algn="r">
                        <a:lnSpc>
                          <a:spcPct val="115000"/>
                        </a:lnSpc>
                        <a:spcAft>
                          <a:spcPts val="0"/>
                        </a:spcAft>
                      </a:pPr>
                      <a:r>
                        <a:rPr lang="es-ES" sz="1600">
                          <a:solidFill>
                            <a:srgbClr val="000000"/>
                          </a:solidFill>
                          <a:latin typeface="Times New Roman"/>
                          <a:ea typeface="Times New Roman"/>
                          <a:cs typeface="Times New Roman"/>
                        </a:rPr>
                        <a:t>15%</a:t>
                      </a:r>
                      <a:endParaRPr lang="es-ES" sz="16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B"/>
                    </a:solidFill>
                  </a:tcPr>
                </a:tc>
                <a:tc>
                  <a:txBody>
                    <a:bodyPr/>
                    <a:lstStyle/>
                    <a:p>
                      <a:pPr algn="r">
                        <a:lnSpc>
                          <a:spcPct val="115000"/>
                        </a:lnSpc>
                        <a:spcAft>
                          <a:spcPts val="0"/>
                        </a:spcAft>
                      </a:pPr>
                      <a:r>
                        <a:rPr lang="es-ES" sz="1600">
                          <a:solidFill>
                            <a:srgbClr val="000000"/>
                          </a:solidFill>
                          <a:latin typeface="Times New Roman"/>
                          <a:ea typeface="Times New Roman"/>
                          <a:cs typeface="Times New Roman"/>
                        </a:rPr>
                        <a:t>18,7%</a:t>
                      </a:r>
                      <a:endParaRPr lang="es-ES" sz="16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B"/>
                    </a:solidFill>
                  </a:tcPr>
                </a:tc>
              </a:tr>
              <a:tr h="240662">
                <a:tc>
                  <a:txBody>
                    <a:bodyPr/>
                    <a:lstStyle/>
                    <a:p>
                      <a:pPr algn="r">
                        <a:lnSpc>
                          <a:spcPct val="115000"/>
                        </a:lnSpc>
                        <a:spcAft>
                          <a:spcPts val="0"/>
                        </a:spcAft>
                      </a:pPr>
                      <a:r>
                        <a:rPr lang="es-ES" sz="1600">
                          <a:solidFill>
                            <a:srgbClr val="000000"/>
                          </a:solidFill>
                          <a:latin typeface="Times New Roman"/>
                          <a:ea typeface="Times New Roman"/>
                          <a:cs typeface="Times New Roman"/>
                        </a:rPr>
                        <a:t>7</a:t>
                      </a:r>
                      <a:endParaRPr lang="es-ES" sz="160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B"/>
                    </a:solidFill>
                  </a:tcPr>
                </a:tc>
                <a:tc>
                  <a:txBody>
                    <a:bodyPr/>
                    <a:lstStyle/>
                    <a:p>
                      <a:pPr algn="r">
                        <a:lnSpc>
                          <a:spcPct val="115000"/>
                        </a:lnSpc>
                        <a:spcAft>
                          <a:spcPts val="0"/>
                        </a:spcAft>
                      </a:pPr>
                      <a:r>
                        <a:rPr lang="es-ES" sz="1600">
                          <a:solidFill>
                            <a:srgbClr val="000000"/>
                          </a:solidFill>
                          <a:latin typeface="Times New Roman"/>
                          <a:ea typeface="Times New Roman"/>
                          <a:cs typeface="Times New Roman"/>
                        </a:rPr>
                        <a:t>2.239,5</a:t>
                      </a:r>
                      <a:endParaRPr lang="es-ES" sz="160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B"/>
                    </a:solidFill>
                  </a:tcPr>
                </a:tc>
                <a:tc>
                  <a:txBody>
                    <a:bodyPr/>
                    <a:lstStyle/>
                    <a:p>
                      <a:pPr algn="r">
                        <a:lnSpc>
                          <a:spcPct val="115000"/>
                        </a:lnSpc>
                        <a:spcAft>
                          <a:spcPts val="0"/>
                        </a:spcAft>
                      </a:pPr>
                      <a:r>
                        <a:rPr lang="es-ES" sz="1600">
                          <a:solidFill>
                            <a:srgbClr val="000000"/>
                          </a:solidFill>
                          <a:latin typeface="Times New Roman"/>
                          <a:ea typeface="Times New Roman"/>
                          <a:cs typeface="Times New Roman"/>
                        </a:rPr>
                        <a:t>11,9%</a:t>
                      </a:r>
                      <a:endParaRPr lang="es-ES" sz="16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B"/>
                    </a:solidFill>
                  </a:tcPr>
                </a:tc>
                <a:tc>
                  <a:txBody>
                    <a:bodyPr/>
                    <a:lstStyle/>
                    <a:p>
                      <a:pPr algn="r">
                        <a:lnSpc>
                          <a:spcPct val="115000"/>
                        </a:lnSpc>
                        <a:spcAft>
                          <a:spcPts val="0"/>
                        </a:spcAft>
                      </a:pPr>
                      <a:r>
                        <a:rPr lang="es-ES" sz="1600">
                          <a:solidFill>
                            <a:srgbClr val="000000"/>
                          </a:solidFill>
                          <a:latin typeface="Times New Roman"/>
                          <a:ea typeface="Times New Roman"/>
                          <a:cs typeface="Times New Roman"/>
                        </a:rPr>
                        <a:t>5%</a:t>
                      </a:r>
                      <a:endParaRPr lang="es-ES" sz="16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B"/>
                    </a:solidFill>
                  </a:tcPr>
                </a:tc>
                <a:tc>
                  <a:txBody>
                    <a:bodyPr/>
                    <a:lstStyle/>
                    <a:p>
                      <a:pPr algn="r">
                        <a:lnSpc>
                          <a:spcPct val="115000"/>
                        </a:lnSpc>
                        <a:spcAft>
                          <a:spcPts val="0"/>
                        </a:spcAft>
                      </a:pPr>
                      <a:r>
                        <a:rPr lang="es-ES" sz="1600">
                          <a:solidFill>
                            <a:srgbClr val="000000"/>
                          </a:solidFill>
                          <a:latin typeface="Times New Roman"/>
                          <a:ea typeface="Times New Roman"/>
                          <a:cs typeface="Times New Roman"/>
                        </a:rPr>
                        <a:t>16,9%</a:t>
                      </a:r>
                      <a:endParaRPr lang="es-ES" sz="16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B"/>
                    </a:solidFill>
                  </a:tcPr>
                </a:tc>
              </a:tr>
              <a:tr h="240662">
                <a:tc>
                  <a:txBody>
                    <a:bodyPr/>
                    <a:lstStyle/>
                    <a:p>
                      <a:pPr algn="r">
                        <a:lnSpc>
                          <a:spcPct val="115000"/>
                        </a:lnSpc>
                        <a:spcAft>
                          <a:spcPts val="0"/>
                        </a:spcAft>
                      </a:pPr>
                      <a:r>
                        <a:rPr lang="es-ES" sz="1600" dirty="0">
                          <a:solidFill>
                            <a:srgbClr val="000000"/>
                          </a:solidFill>
                          <a:latin typeface="Times New Roman"/>
                          <a:ea typeface="Times New Roman"/>
                          <a:cs typeface="Times New Roman"/>
                        </a:rPr>
                        <a:t>8</a:t>
                      </a:r>
                      <a:endParaRPr lang="es-ES" sz="1600" dirty="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B"/>
                    </a:solidFill>
                  </a:tcPr>
                </a:tc>
                <a:tc>
                  <a:txBody>
                    <a:bodyPr/>
                    <a:lstStyle/>
                    <a:p>
                      <a:pPr algn="r">
                        <a:lnSpc>
                          <a:spcPct val="115000"/>
                        </a:lnSpc>
                        <a:spcAft>
                          <a:spcPts val="0"/>
                        </a:spcAft>
                      </a:pPr>
                      <a:r>
                        <a:rPr lang="es-ES" sz="1600">
                          <a:solidFill>
                            <a:srgbClr val="000000"/>
                          </a:solidFill>
                          <a:latin typeface="Times New Roman"/>
                          <a:ea typeface="Times New Roman"/>
                          <a:cs typeface="Times New Roman"/>
                        </a:rPr>
                        <a:t>2.477,0</a:t>
                      </a:r>
                      <a:endParaRPr lang="es-ES" sz="160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B"/>
                    </a:solidFill>
                  </a:tcPr>
                </a:tc>
                <a:tc>
                  <a:txBody>
                    <a:bodyPr/>
                    <a:lstStyle/>
                    <a:p>
                      <a:pPr algn="r">
                        <a:lnSpc>
                          <a:spcPct val="115000"/>
                        </a:lnSpc>
                        <a:spcAft>
                          <a:spcPts val="0"/>
                        </a:spcAft>
                      </a:pPr>
                      <a:r>
                        <a:rPr lang="es-ES" sz="1600">
                          <a:solidFill>
                            <a:srgbClr val="000000"/>
                          </a:solidFill>
                          <a:latin typeface="Times New Roman"/>
                          <a:ea typeface="Times New Roman"/>
                          <a:cs typeface="Times New Roman"/>
                        </a:rPr>
                        <a:t>10,6%</a:t>
                      </a:r>
                      <a:endParaRPr lang="es-ES" sz="16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B"/>
                    </a:solidFill>
                  </a:tcPr>
                </a:tc>
                <a:tc>
                  <a:txBody>
                    <a:bodyPr/>
                    <a:lstStyle/>
                    <a:p>
                      <a:pPr algn="r">
                        <a:lnSpc>
                          <a:spcPct val="115000"/>
                        </a:lnSpc>
                        <a:spcAft>
                          <a:spcPts val="0"/>
                        </a:spcAft>
                      </a:pPr>
                      <a:r>
                        <a:rPr lang="es-ES" sz="1600">
                          <a:solidFill>
                            <a:srgbClr val="000000"/>
                          </a:solidFill>
                          <a:latin typeface="Times New Roman"/>
                          <a:ea typeface="Times New Roman"/>
                          <a:cs typeface="Times New Roman"/>
                        </a:rPr>
                        <a:t>5%</a:t>
                      </a:r>
                      <a:endParaRPr lang="es-ES" sz="16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B"/>
                    </a:solidFill>
                  </a:tcPr>
                </a:tc>
                <a:tc>
                  <a:txBody>
                    <a:bodyPr/>
                    <a:lstStyle/>
                    <a:p>
                      <a:pPr algn="r">
                        <a:lnSpc>
                          <a:spcPct val="115000"/>
                        </a:lnSpc>
                        <a:spcAft>
                          <a:spcPts val="0"/>
                        </a:spcAft>
                      </a:pPr>
                      <a:r>
                        <a:rPr lang="es-ES" sz="1600">
                          <a:solidFill>
                            <a:srgbClr val="000000"/>
                          </a:solidFill>
                          <a:latin typeface="Times New Roman"/>
                          <a:ea typeface="Times New Roman"/>
                          <a:cs typeface="Times New Roman"/>
                        </a:rPr>
                        <a:t>15,6%</a:t>
                      </a:r>
                      <a:endParaRPr lang="es-ES" sz="16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B"/>
                    </a:solidFill>
                  </a:tcPr>
                </a:tc>
              </a:tr>
              <a:tr h="240662">
                <a:tc>
                  <a:txBody>
                    <a:bodyPr/>
                    <a:lstStyle/>
                    <a:p>
                      <a:pPr algn="r">
                        <a:lnSpc>
                          <a:spcPct val="115000"/>
                        </a:lnSpc>
                        <a:spcAft>
                          <a:spcPts val="0"/>
                        </a:spcAft>
                      </a:pPr>
                      <a:r>
                        <a:rPr lang="es-ES" sz="1600" dirty="0">
                          <a:solidFill>
                            <a:srgbClr val="000000"/>
                          </a:solidFill>
                          <a:latin typeface="Times New Roman"/>
                          <a:ea typeface="Times New Roman"/>
                          <a:cs typeface="Times New Roman"/>
                        </a:rPr>
                        <a:t>9</a:t>
                      </a:r>
                      <a:endParaRPr lang="es-ES" sz="1600" dirty="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B"/>
                    </a:solidFill>
                  </a:tcPr>
                </a:tc>
                <a:tc>
                  <a:txBody>
                    <a:bodyPr/>
                    <a:lstStyle/>
                    <a:p>
                      <a:pPr algn="r">
                        <a:lnSpc>
                          <a:spcPct val="115000"/>
                        </a:lnSpc>
                        <a:spcAft>
                          <a:spcPts val="0"/>
                        </a:spcAft>
                      </a:pPr>
                      <a:r>
                        <a:rPr lang="es-ES" sz="1600">
                          <a:solidFill>
                            <a:srgbClr val="000000"/>
                          </a:solidFill>
                          <a:latin typeface="Times New Roman"/>
                          <a:ea typeface="Times New Roman"/>
                          <a:cs typeface="Times New Roman"/>
                        </a:rPr>
                        <a:t>2.714,5</a:t>
                      </a:r>
                      <a:endParaRPr lang="es-ES" sz="160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B"/>
                    </a:solidFill>
                  </a:tcPr>
                </a:tc>
                <a:tc>
                  <a:txBody>
                    <a:bodyPr/>
                    <a:lstStyle/>
                    <a:p>
                      <a:pPr algn="r">
                        <a:lnSpc>
                          <a:spcPct val="115000"/>
                        </a:lnSpc>
                        <a:spcAft>
                          <a:spcPts val="0"/>
                        </a:spcAft>
                      </a:pPr>
                      <a:r>
                        <a:rPr lang="es-ES" sz="1600">
                          <a:solidFill>
                            <a:srgbClr val="000000"/>
                          </a:solidFill>
                          <a:latin typeface="Times New Roman"/>
                          <a:ea typeface="Times New Roman"/>
                          <a:cs typeface="Times New Roman"/>
                        </a:rPr>
                        <a:t>9,6%</a:t>
                      </a:r>
                      <a:endParaRPr lang="es-ES" sz="16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B"/>
                    </a:solidFill>
                  </a:tcPr>
                </a:tc>
                <a:tc>
                  <a:txBody>
                    <a:bodyPr/>
                    <a:lstStyle/>
                    <a:p>
                      <a:pPr algn="r">
                        <a:lnSpc>
                          <a:spcPct val="115000"/>
                        </a:lnSpc>
                        <a:spcAft>
                          <a:spcPts val="0"/>
                        </a:spcAft>
                      </a:pPr>
                      <a:r>
                        <a:rPr lang="es-ES" sz="1600">
                          <a:solidFill>
                            <a:srgbClr val="000000"/>
                          </a:solidFill>
                          <a:latin typeface="Times New Roman"/>
                          <a:ea typeface="Times New Roman"/>
                          <a:cs typeface="Times New Roman"/>
                        </a:rPr>
                        <a:t>5%</a:t>
                      </a:r>
                      <a:endParaRPr lang="es-ES" sz="16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B"/>
                    </a:solidFill>
                  </a:tcPr>
                </a:tc>
                <a:tc>
                  <a:txBody>
                    <a:bodyPr/>
                    <a:lstStyle/>
                    <a:p>
                      <a:pPr algn="r">
                        <a:lnSpc>
                          <a:spcPct val="115000"/>
                        </a:lnSpc>
                        <a:spcAft>
                          <a:spcPts val="0"/>
                        </a:spcAft>
                      </a:pPr>
                      <a:r>
                        <a:rPr lang="es-ES" sz="1600">
                          <a:solidFill>
                            <a:srgbClr val="000000"/>
                          </a:solidFill>
                          <a:latin typeface="Times New Roman"/>
                          <a:ea typeface="Times New Roman"/>
                          <a:cs typeface="Times New Roman"/>
                        </a:rPr>
                        <a:t>14,6%</a:t>
                      </a:r>
                      <a:endParaRPr lang="es-ES" sz="16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B"/>
                    </a:solidFill>
                  </a:tcPr>
                </a:tc>
              </a:tr>
              <a:tr h="240662">
                <a:tc>
                  <a:txBody>
                    <a:bodyPr/>
                    <a:lstStyle/>
                    <a:p>
                      <a:pPr algn="r">
                        <a:lnSpc>
                          <a:spcPct val="115000"/>
                        </a:lnSpc>
                        <a:spcAft>
                          <a:spcPts val="0"/>
                        </a:spcAft>
                      </a:pPr>
                      <a:r>
                        <a:rPr lang="es-ES" sz="1600" dirty="0">
                          <a:solidFill>
                            <a:srgbClr val="000000"/>
                          </a:solidFill>
                          <a:latin typeface="Times New Roman"/>
                          <a:ea typeface="Times New Roman"/>
                          <a:cs typeface="Times New Roman"/>
                        </a:rPr>
                        <a:t>10</a:t>
                      </a:r>
                      <a:endParaRPr lang="es-ES" sz="1600" dirty="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B"/>
                    </a:solidFill>
                  </a:tcPr>
                </a:tc>
                <a:tc>
                  <a:txBody>
                    <a:bodyPr/>
                    <a:lstStyle/>
                    <a:p>
                      <a:pPr algn="r">
                        <a:lnSpc>
                          <a:spcPct val="115000"/>
                        </a:lnSpc>
                        <a:spcAft>
                          <a:spcPts val="0"/>
                        </a:spcAft>
                      </a:pPr>
                      <a:r>
                        <a:rPr lang="es-ES" sz="1600">
                          <a:solidFill>
                            <a:srgbClr val="000000"/>
                          </a:solidFill>
                          <a:latin typeface="Times New Roman"/>
                          <a:ea typeface="Times New Roman"/>
                          <a:cs typeface="Times New Roman"/>
                        </a:rPr>
                        <a:t>2.952,0</a:t>
                      </a:r>
                      <a:endParaRPr lang="es-ES" sz="160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B"/>
                    </a:solidFill>
                  </a:tcPr>
                </a:tc>
                <a:tc>
                  <a:txBody>
                    <a:bodyPr/>
                    <a:lstStyle/>
                    <a:p>
                      <a:pPr algn="r">
                        <a:lnSpc>
                          <a:spcPct val="115000"/>
                        </a:lnSpc>
                        <a:spcAft>
                          <a:spcPts val="0"/>
                        </a:spcAft>
                      </a:pPr>
                      <a:r>
                        <a:rPr lang="es-ES" sz="1600" dirty="0">
                          <a:solidFill>
                            <a:srgbClr val="000000"/>
                          </a:solidFill>
                          <a:latin typeface="Times New Roman"/>
                          <a:ea typeface="Times New Roman"/>
                          <a:cs typeface="Times New Roman"/>
                        </a:rPr>
                        <a:t>8,7%</a:t>
                      </a:r>
                      <a:endParaRPr lang="es-ES" sz="1600" dirty="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B"/>
                    </a:solidFill>
                  </a:tcPr>
                </a:tc>
                <a:tc>
                  <a:txBody>
                    <a:bodyPr/>
                    <a:lstStyle/>
                    <a:p>
                      <a:pPr algn="r">
                        <a:lnSpc>
                          <a:spcPct val="115000"/>
                        </a:lnSpc>
                        <a:spcAft>
                          <a:spcPts val="0"/>
                        </a:spcAft>
                      </a:pPr>
                      <a:r>
                        <a:rPr lang="es-ES" sz="1600">
                          <a:solidFill>
                            <a:srgbClr val="000000"/>
                          </a:solidFill>
                          <a:latin typeface="Times New Roman"/>
                          <a:ea typeface="Times New Roman"/>
                          <a:cs typeface="Times New Roman"/>
                        </a:rPr>
                        <a:t>5%</a:t>
                      </a:r>
                      <a:endParaRPr lang="es-ES" sz="16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B"/>
                    </a:solidFill>
                  </a:tcPr>
                </a:tc>
                <a:tc>
                  <a:txBody>
                    <a:bodyPr/>
                    <a:lstStyle/>
                    <a:p>
                      <a:pPr algn="r">
                        <a:lnSpc>
                          <a:spcPct val="115000"/>
                        </a:lnSpc>
                        <a:spcAft>
                          <a:spcPts val="0"/>
                        </a:spcAft>
                      </a:pPr>
                      <a:r>
                        <a:rPr lang="es-ES" sz="1600" dirty="0">
                          <a:solidFill>
                            <a:srgbClr val="000000"/>
                          </a:solidFill>
                          <a:latin typeface="Times New Roman"/>
                          <a:ea typeface="Times New Roman"/>
                          <a:cs typeface="Times New Roman"/>
                        </a:rPr>
                        <a:t>13,7%</a:t>
                      </a:r>
                      <a:endParaRPr lang="es-ES" sz="1600" dirty="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B"/>
                    </a:solidFill>
                  </a:tcPr>
                </a:tc>
              </a:tr>
            </a:tbl>
          </a:graphicData>
        </a:graphic>
      </p:graphicFrame>
      <p:sp>
        <p:nvSpPr>
          <p:cNvPr id="9" name="2 Marcador de contenido"/>
          <p:cNvSpPr txBox="1">
            <a:spLocks/>
          </p:cNvSpPr>
          <p:nvPr/>
        </p:nvSpPr>
        <p:spPr>
          <a:xfrm>
            <a:off x="2195736" y="2420888"/>
            <a:ext cx="3672408" cy="504056"/>
          </a:xfrm>
          <a:prstGeom prst="rect">
            <a:avLst/>
          </a:prstGeom>
        </p:spPr>
        <p:txBody>
          <a:bodyPr vert="horz">
            <a:normAutofit/>
          </a:bodyPr>
          <a:lstStyle/>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s-ES" sz="1600" b="1" i="0" u="none" strike="noStrike" kern="1200" cap="none" spc="0" normalizeH="0" baseline="0" noProof="0" dirty="0" smtClean="0">
                <a:ln>
                  <a:noFill/>
                </a:ln>
                <a:solidFill>
                  <a:schemeClr val="tx1"/>
                </a:solidFill>
                <a:effectLst/>
                <a:uLnTx/>
                <a:uFillTx/>
                <a:latin typeface="+mn-lt"/>
                <a:ea typeface="+mn-ea"/>
                <a:cs typeface="+mn-cs"/>
              </a:rPr>
              <a:t>Proyección del volumen de crédito</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es-ES_tradnl" sz="17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lstStyle/>
          <a:p>
            <a:r>
              <a:rPr lang="es-ES_tradnl" dirty="0" smtClean="0"/>
              <a:t>Evaluación Económica</a:t>
            </a:r>
            <a:endParaRPr lang="es-ES" dirty="0"/>
          </a:p>
        </p:txBody>
      </p:sp>
      <p:sp>
        <p:nvSpPr>
          <p:cNvPr id="3" name="2 Marcador de contenido"/>
          <p:cNvSpPr>
            <a:spLocks noGrp="1"/>
          </p:cNvSpPr>
          <p:nvPr>
            <p:ph sz="quarter" idx="1"/>
          </p:nvPr>
        </p:nvSpPr>
        <p:spPr>
          <a:xfrm>
            <a:off x="457200" y="908720"/>
            <a:ext cx="7467600" cy="5400600"/>
          </a:xfrm>
        </p:spPr>
        <p:txBody>
          <a:bodyPr>
            <a:normAutofit/>
          </a:bodyPr>
          <a:lstStyle/>
          <a:p>
            <a:r>
              <a:rPr lang="es-ES_tradnl" sz="2000" b="1" dirty="0" smtClean="0"/>
              <a:t>Presupuesto de operación</a:t>
            </a:r>
          </a:p>
          <a:p>
            <a:pPr>
              <a:buNone/>
            </a:pPr>
            <a:r>
              <a:rPr lang="es-ES" sz="1600" b="1" dirty="0" smtClean="0"/>
              <a:t>Presupuesto de ingresos operacionales </a:t>
            </a:r>
            <a:endParaRPr lang="es-ES" sz="1600" dirty="0" smtClean="0"/>
          </a:p>
          <a:p>
            <a:pPr>
              <a:buNone/>
            </a:pPr>
            <a:r>
              <a:rPr lang="es-ES_tradnl" sz="1600" b="1" dirty="0" smtClean="0"/>
              <a:t>	</a:t>
            </a:r>
            <a:r>
              <a:rPr lang="es-ES" sz="1600" b="1" i="1" u="sng" dirty="0" smtClean="0"/>
              <a:t> Incrementar la cartera de crédito</a:t>
            </a:r>
            <a:endParaRPr lang="es-ES" sz="1600" i="1" u="sng" dirty="0" smtClean="0"/>
          </a:p>
          <a:p>
            <a:pPr lvl="0" algn="just">
              <a:buNone/>
            </a:pPr>
            <a:r>
              <a:rPr lang="es-ES" sz="1600" dirty="0" smtClean="0"/>
              <a:t>Con los valores de cartera del año 2011 USD 981.166,54 se calcula el crecimiento de crédito tomando en cuenta que la institución ha mantenido una tasa activa no variable de 13,5% se obtienen las siguientes cifras en intereses y descuentos ganados por la cooperativa que generará el proyecto:</a:t>
            </a:r>
            <a:endParaRPr lang="es-ES" sz="1600" b="1" dirty="0" smtClean="0"/>
          </a:p>
          <a:p>
            <a:pPr lvl="0">
              <a:buNone/>
            </a:pPr>
            <a:endParaRPr lang="es-ES_tradnl" sz="1700" dirty="0" smtClean="0"/>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6" name="5 Tabla"/>
          <p:cNvGraphicFramePr>
            <a:graphicFrameLocks noGrp="1"/>
          </p:cNvGraphicFramePr>
          <p:nvPr/>
        </p:nvGraphicFramePr>
        <p:xfrm>
          <a:off x="1619673" y="3356992"/>
          <a:ext cx="5184574" cy="2250553"/>
        </p:xfrm>
        <a:graphic>
          <a:graphicData uri="http://schemas.openxmlformats.org/drawingml/2006/table">
            <a:tbl>
              <a:tblPr/>
              <a:tblGrid>
                <a:gridCol w="1026457"/>
                <a:gridCol w="1482571"/>
                <a:gridCol w="1306400"/>
                <a:gridCol w="1369146"/>
              </a:tblGrid>
              <a:tr h="600148">
                <a:tc>
                  <a:txBody>
                    <a:bodyPr/>
                    <a:lstStyle/>
                    <a:p>
                      <a:pPr algn="ctr">
                        <a:lnSpc>
                          <a:spcPct val="115000"/>
                        </a:lnSpc>
                        <a:spcAft>
                          <a:spcPts val="0"/>
                        </a:spcAft>
                      </a:pPr>
                      <a:r>
                        <a:rPr lang="es-ES" sz="1500" b="1" dirty="0">
                          <a:latin typeface="Times New Roman"/>
                          <a:ea typeface="Calibri"/>
                          <a:cs typeface="Times New Roman"/>
                        </a:rPr>
                        <a:t>AÑOS</a:t>
                      </a:r>
                      <a:endParaRPr lang="es-ES" sz="1500" dirty="0">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CC"/>
                    </a:solidFill>
                  </a:tcPr>
                </a:tc>
                <a:tc>
                  <a:txBody>
                    <a:bodyPr/>
                    <a:lstStyle/>
                    <a:p>
                      <a:pPr algn="ctr">
                        <a:lnSpc>
                          <a:spcPct val="115000"/>
                        </a:lnSpc>
                        <a:spcAft>
                          <a:spcPts val="0"/>
                        </a:spcAft>
                      </a:pPr>
                      <a:r>
                        <a:rPr lang="es-ES" sz="1500" b="1" dirty="0">
                          <a:solidFill>
                            <a:srgbClr val="000000"/>
                          </a:solidFill>
                          <a:latin typeface="Times New Roman"/>
                          <a:ea typeface="Times New Roman"/>
                          <a:cs typeface="Times New Roman"/>
                        </a:rPr>
                        <a:t>INCREMENTO </a:t>
                      </a:r>
                      <a:r>
                        <a:rPr lang="es-ES" sz="1500" b="1" dirty="0" smtClean="0">
                          <a:solidFill>
                            <a:srgbClr val="000000"/>
                          </a:solidFill>
                          <a:latin typeface="Times New Roman"/>
                          <a:ea typeface="Times New Roman"/>
                          <a:cs typeface="Times New Roman"/>
                        </a:rPr>
                        <a:t>CREDITO</a:t>
                      </a:r>
                      <a:endParaRPr lang="es-ES" sz="1500" dirty="0">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CC"/>
                    </a:solidFill>
                  </a:tcPr>
                </a:tc>
                <a:tc>
                  <a:txBody>
                    <a:bodyPr/>
                    <a:lstStyle/>
                    <a:p>
                      <a:pPr algn="ctr">
                        <a:lnSpc>
                          <a:spcPct val="115000"/>
                        </a:lnSpc>
                        <a:spcAft>
                          <a:spcPts val="0"/>
                        </a:spcAft>
                      </a:pPr>
                      <a:r>
                        <a:rPr lang="es-ES" sz="1500" b="1">
                          <a:latin typeface="Times New Roman"/>
                          <a:ea typeface="Calibri"/>
                          <a:cs typeface="Times New Roman"/>
                        </a:rPr>
                        <a:t>TASA INTERÉS</a:t>
                      </a:r>
                      <a:endParaRPr lang="es-ES" sz="1500">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CC"/>
                    </a:solidFill>
                  </a:tcPr>
                </a:tc>
                <a:tc>
                  <a:txBody>
                    <a:bodyPr/>
                    <a:lstStyle/>
                    <a:p>
                      <a:pPr algn="ctr">
                        <a:lnSpc>
                          <a:spcPct val="115000"/>
                        </a:lnSpc>
                        <a:spcAft>
                          <a:spcPts val="0"/>
                        </a:spcAft>
                      </a:pPr>
                      <a:r>
                        <a:rPr lang="es-ES" sz="1500" b="1">
                          <a:latin typeface="Times New Roman"/>
                          <a:ea typeface="Calibri"/>
                          <a:cs typeface="Times New Roman"/>
                        </a:rPr>
                        <a:t>VALOR INTERESES</a:t>
                      </a:r>
                      <a:endParaRPr lang="es-ES" sz="1500">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CC"/>
                    </a:solidFill>
                  </a:tcPr>
                </a:tc>
              </a:tr>
              <a:tr h="330081">
                <a:tc>
                  <a:txBody>
                    <a:bodyPr/>
                    <a:lstStyle/>
                    <a:p>
                      <a:pPr algn="ctr">
                        <a:lnSpc>
                          <a:spcPct val="115000"/>
                        </a:lnSpc>
                        <a:spcAft>
                          <a:spcPts val="0"/>
                        </a:spcAft>
                      </a:pPr>
                      <a:r>
                        <a:rPr lang="es-ES" sz="1600" dirty="0">
                          <a:latin typeface="Times New Roman"/>
                          <a:ea typeface="Calibri"/>
                          <a:cs typeface="Times New Roman"/>
                        </a:rPr>
                        <a:t>Año 1</a:t>
                      </a:r>
                      <a:endParaRPr lang="es-ES" sz="1600" dirty="0">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r">
                        <a:lnSpc>
                          <a:spcPct val="115000"/>
                        </a:lnSpc>
                        <a:spcAft>
                          <a:spcPts val="0"/>
                        </a:spcAft>
                      </a:pPr>
                      <a:r>
                        <a:rPr lang="es-ES" sz="1600" dirty="0">
                          <a:latin typeface="Times New Roman"/>
                          <a:ea typeface="Calibri"/>
                          <a:cs typeface="Times New Roman"/>
                        </a:rPr>
                        <a:t>183.478,14</a:t>
                      </a:r>
                      <a:endParaRPr lang="es-ES" sz="1600" dirty="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rowSpan="5">
                  <a:txBody>
                    <a:bodyPr/>
                    <a:lstStyle/>
                    <a:p>
                      <a:pPr algn="ctr">
                        <a:lnSpc>
                          <a:spcPct val="115000"/>
                        </a:lnSpc>
                        <a:spcAft>
                          <a:spcPts val="0"/>
                        </a:spcAft>
                      </a:pPr>
                      <a:r>
                        <a:rPr lang="es-ES" sz="1600" b="1" dirty="0">
                          <a:latin typeface="Times New Roman"/>
                          <a:ea typeface="Calibri"/>
                          <a:cs typeface="Times New Roman"/>
                        </a:rPr>
                        <a:t>13,5%</a:t>
                      </a:r>
                      <a:endParaRPr lang="es-ES" sz="1600" dirty="0">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r">
                        <a:lnSpc>
                          <a:spcPct val="115000"/>
                        </a:lnSpc>
                        <a:spcAft>
                          <a:spcPts val="0"/>
                        </a:spcAft>
                      </a:pPr>
                      <a:r>
                        <a:rPr lang="es-ES" sz="1600">
                          <a:latin typeface="Times New Roman"/>
                          <a:ea typeface="Calibri"/>
                          <a:cs typeface="Times New Roman"/>
                        </a:rPr>
                        <a:t>24.769,55</a:t>
                      </a:r>
                      <a:endParaRPr lang="es-ES" sz="16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r>
              <a:tr h="330081">
                <a:tc>
                  <a:txBody>
                    <a:bodyPr/>
                    <a:lstStyle/>
                    <a:p>
                      <a:pPr algn="ctr">
                        <a:lnSpc>
                          <a:spcPct val="115000"/>
                        </a:lnSpc>
                        <a:spcAft>
                          <a:spcPts val="0"/>
                        </a:spcAft>
                      </a:pPr>
                      <a:r>
                        <a:rPr lang="es-ES" sz="1600" dirty="0">
                          <a:latin typeface="Times New Roman"/>
                          <a:ea typeface="Calibri"/>
                          <a:cs typeface="Times New Roman"/>
                        </a:rPr>
                        <a:t>Año 2</a:t>
                      </a:r>
                      <a:endParaRPr lang="es-ES" sz="1600" dirty="0">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r">
                        <a:lnSpc>
                          <a:spcPct val="115000"/>
                        </a:lnSpc>
                        <a:spcAft>
                          <a:spcPts val="0"/>
                        </a:spcAft>
                      </a:pPr>
                      <a:r>
                        <a:rPr lang="es-ES" sz="1600" dirty="0">
                          <a:latin typeface="Times New Roman"/>
                          <a:ea typeface="Calibri"/>
                          <a:cs typeface="Times New Roman"/>
                        </a:rPr>
                        <a:t>196.824,95</a:t>
                      </a:r>
                      <a:endParaRPr lang="es-ES" sz="1600" dirty="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vMerge="1">
                  <a:txBody>
                    <a:bodyPr/>
                    <a:lstStyle/>
                    <a:p>
                      <a:endParaRPr lang="es-ES"/>
                    </a:p>
                  </a:txBody>
                  <a:tcPr/>
                </a:tc>
                <a:tc>
                  <a:txBody>
                    <a:bodyPr/>
                    <a:lstStyle/>
                    <a:p>
                      <a:pPr algn="r">
                        <a:lnSpc>
                          <a:spcPct val="115000"/>
                        </a:lnSpc>
                        <a:spcAft>
                          <a:spcPts val="0"/>
                        </a:spcAft>
                      </a:pPr>
                      <a:r>
                        <a:rPr lang="es-ES" sz="1600">
                          <a:latin typeface="Times New Roman"/>
                          <a:ea typeface="Calibri"/>
                          <a:cs typeface="Times New Roman"/>
                        </a:rPr>
                        <a:t>26.571,37</a:t>
                      </a:r>
                      <a:endParaRPr lang="es-ES" sz="16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r>
              <a:tr h="330081">
                <a:tc>
                  <a:txBody>
                    <a:bodyPr/>
                    <a:lstStyle/>
                    <a:p>
                      <a:pPr algn="ctr">
                        <a:lnSpc>
                          <a:spcPct val="115000"/>
                        </a:lnSpc>
                        <a:spcAft>
                          <a:spcPts val="0"/>
                        </a:spcAft>
                      </a:pPr>
                      <a:r>
                        <a:rPr lang="es-ES" sz="1600">
                          <a:latin typeface="Times New Roman"/>
                          <a:ea typeface="Calibri"/>
                          <a:cs typeface="Times New Roman"/>
                        </a:rPr>
                        <a:t>Año 3</a:t>
                      </a:r>
                      <a:endParaRPr lang="es-ES" sz="1600">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r">
                        <a:lnSpc>
                          <a:spcPct val="115000"/>
                        </a:lnSpc>
                        <a:spcAft>
                          <a:spcPts val="0"/>
                        </a:spcAft>
                      </a:pPr>
                      <a:r>
                        <a:rPr lang="es-ES" sz="1600" dirty="0">
                          <a:latin typeface="Times New Roman"/>
                          <a:ea typeface="Calibri"/>
                          <a:cs typeface="Times New Roman"/>
                        </a:rPr>
                        <a:t>212.389,26</a:t>
                      </a:r>
                      <a:endParaRPr lang="es-ES" sz="1600" dirty="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vMerge="1">
                  <a:txBody>
                    <a:bodyPr/>
                    <a:lstStyle/>
                    <a:p>
                      <a:endParaRPr lang="es-ES"/>
                    </a:p>
                  </a:txBody>
                  <a:tcPr/>
                </a:tc>
                <a:tc>
                  <a:txBody>
                    <a:bodyPr/>
                    <a:lstStyle/>
                    <a:p>
                      <a:pPr algn="r">
                        <a:lnSpc>
                          <a:spcPct val="115000"/>
                        </a:lnSpc>
                        <a:spcAft>
                          <a:spcPts val="0"/>
                        </a:spcAft>
                      </a:pPr>
                      <a:r>
                        <a:rPr lang="es-ES" sz="1600" dirty="0">
                          <a:latin typeface="Times New Roman"/>
                          <a:ea typeface="Calibri"/>
                          <a:cs typeface="Times New Roman"/>
                        </a:rPr>
                        <a:t>28.672,55</a:t>
                      </a:r>
                      <a:endParaRPr lang="es-ES" sz="1600" dirty="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r>
              <a:tr h="330081">
                <a:tc>
                  <a:txBody>
                    <a:bodyPr/>
                    <a:lstStyle/>
                    <a:p>
                      <a:pPr algn="ctr">
                        <a:lnSpc>
                          <a:spcPct val="115000"/>
                        </a:lnSpc>
                        <a:spcAft>
                          <a:spcPts val="0"/>
                        </a:spcAft>
                      </a:pPr>
                      <a:r>
                        <a:rPr lang="es-ES" sz="1600">
                          <a:latin typeface="Times New Roman"/>
                          <a:ea typeface="Calibri"/>
                          <a:cs typeface="Times New Roman"/>
                        </a:rPr>
                        <a:t>Año 4</a:t>
                      </a:r>
                      <a:endParaRPr lang="es-ES" sz="1600">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r">
                        <a:lnSpc>
                          <a:spcPct val="115000"/>
                        </a:lnSpc>
                        <a:spcAft>
                          <a:spcPts val="0"/>
                        </a:spcAft>
                      </a:pPr>
                      <a:r>
                        <a:rPr lang="es-ES" sz="1600">
                          <a:latin typeface="Times New Roman"/>
                          <a:ea typeface="Calibri"/>
                          <a:cs typeface="Times New Roman"/>
                        </a:rPr>
                        <a:t>229.783,40</a:t>
                      </a:r>
                      <a:endParaRPr lang="es-ES" sz="16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vMerge="1">
                  <a:txBody>
                    <a:bodyPr/>
                    <a:lstStyle/>
                    <a:p>
                      <a:endParaRPr lang="es-ES"/>
                    </a:p>
                  </a:txBody>
                  <a:tcPr/>
                </a:tc>
                <a:tc>
                  <a:txBody>
                    <a:bodyPr/>
                    <a:lstStyle/>
                    <a:p>
                      <a:pPr algn="r">
                        <a:lnSpc>
                          <a:spcPct val="115000"/>
                        </a:lnSpc>
                        <a:spcAft>
                          <a:spcPts val="0"/>
                        </a:spcAft>
                      </a:pPr>
                      <a:r>
                        <a:rPr lang="es-ES" sz="1600" dirty="0">
                          <a:latin typeface="Times New Roman"/>
                          <a:ea typeface="Calibri"/>
                          <a:cs typeface="Times New Roman"/>
                        </a:rPr>
                        <a:t>31.020,76</a:t>
                      </a:r>
                      <a:endParaRPr lang="es-ES" sz="1600" dirty="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r>
              <a:tr h="330081">
                <a:tc>
                  <a:txBody>
                    <a:bodyPr/>
                    <a:lstStyle/>
                    <a:p>
                      <a:pPr algn="ctr">
                        <a:lnSpc>
                          <a:spcPct val="115000"/>
                        </a:lnSpc>
                        <a:spcAft>
                          <a:spcPts val="0"/>
                        </a:spcAft>
                      </a:pPr>
                      <a:r>
                        <a:rPr lang="es-ES" sz="1600">
                          <a:latin typeface="Times New Roman"/>
                          <a:ea typeface="Calibri"/>
                          <a:cs typeface="Times New Roman"/>
                        </a:rPr>
                        <a:t>Año 5</a:t>
                      </a:r>
                      <a:endParaRPr lang="es-ES" sz="1600">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r">
                        <a:lnSpc>
                          <a:spcPct val="115000"/>
                        </a:lnSpc>
                        <a:spcAft>
                          <a:spcPts val="0"/>
                        </a:spcAft>
                      </a:pPr>
                      <a:r>
                        <a:rPr lang="es-ES" sz="1600">
                          <a:latin typeface="Times New Roman"/>
                          <a:ea typeface="Calibri"/>
                          <a:cs typeface="Times New Roman"/>
                        </a:rPr>
                        <a:t>247.098,99</a:t>
                      </a:r>
                      <a:endParaRPr lang="es-ES" sz="16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vMerge="1">
                  <a:txBody>
                    <a:bodyPr/>
                    <a:lstStyle/>
                    <a:p>
                      <a:endParaRPr lang="es-ES"/>
                    </a:p>
                  </a:txBody>
                  <a:tcPr/>
                </a:tc>
                <a:tc>
                  <a:txBody>
                    <a:bodyPr/>
                    <a:lstStyle/>
                    <a:p>
                      <a:pPr algn="r">
                        <a:lnSpc>
                          <a:spcPct val="115000"/>
                        </a:lnSpc>
                        <a:spcAft>
                          <a:spcPts val="0"/>
                        </a:spcAft>
                      </a:pPr>
                      <a:r>
                        <a:rPr lang="es-ES" sz="1600" dirty="0">
                          <a:latin typeface="Times New Roman"/>
                          <a:ea typeface="Calibri"/>
                          <a:cs typeface="Times New Roman"/>
                        </a:rPr>
                        <a:t>33.358,36</a:t>
                      </a:r>
                      <a:endParaRPr lang="es-ES" sz="1600" dirty="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r>
            </a:tbl>
          </a:graphicData>
        </a:graphic>
      </p:graphicFrame>
    </p:spTree>
  </p:cSld>
  <p:clrMapOvr>
    <a:masterClrMapping/>
  </p:clrMapOvr>
  <p:transition>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lstStyle/>
          <a:p>
            <a:r>
              <a:rPr lang="es-ES_tradnl" dirty="0" smtClean="0"/>
              <a:t>Evaluación Económica</a:t>
            </a:r>
            <a:endParaRPr lang="es-ES" dirty="0"/>
          </a:p>
        </p:txBody>
      </p:sp>
      <p:sp>
        <p:nvSpPr>
          <p:cNvPr id="3" name="2 Marcador de contenido"/>
          <p:cNvSpPr>
            <a:spLocks noGrp="1"/>
          </p:cNvSpPr>
          <p:nvPr>
            <p:ph sz="quarter" idx="1"/>
          </p:nvPr>
        </p:nvSpPr>
        <p:spPr>
          <a:xfrm>
            <a:off x="457200" y="908720"/>
            <a:ext cx="7467600" cy="5400600"/>
          </a:xfrm>
        </p:spPr>
        <p:txBody>
          <a:bodyPr>
            <a:normAutofit/>
          </a:bodyPr>
          <a:lstStyle/>
          <a:p>
            <a:pPr lvl="0"/>
            <a:r>
              <a:rPr lang="es-ES" sz="2000" b="1" dirty="0" smtClean="0"/>
              <a:t>Presupuesto </a:t>
            </a:r>
            <a:r>
              <a:rPr lang="es-ES_tradnl" sz="2000" b="1" dirty="0" smtClean="0"/>
              <a:t>de operación</a:t>
            </a:r>
            <a:endParaRPr lang="es-ES" sz="2000" dirty="0" smtClean="0"/>
          </a:p>
          <a:p>
            <a:pPr lvl="0">
              <a:buNone/>
            </a:pPr>
            <a:r>
              <a:rPr lang="es-ES_tradnl" sz="1700" b="1" dirty="0" smtClean="0"/>
              <a:t>Presupuesto de </a:t>
            </a:r>
            <a:r>
              <a:rPr lang="es-ES" sz="1700" b="1" dirty="0" smtClean="0"/>
              <a:t>ingresos operacionales</a:t>
            </a:r>
            <a:endParaRPr lang="es-ES_tradnl" sz="1700" b="1" dirty="0" smtClean="0"/>
          </a:p>
          <a:p>
            <a:pPr>
              <a:buNone/>
            </a:pPr>
            <a:r>
              <a:rPr lang="es-ES" sz="1700" b="1" dirty="0" smtClean="0"/>
              <a:t>	</a:t>
            </a:r>
            <a:r>
              <a:rPr lang="es-ES" sz="1700" b="1" i="1" u="sng" dirty="0" smtClean="0"/>
              <a:t>Mejorar el nivel de inversión en instituciones financieras</a:t>
            </a:r>
            <a:r>
              <a:rPr lang="es-ES" sz="1700" b="1" dirty="0" smtClean="0"/>
              <a:t> </a:t>
            </a:r>
            <a:endParaRPr lang="es-ES_tradnl" sz="1700" b="1" dirty="0" smtClean="0"/>
          </a:p>
          <a:p>
            <a:pPr lvl="0">
              <a:buNone/>
            </a:pPr>
            <a:endParaRPr lang="es-ES_tradnl" sz="1700" b="1" dirty="0" smtClean="0"/>
          </a:p>
          <a:p>
            <a:pPr lvl="0">
              <a:buNone/>
            </a:pPr>
            <a:endParaRPr lang="es-ES_tradnl" sz="1700" b="1" dirty="0" smtClean="0"/>
          </a:p>
          <a:p>
            <a:pPr lvl="0">
              <a:buNone/>
            </a:pPr>
            <a:endParaRPr lang="es-ES_tradnl" sz="1700" b="1" dirty="0" smtClean="0"/>
          </a:p>
          <a:p>
            <a:pPr lvl="0">
              <a:buNone/>
            </a:pPr>
            <a:endParaRPr lang="es-ES_tradnl" sz="1700" b="1" dirty="0" smtClean="0"/>
          </a:p>
          <a:p>
            <a:pPr lvl="0">
              <a:buNone/>
            </a:pPr>
            <a:endParaRPr lang="es-ES_tradnl" sz="1700" b="1" dirty="0" smtClean="0"/>
          </a:p>
          <a:p>
            <a:pPr lvl="0">
              <a:buNone/>
            </a:pPr>
            <a:endParaRPr lang="es-ES_tradnl" sz="1700" b="1" dirty="0" smtClean="0"/>
          </a:p>
          <a:p>
            <a:pPr lvl="0">
              <a:buNone/>
            </a:pPr>
            <a:endParaRPr lang="es-ES_tradnl" sz="1700" b="1" dirty="0" smtClean="0"/>
          </a:p>
          <a:p>
            <a:pPr lvl="0">
              <a:buNone/>
            </a:pPr>
            <a:endParaRPr lang="es-ES_tradnl" sz="1700" b="1" dirty="0" smtClean="0"/>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6" name="5 Tabla"/>
          <p:cNvGraphicFramePr>
            <a:graphicFrameLocks noGrp="1"/>
          </p:cNvGraphicFramePr>
          <p:nvPr/>
        </p:nvGraphicFramePr>
        <p:xfrm>
          <a:off x="467544" y="2348880"/>
          <a:ext cx="7344815" cy="2736303"/>
        </p:xfrm>
        <a:graphic>
          <a:graphicData uri="http://schemas.openxmlformats.org/drawingml/2006/table">
            <a:tbl>
              <a:tblPr/>
              <a:tblGrid>
                <a:gridCol w="853047"/>
                <a:gridCol w="1481607"/>
                <a:gridCol w="1298354"/>
                <a:gridCol w="1226885"/>
                <a:gridCol w="1003315"/>
                <a:gridCol w="1481607"/>
              </a:tblGrid>
              <a:tr h="556947">
                <a:tc>
                  <a:txBody>
                    <a:bodyPr/>
                    <a:lstStyle/>
                    <a:p>
                      <a:pPr algn="ctr">
                        <a:lnSpc>
                          <a:spcPct val="115000"/>
                        </a:lnSpc>
                        <a:spcAft>
                          <a:spcPts val="0"/>
                        </a:spcAft>
                      </a:pPr>
                      <a:r>
                        <a:rPr lang="es-ES" sz="1400" b="1" dirty="0">
                          <a:latin typeface="Times New Roman"/>
                          <a:ea typeface="Calibri"/>
                          <a:cs typeface="Times New Roman"/>
                        </a:rPr>
                        <a:t>Años</a:t>
                      </a:r>
                      <a:endParaRPr lang="es-ES" sz="1400" dirty="0">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CC"/>
                    </a:solidFill>
                  </a:tcPr>
                </a:tc>
                <a:tc>
                  <a:txBody>
                    <a:bodyPr/>
                    <a:lstStyle/>
                    <a:p>
                      <a:pPr algn="ctr">
                        <a:lnSpc>
                          <a:spcPct val="115000"/>
                        </a:lnSpc>
                        <a:spcAft>
                          <a:spcPts val="0"/>
                        </a:spcAft>
                      </a:pPr>
                      <a:r>
                        <a:rPr lang="es-ES" sz="1400" b="1">
                          <a:solidFill>
                            <a:srgbClr val="000000"/>
                          </a:solidFill>
                          <a:latin typeface="Times New Roman"/>
                          <a:ea typeface="Times New Roman"/>
                          <a:cs typeface="Times New Roman"/>
                        </a:rPr>
                        <a:t>Incremento inversiones</a:t>
                      </a:r>
                      <a:endParaRPr lang="es-ES" sz="1400">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CC"/>
                    </a:solidFill>
                  </a:tcPr>
                </a:tc>
                <a:tc>
                  <a:txBody>
                    <a:bodyPr/>
                    <a:lstStyle/>
                    <a:p>
                      <a:pPr algn="ctr">
                        <a:lnSpc>
                          <a:spcPct val="115000"/>
                        </a:lnSpc>
                        <a:spcAft>
                          <a:spcPts val="0"/>
                        </a:spcAft>
                      </a:pPr>
                      <a:r>
                        <a:rPr lang="es-ES" sz="1400" b="1" dirty="0">
                          <a:latin typeface="Times New Roman"/>
                          <a:ea typeface="Calibri"/>
                          <a:cs typeface="Times New Roman"/>
                        </a:rPr>
                        <a:t>% Interés trimestre</a:t>
                      </a:r>
                      <a:endParaRPr lang="es-ES" sz="1400" dirty="0">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CC"/>
                    </a:solidFill>
                  </a:tcPr>
                </a:tc>
                <a:tc>
                  <a:txBody>
                    <a:bodyPr/>
                    <a:lstStyle/>
                    <a:p>
                      <a:pPr algn="ctr">
                        <a:lnSpc>
                          <a:spcPct val="115000"/>
                        </a:lnSpc>
                        <a:spcAft>
                          <a:spcPts val="0"/>
                        </a:spcAft>
                      </a:pPr>
                      <a:r>
                        <a:rPr lang="es-ES" sz="1400" b="1">
                          <a:latin typeface="Times New Roman"/>
                          <a:ea typeface="Calibri"/>
                          <a:cs typeface="Times New Roman"/>
                        </a:rPr>
                        <a:t>Intereses trimestre</a:t>
                      </a:r>
                      <a:endParaRPr lang="es-ES" sz="1400">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CC"/>
                    </a:solidFill>
                  </a:tcPr>
                </a:tc>
                <a:tc>
                  <a:txBody>
                    <a:bodyPr/>
                    <a:lstStyle/>
                    <a:p>
                      <a:pPr algn="ctr">
                        <a:lnSpc>
                          <a:spcPct val="115000"/>
                        </a:lnSpc>
                        <a:spcAft>
                          <a:spcPts val="0"/>
                        </a:spcAft>
                      </a:pPr>
                      <a:r>
                        <a:rPr lang="es-ES" sz="1400" b="1">
                          <a:latin typeface="Times New Roman"/>
                          <a:ea typeface="Calibri"/>
                          <a:cs typeface="Times New Roman"/>
                        </a:rPr>
                        <a:t>Interés anual</a:t>
                      </a:r>
                      <a:endParaRPr lang="es-ES" sz="14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CC"/>
                    </a:solidFill>
                  </a:tcPr>
                </a:tc>
                <a:tc>
                  <a:txBody>
                    <a:bodyPr/>
                    <a:lstStyle/>
                    <a:p>
                      <a:pPr algn="ctr">
                        <a:lnSpc>
                          <a:spcPct val="115000"/>
                        </a:lnSpc>
                        <a:spcAft>
                          <a:spcPts val="0"/>
                        </a:spcAft>
                      </a:pPr>
                      <a:r>
                        <a:rPr lang="es-ES" sz="1400" b="1">
                          <a:latin typeface="Times New Roman"/>
                          <a:ea typeface="Calibri"/>
                          <a:cs typeface="Times New Roman"/>
                        </a:rPr>
                        <a:t>Incremento proyecto</a:t>
                      </a:r>
                      <a:endParaRPr lang="es-ES" sz="14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CC"/>
                    </a:solidFill>
                  </a:tcPr>
                </a:tc>
              </a:tr>
              <a:tr h="363226">
                <a:tc>
                  <a:txBody>
                    <a:bodyPr/>
                    <a:lstStyle/>
                    <a:p>
                      <a:pPr algn="ctr">
                        <a:lnSpc>
                          <a:spcPct val="150000"/>
                        </a:lnSpc>
                        <a:spcAft>
                          <a:spcPts val="0"/>
                        </a:spcAft>
                      </a:pPr>
                      <a:r>
                        <a:rPr lang="es-ES" sz="1400">
                          <a:latin typeface="Times New Roman"/>
                          <a:ea typeface="Calibri"/>
                          <a:cs typeface="Times New Roman"/>
                        </a:rPr>
                        <a:t>2011</a:t>
                      </a:r>
                      <a:endParaRPr lang="es-ES" sz="1400">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r">
                        <a:lnSpc>
                          <a:spcPct val="150000"/>
                        </a:lnSpc>
                        <a:spcAft>
                          <a:spcPts val="0"/>
                        </a:spcAft>
                      </a:pPr>
                      <a:r>
                        <a:rPr lang="es-ES" sz="1400">
                          <a:solidFill>
                            <a:srgbClr val="000000"/>
                          </a:solidFill>
                          <a:latin typeface="Times New Roman"/>
                          <a:ea typeface="Calibri"/>
                          <a:cs typeface="Times New Roman"/>
                        </a:rPr>
                        <a:t>45.000,00</a:t>
                      </a:r>
                      <a:endParaRPr lang="es-ES" sz="1400">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ctr">
                        <a:lnSpc>
                          <a:spcPct val="150000"/>
                        </a:lnSpc>
                        <a:spcAft>
                          <a:spcPts val="0"/>
                        </a:spcAft>
                      </a:pPr>
                      <a:endParaRPr lang="es-ES" sz="1400">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r">
                        <a:lnSpc>
                          <a:spcPct val="150000"/>
                        </a:lnSpc>
                        <a:spcAft>
                          <a:spcPts val="0"/>
                        </a:spcAft>
                      </a:pPr>
                      <a:endParaRPr lang="es-ES" sz="1400">
                        <a:solidFill>
                          <a:srgbClr val="000000"/>
                        </a:solidFill>
                        <a:latin typeface="Times New Roman"/>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r">
                        <a:lnSpc>
                          <a:spcPct val="150000"/>
                        </a:lnSpc>
                        <a:spcAft>
                          <a:spcPts val="0"/>
                        </a:spcAft>
                      </a:pPr>
                      <a:r>
                        <a:rPr lang="es-ES" sz="1400">
                          <a:solidFill>
                            <a:srgbClr val="000000"/>
                          </a:solidFill>
                          <a:latin typeface="Times New Roman"/>
                          <a:ea typeface="Calibri"/>
                          <a:cs typeface="Times New Roman"/>
                        </a:rPr>
                        <a:t>3.748,50</a:t>
                      </a:r>
                      <a:endParaRPr lang="es-ES" sz="1400">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r">
                        <a:lnSpc>
                          <a:spcPct val="150000"/>
                        </a:lnSpc>
                        <a:spcAft>
                          <a:spcPts val="0"/>
                        </a:spcAft>
                      </a:pPr>
                      <a:endParaRPr lang="es-ES" sz="1400">
                        <a:solidFill>
                          <a:srgbClr val="000000"/>
                        </a:solidFill>
                        <a:latin typeface="Times New Roman"/>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r>
              <a:tr h="363226">
                <a:tc>
                  <a:txBody>
                    <a:bodyPr/>
                    <a:lstStyle/>
                    <a:p>
                      <a:pPr algn="ctr">
                        <a:lnSpc>
                          <a:spcPct val="150000"/>
                        </a:lnSpc>
                        <a:spcAft>
                          <a:spcPts val="0"/>
                        </a:spcAft>
                      </a:pPr>
                      <a:r>
                        <a:rPr lang="es-ES" sz="1400">
                          <a:latin typeface="Times New Roman"/>
                          <a:ea typeface="Calibri"/>
                          <a:cs typeface="Times New Roman"/>
                        </a:rPr>
                        <a:t>Año 1</a:t>
                      </a:r>
                      <a:endParaRPr lang="es-ES" sz="1400">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r">
                        <a:lnSpc>
                          <a:spcPct val="150000"/>
                        </a:lnSpc>
                        <a:spcAft>
                          <a:spcPts val="0"/>
                        </a:spcAft>
                      </a:pPr>
                      <a:r>
                        <a:rPr lang="es-ES" sz="1400">
                          <a:solidFill>
                            <a:srgbClr val="000000"/>
                          </a:solidFill>
                          <a:latin typeface="Times New Roman"/>
                          <a:ea typeface="Calibri"/>
                          <a:cs typeface="Times New Roman"/>
                        </a:rPr>
                        <a:t>47.250,00</a:t>
                      </a:r>
                      <a:endParaRPr lang="es-ES" sz="1400">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rowSpan="5">
                  <a:txBody>
                    <a:bodyPr/>
                    <a:lstStyle/>
                    <a:p>
                      <a:pPr algn="ctr">
                        <a:lnSpc>
                          <a:spcPct val="150000"/>
                        </a:lnSpc>
                        <a:spcAft>
                          <a:spcPts val="0"/>
                        </a:spcAft>
                      </a:pPr>
                      <a:r>
                        <a:rPr lang="es-ES" sz="1400" b="1">
                          <a:latin typeface="Times New Roman"/>
                          <a:ea typeface="Calibri"/>
                          <a:cs typeface="Times New Roman"/>
                        </a:rPr>
                        <a:t>3,4%</a:t>
                      </a:r>
                      <a:endParaRPr lang="es-ES" sz="1400">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r">
                        <a:lnSpc>
                          <a:spcPct val="150000"/>
                        </a:lnSpc>
                        <a:spcAft>
                          <a:spcPts val="0"/>
                        </a:spcAft>
                      </a:pPr>
                      <a:r>
                        <a:rPr lang="es-ES" sz="1400">
                          <a:solidFill>
                            <a:srgbClr val="000000"/>
                          </a:solidFill>
                          <a:latin typeface="Times New Roman"/>
                          <a:ea typeface="Calibri"/>
                          <a:cs typeface="Times New Roman"/>
                        </a:rPr>
                        <a:t>1.606,50</a:t>
                      </a:r>
                      <a:endParaRPr lang="es-ES" sz="1400">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r">
                        <a:lnSpc>
                          <a:spcPct val="150000"/>
                        </a:lnSpc>
                        <a:spcAft>
                          <a:spcPts val="0"/>
                        </a:spcAft>
                      </a:pPr>
                      <a:r>
                        <a:rPr lang="es-ES" sz="1400">
                          <a:solidFill>
                            <a:srgbClr val="000000"/>
                          </a:solidFill>
                          <a:latin typeface="Times New Roman"/>
                          <a:ea typeface="Calibri"/>
                          <a:cs typeface="Times New Roman"/>
                        </a:rPr>
                        <a:t>6.426,00</a:t>
                      </a:r>
                      <a:endParaRPr lang="es-ES" sz="1400">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r">
                        <a:lnSpc>
                          <a:spcPct val="150000"/>
                        </a:lnSpc>
                        <a:spcAft>
                          <a:spcPts val="0"/>
                        </a:spcAft>
                      </a:pPr>
                      <a:r>
                        <a:rPr lang="es-ES" sz="1400">
                          <a:solidFill>
                            <a:srgbClr val="000000"/>
                          </a:solidFill>
                          <a:latin typeface="Times New Roman"/>
                          <a:ea typeface="Calibri"/>
                          <a:cs typeface="Times New Roman"/>
                        </a:rPr>
                        <a:t>2.677,50</a:t>
                      </a:r>
                      <a:endParaRPr lang="es-ES" sz="1400">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r>
              <a:tr h="363226">
                <a:tc>
                  <a:txBody>
                    <a:bodyPr/>
                    <a:lstStyle/>
                    <a:p>
                      <a:pPr algn="ctr">
                        <a:lnSpc>
                          <a:spcPct val="150000"/>
                        </a:lnSpc>
                        <a:spcAft>
                          <a:spcPts val="0"/>
                        </a:spcAft>
                      </a:pPr>
                      <a:r>
                        <a:rPr lang="es-ES" sz="1400">
                          <a:latin typeface="Times New Roman"/>
                          <a:ea typeface="Calibri"/>
                          <a:cs typeface="Times New Roman"/>
                        </a:rPr>
                        <a:t>Año 2</a:t>
                      </a:r>
                      <a:endParaRPr lang="es-ES" sz="1400">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r">
                        <a:lnSpc>
                          <a:spcPct val="150000"/>
                        </a:lnSpc>
                        <a:spcAft>
                          <a:spcPts val="0"/>
                        </a:spcAft>
                      </a:pPr>
                      <a:r>
                        <a:rPr lang="es-ES" sz="1400">
                          <a:solidFill>
                            <a:srgbClr val="000000"/>
                          </a:solidFill>
                          <a:latin typeface="Times New Roman"/>
                          <a:ea typeface="Calibri"/>
                          <a:cs typeface="Times New Roman"/>
                        </a:rPr>
                        <a:t>49.612,50</a:t>
                      </a:r>
                      <a:endParaRPr lang="es-ES" sz="1400">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vMerge="1">
                  <a:txBody>
                    <a:bodyPr/>
                    <a:lstStyle/>
                    <a:p>
                      <a:endParaRPr lang="es-ES"/>
                    </a:p>
                  </a:txBody>
                  <a:tcPr/>
                </a:tc>
                <a:tc>
                  <a:txBody>
                    <a:bodyPr/>
                    <a:lstStyle/>
                    <a:p>
                      <a:pPr algn="r">
                        <a:lnSpc>
                          <a:spcPct val="150000"/>
                        </a:lnSpc>
                        <a:spcAft>
                          <a:spcPts val="0"/>
                        </a:spcAft>
                      </a:pPr>
                      <a:r>
                        <a:rPr lang="es-ES" sz="1400">
                          <a:solidFill>
                            <a:srgbClr val="000000"/>
                          </a:solidFill>
                          <a:latin typeface="Times New Roman"/>
                          <a:ea typeface="Calibri"/>
                          <a:cs typeface="Times New Roman"/>
                        </a:rPr>
                        <a:t>1.686,83</a:t>
                      </a:r>
                      <a:endParaRPr lang="es-ES" sz="1400">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r">
                        <a:lnSpc>
                          <a:spcPct val="150000"/>
                        </a:lnSpc>
                        <a:spcAft>
                          <a:spcPts val="0"/>
                        </a:spcAft>
                      </a:pPr>
                      <a:r>
                        <a:rPr lang="es-ES" sz="1400">
                          <a:solidFill>
                            <a:srgbClr val="000000"/>
                          </a:solidFill>
                          <a:latin typeface="Times New Roman"/>
                          <a:ea typeface="Calibri"/>
                          <a:cs typeface="Times New Roman"/>
                        </a:rPr>
                        <a:t>6.747,30</a:t>
                      </a:r>
                      <a:endParaRPr lang="es-ES" sz="1400">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r">
                        <a:lnSpc>
                          <a:spcPct val="150000"/>
                        </a:lnSpc>
                        <a:spcAft>
                          <a:spcPts val="0"/>
                        </a:spcAft>
                      </a:pPr>
                      <a:r>
                        <a:rPr lang="es-ES" sz="1400">
                          <a:solidFill>
                            <a:srgbClr val="000000"/>
                          </a:solidFill>
                          <a:latin typeface="Times New Roman"/>
                          <a:ea typeface="Calibri"/>
                          <a:cs typeface="Times New Roman"/>
                        </a:rPr>
                        <a:t>4.069,80</a:t>
                      </a:r>
                      <a:endParaRPr lang="es-ES" sz="1400">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r>
              <a:tr h="363226">
                <a:tc>
                  <a:txBody>
                    <a:bodyPr/>
                    <a:lstStyle/>
                    <a:p>
                      <a:pPr algn="ctr">
                        <a:lnSpc>
                          <a:spcPct val="150000"/>
                        </a:lnSpc>
                        <a:spcAft>
                          <a:spcPts val="0"/>
                        </a:spcAft>
                      </a:pPr>
                      <a:r>
                        <a:rPr lang="es-ES" sz="1400">
                          <a:latin typeface="Times New Roman"/>
                          <a:ea typeface="Calibri"/>
                          <a:cs typeface="Times New Roman"/>
                        </a:rPr>
                        <a:t>Año 3</a:t>
                      </a:r>
                      <a:endParaRPr lang="es-ES" sz="1400">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r">
                        <a:lnSpc>
                          <a:spcPct val="150000"/>
                        </a:lnSpc>
                        <a:spcAft>
                          <a:spcPts val="0"/>
                        </a:spcAft>
                      </a:pPr>
                      <a:r>
                        <a:rPr lang="es-ES" sz="1400">
                          <a:solidFill>
                            <a:srgbClr val="000000"/>
                          </a:solidFill>
                          <a:latin typeface="Times New Roman"/>
                          <a:ea typeface="Calibri"/>
                          <a:cs typeface="Times New Roman"/>
                        </a:rPr>
                        <a:t>52.093,13</a:t>
                      </a:r>
                      <a:endParaRPr lang="es-ES" sz="1400">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vMerge="1">
                  <a:txBody>
                    <a:bodyPr/>
                    <a:lstStyle/>
                    <a:p>
                      <a:endParaRPr lang="es-ES"/>
                    </a:p>
                  </a:txBody>
                  <a:tcPr/>
                </a:tc>
                <a:tc>
                  <a:txBody>
                    <a:bodyPr/>
                    <a:lstStyle/>
                    <a:p>
                      <a:pPr algn="r">
                        <a:lnSpc>
                          <a:spcPct val="150000"/>
                        </a:lnSpc>
                        <a:spcAft>
                          <a:spcPts val="0"/>
                        </a:spcAft>
                      </a:pPr>
                      <a:r>
                        <a:rPr lang="es-ES" sz="1400">
                          <a:solidFill>
                            <a:srgbClr val="000000"/>
                          </a:solidFill>
                          <a:latin typeface="Times New Roman"/>
                          <a:ea typeface="Calibri"/>
                          <a:cs typeface="Times New Roman"/>
                        </a:rPr>
                        <a:t>1.771,17</a:t>
                      </a:r>
                      <a:endParaRPr lang="es-ES" sz="1400">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r">
                        <a:lnSpc>
                          <a:spcPct val="150000"/>
                        </a:lnSpc>
                        <a:spcAft>
                          <a:spcPts val="0"/>
                        </a:spcAft>
                      </a:pPr>
                      <a:r>
                        <a:rPr lang="es-ES" sz="1400">
                          <a:solidFill>
                            <a:srgbClr val="000000"/>
                          </a:solidFill>
                          <a:latin typeface="Times New Roman"/>
                          <a:ea typeface="Calibri"/>
                          <a:cs typeface="Times New Roman"/>
                        </a:rPr>
                        <a:t>7.084,67</a:t>
                      </a:r>
                      <a:endParaRPr lang="es-ES" sz="1400">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r">
                        <a:lnSpc>
                          <a:spcPct val="150000"/>
                        </a:lnSpc>
                        <a:spcAft>
                          <a:spcPts val="0"/>
                        </a:spcAft>
                      </a:pPr>
                      <a:r>
                        <a:rPr lang="es-ES" sz="1400">
                          <a:solidFill>
                            <a:srgbClr val="000000"/>
                          </a:solidFill>
                          <a:latin typeface="Times New Roman"/>
                          <a:ea typeface="Calibri"/>
                          <a:cs typeface="Times New Roman"/>
                        </a:rPr>
                        <a:t>3.014,87</a:t>
                      </a:r>
                      <a:endParaRPr lang="es-ES" sz="1400">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r>
              <a:tr h="363226">
                <a:tc>
                  <a:txBody>
                    <a:bodyPr/>
                    <a:lstStyle/>
                    <a:p>
                      <a:pPr algn="ctr">
                        <a:lnSpc>
                          <a:spcPct val="150000"/>
                        </a:lnSpc>
                        <a:spcAft>
                          <a:spcPts val="0"/>
                        </a:spcAft>
                      </a:pPr>
                      <a:r>
                        <a:rPr lang="es-ES" sz="1400">
                          <a:latin typeface="Times New Roman"/>
                          <a:ea typeface="Calibri"/>
                          <a:cs typeface="Times New Roman"/>
                        </a:rPr>
                        <a:t>Año 4</a:t>
                      </a:r>
                      <a:endParaRPr lang="es-ES" sz="1400">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r">
                        <a:lnSpc>
                          <a:spcPct val="150000"/>
                        </a:lnSpc>
                        <a:spcAft>
                          <a:spcPts val="0"/>
                        </a:spcAft>
                      </a:pPr>
                      <a:r>
                        <a:rPr lang="es-ES" sz="1400">
                          <a:solidFill>
                            <a:srgbClr val="000000"/>
                          </a:solidFill>
                          <a:latin typeface="Times New Roman"/>
                          <a:ea typeface="Calibri"/>
                          <a:cs typeface="Times New Roman"/>
                        </a:rPr>
                        <a:t>54.697,78</a:t>
                      </a:r>
                      <a:endParaRPr lang="es-ES" sz="1400">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vMerge="1">
                  <a:txBody>
                    <a:bodyPr/>
                    <a:lstStyle/>
                    <a:p>
                      <a:endParaRPr lang="es-ES"/>
                    </a:p>
                  </a:txBody>
                  <a:tcPr/>
                </a:tc>
                <a:tc>
                  <a:txBody>
                    <a:bodyPr/>
                    <a:lstStyle/>
                    <a:p>
                      <a:pPr algn="r">
                        <a:lnSpc>
                          <a:spcPct val="150000"/>
                        </a:lnSpc>
                        <a:spcAft>
                          <a:spcPts val="0"/>
                        </a:spcAft>
                      </a:pPr>
                      <a:r>
                        <a:rPr lang="es-ES" sz="1400">
                          <a:solidFill>
                            <a:srgbClr val="000000"/>
                          </a:solidFill>
                          <a:latin typeface="Times New Roman"/>
                          <a:ea typeface="Calibri"/>
                          <a:cs typeface="Times New Roman"/>
                        </a:rPr>
                        <a:t>1.859,72</a:t>
                      </a:r>
                      <a:endParaRPr lang="es-ES" sz="1400">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r">
                        <a:lnSpc>
                          <a:spcPct val="150000"/>
                        </a:lnSpc>
                        <a:spcAft>
                          <a:spcPts val="0"/>
                        </a:spcAft>
                      </a:pPr>
                      <a:r>
                        <a:rPr lang="es-ES" sz="1400">
                          <a:solidFill>
                            <a:srgbClr val="000000"/>
                          </a:solidFill>
                          <a:latin typeface="Times New Roman"/>
                          <a:ea typeface="Calibri"/>
                          <a:cs typeface="Times New Roman"/>
                        </a:rPr>
                        <a:t>7.438,90</a:t>
                      </a:r>
                      <a:endParaRPr lang="es-ES" sz="1400">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r">
                        <a:lnSpc>
                          <a:spcPct val="150000"/>
                        </a:lnSpc>
                        <a:spcAft>
                          <a:spcPts val="0"/>
                        </a:spcAft>
                      </a:pPr>
                      <a:r>
                        <a:rPr lang="es-ES" sz="1400">
                          <a:solidFill>
                            <a:srgbClr val="000000"/>
                          </a:solidFill>
                          <a:latin typeface="Times New Roman"/>
                          <a:ea typeface="Calibri"/>
                          <a:cs typeface="Times New Roman"/>
                        </a:rPr>
                        <a:t>4.424,03</a:t>
                      </a:r>
                      <a:endParaRPr lang="es-ES" sz="1400">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r>
              <a:tr h="363226">
                <a:tc>
                  <a:txBody>
                    <a:bodyPr/>
                    <a:lstStyle/>
                    <a:p>
                      <a:pPr algn="ctr">
                        <a:lnSpc>
                          <a:spcPct val="150000"/>
                        </a:lnSpc>
                        <a:spcAft>
                          <a:spcPts val="0"/>
                        </a:spcAft>
                      </a:pPr>
                      <a:r>
                        <a:rPr lang="es-ES" sz="1400">
                          <a:latin typeface="Times New Roman"/>
                          <a:ea typeface="Calibri"/>
                          <a:cs typeface="Times New Roman"/>
                        </a:rPr>
                        <a:t>Año 5</a:t>
                      </a:r>
                      <a:endParaRPr lang="es-ES" sz="1400">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r">
                        <a:lnSpc>
                          <a:spcPct val="150000"/>
                        </a:lnSpc>
                        <a:spcAft>
                          <a:spcPts val="0"/>
                        </a:spcAft>
                      </a:pPr>
                      <a:r>
                        <a:rPr lang="es-ES" sz="1400">
                          <a:solidFill>
                            <a:srgbClr val="000000"/>
                          </a:solidFill>
                          <a:latin typeface="Times New Roman"/>
                          <a:ea typeface="Calibri"/>
                          <a:cs typeface="Times New Roman"/>
                        </a:rPr>
                        <a:t>57.432,67</a:t>
                      </a:r>
                      <a:endParaRPr lang="es-ES" sz="1400">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vMerge="1">
                  <a:txBody>
                    <a:bodyPr/>
                    <a:lstStyle/>
                    <a:p>
                      <a:endParaRPr lang="es-ES"/>
                    </a:p>
                  </a:txBody>
                  <a:tcPr/>
                </a:tc>
                <a:tc>
                  <a:txBody>
                    <a:bodyPr/>
                    <a:lstStyle/>
                    <a:p>
                      <a:pPr algn="r">
                        <a:lnSpc>
                          <a:spcPct val="150000"/>
                        </a:lnSpc>
                        <a:spcAft>
                          <a:spcPts val="0"/>
                        </a:spcAft>
                      </a:pPr>
                      <a:r>
                        <a:rPr lang="es-ES" sz="1400">
                          <a:solidFill>
                            <a:srgbClr val="000000"/>
                          </a:solidFill>
                          <a:latin typeface="Times New Roman"/>
                          <a:ea typeface="Calibri"/>
                          <a:cs typeface="Times New Roman"/>
                        </a:rPr>
                        <a:t>1.952,71</a:t>
                      </a:r>
                      <a:endParaRPr lang="es-ES" sz="1400">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r">
                        <a:lnSpc>
                          <a:spcPct val="150000"/>
                        </a:lnSpc>
                        <a:spcAft>
                          <a:spcPts val="0"/>
                        </a:spcAft>
                      </a:pPr>
                      <a:r>
                        <a:rPr lang="es-ES" sz="1400">
                          <a:solidFill>
                            <a:srgbClr val="000000"/>
                          </a:solidFill>
                          <a:latin typeface="Times New Roman"/>
                          <a:ea typeface="Calibri"/>
                          <a:cs typeface="Times New Roman"/>
                        </a:rPr>
                        <a:t>7.810,84</a:t>
                      </a:r>
                      <a:endParaRPr lang="es-ES" sz="1400">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r">
                        <a:lnSpc>
                          <a:spcPct val="150000"/>
                        </a:lnSpc>
                        <a:spcAft>
                          <a:spcPts val="0"/>
                        </a:spcAft>
                      </a:pPr>
                      <a:r>
                        <a:rPr lang="es-ES" sz="1400" dirty="0">
                          <a:solidFill>
                            <a:srgbClr val="000000"/>
                          </a:solidFill>
                          <a:latin typeface="Times New Roman"/>
                          <a:ea typeface="Calibri"/>
                          <a:cs typeface="Times New Roman"/>
                        </a:rPr>
                        <a:t>3.386,81</a:t>
                      </a:r>
                      <a:endParaRPr lang="es-ES" sz="1400" dirty="0">
                        <a:latin typeface="Calibri"/>
                        <a:ea typeface="Calibri"/>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r>
            </a:tbl>
          </a:graphicData>
        </a:graphic>
      </p:graphicFrame>
    </p:spTree>
  </p:cSld>
  <p:clrMapOvr>
    <a:masterClrMapping/>
  </p:clrMapOvr>
  <p:transition>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lstStyle/>
          <a:p>
            <a:r>
              <a:rPr lang="es-ES_tradnl" dirty="0" smtClean="0"/>
              <a:t>Evaluación Económica</a:t>
            </a:r>
            <a:endParaRPr lang="es-ES" dirty="0"/>
          </a:p>
        </p:txBody>
      </p:sp>
      <p:sp>
        <p:nvSpPr>
          <p:cNvPr id="3" name="2 Marcador de contenido"/>
          <p:cNvSpPr>
            <a:spLocks noGrp="1"/>
          </p:cNvSpPr>
          <p:nvPr>
            <p:ph sz="quarter" idx="1"/>
          </p:nvPr>
        </p:nvSpPr>
        <p:spPr>
          <a:xfrm>
            <a:off x="457200" y="908720"/>
            <a:ext cx="7467600" cy="5688632"/>
          </a:xfrm>
        </p:spPr>
        <p:txBody>
          <a:bodyPr>
            <a:normAutofit/>
          </a:bodyPr>
          <a:lstStyle/>
          <a:p>
            <a:pPr lvl="0"/>
            <a:r>
              <a:rPr lang="es-ES" b="1" dirty="0" smtClean="0"/>
              <a:t>Presupuesto </a:t>
            </a:r>
            <a:r>
              <a:rPr lang="es-ES_tradnl" b="1" dirty="0" smtClean="0"/>
              <a:t>de operación</a:t>
            </a:r>
            <a:endParaRPr lang="es-ES" dirty="0" smtClean="0"/>
          </a:p>
          <a:p>
            <a:pPr lvl="0">
              <a:buNone/>
            </a:pPr>
            <a:r>
              <a:rPr lang="es-ES_tradnl" sz="2100" b="1" dirty="0" smtClean="0"/>
              <a:t>Presupuesto de </a:t>
            </a:r>
            <a:r>
              <a:rPr lang="es-ES" sz="2100" b="1" dirty="0" smtClean="0"/>
              <a:t>egresos operacionales</a:t>
            </a:r>
            <a:endParaRPr lang="es-ES_tradnl" sz="2100" b="1" dirty="0" smtClean="0"/>
          </a:p>
          <a:p>
            <a:pPr>
              <a:buNone/>
            </a:pPr>
            <a:r>
              <a:rPr lang="es-ES" sz="2100" b="1" dirty="0" smtClean="0"/>
              <a:t>	</a:t>
            </a:r>
            <a:r>
              <a:rPr lang="es-ES" sz="2100" b="1" i="1" u="sng" dirty="0" smtClean="0"/>
              <a:t>Mejorar el nivel de fondos disponibles</a:t>
            </a:r>
            <a:r>
              <a:rPr lang="es-ES" sz="2100" b="1" dirty="0" smtClean="0"/>
              <a:t> </a:t>
            </a:r>
          </a:p>
          <a:p>
            <a:pPr lvl="0">
              <a:buNone/>
            </a:pPr>
            <a:r>
              <a:rPr lang="es-ES_tradnl" sz="2100" dirty="0" smtClean="0"/>
              <a:t>Existen más captaciones que colocaciones de dinero, por tal razón se </a:t>
            </a:r>
            <a:r>
              <a:rPr lang="es-ES" sz="2100" dirty="0" smtClean="0"/>
              <a:t>considera un promedio de crecimiento del 10%.</a:t>
            </a:r>
          </a:p>
          <a:p>
            <a:pPr lvl="0" algn="ctr">
              <a:buNone/>
            </a:pPr>
            <a:r>
              <a:rPr lang="es-ES_tradnl" sz="2100" b="1" dirty="0" smtClean="0"/>
              <a:t>Proyección del volumen de captaciones</a:t>
            </a:r>
            <a:endParaRPr lang="es-ES" sz="2100" b="1" dirty="0" smtClean="0"/>
          </a:p>
          <a:p>
            <a:pPr lvl="0">
              <a:buNone/>
            </a:pPr>
            <a:endParaRPr lang="es-ES_tradnl" sz="2100" dirty="0" smtClean="0"/>
          </a:p>
          <a:p>
            <a:pPr lvl="0">
              <a:buNone/>
            </a:pPr>
            <a:endParaRPr lang="es-ES_tradnl" sz="2100" dirty="0" smtClean="0"/>
          </a:p>
          <a:p>
            <a:pPr lvl="0">
              <a:buNone/>
            </a:pPr>
            <a:endParaRPr lang="es-ES_tradnl" sz="2100" dirty="0" smtClean="0"/>
          </a:p>
          <a:p>
            <a:pPr lvl="0">
              <a:buNone/>
            </a:pPr>
            <a:endParaRPr lang="es-ES" sz="2100" dirty="0" smtClean="0"/>
          </a:p>
          <a:p>
            <a:pPr lvl="0">
              <a:buNone/>
            </a:pPr>
            <a:endParaRPr lang="es-ES" sz="2100" dirty="0" smtClean="0"/>
          </a:p>
          <a:p>
            <a:pPr lvl="0">
              <a:buNone/>
            </a:pPr>
            <a:endParaRPr lang="es-ES" sz="2100" dirty="0" smtClean="0"/>
          </a:p>
          <a:p>
            <a:pPr lvl="0">
              <a:buNone/>
            </a:pPr>
            <a:endParaRPr lang="es-ES" sz="2100" dirty="0" smtClean="0"/>
          </a:p>
          <a:p>
            <a:pPr lvl="0">
              <a:buNone/>
            </a:pPr>
            <a:endParaRPr lang="es-ES" sz="2100" dirty="0" smtClean="0"/>
          </a:p>
          <a:p>
            <a:pPr lvl="0">
              <a:buNone/>
            </a:pPr>
            <a:endParaRPr lang="es-ES" sz="2100" dirty="0" smtClean="0"/>
          </a:p>
          <a:p>
            <a:pPr lvl="0">
              <a:buNone/>
            </a:pPr>
            <a:endParaRPr lang="es-ES_tradnl" sz="2100" dirty="0" smtClean="0"/>
          </a:p>
          <a:p>
            <a:pPr lvl="0">
              <a:buNone/>
            </a:pPr>
            <a:endParaRPr lang="es-ES" sz="2100" dirty="0" smtClean="0"/>
          </a:p>
          <a:p>
            <a:pPr lvl="0">
              <a:buNone/>
            </a:pPr>
            <a:endParaRPr lang="es-ES" sz="2100" dirty="0" smtClean="0"/>
          </a:p>
          <a:p>
            <a:pPr lvl="0">
              <a:buNone/>
            </a:pPr>
            <a:endParaRPr lang="es-ES" sz="1700" b="1" dirty="0" smtClean="0"/>
          </a:p>
          <a:p>
            <a:pPr lvl="0">
              <a:buNone/>
            </a:pPr>
            <a:endParaRPr lang="es-ES" sz="1700" dirty="0" smtClean="0"/>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6" name="5 Tabla"/>
          <p:cNvGraphicFramePr>
            <a:graphicFrameLocks noGrp="1"/>
          </p:cNvGraphicFramePr>
          <p:nvPr/>
        </p:nvGraphicFramePr>
        <p:xfrm>
          <a:off x="1331641" y="3501008"/>
          <a:ext cx="4824535" cy="2664296"/>
        </p:xfrm>
        <a:graphic>
          <a:graphicData uri="http://schemas.openxmlformats.org/drawingml/2006/table">
            <a:tbl>
              <a:tblPr/>
              <a:tblGrid>
                <a:gridCol w="1368151"/>
                <a:gridCol w="1728192"/>
                <a:gridCol w="1728192"/>
              </a:tblGrid>
              <a:tr h="701054">
                <a:tc>
                  <a:txBody>
                    <a:bodyPr/>
                    <a:lstStyle/>
                    <a:p>
                      <a:pPr algn="ctr">
                        <a:lnSpc>
                          <a:spcPct val="115000"/>
                        </a:lnSpc>
                        <a:spcAft>
                          <a:spcPts val="0"/>
                        </a:spcAft>
                      </a:pPr>
                      <a:r>
                        <a:rPr lang="es-ES" sz="1600" b="1" dirty="0">
                          <a:solidFill>
                            <a:srgbClr val="000000"/>
                          </a:solidFill>
                          <a:latin typeface="Times New Roman"/>
                          <a:ea typeface="Times New Roman"/>
                          <a:cs typeface="Times New Roman"/>
                        </a:rPr>
                        <a:t>∆</a:t>
                      </a:r>
                      <a:endParaRPr lang="es-ES" sz="1600" dirty="0">
                        <a:latin typeface="Calibri"/>
                        <a:ea typeface="Calibri"/>
                        <a:cs typeface="Times New Roman"/>
                      </a:endParaRPr>
                    </a:p>
                    <a:p>
                      <a:pPr algn="ctr">
                        <a:lnSpc>
                          <a:spcPct val="115000"/>
                        </a:lnSpc>
                        <a:spcAft>
                          <a:spcPts val="0"/>
                        </a:spcAft>
                      </a:pPr>
                      <a:r>
                        <a:rPr lang="es-ES" sz="1600" b="1" dirty="0">
                          <a:solidFill>
                            <a:srgbClr val="000000"/>
                          </a:solidFill>
                          <a:latin typeface="Times New Roman"/>
                          <a:ea typeface="Times New Roman"/>
                          <a:cs typeface="Times New Roman"/>
                        </a:rPr>
                        <a:t>Total</a:t>
                      </a:r>
                      <a:endParaRPr lang="es-ES" sz="1600" dirty="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es-ES" sz="1600" b="1" dirty="0">
                          <a:solidFill>
                            <a:srgbClr val="000000"/>
                          </a:solidFill>
                          <a:latin typeface="Times New Roman"/>
                          <a:ea typeface="Times New Roman"/>
                          <a:cs typeface="Times New Roman"/>
                        </a:rPr>
                        <a:t>Crecimiento captaciones</a:t>
                      </a:r>
                      <a:endParaRPr lang="es-ES" sz="1600" dirty="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es-ES" sz="1600" b="1" dirty="0">
                          <a:solidFill>
                            <a:srgbClr val="000000"/>
                          </a:solidFill>
                          <a:latin typeface="Times New Roman"/>
                          <a:ea typeface="Times New Roman"/>
                          <a:cs typeface="Times New Roman"/>
                        </a:rPr>
                        <a:t>Crecimiento del proyecto</a:t>
                      </a:r>
                      <a:endParaRPr lang="es-ES" sz="1600" dirty="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D9C3"/>
                    </a:solidFill>
                  </a:tcPr>
                </a:tc>
              </a:tr>
              <a:tr h="350527">
                <a:tc>
                  <a:txBody>
                    <a:bodyPr/>
                    <a:lstStyle/>
                    <a:p>
                      <a:pPr algn="r">
                        <a:lnSpc>
                          <a:spcPct val="115000"/>
                        </a:lnSpc>
                        <a:spcAft>
                          <a:spcPts val="0"/>
                        </a:spcAft>
                      </a:pPr>
                      <a:endParaRPr lang="es-ES" sz="1600" dirty="0">
                        <a:solidFill>
                          <a:srgbClr val="000000"/>
                        </a:solidFill>
                        <a:latin typeface="Times New Roman"/>
                        <a:ea typeface="Times New Roman"/>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solidFill>
                            <a:srgbClr val="000000"/>
                          </a:solidFill>
                          <a:latin typeface="Times New Roman"/>
                          <a:ea typeface="Calibri"/>
                          <a:cs typeface="Times New Roman"/>
                        </a:rPr>
                        <a:t>1.198.409,92</a:t>
                      </a:r>
                      <a:endParaRPr lang="es-ES" sz="16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s-ES" sz="1600">
                        <a:solidFill>
                          <a:srgbClr val="000000"/>
                        </a:solidFill>
                        <a:latin typeface="Times New Roman"/>
                        <a:ea typeface="Times New Roman"/>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22543">
                <a:tc>
                  <a:txBody>
                    <a:bodyPr/>
                    <a:lstStyle/>
                    <a:p>
                      <a:pPr algn="r">
                        <a:lnSpc>
                          <a:spcPct val="115000"/>
                        </a:lnSpc>
                        <a:spcAft>
                          <a:spcPts val="0"/>
                        </a:spcAft>
                      </a:pPr>
                      <a:r>
                        <a:rPr lang="es-ES" sz="1600" dirty="0">
                          <a:solidFill>
                            <a:srgbClr val="000000"/>
                          </a:solidFill>
                          <a:latin typeface="Times New Roman"/>
                          <a:ea typeface="Times New Roman"/>
                          <a:cs typeface="Times New Roman"/>
                        </a:rPr>
                        <a:t>25,5%</a:t>
                      </a:r>
                      <a:endParaRPr lang="es-ES" sz="1600" dirty="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B"/>
                    </a:solidFill>
                  </a:tcPr>
                </a:tc>
                <a:tc>
                  <a:txBody>
                    <a:bodyPr/>
                    <a:lstStyle/>
                    <a:p>
                      <a:pPr algn="r">
                        <a:lnSpc>
                          <a:spcPct val="115000"/>
                        </a:lnSpc>
                        <a:spcAft>
                          <a:spcPts val="0"/>
                        </a:spcAft>
                      </a:pPr>
                      <a:r>
                        <a:rPr lang="es-ES" sz="1600">
                          <a:solidFill>
                            <a:srgbClr val="000000"/>
                          </a:solidFill>
                          <a:latin typeface="Times New Roman"/>
                          <a:ea typeface="Calibri"/>
                          <a:cs typeface="Times New Roman"/>
                        </a:rPr>
                        <a:t>1.504.004,45</a:t>
                      </a:r>
                      <a:endParaRPr lang="es-ES" sz="160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B"/>
                    </a:solidFill>
                  </a:tcPr>
                </a:tc>
                <a:tc>
                  <a:txBody>
                    <a:bodyPr/>
                    <a:lstStyle/>
                    <a:p>
                      <a:pPr algn="r">
                        <a:lnSpc>
                          <a:spcPct val="115000"/>
                        </a:lnSpc>
                        <a:spcAft>
                          <a:spcPts val="0"/>
                        </a:spcAft>
                      </a:pPr>
                      <a:r>
                        <a:rPr lang="es-ES" sz="1600">
                          <a:solidFill>
                            <a:srgbClr val="000000"/>
                          </a:solidFill>
                          <a:latin typeface="Times New Roman"/>
                          <a:ea typeface="Calibri"/>
                          <a:cs typeface="Times New Roman"/>
                        </a:rPr>
                        <a:t>305.594,53</a:t>
                      </a:r>
                      <a:endParaRPr lang="es-ES" sz="160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B"/>
                    </a:solidFill>
                  </a:tcPr>
                </a:tc>
              </a:tr>
              <a:tr h="322543">
                <a:tc>
                  <a:txBody>
                    <a:bodyPr/>
                    <a:lstStyle/>
                    <a:p>
                      <a:pPr algn="r">
                        <a:lnSpc>
                          <a:spcPct val="115000"/>
                        </a:lnSpc>
                        <a:spcAft>
                          <a:spcPts val="0"/>
                        </a:spcAft>
                      </a:pPr>
                      <a:r>
                        <a:rPr lang="es-ES" sz="1600">
                          <a:solidFill>
                            <a:srgbClr val="000000"/>
                          </a:solidFill>
                          <a:latin typeface="Times New Roman"/>
                          <a:ea typeface="Times New Roman"/>
                          <a:cs typeface="Times New Roman"/>
                        </a:rPr>
                        <a:t>18,9%</a:t>
                      </a:r>
                      <a:endParaRPr lang="es-ES" sz="16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B"/>
                    </a:solidFill>
                  </a:tcPr>
                </a:tc>
                <a:tc>
                  <a:txBody>
                    <a:bodyPr/>
                    <a:lstStyle/>
                    <a:p>
                      <a:pPr algn="r">
                        <a:lnSpc>
                          <a:spcPct val="115000"/>
                        </a:lnSpc>
                        <a:spcAft>
                          <a:spcPts val="0"/>
                        </a:spcAft>
                      </a:pPr>
                      <a:r>
                        <a:rPr lang="es-ES" sz="1600">
                          <a:solidFill>
                            <a:srgbClr val="000000"/>
                          </a:solidFill>
                          <a:latin typeface="Times New Roman"/>
                          <a:ea typeface="Calibri"/>
                          <a:cs typeface="Times New Roman"/>
                        </a:rPr>
                        <a:t>1.788.261,29</a:t>
                      </a:r>
                      <a:endParaRPr lang="es-ES" sz="160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B"/>
                    </a:solidFill>
                  </a:tcPr>
                </a:tc>
                <a:tc>
                  <a:txBody>
                    <a:bodyPr/>
                    <a:lstStyle/>
                    <a:p>
                      <a:pPr algn="r">
                        <a:lnSpc>
                          <a:spcPct val="115000"/>
                        </a:lnSpc>
                        <a:spcAft>
                          <a:spcPts val="0"/>
                        </a:spcAft>
                      </a:pPr>
                      <a:r>
                        <a:rPr lang="es-ES" sz="1600">
                          <a:solidFill>
                            <a:srgbClr val="000000"/>
                          </a:solidFill>
                          <a:latin typeface="Times New Roman"/>
                          <a:ea typeface="Calibri"/>
                          <a:cs typeface="Times New Roman"/>
                        </a:rPr>
                        <a:t>284.256,84</a:t>
                      </a:r>
                      <a:endParaRPr lang="es-ES" sz="160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B"/>
                    </a:solidFill>
                  </a:tcPr>
                </a:tc>
              </a:tr>
              <a:tr h="322543">
                <a:tc>
                  <a:txBody>
                    <a:bodyPr/>
                    <a:lstStyle/>
                    <a:p>
                      <a:pPr algn="r">
                        <a:lnSpc>
                          <a:spcPct val="115000"/>
                        </a:lnSpc>
                        <a:spcAft>
                          <a:spcPts val="0"/>
                        </a:spcAft>
                      </a:pPr>
                      <a:r>
                        <a:rPr lang="es-ES" sz="1600">
                          <a:solidFill>
                            <a:srgbClr val="000000"/>
                          </a:solidFill>
                          <a:latin typeface="Times New Roman"/>
                          <a:ea typeface="Times New Roman"/>
                          <a:cs typeface="Times New Roman"/>
                        </a:rPr>
                        <a:t>16,7%</a:t>
                      </a:r>
                      <a:endParaRPr lang="es-ES" sz="16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B"/>
                    </a:solidFill>
                  </a:tcPr>
                </a:tc>
                <a:tc>
                  <a:txBody>
                    <a:bodyPr/>
                    <a:lstStyle/>
                    <a:p>
                      <a:pPr algn="r">
                        <a:lnSpc>
                          <a:spcPct val="115000"/>
                        </a:lnSpc>
                        <a:spcAft>
                          <a:spcPts val="0"/>
                        </a:spcAft>
                      </a:pPr>
                      <a:r>
                        <a:rPr lang="es-ES" sz="1600">
                          <a:solidFill>
                            <a:srgbClr val="000000"/>
                          </a:solidFill>
                          <a:latin typeface="Times New Roman"/>
                          <a:ea typeface="Calibri"/>
                          <a:cs typeface="Times New Roman"/>
                        </a:rPr>
                        <a:t>2.086.900,93</a:t>
                      </a:r>
                      <a:endParaRPr lang="es-ES" sz="160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B"/>
                    </a:solidFill>
                  </a:tcPr>
                </a:tc>
                <a:tc>
                  <a:txBody>
                    <a:bodyPr/>
                    <a:lstStyle/>
                    <a:p>
                      <a:pPr algn="r">
                        <a:lnSpc>
                          <a:spcPct val="115000"/>
                        </a:lnSpc>
                        <a:spcAft>
                          <a:spcPts val="0"/>
                        </a:spcAft>
                      </a:pPr>
                      <a:r>
                        <a:rPr lang="es-ES" sz="1600">
                          <a:solidFill>
                            <a:srgbClr val="000000"/>
                          </a:solidFill>
                          <a:latin typeface="Times New Roman"/>
                          <a:ea typeface="Calibri"/>
                          <a:cs typeface="Times New Roman"/>
                        </a:rPr>
                        <a:t>298.639,64</a:t>
                      </a:r>
                      <a:endParaRPr lang="es-ES" sz="160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B"/>
                    </a:solidFill>
                  </a:tcPr>
                </a:tc>
              </a:tr>
              <a:tr h="322543">
                <a:tc>
                  <a:txBody>
                    <a:bodyPr/>
                    <a:lstStyle/>
                    <a:p>
                      <a:pPr algn="r">
                        <a:lnSpc>
                          <a:spcPct val="115000"/>
                        </a:lnSpc>
                        <a:spcAft>
                          <a:spcPts val="0"/>
                        </a:spcAft>
                      </a:pPr>
                      <a:r>
                        <a:rPr lang="es-ES" sz="1600">
                          <a:solidFill>
                            <a:srgbClr val="000000"/>
                          </a:solidFill>
                          <a:latin typeface="Times New Roman"/>
                          <a:ea typeface="Times New Roman"/>
                          <a:cs typeface="Times New Roman"/>
                        </a:rPr>
                        <a:t>15,1%</a:t>
                      </a:r>
                      <a:endParaRPr lang="es-ES" sz="16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B"/>
                    </a:solidFill>
                  </a:tcPr>
                </a:tc>
                <a:tc>
                  <a:txBody>
                    <a:bodyPr/>
                    <a:lstStyle/>
                    <a:p>
                      <a:pPr algn="r">
                        <a:lnSpc>
                          <a:spcPct val="115000"/>
                        </a:lnSpc>
                        <a:spcAft>
                          <a:spcPts val="0"/>
                        </a:spcAft>
                      </a:pPr>
                      <a:r>
                        <a:rPr lang="es-ES" sz="1600">
                          <a:solidFill>
                            <a:srgbClr val="000000"/>
                          </a:solidFill>
                          <a:latin typeface="Times New Roman"/>
                          <a:ea typeface="Calibri"/>
                          <a:cs typeface="Times New Roman"/>
                        </a:rPr>
                        <a:t>2.402.022,97</a:t>
                      </a:r>
                      <a:endParaRPr lang="es-ES" sz="160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B"/>
                    </a:solidFill>
                  </a:tcPr>
                </a:tc>
                <a:tc>
                  <a:txBody>
                    <a:bodyPr/>
                    <a:lstStyle/>
                    <a:p>
                      <a:pPr algn="r">
                        <a:lnSpc>
                          <a:spcPct val="115000"/>
                        </a:lnSpc>
                        <a:spcAft>
                          <a:spcPts val="0"/>
                        </a:spcAft>
                      </a:pPr>
                      <a:r>
                        <a:rPr lang="es-ES" sz="1600">
                          <a:solidFill>
                            <a:srgbClr val="000000"/>
                          </a:solidFill>
                          <a:latin typeface="Times New Roman"/>
                          <a:ea typeface="Calibri"/>
                          <a:cs typeface="Times New Roman"/>
                        </a:rPr>
                        <a:t>315.122,04</a:t>
                      </a:r>
                      <a:endParaRPr lang="es-ES" sz="160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B"/>
                    </a:solidFill>
                  </a:tcPr>
                </a:tc>
              </a:tr>
              <a:tr h="322543">
                <a:tc>
                  <a:txBody>
                    <a:bodyPr/>
                    <a:lstStyle/>
                    <a:p>
                      <a:pPr algn="r">
                        <a:lnSpc>
                          <a:spcPct val="115000"/>
                        </a:lnSpc>
                        <a:spcAft>
                          <a:spcPts val="0"/>
                        </a:spcAft>
                      </a:pPr>
                      <a:r>
                        <a:rPr lang="es-ES" sz="1600" dirty="0">
                          <a:solidFill>
                            <a:srgbClr val="000000"/>
                          </a:solidFill>
                          <a:latin typeface="Times New Roman"/>
                          <a:ea typeface="Times New Roman"/>
                          <a:cs typeface="Times New Roman"/>
                        </a:rPr>
                        <a:t>13,8%</a:t>
                      </a:r>
                      <a:endParaRPr lang="es-ES" sz="1600" dirty="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B"/>
                    </a:solidFill>
                  </a:tcPr>
                </a:tc>
                <a:tc>
                  <a:txBody>
                    <a:bodyPr/>
                    <a:lstStyle/>
                    <a:p>
                      <a:pPr algn="r">
                        <a:lnSpc>
                          <a:spcPct val="115000"/>
                        </a:lnSpc>
                        <a:spcAft>
                          <a:spcPts val="0"/>
                        </a:spcAft>
                      </a:pPr>
                      <a:r>
                        <a:rPr lang="es-ES" sz="1600" dirty="0">
                          <a:solidFill>
                            <a:srgbClr val="000000"/>
                          </a:solidFill>
                          <a:latin typeface="Times New Roman"/>
                          <a:ea typeface="Calibri"/>
                          <a:cs typeface="Times New Roman"/>
                        </a:rPr>
                        <a:t>2.733.502,14</a:t>
                      </a:r>
                      <a:endParaRPr lang="es-ES" sz="1600" dirty="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B"/>
                    </a:solidFill>
                  </a:tcPr>
                </a:tc>
                <a:tc>
                  <a:txBody>
                    <a:bodyPr/>
                    <a:lstStyle/>
                    <a:p>
                      <a:pPr algn="r">
                        <a:lnSpc>
                          <a:spcPct val="115000"/>
                        </a:lnSpc>
                        <a:spcAft>
                          <a:spcPts val="0"/>
                        </a:spcAft>
                      </a:pPr>
                      <a:r>
                        <a:rPr lang="es-ES" sz="1600" dirty="0">
                          <a:solidFill>
                            <a:srgbClr val="000000"/>
                          </a:solidFill>
                          <a:latin typeface="Times New Roman"/>
                          <a:ea typeface="Calibri"/>
                          <a:cs typeface="Times New Roman"/>
                        </a:rPr>
                        <a:t>331.479,17</a:t>
                      </a:r>
                      <a:endParaRPr lang="es-ES" sz="1600" dirty="0">
                        <a:latin typeface="Calibri"/>
                        <a:ea typeface="Calibri"/>
                        <a:cs typeface="Times New Roman"/>
                      </a:endParaRPr>
                    </a:p>
                  </a:txBody>
                  <a:tcPr marL="44450" marR="4445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69B"/>
                    </a:solidFill>
                  </a:tcPr>
                </a:tc>
              </a:tr>
            </a:tbl>
          </a:graphicData>
        </a:graphic>
      </p:graphicFrame>
    </p:spTree>
  </p:cSld>
  <p:clrMapOvr>
    <a:masterClrMapping/>
  </p:clrMapOvr>
  <p:transition>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Objetivos específicos de la investigación   </a:t>
            </a:r>
            <a:endParaRPr lang="es-ES" dirty="0"/>
          </a:p>
        </p:txBody>
      </p:sp>
      <p:graphicFrame>
        <p:nvGraphicFramePr>
          <p:cNvPr id="4" name="3 Marcador de contenido"/>
          <p:cNvGraphicFramePr>
            <a:graphicFrameLocks noGrp="1"/>
          </p:cNvGraphicFramePr>
          <p:nvPr>
            <p:ph sz="quarter" idx="1"/>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lstStyle/>
          <a:p>
            <a:r>
              <a:rPr lang="es-ES_tradnl" dirty="0" smtClean="0"/>
              <a:t>Evaluación Económica</a:t>
            </a:r>
            <a:endParaRPr lang="es-ES" dirty="0"/>
          </a:p>
        </p:txBody>
      </p:sp>
      <p:sp>
        <p:nvSpPr>
          <p:cNvPr id="3" name="2 Marcador de contenido"/>
          <p:cNvSpPr>
            <a:spLocks noGrp="1"/>
          </p:cNvSpPr>
          <p:nvPr>
            <p:ph sz="quarter" idx="1"/>
          </p:nvPr>
        </p:nvSpPr>
        <p:spPr>
          <a:xfrm>
            <a:off x="457200" y="908720"/>
            <a:ext cx="7467600" cy="5400600"/>
          </a:xfrm>
        </p:spPr>
        <p:txBody>
          <a:bodyPr>
            <a:normAutofit/>
          </a:bodyPr>
          <a:lstStyle/>
          <a:p>
            <a:pPr lvl="0"/>
            <a:r>
              <a:rPr lang="es-ES" sz="2000" b="1" dirty="0" smtClean="0"/>
              <a:t>Presupuesto </a:t>
            </a:r>
            <a:r>
              <a:rPr lang="es-ES_tradnl" sz="2000" b="1" dirty="0" smtClean="0"/>
              <a:t>de operación</a:t>
            </a:r>
            <a:endParaRPr lang="es-ES" sz="2000" dirty="0" smtClean="0"/>
          </a:p>
          <a:p>
            <a:pPr lvl="0">
              <a:buNone/>
            </a:pPr>
            <a:r>
              <a:rPr lang="es-ES_tradnl" sz="1700" b="1" dirty="0" smtClean="0"/>
              <a:t>Presupuesto de </a:t>
            </a:r>
            <a:r>
              <a:rPr lang="es-ES" sz="1700" b="1" dirty="0" smtClean="0"/>
              <a:t>egresos operacionales</a:t>
            </a:r>
            <a:endParaRPr lang="es-ES_tradnl" sz="1700" b="1" dirty="0" smtClean="0"/>
          </a:p>
          <a:p>
            <a:pPr>
              <a:buNone/>
            </a:pPr>
            <a:r>
              <a:rPr lang="es-ES" sz="1800" dirty="0" smtClean="0"/>
              <a:t>Intereses causados que generará el proyecto.</a:t>
            </a:r>
          </a:p>
          <a:p>
            <a:pPr algn="ctr">
              <a:buNone/>
            </a:pPr>
            <a:r>
              <a:rPr lang="es-ES" sz="1800" b="1" dirty="0" smtClean="0"/>
              <a:t>Incremento en captaciones e intereses causados</a:t>
            </a:r>
            <a:endParaRPr lang="es-ES" sz="1700" b="1" dirty="0" smtClean="0"/>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7" name="6 Tabla"/>
          <p:cNvGraphicFramePr>
            <a:graphicFrameLocks noGrp="1"/>
          </p:cNvGraphicFramePr>
          <p:nvPr/>
        </p:nvGraphicFramePr>
        <p:xfrm>
          <a:off x="1043609" y="2348880"/>
          <a:ext cx="5544615" cy="4171188"/>
        </p:xfrm>
        <a:graphic>
          <a:graphicData uri="http://schemas.openxmlformats.org/drawingml/2006/table">
            <a:tbl>
              <a:tblPr/>
              <a:tblGrid>
                <a:gridCol w="1686306"/>
                <a:gridCol w="1506513"/>
                <a:gridCol w="1022520"/>
                <a:gridCol w="1329276"/>
              </a:tblGrid>
              <a:tr h="459657">
                <a:tc>
                  <a:txBody>
                    <a:bodyPr/>
                    <a:lstStyle/>
                    <a:p>
                      <a:pPr algn="ctr">
                        <a:lnSpc>
                          <a:spcPct val="115000"/>
                        </a:lnSpc>
                        <a:spcAft>
                          <a:spcPts val="0"/>
                        </a:spcAft>
                      </a:pPr>
                      <a:r>
                        <a:rPr lang="es-ES" sz="1400" b="1">
                          <a:solidFill>
                            <a:srgbClr val="000000"/>
                          </a:solidFill>
                          <a:latin typeface="Times New Roman"/>
                          <a:ea typeface="Times New Roman"/>
                          <a:cs typeface="Times New Roman"/>
                        </a:rPr>
                        <a:t>Años </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C99EB"/>
                    </a:solidFill>
                  </a:tcPr>
                </a:tc>
                <a:tc>
                  <a:txBody>
                    <a:bodyPr/>
                    <a:lstStyle/>
                    <a:p>
                      <a:pPr algn="ctr">
                        <a:lnSpc>
                          <a:spcPct val="115000"/>
                        </a:lnSpc>
                        <a:spcAft>
                          <a:spcPts val="0"/>
                        </a:spcAft>
                      </a:pPr>
                      <a:r>
                        <a:rPr lang="es-ES" sz="1400" b="1">
                          <a:solidFill>
                            <a:srgbClr val="000000"/>
                          </a:solidFill>
                          <a:latin typeface="Times New Roman"/>
                          <a:ea typeface="Times New Roman"/>
                          <a:cs typeface="Times New Roman"/>
                        </a:rPr>
                        <a:t>Incremento captaciones</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C99EB"/>
                    </a:solidFill>
                  </a:tcPr>
                </a:tc>
                <a:tc>
                  <a:txBody>
                    <a:bodyPr/>
                    <a:lstStyle/>
                    <a:p>
                      <a:pPr algn="ctr">
                        <a:lnSpc>
                          <a:spcPct val="115000"/>
                        </a:lnSpc>
                        <a:spcAft>
                          <a:spcPts val="0"/>
                        </a:spcAft>
                      </a:pPr>
                      <a:r>
                        <a:rPr lang="es-ES" sz="1400" b="1">
                          <a:solidFill>
                            <a:srgbClr val="000000"/>
                          </a:solidFill>
                          <a:latin typeface="Times New Roman"/>
                          <a:ea typeface="Times New Roman"/>
                          <a:cs typeface="Times New Roman"/>
                        </a:rPr>
                        <a:t>Tasa de interés</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C99EB"/>
                    </a:solidFill>
                  </a:tcPr>
                </a:tc>
                <a:tc>
                  <a:txBody>
                    <a:bodyPr/>
                    <a:lstStyle/>
                    <a:p>
                      <a:pPr algn="ctr">
                        <a:lnSpc>
                          <a:spcPct val="115000"/>
                        </a:lnSpc>
                        <a:spcAft>
                          <a:spcPts val="0"/>
                        </a:spcAft>
                      </a:pPr>
                      <a:r>
                        <a:rPr lang="es-ES" sz="1400" b="1">
                          <a:solidFill>
                            <a:srgbClr val="000000"/>
                          </a:solidFill>
                          <a:latin typeface="Times New Roman"/>
                          <a:ea typeface="Times New Roman"/>
                          <a:cs typeface="Times New Roman"/>
                        </a:rPr>
                        <a:t>Valor intereses</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C99EB"/>
                    </a:solidFill>
                  </a:tcPr>
                </a:tc>
              </a:tr>
              <a:tr h="238186">
                <a:tc>
                  <a:txBody>
                    <a:bodyPr/>
                    <a:lstStyle/>
                    <a:p>
                      <a:pPr algn="ctr">
                        <a:lnSpc>
                          <a:spcPct val="115000"/>
                        </a:lnSpc>
                        <a:spcAft>
                          <a:spcPts val="0"/>
                        </a:spcAft>
                      </a:pPr>
                      <a:r>
                        <a:rPr lang="es-ES" sz="1400" b="1">
                          <a:solidFill>
                            <a:srgbClr val="000000"/>
                          </a:solidFill>
                          <a:latin typeface="Times New Roman"/>
                          <a:ea typeface="Times New Roman"/>
                          <a:cs typeface="Times New Roman"/>
                        </a:rPr>
                        <a:t>Año 1</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305.594,53</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 </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c>
                  <a:txBody>
                    <a:bodyPr/>
                    <a:lstStyle/>
                    <a:p>
                      <a:pPr algn="r">
                        <a:lnSpc>
                          <a:spcPct val="115000"/>
                        </a:lnSpc>
                        <a:spcAft>
                          <a:spcPts val="0"/>
                        </a:spcAft>
                      </a:pPr>
                      <a:r>
                        <a:rPr lang="es-ES" sz="1400" b="1">
                          <a:solidFill>
                            <a:srgbClr val="000000"/>
                          </a:solidFill>
                          <a:latin typeface="Times New Roman"/>
                          <a:ea typeface="Times New Roman"/>
                          <a:cs typeface="Times New Roman"/>
                        </a:rPr>
                        <a:t>11.925,23</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r>
              <a:tr h="238186">
                <a:tc>
                  <a:txBody>
                    <a:bodyPr/>
                    <a:lstStyle/>
                    <a:p>
                      <a:pPr>
                        <a:lnSpc>
                          <a:spcPct val="115000"/>
                        </a:lnSpc>
                        <a:spcAft>
                          <a:spcPts val="0"/>
                        </a:spcAft>
                      </a:pPr>
                      <a:r>
                        <a:rPr lang="es-ES" sz="1400">
                          <a:solidFill>
                            <a:srgbClr val="000000"/>
                          </a:solidFill>
                          <a:latin typeface="Times New Roman"/>
                          <a:ea typeface="Times New Roman"/>
                          <a:cs typeface="Times New Roman"/>
                        </a:rPr>
                        <a:t>Depósitos a la vista</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222.546,87</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2%</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4.450,94</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r>
              <a:tr h="238186">
                <a:tc>
                  <a:txBody>
                    <a:bodyPr/>
                    <a:lstStyle/>
                    <a:p>
                      <a:pPr>
                        <a:lnSpc>
                          <a:spcPct val="115000"/>
                        </a:lnSpc>
                        <a:spcAft>
                          <a:spcPts val="0"/>
                        </a:spcAft>
                      </a:pPr>
                      <a:r>
                        <a:rPr lang="es-ES" sz="1400">
                          <a:solidFill>
                            <a:srgbClr val="000000"/>
                          </a:solidFill>
                          <a:latin typeface="Times New Roman"/>
                          <a:ea typeface="Times New Roman"/>
                          <a:cs typeface="Times New Roman"/>
                        </a:rPr>
                        <a:t>Depósitos a plazo</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83.047,66</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9%</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7.474,29</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r>
              <a:tr h="238186">
                <a:tc>
                  <a:txBody>
                    <a:bodyPr/>
                    <a:lstStyle/>
                    <a:p>
                      <a:pPr algn="ctr">
                        <a:lnSpc>
                          <a:spcPct val="115000"/>
                        </a:lnSpc>
                        <a:spcAft>
                          <a:spcPts val="0"/>
                        </a:spcAft>
                      </a:pPr>
                      <a:r>
                        <a:rPr lang="es-ES" sz="1400" b="1">
                          <a:solidFill>
                            <a:srgbClr val="000000"/>
                          </a:solidFill>
                          <a:latin typeface="Times New Roman"/>
                          <a:ea typeface="Times New Roman"/>
                          <a:cs typeface="Times New Roman"/>
                        </a:rPr>
                        <a:t>Año 2</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284.256,84</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 </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c>
                  <a:txBody>
                    <a:bodyPr/>
                    <a:lstStyle/>
                    <a:p>
                      <a:pPr algn="r">
                        <a:lnSpc>
                          <a:spcPct val="115000"/>
                        </a:lnSpc>
                        <a:spcAft>
                          <a:spcPts val="0"/>
                        </a:spcAft>
                      </a:pPr>
                      <a:r>
                        <a:rPr lang="es-ES" sz="1400" b="1">
                          <a:solidFill>
                            <a:srgbClr val="000000"/>
                          </a:solidFill>
                          <a:latin typeface="Times New Roman"/>
                          <a:ea typeface="Times New Roman"/>
                          <a:cs typeface="Times New Roman"/>
                        </a:rPr>
                        <a:t>11.092,57</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r>
              <a:tr h="238186">
                <a:tc>
                  <a:txBody>
                    <a:bodyPr/>
                    <a:lstStyle/>
                    <a:p>
                      <a:pPr>
                        <a:lnSpc>
                          <a:spcPct val="115000"/>
                        </a:lnSpc>
                        <a:spcAft>
                          <a:spcPts val="0"/>
                        </a:spcAft>
                      </a:pPr>
                      <a:r>
                        <a:rPr lang="es-ES" sz="1400">
                          <a:solidFill>
                            <a:srgbClr val="000000"/>
                          </a:solidFill>
                          <a:latin typeface="Times New Roman"/>
                          <a:ea typeface="Times New Roman"/>
                          <a:cs typeface="Times New Roman"/>
                        </a:rPr>
                        <a:t>Depósitos a la vista</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207.007,86</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2%</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4.140,16</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r>
              <a:tr h="238186">
                <a:tc>
                  <a:txBody>
                    <a:bodyPr/>
                    <a:lstStyle/>
                    <a:p>
                      <a:pPr>
                        <a:lnSpc>
                          <a:spcPct val="115000"/>
                        </a:lnSpc>
                        <a:spcAft>
                          <a:spcPts val="0"/>
                        </a:spcAft>
                      </a:pPr>
                      <a:r>
                        <a:rPr lang="es-ES" sz="1400">
                          <a:solidFill>
                            <a:srgbClr val="000000"/>
                          </a:solidFill>
                          <a:latin typeface="Times New Roman"/>
                          <a:ea typeface="Times New Roman"/>
                          <a:cs typeface="Times New Roman"/>
                        </a:rPr>
                        <a:t>Depósitos a plazo</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77.248,98</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9%</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6.952,41</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r>
              <a:tr h="238186">
                <a:tc>
                  <a:txBody>
                    <a:bodyPr/>
                    <a:lstStyle/>
                    <a:p>
                      <a:pPr algn="ctr">
                        <a:lnSpc>
                          <a:spcPct val="115000"/>
                        </a:lnSpc>
                        <a:spcAft>
                          <a:spcPts val="0"/>
                        </a:spcAft>
                      </a:pPr>
                      <a:r>
                        <a:rPr lang="es-ES" sz="1400" b="1">
                          <a:solidFill>
                            <a:srgbClr val="000000"/>
                          </a:solidFill>
                          <a:latin typeface="Times New Roman"/>
                          <a:ea typeface="Times New Roman"/>
                          <a:cs typeface="Times New Roman"/>
                        </a:rPr>
                        <a:t>Año 3</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298.639,64</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 </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c>
                  <a:txBody>
                    <a:bodyPr/>
                    <a:lstStyle/>
                    <a:p>
                      <a:pPr algn="r">
                        <a:lnSpc>
                          <a:spcPct val="115000"/>
                        </a:lnSpc>
                        <a:spcAft>
                          <a:spcPts val="0"/>
                        </a:spcAft>
                      </a:pPr>
                      <a:r>
                        <a:rPr lang="es-ES" sz="1400" b="1">
                          <a:solidFill>
                            <a:srgbClr val="000000"/>
                          </a:solidFill>
                          <a:latin typeface="Times New Roman"/>
                          <a:ea typeface="Times New Roman"/>
                          <a:cs typeface="Times New Roman"/>
                        </a:rPr>
                        <a:t>11.653,83</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r>
              <a:tr h="238186">
                <a:tc>
                  <a:txBody>
                    <a:bodyPr/>
                    <a:lstStyle/>
                    <a:p>
                      <a:pPr>
                        <a:lnSpc>
                          <a:spcPct val="115000"/>
                        </a:lnSpc>
                        <a:spcAft>
                          <a:spcPts val="0"/>
                        </a:spcAft>
                      </a:pPr>
                      <a:r>
                        <a:rPr lang="es-ES" sz="1400">
                          <a:solidFill>
                            <a:srgbClr val="000000"/>
                          </a:solidFill>
                          <a:latin typeface="Times New Roman"/>
                          <a:ea typeface="Times New Roman"/>
                          <a:cs typeface="Times New Roman"/>
                        </a:rPr>
                        <a:t>Depósitos a la vista</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217.482,02</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2%</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4.349,64</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r>
              <a:tr h="238186">
                <a:tc>
                  <a:txBody>
                    <a:bodyPr/>
                    <a:lstStyle/>
                    <a:p>
                      <a:pPr>
                        <a:lnSpc>
                          <a:spcPct val="115000"/>
                        </a:lnSpc>
                        <a:spcAft>
                          <a:spcPts val="0"/>
                        </a:spcAft>
                      </a:pPr>
                      <a:r>
                        <a:rPr lang="es-ES" sz="1400">
                          <a:solidFill>
                            <a:srgbClr val="000000"/>
                          </a:solidFill>
                          <a:latin typeface="Times New Roman"/>
                          <a:ea typeface="Times New Roman"/>
                          <a:cs typeface="Times New Roman"/>
                        </a:rPr>
                        <a:t>Depósitos a plazo</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81.157,61</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9%</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7.304,19</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r>
              <a:tr h="238186">
                <a:tc>
                  <a:txBody>
                    <a:bodyPr/>
                    <a:lstStyle/>
                    <a:p>
                      <a:pPr algn="ctr">
                        <a:lnSpc>
                          <a:spcPct val="115000"/>
                        </a:lnSpc>
                        <a:spcAft>
                          <a:spcPts val="0"/>
                        </a:spcAft>
                      </a:pPr>
                      <a:r>
                        <a:rPr lang="es-ES" sz="1400" b="1">
                          <a:solidFill>
                            <a:srgbClr val="000000"/>
                          </a:solidFill>
                          <a:latin typeface="Times New Roman"/>
                          <a:ea typeface="Times New Roman"/>
                          <a:cs typeface="Times New Roman"/>
                        </a:rPr>
                        <a:t>Año 4</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315.122,04</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 </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c>
                  <a:txBody>
                    <a:bodyPr/>
                    <a:lstStyle/>
                    <a:p>
                      <a:pPr algn="r">
                        <a:lnSpc>
                          <a:spcPct val="115000"/>
                        </a:lnSpc>
                        <a:spcAft>
                          <a:spcPts val="0"/>
                        </a:spcAft>
                      </a:pPr>
                      <a:r>
                        <a:rPr lang="es-ES" sz="1400" b="1">
                          <a:solidFill>
                            <a:srgbClr val="000000"/>
                          </a:solidFill>
                          <a:latin typeface="Times New Roman"/>
                          <a:ea typeface="Times New Roman"/>
                          <a:cs typeface="Times New Roman"/>
                        </a:rPr>
                        <a:t>12.297,02</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r>
              <a:tr h="238186">
                <a:tc>
                  <a:txBody>
                    <a:bodyPr/>
                    <a:lstStyle/>
                    <a:p>
                      <a:pPr>
                        <a:lnSpc>
                          <a:spcPct val="115000"/>
                        </a:lnSpc>
                        <a:spcAft>
                          <a:spcPts val="0"/>
                        </a:spcAft>
                      </a:pPr>
                      <a:r>
                        <a:rPr lang="es-ES" sz="1400">
                          <a:solidFill>
                            <a:srgbClr val="000000"/>
                          </a:solidFill>
                          <a:latin typeface="Times New Roman"/>
                          <a:ea typeface="Times New Roman"/>
                          <a:cs typeface="Times New Roman"/>
                        </a:rPr>
                        <a:t>Depósitos a la vista</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229.485,21</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2%</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4.589,70</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r>
              <a:tr h="238186">
                <a:tc>
                  <a:txBody>
                    <a:bodyPr/>
                    <a:lstStyle/>
                    <a:p>
                      <a:pPr>
                        <a:lnSpc>
                          <a:spcPct val="115000"/>
                        </a:lnSpc>
                        <a:spcAft>
                          <a:spcPts val="0"/>
                        </a:spcAft>
                      </a:pPr>
                      <a:r>
                        <a:rPr lang="es-ES" sz="1400">
                          <a:solidFill>
                            <a:srgbClr val="000000"/>
                          </a:solidFill>
                          <a:latin typeface="Times New Roman"/>
                          <a:ea typeface="Times New Roman"/>
                          <a:cs typeface="Times New Roman"/>
                        </a:rPr>
                        <a:t>Depósitos a plazo</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85.636,83</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9%</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7.707,32</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r>
              <a:tr h="238186">
                <a:tc>
                  <a:txBody>
                    <a:bodyPr/>
                    <a:lstStyle/>
                    <a:p>
                      <a:pPr algn="ctr">
                        <a:lnSpc>
                          <a:spcPct val="115000"/>
                        </a:lnSpc>
                        <a:spcAft>
                          <a:spcPts val="0"/>
                        </a:spcAft>
                      </a:pPr>
                      <a:r>
                        <a:rPr lang="es-ES" sz="1400" b="1">
                          <a:solidFill>
                            <a:srgbClr val="000000"/>
                          </a:solidFill>
                          <a:latin typeface="Times New Roman"/>
                          <a:ea typeface="Times New Roman"/>
                          <a:cs typeface="Times New Roman"/>
                        </a:rPr>
                        <a:t>Año 5</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331.479,17</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 </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c>
                  <a:txBody>
                    <a:bodyPr/>
                    <a:lstStyle/>
                    <a:p>
                      <a:pPr algn="r">
                        <a:lnSpc>
                          <a:spcPct val="115000"/>
                        </a:lnSpc>
                        <a:spcAft>
                          <a:spcPts val="0"/>
                        </a:spcAft>
                      </a:pPr>
                      <a:r>
                        <a:rPr lang="es-ES" sz="1400" b="1">
                          <a:solidFill>
                            <a:srgbClr val="000000"/>
                          </a:solidFill>
                          <a:latin typeface="Times New Roman"/>
                          <a:ea typeface="Times New Roman"/>
                          <a:cs typeface="Times New Roman"/>
                        </a:rPr>
                        <a:t>12.935,32</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r>
              <a:tr h="238186">
                <a:tc>
                  <a:txBody>
                    <a:bodyPr/>
                    <a:lstStyle/>
                    <a:p>
                      <a:pPr>
                        <a:lnSpc>
                          <a:spcPct val="115000"/>
                        </a:lnSpc>
                        <a:spcAft>
                          <a:spcPts val="0"/>
                        </a:spcAft>
                      </a:pPr>
                      <a:r>
                        <a:rPr lang="es-ES" sz="1400">
                          <a:solidFill>
                            <a:srgbClr val="000000"/>
                          </a:solidFill>
                          <a:latin typeface="Times New Roman"/>
                          <a:ea typeface="Times New Roman"/>
                          <a:cs typeface="Times New Roman"/>
                        </a:rPr>
                        <a:t>Depósitos a la vista</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241.397,16</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2%</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4.827,94</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r>
              <a:tr h="238186">
                <a:tc>
                  <a:txBody>
                    <a:bodyPr/>
                    <a:lstStyle/>
                    <a:p>
                      <a:pPr>
                        <a:lnSpc>
                          <a:spcPct val="115000"/>
                        </a:lnSpc>
                        <a:spcAft>
                          <a:spcPts val="0"/>
                        </a:spcAft>
                      </a:pPr>
                      <a:r>
                        <a:rPr lang="es-ES" sz="1400">
                          <a:solidFill>
                            <a:srgbClr val="000000"/>
                          </a:solidFill>
                          <a:latin typeface="Times New Roman"/>
                          <a:ea typeface="Times New Roman"/>
                          <a:cs typeface="Times New Roman"/>
                        </a:rPr>
                        <a:t>Depósitos a plazo</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90.082,01</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c>
                  <a:txBody>
                    <a:bodyPr/>
                    <a:lstStyle/>
                    <a:p>
                      <a:pPr algn="r">
                        <a:lnSpc>
                          <a:spcPct val="115000"/>
                        </a:lnSpc>
                        <a:spcAft>
                          <a:spcPts val="0"/>
                        </a:spcAft>
                      </a:pPr>
                      <a:r>
                        <a:rPr lang="es-ES" sz="1400">
                          <a:solidFill>
                            <a:srgbClr val="000000"/>
                          </a:solidFill>
                          <a:latin typeface="Times New Roman"/>
                          <a:ea typeface="Times New Roman"/>
                          <a:cs typeface="Times New Roman"/>
                        </a:rPr>
                        <a:t>9%</a:t>
                      </a:r>
                      <a:endParaRPr lang="es-ES" sz="140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c>
                  <a:txBody>
                    <a:bodyPr/>
                    <a:lstStyle/>
                    <a:p>
                      <a:pPr algn="r">
                        <a:lnSpc>
                          <a:spcPct val="115000"/>
                        </a:lnSpc>
                        <a:spcAft>
                          <a:spcPts val="0"/>
                        </a:spcAft>
                      </a:pPr>
                      <a:r>
                        <a:rPr lang="es-ES" sz="1400" dirty="0">
                          <a:solidFill>
                            <a:srgbClr val="000000"/>
                          </a:solidFill>
                          <a:latin typeface="Times New Roman"/>
                          <a:ea typeface="Times New Roman"/>
                          <a:cs typeface="Times New Roman"/>
                        </a:rPr>
                        <a:t>8.107,38</a:t>
                      </a:r>
                      <a:endParaRPr lang="es-ES" sz="1400" dirty="0">
                        <a:latin typeface="Calibri"/>
                        <a:ea typeface="Calibri"/>
                        <a:cs typeface="Times New Roman"/>
                      </a:endParaRPr>
                    </a:p>
                  </a:txBody>
                  <a:tcPr marL="44450" marR="4445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DBF9"/>
                    </a:solidFill>
                  </a:tcPr>
                </a:tc>
              </a:tr>
            </a:tbl>
          </a:graphicData>
        </a:graphic>
      </p:graphicFrame>
    </p:spTree>
  </p:cSld>
  <p:clrMapOvr>
    <a:masterClrMapping/>
  </p:clrMapOvr>
  <p:transition>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lstStyle/>
          <a:p>
            <a:r>
              <a:rPr lang="es-ES_tradnl" dirty="0" smtClean="0"/>
              <a:t>Evaluación Económica</a:t>
            </a:r>
            <a:endParaRPr lang="es-ES" dirty="0"/>
          </a:p>
        </p:txBody>
      </p:sp>
      <p:sp>
        <p:nvSpPr>
          <p:cNvPr id="3" name="2 Marcador de contenido"/>
          <p:cNvSpPr>
            <a:spLocks noGrp="1"/>
          </p:cNvSpPr>
          <p:nvPr>
            <p:ph sz="quarter" idx="1"/>
          </p:nvPr>
        </p:nvSpPr>
        <p:spPr>
          <a:xfrm>
            <a:off x="457200" y="908720"/>
            <a:ext cx="7467600" cy="5400600"/>
          </a:xfrm>
        </p:spPr>
        <p:txBody>
          <a:bodyPr>
            <a:normAutofit/>
          </a:bodyPr>
          <a:lstStyle/>
          <a:p>
            <a:pPr lvl="0"/>
            <a:r>
              <a:rPr lang="es-ES" sz="2000" b="1" dirty="0" smtClean="0"/>
              <a:t>Impacto a los ingresos, costos y gastos</a:t>
            </a:r>
            <a:r>
              <a:rPr lang="es-ES" sz="1700" dirty="0" smtClean="0"/>
              <a:t> </a:t>
            </a:r>
          </a:p>
          <a:p>
            <a:pPr lvl="0" algn="ctr">
              <a:buNone/>
            </a:pPr>
            <a:r>
              <a:rPr lang="es-ES_tradnl" sz="1700" b="1" dirty="0" smtClean="0"/>
              <a:t>Cuadro proyectado de ingresos, costos y gastos</a:t>
            </a:r>
            <a:endParaRPr lang="es-ES" sz="1700" dirty="0" smtClean="0"/>
          </a:p>
          <a:p>
            <a:pPr lvl="0">
              <a:buNone/>
            </a:pPr>
            <a:endParaRPr lang="es-ES_tradnl" sz="1700" dirty="0" smtClean="0"/>
          </a:p>
          <a:p>
            <a:pPr lvl="0">
              <a:buNone/>
            </a:pPr>
            <a:endParaRPr lang="es-ES" sz="1700" dirty="0" smtClean="0"/>
          </a:p>
          <a:p>
            <a:pPr lvl="0">
              <a:buNone/>
            </a:pPr>
            <a:endParaRPr lang="es-ES" sz="1700" dirty="0" smtClean="0"/>
          </a:p>
          <a:p>
            <a:endParaRPr lang="es-ES" sz="1700" dirty="0"/>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6" name="5 Imagen"/>
          <p:cNvPicPr/>
          <p:nvPr/>
        </p:nvPicPr>
        <p:blipFill>
          <a:blip r:embed="rId2" cstate="print"/>
          <a:srcRect/>
          <a:stretch>
            <a:fillRect/>
          </a:stretch>
        </p:blipFill>
        <p:spPr bwMode="auto">
          <a:xfrm>
            <a:off x="683568" y="1798607"/>
            <a:ext cx="7128792" cy="4510713"/>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lstStyle/>
          <a:p>
            <a:r>
              <a:rPr lang="es-ES_tradnl" dirty="0" smtClean="0"/>
              <a:t>Evaluación Económica</a:t>
            </a:r>
            <a:endParaRPr lang="es-ES" dirty="0"/>
          </a:p>
        </p:txBody>
      </p:sp>
      <p:sp>
        <p:nvSpPr>
          <p:cNvPr id="3" name="2 Marcador de contenido"/>
          <p:cNvSpPr>
            <a:spLocks noGrp="1"/>
          </p:cNvSpPr>
          <p:nvPr>
            <p:ph sz="quarter" idx="1"/>
          </p:nvPr>
        </p:nvSpPr>
        <p:spPr>
          <a:xfrm>
            <a:off x="457200" y="908720"/>
            <a:ext cx="7467600" cy="5400600"/>
          </a:xfrm>
        </p:spPr>
        <p:txBody>
          <a:bodyPr>
            <a:normAutofit/>
          </a:bodyPr>
          <a:lstStyle/>
          <a:p>
            <a:pPr lvl="0"/>
            <a:r>
              <a:rPr lang="es-ES_tradnl" sz="2000" b="1" dirty="0" smtClean="0"/>
              <a:t>Flujo de Efectivo</a:t>
            </a:r>
          </a:p>
          <a:p>
            <a:pPr lvl="0">
              <a:buNone/>
            </a:pPr>
            <a:r>
              <a:rPr lang="es-ES" sz="1800" dirty="0" smtClean="0"/>
              <a:t>Para la evaluación financiera, previamente se elaborará el flujo de efectivo a través de las proyecciones realizadas.</a:t>
            </a:r>
          </a:p>
          <a:p>
            <a:pPr lvl="0" algn="ctr">
              <a:buNone/>
            </a:pPr>
            <a:endParaRPr lang="es-ES_tradnl" sz="1800" b="1" dirty="0" smtClean="0"/>
          </a:p>
          <a:p>
            <a:pPr lvl="0" algn="ctr">
              <a:buNone/>
            </a:pPr>
            <a:r>
              <a:rPr lang="es-ES_tradnl" sz="1800" b="1" dirty="0" smtClean="0"/>
              <a:t>Flujo de efectivo</a:t>
            </a:r>
            <a:endParaRPr lang="es-ES" sz="1700" b="1" dirty="0" smtClean="0"/>
          </a:p>
          <a:p>
            <a:pPr lvl="0">
              <a:buNone/>
            </a:pPr>
            <a:endParaRPr lang="es-ES_tradnl" sz="1700" dirty="0" smtClean="0"/>
          </a:p>
          <a:p>
            <a:pPr lvl="0">
              <a:buNone/>
            </a:pPr>
            <a:endParaRPr lang="es-ES" sz="1700" dirty="0" smtClean="0"/>
          </a:p>
          <a:p>
            <a:pPr lvl="0">
              <a:buNone/>
            </a:pPr>
            <a:endParaRPr lang="es-ES" sz="1700" dirty="0" smtClean="0"/>
          </a:p>
          <a:p>
            <a:endParaRPr lang="es-ES" sz="1700" dirty="0"/>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7" name="6 Imagen"/>
          <p:cNvPicPr/>
          <p:nvPr/>
        </p:nvPicPr>
        <p:blipFill>
          <a:blip r:embed="rId2" cstate="print"/>
          <a:srcRect/>
          <a:stretch>
            <a:fillRect/>
          </a:stretch>
        </p:blipFill>
        <p:spPr bwMode="auto">
          <a:xfrm>
            <a:off x="539552" y="2708920"/>
            <a:ext cx="7344816" cy="3168352"/>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634082"/>
          </a:xfrm>
        </p:spPr>
        <p:txBody>
          <a:bodyPr/>
          <a:lstStyle/>
          <a:p>
            <a:r>
              <a:rPr lang="es-ES_tradnl" dirty="0" smtClean="0"/>
              <a:t>Evaluación Económica</a:t>
            </a:r>
            <a:endParaRPr lang="es-ES" dirty="0"/>
          </a:p>
        </p:txBody>
      </p:sp>
      <p:sp>
        <p:nvSpPr>
          <p:cNvPr id="3" name="2 Marcador de contenido"/>
          <p:cNvSpPr>
            <a:spLocks noGrp="1"/>
          </p:cNvSpPr>
          <p:nvPr>
            <p:ph sz="quarter" idx="1"/>
          </p:nvPr>
        </p:nvSpPr>
        <p:spPr>
          <a:xfrm>
            <a:off x="457200" y="1600200"/>
            <a:ext cx="3657600" cy="4853136"/>
          </a:xfrm>
        </p:spPr>
        <p:txBody>
          <a:bodyPr>
            <a:normAutofit/>
          </a:bodyPr>
          <a:lstStyle/>
          <a:p>
            <a:r>
              <a:rPr lang="es-ES_tradnl" sz="1600" dirty="0" smtClean="0"/>
              <a:t>Cálculo del VAN</a:t>
            </a:r>
          </a:p>
          <a:p>
            <a:pPr>
              <a:buNone/>
            </a:pPr>
            <a:r>
              <a:rPr lang="es-ES_tradnl" sz="1600" dirty="0" smtClean="0"/>
              <a:t>Fórmula:</a:t>
            </a:r>
          </a:p>
          <a:p>
            <a:pPr>
              <a:buNone/>
            </a:pPr>
            <a:endParaRPr lang="es-ES_tradnl" sz="1600" dirty="0" smtClean="0"/>
          </a:p>
          <a:p>
            <a:pPr>
              <a:buNone/>
            </a:pPr>
            <a:endParaRPr lang="es-ES_tradnl" sz="1600" dirty="0" smtClean="0"/>
          </a:p>
          <a:p>
            <a:pPr>
              <a:buNone/>
            </a:pPr>
            <a:endParaRPr lang="es-ES_tradnl" sz="1600" dirty="0" smtClean="0"/>
          </a:p>
          <a:p>
            <a:pPr>
              <a:buNone/>
            </a:pPr>
            <a:endParaRPr lang="es-ES_tradnl" sz="1600" dirty="0" smtClean="0"/>
          </a:p>
          <a:p>
            <a:pPr>
              <a:buNone/>
            </a:pPr>
            <a:endParaRPr lang="es-ES_tradnl" sz="1600" dirty="0" smtClean="0"/>
          </a:p>
          <a:p>
            <a:pPr>
              <a:buNone/>
            </a:pPr>
            <a:endParaRPr lang="es-ES_tradnl" sz="1600" dirty="0" smtClean="0"/>
          </a:p>
          <a:p>
            <a:pPr>
              <a:buNone/>
            </a:pPr>
            <a:endParaRPr lang="es-ES_tradnl" sz="1600" dirty="0" smtClean="0"/>
          </a:p>
          <a:p>
            <a:pPr>
              <a:buNone/>
            </a:pPr>
            <a:endParaRPr lang="es-ES_tradnl" sz="1600" dirty="0" smtClean="0"/>
          </a:p>
          <a:p>
            <a:pPr>
              <a:buNone/>
            </a:pPr>
            <a:endParaRPr lang="es-ES_tradnl" sz="1600" i="1" dirty="0" smtClean="0"/>
          </a:p>
          <a:p>
            <a:pPr>
              <a:buNone/>
            </a:pPr>
            <a:r>
              <a:rPr lang="es-ES_tradnl" sz="1600" i="1" dirty="0" smtClean="0"/>
              <a:t>VAN=-82.000,00+100.610,90</a:t>
            </a:r>
          </a:p>
          <a:p>
            <a:pPr>
              <a:buNone/>
            </a:pPr>
            <a:endParaRPr lang="es-ES_tradnl" sz="1600" i="1" dirty="0" smtClean="0"/>
          </a:p>
          <a:p>
            <a:pPr>
              <a:buNone/>
            </a:pPr>
            <a:r>
              <a:rPr lang="es-ES" sz="1600" dirty="0" smtClean="0"/>
              <a:t>El VAN de la institución es USD 18.610,90</a:t>
            </a:r>
            <a:endParaRPr lang="es-ES_tradnl" sz="1600" dirty="0" smtClean="0"/>
          </a:p>
        </p:txBody>
      </p:sp>
      <p:sp>
        <p:nvSpPr>
          <p:cNvPr id="4" name="3 Marcador de contenido"/>
          <p:cNvSpPr>
            <a:spLocks noGrp="1"/>
          </p:cNvSpPr>
          <p:nvPr>
            <p:ph sz="quarter" idx="2"/>
          </p:nvPr>
        </p:nvSpPr>
        <p:spPr/>
        <p:txBody>
          <a:bodyPr>
            <a:normAutofit/>
          </a:bodyPr>
          <a:lstStyle/>
          <a:p>
            <a:r>
              <a:rPr lang="es-ES_tradnl" sz="1600" dirty="0" smtClean="0"/>
              <a:t>Cálculo de TIR</a:t>
            </a:r>
          </a:p>
          <a:p>
            <a:pPr>
              <a:buNone/>
            </a:pPr>
            <a:r>
              <a:rPr lang="es-ES_tradnl" sz="1600" dirty="0" smtClean="0"/>
              <a:t>Fórmula:</a:t>
            </a:r>
          </a:p>
          <a:p>
            <a:pPr>
              <a:buNone/>
            </a:pPr>
            <a:endParaRPr lang="es-ES_tradnl" sz="1600" dirty="0" smtClean="0"/>
          </a:p>
          <a:p>
            <a:pPr>
              <a:buNone/>
            </a:pPr>
            <a:endParaRPr lang="es-ES_tradnl" sz="1600" dirty="0" smtClean="0"/>
          </a:p>
          <a:p>
            <a:pPr>
              <a:buNone/>
            </a:pPr>
            <a:endParaRPr lang="es-ES_tradnl" sz="1600" dirty="0" smtClean="0"/>
          </a:p>
          <a:p>
            <a:pPr>
              <a:buNone/>
            </a:pPr>
            <a:endParaRPr lang="es-ES_tradnl" sz="1600" dirty="0" smtClean="0"/>
          </a:p>
          <a:p>
            <a:pPr>
              <a:buNone/>
            </a:pPr>
            <a:endParaRPr lang="es-ES_tradnl" sz="1600" dirty="0" smtClean="0"/>
          </a:p>
          <a:p>
            <a:pPr>
              <a:buNone/>
            </a:pPr>
            <a:endParaRPr lang="es-ES_tradnl" sz="1600" dirty="0" smtClean="0"/>
          </a:p>
          <a:p>
            <a:pPr>
              <a:buNone/>
            </a:pPr>
            <a:endParaRPr lang="es-ES_tradnl" sz="1600" dirty="0" smtClean="0"/>
          </a:p>
          <a:p>
            <a:pPr>
              <a:buNone/>
            </a:pPr>
            <a:endParaRPr lang="es-ES_tradnl" sz="1600" dirty="0" smtClean="0"/>
          </a:p>
          <a:p>
            <a:pPr>
              <a:buNone/>
            </a:pPr>
            <a:endParaRPr lang="es-ES_tradnl" sz="1600" dirty="0" smtClean="0"/>
          </a:p>
          <a:p>
            <a:pPr>
              <a:buNone/>
            </a:pPr>
            <a:r>
              <a:rPr lang="es-ES" sz="1600" dirty="0" smtClean="0"/>
              <a:t>La TIR por la cual el VAN es igual a 0 es de 14%</a:t>
            </a:r>
            <a:endParaRPr lang="es-ES_tradnl" sz="1600" dirty="0" smtClean="0"/>
          </a:p>
          <a:p>
            <a:pPr>
              <a:buNone/>
            </a:pPr>
            <a:endParaRPr lang="es-ES" sz="1600" dirty="0"/>
          </a:p>
        </p:txBody>
      </p:sp>
      <p:sp>
        <p:nvSpPr>
          <p:cNvPr id="5" name="1 Título"/>
          <p:cNvSpPr txBox="1">
            <a:spLocks/>
          </p:cNvSpPr>
          <p:nvPr/>
        </p:nvSpPr>
        <p:spPr>
          <a:xfrm>
            <a:off x="457200" y="908720"/>
            <a:ext cx="7467600" cy="576064"/>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_tradnl" sz="2800" b="0" i="0" u="none" strike="noStrike" kern="1200" cap="small" spc="0" normalizeH="0" baseline="0" noProof="0" dirty="0" smtClean="0">
                <a:ln>
                  <a:noFill/>
                </a:ln>
                <a:solidFill>
                  <a:schemeClr val="accent5">
                    <a:lumMod val="75000"/>
                  </a:schemeClr>
                </a:solidFill>
                <a:effectLst/>
                <a:uLnTx/>
                <a:uFillTx/>
                <a:latin typeface="+mj-lt"/>
                <a:ea typeface="+mj-ea"/>
                <a:cs typeface="+mj-cs"/>
              </a:rPr>
              <a:t>Evaluación</a:t>
            </a:r>
            <a:r>
              <a:rPr kumimoji="0" lang="es-ES_tradnl" sz="2800" b="0" i="0" u="none" strike="noStrike" kern="1200" cap="small" spc="0" normalizeH="0" noProof="0" dirty="0" smtClean="0">
                <a:ln>
                  <a:noFill/>
                </a:ln>
                <a:solidFill>
                  <a:schemeClr val="accent5">
                    <a:lumMod val="75000"/>
                  </a:schemeClr>
                </a:solidFill>
                <a:effectLst/>
                <a:uLnTx/>
                <a:uFillTx/>
                <a:latin typeface="+mj-lt"/>
                <a:ea typeface="+mj-ea"/>
                <a:cs typeface="+mj-cs"/>
              </a:rPr>
              <a:t> Financiera</a:t>
            </a:r>
            <a:endParaRPr kumimoji="0" lang="es-ES" sz="2800" b="0" i="0" u="none" strike="noStrike" kern="1200" cap="small" spc="0" normalizeH="0" baseline="0" noProof="0" dirty="0">
              <a:ln>
                <a:noFill/>
              </a:ln>
              <a:solidFill>
                <a:schemeClr val="accent5">
                  <a:lumMod val="75000"/>
                </a:schemeClr>
              </a:solidFill>
              <a:effectLst/>
              <a:uLnTx/>
              <a:uFillTx/>
              <a:latin typeface="+mj-lt"/>
              <a:ea typeface="+mj-ea"/>
              <a:cs typeface="+mj-cs"/>
            </a:endParaRPr>
          </a:p>
        </p:txBody>
      </p:sp>
      <p:sp>
        <p:nvSpPr>
          <p:cNvPr id="49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49153" name="Object 1"/>
          <p:cNvGraphicFramePr>
            <a:graphicFrameLocks noChangeAspect="1"/>
          </p:cNvGraphicFramePr>
          <p:nvPr/>
        </p:nvGraphicFramePr>
        <p:xfrm>
          <a:off x="467544" y="2348880"/>
          <a:ext cx="3600401" cy="648072"/>
        </p:xfrm>
        <a:graphic>
          <a:graphicData uri="http://schemas.openxmlformats.org/presentationml/2006/ole">
            <p:oleObj spid="_x0000_s49153" name="Ecuación" r:id="rId3" imgW="2552700" imgH="444500" progId="Equation.3">
              <p:embed/>
            </p:oleObj>
          </a:graphicData>
        </a:graphic>
      </p:graphicFrame>
      <p:sp>
        <p:nvSpPr>
          <p:cNvPr id="491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91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916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916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916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916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916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49170"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49169" name="Object 17"/>
          <p:cNvGraphicFramePr>
            <a:graphicFrameLocks noChangeAspect="1"/>
          </p:cNvGraphicFramePr>
          <p:nvPr/>
        </p:nvGraphicFramePr>
        <p:xfrm>
          <a:off x="4355975" y="2364911"/>
          <a:ext cx="4104457" cy="632041"/>
        </p:xfrm>
        <a:graphic>
          <a:graphicData uri="http://schemas.openxmlformats.org/presentationml/2006/ole">
            <p:oleObj spid="_x0000_s49169" name="Ecuación" r:id="rId4" imgW="2616200" imgH="444500" progId="Equation.3">
              <p:embed/>
            </p:oleObj>
          </a:graphicData>
        </a:graphic>
      </p:graphicFrame>
      <p:sp>
        <p:nvSpPr>
          <p:cNvPr id="49172"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cxnSp>
        <p:nvCxnSpPr>
          <p:cNvPr id="33" name="32 Conector recto"/>
          <p:cNvCxnSpPr/>
          <p:nvPr/>
        </p:nvCxnSpPr>
        <p:spPr>
          <a:xfrm>
            <a:off x="4211960" y="1628800"/>
            <a:ext cx="0" cy="4680520"/>
          </a:xfrm>
          <a:prstGeom prst="line">
            <a:avLst/>
          </a:prstGeom>
        </p:spPr>
        <p:style>
          <a:lnRef idx="3">
            <a:schemeClr val="accent6"/>
          </a:lnRef>
          <a:fillRef idx="0">
            <a:schemeClr val="accent6"/>
          </a:fillRef>
          <a:effectRef idx="2">
            <a:schemeClr val="accent6"/>
          </a:effectRef>
          <a:fontRef idx="minor">
            <a:schemeClr val="tx1"/>
          </a:fontRef>
        </p:style>
      </p:cxnSp>
      <p:sp>
        <p:nvSpPr>
          <p:cNvPr id="49171"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5" name="2 Imagen" descr="VAN.tiff"/>
          <p:cNvPicPr/>
          <p:nvPr/>
        </p:nvPicPr>
        <p:blipFill>
          <a:blip r:embed="rId5" cstate="print"/>
          <a:srcRect r="47137" b="-12152"/>
          <a:stretch>
            <a:fillRect/>
          </a:stretch>
        </p:blipFill>
        <p:spPr>
          <a:xfrm>
            <a:off x="467544" y="3140968"/>
            <a:ext cx="3528392" cy="792088"/>
          </a:xfrm>
          <a:prstGeom prst="rect">
            <a:avLst/>
          </a:prstGeom>
        </p:spPr>
      </p:pic>
      <p:pic>
        <p:nvPicPr>
          <p:cNvPr id="26" name="2 Imagen" descr="VAN.tiff"/>
          <p:cNvPicPr/>
          <p:nvPr/>
        </p:nvPicPr>
        <p:blipFill>
          <a:blip r:embed="rId5" cstate="print"/>
          <a:srcRect l="52863" t="-12461"/>
          <a:stretch>
            <a:fillRect/>
          </a:stretch>
        </p:blipFill>
        <p:spPr>
          <a:xfrm>
            <a:off x="540117" y="3861048"/>
            <a:ext cx="3383811" cy="936104"/>
          </a:xfrm>
          <a:prstGeom prst="rect">
            <a:avLst/>
          </a:prstGeom>
        </p:spPr>
      </p:pic>
      <p:pic>
        <p:nvPicPr>
          <p:cNvPr id="27" name="6 Imagen" descr="TIR.tiff"/>
          <p:cNvPicPr/>
          <p:nvPr/>
        </p:nvPicPr>
        <p:blipFill>
          <a:blip r:embed="rId6" cstate="print"/>
          <a:srcRect r="47137"/>
          <a:stretch>
            <a:fillRect/>
          </a:stretch>
        </p:blipFill>
        <p:spPr>
          <a:xfrm>
            <a:off x="4355976" y="3140968"/>
            <a:ext cx="3528392" cy="720079"/>
          </a:xfrm>
          <a:prstGeom prst="rect">
            <a:avLst/>
          </a:prstGeom>
        </p:spPr>
      </p:pic>
      <p:pic>
        <p:nvPicPr>
          <p:cNvPr id="30" name="6 Imagen" descr="TIR.tiff"/>
          <p:cNvPicPr/>
          <p:nvPr/>
        </p:nvPicPr>
        <p:blipFill>
          <a:blip r:embed="rId6" cstate="print"/>
          <a:srcRect l="52863" t="-10851"/>
          <a:stretch>
            <a:fillRect/>
          </a:stretch>
        </p:blipFill>
        <p:spPr>
          <a:xfrm>
            <a:off x="4572000" y="3933056"/>
            <a:ext cx="2952328" cy="864095"/>
          </a:xfrm>
          <a:prstGeom prst="rect">
            <a:avLst/>
          </a:prstGeom>
        </p:spPr>
      </p:pic>
    </p:spTree>
  </p:cSld>
  <p:clrMapOvr>
    <a:masterClrMapping/>
  </p:clrMapOvr>
  <p:transition>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z="3200" dirty="0" smtClean="0">
                <a:solidFill>
                  <a:schemeClr val="accent5">
                    <a:lumMod val="75000"/>
                  </a:schemeClr>
                </a:solidFill>
              </a:rPr>
              <a:t>Evaluación Financiera</a:t>
            </a:r>
            <a:endParaRPr lang="es-EC" dirty="0"/>
          </a:p>
        </p:txBody>
      </p:sp>
      <p:sp>
        <p:nvSpPr>
          <p:cNvPr id="3" name="2 Marcador de contenido"/>
          <p:cNvSpPr>
            <a:spLocks noGrp="1"/>
          </p:cNvSpPr>
          <p:nvPr>
            <p:ph sz="quarter" idx="2"/>
          </p:nvPr>
        </p:nvSpPr>
        <p:spPr/>
        <p:txBody>
          <a:bodyPr>
            <a:normAutofit/>
          </a:bodyPr>
          <a:lstStyle/>
          <a:p>
            <a:r>
              <a:rPr lang="es-ES_tradnl" sz="1800" dirty="0" smtClean="0"/>
              <a:t>Representa la rentabilidad que origina el proyecto por cada dólar invertido.</a:t>
            </a:r>
          </a:p>
          <a:p>
            <a:pPr>
              <a:buNone/>
            </a:pPr>
            <a:r>
              <a:rPr lang="es-ES_tradnl" sz="1800" dirty="0" smtClean="0"/>
              <a:t>Fórmula:</a:t>
            </a:r>
          </a:p>
          <a:p>
            <a:pPr>
              <a:buNone/>
            </a:pPr>
            <a:endParaRPr lang="es-ES_tradnl" sz="1800" dirty="0" smtClean="0"/>
          </a:p>
          <a:p>
            <a:pPr>
              <a:buNone/>
            </a:pPr>
            <a:endParaRPr lang="es-ES_tradnl" sz="1800" dirty="0" smtClean="0"/>
          </a:p>
          <a:p>
            <a:pPr>
              <a:buNone/>
            </a:pPr>
            <a:endParaRPr lang="es-ES_tradnl" sz="1800" dirty="0" smtClean="0"/>
          </a:p>
          <a:p>
            <a:pPr>
              <a:buNone/>
            </a:pPr>
            <a:endParaRPr lang="es-ES_tradnl" sz="1800" dirty="0" smtClean="0"/>
          </a:p>
          <a:p>
            <a:pPr>
              <a:buNone/>
            </a:pPr>
            <a:r>
              <a:rPr lang="es-ES_tradnl" sz="1800" dirty="0" smtClean="0"/>
              <a:t>La institución obtendrá una rentabilidad de USD 0,23 por cada dólar de inversión.</a:t>
            </a:r>
          </a:p>
          <a:p>
            <a:pPr>
              <a:buNone/>
            </a:pPr>
            <a:endParaRPr lang="es-ES" sz="1800" dirty="0"/>
          </a:p>
        </p:txBody>
      </p:sp>
      <p:sp>
        <p:nvSpPr>
          <p:cNvPr id="4" name="3 Marcador de contenido"/>
          <p:cNvSpPr>
            <a:spLocks noGrp="1"/>
          </p:cNvSpPr>
          <p:nvPr>
            <p:ph sz="quarter" idx="4"/>
          </p:nvPr>
        </p:nvSpPr>
        <p:spPr/>
        <p:txBody>
          <a:bodyPr>
            <a:normAutofit/>
          </a:bodyPr>
          <a:lstStyle/>
          <a:p>
            <a:pPr>
              <a:lnSpc>
                <a:spcPct val="150000"/>
              </a:lnSpc>
            </a:pPr>
            <a:r>
              <a:rPr lang="es-ES" sz="2000" dirty="0" smtClean="0"/>
              <a:t>Los resultados obtenidos demuestran que la aplicación de las estrategias establecidas resulta viable debido a que se presenta una notable mejoría en la rentabilidad de la agencia La Maná.</a:t>
            </a:r>
            <a:endParaRPr lang="es-ES" sz="2000" dirty="0"/>
          </a:p>
        </p:txBody>
      </p:sp>
      <p:sp>
        <p:nvSpPr>
          <p:cNvPr id="5" name="4 Marcador de texto"/>
          <p:cNvSpPr>
            <a:spLocks noGrp="1"/>
          </p:cNvSpPr>
          <p:nvPr>
            <p:ph type="body" sz="quarter" idx="1"/>
          </p:nvPr>
        </p:nvSpPr>
        <p:spPr/>
        <p:txBody>
          <a:bodyPr/>
          <a:lstStyle/>
          <a:p>
            <a:r>
              <a:rPr lang="es-ES_tradnl" dirty="0" smtClean="0"/>
              <a:t>Relación Costo - Beneficio</a:t>
            </a:r>
            <a:endParaRPr lang="es-ES" dirty="0"/>
          </a:p>
        </p:txBody>
      </p:sp>
      <p:sp>
        <p:nvSpPr>
          <p:cNvPr id="522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2225" name="Object 1"/>
          <p:cNvGraphicFramePr>
            <a:graphicFrameLocks noChangeAspect="1"/>
          </p:cNvGraphicFramePr>
          <p:nvPr/>
        </p:nvGraphicFramePr>
        <p:xfrm>
          <a:off x="611560" y="3789040"/>
          <a:ext cx="1512168" cy="532283"/>
        </p:xfrm>
        <a:graphic>
          <a:graphicData uri="http://schemas.openxmlformats.org/presentationml/2006/ole">
            <p:oleObj spid="_x0000_s52225" name="Ecuación" r:id="rId3" imgW="1054100" imgH="368300" progId="Equation.3">
              <p:embed/>
            </p:oleObj>
          </a:graphicData>
        </a:graphic>
      </p:graphicFrame>
      <p:sp>
        <p:nvSpPr>
          <p:cNvPr id="522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22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7" name="Object 4"/>
          <p:cNvGraphicFramePr>
            <a:graphicFrameLocks noChangeAspect="1"/>
          </p:cNvGraphicFramePr>
          <p:nvPr/>
        </p:nvGraphicFramePr>
        <p:xfrm>
          <a:off x="611559" y="4437112"/>
          <a:ext cx="1688001" cy="576064"/>
        </p:xfrm>
        <a:graphic>
          <a:graphicData uri="http://schemas.openxmlformats.org/presentationml/2006/ole">
            <p:oleObj spid="_x0000_s52228" name="Ecuación" r:id="rId4" imgW="1117600" imgH="381000" progId="Equation.3">
              <p:embed/>
            </p:oleObj>
          </a:graphicData>
        </a:graphic>
      </p:graphicFrame>
    </p:spTree>
  </p:cSld>
  <p:clrMapOvr>
    <a:masterClrMapping/>
  </p:clrMapOvr>
  <p:transition>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Conclusiones y Recomendaciones</a:t>
            </a:r>
            <a:endParaRPr lang="es-ES" dirty="0"/>
          </a:p>
        </p:txBody>
      </p:sp>
      <p:sp>
        <p:nvSpPr>
          <p:cNvPr id="3" name="2 Marcador de contenido"/>
          <p:cNvSpPr>
            <a:spLocks noGrp="1"/>
          </p:cNvSpPr>
          <p:nvPr>
            <p:ph sz="quarter" idx="2"/>
          </p:nvPr>
        </p:nvSpPr>
        <p:spPr/>
        <p:txBody>
          <a:bodyPr>
            <a:normAutofit fontScale="62500" lnSpcReduction="20000"/>
          </a:bodyPr>
          <a:lstStyle/>
          <a:p>
            <a:r>
              <a:rPr lang="es-ES" dirty="0" smtClean="0"/>
              <a:t>A través del análisis situacional se ha identificado las fortalezas, debilidades, oportunidades y amenazas.</a:t>
            </a:r>
          </a:p>
          <a:p>
            <a:r>
              <a:rPr lang="es-ES" dirty="0" smtClean="0"/>
              <a:t>Para el otorgamiento de créditos no se cumplen a cabalidad los procesos de revisión en las operaciones ejecutadas. </a:t>
            </a:r>
          </a:p>
          <a:p>
            <a:r>
              <a:rPr lang="es-ES" dirty="0" smtClean="0"/>
              <a:t>No se registra un nivel óptimo de participación de cartera en el total de sus activos.</a:t>
            </a:r>
          </a:p>
          <a:p>
            <a:r>
              <a:rPr lang="es-ES" dirty="0" smtClean="0"/>
              <a:t>Debido a la gestión administrativa no se registra decaimiento en sus operaciones. Sin embargo, e</a:t>
            </a:r>
            <a:r>
              <a:rPr lang="es-ES_tradnl" dirty="0" smtClean="0"/>
              <a:t>s necesario la implementación de estrategias actuales para mejorar la rentabilidad.</a:t>
            </a:r>
            <a:endParaRPr lang="es-ES" dirty="0" smtClean="0"/>
          </a:p>
        </p:txBody>
      </p:sp>
      <p:sp>
        <p:nvSpPr>
          <p:cNvPr id="4" name="3 Marcador de contenido"/>
          <p:cNvSpPr>
            <a:spLocks noGrp="1"/>
          </p:cNvSpPr>
          <p:nvPr>
            <p:ph sz="quarter" idx="4"/>
          </p:nvPr>
        </p:nvSpPr>
        <p:spPr/>
        <p:txBody>
          <a:bodyPr>
            <a:normAutofit fontScale="70000" lnSpcReduction="20000"/>
          </a:bodyPr>
          <a:lstStyle/>
          <a:p>
            <a:pPr lvl="0"/>
            <a:r>
              <a:rPr lang="es-ES" dirty="0" smtClean="0"/>
              <a:t>Evaluar el desempeño de directivos, administradores y personal operativo con la finalidad de optimizar la gestión de la cooperativa para enfrentar  el ambiente externo.</a:t>
            </a:r>
          </a:p>
          <a:p>
            <a:r>
              <a:rPr lang="es-ES" dirty="0" smtClean="0"/>
              <a:t>Implementar las estrategias diseñadas en el presente trabajo, optimizando los recursos que el socio coloca en la institución.</a:t>
            </a:r>
          </a:p>
          <a:p>
            <a:r>
              <a:rPr lang="es-ES" dirty="0" smtClean="0"/>
              <a:t>Cumplir con las estrategias para mejorar la colocación de créditos y las captaciones que permitirán incrementar la rentabilidad.</a:t>
            </a:r>
          </a:p>
          <a:p>
            <a:endParaRPr lang="es-ES" dirty="0"/>
          </a:p>
        </p:txBody>
      </p:sp>
      <p:sp>
        <p:nvSpPr>
          <p:cNvPr id="5" name="4 Marcador de texto"/>
          <p:cNvSpPr>
            <a:spLocks noGrp="1"/>
          </p:cNvSpPr>
          <p:nvPr>
            <p:ph type="body" sz="quarter" idx="1"/>
          </p:nvPr>
        </p:nvSpPr>
        <p:spPr/>
        <p:txBody>
          <a:bodyPr/>
          <a:lstStyle/>
          <a:p>
            <a:r>
              <a:rPr lang="es-ES_tradnl" dirty="0" smtClean="0"/>
              <a:t>Conclusiones</a:t>
            </a:r>
            <a:endParaRPr lang="es-ES" dirty="0"/>
          </a:p>
        </p:txBody>
      </p:sp>
      <p:sp>
        <p:nvSpPr>
          <p:cNvPr id="6" name="5 Marcador de texto"/>
          <p:cNvSpPr>
            <a:spLocks noGrp="1"/>
          </p:cNvSpPr>
          <p:nvPr>
            <p:ph type="body" sz="quarter" idx="3"/>
          </p:nvPr>
        </p:nvSpPr>
        <p:spPr/>
        <p:txBody>
          <a:bodyPr/>
          <a:lstStyle/>
          <a:p>
            <a:r>
              <a:rPr lang="es-ES_tradnl" dirty="0" smtClean="0"/>
              <a:t>Recomendaciones </a:t>
            </a:r>
            <a:endParaRPr lang="es-ES" dirty="0"/>
          </a:p>
        </p:txBody>
      </p:sp>
    </p:spTree>
  </p:cSld>
  <p:clrMapOvr>
    <a:masterClrMapping/>
  </p:clrMapOvr>
  <p:transition>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4" name="3 Marcador de texto"/>
          <p:cNvSpPr>
            <a:spLocks noGrp="1"/>
          </p:cNvSpPr>
          <p:nvPr>
            <p:ph type="body" sz="half" idx="2"/>
          </p:nvPr>
        </p:nvSpPr>
        <p:spPr>
          <a:xfrm>
            <a:off x="6765798" y="264795"/>
            <a:ext cx="1524000" cy="859949"/>
          </a:xfrm>
        </p:spPr>
        <p:txBody>
          <a:bodyPr/>
          <a:lstStyle/>
          <a:p>
            <a:endParaRPr lang="es-ES" dirty="0"/>
          </a:p>
        </p:txBody>
      </p:sp>
      <p:pic>
        <p:nvPicPr>
          <p:cNvPr id="7" name="6 Marcador de posición de imagen"/>
          <p:cNvPicPr>
            <a:picLocks noGrp="1"/>
          </p:cNvPicPr>
          <p:nvPr>
            <p:ph type="pic" idx="1"/>
          </p:nvPr>
        </p:nvPicPr>
        <p:blipFill>
          <a:blip r:embed="rId2" cstate="print"/>
          <a:srcRect l="19700" r="19700"/>
          <a:stretch>
            <a:fillRect/>
          </a:stretch>
        </p:blipFill>
        <p:spPr bwMode="auto">
          <a:prstGeom prst="rect">
            <a:avLst/>
          </a:prstGeom>
          <a:noFill/>
          <a:ln w="9525">
            <a:noFill/>
            <a:miter lim="800000"/>
            <a:headEnd/>
            <a:tailEnd/>
          </a:ln>
        </p:spPr>
      </p:pic>
      <p:sp>
        <p:nvSpPr>
          <p:cNvPr id="5" name="4 CuadroTexto"/>
          <p:cNvSpPr txBox="1"/>
          <p:nvPr/>
        </p:nvSpPr>
        <p:spPr>
          <a:xfrm>
            <a:off x="107504" y="4154304"/>
            <a:ext cx="6480720" cy="1938992"/>
          </a:xfrm>
          <a:prstGeom prst="rect">
            <a:avLst/>
          </a:prstGeom>
          <a:noFill/>
        </p:spPr>
        <p:txBody>
          <a:bodyPr wrap="square" rtlCol="0">
            <a:spAutoFit/>
          </a:bodyPr>
          <a:lstStyle/>
          <a:p>
            <a:r>
              <a:rPr lang="es-ES_tradnl"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Gracias por su atención!!</a:t>
            </a:r>
            <a:endParaRPr lang="es-E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Reseña histórica </a:t>
            </a:r>
            <a:endParaRPr lang="es-ES" dirty="0"/>
          </a:p>
        </p:txBody>
      </p:sp>
      <p:sp>
        <p:nvSpPr>
          <p:cNvPr id="3" name="2 Marcador de contenido"/>
          <p:cNvSpPr>
            <a:spLocks noGrp="1"/>
          </p:cNvSpPr>
          <p:nvPr>
            <p:ph sz="quarter" idx="1"/>
          </p:nvPr>
        </p:nvSpPr>
        <p:spPr/>
        <p:txBody>
          <a:bodyPr>
            <a:normAutofit/>
          </a:bodyPr>
          <a:lstStyle/>
          <a:p>
            <a:r>
              <a:rPr lang="es-ES" dirty="0" smtClean="0"/>
              <a:t>La institución nació gracias a la iniciativa del Sr. Segundo Yucailla y varios líderes indígenas pertenecientes a las provincias de Cotopaxi y Tungurahua.</a:t>
            </a:r>
          </a:p>
          <a:p>
            <a:r>
              <a:rPr lang="es-ES" dirty="0" smtClean="0"/>
              <a:t>La apertura de la agencia La Maná se da el 24 de diciembre de 2006.</a:t>
            </a:r>
          </a:p>
        </p:txBody>
      </p:sp>
      <p:pic>
        <p:nvPicPr>
          <p:cNvPr id="5" name="4 Marcador de contenido"/>
          <p:cNvPicPr>
            <a:picLocks noGrp="1"/>
          </p:cNvPicPr>
          <p:nvPr>
            <p:ph sz="quarter" idx="2"/>
          </p:nvPr>
        </p:nvPicPr>
        <p:blipFill>
          <a:blip r:embed="rId2" cstate="print"/>
          <a:srcRect t="5276" b="2828"/>
          <a:stretch>
            <a:fillRect/>
          </a:stretch>
        </p:blipFill>
        <p:spPr bwMode="auto">
          <a:xfrm>
            <a:off x="4211960" y="1340768"/>
            <a:ext cx="3657600" cy="2520891"/>
          </a:xfrm>
          <a:prstGeom prst="rect">
            <a:avLst/>
          </a:prstGeom>
          <a:noFill/>
          <a:ln w="9525">
            <a:noFill/>
            <a:miter lim="800000"/>
            <a:headEnd/>
            <a:tailEnd/>
          </a:ln>
        </p:spPr>
      </p:pic>
      <p:pic>
        <p:nvPicPr>
          <p:cNvPr id="6" name="5 Imagen"/>
          <p:cNvPicPr/>
          <p:nvPr/>
        </p:nvPicPr>
        <p:blipFill>
          <a:blip r:embed="rId3" cstate="print"/>
          <a:srcRect b="7746"/>
          <a:stretch>
            <a:fillRect/>
          </a:stretch>
        </p:blipFill>
        <p:spPr bwMode="auto">
          <a:xfrm>
            <a:off x="4211960" y="3933056"/>
            <a:ext cx="3672408" cy="2304256"/>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634082"/>
          </a:xfrm>
        </p:spPr>
        <p:txBody>
          <a:bodyPr/>
          <a:lstStyle/>
          <a:p>
            <a:r>
              <a:rPr lang="es-ES_tradnl" dirty="0" smtClean="0"/>
              <a:t>Análisis Situacional</a:t>
            </a:r>
            <a:endParaRPr lang="es-ES" dirty="0"/>
          </a:p>
        </p:txBody>
      </p:sp>
      <p:graphicFrame>
        <p:nvGraphicFramePr>
          <p:cNvPr id="6" name="5 Marcador de contenido"/>
          <p:cNvGraphicFramePr>
            <a:graphicFrameLocks noGrp="1"/>
          </p:cNvGraphicFramePr>
          <p:nvPr>
            <p:ph sz="quarter" idx="1"/>
          </p:nvPr>
        </p:nvGraphicFramePr>
        <p:xfrm>
          <a:off x="539552" y="1484786"/>
          <a:ext cx="7056784" cy="4392485"/>
        </p:xfrm>
        <a:graphic>
          <a:graphicData uri="http://schemas.openxmlformats.org/drawingml/2006/table">
            <a:tbl>
              <a:tblPr/>
              <a:tblGrid>
                <a:gridCol w="2281900"/>
                <a:gridCol w="2387442"/>
                <a:gridCol w="2387442"/>
              </a:tblGrid>
              <a:tr h="417919">
                <a:tc gridSpan="3">
                  <a:txBody>
                    <a:bodyPr/>
                    <a:lstStyle/>
                    <a:p>
                      <a:pPr algn="ctr">
                        <a:lnSpc>
                          <a:spcPct val="115000"/>
                        </a:lnSpc>
                        <a:spcBef>
                          <a:spcPts val="600"/>
                        </a:spcBef>
                        <a:spcAft>
                          <a:spcPts val="600"/>
                        </a:spcAft>
                      </a:pPr>
                      <a:r>
                        <a:rPr lang="es-ES" sz="1600" b="1">
                          <a:solidFill>
                            <a:srgbClr val="FFFFFF"/>
                          </a:solidFill>
                          <a:latin typeface="Times New Roman"/>
                          <a:ea typeface="Times New Roman"/>
                          <a:cs typeface="Times New Roman"/>
                        </a:rPr>
                        <a:t>ANÁLISIS FODA</a:t>
                      </a:r>
                      <a:endParaRPr lang="es-ES" sz="1600">
                        <a:latin typeface="Calibri"/>
                        <a:ea typeface="Times New Roman"/>
                        <a:cs typeface="Times New Roman"/>
                      </a:endParaRPr>
                    </a:p>
                  </a:txBody>
                  <a:tcPr marL="68580" marR="68580" marT="0" marB="0">
                    <a:lnL w="19050" cap="flat" cmpd="sng" algn="ctr">
                      <a:solidFill>
                        <a:srgbClr val="CF7B79"/>
                      </a:solidFill>
                      <a:prstDash val="solid"/>
                      <a:round/>
                      <a:headEnd type="none" w="med" len="med"/>
                      <a:tailEnd type="none" w="med" len="med"/>
                    </a:lnL>
                    <a:lnR w="19050" cap="flat" cmpd="sng" algn="ctr">
                      <a:solidFill>
                        <a:srgbClr val="CF7B79"/>
                      </a:solidFill>
                      <a:prstDash val="solid"/>
                      <a:round/>
                      <a:headEnd type="none" w="med" len="med"/>
                      <a:tailEnd type="none" w="med" len="med"/>
                    </a:lnR>
                    <a:lnT w="19050" cap="flat" cmpd="sng" algn="ctr">
                      <a:solidFill>
                        <a:srgbClr val="CF7B79"/>
                      </a:solidFill>
                      <a:prstDash val="solid"/>
                      <a:round/>
                      <a:headEnd type="none" w="med" len="med"/>
                      <a:tailEnd type="none" w="med" len="med"/>
                    </a:lnT>
                    <a:lnB w="19050" cap="flat" cmpd="sng" algn="ctr">
                      <a:solidFill>
                        <a:srgbClr val="CF7B79"/>
                      </a:solidFill>
                      <a:prstDash val="solid"/>
                      <a:round/>
                      <a:headEnd type="none" w="med" len="med"/>
                      <a:tailEnd type="none" w="med" len="med"/>
                    </a:lnB>
                    <a:solidFill>
                      <a:srgbClr val="C0504D"/>
                    </a:solidFill>
                  </a:tcPr>
                </a:tc>
                <a:tc hMerge="1">
                  <a:txBody>
                    <a:bodyPr/>
                    <a:lstStyle/>
                    <a:p>
                      <a:endParaRPr lang="es-ES"/>
                    </a:p>
                  </a:txBody>
                  <a:tcPr/>
                </a:tc>
                <a:tc hMerge="1">
                  <a:txBody>
                    <a:bodyPr/>
                    <a:lstStyle/>
                    <a:p>
                      <a:endParaRPr lang="es-ES"/>
                    </a:p>
                  </a:txBody>
                  <a:tcPr/>
                </a:tc>
              </a:tr>
              <a:tr h="1528679">
                <a:tc rowSpan="2">
                  <a:txBody>
                    <a:bodyPr/>
                    <a:lstStyle/>
                    <a:p>
                      <a:pPr algn="r">
                        <a:lnSpc>
                          <a:spcPct val="115000"/>
                        </a:lnSpc>
                        <a:spcAft>
                          <a:spcPts val="0"/>
                        </a:spcAft>
                      </a:pPr>
                      <a:r>
                        <a:rPr lang="es-ES" sz="1600" b="1" dirty="0" smtClean="0">
                          <a:latin typeface="Times New Roman"/>
                          <a:ea typeface="Times New Roman"/>
                          <a:cs typeface="Times New Roman"/>
                        </a:rPr>
                        <a:t>Externas</a:t>
                      </a:r>
                    </a:p>
                    <a:p>
                      <a:pPr algn="r">
                        <a:lnSpc>
                          <a:spcPct val="115000"/>
                        </a:lnSpc>
                        <a:spcAft>
                          <a:spcPts val="0"/>
                        </a:spcAft>
                      </a:pPr>
                      <a:endParaRPr lang="es-ES_tradnl" sz="1600" b="1" dirty="0" smtClean="0">
                        <a:latin typeface="Times New Roman"/>
                        <a:ea typeface="Times New Roman"/>
                        <a:cs typeface="Times New Roman"/>
                      </a:endParaRPr>
                    </a:p>
                    <a:p>
                      <a:pPr algn="r">
                        <a:lnSpc>
                          <a:spcPct val="115000"/>
                        </a:lnSpc>
                        <a:spcAft>
                          <a:spcPts val="0"/>
                        </a:spcAft>
                      </a:pPr>
                      <a:endParaRPr lang="es-ES_tradnl" sz="1600" b="1" dirty="0" smtClean="0">
                        <a:latin typeface="Times New Roman"/>
                        <a:ea typeface="Times New Roman"/>
                        <a:cs typeface="Times New Roman"/>
                      </a:endParaRPr>
                    </a:p>
                    <a:p>
                      <a:pPr algn="r">
                        <a:lnSpc>
                          <a:spcPct val="115000"/>
                        </a:lnSpc>
                        <a:spcAft>
                          <a:spcPts val="0"/>
                        </a:spcAft>
                      </a:pPr>
                      <a:endParaRPr lang="es-ES_tradnl" sz="1600" b="1" dirty="0" smtClean="0">
                        <a:latin typeface="Times New Roman"/>
                        <a:ea typeface="Times New Roman"/>
                        <a:cs typeface="Times New Roman"/>
                      </a:endParaRPr>
                    </a:p>
                    <a:p>
                      <a:pPr algn="r">
                        <a:lnSpc>
                          <a:spcPct val="115000"/>
                        </a:lnSpc>
                        <a:spcAft>
                          <a:spcPts val="0"/>
                        </a:spcAft>
                      </a:pPr>
                      <a:endParaRPr lang="es-ES_tradnl" sz="1600" b="1" dirty="0" smtClean="0">
                        <a:latin typeface="Times New Roman"/>
                        <a:ea typeface="Times New Roman"/>
                        <a:cs typeface="Times New Roman"/>
                      </a:endParaRPr>
                    </a:p>
                    <a:p>
                      <a:pPr algn="r">
                        <a:lnSpc>
                          <a:spcPct val="115000"/>
                        </a:lnSpc>
                        <a:spcAft>
                          <a:spcPts val="0"/>
                        </a:spcAft>
                      </a:pPr>
                      <a:endParaRPr lang="es-ES" sz="1600" dirty="0">
                        <a:latin typeface="Calibri"/>
                        <a:ea typeface="Times New Roman"/>
                        <a:cs typeface="Times New Roman"/>
                      </a:endParaRPr>
                    </a:p>
                    <a:p>
                      <a:pPr algn="just">
                        <a:lnSpc>
                          <a:spcPct val="115000"/>
                        </a:lnSpc>
                        <a:spcAft>
                          <a:spcPts val="0"/>
                        </a:spcAft>
                      </a:pPr>
                      <a:r>
                        <a:rPr lang="es-ES" sz="1600" b="1" dirty="0">
                          <a:latin typeface="Times New Roman"/>
                          <a:ea typeface="Times New Roman"/>
                          <a:cs typeface="Times New Roman"/>
                        </a:rPr>
                        <a:t>Internas</a:t>
                      </a:r>
                      <a:endParaRPr lang="es-ES" sz="1600" dirty="0">
                        <a:latin typeface="Calibri"/>
                        <a:ea typeface="Times New Roman"/>
                        <a:cs typeface="Times New Roman"/>
                      </a:endParaRPr>
                    </a:p>
                  </a:txBody>
                  <a:tcPr marL="68580" marR="68580" marT="0" marB="0">
                    <a:lnL w="19050" cap="flat" cmpd="sng" algn="ctr">
                      <a:solidFill>
                        <a:srgbClr val="CF7B79"/>
                      </a:solidFill>
                      <a:prstDash val="solid"/>
                      <a:round/>
                      <a:headEnd type="none" w="med" len="med"/>
                      <a:tailEnd type="none" w="med" len="med"/>
                    </a:lnL>
                    <a:lnR>
                      <a:noFill/>
                    </a:lnR>
                    <a:lnT w="19050" cap="flat" cmpd="sng" algn="ctr">
                      <a:solidFill>
                        <a:srgbClr val="CF7B79"/>
                      </a:solidFill>
                      <a:prstDash val="solid"/>
                      <a:round/>
                      <a:headEnd type="none" w="med" len="med"/>
                      <a:tailEnd type="none" w="med" len="med"/>
                    </a:lnT>
                    <a:lnB w="19050" cap="flat" cmpd="sng" algn="ctr">
                      <a:solidFill>
                        <a:srgbClr val="CF7B79"/>
                      </a:solidFill>
                      <a:prstDash val="solid"/>
                      <a:round/>
                      <a:headEnd type="none" w="med" len="med"/>
                      <a:tailEnd type="none" w="med" len="med"/>
                    </a:lnB>
                    <a:lnTlToBr w="19050" cap="flat" cmpd="sng" algn="ctr">
                      <a:solidFill>
                        <a:srgbClr val="CF7B79"/>
                      </a:solidFill>
                      <a:prstDash val="solid"/>
                      <a:round/>
                      <a:headEnd type="none" w="med" len="med"/>
                      <a:tailEnd type="none" w="med" len="med"/>
                    </a:lnTlToBr>
                    <a:solidFill>
                      <a:srgbClr val="EFD3D2"/>
                    </a:solidFill>
                  </a:tcPr>
                </a:tc>
                <a:tc>
                  <a:txBody>
                    <a:bodyPr/>
                    <a:lstStyle/>
                    <a:p>
                      <a:pPr algn="ctr">
                        <a:lnSpc>
                          <a:spcPct val="115000"/>
                        </a:lnSpc>
                        <a:spcAft>
                          <a:spcPts val="0"/>
                        </a:spcAft>
                      </a:pPr>
                      <a:r>
                        <a:rPr lang="es-ES" sz="1600" b="1">
                          <a:latin typeface="Times New Roman"/>
                          <a:ea typeface="Times New Roman"/>
                          <a:cs typeface="Times New Roman"/>
                        </a:rPr>
                        <a:t>Oportunidades</a:t>
                      </a:r>
                      <a:endParaRPr lang="es-ES" sz="1600">
                        <a:latin typeface="Calibri"/>
                        <a:ea typeface="Times New Roman"/>
                        <a:cs typeface="Times New Roman"/>
                      </a:endParaRPr>
                    </a:p>
                    <a:p>
                      <a:pPr marL="342900" lvl="0" indent="-342900" algn="just">
                        <a:lnSpc>
                          <a:spcPct val="115000"/>
                        </a:lnSpc>
                        <a:spcAft>
                          <a:spcPts val="0"/>
                        </a:spcAft>
                        <a:buFont typeface="+mj-lt"/>
                        <a:buAutoNum type="arabicPeriod"/>
                      </a:pPr>
                      <a:r>
                        <a:rPr lang="es-ES" sz="1600">
                          <a:latin typeface="Times New Roman"/>
                          <a:ea typeface="Times New Roman"/>
                          <a:cs typeface="Times New Roman"/>
                        </a:rPr>
                        <a:t>Factor económico</a:t>
                      </a:r>
                      <a:endParaRPr lang="es-ES" sz="1600">
                        <a:latin typeface="Calibri"/>
                        <a:ea typeface="Times New Roman"/>
                        <a:cs typeface="Times New Roman"/>
                      </a:endParaRPr>
                    </a:p>
                    <a:p>
                      <a:pPr marL="342900" lvl="0" indent="-342900" algn="just">
                        <a:lnSpc>
                          <a:spcPct val="115000"/>
                        </a:lnSpc>
                        <a:spcAft>
                          <a:spcPts val="0"/>
                        </a:spcAft>
                        <a:buFont typeface="+mj-lt"/>
                        <a:buAutoNum type="arabicPeriod"/>
                      </a:pPr>
                      <a:r>
                        <a:rPr lang="es-ES" sz="1600">
                          <a:latin typeface="Times New Roman"/>
                          <a:ea typeface="Times New Roman"/>
                          <a:cs typeface="Times New Roman"/>
                        </a:rPr>
                        <a:t>Factor tecnológico</a:t>
                      </a:r>
                      <a:endParaRPr lang="es-ES" sz="1600">
                        <a:latin typeface="Calibri"/>
                        <a:ea typeface="Times New Roman"/>
                        <a:cs typeface="Times New Roman"/>
                      </a:endParaRPr>
                    </a:p>
                    <a:p>
                      <a:pPr marL="342900" lvl="0" indent="-342900" algn="just">
                        <a:lnSpc>
                          <a:spcPct val="115000"/>
                        </a:lnSpc>
                        <a:spcAft>
                          <a:spcPts val="0"/>
                        </a:spcAft>
                        <a:buFont typeface="+mj-lt"/>
                        <a:buAutoNum type="arabicPeriod"/>
                      </a:pPr>
                      <a:r>
                        <a:rPr lang="es-ES" sz="1600">
                          <a:latin typeface="Times New Roman"/>
                          <a:ea typeface="Times New Roman"/>
                          <a:cs typeface="Times New Roman"/>
                        </a:rPr>
                        <a:t>Socios</a:t>
                      </a:r>
                      <a:endParaRPr lang="es-ES" sz="1600">
                        <a:latin typeface="Calibri"/>
                        <a:ea typeface="Times New Roman"/>
                        <a:cs typeface="Times New Roman"/>
                      </a:endParaRPr>
                    </a:p>
                    <a:p>
                      <a:pPr marL="342900" lvl="0" indent="-342900" algn="just">
                        <a:lnSpc>
                          <a:spcPct val="115000"/>
                        </a:lnSpc>
                        <a:spcAft>
                          <a:spcPts val="0"/>
                        </a:spcAft>
                        <a:buFont typeface="+mj-lt"/>
                        <a:buAutoNum type="arabicPeriod"/>
                      </a:pPr>
                      <a:r>
                        <a:rPr lang="es-ES" sz="1600">
                          <a:latin typeface="Times New Roman"/>
                          <a:ea typeface="Times New Roman"/>
                          <a:cs typeface="Times New Roman"/>
                        </a:rPr>
                        <a:t>Proveedores</a:t>
                      </a:r>
                      <a:endParaRPr lang="es-ES" sz="1600">
                        <a:latin typeface="Calibri"/>
                        <a:ea typeface="Times New Roman"/>
                        <a:cs typeface="Times New Roman"/>
                      </a:endParaRPr>
                    </a:p>
                  </a:txBody>
                  <a:tcPr marL="68580" marR="68580" marT="0" marB="0">
                    <a:lnL>
                      <a:noFill/>
                    </a:lnL>
                    <a:lnR>
                      <a:noFill/>
                    </a:lnR>
                    <a:lnT w="19050" cap="flat" cmpd="sng" algn="ctr">
                      <a:solidFill>
                        <a:srgbClr val="CF7B79"/>
                      </a:solidFill>
                      <a:prstDash val="solid"/>
                      <a:round/>
                      <a:headEnd type="none" w="med" len="med"/>
                      <a:tailEnd type="none" w="med" len="med"/>
                    </a:lnT>
                    <a:lnB w="19050" cap="flat" cmpd="sng" algn="ctr">
                      <a:solidFill>
                        <a:srgbClr val="CF7B79"/>
                      </a:solidFill>
                      <a:prstDash val="solid"/>
                      <a:round/>
                      <a:headEnd type="none" w="med" len="med"/>
                      <a:tailEnd type="none" w="med" len="med"/>
                    </a:lnB>
                    <a:solidFill>
                      <a:srgbClr val="EFD3D2"/>
                    </a:solidFill>
                  </a:tcPr>
                </a:tc>
                <a:tc>
                  <a:txBody>
                    <a:bodyPr/>
                    <a:lstStyle/>
                    <a:p>
                      <a:pPr algn="ctr">
                        <a:lnSpc>
                          <a:spcPct val="115000"/>
                        </a:lnSpc>
                        <a:spcAft>
                          <a:spcPts val="0"/>
                        </a:spcAft>
                      </a:pPr>
                      <a:r>
                        <a:rPr lang="es-ES" sz="1600" b="1">
                          <a:latin typeface="Times New Roman"/>
                          <a:ea typeface="Times New Roman"/>
                          <a:cs typeface="Times New Roman"/>
                        </a:rPr>
                        <a:t>Amenazas</a:t>
                      </a:r>
                      <a:endParaRPr lang="es-ES" sz="1600">
                        <a:latin typeface="Calibri"/>
                        <a:ea typeface="Times New Roman"/>
                        <a:cs typeface="Times New Roman"/>
                      </a:endParaRPr>
                    </a:p>
                    <a:p>
                      <a:pPr marL="342900" lvl="0" indent="-342900" algn="just">
                        <a:lnSpc>
                          <a:spcPct val="115000"/>
                        </a:lnSpc>
                        <a:spcAft>
                          <a:spcPts val="0"/>
                        </a:spcAft>
                        <a:buFont typeface="+mj-lt"/>
                        <a:buAutoNum type="arabicPeriod"/>
                      </a:pPr>
                      <a:r>
                        <a:rPr lang="es-ES" sz="1600">
                          <a:latin typeface="Times New Roman"/>
                          <a:ea typeface="Times New Roman"/>
                          <a:cs typeface="Times New Roman"/>
                        </a:rPr>
                        <a:t>Factor político</a:t>
                      </a:r>
                      <a:endParaRPr lang="es-ES" sz="1600">
                        <a:latin typeface="Calibri"/>
                        <a:ea typeface="Times New Roman"/>
                        <a:cs typeface="Times New Roman"/>
                      </a:endParaRPr>
                    </a:p>
                    <a:p>
                      <a:pPr marL="342900" lvl="0" indent="-342900" algn="just">
                        <a:lnSpc>
                          <a:spcPct val="115000"/>
                        </a:lnSpc>
                        <a:spcAft>
                          <a:spcPts val="0"/>
                        </a:spcAft>
                        <a:buFont typeface="+mj-lt"/>
                        <a:buAutoNum type="arabicPeriod"/>
                      </a:pPr>
                      <a:r>
                        <a:rPr lang="es-ES" sz="1600">
                          <a:latin typeface="Times New Roman"/>
                          <a:ea typeface="Times New Roman"/>
                          <a:cs typeface="Times New Roman"/>
                        </a:rPr>
                        <a:t>Factor social</a:t>
                      </a:r>
                      <a:endParaRPr lang="es-ES" sz="1600">
                        <a:latin typeface="Calibri"/>
                        <a:ea typeface="Times New Roman"/>
                        <a:cs typeface="Times New Roman"/>
                      </a:endParaRPr>
                    </a:p>
                    <a:p>
                      <a:pPr marL="342900" lvl="0" indent="-342900" algn="just">
                        <a:lnSpc>
                          <a:spcPct val="115000"/>
                        </a:lnSpc>
                        <a:spcAft>
                          <a:spcPts val="0"/>
                        </a:spcAft>
                        <a:buFont typeface="+mj-lt"/>
                        <a:buAutoNum type="arabicPeriod"/>
                      </a:pPr>
                      <a:r>
                        <a:rPr lang="es-ES" sz="1600">
                          <a:latin typeface="Times New Roman"/>
                          <a:ea typeface="Times New Roman"/>
                          <a:cs typeface="Times New Roman"/>
                        </a:rPr>
                        <a:t>Competencia</a:t>
                      </a:r>
                      <a:endParaRPr lang="es-ES" sz="1600">
                        <a:latin typeface="Calibri"/>
                        <a:ea typeface="Times New Roman"/>
                        <a:cs typeface="Times New Roman"/>
                      </a:endParaRPr>
                    </a:p>
                  </a:txBody>
                  <a:tcPr marL="68580" marR="68580" marT="0" marB="0">
                    <a:lnL>
                      <a:noFill/>
                    </a:lnL>
                    <a:lnR w="19050" cap="flat" cmpd="sng" algn="ctr">
                      <a:solidFill>
                        <a:srgbClr val="CF7B79"/>
                      </a:solidFill>
                      <a:prstDash val="solid"/>
                      <a:round/>
                      <a:headEnd type="none" w="med" len="med"/>
                      <a:tailEnd type="none" w="med" len="med"/>
                    </a:lnR>
                    <a:lnT w="19050" cap="flat" cmpd="sng" algn="ctr">
                      <a:solidFill>
                        <a:srgbClr val="CF7B79"/>
                      </a:solidFill>
                      <a:prstDash val="solid"/>
                      <a:round/>
                      <a:headEnd type="none" w="med" len="med"/>
                      <a:tailEnd type="none" w="med" len="med"/>
                    </a:lnT>
                    <a:lnB w="19050" cap="flat" cmpd="sng" algn="ctr">
                      <a:solidFill>
                        <a:srgbClr val="CF7B79"/>
                      </a:solidFill>
                      <a:prstDash val="solid"/>
                      <a:round/>
                      <a:headEnd type="none" w="med" len="med"/>
                      <a:tailEnd type="none" w="med" len="med"/>
                    </a:lnB>
                    <a:solidFill>
                      <a:srgbClr val="EFD3D2"/>
                    </a:solidFill>
                  </a:tcPr>
                </a:tc>
              </a:tr>
              <a:tr h="2445887">
                <a:tc vMerge="1">
                  <a:txBody>
                    <a:bodyPr/>
                    <a:lstStyle/>
                    <a:p>
                      <a:endParaRPr lang="es-ES"/>
                    </a:p>
                  </a:txBody>
                  <a:tcPr/>
                </a:tc>
                <a:tc>
                  <a:txBody>
                    <a:bodyPr/>
                    <a:lstStyle/>
                    <a:p>
                      <a:pPr algn="ctr">
                        <a:lnSpc>
                          <a:spcPct val="115000"/>
                        </a:lnSpc>
                        <a:spcAft>
                          <a:spcPts val="0"/>
                        </a:spcAft>
                      </a:pPr>
                      <a:r>
                        <a:rPr lang="es-ES" sz="1600" b="1">
                          <a:latin typeface="Times New Roman"/>
                          <a:ea typeface="Times New Roman"/>
                          <a:cs typeface="Times New Roman"/>
                        </a:rPr>
                        <a:t>Fortalezas</a:t>
                      </a:r>
                      <a:endParaRPr lang="es-ES" sz="1600">
                        <a:latin typeface="Calibri"/>
                        <a:ea typeface="Times New Roman"/>
                        <a:cs typeface="Times New Roman"/>
                      </a:endParaRPr>
                    </a:p>
                    <a:p>
                      <a:pPr marL="342900" lvl="0" indent="-342900" algn="just">
                        <a:lnSpc>
                          <a:spcPct val="115000"/>
                        </a:lnSpc>
                        <a:spcAft>
                          <a:spcPts val="0"/>
                        </a:spcAft>
                        <a:buFont typeface="+mj-lt"/>
                        <a:buAutoNum type="arabicPeriod"/>
                      </a:pPr>
                      <a:r>
                        <a:rPr lang="es-ES" sz="1600">
                          <a:latin typeface="Times New Roman"/>
                          <a:ea typeface="Times New Roman"/>
                          <a:cs typeface="Times New Roman"/>
                        </a:rPr>
                        <a:t>Plan de acción</a:t>
                      </a:r>
                      <a:endParaRPr lang="es-ES" sz="1600">
                        <a:latin typeface="Calibri"/>
                        <a:ea typeface="Times New Roman"/>
                        <a:cs typeface="Times New Roman"/>
                      </a:endParaRPr>
                    </a:p>
                    <a:p>
                      <a:pPr marL="342900" lvl="0" indent="-342900" algn="just">
                        <a:lnSpc>
                          <a:spcPct val="115000"/>
                        </a:lnSpc>
                        <a:spcAft>
                          <a:spcPts val="0"/>
                        </a:spcAft>
                        <a:buFont typeface="+mj-lt"/>
                        <a:buAutoNum type="arabicPeriod"/>
                      </a:pPr>
                      <a:r>
                        <a:rPr lang="es-ES" sz="1600">
                          <a:latin typeface="Times New Roman"/>
                          <a:ea typeface="Times New Roman"/>
                          <a:cs typeface="Times New Roman"/>
                        </a:rPr>
                        <a:t>Capacitación </a:t>
                      </a:r>
                      <a:endParaRPr lang="es-ES" sz="1600">
                        <a:latin typeface="Calibri"/>
                        <a:ea typeface="Times New Roman"/>
                        <a:cs typeface="Times New Roman"/>
                      </a:endParaRPr>
                    </a:p>
                    <a:p>
                      <a:pPr marL="342900" lvl="0" indent="-342900" algn="just">
                        <a:lnSpc>
                          <a:spcPct val="115000"/>
                        </a:lnSpc>
                        <a:spcAft>
                          <a:spcPts val="0"/>
                        </a:spcAft>
                        <a:buFont typeface="+mj-lt"/>
                        <a:buAutoNum type="arabicPeriod"/>
                      </a:pPr>
                      <a:r>
                        <a:rPr lang="es-ES" sz="1600">
                          <a:latin typeface="Times New Roman"/>
                          <a:ea typeface="Times New Roman"/>
                          <a:cs typeface="Times New Roman"/>
                        </a:rPr>
                        <a:t>Comunicación</a:t>
                      </a:r>
                      <a:endParaRPr lang="es-ES" sz="1600">
                        <a:latin typeface="Calibri"/>
                        <a:ea typeface="Times New Roman"/>
                        <a:cs typeface="Times New Roman"/>
                      </a:endParaRPr>
                    </a:p>
                    <a:p>
                      <a:pPr marL="342900" lvl="0" indent="-342900" algn="just">
                        <a:lnSpc>
                          <a:spcPct val="115000"/>
                        </a:lnSpc>
                        <a:spcAft>
                          <a:spcPts val="0"/>
                        </a:spcAft>
                        <a:buFont typeface="+mj-lt"/>
                        <a:buAutoNum type="arabicPeriod"/>
                      </a:pPr>
                      <a:r>
                        <a:rPr lang="es-ES" sz="1600">
                          <a:latin typeface="Times New Roman"/>
                          <a:ea typeface="Times New Roman"/>
                          <a:cs typeface="Times New Roman"/>
                        </a:rPr>
                        <a:t>Presupuestos</a:t>
                      </a:r>
                      <a:endParaRPr lang="es-ES" sz="1600">
                        <a:latin typeface="Calibri"/>
                        <a:ea typeface="Times New Roman"/>
                        <a:cs typeface="Times New Roman"/>
                      </a:endParaRPr>
                    </a:p>
                    <a:p>
                      <a:pPr marL="342900" lvl="0" indent="-342900" algn="just">
                        <a:lnSpc>
                          <a:spcPct val="115000"/>
                        </a:lnSpc>
                        <a:spcAft>
                          <a:spcPts val="0"/>
                        </a:spcAft>
                        <a:buFont typeface="+mj-lt"/>
                        <a:buAutoNum type="arabicPeriod"/>
                      </a:pPr>
                      <a:r>
                        <a:rPr lang="es-ES" sz="1600">
                          <a:latin typeface="Times New Roman"/>
                          <a:ea typeface="Times New Roman"/>
                          <a:cs typeface="Times New Roman"/>
                        </a:rPr>
                        <a:t>Manual de funciones</a:t>
                      </a:r>
                      <a:endParaRPr lang="es-ES" sz="1600">
                        <a:latin typeface="Calibri"/>
                        <a:ea typeface="Times New Roman"/>
                        <a:cs typeface="Times New Roman"/>
                      </a:endParaRPr>
                    </a:p>
                  </a:txBody>
                  <a:tcPr marL="68580" marR="68580" marT="0" marB="0">
                    <a:lnL>
                      <a:noFill/>
                    </a:lnL>
                    <a:lnR>
                      <a:noFill/>
                    </a:lnR>
                    <a:lnT w="19050" cap="flat" cmpd="sng" algn="ctr">
                      <a:solidFill>
                        <a:srgbClr val="CF7B79"/>
                      </a:solidFill>
                      <a:prstDash val="solid"/>
                      <a:round/>
                      <a:headEnd type="none" w="med" len="med"/>
                      <a:tailEnd type="none" w="med" len="med"/>
                    </a:lnT>
                    <a:lnB w="19050" cap="flat" cmpd="sng" algn="ctr">
                      <a:solidFill>
                        <a:srgbClr val="CF7B79"/>
                      </a:solidFill>
                      <a:prstDash val="solid"/>
                      <a:round/>
                      <a:headEnd type="none" w="med" len="med"/>
                      <a:tailEnd type="none" w="med" len="med"/>
                    </a:lnB>
                  </a:tcPr>
                </a:tc>
                <a:tc>
                  <a:txBody>
                    <a:bodyPr/>
                    <a:lstStyle/>
                    <a:p>
                      <a:pPr algn="ctr">
                        <a:lnSpc>
                          <a:spcPct val="115000"/>
                        </a:lnSpc>
                        <a:spcAft>
                          <a:spcPts val="0"/>
                        </a:spcAft>
                      </a:pPr>
                      <a:r>
                        <a:rPr lang="es-ES" sz="1600" b="1" dirty="0">
                          <a:latin typeface="Times New Roman"/>
                          <a:ea typeface="Times New Roman"/>
                          <a:cs typeface="Times New Roman"/>
                        </a:rPr>
                        <a:t>Debilidades</a:t>
                      </a:r>
                      <a:endParaRPr lang="es-ES" sz="1600" dirty="0">
                        <a:latin typeface="Calibri"/>
                        <a:ea typeface="Times New Roman"/>
                        <a:cs typeface="Times New Roman"/>
                      </a:endParaRPr>
                    </a:p>
                    <a:p>
                      <a:pPr marL="342900" lvl="0" indent="-342900" algn="just">
                        <a:lnSpc>
                          <a:spcPct val="115000"/>
                        </a:lnSpc>
                        <a:spcAft>
                          <a:spcPts val="0"/>
                        </a:spcAft>
                        <a:buFont typeface="+mj-lt"/>
                        <a:buAutoNum type="arabicPeriod"/>
                      </a:pPr>
                      <a:r>
                        <a:rPr lang="es-ES" sz="1600" dirty="0">
                          <a:latin typeface="Times New Roman"/>
                          <a:ea typeface="Times New Roman"/>
                          <a:cs typeface="Times New Roman"/>
                        </a:rPr>
                        <a:t>Liquidez inestable</a:t>
                      </a:r>
                      <a:endParaRPr lang="es-ES" sz="1600" dirty="0">
                        <a:latin typeface="Calibri"/>
                        <a:ea typeface="Times New Roman"/>
                        <a:cs typeface="Times New Roman"/>
                      </a:endParaRPr>
                    </a:p>
                    <a:p>
                      <a:pPr marL="342900" lvl="0" indent="-342900" algn="just">
                        <a:lnSpc>
                          <a:spcPct val="115000"/>
                        </a:lnSpc>
                        <a:spcAft>
                          <a:spcPts val="0"/>
                        </a:spcAft>
                        <a:buFont typeface="+mj-lt"/>
                        <a:buAutoNum type="arabicPeriod"/>
                      </a:pPr>
                      <a:r>
                        <a:rPr lang="es-ES" sz="1600" dirty="0">
                          <a:latin typeface="Times New Roman"/>
                          <a:ea typeface="Times New Roman"/>
                          <a:cs typeface="Times New Roman"/>
                        </a:rPr>
                        <a:t>Desactualización de estrategias </a:t>
                      </a:r>
                      <a:endParaRPr lang="es-ES" sz="1600" dirty="0">
                        <a:latin typeface="Calibri"/>
                        <a:ea typeface="Times New Roman"/>
                        <a:cs typeface="Times New Roman"/>
                      </a:endParaRPr>
                    </a:p>
                    <a:p>
                      <a:pPr marL="342900" lvl="0" indent="-342900" algn="just">
                        <a:lnSpc>
                          <a:spcPct val="115000"/>
                        </a:lnSpc>
                        <a:spcAft>
                          <a:spcPts val="0"/>
                        </a:spcAft>
                        <a:buFont typeface="+mj-lt"/>
                        <a:buAutoNum type="arabicPeriod"/>
                      </a:pPr>
                      <a:r>
                        <a:rPr lang="es-ES" sz="1600" dirty="0">
                          <a:latin typeface="Times New Roman"/>
                          <a:ea typeface="Times New Roman"/>
                          <a:cs typeface="Times New Roman"/>
                        </a:rPr>
                        <a:t>Créditos fáciles</a:t>
                      </a:r>
                      <a:endParaRPr lang="es-ES" sz="1600" dirty="0">
                        <a:latin typeface="Calibri"/>
                        <a:ea typeface="Times New Roman"/>
                        <a:cs typeface="Times New Roman"/>
                      </a:endParaRPr>
                    </a:p>
                    <a:p>
                      <a:pPr marL="342900" lvl="0" indent="-342900" algn="just">
                        <a:lnSpc>
                          <a:spcPct val="115000"/>
                        </a:lnSpc>
                        <a:spcAft>
                          <a:spcPts val="0"/>
                        </a:spcAft>
                        <a:buFont typeface="+mj-lt"/>
                        <a:buAutoNum type="arabicPeriod"/>
                      </a:pPr>
                      <a:r>
                        <a:rPr lang="es-ES" sz="1600" dirty="0">
                          <a:latin typeface="Times New Roman"/>
                          <a:ea typeface="Times New Roman"/>
                          <a:cs typeface="Times New Roman"/>
                        </a:rPr>
                        <a:t>Infraestructura</a:t>
                      </a:r>
                      <a:endParaRPr lang="es-ES" sz="1600" dirty="0">
                        <a:latin typeface="Calibri"/>
                        <a:ea typeface="Times New Roman"/>
                        <a:cs typeface="Times New Roman"/>
                      </a:endParaRPr>
                    </a:p>
                    <a:p>
                      <a:pPr marL="342900" lvl="0" indent="-342900" algn="just">
                        <a:lnSpc>
                          <a:spcPct val="115000"/>
                        </a:lnSpc>
                        <a:spcAft>
                          <a:spcPts val="0"/>
                        </a:spcAft>
                        <a:buFont typeface="+mj-lt"/>
                        <a:buAutoNum type="arabicPeriod"/>
                      </a:pPr>
                      <a:r>
                        <a:rPr lang="es-ES" sz="1600" dirty="0">
                          <a:latin typeface="Times New Roman"/>
                          <a:ea typeface="Times New Roman"/>
                          <a:cs typeface="Times New Roman"/>
                        </a:rPr>
                        <a:t>Grado de motivación y compromiso</a:t>
                      </a:r>
                      <a:endParaRPr lang="es-ES" sz="1600" dirty="0">
                        <a:latin typeface="Calibri"/>
                        <a:ea typeface="Times New Roman"/>
                        <a:cs typeface="Times New Roman"/>
                      </a:endParaRPr>
                    </a:p>
                  </a:txBody>
                  <a:tcPr marL="68580" marR="68580" marT="0" marB="0">
                    <a:lnL>
                      <a:noFill/>
                    </a:lnL>
                    <a:lnR w="19050" cap="flat" cmpd="sng" algn="ctr">
                      <a:solidFill>
                        <a:srgbClr val="CF7B79"/>
                      </a:solidFill>
                      <a:prstDash val="solid"/>
                      <a:round/>
                      <a:headEnd type="none" w="med" len="med"/>
                      <a:tailEnd type="none" w="med" len="med"/>
                    </a:lnR>
                    <a:lnT w="19050" cap="flat" cmpd="sng" algn="ctr">
                      <a:solidFill>
                        <a:srgbClr val="CF7B79"/>
                      </a:solidFill>
                      <a:prstDash val="solid"/>
                      <a:round/>
                      <a:headEnd type="none" w="med" len="med"/>
                      <a:tailEnd type="none" w="med" len="med"/>
                    </a:lnT>
                    <a:lnB w="19050" cap="flat" cmpd="sng" algn="ctr">
                      <a:solidFill>
                        <a:srgbClr val="CF7B79"/>
                      </a:solidFill>
                      <a:prstDash val="solid"/>
                      <a:round/>
                      <a:headEnd type="none" w="med" len="med"/>
                      <a:tailEnd type="none" w="med" len="med"/>
                    </a:lnB>
                  </a:tcPr>
                </a:tc>
              </a:tr>
            </a:tbl>
          </a:graphicData>
        </a:graphic>
      </p:graphicFrame>
    </p:spTree>
  </p:cSld>
  <p:clrMapOvr>
    <a:masterClrMapping/>
  </p:clrMapOvr>
  <p:transition>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2"/>
          </p:nvPr>
        </p:nvSpPr>
        <p:spPr>
          <a:xfrm>
            <a:off x="6372200" y="274320"/>
            <a:ext cx="1967128" cy="4983480"/>
          </a:xfrm>
        </p:spPr>
        <p:txBody>
          <a:bodyPr/>
          <a:lstStyle/>
          <a:p>
            <a:r>
              <a:rPr lang="es-ES" dirty="0" smtClean="0"/>
              <a:t>El incremento en el año 2011, tanto de la cartera que no devenga interés y cartera vencida es alto.</a:t>
            </a:r>
          </a:p>
          <a:p>
            <a:endParaRPr lang="es-ES" dirty="0" smtClean="0"/>
          </a:p>
        </p:txBody>
      </p:sp>
      <p:sp>
        <p:nvSpPr>
          <p:cNvPr id="6" name="1 Título"/>
          <p:cNvSpPr>
            <a:spLocks noGrp="1"/>
          </p:cNvSpPr>
          <p:nvPr>
            <p:ph type="title"/>
          </p:nvPr>
        </p:nvSpPr>
        <p:spPr>
          <a:xfrm>
            <a:off x="457200" y="274638"/>
            <a:ext cx="5698976" cy="562074"/>
          </a:xfrm>
        </p:spPr>
        <p:txBody>
          <a:bodyPr>
            <a:normAutofit/>
          </a:bodyPr>
          <a:lstStyle/>
          <a:p>
            <a:r>
              <a:rPr lang="es-ES_tradnl" sz="2400" b="0" dirty="0" smtClean="0"/>
              <a:t>Análisis Financiero</a:t>
            </a:r>
            <a:endParaRPr lang="es-ES" sz="2400" b="0" dirty="0"/>
          </a:p>
        </p:txBody>
      </p:sp>
      <p:sp>
        <p:nvSpPr>
          <p:cNvPr id="5" name="4 Marcador de contenido"/>
          <p:cNvSpPr>
            <a:spLocks noGrp="1"/>
          </p:cNvSpPr>
          <p:nvPr>
            <p:ph sz="quarter" idx="1"/>
          </p:nvPr>
        </p:nvSpPr>
        <p:spPr>
          <a:xfrm>
            <a:off x="304800" y="980728"/>
            <a:ext cx="5638800" cy="5621240"/>
          </a:xfrm>
        </p:spPr>
        <p:txBody>
          <a:bodyPr>
            <a:normAutofit/>
          </a:bodyPr>
          <a:lstStyle/>
          <a:p>
            <a:r>
              <a:rPr lang="es-ES_tradnl" sz="2000" dirty="0" smtClean="0"/>
              <a:t>Análisis de la evolución de créditos</a:t>
            </a:r>
          </a:p>
          <a:p>
            <a:pPr>
              <a:buNone/>
            </a:pPr>
            <a:r>
              <a:rPr lang="es-ES_tradnl" sz="2000" dirty="0" smtClean="0"/>
              <a:t>Cartera de crédito</a:t>
            </a:r>
          </a:p>
          <a:p>
            <a:pPr>
              <a:buNone/>
            </a:pPr>
            <a:endParaRPr lang="es-ES_tradnl" sz="2000" dirty="0" smtClean="0"/>
          </a:p>
          <a:p>
            <a:pPr>
              <a:buNone/>
            </a:pPr>
            <a:endParaRPr lang="es-ES_tradnl" sz="2000" dirty="0" smtClean="0"/>
          </a:p>
          <a:p>
            <a:pPr>
              <a:buNone/>
            </a:pPr>
            <a:endParaRPr lang="es-ES_tradnl" sz="2000" dirty="0" smtClean="0"/>
          </a:p>
          <a:p>
            <a:pPr>
              <a:buNone/>
            </a:pPr>
            <a:endParaRPr lang="es-ES_tradnl" sz="2000" dirty="0" smtClean="0"/>
          </a:p>
          <a:p>
            <a:pPr>
              <a:buNone/>
            </a:pPr>
            <a:endParaRPr lang="es-ES_tradnl" sz="2000" dirty="0" smtClean="0"/>
          </a:p>
          <a:p>
            <a:pPr>
              <a:buNone/>
            </a:pPr>
            <a:r>
              <a:rPr lang="es-ES_tradnl" sz="2000" dirty="0" smtClean="0"/>
              <a:t>Variación cartera de crédito</a:t>
            </a:r>
          </a:p>
          <a:p>
            <a:pPr>
              <a:buNone/>
            </a:pPr>
            <a:endParaRPr lang="es-ES_tradnl" sz="2000" dirty="0" smtClean="0"/>
          </a:p>
          <a:p>
            <a:pPr>
              <a:buNone/>
            </a:pPr>
            <a:endParaRPr lang="es-ES_tradnl" sz="2000" dirty="0" smtClean="0"/>
          </a:p>
          <a:p>
            <a:endParaRPr lang="es-ES_tradnl" sz="2000" dirty="0" smtClean="0"/>
          </a:p>
          <a:p>
            <a:endParaRPr lang="es-ES" sz="2000" dirty="0"/>
          </a:p>
        </p:txBody>
      </p:sp>
      <p:pic>
        <p:nvPicPr>
          <p:cNvPr id="1025" name="Picture 1"/>
          <p:cNvPicPr>
            <a:picLocks noChangeAspect="1" noChangeArrowheads="1"/>
          </p:cNvPicPr>
          <p:nvPr/>
        </p:nvPicPr>
        <p:blipFill>
          <a:blip r:embed="rId2" cstate="print"/>
          <a:srcRect/>
          <a:stretch>
            <a:fillRect/>
          </a:stretch>
        </p:blipFill>
        <p:spPr bwMode="auto">
          <a:xfrm>
            <a:off x="683568" y="4077072"/>
            <a:ext cx="4392488" cy="2232248"/>
          </a:xfrm>
          <a:prstGeom prst="rect">
            <a:avLst/>
          </a:prstGeom>
          <a:noFill/>
          <a:ln w="9525">
            <a:noFill/>
            <a:miter lim="800000"/>
            <a:headEnd/>
            <a:tailEnd/>
          </a:ln>
          <a:effectLst/>
        </p:spPr>
      </p:pic>
      <p:graphicFrame>
        <p:nvGraphicFramePr>
          <p:cNvPr id="11" name="10 Tabla"/>
          <p:cNvGraphicFramePr>
            <a:graphicFrameLocks noGrp="1"/>
          </p:cNvGraphicFramePr>
          <p:nvPr/>
        </p:nvGraphicFramePr>
        <p:xfrm>
          <a:off x="683568" y="1844824"/>
          <a:ext cx="4104455" cy="1656184"/>
        </p:xfrm>
        <a:graphic>
          <a:graphicData uri="http://schemas.openxmlformats.org/drawingml/2006/table">
            <a:tbl>
              <a:tblPr/>
              <a:tblGrid>
                <a:gridCol w="1879501"/>
                <a:gridCol w="1112477"/>
                <a:gridCol w="1112477"/>
              </a:tblGrid>
              <a:tr h="328112">
                <a:tc rowSpan="2">
                  <a:txBody>
                    <a:bodyPr/>
                    <a:lstStyle/>
                    <a:p>
                      <a:pPr>
                        <a:lnSpc>
                          <a:spcPct val="115000"/>
                        </a:lnSpc>
                        <a:spcAft>
                          <a:spcPts val="0"/>
                        </a:spcAft>
                      </a:pPr>
                      <a:r>
                        <a:rPr lang="es-ES_tradnl" sz="1400" b="1" dirty="0">
                          <a:solidFill>
                            <a:srgbClr val="FFFFFF"/>
                          </a:solidFill>
                          <a:latin typeface="Times New Roman"/>
                          <a:ea typeface="Times New Roman"/>
                          <a:cs typeface="Times New Roman"/>
                        </a:rPr>
                        <a:t>CARTERA DE CRÉDITO</a:t>
                      </a:r>
                      <a:endParaRPr lang="es-ES" sz="1400" dirty="0">
                        <a:latin typeface="Calibri"/>
                        <a:ea typeface="Calibri"/>
                        <a:cs typeface="Times New Roman"/>
                      </a:endParaRPr>
                    </a:p>
                  </a:txBody>
                  <a:tcPr marL="44450" marR="4445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50"/>
                    </a:solidFill>
                  </a:tcPr>
                </a:tc>
                <a:tc>
                  <a:txBody>
                    <a:bodyPr/>
                    <a:lstStyle/>
                    <a:p>
                      <a:pPr algn="ctr">
                        <a:lnSpc>
                          <a:spcPct val="115000"/>
                        </a:lnSpc>
                        <a:spcAft>
                          <a:spcPts val="0"/>
                        </a:spcAft>
                      </a:pPr>
                      <a:r>
                        <a:rPr lang="es-ES" sz="1400" b="1" dirty="0">
                          <a:solidFill>
                            <a:srgbClr val="FFFFFF"/>
                          </a:solidFill>
                          <a:latin typeface="Times New Roman"/>
                          <a:ea typeface="Times New Roman"/>
                          <a:cs typeface="Times New Roman"/>
                        </a:rPr>
                        <a:t>2010-2009</a:t>
                      </a:r>
                      <a:endParaRPr lang="es-ES" sz="1400" dirty="0">
                        <a:latin typeface="Calibri"/>
                        <a:ea typeface="Calibri"/>
                        <a:cs typeface="Times New Roman"/>
                      </a:endParaRPr>
                    </a:p>
                  </a:txBody>
                  <a:tcPr marL="44450" marR="4445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50"/>
                    </a:solidFill>
                  </a:tcPr>
                </a:tc>
                <a:tc>
                  <a:txBody>
                    <a:bodyPr/>
                    <a:lstStyle/>
                    <a:p>
                      <a:pPr algn="ctr">
                        <a:lnSpc>
                          <a:spcPct val="115000"/>
                        </a:lnSpc>
                        <a:spcAft>
                          <a:spcPts val="0"/>
                        </a:spcAft>
                      </a:pPr>
                      <a:r>
                        <a:rPr lang="es-ES" sz="1400" b="1">
                          <a:solidFill>
                            <a:srgbClr val="FFFFFF"/>
                          </a:solidFill>
                          <a:latin typeface="Times New Roman"/>
                          <a:ea typeface="Times New Roman"/>
                          <a:cs typeface="Times New Roman"/>
                        </a:rPr>
                        <a:t>2011-2010</a:t>
                      </a:r>
                      <a:endParaRPr lang="es-ES" sz="1400">
                        <a:latin typeface="Calibri"/>
                        <a:ea typeface="Calibri"/>
                        <a:cs typeface="Times New Roman"/>
                      </a:endParaRPr>
                    </a:p>
                  </a:txBody>
                  <a:tcPr marL="44450" marR="4445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50"/>
                    </a:solidFill>
                  </a:tcPr>
                </a:tc>
              </a:tr>
              <a:tr h="328112">
                <a:tc vMerge="1">
                  <a:txBody>
                    <a:bodyPr/>
                    <a:lstStyle/>
                    <a:p>
                      <a:endParaRPr lang="es-ES"/>
                    </a:p>
                  </a:txBody>
                  <a:tcPr/>
                </a:tc>
                <a:tc>
                  <a:txBody>
                    <a:bodyPr/>
                    <a:lstStyle/>
                    <a:p>
                      <a:pPr algn="r">
                        <a:lnSpc>
                          <a:spcPct val="115000"/>
                        </a:lnSpc>
                        <a:spcAft>
                          <a:spcPts val="0"/>
                        </a:spcAft>
                      </a:pPr>
                      <a:r>
                        <a:rPr lang="es-ES_tradnl" sz="1400" b="1" dirty="0">
                          <a:solidFill>
                            <a:srgbClr val="FFFFFF"/>
                          </a:solidFill>
                          <a:latin typeface="Times New Roman"/>
                          <a:ea typeface="Times New Roman"/>
                          <a:cs typeface="Times New Roman"/>
                        </a:rPr>
                        <a:t>42,34%</a:t>
                      </a:r>
                      <a:endParaRPr lang="es-ES" sz="1400" dirty="0">
                        <a:latin typeface="Calibri"/>
                        <a:ea typeface="Calibri"/>
                        <a:cs typeface="Times New Roman"/>
                      </a:endParaRPr>
                    </a:p>
                  </a:txBody>
                  <a:tcPr marL="44450" marR="4445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50"/>
                    </a:solidFill>
                  </a:tcPr>
                </a:tc>
                <a:tc>
                  <a:txBody>
                    <a:bodyPr/>
                    <a:lstStyle/>
                    <a:p>
                      <a:pPr algn="r">
                        <a:lnSpc>
                          <a:spcPct val="115000"/>
                        </a:lnSpc>
                        <a:spcAft>
                          <a:spcPts val="0"/>
                        </a:spcAft>
                      </a:pPr>
                      <a:r>
                        <a:rPr lang="es-ES" sz="1400" b="1">
                          <a:solidFill>
                            <a:srgbClr val="FFFFFF"/>
                          </a:solidFill>
                          <a:latin typeface="Times New Roman"/>
                          <a:ea typeface="Times New Roman"/>
                          <a:cs typeface="Times New Roman"/>
                        </a:rPr>
                        <a:t>44,17%</a:t>
                      </a:r>
                      <a:endParaRPr lang="es-ES" sz="1400">
                        <a:latin typeface="Calibri"/>
                        <a:ea typeface="Calibri"/>
                        <a:cs typeface="Times New Roman"/>
                      </a:endParaRPr>
                    </a:p>
                  </a:txBody>
                  <a:tcPr marL="44450" marR="4445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50"/>
                    </a:solidFill>
                  </a:tcPr>
                </a:tc>
              </a:tr>
              <a:tr h="343736">
                <a:tc>
                  <a:txBody>
                    <a:bodyPr/>
                    <a:lstStyle/>
                    <a:p>
                      <a:pPr>
                        <a:lnSpc>
                          <a:spcPct val="115000"/>
                        </a:lnSpc>
                        <a:spcAft>
                          <a:spcPts val="0"/>
                        </a:spcAft>
                      </a:pPr>
                      <a:r>
                        <a:rPr lang="es-ES_tradnl" sz="1400" dirty="0">
                          <a:solidFill>
                            <a:srgbClr val="000000"/>
                          </a:solidFill>
                          <a:latin typeface="Times New Roman"/>
                          <a:ea typeface="Times New Roman"/>
                          <a:cs typeface="Times New Roman"/>
                        </a:rPr>
                        <a:t>Por vencer</a:t>
                      </a:r>
                      <a:endParaRPr lang="es-ES" sz="1400" dirty="0">
                        <a:latin typeface="Calibri"/>
                        <a:ea typeface="Calibri"/>
                        <a:cs typeface="Times New Roman"/>
                      </a:endParaRPr>
                    </a:p>
                  </a:txBody>
                  <a:tcPr marL="44450" marR="4445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a:lnSpc>
                          <a:spcPct val="115000"/>
                        </a:lnSpc>
                        <a:spcAft>
                          <a:spcPts val="0"/>
                        </a:spcAft>
                      </a:pPr>
                      <a:r>
                        <a:rPr lang="es-ES_tradnl" sz="1400" dirty="0">
                          <a:solidFill>
                            <a:srgbClr val="000000"/>
                          </a:solidFill>
                          <a:latin typeface="Times New Roman"/>
                          <a:ea typeface="Times New Roman"/>
                          <a:cs typeface="Times New Roman"/>
                        </a:rPr>
                        <a:t>45,69%</a:t>
                      </a:r>
                      <a:endParaRPr lang="es-ES" sz="1400" dirty="0">
                        <a:latin typeface="Calibri"/>
                        <a:ea typeface="Calibri"/>
                        <a:cs typeface="Times New Roman"/>
                      </a:endParaRPr>
                    </a:p>
                  </a:txBody>
                  <a:tcPr marL="44450" marR="4445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a:lnSpc>
                          <a:spcPct val="115000"/>
                        </a:lnSpc>
                        <a:spcAft>
                          <a:spcPts val="0"/>
                        </a:spcAft>
                      </a:pPr>
                      <a:r>
                        <a:rPr lang="es-ES_tradnl" sz="1400">
                          <a:solidFill>
                            <a:srgbClr val="000000"/>
                          </a:solidFill>
                          <a:latin typeface="Times New Roman"/>
                          <a:ea typeface="Times New Roman"/>
                          <a:cs typeface="Times New Roman"/>
                        </a:rPr>
                        <a:t>42,52%</a:t>
                      </a:r>
                      <a:endParaRPr lang="es-ES" sz="1400">
                        <a:latin typeface="Calibri"/>
                        <a:ea typeface="Calibri"/>
                        <a:cs typeface="Times New Roman"/>
                      </a:endParaRPr>
                    </a:p>
                  </a:txBody>
                  <a:tcPr marL="44450" marR="4445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r>
              <a:tr h="328112">
                <a:tc>
                  <a:txBody>
                    <a:bodyPr/>
                    <a:lstStyle/>
                    <a:p>
                      <a:pPr>
                        <a:lnSpc>
                          <a:spcPct val="115000"/>
                        </a:lnSpc>
                        <a:spcAft>
                          <a:spcPts val="0"/>
                        </a:spcAft>
                      </a:pPr>
                      <a:r>
                        <a:rPr lang="es-ES_tradnl" sz="1400" dirty="0">
                          <a:solidFill>
                            <a:srgbClr val="000000"/>
                          </a:solidFill>
                          <a:latin typeface="Times New Roman"/>
                          <a:ea typeface="Times New Roman"/>
                          <a:cs typeface="Times New Roman"/>
                        </a:rPr>
                        <a:t>No devenga interés</a:t>
                      </a:r>
                      <a:endParaRPr lang="es-ES" sz="1400" dirty="0">
                        <a:latin typeface="Calibri"/>
                        <a:ea typeface="Calibri"/>
                        <a:cs typeface="Times New Roman"/>
                      </a:endParaRPr>
                    </a:p>
                  </a:txBody>
                  <a:tcPr marL="44450" marR="4445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a:lnSpc>
                          <a:spcPct val="115000"/>
                        </a:lnSpc>
                        <a:spcAft>
                          <a:spcPts val="0"/>
                        </a:spcAft>
                      </a:pPr>
                      <a:r>
                        <a:rPr lang="es-ES_tradnl" sz="1400">
                          <a:solidFill>
                            <a:srgbClr val="000000"/>
                          </a:solidFill>
                          <a:latin typeface="Times New Roman"/>
                          <a:ea typeface="Times New Roman"/>
                          <a:cs typeface="Times New Roman"/>
                        </a:rPr>
                        <a:t>-22,24%</a:t>
                      </a:r>
                      <a:endParaRPr lang="es-ES" sz="1400">
                        <a:latin typeface="Calibri"/>
                        <a:ea typeface="Calibri"/>
                        <a:cs typeface="Times New Roman"/>
                      </a:endParaRPr>
                    </a:p>
                  </a:txBody>
                  <a:tcPr marL="44450" marR="4445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a:lnSpc>
                          <a:spcPct val="115000"/>
                        </a:lnSpc>
                        <a:spcAft>
                          <a:spcPts val="0"/>
                        </a:spcAft>
                      </a:pPr>
                      <a:r>
                        <a:rPr lang="es-ES_tradnl" sz="1400">
                          <a:solidFill>
                            <a:srgbClr val="000000"/>
                          </a:solidFill>
                          <a:latin typeface="Times New Roman"/>
                          <a:ea typeface="Times New Roman"/>
                          <a:cs typeface="Times New Roman"/>
                        </a:rPr>
                        <a:t>100,40%</a:t>
                      </a:r>
                      <a:endParaRPr lang="es-ES" sz="1400">
                        <a:latin typeface="Calibri"/>
                        <a:ea typeface="Calibri"/>
                        <a:cs typeface="Times New Roman"/>
                      </a:endParaRPr>
                    </a:p>
                  </a:txBody>
                  <a:tcPr marL="44450" marR="4445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r>
              <a:tr h="328112">
                <a:tc>
                  <a:txBody>
                    <a:bodyPr/>
                    <a:lstStyle/>
                    <a:p>
                      <a:pPr>
                        <a:lnSpc>
                          <a:spcPct val="115000"/>
                        </a:lnSpc>
                        <a:spcAft>
                          <a:spcPts val="0"/>
                        </a:spcAft>
                      </a:pPr>
                      <a:r>
                        <a:rPr lang="es-ES_tradnl" sz="1400">
                          <a:solidFill>
                            <a:srgbClr val="000000"/>
                          </a:solidFill>
                          <a:latin typeface="Times New Roman"/>
                          <a:ea typeface="Times New Roman"/>
                          <a:cs typeface="Times New Roman"/>
                        </a:rPr>
                        <a:t>Vencida</a:t>
                      </a:r>
                      <a:endParaRPr lang="es-ES" sz="1400">
                        <a:latin typeface="Calibri"/>
                        <a:ea typeface="Calibri"/>
                        <a:cs typeface="Times New Roman"/>
                      </a:endParaRPr>
                    </a:p>
                  </a:txBody>
                  <a:tcPr marL="44450" marR="4445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a:lnSpc>
                          <a:spcPct val="115000"/>
                        </a:lnSpc>
                        <a:spcAft>
                          <a:spcPts val="0"/>
                        </a:spcAft>
                      </a:pPr>
                      <a:r>
                        <a:rPr lang="es-ES_tradnl" sz="1400">
                          <a:solidFill>
                            <a:srgbClr val="000000"/>
                          </a:solidFill>
                          <a:latin typeface="Times New Roman"/>
                          <a:ea typeface="Times New Roman"/>
                          <a:cs typeface="Times New Roman"/>
                        </a:rPr>
                        <a:t>-1,83%</a:t>
                      </a:r>
                      <a:endParaRPr lang="es-ES" sz="1400">
                        <a:latin typeface="Calibri"/>
                        <a:ea typeface="Calibri"/>
                        <a:cs typeface="Times New Roman"/>
                      </a:endParaRPr>
                    </a:p>
                  </a:txBody>
                  <a:tcPr marL="44450" marR="4445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a:lnSpc>
                          <a:spcPct val="115000"/>
                        </a:lnSpc>
                        <a:spcAft>
                          <a:spcPts val="0"/>
                        </a:spcAft>
                      </a:pPr>
                      <a:r>
                        <a:rPr lang="es-ES_tradnl" sz="1400" dirty="0">
                          <a:solidFill>
                            <a:srgbClr val="000000"/>
                          </a:solidFill>
                          <a:latin typeface="Times New Roman"/>
                          <a:ea typeface="Times New Roman"/>
                          <a:cs typeface="Times New Roman"/>
                        </a:rPr>
                        <a:t>89,75%</a:t>
                      </a:r>
                      <a:endParaRPr lang="es-ES" sz="1400" dirty="0">
                        <a:latin typeface="Calibri"/>
                        <a:ea typeface="Calibri"/>
                        <a:cs typeface="Times New Roman"/>
                      </a:endParaRPr>
                    </a:p>
                  </a:txBody>
                  <a:tcPr marL="44450" marR="4445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r>
            </a:tbl>
          </a:graphicData>
        </a:graphic>
      </p:graphicFrame>
    </p:spTree>
  </p:cSld>
  <p:clrMapOvr>
    <a:masterClrMapping/>
  </p:clrMapOvr>
  <p:transition>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2"/>
          </p:nvPr>
        </p:nvSpPr>
        <p:spPr>
          <a:xfrm>
            <a:off x="6372200" y="274320"/>
            <a:ext cx="1967128" cy="4983480"/>
          </a:xfrm>
        </p:spPr>
        <p:txBody>
          <a:bodyPr>
            <a:normAutofit/>
          </a:bodyPr>
          <a:lstStyle/>
          <a:p>
            <a:r>
              <a:rPr lang="es-ES" sz="1400" dirty="0" smtClean="0"/>
              <a:t>Los resultados obtenidos por parte de la institución han sido positivos, a pesar de la alta competencia en la oferta de tasas de interés y no contar con estrategias actualizadas. </a:t>
            </a:r>
          </a:p>
        </p:txBody>
      </p:sp>
      <p:sp>
        <p:nvSpPr>
          <p:cNvPr id="6" name="1 Título"/>
          <p:cNvSpPr>
            <a:spLocks noGrp="1"/>
          </p:cNvSpPr>
          <p:nvPr>
            <p:ph type="title"/>
          </p:nvPr>
        </p:nvSpPr>
        <p:spPr>
          <a:xfrm>
            <a:off x="457200" y="274638"/>
            <a:ext cx="5698976" cy="562074"/>
          </a:xfrm>
        </p:spPr>
        <p:txBody>
          <a:bodyPr>
            <a:normAutofit/>
          </a:bodyPr>
          <a:lstStyle/>
          <a:p>
            <a:r>
              <a:rPr lang="es-ES_tradnl" sz="2400" b="0" dirty="0" smtClean="0"/>
              <a:t>Análisis Financiero</a:t>
            </a:r>
            <a:endParaRPr lang="es-ES" sz="2400" b="0" dirty="0"/>
          </a:p>
        </p:txBody>
      </p:sp>
      <p:sp>
        <p:nvSpPr>
          <p:cNvPr id="5" name="4 Marcador de contenido"/>
          <p:cNvSpPr>
            <a:spLocks noGrp="1"/>
          </p:cNvSpPr>
          <p:nvPr>
            <p:ph sz="quarter" idx="1"/>
          </p:nvPr>
        </p:nvSpPr>
        <p:spPr>
          <a:xfrm>
            <a:off x="304800" y="980728"/>
            <a:ext cx="5638800" cy="5621240"/>
          </a:xfrm>
        </p:spPr>
        <p:txBody>
          <a:bodyPr>
            <a:normAutofit/>
          </a:bodyPr>
          <a:lstStyle/>
          <a:p>
            <a:r>
              <a:rPr lang="es-ES_tradnl" sz="2000" dirty="0" smtClean="0"/>
              <a:t>Análisis de la evolución de captaciones</a:t>
            </a:r>
          </a:p>
          <a:p>
            <a:pPr>
              <a:buNone/>
            </a:pPr>
            <a:r>
              <a:rPr lang="es-ES_tradnl" sz="2000" dirty="0" smtClean="0"/>
              <a:t>Captaciones recibidas</a:t>
            </a:r>
          </a:p>
          <a:p>
            <a:pPr>
              <a:buNone/>
            </a:pPr>
            <a:endParaRPr lang="es-ES_tradnl" sz="2000" dirty="0" smtClean="0"/>
          </a:p>
          <a:p>
            <a:endParaRPr lang="es-ES_tradnl" sz="2000" dirty="0" smtClean="0"/>
          </a:p>
          <a:p>
            <a:endParaRPr lang="es-ES" sz="2000" dirty="0"/>
          </a:p>
        </p:txBody>
      </p:sp>
      <p:graphicFrame>
        <p:nvGraphicFramePr>
          <p:cNvPr id="10" name="9 Tabla"/>
          <p:cNvGraphicFramePr>
            <a:graphicFrameLocks noGrp="1"/>
          </p:cNvGraphicFramePr>
          <p:nvPr/>
        </p:nvGraphicFramePr>
        <p:xfrm>
          <a:off x="827584" y="1844824"/>
          <a:ext cx="4680520" cy="2090928"/>
        </p:xfrm>
        <a:graphic>
          <a:graphicData uri="http://schemas.openxmlformats.org/drawingml/2006/table">
            <a:tbl>
              <a:tblPr/>
              <a:tblGrid>
                <a:gridCol w="764354"/>
                <a:gridCol w="1199484"/>
                <a:gridCol w="1303087"/>
                <a:gridCol w="1413595"/>
              </a:tblGrid>
              <a:tr h="473195">
                <a:tc>
                  <a:txBody>
                    <a:bodyPr/>
                    <a:lstStyle/>
                    <a:p>
                      <a:pPr algn="ctr">
                        <a:lnSpc>
                          <a:spcPct val="115000"/>
                        </a:lnSpc>
                        <a:spcAft>
                          <a:spcPts val="0"/>
                        </a:spcAft>
                      </a:pPr>
                      <a:r>
                        <a:rPr lang="es-ES_tradnl" sz="1400" b="1" dirty="0">
                          <a:solidFill>
                            <a:srgbClr val="FFFFFF"/>
                          </a:solidFill>
                          <a:latin typeface="Times New Roman"/>
                          <a:ea typeface="Calibri"/>
                          <a:cs typeface="Times New Roman"/>
                        </a:rPr>
                        <a:t>Año</a:t>
                      </a:r>
                      <a:endParaRPr lang="es-ES" sz="12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50"/>
                    </a:solidFill>
                  </a:tcPr>
                </a:tc>
                <a:tc>
                  <a:txBody>
                    <a:bodyPr/>
                    <a:lstStyle/>
                    <a:p>
                      <a:pPr algn="ctr">
                        <a:lnSpc>
                          <a:spcPct val="115000"/>
                        </a:lnSpc>
                        <a:spcAft>
                          <a:spcPts val="0"/>
                        </a:spcAft>
                      </a:pPr>
                      <a:r>
                        <a:rPr lang="es-ES_tradnl" sz="1400" b="1">
                          <a:solidFill>
                            <a:srgbClr val="FFFFFF"/>
                          </a:solidFill>
                          <a:latin typeface="Times New Roman"/>
                          <a:ea typeface="Calibri"/>
                          <a:cs typeface="Times New Roman"/>
                        </a:rPr>
                        <a:t>Depósitos a la vista</a:t>
                      </a:r>
                      <a:endParaRPr lang="es-E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50"/>
                    </a:solidFill>
                  </a:tcPr>
                </a:tc>
                <a:tc>
                  <a:txBody>
                    <a:bodyPr/>
                    <a:lstStyle/>
                    <a:p>
                      <a:pPr algn="ctr">
                        <a:lnSpc>
                          <a:spcPct val="115000"/>
                        </a:lnSpc>
                        <a:spcAft>
                          <a:spcPts val="0"/>
                        </a:spcAft>
                      </a:pPr>
                      <a:r>
                        <a:rPr lang="es-ES_tradnl" sz="1400" b="1">
                          <a:solidFill>
                            <a:srgbClr val="FFFFFF"/>
                          </a:solidFill>
                          <a:latin typeface="Times New Roman"/>
                          <a:ea typeface="Calibri"/>
                          <a:cs typeface="Times New Roman"/>
                        </a:rPr>
                        <a:t>Depósitos a plazo fijo</a:t>
                      </a:r>
                      <a:endParaRPr lang="es-E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50"/>
                    </a:solidFill>
                  </a:tcPr>
                </a:tc>
                <a:tc>
                  <a:txBody>
                    <a:bodyPr/>
                    <a:lstStyle/>
                    <a:p>
                      <a:pPr algn="ctr">
                        <a:lnSpc>
                          <a:spcPct val="115000"/>
                        </a:lnSpc>
                        <a:spcAft>
                          <a:spcPts val="0"/>
                        </a:spcAft>
                      </a:pPr>
                      <a:r>
                        <a:rPr lang="es-ES_tradnl" sz="1400" b="1" dirty="0">
                          <a:solidFill>
                            <a:srgbClr val="FFFFFF"/>
                          </a:solidFill>
                          <a:latin typeface="Times New Roman"/>
                          <a:ea typeface="Calibri"/>
                          <a:cs typeface="Times New Roman"/>
                        </a:rPr>
                        <a:t>Total </a:t>
                      </a:r>
                      <a:endParaRPr lang="es-ES" sz="12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50"/>
                    </a:solidFill>
                  </a:tcPr>
                </a:tc>
              </a:tr>
              <a:tr h="308606">
                <a:tc>
                  <a:txBody>
                    <a:bodyPr/>
                    <a:lstStyle/>
                    <a:p>
                      <a:pPr>
                        <a:lnSpc>
                          <a:spcPct val="150000"/>
                        </a:lnSpc>
                        <a:spcAft>
                          <a:spcPts val="0"/>
                        </a:spcAft>
                      </a:pPr>
                      <a:r>
                        <a:rPr lang="es-ES_tradnl" sz="1400">
                          <a:latin typeface="Times New Roman"/>
                          <a:ea typeface="Calibri"/>
                          <a:cs typeface="Times New Roman"/>
                        </a:rPr>
                        <a:t>2008</a:t>
                      </a:r>
                      <a:endParaRPr lang="es-E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a:lnSpc>
                          <a:spcPct val="150000"/>
                        </a:lnSpc>
                        <a:spcAft>
                          <a:spcPts val="0"/>
                        </a:spcAft>
                      </a:pPr>
                      <a:r>
                        <a:rPr lang="es-ES_tradnl" sz="1400">
                          <a:latin typeface="Times New Roman"/>
                          <a:ea typeface="Calibri"/>
                          <a:cs typeface="Times New Roman"/>
                        </a:rPr>
                        <a:t>480,091.69</a:t>
                      </a:r>
                      <a:endParaRPr lang="es-E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a:lnSpc>
                          <a:spcPct val="150000"/>
                        </a:lnSpc>
                        <a:spcAft>
                          <a:spcPts val="0"/>
                        </a:spcAft>
                      </a:pPr>
                      <a:r>
                        <a:rPr lang="es-ES_tradnl" sz="1400">
                          <a:latin typeface="Times New Roman"/>
                          <a:ea typeface="Calibri"/>
                          <a:cs typeface="Times New Roman"/>
                        </a:rPr>
                        <a:t>91,072.99</a:t>
                      </a:r>
                      <a:endParaRPr lang="es-E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a:lnSpc>
                          <a:spcPct val="150000"/>
                        </a:lnSpc>
                        <a:spcAft>
                          <a:spcPts val="0"/>
                        </a:spcAft>
                      </a:pPr>
                      <a:r>
                        <a:rPr lang="es-ES_tradnl" sz="1400" dirty="0">
                          <a:latin typeface="Times New Roman"/>
                          <a:ea typeface="Calibri"/>
                          <a:cs typeface="Times New Roman"/>
                        </a:rPr>
                        <a:t>571,164.68</a:t>
                      </a:r>
                      <a:endParaRPr lang="es-ES" sz="12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r>
              <a:tr h="308606">
                <a:tc>
                  <a:txBody>
                    <a:bodyPr/>
                    <a:lstStyle/>
                    <a:p>
                      <a:pPr>
                        <a:lnSpc>
                          <a:spcPct val="150000"/>
                        </a:lnSpc>
                        <a:spcAft>
                          <a:spcPts val="0"/>
                        </a:spcAft>
                      </a:pPr>
                      <a:r>
                        <a:rPr lang="es-ES_tradnl" sz="1400">
                          <a:latin typeface="Times New Roman"/>
                          <a:ea typeface="Calibri"/>
                          <a:cs typeface="Times New Roman"/>
                        </a:rPr>
                        <a:t>2009</a:t>
                      </a:r>
                      <a:endParaRPr lang="es-E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a:lnSpc>
                          <a:spcPct val="150000"/>
                        </a:lnSpc>
                        <a:spcAft>
                          <a:spcPts val="0"/>
                        </a:spcAft>
                      </a:pPr>
                      <a:r>
                        <a:rPr lang="es-ES_tradnl" sz="1400" dirty="0">
                          <a:latin typeface="Times New Roman"/>
                          <a:ea typeface="Calibri"/>
                          <a:cs typeface="Times New Roman"/>
                        </a:rPr>
                        <a:t>511,003.33</a:t>
                      </a:r>
                      <a:endParaRPr lang="es-ES" sz="12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a:lnSpc>
                          <a:spcPct val="150000"/>
                        </a:lnSpc>
                        <a:spcAft>
                          <a:spcPts val="0"/>
                        </a:spcAft>
                      </a:pPr>
                      <a:r>
                        <a:rPr lang="es-ES_tradnl" sz="1400">
                          <a:latin typeface="Times New Roman"/>
                          <a:ea typeface="Calibri"/>
                          <a:cs typeface="Times New Roman"/>
                        </a:rPr>
                        <a:t>119,348.38</a:t>
                      </a:r>
                      <a:endParaRPr lang="es-E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a:lnSpc>
                          <a:spcPct val="150000"/>
                        </a:lnSpc>
                        <a:spcAft>
                          <a:spcPts val="0"/>
                        </a:spcAft>
                      </a:pPr>
                      <a:r>
                        <a:rPr lang="es-ES_tradnl" sz="1400">
                          <a:latin typeface="Times New Roman"/>
                          <a:ea typeface="Calibri"/>
                          <a:cs typeface="Times New Roman"/>
                        </a:rPr>
                        <a:t>630,351.71</a:t>
                      </a:r>
                      <a:endParaRPr lang="es-E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r>
              <a:tr h="308606">
                <a:tc>
                  <a:txBody>
                    <a:bodyPr/>
                    <a:lstStyle/>
                    <a:p>
                      <a:pPr>
                        <a:lnSpc>
                          <a:spcPct val="150000"/>
                        </a:lnSpc>
                        <a:spcAft>
                          <a:spcPts val="0"/>
                        </a:spcAft>
                      </a:pPr>
                      <a:r>
                        <a:rPr lang="es-ES_tradnl" sz="1400" dirty="0">
                          <a:latin typeface="Times New Roman"/>
                          <a:ea typeface="Calibri"/>
                          <a:cs typeface="Times New Roman"/>
                        </a:rPr>
                        <a:t>2010</a:t>
                      </a:r>
                      <a:endParaRPr lang="es-ES" sz="12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a:lnSpc>
                          <a:spcPct val="150000"/>
                        </a:lnSpc>
                        <a:spcAft>
                          <a:spcPts val="0"/>
                        </a:spcAft>
                      </a:pPr>
                      <a:r>
                        <a:rPr lang="es-ES_tradnl" sz="1400" dirty="0">
                          <a:latin typeface="Times New Roman"/>
                          <a:ea typeface="Calibri"/>
                          <a:cs typeface="Times New Roman"/>
                        </a:rPr>
                        <a:t>728,119.14</a:t>
                      </a:r>
                      <a:endParaRPr lang="es-ES" sz="12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a:lnSpc>
                          <a:spcPct val="150000"/>
                        </a:lnSpc>
                        <a:spcAft>
                          <a:spcPts val="0"/>
                        </a:spcAft>
                      </a:pPr>
                      <a:r>
                        <a:rPr lang="es-ES_tradnl" sz="1400">
                          <a:latin typeface="Times New Roman"/>
                          <a:ea typeface="Calibri"/>
                          <a:cs typeface="Times New Roman"/>
                        </a:rPr>
                        <a:t>195,421.90</a:t>
                      </a:r>
                      <a:endParaRPr lang="es-E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a:lnSpc>
                          <a:spcPct val="150000"/>
                        </a:lnSpc>
                        <a:spcAft>
                          <a:spcPts val="0"/>
                        </a:spcAft>
                      </a:pPr>
                      <a:r>
                        <a:rPr lang="es-ES_tradnl" sz="1400">
                          <a:latin typeface="Times New Roman"/>
                          <a:ea typeface="Calibri"/>
                          <a:cs typeface="Times New Roman"/>
                        </a:rPr>
                        <a:t>923,541.04</a:t>
                      </a:r>
                      <a:endParaRPr lang="es-E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r>
              <a:tr h="308606">
                <a:tc>
                  <a:txBody>
                    <a:bodyPr/>
                    <a:lstStyle/>
                    <a:p>
                      <a:pPr>
                        <a:lnSpc>
                          <a:spcPct val="150000"/>
                        </a:lnSpc>
                        <a:spcAft>
                          <a:spcPts val="0"/>
                        </a:spcAft>
                      </a:pPr>
                      <a:r>
                        <a:rPr lang="es-ES_tradnl" sz="1400">
                          <a:latin typeface="Times New Roman"/>
                          <a:ea typeface="Calibri"/>
                          <a:cs typeface="Times New Roman"/>
                        </a:rPr>
                        <a:t>2011</a:t>
                      </a:r>
                      <a:endParaRPr lang="es-E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a:lnSpc>
                          <a:spcPct val="150000"/>
                        </a:lnSpc>
                        <a:spcAft>
                          <a:spcPts val="0"/>
                        </a:spcAft>
                      </a:pPr>
                      <a:r>
                        <a:rPr lang="es-ES_tradnl" sz="1400">
                          <a:latin typeface="Times New Roman"/>
                          <a:ea typeface="Calibri"/>
                          <a:cs typeface="Times New Roman"/>
                        </a:rPr>
                        <a:t>872,732.82</a:t>
                      </a:r>
                      <a:endParaRPr lang="es-E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a:lnSpc>
                          <a:spcPct val="150000"/>
                        </a:lnSpc>
                        <a:spcAft>
                          <a:spcPts val="0"/>
                        </a:spcAft>
                      </a:pPr>
                      <a:r>
                        <a:rPr lang="es-ES_tradnl" sz="1400">
                          <a:latin typeface="Times New Roman"/>
                          <a:ea typeface="Calibri"/>
                          <a:cs typeface="Times New Roman"/>
                        </a:rPr>
                        <a:t>325,677.10</a:t>
                      </a:r>
                      <a:endParaRPr lang="es-E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a:lnSpc>
                          <a:spcPct val="150000"/>
                        </a:lnSpc>
                        <a:spcAft>
                          <a:spcPts val="0"/>
                        </a:spcAft>
                      </a:pPr>
                      <a:r>
                        <a:rPr lang="es-ES_tradnl" sz="1400" dirty="0">
                          <a:latin typeface="Times New Roman"/>
                          <a:ea typeface="Calibri"/>
                          <a:cs typeface="Times New Roman"/>
                        </a:rPr>
                        <a:t>1’198,409.92</a:t>
                      </a:r>
                      <a:endParaRPr lang="es-ES" sz="12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r>
              <a:tr h="308606">
                <a:tc>
                  <a:txBody>
                    <a:bodyPr/>
                    <a:lstStyle/>
                    <a:p>
                      <a:pPr>
                        <a:lnSpc>
                          <a:spcPct val="150000"/>
                        </a:lnSpc>
                        <a:spcAft>
                          <a:spcPts val="0"/>
                        </a:spcAft>
                      </a:pPr>
                      <a:r>
                        <a:rPr lang="es-ES_tradnl" sz="1400" b="1">
                          <a:latin typeface="Times New Roman"/>
                          <a:ea typeface="Calibri"/>
                          <a:cs typeface="Times New Roman"/>
                        </a:rPr>
                        <a:t>Total</a:t>
                      </a:r>
                      <a:endParaRPr lang="es-E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a:lnSpc>
                          <a:spcPct val="150000"/>
                        </a:lnSpc>
                        <a:spcAft>
                          <a:spcPts val="0"/>
                        </a:spcAft>
                      </a:pPr>
                      <a:r>
                        <a:rPr lang="es-ES_tradnl" sz="1400" b="1">
                          <a:latin typeface="Times New Roman"/>
                          <a:ea typeface="Calibri"/>
                          <a:cs typeface="Times New Roman"/>
                        </a:rPr>
                        <a:t>2’591,946.98</a:t>
                      </a:r>
                      <a:endParaRPr lang="es-E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a:lnSpc>
                          <a:spcPct val="150000"/>
                        </a:lnSpc>
                        <a:spcAft>
                          <a:spcPts val="0"/>
                        </a:spcAft>
                      </a:pPr>
                      <a:r>
                        <a:rPr lang="es-ES_tradnl" sz="1400" b="1">
                          <a:latin typeface="Times New Roman"/>
                          <a:ea typeface="Calibri"/>
                          <a:cs typeface="Times New Roman"/>
                        </a:rPr>
                        <a:t>731,520.37</a:t>
                      </a:r>
                      <a:endParaRPr lang="es-ES" sz="12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a:lnSpc>
                          <a:spcPct val="150000"/>
                        </a:lnSpc>
                        <a:spcAft>
                          <a:spcPts val="0"/>
                        </a:spcAft>
                      </a:pPr>
                      <a:r>
                        <a:rPr lang="es-ES_tradnl" sz="1400" b="1" dirty="0">
                          <a:latin typeface="Times New Roman"/>
                          <a:ea typeface="Calibri"/>
                          <a:cs typeface="Times New Roman"/>
                        </a:rPr>
                        <a:t>3’323,467.35</a:t>
                      </a:r>
                      <a:endParaRPr lang="es-ES" sz="12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r>
            </a:tbl>
          </a:graphicData>
        </a:graphic>
      </p:graphicFrame>
      <p:pic>
        <p:nvPicPr>
          <p:cNvPr id="31745" name="Picture 1"/>
          <p:cNvPicPr>
            <a:picLocks noChangeAspect="1" noChangeArrowheads="1"/>
          </p:cNvPicPr>
          <p:nvPr/>
        </p:nvPicPr>
        <p:blipFill>
          <a:blip r:embed="rId2" cstate="print"/>
          <a:srcRect/>
          <a:stretch>
            <a:fillRect/>
          </a:stretch>
        </p:blipFill>
        <p:spPr bwMode="auto">
          <a:xfrm>
            <a:off x="827584" y="4007695"/>
            <a:ext cx="4680520" cy="2517649"/>
          </a:xfrm>
          <a:prstGeom prst="rect">
            <a:avLst/>
          </a:prstGeom>
          <a:noFill/>
          <a:ln w="9525">
            <a:noFill/>
            <a:miter lim="800000"/>
            <a:headEnd/>
            <a:tailEnd/>
          </a:ln>
          <a:effectLst/>
        </p:spPr>
      </p:pic>
    </p:spTree>
  </p:cSld>
  <p:clrMapOvr>
    <a:masterClrMapping/>
  </p:clrMapOvr>
  <p:transition>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2"/>
          </p:nvPr>
        </p:nvSpPr>
        <p:spPr>
          <a:xfrm>
            <a:off x="6312776" y="1772816"/>
            <a:ext cx="2363680" cy="2232248"/>
          </a:xfrm>
        </p:spPr>
        <p:txBody>
          <a:bodyPr>
            <a:noAutofit/>
          </a:bodyPr>
          <a:lstStyle/>
          <a:p>
            <a:r>
              <a:rPr lang="es-ES" sz="1600" dirty="0" smtClean="0"/>
              <a:t>La cooperativa </a:t>
            </a:r>
            <a:r>
              <a:rPr lang="es-ES" sz="1600" dirty="0" smtClean="0"/>
              <a:t>muestra problemas de solvencia y liquidez porque no se cuenta con los recursos suficientes para enfrentar las obligaciones de socios y con terceros. </a:t>
            </a:r>
            <a:endParaRPr lang="es-ES" sz="1600" dirty="0"/>
          </a:p>
        </p:txBody>
      </p:sp>
      <p:sp>
        <p:nvSpPr>
          <p:cNvPr id="6" name="1 Título"/>
          <p:cNvSpPr>
            <a:spLocks noGrp="1"/>
          </p:cNvSpPr>
          <p:nvPr>
            <p:ph type="title"/>
          </p:nvPr>
        </p:nvSpPr>
        <p:spPr>
          <a:xfrm>
            <a:off x="457200" y="274638"/>
            <a:ext cx="5698976" cy="490066"/>
          </a:xfrm>
        </p:spPr>
        <p:txBody>
          <a:bodyPr>
            <a:normAutofit/>
          </a:bodyPr>
          <a:lstStyle/>
          <a:p>
            <a:r>
              <a:rPr lang="es-ES_tradnl" sz="2400" b="0" dirty="0" smtClean="0"/>
              <a:t>Análisis Financiero</a:t>
            </a:r>
            <a:endParaRPr lang="es-ES" sz="2400" b="0" dirty="0"/>
          </a:p>
        </p:txBody>
      </p:sp>
      <p:sp>
        <p:nvSpPr>
          <p:cNvPr id="5" name="4 Marcador de contenido"/>
          <p:cNvSpPr>
            <a:spLocks noGrp="1"/>
          </p:cNvSpPr>
          <p:nvPr>
            <p:ph sz="quarter" idx="1"/>
          </p:nvPr>
        </p:nvSpPr>
        <p:spPr>
          <a:xfrm>
            <a:off x="304800" y="836712"/>
            <a:ext cx="5638800" cy="4248472"/>
          </a:xfrm>
        </p:spPr>
        <p:txBody>
          <a:bodyPr/>
          <a:lstStyle/>
          <a:p>
            <a:r>
              <a:rPr lang="es-ES_tradnl" dirty="0" smtClean="0"/>
              <a:t>Indicadores Financieros</a:t>
            </a:r>
          </a:p>
          <a:p>
            <a:pPr>
              <a:buNone/>
            </a:pPr>
            <a:r>
              <a:rPr lang="es-ES_tradnl" dirty="0" smtClean="0"/>
              <a:t>Liquidez </a:t>
            </a:r>
            <a:r>
              <a:rPr lang="es-ES_tradnl" dirty="0" smtClean="0"/>
              <a:t>o Solvencia</a:t>
            </a:r>
            <a:endParaRPr lang="es-ES_tradnl" dirty="0" smtClean="0"/>
          </a:p>
        </p:txBody>
      </p:sp>
      <p:pic>
        <p:nvPicPr>
          <p:cNvPr id="7" name="6 Imagen"/>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95536" y="1862301"/>
            <a:ext cx="5544616" cy="4158987"/>
          </a:xfrm>
          <a:prstGeom prst="rect">
            <a:avLst/>
          </a:prstGeom>
          <a:noFill/>
          <a:ln>
            <a:noFill/>
          </a:ln>
        </p:spPr>
      </p:pic>
    </p:spTree>
  </p:cSld>
  <p:clrMapOvr>
    <a:masterClrMapping/>
  </p:clrMapOvr>
  <p:transition>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2"/>
          </p:nvPr>
        </p:nvSpPr>
        <p:spPr>
          <a:xfrm>
            <a:off x="6300192" y="1772816"/>
            <a:ext cx="2376264" cy="2808312"/>
          </a:xfrm>
        </p:spPr>
        <p:txBody>
          <a:bodyPr>
            <a:normAutofit/>
          </a:bodyPr>
          <a:lstStyle/>
          <a:p>
            <a:r>
              <a:rPr lang="es-ES" sz="1600" dirty="0" smtClean="0"/>
              <a:t>El rendimiento de los activos decrece año a año, de tal manera que para el año 2011 se ubica por debajo de los parámetros adecuados.</a:t>
            </a:r>
            <a:endParaRPr lang="es-ES" sz="1600" dirty="0"/>
          </a:p>
        </p:txBody>
      </p:sp>
      <p:sp>
        <p:nvSpPr>
          <p:cNvPr id="6" name="1 Título"/>
          <p:cNvSpPr>
            <a:spLocks noGrp="1"/>
          </p:cNvSpPr>
          <p:nvPr>
            <p:ph type="title"/>
          </p:nvPr>
        </p:nvSpPr>
        <p:spPr>
          <a:xfrm>
            <a:off x="457200" y="274638"/>
            <a:ext cx="5698976" cy="490066"/>
          </a:xfrm>
        </p:spPr>
        <p:txBody>
          <a:bodyPr>
            <a:normAutofit/>
          </a:bodyPr>
          <a:lstStyle/>
          <a:p>
            <a:r>
              <a:rPr lang="es-ES_tradnl" sz="2400" b="0" dirty="0" smtClean="0"/>
              <a:t>Análisis Financiero</a:t>
            </a:r>
            <a:endParaRPr lang="es-ES" sz="2400" b="0" dirty="0"/>
          </a:p>
        </p:txBody>
      </p:sp>
      <p:sp>
        <p:nvSpPr>
          <p:cNvPr id="5" name="4 Marcador de contenido"/>
          <p:cNvSpPr>
            <a:spLocks noGrp="1"/>
          </p:cNvSpPr>
          <p:nvPr>
            <p:ph sz="quarter" idx="1"/>
          </p:nvPr>
        </p:nvSpPr>
        <p:spPr>
          <a:xfrm>
            <a:off x="304800" y="836712"/>
            <a:ext cx="5995392" cy="4536504"/>
          </a:xfrm>
        </p:spPr>
        <p:txBody>
          <a:bodyPr/>
          <a:lstStyle/>
          <a:p>
            <a:r>
              <a:rPr lang="es-ES_tradnl" dirty="0" smtClean="0"/>
              <a:t>Indicadores </a:t>
            </a:r>
            <a:r>
              <a:rPr lang="es-ES_tradnl" dirty="0" smtClean="0"/>
              <a:t>Financieros</a:t>
            </a:r>
          </a:p>
          <a:p>
            <a:pPr>
              <a:buNone/>
            </a:pPr>
            <a:r>
              <a:rPr lang="es-ES_tradnl" dirty="0" smtClean="0"/>
              <a:t>Rentabilidad</a:t>
            </a:r>
            <a:endParaRPr lang="es-ES_tradnl" dirty="0" smtClean="0"/>
          </a:p>
          <a:p>
            <a:pPr>
              <a:buNone/>
            </a:pPr>
            <a:endParaRPr lang="es-ES" dirty="0"/>
          </a:p>
        </p:txBody>
      </p:sp>
      <p:pic>
        <p:nvPicPr>
          <p:cNvPr id="8" name="7 Imagen"/>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98006" y="1844824"/>
            <a:ext cx="5686162" cy="3528392"/>
          </a:xfrm>
          <a:prstGeom prst="rect">
            <a:avLst/>
          </a:prstGeom>
          <a:noFill/>
          <a:ln>
            <a:noFill/>
          </a:ln>
        </p:spPr>
      </p:pic>
    </p:spTree>
  </p:cSld>
  <p:clrMapOvr>
    <a:masterClrMapping/>
  </p:clrMapOvr>
  <p:transition>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2"/>
          </p:nvPr>
        </p:nvSpPr>
        <p:spPr>
          <a:xfrm>
            <a:off x="6372200" y="1700808"/>
            <a:ext cx="2232248" cy="2952328"/>
          </a:xfrm>
        </p:spPr>
        <p:txBody>
          <a:bodyPr>
            <a:normAutofit/>
          </a:bodyPr>
          <a:lstStyle/>
          <a:p>
            <a:r>
              <a:rPr lang="es-ES" sz="1600" dirty="0" smtClean="0"/>
              <a:t>La morosidad global sobrepasa el parámetro deseado, esto indica que la cartera improductiva es alta, teniendo mayor participación los créditos que no devengan interés. </a:t>
            </a:r>
            <a:endParaRPr lang="es-ES" sz="1600" dirty="0"/>
          </a:p>
        </p:txBody>
      </p:sp>
      <p:sp>
        <p:nvSpPr>
          <p:cNvPr id="6" name="1 Título"/>
          <p:cNvSpPr>
            <a:spLocks noGrp="1"/>
          </p:cNvSpPr>
          <p:nvPr>
            <p:ph type="title"/>
          </p:nvPr>
        </p:nvSpPr>
        <p:spPr>
          <a:xfrm>
            <a:off x="457200" y="274638"/>
            <a:ext cx="5698976" cy="490066"/>
          </a:xfrm>
        </p:spPr>
        <p:txBody>
          <a:bodyPr>
            <a:normAutofit/>
          </a:bodyPr>
          <a:lstStyle/>
          <a:p>
            <a:r>
              <a:rPr lang="es-ES_tradnl" sz="2400" b="0" dirty="0" smtClean="0"/>
              <a:t>Análisis Financiero</a:t>
            </a:r>
            <a:endParaRPr lang="es-ES" sz="2400" b="0" dirty="0"/>
          </a:p>
        </p:txBody>
      </p:sp>
      <p:sp>
        <p:nvSpPr>
          <p:cNvPr id="5" name="4 Marcador de contenido"/>
          <p:cNvSpPr>
            <a:spLocks noGrp="1"/>
          </p:cNvSpPr>
          <p:nvPr>
            <p:ph sz="quarter" idx="1"/>
          </p:nvPr>
        </p:nvSpPr>
        <p:spPr>
          <a:xfrm>
            <a:off x="304800" y="836712"/>
            <a:ext cx="6067400" cy="4464496"/>
          </a:xfrm>
        </p:spPr>
        <p:txBody>
          <a:bodyPr/>
          <a:lstStyle/>
          <a:p>
            <a:r>
              <a:rPr lang="es-ES_tradnl" dirty="0" smtClean="0"/>
              <a:t>Indicadores </a:t>
            </a:r>
            <a:r>
              <a:rPr lang="es-ES_tradnl" dirty="0" smtClean="0"/>
              <a:t>Financieros</a:t>
            </a:r>
          </a:p>
          <a:p>
            <a:pPr>
              <a:buNone/>
            </a:pPr>
            <a:r>
              <a:rPr lang="es-ES_tradnl" dirty="0" smtClean="0"/>
              <a:t>Morosidad de cartera</a:t>
            </a:r>
            <a:endParaRPr lang="es-ES_tradnl" dirty="0" smtClean="0"/>
          </a:p>
          <a:p>
            <a:endParaRPr lang="es-ES_tradnl" dirty="0" smtClean="0"/>
          </a:p>
          <a:p>
            <a:pPr>
              <a:buNone/>
            </a:pPr>
            <a:endParaRPr lang="es-ES" dirty="0"/>
          </a:p>
        </p:txBody>
      </p:sp>
      <p:pic>
        <p:nvPicPr>
          <p:cNvPr id="9" name="8 Imagen"/>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95536" y="1916832"/>
            <a:ext cx="5616624" cy="3672408"/>
          </a:xfrm>
          <a:prstGeom prst="rect">
            <a:avLst/>
          </a:prstGeom>
          <a:noFill/>
          <a:ln>
            <a:noFill/>
          </a:ln>
        </p:spPr>
      </p:pic>
    </p:spTree>
  </p:cSld>
  <p:clrMapOvr>
    <a:masterClrMapping/>
  </p:clrMapOvr>
  <p:transition>
    <p:pu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10905</TotalTime>
  <Words>1589</Words>
  <Application>Microsoft Office PowerPoint</Application>
  <PresentationFormat>Presentación en pantalla (4:3)</PresentationFormat>
  <Paragraphs>457</Paragraphs>
  <Slides>26</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26</vt:i4>
      </vt:variant>
    </vt:vector>
  </HeadingPairs>
  <TitlesOfParts>
    <vt:vector size="28" baseType="lpstr">
      <vt:lpstr>Mirador</vt:lpstr>
      <vt:lpstr>Ecuación</vt:lpstr>
      <vt:lpstr>Diseño de estrategias financieras orientadas a mejorar las captaciones y el otorgamiento de créditos para incrementar la rentabilidad en la coac “sumak kawsay ltda.” la maná </vt:lpstr>
      <vt:lpstr>Objetivos específicos de la investigación   </vt:lpstr>
      <vt:lpstr>Reseña histórica </vt:lpstr>
      <vt:lpstr>Análisis Situacional</vt:lpstr>
      <vt:lpstr>Análisis Financiero</vt:lpstr>
      <vt:lpstr>Análisis Financiero</vt:lpstr>
      <vt:lpstr>Análisis Financiero</vt:lpstr>
      <vt:lpstr>Análisis Financiero</vt:lpstr>
      <vt:lpstr>Análisis Financiero</vt:lpstr>
      <vt:lpstr>Diseño de Estrategias Financieras</vt:lpstr>
      <vt:lpstr>Diseño de Estrategias Financieras</vt:lpstr>
      <vt:lpstr>Diseño de Estrategias Financieras</vt:lpstr>
      <vt:lpstr>Diseño de Estrategias Financieras</vt:lpstr>
      <vt:lpstr>Diseño de Estrategias Financieras</vt:lpstr>
      <vt:lpstr>Evaluación Económica</vt:lpstr>
      <vt:lpstr>Evaluación Económica</vt:lpstr>
      <vt:lpstr>Evaluación Económica</vt:lpstr>
      <vt:lpstr>Evaluación Económica</vt:lpstr>
      <vt:lpstr>Evaluación Económica</vt:lpstr>
      <vt:lpstr>Evaluación Económica</vt:lpstr>
      <vt:lpstr>Evaluación Económica</vt:lpstr>
      <vt:lpstr>Evaluación Económica</vt:lpstr>
      <vt:lpstr>Evaluación Económica</vt:lpstr>
      <vt:lpstr>Evaluación Financiera</vt:lpstr>
      <vt:lpstr>Conclusiones y Recomendaciones</vt:lpstr>
      <vt:lpstr>Diapositiva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Espe</dc:title>
  <dc:creator>Cesar Tipan</dc:creator>
  <cp:lastModifiedBy>Cesar Tipan</cp:lastModifiedBy>
  <cp:revision>230</cp:revision>
  <dcterms:created xsi:type="dcterms:W3CDTF">2012-12-05T20:53:28Z</dcterms:created>
  <dcterms:modified xsi:type="dcterms:W3CDTF">2013-04-11T18:13:19Z</dcterms:modified>
</cp:coreProperties>
</file>