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57" r:id="rId3"/>
    <p:sldId id="258" r:id="rId4"/>
    <p:sldId id="259" r:id="rId5"/>
    <p:sldId id="290" r:id="rId6"/>
    <p:sldId id="291" r:id="rId7"/>
    <p:sldId id="300" r:id="rId8"/>
    <p:sldId id="301" r:id="rId9"/>
    <p:sldId id="302" r:id="rId10"/>
    <p:sldId id="303" r:id="rId11"/>
    <p:sldId id="260" r:id="rId12"/>
    <p:sldId id="261" r:id="rId13"/>
    <p:sldId id="263" r:id="rId14"/>
    <p:sldId id="264" r:id="rId15"/>
    <p:sldId id="313" r:id="rId16"/>
    <p:sldId id="265" r:id="rId17"/>
    <p:sldId id="266" r:id="rId18"/>
    <p:sldId id="268" r:id="rId19"/>
    <p:sldId id="269" r:id="rId20"/>
    <p:sldId id="304" r:id="rId21"/>
    <p:sldId id="305" r:id="rId22"/>
    <p:sldId id="306" r:id="rId23"/>
    <p:sldId id="307" r:id="rId24"/>
    <p:sldId id="308" r:id="rId25"/>
    <p:sldId id="309" r:id="rId26"/>
    <p:sldId id="310" r:id="rId27"/>
    <p:sldId id="311" r:id="rId28"/>
    <p:sldId id="270" r:id="rId29"/>
    <p:sldId id="271" r:id="rId30"/>
    <p:sldId id="273" r:id="rId31"/>
    <p:sldId id="274" r:id="rId32"/>
    <p:sldId id="275" r:id="rId33"/>
    <p:sldId id="276" r:id="rId34"/>
    <p:sldId id="277" r:id="rId35"/>
    <p:sldId id="278" r:id="rId36"/>
    <p:sldId id="280" r:id="rId37"/>
    <p:sldId id="281" r:id="rId38"/>
    <p:sldId id="282" r:id="rId39"/>
    <p:sldId id="283" r:id="rId40"/>
    <p:sldId id="284" r:id="rId41"/>
    <p:sldId id="285" r:id="rId42"/>
    <p:sldId id="286" r:id="rId43"/>
    <p:sldId id="287" r:id="rId44"/>
    <p:sldId id="289" r:id="rId45"/>
    <p:sldId id="293" r:id="rId46"/>
    <p:sldId id="294" r:id="rId47"/>
    <p:sldId id="295" r:id="rId48"/>
    <p:sldId id="296" r:id="rId49"/>
    <p:sldId id="312" r:id="rId50"/>
    <p:sldId id="297" r:id="rId51"/>
    <p:sldId id="298" r:id="rId52"/>
    <p:sldId id="299" r:id="rId53"/>
    <p:sldId id="316" r:id="rId54"/>
    <p:sldId id="314" r:id="rId55"/>
    <p:sldId id="315" r:id="rId56"/>
    <p:sldId id="317" r:id="rId5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930" y="-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589100-BDDE-446C-B498-B510E022FBF4}" type="datetimeFigureOut">
              <a:rPr lang="es-EC" smtClean="0"/>
              <a:t>16/04/2013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E8F1EA-274C-497B-9758-6698C3445629}" type="slidenum">
              <a:rPr lang="es-EC" smtClean="0"/>
              <a:t>‹Nº›</a:t>
            </a:fld>
            <a:endParaRPr lang="es-EC"/>
          </a:p>
        </p:txBody>
      </p:sp>
    </p:spTree>
    <p:extLst>
      <p:ext uri="{BB962C8B-B14F-4D97-AF65-F5344CB8AC3E}">
        <p14:creationId xmlns:p14="http://schemas.microsoft.com/office/powerpoint/2010/main" val="3364737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CE8F1EA-274C-497B-9758-6698C3445629}" type="slidenum">
              <a:rPr lang="es-EC" smtClean="0"/>
              <a:t>29</a:t>
            </a:fld>
            <a:endParaRPr lang="es-EC"/>
          </a:p>
        </p:txBody>
      </p:sp>
    </p:spTree>
    <p:extLst>
      <p:ext uri="{BB962C8B-B14F-4D97-AF65-F5344CB8AC3E}">
        <p14:creationId xmlns:p14="http://schemas.microsoft.com/office/powerpoint/2010/main" val="284940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A8F4383-7439-45FD-8047-15F6C939BA35}" type="datetimeFigureOut">
              <a:rPr lang="es-EC" smtClean="0"/>
              <a:t>16/04/2013</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507094AE-1EF0-43D1-81BD-BDFB99D002B4}" type="slidenum">
              <a:rPr lang="es-EC" smtClean="0"/>
              <a:t>‹Nº›</a:t>
            </a:fld>
            <a:endParaRPr lang="es-EC"/>
          </a:p>
        </p:txBody>
      </p:sp>
    </p:spTree>
    <p:extLst>
      <p:ext uri="{BB962C8B-B14F-4D97-AF65-F5344CB8AC3E}">
        <p14:creationId xmlns:p14="http://schemas.microsoft.com/office/powerpoint/2010/main" val="308434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7.gi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7.emf"/><Relationship Id="rId5" Type="http://schemas.openxmlformats.org/officeDocument/2006/relationships/oleObject" Target="../embeddings/oleObject3.bin"/><Relationship Id="rId4" Type="http://schemas.openxmlformats.org/officeDocument/2006/relationships/image" Target="../media/image56.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61.emf"/></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66.emf"/><Relationship Id="rId5" Type="http://schemas.openxmlformats.org/officeDocument/2006/relationships/oleObject" Target="../embeddings/oleObject8.bin"/><Relationship Id="rId4"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68.emf"/><Relationship Id="rId5" Type="http://schemas.openxmlformats.org/officeDocument/2006/relationships/oleObject" Target="../embeddings/oleObject10.bin"/><Relationship Id="rId4" Type="http://schemas.openxmlformats.org/officeDocument/2006/relationships/image" Target="../media/image67.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69.emf"/></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7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810870" y="2708920"/>
            <a:ext cx="7632848" cy="936104"/>
          </a:xfrm>
        </p:spPr>
        <p:txBody>
          <a:bodyPr>
            <a:normAutofit/>
          </a:bodyPr>
          <a:lstStyle/>
          <a:p>
            <a:r>
              <a:rPr lang="es-EC" dirty="0" smtClean="0"/>
              <a:t> </a:t>
            </a:r>
            <a:r>
              <a:rPr lang="es-EC" sz="2000" dirty="0" smtClean="0"/>
              <a:t>PROYECTO </a:t>
            </a:r>
            <a:r>
              <a:rPr lang="es-EC" sz="2000" dirty="0"/>
              <a:t>DE GRADO PARA LA OBTENCIÓN DEL TÍTULO DE INGENIERÍA </a:t>
            </a:r>
          </a:p>
        </p:txBody>
      </p:sp>
      <p:pic>
        <p:nvPicPr>
          <p:cNvPr id="1026" name="Picture 2" descr="http://blogs.espe.edu.ec/wp-content/uploads/2011/05/LOGO-ORIGINAL-ESP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342" y="747039"/>
            <a:ext cx="7704856" cy="1817865"/>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1516210" y="4437112"/>
            <a:ext cx="6400800" cy="144016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dirty="0" smtClean="0"/>
              <a:t>INTEGRANTES:</a:t>
            </a:r>
          </a:p>
          <a:p>
            <a:r>
              <a:rPr lang="es-EC" dirty="0" smtClean="0"/>
              <a:t>David Cabrera</a:t>
            </a:r>
          </a:p>
          <a:p>
            <a:r>
              <a:rPr lang="es-EC" dirty="0" smtClean="0"/>
              <a:t>Ricardo Raza</a:t>
            </a:r>
            <a:endParaRPr lang="es-EC" dirty="0"/>
          </a:p>
        </p:txBody>
      </p:sp>
      <p:sp>
        <p:nvSpPr>
          <p:cNvPr id="6" name="2 Subtítulo"/>
          <p:cNvSpPr txBox="1">
            <a:spLocks/>
          </p:cNvSpPr>
          <p:nvPr/>
        </p:nvSpPr>
        <p:spPr>
          <a:xfrm>
            <a:off x="831430" y="3501008"/>
            <a:ext cx="7632848" cy="936104"/>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dirty="0" smtClean="0"/>
              <a:t> </a:t>
            </a:r>
            <a:r>
              <a:rPr lang="es-EC" sz="2400" b="1" dirty="0" smtClean="0"/>
              <a:t>REINGENIERÍA DE LA RED DE LOS LABORATORIOS DE ELÉCTRICA Y ELECTRÓNICA DE LA ESCUELA POLITECNICA DEL EJERCITO</a:t>
            </a:r>
            <a:endParaRPr lang="es-EC" sz="2400" b="1" dirty="0"/>
          </a:p>
        </p:txBody>
      </p:sp>
    </p:spTree>
    <p:extLst>
      <p:ext uri="{BB962C8B-B14F-4D97-AF65-F5344CB8AC3E}">
        <p14:creationId xmlns:p14="http://schemas.microsoft.com/office/powerpoint/2010/main" val="3062832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576064"/>
          </a:xfrm>
        </p:spPr>
        <p:txBody>
          <a:bodyPr>
            <a:normAutofit/>
          </a:bodyPr>
          <a:lstStyle/>
          <a:p>
            <a:r>
              <a:rPr lang="es-EC" sz="2000" b="1" dirty="0" smtClean="0"/>
              <a:t>PUNTOS DE RED POR BLOQUES Y LABORATORIOS</a:t>
            </a:r>
            <a:endParaRPr lang="es-EC" sz="2000" b="1" dirty="0"/>
          </a:p>
        </p:txBody>
      </p:sp>
      <p:graphicFrame>
        <p:nvGraphicFramePr>
          <p:cNvPr id="6" name="Table 5"/>
          <p:cNvGraphicFramePr>
            <a:graphicFrameLocks noGrp="1"/>
          </p:cNvGraphicFramePr>
          <p:nvPr>
            <p:extLst>
              <p:ext uri="{D42A27DB-BD31-4B8C-83A1-F6EECF244321}">
                <p14:modId xmlns:p14="http://schemas.microsoft.com/office/powerpoint/2010/main" val="4084524792"/>
              </p:ext>
            </p:extLst>
          </p:nvPr>
        </p:nvGraphicFramePr>
        <p:xfrm>
          <a:off x="0" y="872590"/>
          <a:ext cx="4372869" cy="2130679"/>
        </p:xfrm>
        <a:graphic>
          <a:graphicData uri="http://schemas.openxmlformats.org/drawingml/2006/table">
            <a:tbl>
              <a:tblPr>
                <a:tableStyleId>{69CF1AB2-1976-4502-BF36-3FF5EA218861}</a:tableStyleId>
              </a:tblPr>
              <a:tblGrid>
                <a:gridCol w="1809873"/>
                <a:gridCol w="1262149"/>
                <a:gridCol w="702517"/>
                <a:gridCol w="598330"/>
              </a:tblGrid>
              <a:tr h="257331">
                <a:tc>
                  <a:txBody>
                    <a:bodyPr/>
                    <a:lstStyle/>
                    <a:p>
                      <a:pPr algn="ctr" fontAlgn="ctr"/>
                      <a:r>
                        <a:rPr lang="es-EC" sz="900" u="none" strike="noStrike" dirty="0">
                          <a:effectLst/>
                        </a:rPr>
                        <a:t>Laboratorios y Oficinas</a:t>
                      </a:r>
                      <a:endParaRPr lang="es-EC" sz="900" b="1"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 de Puntos</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Funcionales </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No funcionan</a:t>
                      </a:r>
                      <a:endParaRPr lang="es-EC" sz="900" b="1" i="0" u="none" strike="noStrike">
                        <a:solidFill>
                          <a:srgbClr val="000000"/>
                        </a:solidFill>
                        <a:effectLst/>
                        <a:latin typeface="Arial"/>
                      </a:endParaRPr>
                    </a:p>
                  </a:txBody>
                  <a:tcPr marL="9525" marR="9525" marT="9525" marB="0" anchor="ctr"/>
                </a:tc>
              </a:tr>
              <a:tr h="172706">
                <a:tc>
                  <a:txBody>
                    <a:bodyPr/>
                    <a:lstStyle/>
                    <a:p>
                      <a:pPr algn="ctr" fontAlgn="ctr"/>
                      <a:r>
                        <a:rPr lang="es-EC" sz="900" u="none" strike="noStrike">
                          <a:effectLst/>
                        </a:rPr>
                        <a:t>Lab. I+D</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72706">
                <a:tc>
                  <a:txBody>
                    <a:bodyPr/>
                    <a:lstStyle/>
                    <a:p>
                      <a:pPr algn="ctr" fontAlgn="ctr"/>
                      <a:r>
                        <a:rPr lang="es-EC" sz="900" u="none" strike="noStrike">
                          <a:effectLst/>
                        </a:rPr>
                        <a:t>Networking</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l" fontAlgn="t"/>
                      <a:endParaRPr lang="es-EC" sz="900" b="0" i="0" u="none" strike="noStrike">
                        <a:solidFill>
                          <a:srgbClr val="31849B"/>
                        </a:solidFill>
                        <a:effectLst/>
                        <a:latin typeface="Calibri"/>
                      </a:endParaRPr>
                    </a:p>
                  </a:txBody>
                  <a:tcPr marL="9525" marR="9525" marT="9525" marB="0"/>
                </a:tc>
              </a:tr>
              <a:tr h="172706">
                <a:tc>
                  <a:txBody>
                    <a:bodyPr/>
                    <a:lstStyle/>
                    <a:p>
                      <a:pPr algn="ctr" fontAlgn="ctr"/>
                      <a:r>
                        <a:rPr lang="es-EC" sz="900" u="none" strike="noStrike">
                          <a:effectLst/>
                        </a:rPr>
                        <a:t>Lab. Televisión Digital</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7</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6</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r>
              <a:tr h="172706">
                <a:tc>
                  <a:txBody>
                    <a:bodyPr/>
                    <a:lstStyle/>
                    <a:p>
                      <a:pPr algn="ctr" fontAlgn="ctr"/>
                      <a:r>
                        <a:rPr lang="es-EC" sz="900" u="none" strike="noStrike">
                          <a:effectLst/>
                        </a:rPr>
                        <a:t>Lab. Antenas y Electromagnetismo</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remodelación</a:t>
                      </a:r>
                      <a:endParaRPr lang="es-EC" sz="900" b="0" i="0" u="none" strike="noStrike">
                        <a:solidFill>
                          <a:srgbClr val="000000"/>
                        </a:solidFill>
                        <a:effectLst/>
                        <a:latin typeface="Arial"/>
                      </a:endParaRPr>
                    </a:p>
                  </a:txBody>
                  <a:tcPr marL="9525" marR="9525" marT="9525" marB="0" anchor="ctr"/>
                </a:tc>
                <a:tc>
                  <a:txBody>
                    <a:bodyPr/>
                    <a:lstStyle/>
                    <a:p>
                      <a:pPr algn="l" fontAlgn="t"/>
                      <a:endParaRPr lang="es-EC" sz="900" b="0" i="0" u="none" strike="noStrike">
                        <a:solidFill>
                          <a:srgbClr val="31849B"/>
                        </a:solidFill>
                        <a:effectLst/>
                        <a:latin typeface="Calibri"/>
                      </a:endParaRPr>
                    </a:p>
                  </a:txBody>
                  <a:tcPr marL="9525" marR="9525" marT="9525" marB="0"/>
                </a:tc>
                <a:tc>
                  <a:txBody>
                    <a:bodyPr/>
                    <a:lstStyle/>
                    <a:p>
                      <a:pPr algn="l" fontAlgn="t"/>
                      <a:endParaRPr lang="es-EC" sz="900" b="0" i="0" u="none" strike="noStrike">
                        <a:solidFill>
                          <a:srgbClr val="31849B"/>
                        </a:solidFill>
                        <a:effectLst/>
                        <a:latin typeface="Calibri"/>
                      </a:endParaRPr>
                    </a:p>
                  </a:txBody>
                  <a:tcPr marL="9525" marR="9525" marT="9525" marB="0"/>
                </a:tc>
              </a:tr>
              <a:tr h="276329">
                <a:tc>
                  <a:txBody>
                    <a:bodyPr/>
                    <a:lstStyle/>
                    <a:p>
                      <a:pPr algn="ctr" fontAlgn="ctr"/>
                      <a:r>
                        <a:rPr lang="es-EC" sz="900" u="none" strike="noStrike">
                          <a:effectLst/>
                        </a:rPr>
                        <a:t>Lab. Sistemas Avanzados de Telecomunicaciones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r>
              <a:tr h="172706">
                <a:tc>
                  <a:txBody>
                    <a:bodyPr/>
                    <a:lstStyle/>
                    <a:p>
                      <a:pPr algn="ctr" fontAlgn="ctr"/>
                      <a:r>
                        <a:rPr lang="es-EC" sz="900" u="none" strike="noStrike">
                          <a:effectLst/>
                        </a:rPr>
                        <a:t>Of. Maestrantes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6</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3</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3</a:t>
                      </a:r>
                      <a:endParaRPr lang="es-EC" sz="900" b="0" i="0" u="none" strike="noStrike">
                        <a:solidFill>
                          <a:srgbClr val="000000"/>
                        </a:solidFill>
                        <a:effectLst/>
                        <a:latin typeface="Arial"/>
                      </a:endParaRPr>
                    </a:p>
                  </a:txBody>
                  <a:tcPr marL="9525" marR="9525" marT="9525" marB="0" anchor="ctr"/>
                </a:tc>
              </a:tr>
              <a:tr h="172706">
                <a:tc>
                  <a:txBody>
                    <a:bodyPr/>
                    <a:lstStyle/>
                    <a:p>
                      <a:pPr algn="ctr" fontAlgn="ctr"/>
                      <a:r>
                        <a:rPr lang="es-EC" sz="900" u="none" strike="noStrike">
                          <a:effectLst/>
                        </a:rPr>
                        <a:t>Of. B-206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72706">
                <a:tc>
                  <a:txBody>
                    <a:bodyPr/>
                    <a:lstStyle/>
                    <a:p>
                      <a:pPr algn="ctr" fontAlgn="ctr"/>
                      <a:r>
                        <a:rPr lang="es-EC" sz="900" u="none" strike="noStrike">
                          <a:effectLst/>
                        </a:rPr>
                        <a:t>Of. B-206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4</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4</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172706">
                <a:tc>
                  <a:txBody>
                    <a:bodyPr/>
                    <a:lstStyle/>
                    <a:p>
                      <a:pPr algn="ctr" fontAlgn="ctr"/>
                      <a:r>
                        <a:rPr lang="es-EC" sz="900" u="none" strike="noStrike">
                          <a:effectLst/>
                        </a:rPr>
                        <a:t>Of. B-207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81341">
                <a:tc>
                  <a:txBody>
                    <a:bodyPr/>
                    <a:lstStyle/>
                    <a:p>
                      <a:pPr algn="ctr" fontAlgn="ctr"/>
                      <a:r>
                        <a:rPr lang="es-EC" sz="900" u="none" strike="noStrike">
                          <a:effectLst/>
                        </a:rPr>
                        <a:t>Of. B-207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2</a:t>
                      </a:r>
                      <a:endParaRPr lang="es-EC" sz="900" b="0"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l" fontAlgn="ctr"/>
                      <a:r>
                        <a:rPr lang="es-EC" sz="900" u="none" strike="noStrike" dirty="0">
                          <a:effectLst/>
                        </a:rPr>
                        <a:t> </a:t>
                      </a:r>
                      <a:endParaRPr lang="es-EC" sz="900" b="0" i="0" u="none" strike="noStrike" dirty="0">
                        <a:solidFill>
                          <a:srgbClr val="000000"/>
                        </a:solidFill>
                        <a:effectLst/>
                        <a:latin typeface="Arial"/>
                      </a:endParaRPr>
                    </a:p>
                  </a:txBody>
                  <a:tcPr marL="9525" marR="9525" marT="9525" marB="0"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57042234"/>
              </p:ext>
            </p:extLst>
          </p:nvPr>
        </p:nvGraphicFramePr>
        <p:xfrm>
          <a:off x="4720952" y="861973"/>
          <a:ext cx="4392488" cy="1946041"/>
        </p:xfrm>
        <a:graphic>
          <a:graphicData uri="http://schemas.openxmlformats.org/drawingml/2006/table">
            <a:tbl>
              <a:tblPr>
                <a:tableStyleId>{0505E3EF-67EA-436B-97B2-0124C06EBD24}</a:tableStyleId>
              </a:tblPr>
              <a:tblGrid>
                <a:gridCol w="1817993"/>
                <a:gridCol w="1267811"/>
                <a:gridCol w="705669"/>
                <a:gridCol w="601015"/>
              </a:tblGrid>
              <a:tr h="273666">
                <a:tc>
                  <a:txBody>
                    <a:bodyPr/>
                    <a:lstStyle/>
                    <a:p>
                      <a:pPr algn="ctr" fontAlgn="ctr"/>
                      <a:r>
                        <a:rPr lang="es-EC" sz="900" u="none" strike="noStrike" dirty="0">
                          <a:effectLst/>
                        </a:rPr>
                        <a:t>Laboratorios</a:t>
                      </a:r>
                      <a:endParaRPr lang="es-EC" sz="900" b="1"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 de Puntos</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Funcionales </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No funcionan</a:t>
                      </a:r>
                      <a:endParaRPr lang="es-EC" sz="900" b="1"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Lab. Instrumentación y Sensores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Lab. CIM 2000</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9</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6</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3</a:t>
                      </a:r>
                      <a:endParaRPr lang="es-EC" sz="900" b="0"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Lab. Robótica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7</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6</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Lab. PLC</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Lab. Instrumentación biomédica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7</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7</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Of.B-103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Of. B-102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83668">
                <a:tc>
                  <a:txBody>
                    <a:bodyPr/>
                    <a:lstStyle/>
                    <a:p>
                      <a:pPr algn="ctr" fontAlgn="ctr"/>
                      <a:r>
                        <a:rPr lang="es-EC" sz="900" u="none" strike="noStrike">
                          <a:effectLst/>
                        </a:rPr>
                        <a:t>Of.B-105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192852">
                <a:tc>
                  <a:txBody>
                    <a:bodyPr/>
                    <a:lstStyle/>
                    <a:p>
                      <a:pPr algn="ctr" fontAlgn="ctr"/>
                      <a:r>
                        <a:rPr lang="es-EC" sz="900" u="none" strike="noStrike">
                          <a:effectLst/>
                        </a:rPr>
                        <a:t>Of. B-105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1</a:t>
                      </a:r>
                      <a:endParaRPr lang="es-EC" sz="900" b="0"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 </a:t>
                      </a:r>
                      <a:endParaRPr lang="es-EC" sz="900" b="0" i="0" u="none" strike="noStrike" dirty="0">
                        <a:solidFill>
                          <a:srgbClr val="000000"/>
                        </a:solidFill>
                        <a:effectLst/>
                        <a:latin typeface="Arial"/>
                      </a:endParaRPr>
                    </a:p>
                  </a:txBody>
                  <a:tcPr marL="9525" marR="9525" marT="9525"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13536262"/>
              </p:ext>
            </p:extLst>
          </p:nvPr>
        </p:nvGraphicFramePr>
        <p:xfrm>
          <a:off x="0" y="3338204"/>
          <a:ext cx="4241801" cy="1543050"/>
        </p:xfrm>
        <a:graphic>
          <a:graphicData uri="http://schemas.openxmlformats.org/drawingml/2006/table">
            <a:tbl>
              <a:tblPr>
                <a:tableStyleId>{C4B1156A-380E-4F78-BDF5-A606A8083BF9}</a:tableStyleId>
              </a:tblPr>
              <a:tblGrid>
                <a:gridCol w="1928956"/>
                <a:gridCol w="789984"/>
                <a:gridCol w="748740"/>
                <a:gridCol w="774121"/>
              </a:tblGrid>
              <a:tr h="200025">
                <a:tc>
                  <a:txBody>
                    <a:bodyPr/>
                    <a:lstStyle/>
                    <a:p>
                      <a:pPr algn="ctr" fontAlgn="ctr"/>
                      <a:r>
                        <a:rPr lang="es-EC" sz="900" u="none" strike="noStrike" dirty="0">
                          <a:effectLst/>
                        </a:rPr>
                        <a:t>Laboratorios y Oficinas</a:t>
                      </a:r>
                      <a:endParaRPr lang="es-EC" sz="900" b="1"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 de Puntos</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Funcionales </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No funcionan</a:t>
                      </a:r>
                      <a:endParaRPr lang="es-EC" sz="900" b="1"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Lab.Redes y Comunicación de datos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Comunicaciones inalámbricas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CIRAD</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9</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7</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Sistemas Digitales Avanzados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l" fontAlgn="ctr"/>
                      <a:endParaRPr lang="es-EC" sz="900" b="0" i="0" u="none" strike="noStrike">
                        <a:solidFill>
                          <a:srgbClr val="000000"/>
                        </a:solidFill>
                        <a:effectLst/>
                        <a:latin typeface="Calibri"/>
                      </a:endParaRPr>
                    </a:p>
                  </a:txBody>
                  <a:tcPr marL="9525" marR="9525" marT="9525" marB="0" anchor="ctr"/>
                </a:tc>
                <a:tc>
                  <a:txBody>
                    <a:bodyPr/>
                    <a:lstStyle/>
                    <a:p>
                      <a:pPr algn="ctr" fontAlgn="ctr"/>
                      <a:r>
                        <a:rPr lang="es-EC" sz="900" u="none" strike="noStrike" dirty="0">
                          <a:effectLst/>
                        </a:rPr>
                        <a:t>11</a:t>
                      </a:r>
                      <a:endParaRPr lang="es-EC" sz="900" b="0" i="0" u="none" strike="noStrike" dirty="0">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Of. A-102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4</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4</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Of.A-106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200025">
                <a:tc>
                  <a:txBody>
                    <a:bodyPr/>
                    <a:lstStyle/>
                    <a:p>
                      <a:pPr algn="ctr" fontAlgn="ctr"/>
                      <a:r>
                        <a:rPr lang="es-EC" sz="900" u="none" strike="noStrike">
                          <a:effectLst/>
                        </a:rPr>
                        <a:t>Of. A-106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 </a:t>
                      </a:r>
                      <a:endParaRPr lang="es-EC" sz="900" b="0" i="0" u="none" strike="noStrike" dirty="0">
                        <a:solidFill>
                          <a:srgbClr val="000000"/>
                        </a:solidFill>
                        <a:effectLst/>
                        <a:latin typeface="Arial"/>
                      </a:endParaRPr>
                    </a:p>
                  </a:txBody>
                  <a:tcPr marL="9525" marR="9525" marT="9525"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541325760"/>
              </p:ext>
            </p:extLst>
          </p:nvPr>
        </p:nvGraphicFramePr>
        <p:xfrm>
          <a:off x="4788024" y="3429000"/>
          <a:ext cx="4241801" cy="1733550"/>
        </p:xfrm>
        <a:graphic>
          <a:graphicData uri="http://schemas.openxmlformats.org/drawingml/2006/table">
            <a:tbl>
              <a:tblPr>
                <a:tableStyleId>{16D9F66E-5EB9-4882-86FB-DCBF35E3C3E4}</a:tableStyleId>
              </a:tblPr>
              <a:tblGrid>
                <a:gridCol w="1928956"/>
                <a:gridCol w="789984"/>
                <a:gridCol w="748740"/>
                <a:gridCol w="774121"/>
              </a:tblGrid>
              <a:tr h="200025">
                <a:tc>
                  <a:txBody>
                    <a:bodyPr/>
                    <a:lstStyle/>
                    <a:p>
                      <a:pPr algn="ctr" fontAlgn="ctr"/>
                      <a:r>
                        <a:rPr lang="es-EC" sz="900" u="none" strike="noStrike" dirty="0">
                          <a:effectLst/>
                        </a:rPr>
                        <a:t>Laboratorios y Oficinas</a:t>
                      </a:r>
                      <a:endParaRPr lang="es-EC" sz="900" b="1"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 de Puntos</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Funcionales </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No funcionan</a:t>
                      </a:r>
                      <a:endParaRPr lang="es-EC" sz="900" b="1"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Aula A C-201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EB-2000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7</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7</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EB-2000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9</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Circuitos Eléctricos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Of. C-205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Of. C-205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Of. C-206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200025">
                <a:tc>
                  <a:txBody>
                    <a:bodyPr/>
                    <a:lstStyle/>
                    <a:p>
                      <a:pPr algn="ctr" fontAlgn="ctr"/>
                      <a:r>
                        <a:rPr lang="es-EC" sz="900" u="none" strike="noStrike">
                          <a:effectLst/>
                        </a:rPr>
                        <a:t>Of. C-206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2</a:t>
                      </a:r>
                      <a:endParaRPr lang="es-EC" sz="900" b="0"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l" fontAlgn="ctr"/>
                      <a:r>
                        <a:rPr lang="es-EC" sz="900" u="none" strike="noStrike" dirty="0">
                          <a:effectLst/>
                        </a:rPr>
                        <a:t> </a:t>
                      </a:r>
                      <a:endParaRPr lang="es-EC" sz="900" b="0" i="0" u="none" strike="noStrike" dirty="0">
                        <a:solidFill>
                          <a:srgbClr val="000000"/>
                        </a:solidFill>
                        <a:effectLst/>
                        <a:latin typeface="Arial"/>
                      </a:endParaRPr>
                    </a:p>
                  </a:txBody>
                  <a:tcPr marL="9525" marR="9525" marT="9525" marB="0" anchor="ct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217709836"/>
              </p:ext>
            </p:extLst>
          </p:nvPr>
        </p:nvGraphicFramePr>
        <p:xfrm>
          <a:off x="26221" y="5185461"/>
          <a:ext cx="4241801" cy="1543050"/>
        </p:xfrm>
        <a:graphic>
          <a:graphicData uri="http://schemas.openxmlformats.org/drawingml/2006/table">
            <a:tbl>
              <a:tblPr>
                <a:tableStyleId>{D7AC3CCA-C797-4891-BE02-D94E43425B78}</a:tableStyleId>
              </a:tblPr>
              <a:tblGrid>
                <a:gridCol w="1928956"/>
                <a:gridCol w="789984"/>
                <a:gridCol w="748740"/>
                <a:gridCol w="774121"/>
              </a:tblGrid>
              <a:tr h="200025">
                <a:tc>
                  <a:txBody>
                    <a:bodyPr/>
                    <a:lstStyle/>
                    <a:p>
                      <a:pPr algn="ctr" fontAlgn="ctr"/>
                      <a:r>
                        <a:rPr lang="es-EC" sz="900" u="none" strike="noStrike" dirty="0">
                          <a:effectLst/>
                        </a:rPr>
                        <a:t>Laboratorios y Oficinas</a:t>
                      </a:r>
                      <a:endParaRPr lang="es-EC" sz="900" b="1"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 de Puntos</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Funcionales </a:t>
                      </a:r>
                      <a:endParaRPr lang="es-EC" sz="900" b="1"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No funcionan</a:t>
                      </a:r>
                      <a:endParaRPr lang="es-EC" sz="900" b="1"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Máquinas Eléctricas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2</a:t>
                      </a:r>
                      <a:endParaRPr lang="es-EC" sz="900" b="0"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Circuitos Electrónicos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5</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4</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Lab. Control Industrial y Electrofluidos</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3</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3</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 </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Mantenimiento</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c>
                  <a:txBody>
                    <a:bodyPr/>
                    <a:lstStyle/>
                    <a:p>
                      <a:pPr algn="ctr" fontAlgn="ct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Of. C-106 a</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3</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r>
              <a:tr h="190500">
                <a:tc>
                  <a:txBody>
                    <a:bodyPr/>
                    <a:lstStyle/>
                    <a:p>
                      <a:pPr algn="ctr" fontAlgn="ctr"/>
                      <a:r>
                        <a:rPr lang="es-EC" sz="900" u="none" strike="noStrike">
                          <a:effectLst/>
                        </a:rPr>
                        <a:t>Of. C-106 b</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5</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4</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a:effectLst/>
                        </a:rPr>
                        <a:t>1</a:t>
                      </a:r>
                      <a:endParaRPr lang="es-EC" sz="900" b="0" i="0" u="none" strike="noStrike">
                        <a:solidFill>
                          <a:srgbClr val="000000"/>
                        </a:solidFill>
                        <a:effectLst/>
                        <a:latin typeface="Arial"/>
                      </a:endParaRPr>
                    </a:p>
                  </a:txBody>
                  <a:tcPr marL="9525" marR="9525" marT="9525" marB="0" anchor="ctr"/>
                </a:tc>
              </a:tr>
              <a:tr h="200025">
                <a:tc>
                  <a:txBody>
                    <a:bodyPr/>
                    <a:lstStyle/>
                    <a:p>
                      <a:pPr algn="ctr" fontAlgn="ctr"/>
                      <a:r>
                        <a:rPr lang="es-EC" sz="900" u="none" strike="noStrike">
                          <a:effectLst/>
                        </a:rPr>
                        <a:t>Of.C-102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2</a:t>
                      </a:r>
                      <a:endParaRPr lang="es-EC" sz="900" b="0" i="0" u="none" strike="noStrike" dirty="0">
                        <a:solidFill>
                          <a:srgbClr val="000000"/>
                        </a:solidFill>
                        <a:effectLst/>
                        <a:latin typeface="Arial"/>
                      </a:endParaRPr>
                    </a:p>
                  </a:txBody>
                  <a:tcPr marL="9525" marR="9525" marT="9525" marB="0" anchor="ctr"/>
                </a:tc>
                <a:tc>
                  <a:txBody>
                    <a:bodyPr/>
                    <a:lstStyle/>
                    <a:p>
                      <a:pPr algn="ctr" fontAlgn="ctr"/>
                      <a:r>
                        <a:rPr lang="es-EC" sz="900" u="none" strike="noStrike">
                          <a:effectLst/>
                        </a:rPr>
                        <a:t>2</a:t>
                      </a:r>
                      <a:endParaRPr lang="es-EC" sz="900" b="0" i="0" u="none" strike="noStrike">
                        <a:solidFill>
                          <a:srgbClr val="000000"/>
                        </a:solidFill>
                        <a:effectLst/>
                        <a:latin typeface="Arial"/>
                      </a:endParaRPr>
                    </a:p>
                  </a:txBody>
                  <a:tcPr marL="9525" marR="9525" marT="9525" marB="0" anchor="ctr"/>
                </a:tc>
                <a:tc>
                  <a:txBody>
                    <a:bodyPr/>
                    <a:lstStyle/>
                    <a:p>
                      <a:pPr algn="ctr" fontAlgn="ctr"/>
                      <a:r>
                        <a:rPr lang="es-EC" sz="900" u="none" strike="noStrike" dirty="0">
                          <a:effectLst/>
                        </a:rPr>
                        <a:t> </a:t>
                      </a:r>
                      <a:endParaRPr lang="es-EC" sz="900" b="0" i="0" u="none" strike="noStrike" dirty="0">
                        <a:solidFill>
                          <a:srgbClr val="000000"/>
                        </a:solidFill>
                        <a:effectLst/>
                        <a:latin typeface="Arial"/>
                      </a:endParaRPr>
                    </a:p>
                  </a:txBody>
                  <a:tcPr marL="9525" marR="9525" marT="9525" marB="0" anchor="ctr"/>
                </a:tc>
              </a:tr>
            </a:tbl>
          </a:graphicData>
        </a:graphic>
      </p:graphicFrame>
      <p:sp>
        <p:nvSpPr>
          <p:cNvPr id="11" name="TextBox 10"/>
          <p:cNvSpPr txBox="1"/>
          <p:nvPr/>
        </p:nvSpPr>
        <p:spPr>
          <a:xfrm>
            <a:off x="4355976" y="5279722"/>
            <a:ext cx="4766288" cy="1015663"/>
          </a:xfrm>
          <a:prstGeom prst="rect">
            <a:avLst/>
          </a:prstGeom>
          <a:noFill/>
        </p:spPr>
        <p:txBody>
          <a:bodyPr wrap="square" rtlCol="0">
            <a:spAutoFit/>
          </a:bodyPr>
          <a:lstStyle/>
          <a:p>
            <a:r>
              <a:rPr lang="es-EC" sz="1200" i="1" dirty="0"/>
              <a:t>Los laboratorios del DEEE están conformados por  22 laboratorios y 19 oficinas para docentes, en los cuales se encuentran distribuidos 184 puntos de red de  los cuales 152 funcionan correctamente y 32 no tienen acceso a la red.</a:t>
            </a:r>
          </a:p>
          <a:p>
            <a:endParaRPr lang="es-EC" sz="1200" dirty="0"/>
          </a:p>
        </p:txBody>
      </p:sp>
      <p:sp>
        <p:nvSpPr>
          <p:cNvPr id="12" name="TextBox 11"/>
          <p:cNvSpPr txBox="1"/>
          <p:nvPr/>
        </p:nvSpPr>
        <p:spPr>
          <a:xfrm>
            <a:off x="539552" y="508030"/>
            <a:ext cx="1512168" cy="338554"/>
          </a:xfrm>
          <a:prstGeom prst="rect">
            <a:avLst/>
          </a:prstGeom>
          <a:noFill/>
        </p:spPr>
        <p:txBody>
          <a:bodyPr wrap="square" rtlCol="0">
            <a:spAutoFit/>
          </a:bodyPr>
          <a:lstStyle/>
          <a:p>
            <a:r>
              <a:rPr lang="es-EC" sz="1600" b="1" dirty="0" smtClean="0"/>
              <a:t>BLOQUE B2</a:t>
            </a:r>
            <a:endParaRPr lang="es-EC" sz="1600" b="1" dirty="0"/>
          </a:p>
        </p:txBody>
      </p:sp>
      <p:sp>
        <p:nvSpPr>
          <p:cNvPr id="13" name="TextBox 12"/>
          <p:cNvSpPr txBox="1"/>
          <p:nvPr/>
        </p:nvSpPr>
        <p:spPr>
          <a:xfrm>
            <a:off x="4716016" y="523419"/>
            <a:ext cx="1512168" cy="338554"/>
          </a:xfrm>
          <a:prstGeom prst="rect">
            <a:avLst/>
          </a:prstGeom>
          <a:noFill/>
        </p:spPr>
        <p:txBody>
          <a:bodyPr wrap="square" rtlCol="0">
            <a:spAutoFit/>
          </a:bodyPr>
          <a:lstStyle/>
          <a:p>
            <a:r>
              <a:rPr lang="es-EC" sz="1600" b="1" dirty="0" smtClean="0"/>
              <a:t>BLOQUE B2</a:t>
            </a:r>
            <a:endParaRPr lang="es-EC" sz="1600" b="1" dirty="0"/>
          </a:p>
        </p:txBody>
      </p:sp>
      <p:sp>
        <p:nvSpPr>
          <p:cNvPr id="14" name="TextBox 13"/>
          <p:cNvSpPr txBox="1"/>
          <p:nvPr/>
        </p:nvSpPr>
        <p:spPr>
          <a:xfrm>
            <a:off x="251520" y="2996952"/>
            <a:ext cx="1512168" cy="338554"/>
          </a:xfrm>
          <a:prstGeom prst="rect">
            <a:avLst/>
          </a:prstGeom>
          <a:noFill/>
        </p:spPr>
        <p:txBody>
          <a:bodyPr wrap="square" rtlCol="0">
            <a:spAutoFit/>
          </a:bodyPr>
          <a:lstStyle/>
          <a:p>
            <a:r>
              <a:rPr lang="es-EC" sz="1600" b="1" dirty="0" smtClean="0"/>
              <a:t>BLOQUE A</a:t>
            </a:r>
            <a:endParaRPr lang="es-EC" sz="1600" b="1" dirty="0"/>
          </a:p>
        </p:txBody>
      </p:sp>
      <p:sp>
        <p:nvSpPr>
          <p:cNvPr id="15" name="TextBox 14"/>
          <p:cNvSpPr txBox="1"/>
          <p:nvPr/>
        </p:nvSpPr>
        <p:spPr>
          <a:xfrm>
            <a:off x="4745748" y="3010775"/>
            <a:ext cx="1512168" cy="338554"/>
          </a:xfrm>
          <a:prstGeom prst="rect">
            <a:avLst/>
          </a:prstGeom>
          <a:noFill/>
        </p:spPr>
        <p:txBody>
          <a:bodyPr wrap="square" rtlCol="0">
            <a:spAutoFit/>
          </a:bodyPr>
          <a:lstStyle/>
          <a:p>
            <a:r>
              <a:rPr lang="es-EC" sz="1600" b="1" dirty="0" smtClean="0"/>
              <a:t>BLOQUE C2</a:t>
            </a:r>
            <a:endParaRPr lang="es-EC" sz="1600" b="1" dirty="0"/>
          </a:p>
        </p:txBody>
      </p:sp>
      <p:sp>
        <p:nvSpPr>
          <p:cNvPr id="16" name="TextBox 15"/>
          <p:cNvSpPr txBox="1"/>
          <p:nvPr/>
        </p:nvSpPr>
        <p:spPr>
          <a:xfrm>
            <a:off x="236953" y="4941168"/>
            <a:ext cx="1512168" cy="338554"/>
          </a:xfrm>
          <a:prstGeom prst="rect">
            <a:avLst/>
          </a:prstGeom>
          <a:noFill/>
        </p:spPr>
        <p:txBody>
          <a:bodyPr wrap="square" rtlCol="0">
            <a:spAutoFit/>
          </a:bodyPr>
          <a:lstStyle/>
          <a:p>
            <a:r>
              <a:rPr lang="es-EC" sz="1600" b="1" dirty="0" smtClean="0"/>
              <a:t>BLOQUE C1</a:t>
            </a:r>
            <a:endParaRPr lang="es-EC" sz="1600" b="1" dirty="0"/>
          </a:p>
        </p:txBody>
      </p:sp>
    </p:spTree>
    <p:extLst>
      <p:ext uri="{BB962C8B-B14F-4D97-AF65-F5344CB8AC3E}">
        <p14:creationId xmlns:p14="http://schemas.microsoft.com/office/powerpoint/2010/main" val="763322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5760"/>
            <a:ext cx="8229600" cy="1143000"/>
          </a:xfrm>
        </p:spPr>
        <p:txBody>
          <a:bodyPr>
            <a:normAutofit fontScale="90000"/>
          </a:bodyPr>
          <a:lstStyle/>
          <a:p>
            <a:r>
              <a:rPr lang="es-EC" b="1" dirty="0"/>
              <a:t>Enlace desde las UTICS hasta el DEEE</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080119605"/>
              </p:ext>
            </p:extLst>
          </p:nvPr>
        </p:nvGraphicFramePr>
        <p:xfrm>
          <a:off x="1691680" y="1196752"/>
          <a:ext cx="5464918" cy="3752577"/>
        </p:xfrm>
        <a:graphic>
          <a:graphicData uri="http://schemas.openxmlformats.org/presentationml/2006/ole">
            <mc:AlternateContent xmlns:mc="http://schemas.openxmlformats.org/markup-compatibility/2006">
              <mc:Choice xmlns:v="urn:schemas-microsoft-com:vml" Requires="v">
                <p:oleObj spid="_x0000_s3134" name="Visio" r:id="rId3" imgW="10099298" imgH="6912189" progId="Visio.Drawing.11">
                  <p:embed/>
                </p:oleObj>
              </mc:Choice>
              <mc:Fallback>
                <p:oleObj name="Visio" r:id="rId3" imgW="10099298" imgH="691218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196752"/>
                        <a:ext cx="5464918" cy="3752577"/>
                      </a:xfrm>
                      <a:prstGeom prst="rect">
                        <a:avLst/>
                      </a:prstGeom>
                      <a:noFill/>
                    </p:spPr>
                  </p:pic>
                </p:oleObj>
              </mc:Fallback>
            </mc:AlternateContent>
          </a:graphicData>
        </a:graphic>
      </p:graphicFrame>
      <p:sp>
        <p:nvSpPr>
          <p:cNvPr id="6" name="5 CuadroTexto"/>
          <p:cNvSpPr txBox="1"/>
          <p:nvPr/>
        </p:nvSpPr>
        <p:spPr>
          <a:xfrm>
            <a:off x="1035875" y="5229200"/>
            <a:ext cx="3651769" cy="369332"/>
          </a:xfrm>
          <a:prstGeom prst="rect">
            <a:avLst/>
          </a:prstGeom>
          <a:noFill/>
        </p:spPr>
        <p:txBody>
          <a:bodyPr wrap="none" rtlCol="0">
            <a:spAutoFit/>
          </a:bodyPr>
          <a:lstStyle/>
          <a:p>
            <a:r>
              <a:rPr lang="es-EC" dirty="0" smtClean="0"/>
              <a:t>Ancho de Banda de ESPE  </a:t>
            </a:r>
            <a:r>
              <a:rPr lang="es-EC" dirty="0" smtClean="0">
                <a:sym typeface="Wingdings" pitchFamily="2" charset="2"/>
              </a:rPr>
              <a:t> 75Mbps</a:t>
            </a:r>
          </a:p>
        </p:txBody>
      </p:sp>
      <p:sp>
        <p:nvSpPr>
          <p:cNvPr id="7" name="6 Rectángulo"/>
          <p:cNvSpPr/>
          <p:nvPr/>
        </p:nvSpPr>
        <p:spPr>
          <a:xfrm>
            <a:off x="4837242" y="5229200"/>
            <a:ext cx="3631572" cy="369332"/>
          </a:xfrm>
          <a:prstGeom prst="rect">
            <a:avLst/>
          </a:prstGeom>
        </p:spPr>
        <p:txBody>
          <a:bodyPr wrap="none">
            <a:spAutoFit/>
          </a:bodyPr>
          <a:lstStyle/>
          <a:p>
            <a:r>
              <a:rPr lang="en-US" dirty="0" err="1">
                <a:sym typeface="Wingdings" pitchFamily="2" charset="2"/>
              </a:rPr>
              <a:t>Ancho</a:t>
            </a:r>
            <a:r>
              <a:rPr lang="en-US" dirty="0">
                <a:sym typeface="Wingdings" pitchFamily="2" charset="2"/>
              </a:rPr>
              <a:t> de Banda de DEEE  </a:t>
            </a:r>
            <a:r>
              <a:rPr lang="en-US" dirty="0" smtClean="0">
                <a:sym typeface="Wingdings" pitchFamily="2" charset="2"/>
              </a:rPr>
              <a:t>10Mbps</a:t>
            </a:r>
            <a:endParaRPr lang="es-EC" dirty="0"/>
          </a:p>
        </p:txBody>
      </p:sp>
      <p:sp>
        <p:nvSpPr>
          <p:cNvPr id="8" name="7 Rectángulo"/>
          <p:cNvSpPr/>
          <p:nvPr/>
        </p:nvSpPr>
        <p:spPr>
          <a:xfrm>
            <a:off x="2747514" y="5805264"/>
            <a:ext cx="3903120" cy="461665"/>
          </a:xfrm>
          <a:prstGeom prst="rect">
            <a:avLst/>
          </a:prstGeom>
        </p:spPr>
        <p:txBody>
          <a:bodyPr wrap="none">
            <a:spAutoFit/>
          </a:bodyPr>
          <a:lstStyle/>
          <a:p>
            <a:r>
              <a:rPr lang="en-US" b="1" dirty="0" err="1">
                <a:sym typeface="Wingdings" pitchFamily="2" charset="2"/>
              </a:rPr>
              <a:t>Ancho</a:t>
            </a:r>
            <a:r>
              <a:rPr lang="en-US" b="1" dirty="0">
                <a:sym typeface="Wingdings" pitchFamily="2" charset="2"/>
              </a:rPr>
              <a:t> de Banda de </a:t>
            </a:r>
            <a:r>
              <a:rPr lang="en-US" b="1" dirty="0" smtClean="0">
                <a:sym typeface="Wingdings" pitchFamily="2" charset="2"/>
              </a:rPr>
              <a:t>ESPE </a:t>
            </a:r>
            <a:r>
              <a:rPr lang="en-US" b="1" dirty="0">
                <a:sym typeface="Wingdings" pitchFamily="2" charset="2"/>
              </a:rPr>
              <a:t> </a:t>
            </a:r>
            <a:r>
              <a:rPr lang="en-US" sz="2400" b="1" dirty="0" smtClean="0">
                <a:solidFill>
                  <a:srgbClr val="FF0000"/>
                </a:solidFill>
                <a:sym typeface="Wingdings" pitchFamily="2" charset="2"/>
              </a:rPr>
              <a:t>82Mbps</a:t>
            </a:r>
            <a:endParaRPr lang="es-EC" sz="2400" b="1" dirty="0">
              <a:solidFill>
                <a:srgbClr val="FF0000"/>
              </a:solidFill>
            </a:endParaRPr>
          </a:p>
        </p:txBody>
      </p:sp>
      <p:pic>
        <p:nvPicPr>
          <p:cNvPr id="3094" name="Picture 22" descr="http://www.finanzzas.com/wp-content/uploads/IPv4-Vs-IPv6.jp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5019282"/>
            <a:ext cx="1337319" cy="174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73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1" nodeType="clickEffect">
                                  <p:stCondLst>
                                    <p:cond delay="0"/>
                                  </p:stCondLst>
                                  <p:childTnLst>
                                    <p:animEffect transition="out" filter="circle(out)">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6" presetClass="exit" presetSubtype="32" fill="hold" grpId="1" nodeType="withEffect">
                                  <p:stCondLst>
                                    <p:cond delay="0"/>
                                  </p:stCondLst>
                                  <p:childTnLst>
                                    <p:animEffect transition="out" filter="circle(out)">
                                      <p:cBhvr>
                                        <p:cTn id="33" dur="2000"/>
                                        <p:tgtEl>
                                          <p:spTgt spid="7"/>
                                        </p:tgtEl>
                                      </p:cBhvr>
                                    </p:animEffect>
                                    <p:set>
                                      <p:cBhvr>
                                        <p:cTn id="34" dur="1" fill="hold">
                                          <p:stCondLst>
                                            <p:cond delay="1999"/>
                                          </p:stCondLst>
                                        </p:cTn>
                                        <p:tgtEl>
                                          <p:spTgt spid="7"/>
                                        </p:tgtEl>
                                        <p:attrNameLst>
                                          <p:attrName>style.visibility</p:attrName>
                                        </p:attrNameLst>
                                      </p:cBhvr>
                                      <p:to>
                                        <p:strVal val="hidden"/>
                                      </p:to>
                                    </p:set>
                                  </p:childTnLst>
                                </p:cTn>
                              </p:par>
                              <p:par>
                                <p:cTn id="35" presetID="6" presetClass="exit" presetSubtype="32" fill="hold" grpId="0" nodeType="withEffect">
                                  <p:stCondLst>
                                    <p:cond delay="0"/>
                                  </p:stCondLst>
                                  <p:childTnLst>
                                    <p:animEffect transition="out" filter="circle(out)">
                                      <p:cBhvr>
                                        <p:cTn id="36" dur="2000"/>
                                        <p:tgtEl>
                                          <p:spTgt spid="8">
                                            <p:txEl>
                                              <p:pRg st="0" end="0"/>
                                            </p:txEl>
                                          </p:spTgt>
                                        </p:tgtEl>
                                      </p:cBhvr>
                                    </p:animEffect>
                                    <p:set>
                                      <p:cBhvr>
                                        <p:cTn id="37" dur="1" fill="hold">
                                          <p:stCondLst>
                                            <p:cond delay="1999"/>
                                          </p:stCondLst>
                                        </p:cTn>
                                        <p:tgtEl>
                                          <p:spTgt spid="8">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94"/>
                                        </p:tgtEl>
                                        <p:attrNameLst>
                                          <p:attrName>style.visibility</p:attrName>
                                        </p:attrNameLst>
                                      </p:cBhvr>
                                      <p:to>
                                        <p:strVal val="visible"/>
                                      </p:to>
                                    </p:set>
                                    <p:animEffect transition="in" filter="barn(inVertical)">
                                      <p:cBhvr>
                                        <p:cTn id="42" dur="500"/>
                                        <p:tgtEl>
                                          <p:spTgt spid="3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143000"/>
          </a:xfrm>
        </p:spPr>
        <p:txBody>
          <a:bodyPr/>
          <a:lstStyle/>
          <a:p>
            <a:r>
              <a:rPr lang="es-EC" dirty="0" smtClean="0"/>
              <a:t>ANÁLISIS DE LA RED INALÁMBRICA</a:t>
            </a:r>
            <a:endParaRPr lang="es-EC" dirty="0"/>
          </a:p>
        </p:txBody>
      </p:sp>
      <p:sp>
        <p:nvSpPr>
          <p:cNvPr id="3" name="2 Marcador de contenido"/>
          <p:cNvSpPr>
            <a:spLocks noGrp="1"/>
          </p:cNvSpPr>
          <p:nvPr>
            <p:ph idx="1"/>
          </p:nvPr>
        </p:nvSpPr>
        <p:spPr>
          <a:xfrm>
            <a:off x="457200" y="1052736"/>
            <a:ext cx="8229600" cy="4525963"/>
          </a:xfrm>
        </p:spPr>
        <p:txBody>
          <a:bodyPr/>
          <a:lstStyle/>
          <a:p>
            <a:r>
              <a:rPr lang="es-EC" dirty="0" smtClean="0"/>
              <a:t>Herramientas para análisis de la red </a:t>
            </a:r>
            <a:r>
              <a:rPr lang="es-EC" dirty="0" err="1" smtClean="0"/>
              <a:t>WiFi</a:t>
            </a:r>
            <a:endParaRPr lang="es-EC" dirty="0" smtClean="0"/>
          </a:p>
          <a:p>
            <a:pPr lvl="0">
              <a:buFont typeface="Wingdings" pitchFamily="2" charset="2"/>
              <a:buChar char="ü"/>
            </a:pPr>
            <a:r>
              <a:rPr lang="es-EC" b="1" dirty="0" err="1" smtClean="0"/>
              <a:t>WirelessMon</a:t>
            </a:r>
            <a:endParaRPr lang="es-EC" b="1" dirty="0" smtClean="0"/>
          </a:p>
          <a:p>
            <a:pPr marL="0" lvl="0" indent="0">
              <a:buNone/>
            </a:pPr>
            <a:endParaRPr lang="es-EC" b="1" dirty="0" smtClean="0"/>
          </a:p>
          <a:p>
            <a:pPr marL="0" lvl="0" indent="0">
              <a:buNone/>
            </a:pPr>
            <a:endParaRPr lang="es-EC" b="1" dirty="0" smtClean="0"/>
          </a:p>
          <a:p>
            <a:pPr marL="0" lvl="0" indent="0">
              <a:buNone/>
            </a:pPr>
            <a:endParaRPr lang="es-EC" b="1" dirty="0" smtClean="0"/>
          </a:p>
          <a:p>
            <a:pPr marL="0" lvl="0" indent="0">
              <a:buNone/>
            </a:pPr>
            <a:endParaRPr lang="es-EC" b="1" dirty="0" smtClean="0"/>
          </a:p>
          <a:p>
            <a:pPr lvl="0">
              <a:buFont typeface="Wingdings" pitchFamily="2" charset="2"/>
              <a:buChar char="ü"/>
            </a:pPr>
            <a:r>
              <a:rPr lang="es-EC" b="1" dirty="0" err="1" smtClean="0"/>
              <a:t>inSSIDer</a:t>
            </a:r>
            <a:endParaRPr lang="es-EC" dirty="0"/>
          </a:p>
          <a:p>
            <a:pPr marL="0" indent="0">
              <a:buNone/>
            </a:pPr>
            <a:endParaRPr lang="es-EC"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276872"/>
            <a:ext cx="3933453" cy="199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s3.bitelia.com/files/2010/08/launch-inssider-300x1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941168"/>
            <a:ext cx="3096344" cy="109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326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1000"/>
                                        <p:tgtEl>
                                          <p:spTgt spid="4098"/>
                                        </p:tgtEl>
                                      </p:cBhvr>
                                    </p:animEffect>
                                    <p:anim calcmode="lin" valueType="num">
                                      <p:cBhvr>
                                        <p:cTn id="16" dur="1000" fill="hold"/>
                                        <p:tgtEl>
                                          <p:spTgt spid="4098"/>
                                        </p:tgtEl>
                                        <p:attrNameLst>
                                          <p:attrName>ppt_x</p:attrName>
                                        </p:attrNameLst>
                                      </p:cBhvr>
                                      <p:tavLst>
                                        <p:tav tm="0">
                                          <p:val>
                                            <p:strVal val="#ppt_x"/>
                                          </p:val>
                                        </p:tav>
                                        <p:tav tm="100000">
                                          <p:val>
                                            <p:strVal val="#ppt_x"/>
                                          </p:val>
                                        </p:tav>
                                      </p:tavLst>
                                    </p:anim>
                                    <p:anim calcmode="lin" valueType="num">
                                      <p:cBhvr>
                                        <p:cTn id="1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additive="base">
                                        <p:cTn id="27" dur="500" fill="hold"/>
                                        <p:tgtEl>
                                          <p:spTgt spid="4100"/>
                                        </p:tgtEl>
                                        <p:attrNameLst>
                                          <p:attrName>ppt_x</p:attrName>
                                        </p:attrNameLst>
                                      </p:cBhvr>
                                      <p:tavLst>
                                        <p:tav tm="0">
                                          <p:val>
                                            <p:strVal val="#ppt_x"/>
                                          </p:val>
                                        </p:tav>
                                        <p:tav tm="100000">
                                          <p:val>
                                            <p:strVal val="#ppt_x"/>
                                          </p:val>
                                        </p:tav>
                                      </p:tavLst>
                                    </p:anim>
                                    <p:anim calcmode="lin" valueType="num">
                                      <p:cBhvr additive="base">
                                        <p:cTn id="2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400600"/>
          </a:xfrm>
        </p:spPr>
        <p:txBody>
          <a:bodyPr/>
          <a:lstStyle/>
          <a:p>
            <a:r>
              <a:rPr lang="es-EC" dirty="0" err="1" smtClean="0"/>
              <a:t>WirelessMon</a:t>
            </a:r>
            <a:endParaRPr lang="es-EC" dirty="0" smtClean="0"/>
          </a:p>
          <a:p>
            <a:endParaRPr lang="es-EC" dirty="0"/>
          </a:p>
          <a:p>
            <a:pPr marL="0" indent="0">
              <a:buNone/>
            </a:pPr>
            <a:endParaRPr lang="es-EC" dirty="0" smtClean="0"/>
          </a:p>
          <a:p>
            <a:endParaRPr lang="es-EC" dirty="0"/>
          </a:p>
          <a:p>
            <a:endParaRPr lang="es-EC" dirty="0" smtClean="0"/>
          </a:p>
          <a:p>
            <a:endParaRPr lang="es-EC" dirty="0"/>
          </a:p>
          <a:p>
            <a:pPr marL="0" indent="0">
              <a:buNone/>
            </a:pPr>
            <a:endParaRPr lang="es-EC" dirty="0"/>
          </a:p>
        </p:txBody>
      </p:sp>
      <p:pic>
        <p:nvPicPr>
          <p:cNvPr id="5" name="Picture 27"/>
          <p:cNvPicPr/>
          <p:nvPr/>
        </p:nvPicPr>
        <p:blipFill rotWithShape="1">
          <a:blip r:embed="rId2"/>
          <a:srcRect t="13704" r="23149" b="19940"/>
          <a:stretch/>
        </p:blipFill>
        <p:spPr bwMode="auto">
          <a:xfrm>
            <a:off x="611560" y="1412776"/>
            <a:ext cx="8136904" cy="46085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2768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4525963"/>
          </a:xfrm>
        </p:spPr>
        <p:txBody>
          <a:bodyPr/>
          <a:lstStyle/>
          <a:p>
            <a:r>
              <a:rPr lang="es-EC" dirty="0" err="1" smtClean="0"/>
              <a:t>inSSIDer</a:t>
            </a:r>
            <a:endParaRPr lang="es-EC" dirty="0" smtClean="0"/>
          </a:p>
          <a:p>
            <a:endParaRPr lang="es-EC" dirty="0"/>
          </a:p>
          <a:p>
            <a:pPr marL="0" indent="0">
              <a:buNone/>
            </a:pPr>
            <a:endParaRPr lang="es-EC" dirty="0"/>
          </a:p>
        </p:txBody>
      </p:sp>
      <p:pic>
        <p:nvPicPr>
          <p:cNvPr id="5" name="Picture 33"/>
          <p:cNvPicPr/>
          <p:nvPr/>
        </p:nvPicPr>
        <p:blipFill rotWithShape="1">
          <a:blip r:embed="rId2">
            <a:extLst>
              <a:ext uri="{28A0092B-C50C-407E-A947-70E740481C1C}">
                <a14:useLocalDpi xmlns:a14="http://schemas.microsoft.com/office/drawing/2010/main" val="0"/>
              </a:ext>
            </a:extLst>
          </a:blip>
          <a:srcRect t="16000" r="16222"/>
          <a:stretch/>
        </p:blipFill>
        <p:spPr bwMode="auto">
          <a:xfrm>
            <a:off x="539552" y="1196752"/>
            <a:ext cx="8208912" cy="46805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4255021"/>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89856"/>
            <a:ext cx="8229600" cy="1143000"/>
          </a:xfrm>
        </p:spPr>
        <p:txBody>
          <a:bodyPr>
            <a:normAutofit fontScale="90000"/>
          </a:bodyPr>
          <a:lstStyle/>
          <a:p>
            <a:r>
              <a:rPr lang="es-EC" b="1" dirty="0"/>
              <a:t>Descripción de los AP con mayor intensidad de señal por Bloque </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610903217"/>
              </p:ext>
            </p:extLst>
          </p:nvPr>
        </p:nvGraphicFramePr>
        <p:xfrm>
          <a:off x="467544" y="2420887"/>
          <a:ext cx="8208912" cy="2928067"/>
        </p:xfrm>
        <a:graphic>
          <a:graphicData uri="http://schemas.openxmlformats.org/drawingml/2006/table">
            <a:tbl>
              <a:tblPr firstRow="1" firstCol="1" bandRow="1">
                <a:tableStyleId>{5C22544A-7EE6-4342-B048-85BDC9FD1C3A}</a:tableStyleId>
              </a:tblPr>
              <a:tblGrid>
                <a:gridCol w="1447712"/>
                <a:gridCol w="2337343"/>
                <a:gridCol w="1107483"/>
                <a:gridCol w="737743"/>
                <a:gridCol w="1471148"/>
                <a:gridCol w="1107483"/>
              </a:tblGrid>
              <a:tr h="507827">
                <a:tc>
                  <a:txBody>
                    <a:bodyPr/>
                    <a:lstStyle/>
                    <a:p>
                      <a:pPr algn="ctr">
                        <a:lnSpc>
                          <a:spcPct val="115000"/>
                        </a:lnSpc>
                        <a:spcAft>
                          <a:spcPts val="0"/>
                        </a:spcAft>
                      </a:pPr>
                      <a:r>
                        <a:rPr lang="es-EC" sz="1400" dirty="0">
                          <a:effectLst/>
                        </a:rPr>
                        <a:t>BLOQUE </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AP CON MAYOR INTENSIDAD (SSID)</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CLAVE DE SEGURIDAD</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DE CANAL</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TIPO DE SEGURIDAD</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RSSI (DB)</a:t>
                      </a:r>
                      <a:endParaRPr lang="es-EC" sz="1400">
                        <a:solidFill>
                          <a:srgbClr val="31849B"/>
                        </a:solidFill>
                        <a:effectLst/>
                        <a:latin typeface="Calibri"/>
                        <a:ea typeface="Calibri"/>
                        <a:cs typeface="Times New Roman"/>
                      </a:endParaRPr>
                    </a:p>
                  </a:txBody>
                  <a:tcPr marL="68580" marR="68580" marT="0" marB="0"/>
                </a:tc>
              </a:tr>
              <a:tr h="284337">
                <a:tc>
                  <a:txBody>
                    <a:bodyPr/>
                    <a:lstStyle/>
                    <a:p>
                      <a:pPr algn="ctr">
                        <a:lnSpc>
                          <a:spcPct val="115000"/>
                        </a:lnSpc>
                        <a:spcAft>
                          <a:spcPts val="0"/>
                        </a:spcAft>
                      </a:pPr>
                      <a:r>
                        <a:rPr lang="es-EC" sz="1400">
                          <a:effectLst/>
                        </a:rPr>
                        <a:t>BLOQUE A</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I+D</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SI</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8</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WPA</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-82</a:t>
                      </a:r>
                      <a:endParaRPr lang="es-EC" sz="1400">
                        <a:solidFill>
                          <a:srgbClr val="31849B"/>
                        </a:solidFill>
                        <a:effectLst/>
                        <a:latin typeface="Calibri"/>
                        <a:ea typeface="Calibri"/>
                        <a:cs typeface="Times New Roman"/>
                      </a:endParaRPr>
                    </a:p>
                  </a:txBody>
                  <a:tcPr marL="68580" marR="68580" marT="0" marB="0"/>
                </a:tc>
              </a:tr>
              <a:tr h="284337">
                <a:tc>
                  <a:txBody>
                    <a:bodyPr/>
                    <a:lstStyle/>
                    <a:p>
                      <a:pPr algn="ctr">
                        <a:lnSpc>
                          <a:spcPct val="115000"/>
                        </a:lnSpc>
                        <a:spcAft>
                          <a:spcPts val="0"/>
                        </a:spcAft>
                      </a:pPr>
                      <a:r>
                        <a:rPr lang="es-EC" sz="1400">
                          <a:effectLst/>
                        </a:rPr>
                        <a:t>BLOQUE B1</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CIM 2000</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SI</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WPA2</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-71</a:t>
                      </a:r>
                      <a:endParaRPr lang="es-EC" sz="1400">
                        <a:solidFill>
                          <a:srgbClr val="31849B"/>
                        </a:solidFill>
                        <a:effectLst/>
                        <a:latin typeface="Calibri"/>
                        <a:ea typeface="Calibri"/>
                        <a:cs typeface="Times New Roman"/>
                      </a:endParaRPr>
                    </a:p>
                  </a:txBody>
                  <a:tcPr marL="68580" marR="68580" marT="0" marB="0"/>
                </a:tc>
              </a:tr>
              <a:tr h="284337">
                <a:tc>
                  <a:txBody>
                    <a:bodyPr/>
                    <a:lstStyle/>
                    <a:p>
                      <a:pPr algn="ctr">
                        <a:lnSpc>
                          <a:spcPct val="115000"/>
                        </a:lnSpc>
                        <a:spcAft>
                          <a:spcPts val="0"/>
                        </a:spcAft>
                      </a:pPr>
                      <a:r>
                        <a:rPr lang="es-EC" sz="1400">
                          <a:effectLst/>
                        </a:rPr>
                        <a:t>BLOQUE B2</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I+D</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SI</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8</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WPA</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-53</a:t>
                      </a:r>
                      <a:endParaRPr lang="es-EC" sz="1400">
                        <a:solidFill>
                          <a:srgbClr val="31849B"/>
                        </a:solidFill>
                        <a:effectLst/>
                        <a:latin typeface="Calibri"/>
                        <a:ea typeface="Calibri"/>
                        <a:cs typeface="Times New Roman"/>
                      </a:endParaRPr>
                    </a:p>
                  </a:txBody>
                  <a:tcPr marL="68580" marR="68580" marT="0" marB="0"/>
                </a:tc>
              </a:tr>
              <a:tr h="284337">
                <a:tc>
                  <a:txBody>
                    <a:bodyPr/>
                    <a:lstStyle/>
                    <a:p>
                      <a:pPr algn="ctr">
                        <a:lnSpc>
                          <a:spcPct val="115000"/>
                        </a:lnSpc>
                        <a:spcAft>
                          <a:spcPts val="0"/>
                        </a:spcAft>
                      </a:pPr>
                      <a:r>
                        <a:rPr lang="es-EC" sz="1400">
                          <a:effectLst/>
                        </a:rPr>
                        <a:t>BLOQUE C1</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INVESTIGACION</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SI</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6</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WPA2</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-50</a:t>
                      </a:r>
                      <a:endParaRPr lang="es-EC" sz="1400">
                        <a:solidFill>
                          <a:srgbClr val="31849B"/>
                        </a:solidFill>
                        <a:effectLst/>
                        <a:latin typeface="Calibri"/>
                        <a:ea typeface="Calibri"/>
                        <a:cs typeface="Times New Roman"/>
                      </a:endParaRPr>
                    </a:p>
                  </a:txBody>
                  <a:tcPr marL="68580" marR="68580" marT="0" marB="0"/>
                </a:tc>
              </a:tr>
              <a:tr h="284337">
                <a:tc>
                  <a:txBody>
                    <a:bodyPr/>
                    <a:lstStyle/>
                    <a:p>
                      <a:pPr algn="ctr">
                        <a:lnSpc>
                          <a:spcPct val="115000"/>
                        </a:lnSpc>
                        <a:spcAft>
                          <a:spcPts val="0"/>
                        </a:spcAft>
                      </a:pPr>
                      <a:r>
                        <a:rPr lang="es-EC" sz="1400">
                          <a:effectLst/>
                        </a:rPr>
                        <a:t>BLOQUE C2</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NETWORKING</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SI</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11</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OPEN</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-39</a:t>
                      </a:r>
                      <a:endParaRPr lang="es-EC" sz="1400">
                        <a:solidFill>
                          <a:srgbClr val="31849B"/>
                        </a:solidFill>
                        <a:effectLst/>
                        <a:latin typeface="Calibri"/>
                        <a:ea typeface="Calibri"/>
                        <a:cs typeface="Times New Roman"/>
                      </a:endParaRPr>
                    </a:p>
                  </a:txBody>
                  <a:tcPr marL="68580" marR="68580" marT="0" marB="0"/>
                </a:tc>
              </a:tr>
              <a:tr h="442982">
                <a:tc>
                  <a:txBody>
                    <a:bodyPr/>
                    <a:lstStyle/>
                    <a:p>
                      <a:pPr algn="ctr">
                        <a:lnSpc>
                          <a:spcPct val="115000"/>
                        </a:lnSpc>
                        <a:spcAft>
                          <a:spcPts val="0"/>
                        </a:spcAft>
                      </a:pPr>
                      <a:r>
                        <a:rPr lang="es-EC" sz="1400">
                          <a:effectLst/>
                        </a:rPr>
                        <a:t>GRADAS PRIMER PISO</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NETWORKING</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SI</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11</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OPEN</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-71</a:t>
                      </a:r>
                      <a:endParaRPr lang="es-EC" sz="1400">
                        <a:solidFill>
                          <a:srgbClr val="31849B"/>
                        </a:solidFill>
                        <a:effectLst/>
                        <a:latin typeface="Calibri"/>
                        <a:ea typeface="Calibri"/>
                        <a:cs typeface="Times New Roman"/>
                      </a:endParaRPr>
                    </a:p>
                  </a:txBody>
                  <a:tcPr marL="68580" marR="68580" marT="0" marB="0"/>
                </a:tc>
              </a:tr>
              <a:tr h="507827">
                <a:tc>
                  <a:txBody>
                    <a:bodyPr/>
                    <a:lstStyle/>
                    <a:p>
                      <a:pPr algn="ctr">
                        <a:lnSpc>
                          <a:spcPct val="115000"/>
                        </a:lnSpc>
                        <a:spcAft>
                          <a:spcPts val="0"/>
                        </a:spcAft>
                      </a:pPr>
                      <a:r>
                        <a:rPr lang="es-EC" sz="1400">
                          <a:effectLst/>
                        </a:rPr>
                        <a:t>GRADAS PLANTA BAJA</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CIM2000</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SI</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a:t>
                      </a:r>
                      <a:endParaRPr lang="es-EC" sz="14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WPA2</a:t>
                      </a:r>
                      <a:endParaRPr lang="es-EC" sz="1400" dirty="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-62</a:t>
                      </a:r>
                      <a:endParaRPr lang="es-EC" sz="1400" dirty="0">
                        <a:solidFill>
                          <a:srgbClr val="31849B"/>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42724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143000"/>
          </a:xfrm>
        </p:spPr>
        <p:txBody>
          <a:bodyPr>
            <a:normAutofit fontScale="90000"/>
          </a:bodyPr>
          <a:lstStyle/>
          <a:p>
            <a:r>
              <a:rPr lang="es-EC" b="1" dirty="0"/>
              <a:t>Especificaciones de los requerimientos de la </a:t>
            </a:r>
            <a:r>
              <a:rPr lang="es-EC" b="1" dirty="0" smtClean="0"/>
              <a:t>red</a:t>
            </a:r>
            <a:endParaRPr lang="es-EC" dirty="0"/>
          </a:p>
        </p:txBody>
      </p:sp>
      <p:sp>
        <p:nvSpPr>
          <p:cNvPr id="3" name="2 Marcador de contenido"/>
          <p:cNvSpPr>
            <a:spLocks noGrp="1"/>
          </p:cNvSpPr>
          <p:nvPr>
            <p:ph idx="1"/>
          </p:nvPr>
        </p:nvSpPr>
        <p:spPr/>
        <p:txBody>
          <a:bodyPr>
            <a:normAutofit fontScale="85000" lnSpcReduction="20000"/>
          </a:bodyPr>
          <a:lstStyle/>
          <a:p>
            <a:pPr lvl="0" algn="just"/>
            <a:r>
              <a:rPr lang="es-EC" dirty="0"/>
              <a:t>La red debe poseer un cableado estructurado de acuerdo a las normas y estándares.</a:t>
            </a:r>
          </a:p>
          <a:p>
            <a:pPr lvl="0" algn="just"/>
            <a:r>
              <a:rPr lang="es-EC" dirty="0"/>
              <a:t>La red debe brindar </a:t>
            </a:r>
            <a:r>
              <a:rPr lang="es-EC" dirty="0" smtClean="0"/>
              <a:t>disponibilidad </a:t>
            </a:r>
            <a:r>
              <a:rPr lang="es-EC" dirty="0"/>
              <a:t>para levantar más servicios de red.</a:t>
            </a:r>
          </a:p>
          <a:p>
            <a:pPr lvl="0" algn="just"/>
            <a:r>
              <a:rPr lang="es-EC" dirty="0"/>
              <a:t>La red cableada debe soportar la conexión con la red inalámbrica  para formar una red híbrida (WIFI)</a:t>
            </a:r>
          </a:p>
          <a:p>
            <a:pPr lvl="0" algn="just"/>
            <a:r>
              <a:rPr lang="es-EC" dirty="0"/>
              <a:t>La red deberá poseer un sistema de administración de red, para lo cual se utilizará un software de monitoreo de gestión de redes.</a:t>
            </a:r>
          </a:p>
          <a:p>
            <a:pPr lvl="0" algn="just"/>
            <a:r>
              <a:rPr lang="es-EC" dirty="0"/>
              <a:t>Los servicios que lleguen a los estudiantes deben tener el suficiente ancho de banda y brindar la calidad necesaria para acceder a la red.</a:t>
            </a:r>
          </a:p>
          <a:p>
            <a:endParaRPr lang="es-EC" dirty="0"/>
          </a:p>
        </p:txBody>
      </p:sp>
    </p:spTree>
    <p:extLst>
      <p:ext uri="{BB962C8B-B14F-4D97-AF65-F5344CB8AC3E}">
        <p14:creationId xmlns:p14="http://schemas.microsoft.com/office/powerpoint/2010/main" val="13386864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in)">
                                      <p:cBhvr>
                                        <p:cTn id="2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8435280" cy="1143000"/>
          </a:xfrm>
        </p:spPr>
        <p:txBody>
          <a:bodyPr>
            <a:normAutofit fontScale="90000"/>
          </a:bodyPr>
          <a:lstStyle/>
          <a:p>
            <a:r>
              <a:rPr lang="es-EC" b="1" dirty="0"/>
              <a:t>Propuesta de la Tecnología y Topología de </a:t>
            </a:r>
            <a:r>
              <a:rPr lang="es-EC" b="1" dirty="0" smtClean="0"/>
              <a:t>la nueva </a:t>
            </a:r>
            <a:r>
              <a:rPr lang="es-EC" b="1" dirty="0"/>
              <a:t>red</a:t>
            </a:r>
            <a:endParaRPr lang="es-EC" dirty="0"/>
          </a:p>
        </p:txBody>
      </p:sp>
      <p:sp>
        <p:nvSpPr>
          <p:cNvPr id="3" name="2 Marcador de contenido"/>
          <p:cNvSpPr>
            <a:spLocks noGrp="1"/>
          </p:cNvSpPr>
          <p:nvPr>
            <p:ph idx="1"/>
          </p:nvPr>
        </p:nvSpPr>
        <p:spPr>
          <a:xfrm>
            <a:off x="467544" y="1340768"/>
            <a:ext cx="8229600" cy="3024337"/>
          </a:xfrm>
        </p:spPr>
        <p:txBody>
          <a:bodyPr/>
          <a:lstStyle/>
          <a:p>
            <a:r>
              <a:rPr lang="es-EC" dirty="0"/>
              <a:t>1000 base-T </a:t>
            </a:r>
            <a:endParaRPr lang="es-EC" dirty="0" smtClean="0"/>
          </a:p>
          <a:p>
            <a:r>
              <a:rPr lang="es-EC" dirty="0"/>
              <a:t>Gigabit Ethernet </a:t>
            </a:r>
            <a:endParaRPr lang="es-EC" dirty="0" smtClean="0"/>
          </a:p>
          <a:p>
            <a:endParaRPr lang="es-EC" dirty="0"/>
          </a:p>
          <a:p>
            <a:endParaRPr lang="es-EC" dirty="0" smtClean="0"/>
          </a:p>
          <a:p>
            <a:r>
              <a:rPr lang="es-EC" dirty="0" smtClean="0"/>
              <a:t>Topología física y lógica en estrella</a:t>
            </a:r>
          </a:p>
          <a:p>
            <a:endParaRPr lang="es-EC" dirty="0" smtClean="0"/>
          </a:p>
          <a:p>
            <a:pPr marL="0" indent="0">
              <a:buNone/>
            </a:pPr>
            <a:endParaRPr lang="es-EC"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43" r="12951" b="41636"/>
          <a:stretch/>
        </p:blipFill>
        <p:spPr bwMode="auto">
          <a:xfrm>
            <a:off x="2586682" y="2650838"/>
            <a:ext cx="3291684" cy="116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197314"/>
            <a:ext cx="2230388" cy="196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987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8152" y="116632"/>
            <a:ext cx="8229600" cy="792088"/>
          </a:xfrm>
        </p:spPr>
        <p:txBody>
          <a:bodyPr/>
          <a:lstStyle/>
          <a:p>
            <a:r>
              <a:rPr lang="es-EC" dirty="0" smtClean="0"/>
              <a:t>DISEÑO FISICO DE LA RED</a:t>
            </a:r>
            <a:endParaRPr lang="es-EC" dirty="0"/>
          </a:p>
        </p:txBody>
      </p:sp>
      <p:sp>
        <p:nvSpPr>
          <p:cNvPr id="3" name="2 Marcador de contenido"/>
          <p:cNvSpPr>
            <a:spLocks noGrp="1"/>
          </p:cNvSpPr>
          <p:nvPr>
            <p:ph idx="1"/>
          </p:nvPr>
        </p:nvSpPr>
        <p:spPr>
          <a:xfrm>
            <a:off x="508511" y="1481060"/>
            <a:ext cx="7859216" cy="388639"/>
          </a:xfrm>
        </p:spPr>
        <p:txBody>
          <a:bodyPr>
            <a:normAutofit fontScale="92500" lnSpcReduction="20000"/>
          </a:bodyPr>
          <a:lstStyle/>
          <a:p>
            <a:r>
              <a:rPr lang="es-EC" sz="2400" b="1" dirty="0" smtClean="0"/>
              <a:t>Cableado Vertical: </a:t>
            </a:r>
            <a:r>
              <a:rPr lang="es-EC" sz="2400" dirty="0" smtClean="0"/>
              <a:t>fibra óptica </a:t>
            </a:r>
            <a:r>
              <a:rPr lang="es-EC" sz="2400" dirty="0" err="1" smtClean="0"/>
              <a:t>multimodo</a:t>
            </a:r>
            <a:r>
              <a:rPr lang="es-EC" sz="2400" dirty="0" smtClean="0"/>
              <a:t> de 4 hilos</a:t>
            </a:r>
            <a:endParaRPr lang="es-EC" sz="2400" dirty="0"/>
          </a:p>
        </p:txBody>
      </p:sp>
      <p:sp>
        <p:nvSpPr>
          <p:cNvPr id="4" name="2 Marcador de contenido"/>
          <p:cNvSpPr txBox="1">
            <a:spLocks/>
          </p:cNvSpPr>
          <p:nvPr/>
        </p:nvSpPr>
        <p:spPr>
          <a:xfrm>
            <a:off x="506667" y="1841325"/>
            <a:ext cx="7859216" cy="4823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200" b="1" dirty="0" smtClean="0"/>
              <a:t>Cableado Horizontal: </a:t>
            </a:r>
            <a:r>
              <a:rPr lang="es-EC" sz="2200" dirty="0" smtClean="0"/>
              <a:t>cable UTP categoría 6 a</a:t>
            </a:r>
            <a:endParaRPr lang="es-EC" sz="2200" dirty="0"/>
          </a:p>
        </p:txBody>
      </p:sp>
      <p:sp>
        <p:nvSpPr>
          <p:cNvPr id="5" name="2 Marcador de contenido"/>
          <p:cNvSpPr txBox="1">
            <a:spLocks/>
          </p:cNvSpPr>
          <p:nvPr/>
        </p:nvSpPr>
        <p:spPr>
          <a:xfrm>
            <a:off x="508511" y="2175335"/>
            <a:ext cx="7859216" cy="41557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400" b="1" dirty="0" smtClean="0"/>
              <a:t>Cuarto de Equipos: </a:t>
            </a:r>
            <a:r>
              <a:rPr lang="es-EC" sz="2400" dirty="0" smtClean="0"/>
              <a:t>reubicación en el bloque B2</a:t>
            </a:r>
            <a:endParaRPr lang="es-EC" sz="2400" dirty="0"/>
          </a:p>
        </p:txBody>
      </p:sp>
      <p:sp>
        <p:nvSpPr>
          <p:cNvPr id="6" name="2 Marcador de contenido"/>
          <p:cNvSpPr txBox="1">
            <a:spLocks/>
          </p:cNvSpPr>
          <p:nvPr/>
        </p:nvSpPr>
        <p:spPr>
          <a:xfrm>
            <a:off x="463498" y="2583009"/>
            <a:ext cx="8212957" cy="4036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200" b="1" dirty="0" smtClean="0"/>
              <a:t>Cableado Telecomunicaciones: </a:t>
            </a:r>
            <a:r>
              <a:rPr lang="es-EC" sz="2200" dirty="0" smtClean="0"/>
              <a:t>existirá uno por cada bloque</a:t>
            </a:r>
            <a:endParaRPr lang="es-EC" sz="2200" dirty="0"/>
          </a:p>
        </p:txBody>
      </p:sp>
      <p:sp>
        <p:nvSpPr>
          <p:cNvPr id="7" name="2 Marcador de contenido"/>
          <p:cNvSpPr txBox="1">
            <a:spLocks/>
          </p:cNvSpPr>
          <p:nvPr/>
        </p:nvSpPr>
        <p:spPr>
          <a:xfrm>
            <a:off x="480355" y="2986693"/>
            <a:ext cx="8179241" cy="5459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200" b="1" dirty="0" smtClean="0"/>
              <a:t>Área de Trabajo: </a:t>
            </a:r>
            <a:r>
              <a:rPr lang="es-EC" sz="2200" dirty="0" smtClean="0"/>
              <a:t>computadoras e impresora, </a:t>
            </a:r>
            <a:r>
              <a:rPr lang="es-EC" sz="2200" dirty="0" err="1" smtClean="0"/>
              <a:t>patch</a:t>
            </a:r>
            <a:r>
              <a:rPr lang="es-EC" sz="2200" dirty="0" smtClean="0"/>
              <a:t> </a:t>
            </a:r>
            <a:r>
              <a:rPr lang="es-EC" sz="2200" dirty="0" err="1" smtClean="0"/>
              <a:t>core</a:t>
            </a:r>
            <a:r>
              <a:rPr lang="es-EC" sz="2200" dirty="0" smtClean="0"/>
              <a:t> 3m</a:t>
            </a:r>
            <a:endParaRPr lang="es-EC" sz="2200" dirty="0"/>
          </a:p>
        </p:txBody>
      </p:sp>
      <p:sp>
        <p:nvSpPr>
          <p:cNvPr id="8" name="Rectangle 7"/>
          <p:cNvSpPr/>
          <p:nvPr/>
        </p:nvSpPr>
        <p:spPr>
          <a:xfrm>
            <a:off x="5445491" y="4102056"/>
            <a:ext cx="2304256" cy="307777"/>
          </a:xfrm>
          <a:prstGeom prst="rect">
            <a:avLst/>
          </a:prstGeom>
        </p:spPr>
        <p:txBody>
          <a:bodyPr wrap="square">
            <a:spAutoFit/>
          </a:bodyPr>
          <a:lstStyle/>
          <a:p>
            <a:r>
              <a:rPr lang="es-ES" sz="1400" dirty="0" smtClean="0"/>
              <a:t>ROTULACION DE CABLES</a:t>
            </a:r>
            <a:endParaRPr lang="es-EC" sz="1400" dirty="0"/>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24" t="42627" r="35845" b="28373"/>
          <a:stretch/>
        </p:blipFill>
        <p:spPr bwMode="auto">
          <a:xfrm>
            <a:off x="463498" y="4581128"/>
            <a:ext cx="3317702" cy="186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667" t="44223" r="20914" b="25473"/>
          <a:stretch/>
        </p:blipFill>
        <p:spPr bwMode="auto">
          <a:xfrm>
            <a:off x="4230751" y="4552672"/>
            <a:ext cx="4733737" cy="189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3498" y="3994334"/>
            <a:ext cx="3317702" cy="307777"/>
          </a:xfrm>
          <a:prstGeom prst="rect">
            <a:avLst/>
          </a:prstGeom>
          <a:noFill/>
        </p:spPr>
        <p:txBody>
          <a:bodyPr wrap="square" rtlCol="0">
            <a:spAutoFit/>
          </a:bodyPr>
          <a:lstStyle/>
          <a:p>
            <a:r>
              <a:rPr lang="es-EC" sz="1400" dirty="0" smtClean="0"/>
              <a:t>ROTULACIÓN PATCH PANEL Y FACE PLATE</a:t>
            </a:r>
            <a:endParaRPr lang="es-EC" sz="1400" dirty="0"/>
          </a:p>
        </p:txBody>
      </p:sp>
      <p:sp>
        <p:nvSpPr>
          <p:cNvPr id="13" name="Rectangle 12"/>
          <p:cNvSpPr/>
          <p:nvPr/>
        </p:nvSpPr>
        <p:spPr>
          <a:xfrm>
            <a:off x="508511" y="3532669"/>
            <a:ext cx="2304256" cy="461665"/>
          </a:xfrm>
          <a:prstGeom prst="rect">
            <a:avLst/>
          </a:prstGeom>
        </p:spPr>
        <p:txBody>
          <a:bodyPr wrap="square">
            <a:spAutoFit/>
          </a:bodyPr>
          <a:lstStyle/>
          <a:p>
            <a:pPr marL="285750" indent="-285750">
              <a:buFont typeface="Arial" pitchFamily="34" charset="0"/>
              <a:buChar char="•"/>
            </a:pPr>
            <a:r>
              <a:rPr lang="es-ES" sz="2400" b="1" dirty="0"/>
              <a:t>Etiquetación</a:t>
            </a:r>
            <a:endParaRPr lang="es-EC" sz="2400" b="1" dirty="0"/>
          </a:p>
        </p:txBody>
      </p:sp>
      <p:sp>
        <p:nvSpPr>
          <p:cNvPr id="14" name="2 Marcador de contenido"/>
          <p:cNvSpPr txBox="1">
            <a:spLocks/>
          </p:cNvSpPr>
          <p:nvPr/>
        </p:nvSpPr>
        <p:spPr>
          <a:xfrm>
            <a:off x="28662" y="908720"/>
            <a:ext cx="5839481" cy="3886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C" sz="2800" b="1" dirty="0" smtClean="0"/>
              <a:t>DISENO DE LA RED PASIVA</a:t>
            </a:r>
            <a:endParaRPr lang="es-EC" sz="2800" dirty="0"/>
          </a:p>
        </p:txBody>
      </p:sp>
    </p:spTree>
    <p:extLst>
      <p:ext uri="{BB962C8B-B14F-4D97-AF65-F5344CB8AC3E}">
        <p14:creationId xmlns:p14="http://schemas.microsoft.com/office/powerpoint/2010/main" val="30076691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1746"/>
                                        </p:tgtEl>
                                        <p:attrNameLst>
                                          <p:attrName>style.visibility</p:attrName>
                                        </p:attrNameLst>
                                      </p:cBhvr>
                                      <p:to>
                                        <p:strVal val="visible"/>
                                      </p:to>
                                    </p:set>
                                    <p:anim calcmode="lin" valueType="num">
                                      <p:cBhvr additive="base">
                                        <p:cTn id="59" dur="500" fill="hold"/>
                                        <p:tgtEl>
                                          <p:spTgt spid="31746"/>
                                        </p:tgtEl>
                                        <p:attrNameLst>
                                          <p:attrName>ppt_x</p:attrName>
                                        </p:attrNameLst>
                                      </p:cBhvr>
                                      <p:tavLst>
                                        <p:tav tm="0">
                                          <p:val>
                                            <p:strVal val="#ppt_x"/>
                                          </p:val>
                                        </p:tav>
                                        <p:tav tm="100000">
                                          <p:val>
                                            <p:strVal val="#ppt_x"/>
                                          </p:val>
                                        </p:tav>
                                      </p:tavLst>
                                    </p:anim>
                                    <p:anim calcmode="lin" valueType="num">
                                      <p:cBhvr additive="base">
                                        <p:cTn id="60"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1747"/>
                                        </p:tgtEl>
                                        <p:attrNameLst>
                                          <p:attrName>style.visibility</p:attrName>
                                        </p:attrNameLst>
                                      </p:cBhvr>
                                      <p:to>
                                        <p:strVal val="visible"/>
                                      </p:to>
                                    </p:set>
                                    <p:anim calcmode="lin" valueType="num">
                                      <p:cBhvr additive="base">
                                        <p:cTn id="70" dur="500" fill="hold"/>
                                        <p:tgtEl>
                                          <p:spTgt spid="31747"/>
                                        </p:tgtEl>
                                        <p:attrNameLst>
                                          <p:attrName>ppt_x</p:attrName>
                                        </p:attrNameLst>
                                      </p:cBhvr>
                                      <p:tavLst>
                                        <p:tav tm="0">
                                          <p:val>
                                            <p:strVal val="#ppt_x"/>
                                          </p:val>
                                        </p:tav>
                                        <p:tav tm="100000">
                                          <p:val>
                                            <p:strVal val="#ppt_x"/>
                                          </p:val>
                                        </p:tav>
                                      </p:tavLst>
                                    </p:anim>
                                    <p:anim calcmode="lin" valueType="num">
                                      <p:cBhvr additive="base">
                                        <p:cTn id="71"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P spid="8" grpId="0"/>
      <p:bldP spid="9"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cuments\RICARDO\tesis ricardo\planos imagenes\planoA.jpg"/>
          <p:cNvPicPr/>
          <p:nvPr/>
        </p:nvPicPr>
        <p:blipFill rotWithShape="1">
          <a:blip r:embed="rId2">
            <a:extLst>
              <a:ext uri="{28A0092B-C50C-407E-A947-70E740481C1C}">
                <a14:useLocalDpi xmlns:a14="http://schemas.microsoft.com/office/drawing/2010/main" val="0"/>
              </a:ext>
            </a:extLst>
          </a:blip>
          <a:srcRect r="18848"/>
          <a:stretch/>
        </p:blipFill>
        <p:spPr bwMode="auto">
          <a:xfrm rot="16200000">
            <a:off x="3010527" y="453972"/>
            <a:ext cx="5720546" cy="5909965"/>
          </a:xfrm>
          <a:prstGeom prst="rect">
            <a:avLst/>
          </a:prstGeom>
          <a:noFill/>
          <a:ln>
            <a:noFill/>
          </a:ln>
          <a:extLst>
            <a:ext uri="{53640926-AAD7-44D8-BBD7-CCE9431645EC}">
              <a14:shadowObscured xmlns:a14="http://schemas.microsoft.com/office/drawing/2010/main"/>
            </a:ext>
          </a:extLst>
        </p:spPr>
      </p:pic>
      <p:pic>
        <p:nvPicPr>
          <p:cNvPr id="430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784" t="53292" r="30392" b="26735"/>
          <a:stretch/>
        </p:blipFill>
        <p:spPr bwMode="auto">
          <a:xfrm>
            <a:off x="282382" y="3501008"/>
            <a:ext cx="2641475" cy="124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476672"/>
            <a:ext cx="1584176" cy="369332"/>
          </a:xfrm>
          <a:prstGeom prst="rect">
            <a:avLst/>
          </a:prstGeom>
          <a:noFill/>
        </p:spPr>
        <p:txBody>
          <a:bodyPr wrap="square" rtlCol="0">
            <a:spAutoFit/>
          </a:bodyPr>
          <a:lstStyle/>
          <a:p>
            <a:r>
              <a:rPr lang="es-EC" dirty="0" smtClean="0"/>
              <a:t>BLOQUE A</a:t>
            </a:r>
            <a:endParaRPr lang="es-EC" dirty="0"/>
          </a:p>
        </p:txBody>
      </p:sp>
    </p:spTree>
    <p:extLst>
      <p:ext uri="{BB962C8B-B14F-4D97-AF65-F5344CB8AC3E}">
        <p14:creationId xmlns:p14="http://schemas.microsoft.com/office/powerpoint/2010/main" val="16897078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C" sz="2000" b="1" dirty="0"/>
              <a:t>OBJETIVOS</a:t>
            </a:r>
            <a:r>
              <a:rPr lang="es-EC" sz="2000" dirty="0"/>
              <a:t/>
            </a:r>
            <a:br>
              <a:rPr lang="es-EC" sz="2000" dirty="0"/>
            </a:br>
            <a:endParaRPr lang="es-EC" sz="2000" dirty="0"/>
          </a:p>
        </p:txBody>
      </p:sp>
      <p:sp>
        <p:nvSpPr>
          <p:cNvPr id="3" name="2 Marcador de contenido"/>
          <p:cNvSpPr>
            <a:spLocks noGrp="1"/>
          </p:cNvSpPr>
          <p:nvPr>
            <p:ph idx="1"/>
          </p:nvPr>
        </p:nvSpPr>
        <p:spPr>
          <a:xfrm>
            <a:off x="457200" y="980728"/>
            <a:ext cx="8229600" cy="5328592"/>
          </a:xfrm>
        </p:spPr>
        <p:txBody>
          <a:bodyPr>
            <a:normAutofit fontScale="77500" lnSpcReduction="20000"/>
          </a:bodyPr>
          <a:lstStyle/>
          <a:p>
            <a:pPr lvl="0"/>
            <a:r>
              <a:rPr lang="es-EC" sz="3100" b="1" dirty="0"/>
              <a:t>Objetivo General </a:t>
            </a:r>
            <a:endParaRPr lang="es-EC" sz="3100" dirty="0"/>
          </a:p>
          <a:p>
            <a:pPr lvl="0">
              <a:buFont typeface="Wingdings" pitchFamily="2" charset="2"/>
              <a:buChar char="ü"/>
            </a:pPr>
            <a:r>
              <a:rPr lang="es-EC" sz="3100" dirty="0" smtClean="0"/>
              <a:t>Diseñar  </a:t>
            </a:r>
            <a:r>
              <a:rPr lang="es-EC" sz="3100" dirty="0"/>
              <a:t>la nueva red interna cableada e inalámbrica de los laboratorios del Departamento de Eléctrica y Electrónica de la Escuela Politécnica del Ejército</a:t>
            </a:r>
            <a:r>
              <a:rPr lang="es-EC" sz="3100" dirty="0" smtClean="0"/>
              <a:t>.</a:t>
            </a:r>
          </a:p>
          <a:p>
            <a:pPr lvl="0"/>
            <a:r>
              <a:rPr lang="es-EC" sz="3100" b="1" dirty="0"/>
              <a:t>Objetivos Específicos </a:t>
            </a:r>
            <a:endParaRPr lang="es-EC" sz="3100" dirty="0"/>
          </a:p>
          <a:p>
            <a:pPr lvl="0">
              <a:buFont typeface="Wingdings" pitchFamily="2" charset="2"/>
              <a:buChar char="ü"/>
            </a:pPr>
            <a:r>
              <a:rPr lang="es-EC" sz="3100" dirty="0"/>
              <a:t>Analizar la red actual de los laboratorios para proponer mejoras.</a:t>
            </a:r>
          </a:p>
          <a:p>
            <a:pPr>
              <a:buFont typeface="Wingdings" pitchFamily="2" charset="2"/>
              <a:buChar char="ü"/>
            </a:pPr>
            <a:r>
              <a:rPr lang="es-EC" sz="3100" dirty="0"/>
              <a:t>Determinar los requerimientos de la red para que los estudiantes tengan un acceso de calidad al internet.</a:t>
            </a:r>
          </a:p>
          <a:p>
            <a:pPr lvl="0">
              <a:buFont typeface="Wingdings" pitchFamily="2" charset="2"/>
              <a:buChar char="ü"/>
            </a:pPr>
            <a:r>
              <a:rPr lang="es-EC" sz="3100" dirty="0"/>
              <a:t>Realizar el diseño físico de la red cableada e inalámbrica de los laboratorios del Departamento de Electrónica.</a:t>
            </a:r>
          </a:p>
          <a:p>
            <a:pPr lvl="0">
              <a:buFont typeface="Wingdings" pitchFamily="2" charset="2"/>
              <a:buChar char="ü"/>
            </a:pPr>
            <a:r>
              <a:rPr lang="es-EC" sz="3100" dirty="0"/>
              <a:t>Realizar el diseño lógico de la red cableada e inalámbrica de los laboratorios del Departamento de Electrónica</a:t>
            </a:r>
            <a:r>
              <a:rPr lang="es-EC" sz="3100" dirty="0" smtClean="0"/>
              <a:t>.</a:t>
            </a:r>
          </a:p>
          <a:p>
            <a:pPr>
              <a:buFont typeface="Wingdings" pitchFamily="2" charset="2"/>
              <a:buChar char="ü"/>
            </a:pPr>
            <a:r>
              <a:rPr lang="es-EC" sz="3100" dirty="0"/>
              <a:t>Realizar una memoria técnica con las especificaciones del equipamiento a utilizarse y su presupuesto.</a:t>
            </a:r>
          </a:p>
          <a:p>
            <a:pPr lvl="0">
              <a:buFont typeface="Wingdings" pitchFamily="2" charset="2"/>
              <a:buChar char="ü"/>
            </a:pPr>
            <a:endParaRPr lang="es-EC" dirty="0"/>
          </a:p>
          <a:p>
            <a:pPr lvl="0"/>
            <a:endParaRPr lang="es-EC" dirty="0"/>
          </a:p>
          <a:p>
            <a:endParaRPr lang="es-EC" dirty="0"/>
          </a:p>
        </p:txBody>
      </p:sp>
    </p:spTree>
    <p:extLst>
      <p:ext uri="{BB962C8B-B14F-4D97-AF65-F5344CB8AC3E}">
        <p14:creationId xmlns:p14="http://schemas.microsoft.com/office/powerpoint/2010/main" val="19429863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ell\Documents\RICARDO\tesis ricardo\planos imagenes\plano b1.jpg"/>
          <p:cNvPicPr/>
          <p:nvPr/>
        </p:nvPicPr>
        <p:blipFill rotWithShape="1">
          <a:blip r:embed="rId2" cstate="print">
            <a:extLst>
              <a:ext uri="{28A0092B-C50C-407E-A947-70E740481C1C}">
                <a14:useLocalDpi xmlns:a14="http://schemas.microsoft.com/office/drawing/2010/main" val="0"/>
              </a:ext>
            </a:extLst>
          </a:blip>
          <a:srcRect l="2863" r="3743"/>
          <a:stretch/>
        </p:blipFill>
        <p:spPr bwMode="auto">
          <a:xfrm rot="16200000">
            <a:off x="2879812" y="571722"/>
            <a:ext cx="6408712" cy="5472608"/>
          </a:xfrm>
          <a:prstGeom prst="rect">
            <a:avLst/>
          </a:prstGeom>
          <a:noFill/>
          <a:ln>
            <a:noFill/>
          </a:ln>
          <a:extLst>
            <a:ext uri="{53640926-AAD7-44D8-BBD7-CCE9431645EC}">
              <a14:shadowObscured xmlns:a14="http://schemas.microsoft.com/office/drawing/2010/main"/>
            </a:ext>
          </a:extLst>
        </p:spPr>
      </p:pic>
      <p:pic>
        <p:nvPicPr>
          <p:cNvPr id="41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65" t="39833" r="29499" b="40240"/>
          <a:stretch/>
        </p:blipFill>
        <p:spPr bwMode="auto">
          <a:xfrm>
            <a:off x="107504" y="3573016"/>
            <a:ext cx="2970706" cy="13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552" y="404664"/>
            <a:ext cx="1944216" cy="369332"/>
          </a:xfrm>
          <a:prstGeom prst="rect">
            <a:avLst/>
          </a:prstGeom>
          <a:noFill/>
        </p:spPr>
        <p:txBody>
          <a:bodyPr wrap="square" rtlCol="0">
            <a:spAutoFit/>
          </a:bodyPr>
          <a:lstStyle/>
          <a:p>
            <a:r>
              <a:rPr lang="es-EC" dirty="0" smtClean="0"/>
              <a:t>BLOQUE B1</a:t>
            </a:r>
            <a:endParaRPr lang="es-EC" dirty="0"/>
          </a:p>
        </p:txBody>
      </p:sp>
    </p:spTree>
    <p:extLst>
      <p:ext uri="{BB962C8B-B14F-4D97-AF65-F5344CB8AC3E}">
        <p14:creationId xmlns:p14="http://schemas.microsoft.com/office/powerpoint/2010/main" val="3945054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ell\Documents\RICARDO\tesis ricardo\planos imagenes\plano b2.jpg"/>
          <p:cNvPicPr/>
          <p:nvPr/>
        </p:nvPicPr>
        <p:blipFill rotWithShape="1">
          <a:blip r:embed="rId2" cstate="print">
            <a:extLst>
              <a:ext uri="{28A0092B-C50C-407E-A947-70E740481C1C}">
                <a14:useLocalDpi xmlns:a14="http://schemas.microsoft.com/office/drawing/2010/main" val="0"/>
              </a:ext>
            </a:extLst>
          </a:blip>
          <a:srcRect r="5021" b="2469"/>
          <a:stretch/>
        </p:blipFill>
        <p:spPr bwMode="auto">
          <a:xfrm rot="16200000">
            <a:off x="3141987" y="440668"/>
            <a:ext cx="6336704" cy="5688633"/>
          </a:xfrm>
          <a:prstGeom prst="rect">
            <a:avLst/>
          </a:prstGeom>
          <a:noFill/>
          <a:ln>
            <a:noFill/>
          </a:ln>
          <a:extLst>
            <a:ext uri="{53640926-AAD7-44D8-BBD7-CCE9431645EC}">
              <a14:shadowObscured xmlns:a14="http://schemas.microsoft.com/office/drawing/2010/main"/>
            </a:ext>
          </a:extLst>
        </p:spPr>
      </p:pic>
      <p:pic>
        <p:nvPicPr>
          <p:cNvPr id="409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940" t="42292" r="29464" b="37599"/>
          <a:stretch/>
        </p:blipFill>
        <p:spPr bwMode="auto">
          <a:xfrm>
            <a:off x="28896" y="3429000"/>
            <a:ext cx="3330280" cy="14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8" y="332656"/>
            <a:ext cx="2160240" cy="369332"/>
          </a:xfrm>
          <a:prstGeom prst="rect">
            <a:avLst/>
          </a:prstGeom>
          <a:noFill/>
        </p:spPr>
        <p:txBody>
          <a:bodyPr wrap="square" rtlCol="0">
            <a:spAutoFit/>
          </a:bodyPr>
          <a:lstStyle/>
          <a:p>
            <a:r>
              <a:rPr lang="es-EC" dirty="0" smtClean="0"/>
              <a:t>BLOQUE B2</a:t>
            </a:r>
            <a:endParaRPr lang="es-EC" dirty="0"/>
          </a:p>
        </p:txBody>
      </p:sp>
    </p:spTree>
    <p:extLst>
      <p:ext uri="{BB962C8B-B14F-4D97-AF65-F5344CB8AC3E}">
        <p14:creationId xmlns:p14="http://schemas.microsoft.com/office/powerpoint/2010/main" val="33197214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barn(inVertical)">
                                      <p:cBhvr>
                                        <p:cTn id="19"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ell\Documents\RICARDO\tesis ricardo\planos imagenes\plano c1.jpg"/>
          <p:cNvPicPr/>
          <p:nvPr/>
        </p:nvPicPr>
        <p:blipFill rotWithShape="1">
          <a:blip r:embed="rId2" cstate="print">
            <a:extLst>
              <a:ext uri="{28A0092B-C50C-407E-A947-70E740481C1C}">
                <a14:useLocalDpi xmlns:a14="http://schemas.microsoft.com/office/drawing/2010/main" val="0"/>
              </a:ext>
            </a:extLst>
          </a:blip>
          <a:srcRect l="3127" t="1029" r="13746" b="-1029"/>
          <a:stretch/>
        </p:blipFill>
        <p:spPr bwMode="auto">
          <a:xfrm rot="16200000">
            <a:off x="3023318" y="534763"/>
            <a:ext cx="6120680" cy="6120683"/>
          </a:xfrm>
          <a:prstGeom prst="rect">
            <a:avLst/>
          </a:prstGeom>
          <a:noFill/>
          <a:ln>
            <a:noFill/>
          </a:ln>
          <a:extLst>
            <a:ext uri="{53640926-AAD7-44D8-BBD7-CCE9431645EC}">
              <a14:shadowObscured xmlns:a14="http://schemas.microsoft.com/office/drawing/2010/main"/>
            </a:ext>
          </a:extLst>
        </p:spPr>
      </p:pic>
      <p:pic>
        <p:nvPicPr>
          <p:cNvPr id="399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072" t="33240" r="29542" b="46771"/>
          <a:stretch/>
        </p:blipFill>
        <p:spPr bwMode="auto">
          <a:xfrm>
            <a:off x="214971" y="2977720"/>
            <a:ext cx="2815145" cy="12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4971" y="764704"/>
            <a:ext cx="1836749" cy="369332"/>
          </a:xfrm>
          <a:prstGeom prst="rect">
            <a:avLst/>
          </a:prstGeom>
          <a:noFill/>
        </p:spPr>
        <p:txBody>
          <a:bodyPr wrap="square" rtlCol="0">
            <a:spAutoFit/>
          </a:bodyPr>
          <a:lstStyle/>
          <a:p>
            <a:r>
              <a:rPr lang="es-EC" dirty="0" smtClean="0"/>
              <a:t>BLOQUE C1</a:t>
            </a:r>
            <a:endParaRPr lang="es-EC" dirty="0"/>
          </a:p>
        </p:txBody>
      </p:sp>
    </p:spTree>
    <p:extLst>
      <p:ext uri="{BB962C8B-B14F-4D97-AF65-F5344CB8AC3E}">
        <p14:creationId xmlns:p14="http://schemas.microsoft.com/office/powerpoint/2010/main" val="2843643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938"/>
                                        </p:tgtEl>
                                        <p:attrNameLst>
                                          <p:attrName>style.visibility</p:attrName>
                                        </p:attrNameLst>
                                      </p:cBhvr>
                                      <p:to>
                                        <p:strVal val="visible"/>
                                      </p:to>
                                    </p:set>
                                    <p:animEffect transition="in" filter="fade">
                                      <p:cBhvr>
                                        <p:cTn id="32"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ell\Documents\RICARDO\tesis ricardo\planos imagenes\plano c2.jpg"/>
          <p:cNvPicPr/>
          <p:nvPr/>
        </p:nvPicPr>
        <p:blipFill rotWithShape="1">
          <a:blip r:embed="rId2">
            <a:extLst>
              <a:ext uri="{28A0092B-C50C-407E-A947-70E740481C1C}">
                <a14:useLocalDpi xmlns:a14="http://schemas.microsoft.com/office/drawing/2010/main" val="0"/>
              </a:ext>
            </a:extLst>
          </a:blip>
          <a:srcRect r="22469"/>
          <a:stretch/>
        </p:blipFill>
        <p:spPr bwMode="auto">
          <a:xfrm rot="16200000">
            <a:off x="3096471" y="692696"/>
            <a:ext cx="6120680" cy="5976665"/>
          </a:xfrm>
          <a:prstGeom prst="rect">
            <a:avLst/>
          </a:prstGeom>
          <a:noFill/>
          <a:ln>
            <a:noFill/>
          </a:ln>
          <a:extLst>
            <a:ext uri="{53640926-AAD7-44D8-BBD7-CCE9431645EC}">
              <a14:shadowObscured xmlns:a14="http://schemas.microsoft.com/office/drawing/2010/main"/>
            </a:ext>
          </a:extLst>
        </p:spPr>
      </p:pic>
      <p:pic>
        <p:nvPicPr>
          <p:cNvPr id="3891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6665" t="34833" r="31382" b="47964"/>
          <a:stretch/>
        </p:blipFill>
        <p:spPr bwMode="auto">
          <a:xfrm>
            <a:off x="179512" y="3212976"/>
            <a:ext cx="2856328" cy="125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95536" y="260648"/>
            <a:ext cx="2160240" cy="369332"/>
          </a:xfrm>
          <a:prstGeom prst="rect">
            <a:avLst/>
          </a:prstGeom>
          <a:noFill/>
        </p:spPr>
        <p:txBody>
          <a:bodyPr wrap="square" rtlCol="0">
            <a:spAutoFit/>
          </a:bodyPr>
          <a:lstStyle/>
          <a:p>
            <a:r>
              <a:rPr lang="es-EC" dirty="0" smtClean="0"/>
              <a:t>BLOQUE C2</a:t>
            </a:r>
            <a:endParaRPr lang="es-EC" dirty="0"/>
          </a:p>
        </p:txBody>
      </p:sp>
    </p:spTree>
    <p:extLst>
      <p:ext uri="{BB962C8B-B14F-4D97-AF65-F5344CB8AC3E}">
        <p14:creationId xmlns:p14="http://schemas.microsoft.com/office/powerpoint/2010/main" val="31103676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919"/>
                                        </p:tgtEl>
                                        <p:attrNameLst>
                                          <p:attrName>style.visibility</p:attrName>
                                        </p:attrNameLst>
                                      </p:cBhvr>
                                      <p:to>
                                        <p:strVal val="visible"/>
                                      </p:to>
                                    </p:set>
                                    <p:anim calcmode="lin" valueType="num">
                                      <p:cBhvr additive="base">
                                        <p:cTn id="17" dur="500" fill="hold"/>
                                        <p:tgtEl>
                                          <p:spTgt spid="38919"/>
                                        </p:tgtEl>
                                        <p:attrNameLst>
                                          <p:attrName>ppt_x</p:attrName>
                                        </p:attrNameLst>
                                      </p:cBhvr>
                                      <p:tavLst>
                                        <p:tav tm="0">
                                          <p:val>
                                            <p:strVal val="#ppt_x"/>
                                          </p:val>
                                        </p:tav>
                                        <p:tav tm="100000">
                                          <p:val>
                                            <p:strVal val="#ppt_x"/>
                                          </p:val>
                                        </p:tav>
                                      </p:tavLst>
                                    </p:anim>
                                    <p:anim calcmode="lin" valueType="num">
                                      <p:cBhvr additive="base">
                                        <p:cTn id="18" dur="500" fill="hold"/>
                                        <p:tgtEl>
                                          <p:spTgt spid="389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274638"/>
            <a:ext cx="8229600" cy="922114"/>
          </a:xfrm>
        </p:spPr>
        <p:txBody>
          <a:bodyPr/>
          <a:lstStyle/>
          <a:p>
            <a:r>
              <a:rPr lang="es-EC" dirty="0" smtClean="0"/>
              <a:t>UBICACIÓN DE LOS RACKS</a:t>
            </a:r>
            <a:endParaRPr lang="es-EC" dirty="0"/>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023" t="42063" r="10312" b="16468"/>
          <a:stretch/>
        </p:blipFill>
        <p:spPr bwMode="auto">
          <a:xfrm>
            <a:off x="107504" y="1844824"/>
            <a:ext cx="427224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703" t="47444" r="44783" b="22530"/>
          <a:stretch/>
        </p:blipFill>
        <p:spPr bwMode="auto">
          <a:xfrm>
            <a:off x="4987879" y="1534539"/>
            <a:ext cx="3712776" cy="225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1926" t="31913" r="11240" b="35890"/>
          <a:stretch/>
        </p:blipFill>
        <p:spPr bwMode="auto">
          <a:xfrm>
            <a:off x="5032852" y="4131064"/>
            <a:ext cx="38426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189601"/>
            <a:ext cx="1872208" cy="369332"/>
          </a:xfrm>
          <a:prstGeom prst="rect">
            <a:avLst/>
          </a:prstGeom>
          <a:noFill/>
        </p:spPr>
        <p:txBody>
          <a:bodyPr wrap="square" rtlCol="0">
            <a:spAutoFit/>
          </a:bodyPr>
          <a:lstStyle/>
          <a:p>
            <a:r>
              <a:rPr lang="es-EC" dirty="0" smtClean="0"/>
              <a:t>BLOQUE B2</a:t>
            </a:r>
            <a:endParaRPr lang="es-EC" dirty="0"/>
          </a:p>
        </p:txBody>
      </p:sp>
      <p:sp>
        <p:nvSpPr>
          <p:cNvPr id="8" name="TextBox 7"/>
          <p:cNvSpPr txBox="1"/>
          <p:nvPr/>
        </p:nvSpPr>
        <p:spPr>
          <a:xfrm>
            <a:off x="5066566" y="1157335"/>
            <a:ext cx="1872208" cy="369332"/>
          </a:xfrm>
          <a:prstGeom prst="rect">
            <a:avLst/>
          </a:prstGeom>
          <a:noFill/>
        </p:spPr>
        <p:txBody>
          <a:bodyPr wrap="square" rtlCol="0">
            <a:spAutoFit/>
          </a:bodyPr>
          <a:lstStyle/>
          <a:p>
            <a:r>
              <a:rPr lang="es-EC" dirty="0" smtClean="0"/>
              <a:t>BLOQUE B1 Y C1</a:t>
            </a:r>
            <a:endParaRPr lang="es-EC" dirty="0"/>
          </a:p>
        </p:txBody>
      </p:sp>
      <p:sp>
        <p:nvSpPr>
          <p:cNvPr id="9" name="TextBox 8"/>
          <p:cNvSpPr txBox="1"/>
          <p:nvPr/>
        </p:nvSpPr>
        <p:spPr>
          <a:xfrm>
            <a:off x="5066566" y="3898405"/>
            <a:ext cx="1872208" cy="369332"/>
          </a:xfrm>
          <a:prstGeom prst="rect">
            <a:avLst/>
          </a:prstGeom>
          <a:noFill/>
        </p:spPr>
        <p:txBody>
          <a:bodyPr wrap="square" rtlCol="0">
            <a:spAutoFit/>
          </a:bodyPr>
          <a:lstStyle/>
          <a:p>
            <a:r>
              <a:rPr lang="es-EC" dirty="0" smtClean="0"/>
              <a:t>BLOQUE A Y C2</a:t>
            </a:r>
            <a:endParaRPr lang="es-EC" dirty="0"/>
          </a:p>
        </p:txBody>
      </p:sp>
    </p:spTree>
    <p:extLst>
      <p:ext uri="{BB962C8B-B14F-4D97-AF65-F5344CB8AC3E}">
        <p14:creationId xmlns:p14="http://schemas.microsoft.com/office/powerpoint/2010/main" val="40229354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 calcmode="lin" valueType="num">
                                      <p:cBhvr additive="base">
                                        <p:cTn id="17" dur="500" fill="hold"/>
                                        <p:tgtEl>
                                          <p:spTgt spid="33794"/>
                                        </p:tgtEl>
                                        <p:attrNameLst>
                                          <p:attrName>ppt_x</p:attrName>
                                        </p:attrNameLst>
                                      </p:cBhvr>
                                      <p:tavLst>
                                        <p:tav tm="0">
                                          <p:val>
                                            <p:strVal val="#ppt_x"/>
                                          </p:val>
                                        </p:tav>
                                        <p:tav tm="100000">
                                          <p:val>
                                            <p:strVal val="#ppt_x"/>
                                          </p:val>
                                        </p:tav>
                                      </p:tavLst>
                                    </p:anim>
                                    <p:anim calcmode="lin" valueType="num">
                                      <p:cBhvr additive="base">
                                        <p:cTn id="18"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795"/>
                                        </p:tgtEl>
                                        <p:attrNameLst>
                                          <p:attrName>style.visibility</p:attrName>
                                        </p:attrNameLst>
                                      </p:cBhvr>
                                      <p:to>
                                        <p:strVal val="visible"/>
                                      </p:to>
                                    </p:set>
                                    <p:animEffect transition="in" filter="fade">
                                      <p:cBhvr>
                                        <p:cTn id="41" dur="500"/>
                                        <p:tgtEl>
                                          <p:spTgt spid="3379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3796"/>
                                        </p:tgtEl>
                                        <p:attrNameLst>
                                          <p:attrName>style.visibility</p:attrName>
                                        </p:attrNameLst>
                                      </p:cBhvr>
                                      <p:to>
                                        <p:strVal val="visible"/>
                                      </p:to>
                                    </p:set>
                                    <p:animEffect transition="in" filter="fade">
                                      <p:cBhvr>
                                        <p:cTn id="51" dur="1000"/>
                                        <p:tgtEl>
                                          <p:spTgt spid="33796"/>
                                        </p:tgtEl>
                                      </p:cBhvr>
                                    </p:animEffect>
                                    <p:anim calcmode="lin" valueType="num">
                                      <p:cBhvr>
                                        <p:cTn id="52" dur="1000" fill="hold"/>
                                        <p:tgtEl>
                                          <p:spTgt spid="33796"/>
                                        </p:tgtEl>
                                        <p:attrNameLst>
                                          <p:attrName>ppt_x</p:attrName>
                                        </p:attrNameLst>
                                      </p:cBhvr>
                                      <p:tavLst>
                                        <p:tav tm="0">
                                          <p:val>
                                            <p:strVal val="#ppt_x"/>
                                          </p:val>
                                        </p:tav>
                                        <p:tav tm="100000">
                                          <p:val>
                                            <p:strVal val="#ppt_x"/>
                                          </p:val>
                                        </p:tav>
                                      </p:tavLst>
                                    </p:anim>
                                    <p:anim calcmode="lin" valueType="num">
                                      <p:cBhvr>
                                        <p:cTn id="53"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26428038"/>
              </p:ext>
            </p:extLst>
          </p:nvPr>
        </p:nvGraphicFramePr>
        <p:xfrm>
          <a:off x="611560" y="1124744"/>
          <a:ext cx="3787883" cy="5092312"/>
        </p:xfrm>
        <a:graphic>
          <a:graphicData uri="http://schemas.openxmlformats.org/drawingml/2006/table">
            <a:tbl>
              <a:tblPr>
                <a:tableStyleId>{BC89EF96-8CEA-46FF-86C4-4CE0E7609802}</a:tableStyleId>
              </a:tblPr>
              <a:tblGrid>
                <a:gridCol w="648072"/>
                <a:gridCol w="2149594"/>
                <a:gridCol w="990217"/>
              </a:tblGrid>
              <a:tr h="145999">
                <a:tc>
                  <a:txBody>
                    <a:bodyPr/>
                    <a:lstStyle/>
                    <a:p>
                      <a:pPr algn="l" fontAlgn="b"/>
                      <a:r>
                        <a:rPr lang="es-EC" sz="1000" b="1" u="none" strike="noStrike" dirty="0">
                          <a:effectLst/>
                        </a:rPr>
                        <a:t>BLOQUE</a:t>
                      </a:r>
                      <a:endParaRPr lang="es-EC" sz="1000" b="1" i="0" u="none" strike="noStrike" dirty="0">
                        <a:solidFill>
                          <a:srgbClr val="000000"/>
                        </a:solidFill>
                        <a:effectLst/>
                        <a:latin typeface="Calibri"/>
                      </a:endParaRPr>
                    </a:p>
                  </a:txBody>
                  <a:tcPr marL="6952" marR="6952" marT="6952" marB="0" anchor="b"/>
                </a:tc>
                <a:tc>
                  <a:txBody>
                    <a:bodyPr/>
                    <a:lstStyle/>
                    <a:p>
                      <a:pPr algn="l" fontAlgn="b"/>
                      <a:r>
                        <a:rPr lang="es-EC" sz="1000" b="1" u="none" strike="noStrike" dirty="0">
                          <a:effectLst/>
                        </a:rPr>
                        <a:t>LABORATORIOS Y OFICINA</a:t>
                      </a:r>
                      <a:endParaRPr lang="es-EC" sz="1000" b="1" i="0" u="none" strike="noStrike" dirty="0">
                        <a:solidFill>
                          <a:srgbClr val="000000"/>
                        </a:solidFill>
                        <a:effectLst/>
                        <a:latin typeface="Calibri"/>
                      </a:endParaRPr>
                    </a:p>
                  </a:txBody>
                  <a:tcPr marL="6952" marR="6952" marT="6952" marB="0" anchor="b"/>
                </a:tc>
                <a:tc>
                  <a:txBody>
                    <a:bodyPr/>
                    <a:lstStyle/>
                    <a:p>
                      <a:pPr algn="l" fontAlgn="b"/>
                      <a:r>
                        <a:rPr lang="es-EC" sz="1000" b="1" u="none" strike="noStrike" dirty="0">
                          <a:effectLst/>
                        </a:rPr>
                        <a:t># PUNTOS DE RED</a:t>
                      </a:r>
                      <a:endParaRPr lang="es-EC" sz="1000" b="1" i="0" u="none" strike="noStrike" dirty="0">
                        <a:solidFill>
                          <a:srgbClr val="000000"/>
                        </a:solidFill>
                        <a:effectLst/>
                        <a:latin typeface="Calibri"/>
                      </a:endParaRPr>
                    </a:p>
                  </a:txBody>
                  <a:tcPr marL="6952" marR="6952" marT="6952" marB="0" anchor="b"/>
                </a:tc>
              </a:tr>
              <a:tr h="145999">
                <a:tc rowSpan="8">
                  <a:txBody>
                    <a:bodyPr/>
                    <a:lstStyle/>
                    <a:p>
                      <a:pPr algn="ctr" fontAlgn="ctr"/>
                      <a:r>
                        <a:rPr lang="es-EC" sz="1000" b="1" u="none" strike="noStrike" dirty="0">
                          <a:effectLst/>
                        </a:rPr>
                        <a:t>BLOQUE A</a:t>
                      </a:r>
                      <a:endParaRPr lang="es-EC" sz="1000" b="1" i="0" u="none" strike="noStrike" dirty="0">
                        <a:solidFill>
                          <a:srgbClr val="000000"/>
                        </a:solidFill>
                        <a:effectLst/>
                        <a:latin typeface="Calibri"/>
                      </a:endParaRPr>
                    </a:p>
                  </a:txBody>
                  <a:tcPr marL="6952" marR="6952" marT="6952" marB="0" anchor="ctr"/>
                </a:tc>
                <a:tc>
                  <a:txBody>
                    <a:bodyPr/>
                    <a:lstStyle/>
                    <a:p>
                      <a:pPr algn="l" fontAlgn="ctr"/>
                      <a:r>
                        <a:rPr lang="es-EC" sz="1000" u="none" strike="noStrike">
                          <a:effectLst/>
                        </a:rPr>
                        <a:t>REDES INALAMBRICAS</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11</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REDES Y COMUNICACIÓN DE DATOS</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11</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PDS</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9</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SISTEMAS DIGITALES AVANZADOS</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14</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A-102</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4</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A-106 a</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A-106 b</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PUNTOS DE ACCESO</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rowSpan="10">
                  <a:txBody>
                    <a:bodyPr/>
                    <a:lstStyle/>
                    <a:p>
                      <a:pPr algn="ctr" fontAlgn="ctr"/>
                      <a:r>
                        <a:rPr lang="es-EC" sz="1000" b="1" u="none" strike="noStrike" dirty="0">
                          <a:effectLst/>
                        </a:rPr>
                        <a:t>BLOQUE B1</a:t>
                      </a:r>
                      <a:endParaRPr lang="es-EC" sz="1000" b="1" i="0" u="none" strike="noStrike" dirty="0">
                        <a:solidFill>
                          <a:srgbClr val="000000"/>
                        </a:solidFill>
                        <a:effectLst/>
                        <a:latin typeface="Calibri"/>
                      </a:endParaRPr>
                    </a:p>
                  </a:txBody>
                  <a:tcPr marL="6952" marR="6952" marT="6952" marB="0" anchor="ctr"/>
                </a:tc>
                <a:tc>
                  <a:txBody>
                    <a:bodyPr/>
                    <a:lstStyle/>
                    <a:p>
                      <a:pPr algn="l" fontAlgn="ctr"/>
                      <a:r>
                        <a:rPr lang="es-EC" sz="1000" u="none" strike="noStrike">
                          <a:effectLst/>
                        </a:rPr>
                        <a:t>PLC</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5</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CIM-2000</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10</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INSTRUMENTACIÓN Y SENSORES</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5</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ROBOTICA</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8</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INSTRUMENTACIÓN BIOMÉDICA</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7</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B-102 b</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B-103 b</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B-105 a</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B-105 b</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PUNTOS DE ACCESO</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r h="145999">
                <a:tc rowSpan="12">
                  <a:txBody>
                    <a:bodyPr/>
                    <a:lstStyle/>
                    <a:p>
                      <a:pPr algn="ctr" fontAlgn="ctr"/>
                      <a:r>
                        <a:rPr lang="es-EC" sz="1000" b="1" u="none" strike="noStrike" dirty="0">
                          <a:effectLst/>
                        </a:rPr>
                        <a:t>BLOQUE B2</a:t>
                      </a:r>
                      <a:endParaRPr lang="es-EC" sz="1000" b="1" i="0" u="none" strike="noStrike" dirty="0">
                        <a:solidFill>
                          <a:srgbClr val="000000"/>
                        </a:solidFill>
                        <a:effectLst/>
                        <a:latin typeface="Calibri"/>
                      </a:endParaRPr>
                    </a:p>
                  </a:txBody>
                  <a:tcPr marL="6952" marR="6952" marT="6952" marB="0" anchor="ctr"/>
                </a:tc>
                <a:tc>
                  <a:txBody>
                    <a:bodyPr/>
                    <a:lstStyle/>
                    <a:p>
                      <a:pPr algn="l" fontAlgn="ctr"/>
                      <a:r>
                        <a:rPr lang="es-EC" sz="1000" u="none" strike="noStrike">
                          <a:effectLst/>
                        </a:rPr>
                        <a:t>LAB. I+D</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12</a:t>
                      </a:r>
                      <a:endParaRPr lang="es-EC" sz="1000" b="0" i="0" u="none" strike="noStrike" dirty="0">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TELEVISIÓN DIGITAL</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10</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SISTEMAS AVANZADOS DE TELECOMUNICACIONES</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7</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NETWORKING</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17</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ELECTROMAGNETISMO Y ANTENAS</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6</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B-206 a</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4</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B-206 b</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4</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B-207 a</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2</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B-207 b</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2</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OFICINA B-201 a</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3</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CUARTO DE EQUIPOS </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a:effectLst/>
                        </a:rPr>
                        <a:t>10</a:t>
                      </a:r>
                      <a:endParaRPr lang="es-EC" sz="1000" b="0" i="0" u="none" strike="noStrike">
                        <a:solidFill>
                          <a:srgbClr val="000000"/>
                        </a:solidFill>
                        <a:effectLst/>
                        <a:latin typeface="Calibri"/>
                      </a:endParaRPr>
                    </a:p>
                  </a:txBody>
                  <a:tcPr marL="6952" marR="6952" marT="6952" marB="0" anchor="ctr"/>
                </a:tc>
              </a:tr>
              <a:tr h="145999">
                <a:tc vMerge="1">
                  <a:txBody>
                    <a:bodyPr/>
                    <a:lstStyle/>
                    <a:p>
                      <a:endParaRPr lang="es-EC"/>
                    </a:p>
                  </a:txBody>
                  <a:tcPr/>
                </a:tc>
                <a:tc>
                  <a:txBody>
                    <a:bodyPr/>
                    <a:lstStyle/>
                    <a:p>
                      <a:pPr algn="l" fontAlgn="ctr"/>
                      <a:r>
                        <a:rPr lang="es-EC" sz="1000" u="none" strike="noStrike">
                          <a:effectLst/>
                        </a:rPr>
                        <a:t>PUNTOS DE ACCESO</a:t>
                      </a:r>
                      <a:endParaRPr lang="es-EC" sz="1000" b="1" i="0" u="none" strike="noStrike">
                        <a:solidFill>
                          <a:srgbClr val="000000"/>
                        </a:solidFill>
                        <a:effectLst/>
                        <a:latin typeface="Calibri"/>
                      </a:endParaRPr>
                    </a:p>
                  </a:txBody>
                  <a:tcPr marL="6952" marR="6952" marT="6952" marB="0" anchor="ctr"/>
                </a:tc>
                <a:tc>
                  <a:txBody>
                    <a:bodyPr/>
                    <a:lstStyle/>
                    <a:p>
                      <a:pPr algn="ctr" fontAlgn="ctr"/>
                      <a:r>
                        <a:rPr lang="es-EC" sz="1000" u="none" strike="noStrike" dirty="0">
                          <a:effectLst/>
                        </a:rPr>
                        <a:t>2</a:t>
                      </a:r>
                      <a:endParaRPr lang="es-EC" sz="1000" b="0" i="0" u="none" strike="noStrike" dirty="0">
                        <a:solidFill>
                          <a:srgbClr val="000000"/>
                        </a:solidFill>
                        <a:effectLst/>
                        <a:latin typeface="Calibri"/>
                      </a:endParaRPr>
                    </a:p>
                  </a:txBody>
                  <a:tcPr marL="6952" marR="6952" marT="6952"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46581939"/>
              </p:ext>
            </p:extLst>
          </p:nvPr>
        </p:nvGraphicFramePr>
        <p:xfrm>
          <a:off x="4572000" y="1628800"/>
          <a:ext cx="4394200" cy="3590925"/>
        </p:xfrm>
        <a:graphic>
          <a:graphicData uri="http://schemas.openxmlformats.org/drawingml/2006/table">
            <a:tbl>
              <a:tblPr>
                <a:tableStyleId>{1FECB4D8-DB02-4DC6-A0A2-4F2EBAE1DC90}</a:tableStyleId>
              </a:tblPr>
              <a:tblGrid>
                <a:gridCol w="723377"/>
                <a:gridCol w="2576239"/>
                <a:gridCol w="1094584"/>
              </a:tblGrid>
              <a:tr h="200025">
                <a:tc>
                  <a:txBody>
                    <a:bodyPr/>
                    <a:lstStyle/>
                    <a:p>
                      <a:pPr algn="l" fontAlgn="b"/>
                      <a:r>
                        <a:rPr lang="es-EC" sz="1100" b="1" u="none" strike="noStrike" dirty="0">
                          <a:effectLst/>
                        </a:rPr>
                        <a:t>BLOQUE</a:t>
                      </a:r>
                      <a:endParaRPr lang="es-EC" sz="1100" b="1" i="0" u="none" strike="noStrike" dirty="0">
                        <a:solidFill>
                          <a:srgbClr val="000000"/>
                        </a:solidFill>
                        <a:effectLst/>
                        <a:latin typeface="Calibri"/>
                      </a:endParaRPr>
                    </a:p>
                  </a:txBody>
                  <a:tcPr marL="9525" marR="9525" marT="9525" marB="0" anchor="b"/>
                </a:tc>
                <a:tc>
                  <a:txBody>
                    <a:bodyPr/>
                    <a:lstStyle/>
                    <a:p>
                      <a:pPr algn="l" fontAlgn="b"/>
                      <a:r>
                        <a:rPr lang="es-EC" sz="1100" b="1" u="none" strike="noStrike" dirty="0">
                          <a:effectLst/>
                        </a:rPr>
                        <a:t>LABORATORIOS Y OFICINA</a:t>
                      </a:r>
                      <a:endParaRPr lang="es-EC" sz="1100" b="1" i="0" u="none" strike="noStrike" dirty="0">
                        <a:solidFill>
                          <a:srgbClr val="000000"/>
                        </a:solidFill>
                        <a:effectLst/>
                        <a:latin typeface="Calibri"/>
                      </a:endParaRPr>
                    </a:p>
                  </a:txBody>
                  <a:tcPr marL="9525" marR="9525" marT="9525" marB="0" anchor="b"/>
                </a:tc>
                <a:tc>
                  <a:txBody>
                    <a:bodyPr/>
                    <a:lstStyle/>
                    <a:p>
                      <a:pPr algn="l" fontAlgn="b"/>
                      <a:r>
                        <a:rPr lang="es-EC" sz="1100" b="1" u="none" strike="noStrike" dirty="0">
                          <a:effectLst/>
                        </a:rPr>
                        <a:t># PUNTOS DE RED</a:t>
                      </a:r>
                      <a:endParaRPr lang="es-EC" sz="1100" b="1" i="0" u="none" strike="noStrike" dirty="0">
                        <a:solidFill>
                          <a:srgbClr val="000000"/>
                        </a:solidFill>
                        <a:effectLst/>
                        <a:latin typeface="Calibri"/>
                      </a:endParaRPr>
                    </a:p>
                  </a:txBody>
                  <a:tcPr marL="9525" marR="9525" marT="9525" marB="0" anchor="b"/>
                </a:tc>
              </a:tr>
              <a:tr h="200025">
                <a:tc rowSpan="8">
                  <a:txBody>
                    <a:bodyPr/>
                    <a:lstStyle/>
                    <a:p>
                      <a:pPr algn="ctr" fontAlgn="ctr"/>
                      <a:r>
                        <a:rPr lang="es-EC" sz="1100" b="1" u="none" strike="noStrike" dirty="0">
                          <a:effectLst/>
                        </a:rPr>
                        <a:t>BLOQUE C1</a:t>
                      </a:r>
                      <a:endParaRPr lang="es-EC" sz="1100" b="1" i="0" u="none" strike="noStrike" dirty="0">
                        <a:solidFill>
                          <a:srgbClr val="000000"/>
                        </a:solidFill>
                        <a:effectLst/>
                        <a:latin typeface="Calibri"/>
                      </a:endParaRPr>
                    </a:p>
                  </a:txBody>
                  <a:tcPr marL="9525" marR="9525" marT="9525" marB="0" anchor="ctr"/>
                </a:tc>
                <a:tc>
                  <a:txBody>
                    <a:bodyPr/>
                    <a:lstStyle/>
                    <a:p>
                      <a:pPr algn="l" fontAlgn="ctr"/>
                      <a:r>
                        <a:rPr lang="es-EC" sz="1100" u="none" strike="noStrike">
                          <a:effectLst/>
                        </a:rPr>
                        <a:t>MANTENIMIENTO</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1</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MAQUINAS ELÉCTRICAS</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2</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ELECTRÓNICA</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8</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CONTROL INDUSTRIAL Y ELECTROFLUIDOS</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8</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OFICINA C-102</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4</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OFICINA C-106 a</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3</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OFICINA C-106 b</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3</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PUNTOS DE ACCESO</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2</a:t>
                      </a:r>
                      <a:endParaRPr lang="es-EC" sz="1100" b="0" i="0" u="none" strike="noStrike">
                        <a:solidFill>
                          <a:srgbClr val="000000"/>
                        </a:solidFill>
                        <a:effectLst/>
                        <a:latin typeface="Calibri"/>
                      </a:endParaRPr>
                    </a:p>
                  </a:txBody>
                  <a:tcPr marL="9525" marR="9525" marT="9525" marB="0" anchor="ctr"/>
                </a:tc>
              </a:tr>
              <a:tr h="200025">
                <a:tc rowSpan="9">
                  <a:txBody>
                    <a:bodyPr/>
                    <a:lstStyle/>
                    <a:p>
                      <a:pPr algn="ctr" fontAlgn="ctr"/>
                      <a:r>
                        <a:rPr lang="es-EC" sz="1100" b="1" u="none" strike="noStrike" dirty="0">
                          <a:effectLst/>
                        </a:rPr>
                        <a:t>BLOQUE C2</a:t>
                      </a:r>
                      <a:endParaRPr lang="es-EC" sz="1100" b="1" i="0" u="none" strike="noStrike" dirty="0">
                        <a:solidFill>
                          <a:srgbClr val="000000"/>
                        </a:solidFill>
                        <a:effectLst/>
                        <a:latin typeface="Calibri"/>
                      </a:endParaRPr>
                    </a:p>
                  </a:txBody>
                  <a:tcPr marL="9525" marR="9525" marT="9525" marB="0" anchor="ctr"/>
                </a:tc>
                <a:tc>
                  <a:txBody>
                    <a:bodyPr/>
                    <a:lstStyle/>
                    <a:p>
                      <a:pPr algn="l" fontAlgn="ctr"/>
                      <a:r>
                        <a:rPr lang="es-EC" sz="1100" u="none" strike="noStrike">
                          <a:effectLst/>
                        </a:rPr>
                        <a:t>CIRCUITOS ELÉCTRICOS</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12</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CIRCUITOS ELECTRÓNICOS A</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10</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CIRCUITOS ELECTRÓNICOS B</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10</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VLSI Y SISTEMAS EMBEBIDOS</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12</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OFICINA C-206 a</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2</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OFICINA C-206 b</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2</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OFICINA C-205 a</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2</a:t>
                      </a:r>
                      <a:endParaRPr lang="es-EC" sz="1100" b="0" i="0" u="none" strike="noStrike">
                        <a:solidFill>
                          <a:srgbClr val="000000"/>
                        </a:solidFill>
                        <a:effectLst/>
                        <a:latin typeface="Calibri"/>
                      </a:endParaRPr>
                    </a:p>
                  </a:txBody>
                  <a:tcPr marL="9525" marR="9525" marT="9525" marB="0" anchor="ctr"/>
                </a:tc>
              </a:tr>
              <a:tr h="190500">
                <a:tc vMerge="1">
                  <a:txBody>
                    <a:bodyPr/>
                    <a:lstStyle/>
                    <a:p>
                      <a:endParaRPr lang="es-EC"/>
                    </a:p>
                  </a:txBody>
                  <a:tcPr/>
                </a:tc>
                <a:tc>
                  <a:txBody>
                    <a:bodyPr/>
                    <a:lstStyle/>
                    <a:p>
                      <a:pPr algn="l" fontAlgn="ctr"/>
                      <a:r>
                        <a:rPr lang="es-EC" sz="1100" u="none" strike="noStrike">
                          <a:effectLst/>
                        </a:rPr>
                        <a:t>OFICINA C-205 b</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2</a:t>
                      </a:r>
                      <a:endParaRPr lang="es-EC" sz="1100" b="0" i="0" u="none" strike="noStrike">
                        <a:solidFill>
                          <a:srgbClr val="000000"/>
                        </a:solidFill>
                        <a:effectLst/>
                        <a:latin typeface="Calibri"/>
                      </a:endParaRPr>
                    </a:p>
                  </a:txBody>
                  <a:tcPr marL="9525" marR="9525" marT="9525" marB="0" anchor="ctr"/>
                </a:tc>
              </a:tr>
              <a:tr h="200025">
                <a:tc vMerge="1">
                  <a:txBody>
                    <a:bodyPr/>
                    <a:lstStyle/>
                    <a:p>
                      <a:endParaRPr lang="es-EC"/>
                    </a:p>
                  </a:txBody>
                  <a:tcPr/>
                </a:tc>
                <a:tc>
                  <a:txBody>
                    <a:bodyPr/>
                    <a:lstStyle/>
                    <a:p>
                      <a:pPr algn="l" fontAlgn="ctr"/>
                      <a:r>
                        <a:rPr lang="es-EC" sz="1100" u="none" strike="noStrike">
                          <a:effectLst/>
                        </a:rPr>
                        <a:t>PUNTOS DE ACCESO</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u="none" strike="noStrike" dirty="0">
                          <a:effectLst/>
                        </a:rPr>
                        <a:t>2</a:t>
                      </a:r>
                      <a:endParaRPr lang="es-EC" sz="1100" b="0" i="0" u="none" strike="noStrike" dirty="0">
                        <a:solidFill>
                          <a:srgbClr val="000000"/>
                        </a:solidFill>
                        <a:effectLst/>
                        <a:latin typeface="Calibri"/>
                      </a:endParaRPr>
                    </a:p>
                  </a:txBody>
                  <a:tcPr marL="9525" marR="9525" marT="9525" marB="0" anchor="ctr"/>
                </a:tc>
              </a:tr>
            </a:tbl>
          </a:graphicData>
        </a:graphic>
      </p:graphicFrame>
      <p:sp>
        <p:nvSpPr>
          <p:cNvPr id="7" name="TextBox 6"/>
          <p:cNvSpPr txBox="1"/>
          <p:nvPr/>
        </p:nvSpPr>
        <p:spPr>
          <a:xfrm>
            <a:off x="1763688" y="332656"/>
            <a:ext cx="5472608" cy="523220"/>
          </a:xfrm>
          <a:prstGeom prst="rect">
            <a:avLst/>
          </a:prstGeom>
          <a:noFill/>
        </p:spPr>
        <p:txBody>
          <a:bodyPr wrap="square" rtlCol="0">
            <a:spAutoFit/>
          </a:bodyPr>
          <a:lstStyle/>
          <a:p>
            <a:r>
              <a:rPr lang="es-EC" sz="2800" dirty="0" smtClean="0"/>
              <a:t>PUNTOS DE RED EN EL DISEÑO</a:t>
            </a:r>
            <a:endParaRPr lang="es-EC" sz="2800" dirty="0"/>
          </a:p>
        </p:txBody>
      </p:sp>
    </p:spTree>
    <p:extLst>
      <p:ext uri="{BB962C8B-B14F-4D97-AF65-F5344CB8AC3E}">
        <p14:creationId xmlns:p14="http://schemas.microsoft.com/office/powerpoint/2010/main" val="38720712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22114"/>
          </a:xfrm>
        </p:spPr>
        <p:txBody>
          <a:bodyPr>
            <a:normAutofit fontScale="90000"/>
          </a:bodyPr>
          <a:lstStyle/>
          <a:p>
            <a:r>
              <a:rPr lang="es-EC" dirty="0" smtClean="0"/>
              <a:t>CÁLCULO DE NÚMERO DE CANALETAS</a:t>
            </a:r>
            <a:endParaRPr lang="es-EC" dirty="0"/>
          </a:p>
        </p:txBody>
      </p:sp>
      <p:graphicFrame>
        <p:nvGraphicFramePr>
          <p:cNvPr id="4" name="Table 3"/>
          <p:cNvGraphicFramePr>
            <a:graphicFrameLocks noGrp="1"/>
          </p:cNvGraphicFramePr>
          <p:nvPr>
            <p:extLst>
              <p:ext uri="{D42A27DB-BD31-4B8C-83A1-F6EECF244321}">
                <p14:modId xmlns:p14="http://schemas.microsoft.com/office/powerpoint/2010/main" val="2163086465"/>
              </p:ext>
            </p:extLst>
          </p:nvPr>
        </p:nvGraphicFramePr>
        <p:xfrm>
          <a:off x="1763688" y="980728"/>
          <a:ext cx="5328594" cy="2266120"/>
        </p:xfrm>
        <a:graphic>
          <a:graphicData uri="http://schemas.openxmlformats.org/drawingml/2006/table">
            <a:tbl>
              <a:tblPr firstRow="1" firstCol="1" bandRow="1">
                <a:tableStyleId>{5C22544A-7EE6-4342-B048-85BDC9FD1C3A}</a:tableStyleId>
              </a:tblPr>
              <a:tblGrid>
                <a:gridCol w="786846"/>
                <a:gridCol w="756958"/>
                <a:gridCol w="756958"/>
                <a:gridCol w="756958"/>
                <a:gridCol w="756958"/>
                <a:gridCol w="756958"/>
                <a:gridCol w="756958"/>
              </a:tblGrid>
              <a:tr h="168486">
                <a:tc rowSpan="3">
                  <a:txBody>
                    <a:bodyPr/>
                    <a:lstStyle/>
                    <a:p>
                      <a:pPr algn="ctr">
                        <a:lnSpc>
                          <a:spcPct val="115000"/>
                        </a:lnSpc>
                        <a:spcAft>
                          <a:spcPts val="0"/>
                        </a:spcAft>
                      </a:pPr>
                      <a:r>
                        <a:rPr lang="es-EC" sz="1000" dirty="0">
                          <a:effectLst/>
                        </a:rPr>
                        <a:t>BLOQUE</a:t>
                      </a:r>
                      <a:endParaRPr lang="es-EC" sz="1000" dirty="0">
                        <a:solidFill>
                          <a:srgbClr val="31849B"/>
                        </a:solidFill>
                        <a:effectLst/>
                        <a:latin typeface="Calibri"/>
                        <a:ea typeface="Calibri"/>
                        <a:cs typeface="Times New Roman"/>
                      </a:endParaRPr>
                    </a:p>
                  </a:txBody>
                  <a:tcPr marL="68580" marR="68580" marT="0" marB="0"/>
                </a:tc>
                <a:tc gridSpan="6">
                  <a:txBody>
                    <a:bodyPr/>
                    <a:lstStyle/>
                    <a:p>
                      <a:pPr algn="ctr">
                        <a:lnSpc>
                          <a:spcPct val="115000"/>
                        </a:lnSpc>
                        <a:spcAft>
                          <a:spcPts val="0"/>
                        </a:spcAft>
                      </a:pPr>
                      <a:r>
                        <a:rPr lang="es-EC" sz="1000">
                          <a:effectLst/>
                        </a:rPr>
                        <a:t>TAMAÑO DE CANALETA</a:t>
                      </a:r>
                      <a:endParaRPr lang="es-EC" sz="1000">
                        <a:solidFill>
                          <a:srgbClr val="31849B"/>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8486">
                <a:tc vMerge="1">
                  <a:txBody>
                    <a:bodyPr/>
                    <a:lstStyle/>
                    <a:p>
                      <a:endParaRPr lang="es-EC"/>
                    </a:p>
                  </a:txBody>
                  <a:tcPr/>
                </a:tc>
                <a:tc gridSpan="2">
                  <a:txBody>
                    <a:bodyPr/>
                    <a:lstStyle/>
                    <a:p>
                      <a:pPr algn="ctr">
                        <a:lnSpc>
                          <a:spcPct val="115000"/>
                        </a:lnSpc>
                        <a:spcAft>
                          <a:spcPts val="0"/>
                        </a:spcAft>
                      </a:pPr>
                      <a:r>
                        <a:rPr lang="es-EC" sz="1000">
                          <a:effectLst/>
                        </a:rPr>
                        <a:t>canaleta 32x12</a:t>
                      </a:r>
                      <a:endParaRPr lang="es-EC" sz="1000">
                        <a:solidFill>
                          <a:srgbClr val="31849B"/>
                        </a:solidFill>
                        <a:effectLst/>
                        <a:latin typeface="Calibri"/>
                        <a:ea typeface="Calibri"/>
                        <a:cs typeface="Times New Roman"/>
                      </a:endParaRPr>
                    </a:p>
                  </a:txBody>
                  <a:tcPr marL="68580" marR="68580" marT="0" marB="0"/>
                </a:tc>
                <a:tc hMerge="1">
                  <a:txBody>
                    <a:bodyPr/>
                    <a:lstStyle/>
                    <a:p>
                      <a:endParaRPr lang="es-EC"/>
                    </a:p>
                  </a:txBody>
                  <a:tcPr/>
                </a:tc>
                <a:tc gridSpan="2">
                  <a:txBody>
                    <a:bodyPr/>
                    <a:lstStyle/>
                    <a:p>
                      <a:pPr algn="ctr">
                        <a:lnSpc>
                          <a:spcPct val="115000"/>
                        </a:lnSpc>
                        <a:spcAft>
                          <a:spcPts val="0"/>
                        </a:spcAft>
                      </a:pPr>
                      <a:r>
                        <a:rPr lang="es-EC" sz="1000">
                          <a:effectLst/>
                        </a:rPr>
                        <a:t>canaleta 40x25</a:t>
                      </a:r>
                      <a:endParaRPr lang="es-EC" sz="1000">
                        <a:solidFill>
                          <a:srgbClr val="31849B"/>
                        </a:solidFill>
                        <a:effectLst/>
                        <a:latin typeface="Calibri"/>
                        <a:ea typeface="Calibri"/>
                        <a:cs typeface="Times New Roman"/>
                      </a:endParaRPr>
                    </a:p>
                  </a:txBody>
                  <a:tcPr marL="68580" marR="68580" marT="0" marB="0"/>
                </a:tc>
                <a:tc hMerge="1">
                  <a:txBody>
                    <a:bodyPr/>
                    <a:lstStyle/>
                    <a:p>
                      <a:endParaRPr lang="es-EC"/>
                    </a:p>
                  </a:txBody>
                  <a:tcPr/>
                </a:tc>
                <a:tc gridSpan="2">
                  <a:txBody>
                    <a:bodyPr/>
                    <a:lstStyle/>
                    <a:p>
                      <a:pPr algn="ctr">
                        <a:lnSpc>
                          <a:spcPct val="115000"/>
                        </a:lnSpc>
                        <a:spcAft>
                          <a:spcPts val="0"/>
                        </a:spcAft>
                      </a:pPr>
                      <a:r>
                        <a:rPr lang="es-EC" sz="1000">
                          <a:effectLst/>
                        </a:rPr>
                        <a:t>canaleta 60 x40</a:t>
                      </a:r>
                      <a:endParaRPr lang="es-EC" sz="1000">
                        <a:solidFill>
                          <a:srgbClr val="31849B"/>
                        </a:solidFill>
                        <a:effectLst/>
                        <a:latin typeface="Calibri"/>
                        <a:ea typeface="Calibri"/>
                        <a:cs typeface="Times New Roman"/>
                      </a:endParaRPr>
                    </a:p>
                  </a:txBody>
                  <a:tcPr marL="68580" marR="68580" marT="0" marB="0"/>
                </a:tc>
                <a:tc hMerge="1">
                  <a:txBody>
                    <a:bodyPr/>
                    <a:lstStyle/>
                    <a:p>
                      <a:endParaRPr lang="es-EC"/>
                    </a:p>
                  </a:txBody>
                  <a:tcPr/>
                </a:tc>
              </a:tr>
              <a:tr h="168486">
                <a:tc vMerge="1">
                  <a:txBody>
                    <a:bodyPr/>
                    <a:lstStyle/>
                    <a:p>
                      <a:endParaRPr lang="es-EC"/>
                    </a:p>
                  </a:txBody>
                  <a:tcPr/>
                </a:tc>
                <a:tc>
                  <a:txBody>
                    <a:bodyPr/>
                    <a:lstStyle/>
                    <a:p>
                      <a:pPr>
                        <a:lnSpc>
                          <a:spcPct val="115000"/>
                        </a:lnSpc>
                        <a:spcAft>
                          <a:spcPts val="0"/>
                        </a:spcAft>
                      </a:pPr>
                      <a:r>
                        <a:rPr lang="es-EC" sz="1000">
                          <a:effectLst/>
                        </a:rPr>
                        <a:t>metros</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cantidad</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metros</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cantidad</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metros </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cantidad</a:t>
                      </a:r>
                      <a:endParaRPr lang="es-EC" sz="1000">
                        <a:solidFill>
                          <a:srgbClr val="31849B"/>
                        </a:solidFill>
                        <a:effectLst/>
                        <a:latin typeface="Calibri"/>
                        <a:ea typeface="Calibri"/>
                        <a:cs typeface="Times New Roman"/>
                      </a:endParaRPr>
                    </a:p>
                  </a:txBody>
                  <a:tcPr marL="68580" marR="68580" marT="0" marB="0"/>
                </a:tc>
              </a:tr>
              <a:tr h="168486">
                <a:tc>
                  <a:txBody>
                    <a:bodyPr/>
                    <a:lstStyle/>
                    <a:p>
                      <a:pPr>
                        <a:lnSpc>
                          <a:spcPct val="115000"/>
                        </a:lnSpc>
                        <a:spcAft>
                          <a:spcPts val="0"/>
                        </a:spcAft>
                      </a:pPr>
                      <a:r>
                        <a:rPr lang="es-EC" sz="1000">
                          <a:effectLst/>
                        </a:rPr>
                        <a:t>Bloque A</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19,01</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10</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88,6</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45</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12,15</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7</a:t>
                      </a:r>
                      <a:endParaRPr lang="es-EC" sz="1000">
                        <a:solidFill>
                          <a:srgbClr val="31849B"/>
                        </a:solidFill>
                        <a:effectLst/>
                        <a:latin typeface="Calibri"/>
                        <a:ea typeface="Calibri"/>
                        <a:cs typeface="Times New Roman"/>
                      </a:endParaRPr>
                    </a:p>
                  </a:txBody>
                  <a:tcPr marL="68580" marR="68580" marT="0" marB="0"/>
                </a:tc>
              </a:tr>
              <a:tr h="347455">
                <a:tc>
                  <a:txBody>
                    <a:bodyPr/>
                    <a:lstStyle/>
                    <a:p>
                      <a:pPr>
                        <a:lnSpc>
                          <a:spcPct val="115000"/>
                        </a:lnSpc>
                        <a:spcAft>
                          <a:spcPts val="0"/>
                        </a:spcAft>
                      </a:pPr>
                      <a:r>
                        <a:rPr lang="es-EC" sz="1000" dirty="0">
                          <a:effectLst/>
                        </a:rPr>
                        <a:t>Bloque B1</a:t>
                      </a:r>
                      <a:endParaRPr lang="es-EC" sz="1000" dirty="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41,29</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21</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dirty="0">
                          <a:effectLst/>
                        </a:rPr>
                        <a:t>113,74</a:t>
                      </a:r>
                      <a:endParaRPr lang="es-EC" sz="1000" dirty="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57</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12,25</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7</a:t>
                      </a:r>
                      <a:endParaRPr lang="es-EC" sz="1000">
                        <a:solidFill>
                          <a:srgbClr val="31849B"/>
                        </a:solidFill>
                        <a:effectLst/>
                        <a:latin typeface="Calibri"/>
                        <a:ea typeface="Calibri"/>
                        <a:cs typeface="Times New Roman"/>
                      </a:endParaRPr>
                    </a:p>
                  </a:txBody>
                  <a:tcPr marL="68580" marR="68580" marT="0" marB="0"/>
                </a:tc>
              </a:tr>
              <a:tr h="347455">
                <a:tc>
                  <a:txBody>
                    <a:bodyPr/>
                    <a:lstStyle/>
                    <a:p>
                      <a:pPr>
                        <a:lnSpc>
                          <a:spcPct val="115000"/>
                        </a:lnSpc>
                        <a:spcAft>
                          <a:spcPts val="0"/>
                        </a:spcAft>
                      </a:pPr>
                      <a:r>
                        <a:rPr lang="es-EC" sz="1000">
                          <a:effectLst/>
                        </a:rPr>
                        <a:t>Bloque B2</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14,64</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8</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140,88</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71</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25,82</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13</a:t>
                      </a:r>
                      <a:endParaRPr lang="es-EC" sz="1000">
                        <a:solidFill>
                          <a:srgbClr val="31849B"/>
                        </a:solidFill>
                        <a:effectLst/>
                        <a:latin typeface="Calibri"/>
                        <a:ea typeface="Calibri"/>
                        <a:cs typeface="Times New Roman"/>
                      </a:endParaRPr>
                    </a:p>
                  </a:txBody>
                  <a:tcPr marL="68580" marR="68580" marT="0" marB="0"/>
                </a:tc>
              </a:tr>
              <a:tr h="347455">
                <a:tc>
                  <a:txBody>
                    <a:bodyPr/>
                    <a:lstStyle/>
                    <a:p>
                      <a:pPr>
                        <a:lnSpc>
                          <a:spcPct val="115000"/>
                        </a:lnSpc>
                        <a:spcAft>
                          <a:spcPts val="0"/>
                        </a:spcAft>
                      </a:pPr>
                      <a:r>
                        <a:rPr lang="es-EC" sz="1000">
                          <a:effectLst/>
                        </a:rPr>
                        <a:t>Bloque C1</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62,37</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32</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47,13</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24</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9,66</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5</a:t>
                      </a:r>
                      <a:endParaRPr lang="es-EC" sz="1000">
                        <a:solidFill>
                          <a:srgbClr val="31849B"/>
                        </a:solidFill>
                        <a:effectLst/>
                        <a:latin typeface="Calibri"/>
                        <a:ea typeface="Calibri"/>
                        <a:cs typeface="Times New Roman"/>
                      </a:endParaRPr>
                    </a:p>
                  </a:txBody>
                  <a:tcPr marL="68580" marR="68580" marT="0" marB="0"/>
                </a:tc>
              </a:tr>
              <a:tr h="347455">
                <a:tc>
                  <a:txBody>
                    <a:bodyPr/>
                    <a:lstStyle/>
                    <a:p>
                      <a:pPr>
                        <a:lnSpc>
                          <a:spcPct val="115000"/>
                        </a:lnSpc>
                        <a:spcAft>
                          <a:spcPts val="0"/>
                        </a:spcAft>
                      </a:pPr>
                      <a:r>
                        <a:rPr lang="es-EC" sz="1000">
                          <a:effectLst/>
                        </a:rPr>
                        <a:t>Bloque C2</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17,36</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9</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116,15</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59</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13,55</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7</a:t>
                      </a:r>
                      <a:endParaRPr lang="es-EC" sz="1000">
                        <a:solidFill>
                          <a:srgbClr val="31849B"/>
                        </a:solidFill>
                        <a:effectLst/>
                        <a:latin typeface="Calibri"/>
                        <a:ea typeface="Calibri"/>
                        <a:cs typeface="Times New Roman"/>
                      </a:endParaRPr>
                    </a:p>
                  </a:txBody>
                  <a:tcPr marL="68580" marR="68580" marT="0" marB="0"/>
                </a:tc>
              </a:tr>
              <a:tr h="168486">
                <a:tc>
                  <a:txBody>
                    <a:bodyPr/>
                    <a:lstStyle/>
                    <a:p>
                      <a:pPr>
                        <a:lnSpc>
                          <a:spcPct val="115000"/>
                        </a:lnSpc>
                        <a:spcAft>
                          <a:spcPts val="0"/>
                        </a:spcAft>
                      </a:pPr>
                      <a:r>
                        <a:rPr lang="es-EC" sz="1000">
                          <a:effectLst/>
                        </a:rPr>
                        <a:t>TOTAL</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 </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80</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 </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a:effectLst/>
                        </a:rPr>
                        <a:t>256</a:t>
                      </a:r>
                      <a:endParaRPr lang="es-EC" sz="10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000">
                          <a:effectLst/>
                        </a:rPr>
                        <a:t> </a:t>
                      </a:r>
                      <a:endParaRPr lang="es-EC" sz="1000">
                        <a:solidFill>
                          <a:srgbClr val="31849B"/>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000" dirty="0">
                          <a:effectLst/>
                        </a:rPr>
                        <a:t>39</a:t>
                      </a:r>
                      <a:endParaRPr lang="es-EC" sz="1000" dirty="0">
                        <a:solidFill>
                          <a:srgbClr val="31849B"/>
                        </a:solidFill>
                        <a:effectLst/>
                        <a:latin typeface="Calibri"/>
                        <a:ea typeface="Calibri"/>
                        <a:cs typeface="Times New Roman"/>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31861296"/>
              </p:ext>
            </p:extLst>
          </p:nvPr>
        </p:nvGraphicFramePr>
        <p:xfrm>
          <a:off x="1547662" y="3461699"/>
          <a:ext cx="6419386" cy="2926842"/>
        </p:xfrm>
        <a:graphic>
          <a:graphicData uri="http://schemas.openxmlformats.org/drawingml/2006/table">
            <a:tbl>
              <a:tblPr firstRow="1" firstCol="1" bandRow="1">
                <a:tableStyleId>{F5AB1C69-6EDB-4FF4-983F-18BD219EF322}</a:tableStyleId>
              </a:tblPr>
              <a:tblGrid>
                <a:gridCol w="657525"/>
                <a:gridCol w="450526"/>
                <a:gridCol w="442585"/>
                <a:gridCol w="497115"/>
                <a:gridCol w="497115"/>
                <a:gridCol w="442585"/>
                <a:gridCol w="585526"/>
                <a:gridCol w="585526"/>
                <a:gridCol w="498173"/>
                <a:gridCol w="442585"/>
                <a:gridCol w="608290"/>
                <a:gridCol w="711835"/>
              </a:tblGrid>
              <a:tr h="185365">
                <a:tc rowSpan="3">
                  <a:txBody>
                    <a:bodyPr/>
                    <a:lstStyle/>
                    <a:p>
                      <a:pPr algn="ctr">
                        <a:lnSpc>
                          <a:spcPct val="115000"/>
                        </a:lnSpc>
                        <a:spcAft>
                          <a:spcPts val="0"/>
                        </a:spcAft>
                      </a:pPr>
                      <a:r>
                        <a:rPr lang="es-EC" sz="1100" dirty="0">
                          <a:effectLst/>
                        </a:rPr>
                        <a:t>BLOQUE</a:t>
                      </a:r>
                      <a:endParaRPr lang="es-EC" sz="1100" dirty="0">
                        <a:solidFill>
                          <a:srgbClr val="31849B"/>
                        </a:solidFill>
                        <a:effectLst/>
                        <a:latin typeface="Calibri"/>
                        <a:ea typeface="Calibri"/>
                        <a:cs typeface="Times New Roman"/>
                      </a:endParaRPr>
                    </a:p>
                  </a:txBody>
                  <a:tcPr marL="68580" marR="68580" marT="0" marB="0"/>
                </a:tc>
                <a:tc gridSpan="11">
                  <a:txBody>
                    <a:bodyPr/>
                    <a:lstStyle/>
                    <a:p>
                      <a:pPr algn="ctr">
                        <a:lnSpc>
                          <a:spcPct val="115000"/>
                        </a:lnSpc>
                        <a:spcAft>
                          <a:spcPts val="0"/>
                        </a:spcAft>
                      </a:pPr>
                      <a:r>
                        <a:rPr lang="es-EC" sz="1100">
                          <a:effectLst/>
                        </a:rPr>
                        <a:t>ACCESORIOS</a:t>
                      </a:r>
                      <a:endParaRPr lang="es-EC" sz="1100">
                        <a:solidFill>
                          <a:srgbClr val="31849B"/>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85365">
                <a:tc vMerge="1">
                  <a:txBody>
                    <a:bodyPr/>
                    <a:lstStyle/>
                    <a:p>
                      <a:endParaRPr lang="es-EC"/>
                    </a:p>
                  </a:txBody>
                  <a:tcPr/>
                </a:tc>
                <a:tc gridSpan="3">
                  <a:txBody>
                    <a:bodyPr/>
                    <a:lstStyle/>
                    <a:p>
                      <a:pPr algn="ctr">
                        <a:lnSpc>
                          <a:spcPct val="115000"/>
                        </a:lnSpc>
                        <a:spcAft>
                          <a:spcPts val="0"/>
                        </a:spcAft>
                      </a:pPr>
                      <a:r>
                        <a:rPr lang="es-EC" sz="1100">
                          <a:effectLst/>
                        </a:rPr>
                        <a:t>32X12</a:t>
                      </a:r>
                      <a:endParaRPr lang="es-EC" sz="1100">
                        <a:solidFill>
                          <a:srgbClr val="31849B"/>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algn="ctr">
                        <a:lnSpc>
                          <a:spcPct val="115000"/>
                        </a:lnSpc>
                        <a:spcAft>
                          <a:spcPts val="0"/>
                        </a:spcAft>
                      </a:pPr>
                      <a:r>
                        <a:rPr lang="es-EC" sz="1100">
                          <a:effectLst/>
                        </a:rPr>
                        <a:t>40X25</a:t>
                      </a:r>
                      <a:endParaRPr lang="es-EC" sz="1100">
                        <a:solidFill>
                          <a:srgbClr val="31849B"/>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gridSpan="4">
                  <a:txBody>
                    <a:bodyPr/>
                    <a:lstStyle/>
                    <a:p>
                      <a:pPr algn="ctr">
                        <a:lnSpc>
                          <a:spcPct val="115000"/>
                        </a:lnSpc>
                        <a:spcAft>
                          <a:spcPts val="0"/>
                        </a:spcAft>
                      </a:pPr>
                      <a:r>
                        <a:rPr lang="es-EC" sz="1100">
                          <a:effectLst/>
                        </a:rPr>
                        <a:t>60X40</a:t>
                      </a:r>
                      <a:endParaRPr lang="es-EC" sz="1100">
                        <a:solidFill>
                          <a:srgbClr val="31849B"/>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401316">
                <a:tc vMerge="1">
                  <a:txBody>
                    <a:bodyPr/>
                    <a:lstStyle/>
                    <a:p>
                      <a:endParaRPr lang="es-EC"/>
                    </a:p>
                  </a:txBody>
                  <a:tcPr/>
                </a:tc>
                <a:tc>
                  <a:txBody>
                    <a:bodyPr/>
                    <a:lstStyle/>
                    <a:p>
                      <a:pPr>
                        <a:lnSpc>
                          <a:spcPct val="115000"/>
                        </a:lnSpc>
                        <a:spcAft>
                          <a:spcPts val="0"/>
                        </a:spcAft>
                      </a:pPr>
                      <a:r>
                        <a:rPr lang="es-EC" sz="800">
                          <a:effectLst/>
                        </a:rPr>
                        <a:t>COD. INT Y EXT</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T</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UNIONES</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COD. INT Y EXT</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T</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UNIONES</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REDUCTORES</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COD. INT Y EXT</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T</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UNIONES</a:t>
                      </a:r>
                      <a:endParaRPr lang="es-EC" sz="1100">
                        <a:solidFill>
                          <a:srgbClr val="31849B"/>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800">
                          <a:effectLst/>
                        </a:rPr>
                        <a:t>REDUCTORES</a:t>
                      </a:r>
                      <a:endParaRPr lang="es-EC" sz="1100">
                        <a:solidFill>
                          <a:srgbClr val="31849B"/>
                        </a:solidFill>
                        <a:effectLst/>
                        <a:latin typeface="Calibri"/>
                        <a:ea typeface="Calibri"/>
                        <a:cs typeface="Times New Roman"/>
                      </a:endParaRPr>
                    </a:p>
                  </a:txBody>
                  <a:tcPr marL="68580" marR="68580" marT="0" marB="0"/>
                </a:tc>
              </a:tr>
              <a:tr h="185365">
                <a:tc>
                  <a:txBody>
                    <a:bodyPr/>
                    <a:lstStyle/>
                    <a:p>
                      <a:pPr>
                        <a:lnSpc>
                          <a:spcPct val="115000"/>
                        </a:lnSpc>
                        <a:spcAft>
                          <a:spcPts val="0"/>
                        </a:spcAft>
                      </a:pPr>
                      <a:r>
                        <a:rPr lang="es-EC" sz="1100">
                          <a:effectLst/>
                        </a:rPr>
                        <a:t>Bloque A</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9</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15</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r>
              <a:tr h="364181">
                <a:tc>
                  <a:txBody>
                    <a:bodyPr/>
                    <a:lstStyle/>
                    <a:p>
                      <a:pPr>
                        <a:lnSpc>
                          <a:spcPct val="115000"/>
                        </a:lnSpc>
                        <a:spcAft>
                          <a:spcPts val="0"/>
                        </a:spcAft>
                      </a:pPr>
                      <a:r>
                        <a:rPr lang="es-EC" sz="1100">
                          <a:effectLst/>
                        </a:rPr>
                        <a:t>Bloque B1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20</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25</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tc>
              </a:tr>
              <a:tr h="364181">
                <a:tc>
                  <a:txBody>
                    <a:bodyPr/>
                    <a:lstStyle/>
                    <a:p>
                      <a:pPr>
                        <a:lnSpc>
                          <a:spcPct val="115000"/>
                        </a:lnSpc>
                        <a:spcAft>
                          <a:spcPts val="0"/>
                        </a:spcAft>
                      </a:pPr>
                      <a:r>
                        <a:rPr lang="es-EC" sz="1100">
                          <a:effectLst/>
                        </a:rPr>
                        <a:t>Bloque B2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15</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70</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tc>
              </a:tr>
              <a:tr h="364181">
                <a:tc>
                  <a:txBody>
                    <a:bodyPr/>
                    <a:lstStyle/>
                    <a:p>
                      <a:pPr>
                        <a:lnSpc>
                          <a:spcPct val="115000"/>
                        </a:lnSpc>
                        <a:spcAft>
                          <a:spcPts val="0"/>
                        </a:spcAft>
                      </a:pPr>
                      <a:r>
                        <a:rPr lang="es-EC" sz="1100">
                          <a:effectLst/>
                        </a:rPr>
                        <a:t>Bloque C1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13</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r>
              <a:tr h="364181">
                <a:tc>
                  <a:txBody>
                    <a:bodyPr/>
                    <a:lstStyle/>
                    <a:p>
                      <a:pPr>
                        <a:lnSpc>
                          <a:spcPct val="115000"/>
                        </a:lnSpc>
                        <a:spcAft>
                          <a:spcPts val="0"/>
                        </a:spcAft>
                      </a:pPr>
                      <a:r>
                        <a:rPr lang="es-EC" sz="1100">
                          <a:effectLst/>
                        </a:rPr>
                        <a:t>Bloque C2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8</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19</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58</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tc>
              </a:tr>
              <a:tr h="185365">
                <a:tc>
                  <a:txBody>
                    <a:bodyPr/>
                    <a:lstStyle/>
                    <a:p>
                      <a:pPr>
                        <a:lnSpc>
                          <a:spcPct val="115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75</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16</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242</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18</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9</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29</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a:effectLst/>
                        </a:rPr>
                        <a:t>11</a:t>
                      </a:r>
                      <a:endParaRPr lang="es-EC" sz="1100" dirty="0">
                        <a:solidFill>
                          <a:srgbClr val="31849B"/>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302428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s-EC" sz="2800" b="1" dirty="0" smtClean="0"/>
              <a:t>CÁLCULO DE NUMERO DE ROLLOS UTP CATEGORIA 6 a</a:t>
            </a:r>
            <a:endParaRPr lang="es-EC" sz="2800" b="1" dirty="0"/>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653" t="24207" r="14550" b="24621"/>
          <a:stretch/>
        </p:blipFill>
        <p:spPr bwMode="auto">
          <a:xfrm>
            <a:off x="107504" y="908720"/>
            <a:ext cx="3822424" cy="462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744233393"/>
              </p:ext>
            </p:extLst>
          </p:nvPr>
        </p:nvGraphicFramePr>
        <p:xfrm>
          <a:off x="3898771" y="2348880"/>
          <a:ext cx="5109220" cy="2313432"/>
        </p:xfrm>
        <a:graphic>
          <a:graphicData uri="http://schemas.openxmlformats.org/drawingml/2006/table">
            <a:tbl>
              <a:tblPr firstRow="1" firstCol="1" bandRow="1">
                <a:tableStyleId>{5C22544A-7EE6-4342-B048-85BDC9FD1C3A}</a:tableStyleId>
              </a:tblPr>
              <a:tblGrid>
                <a:gridCol w="691700"/>
                <a:gridCol w="868801"/>
                <a:gridCol w="1025854"/>
                <a:gridCol w="1026410"/>
                <a:gridCol w="943986"/>
                <a:gridCol w="552469"/>
              </a:tblGrid>
              <a:tr h="149353">
                <a:tc>
                  <a:txBody>
                    <a:bodyPr/>
                    <a:lstStyle/>
                    <a:p>
                      <a:pPr>
                        <a:lnSpc>
                          <a:spcPct val="115000"/>
                        </a:lnSpc>
                        <a:spcAft>
                          <a:spcPts val="0"/>
                        </a:spcAft>
                      </a:pPr>
                      <a:r>
                        <a:rPr lang="es-EC" sz="1100" dirty="0">
                          <a:effectLst/>
                        </a:rPr>
                        <a:t>BLOQUE</a:t>
                      </a:r>
                      <a:endParaRPr lang="es-EC" sz="1100" dirty="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Distancia min.</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Distancia max.</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Distancia prom.</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 de pts de red</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 rollos</a:t>
                      </a:r>
                      <a:endParaRPr lang="es-EC" sz="1100">
                        <a:solidFill>
                          <a:srgbClr val="365F91"/>
                        </a:solidFill>
                        <a:effectLst/>
                        <a:latin typeface="Calibri"/>
                        <a:ea typeface="Calibri"/>
                        <a:cs typeface="Times New Roman"/>
                      </a:endParaRPr>
                    </a:p>
                  </a:txBody>
                  <a:tcPr marL="68580" marR="68580" marT="0" marB="0"/>
                </a:tc>
              </a:tr>
              <a:tr h="149353">
                <a:tc>
                  <a:txBody>
                    <a:bodyPr/>
                    <a:lstStyle/>
                    <a:p>
                      <a:pPr>
                        <a:lnSpc>
                          <a:spcPct val="115000"/>
                        </a:lnSpc>
                        <a:spcAft>
                          <a:spcPts val="0"/>
                        </a:spcAft>
                      </a:pPr>
                      <a:r>
                        <a:rPr lang="es-EC" sz="1100">
                          <a:effectLst/>
                        </a:rPr>
                        <a:t>Bloque 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36,65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20,7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53</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a:t>
                      </a:r>
                      <a:endParaRPr lang="es-EC" sz="1100">
                        <a:solidFill>
                          <a:srgbClr val="365F91"/>
                        </a:solidFill>
                        <a:effectLst/>
                        <a:latin typeface="Calibri"/>
                        <a:ea typeface="Calibri"/>
                        <a:cs typeface="Times New Roman"/>
                      </a:endParaRPr>
                    </a:p>
                  </a:txBody>
                  <a:tcPr marL="68580" marR="68580" marT="0" marB="0"/>
                </a:tc>
              </a:tr>
              <a:tr h="149353">
                <a:tc>
                  <a:txBody>
                    <a:bodyPr/>
                    <a:lstStyle/>
                    <a:p>
                      <a:pPr>
                        <a:lnSpc>
                          <a:spcPct val="115000"/>
                        </a:lnSpc>
                        <a:spcAft>
                          <a:spcPts val="0"/>
                        </a:spcAft>
                      </a:pPr>
                      <a:r>
                        <a:rPr lang="es-EC" sz="1100">
                          <a:effectLst/>
                        </a:rPr>
                        <a:t>Bloque B1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49,81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27,7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a:t>
                      </a:r>
                      <a:endParaRPr lang="es-EC" sz="1100">
                        <a:solidFill>
                          <a:srgbClr val="365F91"/>
                        </a:solidFill>
                        <a:effectLst/>
                        <a:latin typeface="Calibri"/>
                        <a:ea typeface="Calibri"/>
                        <a:cs typeface="Times New Roman"/>
                      </a:endParaRPr>
                    </a:p>
                  </a:txBody>
                  <a:tcPr marL="68580" marR="68580" marT="0" marB="0"/>
                </a:tc>
              </a:tr>
              <a:tr h="149353">
                <a:tc>
                  <a:txBody>
                    <a:bodyPr/>
                    <a:lstStyle/>
                    <a:p>
                      <a:pPr>
                        <a:lnSpc>
                          <a:spcPct val="115000"/>
                        </a:lnSpc>
                        <a:spcAft>
                          <a:spcPts val="0"/>
                        </a:spcAft>
                      </a:pPr>
                      <a:r>
                        <a:rPr lang="es-EC" sz="1100">
                          <a:effectLst/>
                        </a:rPr>
                        <a:t>Bloque B2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a:effectLst/>
                        </a:rPr>
                        <a:t>42,5</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24,8</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a:t>
                      </a:r>
                      <a:endParaRPr lang="es-EC" sz="1100">
                        <a:solidFill>
                          <a:srgbClr val="365F91"/>
                        </a:solidFill>
                        <a:effectLst/>
                        <a:latin typeface="Calibri"/>
                        <a:ea typeface="Calibri"/>
                        <a:cs typeface="Times New Roman"/>
                      </a:endParaRPr>
                    </a:p>
                  </a:txBody>
                  <a:tcPr marL="68580" marR="68580" marT="0" marB="0"/>
                </a:tc>
              </a:tr>
              <a:tr h="149353">
                <a:tc>
                  <a:txBody>
                    <a:bodyPr/>
                    <a:lstStyle/>
                    <a:p>
                      <a:pPr>
                        <a:lnSpc>
                          <a:spcPct val="115000"/>
                        </a:lnSpc>
                        <a:spcAft>
                          <a:spcPts val="0"/>
                        </a:spcAft>
                      </a:pPr>
                      <a:r>
                        <a:rPr lang="es-EC" sz="1100">
                          <a:effectLst/>
                        </a:rPr>
                        <a:t>Bloque C1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29,3</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18,37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a:t>
                      </a:r>
                      <a:endParaRPr lang="es-EC" sz="1100">
                        <a:solidFill>
                          <a:srgbClr val="365F91"/>
                        </a:solidFill>
                        <a:effectLst/>
                        <a:latin typeface="Calibri"/>
                        <a:ea typeface="Calibri"/>
                        <a:cs typeface="Times New Roman"/>
                      </a:endParaRPr>
                    </a:p>
                  </a:txBody>
                  <a:tcPr marL="68580" marR="68580" marT="0" marB="0"/>
                </a:tc>
              </a:tr>
              <a:tr h="149353">
                <a:tc>
                  <a:txBody>
                    <a:bodyPr/>
                    <a:lstStyle/>
                    <a:p>
                      <a:pPr>
                        <a:lnSpc>
                          <a:spcPct val="115000"/>
                        </a:lnSpc>
                        <a:spcAft>
                          <a:spcPts val="0"/>
                        </a:spcAft>
                      </a:pPr>
                      <a:r>
                        <a:rPr lang="es-EC" sz="1100">
                          <a:effectLst/>
                        </a:rPr>
                        <a:t>Bloque C2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7,81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47,9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30,64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a:t>
                      </a:r>
                      <a:endParaRPr lang="es-EC" sz="1100">
                        <a:solidFill>
                          <a:srgbClr val="365F91"/>
                        </a:solidFill>
                        <a:effectLst/>
                        <a:latin typeface="Calibri"/>
                        <a:ea typeface="Calibri"/>
                        <a:cs typeface="Times New Roman"/>
                      </a:endParaRPr>
                    </a:p>
                  </a:txBody>
                  <a:tcPr marL="68580" marR="68580" marT="0" marB="0"/>
                </a:tc>
              </a:tr>
              <a:tr h="149353">
                <a:tc>
                  <a:txBody>
                    <a:bodyPr/>
                    <a:lstStyle/>
                    <a:p>
                      <a:pPr>
                        <a:lnSpc>
                          <a:spcPct val="115000"/>
                        </a:lnSpc>
                        <a:spcAft>
                          <a:spcPts val="0"/>
                        </a:spcAft>
                      </a:pPr>
                      <a:r>
                        <a:rPr lang="es-EC" sz="1100">
                          <a:effectLst/>
                        </a:rPr>
                        <a:t>TOTAL</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 </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 </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 </a:t>
                      </a:r>
                      <a:endParaRPr lang="es-EC" sz="11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100">
                          <a:effectLst/>
                        </a:rPr>
                        <a:t> </a:t>
                      </a:r>
                      <a:endParaRPr lang="es-EC" sz="11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100" dirty="0">
                          <a:effectLst/>
                        </a:rPr>
                        <a:t>23</a:t>
                      </a:r>
                      <a:endParaRPr lang="es-EC" sz="1100" dirty="0">
                        <a:solidFill>
                          <a:srgbClr val="365F9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1744669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866"/>
                                        </p:tgtEl>
                                        <p:attrNameLst>
                                          <p:attrName>style.visibility</p:attrName>
                                        </p:attrNameLst>
                                      </p:cBhvr>
                                      <p:to>
                                        <p:strVal val="visible"/>
                                      </p:to>
                                    </p:set>
                                    <p:animEffect transition="in" filter="fade">
                                      <p:cBhvr>
                                        <p:cTn id="14" dur="500"/>
                                        <p:tgtEl>
                                          <p:spTgt spid="3686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rogerperkin.co.uk/ccie/wp-content/uploads/2012/07/cisco-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288" y="1129562"/>
            <a:ext cx="2873896" cy="143534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7768"/>
            <a:ext cx="8229600" cy="1143000"/>
          </a:xfrm>
        </p:spPr>
        <p:txBody>
          <a:bodyPr/>
          <a:lstStyle/>
          <a:p>
            <a:r>
              <a:rPr lang="es-EC" dirty="0" smtClean="0"/>
              <a:t>DISEÑO RED ACTIVA</a:t>
            </a:r>
            <a:endParaRPr lang="es-EC" dirty="0"/>
          </a:p>
        </p:txBody>
      </p:sp>
      <p:sp>
        <p:nvSpPr>
          <p:cNvPr id="3" name="2 Marcador de contenido"/>
          <p:cNvSpPr>
            <a:spLocks noGrp="1"/>
          </p:cNvSpPr>
          <p:nvPr>
            <p:ph idx="1"/>
          </p:nvPr>
        </p:nvSpPr>
        <p:spPr>
          <a:xfrm>
            <a:off x="457200" y="2564904"/>
            <a:ext cx="8229600" cy="3561259"/>
          </a:xfrm>
        </p:spPr>
        <p:txBody>
          <a:bodyPr>
            <a:normAutofit fontScale="92500" lnSpcReduction="10000"/>
          </a:bodyPr>
          <a:lstStyle/>
          <a:p>
            <a:r>
              <a:rPr lang="es-EC" b="1" dirty="0"/>
              <a:t>Equipos activos de la </a:t>
            </a:r>
            <a:r>
              <a:rPr lang="es-EC" b="1" dirty="0" smtClean="0"/>
              <a:t>Red</a:t>
            </a:r>
          </a:p>
          <a:p>
            <a:pPr lvl="0">
              <a:buFont typeface="Wingdings" pitchFamily="2" charset="2"/>
              <a:buChar char="ü"/>
            </a:pPr>
            <a:r>
              <a:rPr lang="es-EC" dirty="0"/>
              <a:t>Los puertos deben ser Gigabit Ethernet</a:t>
            </a:r>
          </a:p>
          <a:p>
            <a:pPr lvl="0">
              <a:buFont typeface="Wingdings" pitchFamily="2" charset="2"/>
              <a:buChar char="ü"/>
            </a:pPr>
            <a:r>
              <a:rPr lang="es-EC" dirty="0"/>
              <a:t>Cada </a:t>
            </a:r>
            <a:r>
              <a:rPr lang="es-EC" dirty="0" err="1"/>
              <a:t>switch</a:t>
            </a:r>
            <a:r>
              <a:rPr lang="es-EC" dirty="0"/>
              <a:t> como mínimo debe tener 2 puertos SFP</a:t>
            </a:r>
          </a:p>
          <a:p>
            <a:pPr lvl="0">
              <a:buFont typeface="Wingdings" pitchFamily="2" charset="2"/>
              <a:buChar char="ü"/>
            </a:pPr>
            <a:r>
              <a:rPr lang="es-EC" dirty="0"/>
              <a:t>Capacidad para crear VLANS</a:t>
            </a:r>
          </a:p>
          <a:p>
            <a:pPr lvl="0">
              <a:buFont typeface="Wingdings" pitchFamily="2" charset="2"/>
              <a:buChar char="ü"/>
            </a:pPr>
            <a:r>
              <a:rPr lang="es-EC" dirty="0"/>
              <a:t>Capacidad para soportar SNMP v1, v2 y v3</a:t>
            </a:r>
          </a:p>
          <a:p>
            <a:pPr lvl="0">
              <a:buFont typeface="Wingdings" pitchFamily="2" charset="2"/>
              <a:buChar char="ü"/>
            </a:pPr>
            <a:r>
              <a:rPr lang="es-EC" dirty="0"/>
              <a:t>Soporte de </a:t>
            </a:r>
            <a:r>
              <a:rPr lang="es-EC" dirty="0" err="1"/>
              <a:t>QoS</a:t>
            </a:r>
            <a:endParaRPr lang="es-EC" dirty="0"/>
          </a:p>
          <a:p>
            <a:pPr>
              <a:buFont typeface="Wingdings" pitchFamily="2" charset="2"/>
              <a:buChar char="ü"/>
            </a:pPr>
            <a:endParaRPr lang="es-EC" dirty="0"/>
          </a:p>
        </p:txBody>
      </p:sp>
    </p:spTree>
    <p:extLst>
      <p:ext uri="{BB962C8B-B14F-4D97-AF65-F5344CB8AC3E}">
        <p14:creationId xmlns:p14="http://schemas.microsoft.com/office/powerpoint/2010/main" val="31311993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circle(in)">
                                      <p:cBhvr>
                                        <p:cTn id="7" dur="20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143000"/>
          </a:xfrm>
        </p:spPr>
        <p:txBody>
          <a:bodyPr/>
          <a:lstStyle/>
          <a:p>
            <a:r>
              <a:rPr lang="es-EC" dirty="0" err="1"/>
              <a:t>Switch</a:t>
            </a:r>
            <a:r>
              <a:rPr lang="es-EC" dirty="0"/>
              <a:t> de Acceso </a:t>
            </a:r>
          </a:p>
        </p:txBody>
      </p:sp>
      <p:sp>
        <p:nvSpPr>
          <p:cNvPr id="3" name="2 Marcador de contenido"/>
          <p:cNvSpPr>
            <a:spLocks noGrp="1"/>
          </p:cNvSpPr>
          <p:nvPr>
            <p:ph idx="1"/>
          </p:nvPr>
        </p:nvSpPr>
        <p:spPr>
          <a:xfrm>
            <a:off x="457200" y="1196753"/>
            <a:ext cx="4114800" cy="2416082"/>
          </a:xfrm>
        </p:spPr>
        <p:txBody>
          <a:bodyPr/>
          <a:lstStyle/>
          <a:p>
            <a:r>
              <a:rPr lang="es-EC" b="1" dirty="0" smtClean="0"/>
              <a:t>Familia 2960S</a:t>
            </a:r>
          </a:p>
          <a:p>
            <a:pPr>
              <a:buFont typeface="Wingdings" pitchFamily="2" charset="2"/>
              <a:buChar char="ü"/>
            </a:pPr>
            <a:r>
              <a:rPr lang="es-EC" dirty="0" smtClean="0"/>
              <a:t>WS-C2960S-48TD-L</a:t>
            </a:r>
          </a:p>
          <a:p>
            <a:pPr>
              <a:buFont typeface="Wingdings" pitchFamily="2" charset="2"/>
              <a:buChar char="ü"/>
            </a:pPr>
            <a:endParaRPr lang="es-EC" dirty="0"/>
          </a:p>
          <a:p>
            <a:pPr marL="0" indent="0">
              <a:buNone/>
            </a:pPr>
            <a:endParaRPr lang="es-EC" dirty="0" smtClean="0"/>
          </a:p>
          <a:p>
            <a:pPr>
              <a:buFont typeface="Wingdings" pitchFamily="2" charset="2"/>
              <a:buChar char="ü"/>
            </a:pPr>
            <a:endParaRPr lang="es-EC" dirty="0" smtClean="0"/>
          </a:p>
          <a:p>
            <a:pPr marL="0" indent="0">
              <a:buNone/>
            </a:pPr>
            <a:endParaRPr lang="es-EC" dirty="0" smtClean="0"/>
          </a:p>
          <a:p>
            <a:pPr>
              <a:buFont typeface="Wingdings" pitchFamily="2" charset="2"/>
              <a:buChar char="ü"/>
            </a:pPr>
            <a:endParaRPr lang="es-EC" dirty="0"/>
          </a:p>
        </p:txBody>
      </p:sp>
      <p:pic>
        <p:nvPicPr>
          <p:cNvPr id="4" name="Picture 4111"/>
          <p:cNvPicPr/>
          <p:nvPr/>
        </p:nvPicPr>
        <p:blipFill rotWithShape="1">
          <a:blip r:embed="rId3"/>
          <a:srcRect l="25310" t="33838" r="26620" b="37763"/>
          <a:stretch/>
        </p:blipFill>
        <p:spPr bwMode="auto">
          <a:xfrm>
            <a:off x="611560" y="2301063"/>
            <a:ext cx="3436019" cy="1311771"/>
          </a:xfrm>
          <a:prstGeom prst="rect">
            <a:avLst/>
          </a:prstGeom>
          <a:ln>
            <a:noFill/>
          </a:ln>
          <a:extLst>
            <a:ext uri="{53640926-AAD7-44D8-BBD7-CCE9431645EC}">
              <a14:shadowObscured xmlns:a14="http://schemas.microsoft.com/office/drawing/2010/main"/>
            </a:ext>
          </a:extLst>
        </p:spPr>
      </p:pic>
      <p:pic>
        <p:nvPicPr>
          <p:cNvPr id="5" name="Picture 4112" descr="http://www.linkwaves.com/sites/default/files/imagecache/LargerforZoom/WS-C2960S-24TD-L.jpg"/>
          <p:cNvPicPr/>
          <p:nvPr/>
        </p:nvPicPr>
        <p:blipFill rotWithShape="1">
          <a:blip r:embed="rId4" cstate="print">
            <a:extLst>
              <a:ext uri="{28A0092B-C50C-407E-A947-70E740481C1C}">
                <a14:useLocalDpi xmlns:a14="http://schemas.microsoft.com/office/drawing/2010/main" val="0"/>
              </a:ext>
            </a:extLst>
          </a:blip>
          <a:srcRect t="33333" r="2702" b="35641"/>
          <a:stretch/>
        </p:blipFill>
        <p:spPr bwMode="auto">
          <a:xfrm>
            <a:off x="4817150" y="2628900"/>
            <a:ext cx="3334341" cy="800100"/>
          </a:xfrm>
          <a:prstGeom prst="rect">
            <a:avLst/>
          </a:prstGeom>
          <a:noFill/>
          <a:ln>
            <a:noFill/>
          </a:ln>
          <a:extLst>
            <a:ext uri="{53640926-AAD7-44D8-BBD7-CCE9431645EC}">
              <a14:shadowObscured xmlns:a14="http://schemas.microsoft.com/office/drawing/2010/main"/>
            </a:ext>
          </a:extLst>
        </p:spPr>
      </p:pic>
      <p:sp>
        <p:nvSpPr>
          <p:cNvPr id="6" name="5 CuadroTexto"/>
          <p:cNvSpPr txBox="1"/>
          <p:nvPr/>
        </p:nvSpPr>
        <p:spPr>
          <a:xfrm>
            <a:off x="4723118" y="1772816"/>
            <a:ext cx="3881330" cy="1415772"/>
          </a:xfrm>
          <a:prstGeom prst="rect">
            <a:avLst/>
          </a:prstGeom>
          <a:noFill/>
        </p:spPr>
        <p:txBody>
          <a:bodyPr wrap="square" rtlCol="0">
            <a:spAutoFit/>
          </a:bodyPr>
          <a:lstStyle/>
          <a:p>
            <a:pPr>
              <a:buFont typeface="Wingdings" pitchFamily="2" charset="2"/>
              <a:buChar char="ü"/>
            </a:pPr>
            <a:r>
              <a:rPr lang="es-EC" sz="3200" dirty="0"/>
              <a:t>WS-C2960S-24TD-L</a:t>
            </a:r>
          </a:p>
          <a:p>
            <a:endParaRPr lang="es-EC" dirty="0"/>
          </a:p>
          <a:p>
            <a:pPr>
              <a:buFont typeface="Wingdings" pitchFamily="2" charset="2"/>
              <a:buChar char="ü"/>
            </a:pPr>
            <a:endParaRPr lang="es-EC" dirty="0"/>
          </a:p>
          <a:p>
            <a:pPr marL="285750" indent="-285750">
              <a:buFont typeface="Wingdings" pitchFamily="2" charset="2"/>
              <a:buChar char="ü"/>
            </a:pPr>
            <a:endParaRPr lang="es-EC" dirty="0"/>
          </a:p>
        </p:txBody>
      </p:sp>
      <p:sp>
        <p:nvSpPr>
          <p:cNvPr id="7" name="1 Título"/>
          <p:cNvSpPr txBox="1">
            <a:spLocks/>
          </p:cNvSpPr>
          <p:nvPr/>
        </p:nvSpPr>
        <p:spPr>
          <a:xfrm>
            <a:off x="467544" y="3429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dirty="0" err="1" smtClean="0"/>
              <a:t>Switch</a:t>
            </a:r>
            <a:r>
              <a:rPr lang="es-EC" dirty="0" smtClean="0"/>
              <a:t> de Distribución </a:t>
            </a:r>
            <a:endParaRPr lang="es-EC" dirty="0"/>
          </a:p>
        </p:txBody>
      </p:sp>
      <p:sp>
        <p:nvSpPr>
          <p:cNvPr id="8" name="7 Rectángulo"/>
          <p:cNvSpPr/>
          <p:nvPr/>
        </p:nvSpPr>
        <p:spPr>
          <a:xfrm>
            <a:off x="636336" y="4584192"/>
            <a:ext cx="4572000" cy="1077218"/>
          </a:xfrm>
          <a:prstGeom prst="rect">
            <a:avLst/>
          </a:prstGeom>
        </p:spPr>
        <p:txBody>
          <a:bodyPr>
            <a:spAutoFit/>
          </a:bodyPr>
          <a:lstStyle/>
          <a:p>
            <a:pPr marL="457200" indent="-457200">
              <a:buFont typeface="Arial" pitchFamily="34" charset="0"/>
              <a:buChar char="•"/>
            </a:pPr>
            <a:r>
              <a:rPr lang="es-EC" sz="3200" b="1" dirty="0"/>
              <a:t>Familia 3750</a:t>
            </a:r>
          </a:p>
          <a:p>
            <a:pPr>
              <a:buFont typeface="Wingdings" pitchFamily="2" charset="2"/>
              <a:buChar char="ü"/>
            </a:pPr>
            <a:r>
              <a:rPr lang="es-EC" sz="3200" dirty="0"/>
              <a:t>WS-C3750G-24TS</a:t>
            </a:r>
          </a:p>
        </p:txBody>
      </p:sp>
      <p:pic>
        <p:nvPicPr>
          <p:cNvPr id="9" name="Picture 2" descr="http://www.shopricom.com/items/www.shopricom.com/photos/WS-C3750G-24TS-S1U.jpg"/>
          <p:cNvPicPr>
            <a:picLocks noChangeAspect="1" noChangeArrowheads="1"/>
          </p:cNvPicPr>
          <p:nvPr/>
        </p:nvPicPr>
        <p:blipFill rotWithShape="1">
          <a:blip r:embed="rId5">
            <a:extLst>
              <a:ext uri="{28A0092B-C50C-407E-A947-70E740481C1C}">
                <a14:useLocalDpi xmlns:a14="http://schemas.microsoft.com/office/drawing/2010/main" val="0"/>
              </a:ext>
            </a:extLst>
          </a:blip>
          <a:srcRect t="29809" b="35096"/>
          <a:stretch/>
        </p:blipFill>
        <p:spPr bwMode="auto">
          <a:xfrm>
            <a:off x="4516610" y="4584192"/>
            <a:ext cx="3935422" cy="110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69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 calcmode="lin" valueType="num">
                                      <p:cBhvr>
                                        <p:cTn id="36"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animEffect transition="in" filter="fade">
                                      <p:cBhvr>
                                        <p:cTn id="44" dur="1000"/>
                                        <p:tgtEl>
                                          <p:spTgt spid="8">
                                            <p:txEl>
                                              <p:pRg st="1" end="1"/>
                                            </p:txEl>
                                          </p:spTgt>
                                        </p:tgtEl>
                                      </p:cBhvr>
                                    </p:animEffect>
                                    <p:anim calcmode="lin" valueType="num">
                                      <p:cBhvr>
                                        <p:cTn id="4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Marco Teórico</a:t>
            </a:r>
            <a:endParaRPr lang="es-EC" dirty="0"/>
          </a:p>
        </p:txBody>
      </p:sp>
      <p:sp>
        <p:nvSpPr>
          <p:cNvPr id="3" name="2 Marcador de contenido"/>
          <p:cNvSpPr>
            <a:spLocks noGrp="1"/>
          </p:cNvSpPr>
          <p:nvPr>
            <p:ph idx="1"/>
          </p:nvPr>
        </p:nvSpPr>
        <p:spPr>
          <a:xfrm>
            <a:off x="457200" y="1340768"/>
            <a:ext cx="8229600" cy="4785395"/>
          </a:xfrm>
        </p:spPr>
        <p:txBody>
          <a:bodyPr/>
          <a:lstStyle/>
          <a:p>
            <a:r>
              <a:rPr lang="es-EC" b="1" dirty="0"/>
              <a:t>Normas y Estándares para el Diseño de Cableado </a:t>
            </a:r>
            <a:r>
              <a:rPr lang="es-EC" b="1" dirty="0" smtClean="0"/>
              <a:t>Estructurado</a:t>
            </a:r>
          </a:p>
          <a:p>
            <a:pPr marL="0" indent="0">
              <a:buNone/>
            </a:pPr>
            <a:r>
              <a:rPr lang="es-EC" b="1" dirty="0"/>
              <a:t>	</a:t>
            </a:r>
            <a:r>
              <a:rPr lang="es-EC" b="1" dirty="0" smtClean="0"/>
              <a:t>	</a:t>
            </a:r>
            <a:r>
              <a:rPr lang="es-EC" b="1" dirty="0"/>
              <a:t>ANSI/TIA/EIA-568-B </a:t>
            </a:r>
            <a:endParaRPr lang="es-EC" dirty="0"/>
          </a:p>
          <a:p>
            <a:r>
              <a:rPr lang="es-EC" b="1" dirty="0" smtClean="0"/>
              <a:t>Red Pasiva</a:t>
            </a:r>
          </a:p>
          <a:p>
            <a:pPr marL="0" indent="0">
              <a:buNone/>
            </a:pPr>
            <a:r>
              <a:rPr lang="es-ES" dirty="0"/>
              <a:t>L</a:t>
            </a:r>
            <a:r>
              <a:rPr lang="es-ES" dirty="0" smtClean="0"/>
              <a:t>a </a:t>
            </a:r>
            <a:r>
              <a:rPr lang="es-ES" dirty="0"/>
              <a:t>infraestructura pasiva llama la atención por su papel en el aumento de la eficiencia </a:t>
            </a:r>
            <a:r>
              <a:rPr lang="es-ES" dirty="0" smtClean="0"/>
              <a:t>operativa.</a:t>
            </a:r>
            <a:endParaRPr lang="es-EC" b="1" dirty="0" smtClean="0"/>
          </a:p>
        </p:txBody>
      </p:sp>
    </p:spTree>
    <p:extLst>
      <p:ext uri="{BB962C8B-B14F-4D97-AF65-F5344CB8AC3E}">
        <p14:creationId xmlns:p14="http://schemas.microsoft.com/office/powerpoint/2010/main" val="10103097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17848"/>
            <a:ext cx="8229600" cy="1143000"/>
          </a:xfrm>
        </p:spPr>
        <p:txBody>
          <a:bodyPr>
            <a:normAutofit fontScale="90000"/>
          </a:bodyPr>
          <a:lstStyle/>
          <a:p>
            <a:r>
              <a:rPr lang="es-EC" b="1" dirty="0"/>
              <a:t>Cantidad de equipos utilizados por Bloques </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842963149"/>
              </p:ext>
            </p:extLst>
          </p:nvPr>
        </p:nvGraphicFramePr>
        <p:xfrm>
          <a:off x="827584" y="2622024"/>
          <a:ext cx="7879313" cy="1858536"/>
        </p:xfrm>
        <a:graphic>
          <a:graphicData uri="http://schemas.openxmlformats.org/drawingml/2006/table">
            <a:tbl>
              <a:tblPr firstRow="1" firstCol="1" bandRow="1">
                <a:tableStyleId>{5C22544A-7EE6-4342-B048-85BDC9FD1C3A}</a:tableStyleId>
              </a:tblPr>
              <a:tblGrid>
                <a:gridCol w="4764746"/>
                <a:gridCol w="470535"/>
                <a:gridCol w="461010"/>
                <a:gridCol w="461010"/>
                <a:gridCol w="457835"/>
                <a:gridCol w="457835"/>
                <a:gridCol w="806342"/>
              </a:tblGrid>
              <a:tr h="329736">
                <a:tc>
                  <a:txBody>
                    <a:bodyPr/>
                    <a:lstStyle/>
                    <a:p>
                      <a:pPr>
                        <a:lnSpc>
                          <a:spcPct val="115000"/>
                        </a:lnSpc>
                        <a:spcAft>
                          <a:spcPts val="0"/>
                        </a:spcAft>
                      </a:pPr>
                      <a:r>
                        <a:rPr lang="es-EC" sz="2000" dirty="0">
                          <a:effectLst/>
                        </a:rPr>
                        <a:t>ITEM</a:t>
                      </a:r>
                      <a:endParaRPr lang="es-EC" sz="2000" dirty="0">
                        <a:solidFill>
                          <a:srgbClr val="365F91"/>
                        </a:solidFill>
                        <a:effectLst/>
                        <a:latin typeface="Calibri"/>
                        <a:ea typeface="Calibri"/>
                        <a:cs typeface="Times New Roman"/>
                      </a:endParaRPr>
                    </a:p>
                  </a:txBody>
                  <a:tcPr marL="68580" marR="68580" marT="0" marB="0"/>
                </a:tc>
                <a:tc gridSpan="5">
                  <a:txBody>
                    <a:bodyPr/>
                    <a:lstStyle/>
                    <a:p>
                      <a:pPr algn="ctr">
                        <a:lnSpc>
                          <a:spcPct val="115000"/>
                        </a:lnSpc>
                        <a:spcAft>
                          <a:spcPts val="0"/>
                        </a:spcAft>
                      </a:pPr>
                      <a:r>
                        <a:rPr lang="es-EC" sz="2000">
                          <a:effectLst/>
                        </a:rPr>
                        <a:t>CANTIDAD</a:t>
                      </a:r>
                      <a:endParaRPr lang="es-EC" sz="2000">
                        <a:solidFill>
                          <a:srgbClr val="365F91"/>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2000">
                          <a:effectLst/>
                        </a:rPr>
                        <a:t>TOTAL</a:t>
                      </a:r>
                      <a:endParaRPr lang="es-EC" sz="2000">
                        <a:solidFill>
                          <a:srgbClr val="365F91"/>
                        </a:solidFill>
                        <a:effectLst/>
                        <a:latin typeface="Calibri"/>
                        <a:ea typeface="Calibri"/>
                        <a:cs typeface="Times New Roman"/>
                      </a:endParaRPr>
                    </a:p>
                  </a:txBody>
                  <a:tcPr marL="68580" marR="68580" marT="0" marB="0"/>
                </a:tc>
              </a:tr>
              <a:tr h="456456">
                <a:tc>
                  <a:txBody>
                    <a:bodyPr/>
                    <a:lstStyle/>
                    <a:p>
                      <a:pPr>
                        <a:lnSpc>
                          <a:spcPct val="115000"/>
                        </a:lnSpc>
                        <a:spcAft>
                          <a:spcPts val="0"/>
                        </a:spcAft>
                      </a:pPr>
                      <a:r>
                        <a:rPr lang="es-EC" sz="2000" dirty="0">
                          <a:effectLst/>
                        </a:rPr>
                        <a:t> </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A1</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B1</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B2</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C1</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C2</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 </a:t>
                      </a:r>
                      <a:endParaRPr lang="es-EC" sz="2000">
                        <a:solidFill>
                          <a:srgbClr val="365F91"/>
                        </a:solidFill>
                        <a:effectLst/>
                        <a:latin typeface="Calibri"/>
                        <a:ea typeface="Calibri"/>
                        <a:cs typeface="Times New Roman"/>
                      </a:endParaRPr>
                    </a:p>
                  </a:txBody>
                  <a:tcPr marL="68580" marR="68580" marT="0" marB="0"/>
                </a:tc>
              </a:tr>
              <a:tr h="346223">
                <a:tc>
                  <a:txBody>
                    <a:bodyPr/>
                    <a:lstStyle/>
                    <a:p>
                      <a:pPr>
                        <a:lnSpc>
                          <a:spcPct val="115000"/>
                        </a:lnSpc>
                        <a:spcAft>
                          <a:spcPts val="0"/>
                        </a:spcAft>
                      </a:pPr>
                      <a:r>
                        <a:rPr lang="en-US" sz="2000" dirty="0" smtClean="0">
                          <a:effectLst/>
                        </a:rPr>
                        <a:t>Switch </a:t>
                      </a:r>
                      <a:r>
                        <a:rPr lang="en-US" sz="2000" dirty="0">
                          <a:effectLst/>
                        </a:rPr>
                        <a:t>WS-C2960S-48TD-L  </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1</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1</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1</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1</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1</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5</a:t>
                      </a:r>
                      <a:endParaRPr lang="es-EC" sz="2000">
                        <a:solidFill>
                          <a:srgbClr val="365F91"/>
                        </a:solidFill>
                        <a:effectLst/>
                        <a:latin typeface="Calibri"/>
                        <a:ea typeface="Calibri"/>
                        <a:cs typeface="Times New Roman"/>
                      </a:endParaRPr>
                    </a:p>
                  </a:txBody>
                  <a:tcPr marL="68580" marR="68580" marT="0" marB="0"/>
                </a:tc>
              </a:tr>
              <a:tr h="346223">
                <a:tc>
                  <a:txBody>
                    <a:bodyPr/>
                    <a:lstStyle/>
                    <a:p>
                      <a:pPr>
                        <a:lnSpc>
                          <a:spcPct val="115000"/>
                        </a:lnSpc>
                        <a:spcAft>
                          <a:spcPts val="0"/>
                        </a:spcAft>
                      </a:pPr>
                      <a:r>
                        <a:rPr lang="en-US" sz="2000" dirty="0" smtClean="0">
                          <a:effectLst/>
                        </a:rPr>
                        <a:t>Switch  </a:t>
                      </a:r>
                      <a:r>
                        <a:rPr lang="en-US" sz="2000" dirty="0">
                          <a:effectLst/>
                        </a:rPr>
                        <a:t>WS-C2960S-24TD-L </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1</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 </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1</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 </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1</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3</a:t>
                      </a:r>
                      <a:endParaRPr lang="es-EC" sz="2000">
                        <a:solidFill>
                          <a:srgbClr val="365F91"/>
                        </a:solidFill>
                        <a:effectLst/>
                        <a:latin typeface="Calibri"/>
                        <a:ea typeface="Calibri"/>
                        <a:cs typeface="Times New Roman"/>
                      </a:endParaRPr>
                    </a:p>
                  </a:txBody>
                  <a:tcPr marL="68580" marR="68580" marT="0" marB="0"/>
                </a:tc>
              </a:tr>
              <a:tr h="346223">
                <a:tc>
                  <a:txBody>
                    <a:bodyPr/>
                    <a:lstStyle/>
                    <a:p>
                      <a:pPr>
                        <a:lnSpc>
                          <a:spcPct val="115000"/>
                        </a:lnSpc>
                        <a:spcAft>
                          <a:spcPts val="0"/>
                        </a:spcAft>
                      </a:pPr>
                      <a:r>
                        <a:rPr lang="es-EC" sz="2000">
                          <a:effectLst/>
                        </a:rPr>
                        <a:t>Switch de Distribución WS-C3750G-24TS</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a:effectLst/>
                        </a:rPr>
                        <a:t> </a:t>
                      </a:r>
                      <a:endParaRPr lang="es-EC" sz="20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 </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1</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 </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 </a:t>
                      </a:r>
                      <a:endParaRPr lang="es-EC" sz="20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000" dirty="0">
                          <a:effectLst/>
                        </a:rPr>
                        <a:t>1</a:t>
                      </a:r>
                      <a:endParaRPr lang="es-EC" sz="2000" dirty="0">
                        <a:solidFill>
                          <a:srgbClr val="365F9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6929419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Diseño de la Red Inalámbrica WLAN</a:t>
            </a:r>
            <a:endParaRPr lang="es-EC" dirty="0"/>
          </a:p>
        </p:txBody>
      </p:sp>
      <p:sp>
        <p:nvSpPr>
          <p:cNvPr id="3" name="2 Marcador de contenido"/>
          <p:cNvSpPr>
            <a:spLocks noGrp="1"/>
          </p:cNvSpPr>
          <p:nvPr>
            <p:ph idx="1"/>
          </p:nvPr>
        </p:nvSpPr>
        <p:spPr>
          <a:xfrm>
            <a:off x="323528" y="1340768"/>
            <a:ext cx="8229600" cy="4525963"/>
          </a:xfrm>
        </p:spPr>
        <p:txBody>
          <a:bodyPr/>
          <a:lstStyle/>
          <a:p>
            <a:r>
              <a:rPr lang="es-EC" dirty="0" smtClean="0"/>
              <a:t>Tecnología</a:t>
            </a:r>
          </a:p>
          <a:p>
            <a:endParaRPr lang="es-EC" dirty="0" smtClean="0"/>
          </a:p>
          <a:p>
            <a:endParaRPr lang="es-EC" dirty="0"/>
          </a:p>
          <a:p>
            <a:endParaRPr lang="es-EC" dirty="0" smtClean="0"/>
          </a:p>
          <a:p>
            <a:r>
              <a:rPr lang="es-EC" dirty="0" smtClean="0"/>
              <a:t>Servicios</a:t>
            </a:r>
            <a:endParaRPr lang="es-EC" dirty="0"/>
          </a:p>
        </p:txBody>
      </p:sp>
      <p:pic>
        <p:nvPicPr>
          <p:cNvPr id="10242" name="Picture 2" descr="http://cdn7.gadgetvenue.com/wp-content/uploads/2009/09/Wi-F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2" t="7715" r="3921" b="7686"/>
          <a:stretch/>
        </p:blipFill>
        <p:spPr bwMode="auto">
          <a:xfrm>
            <a:off x="4355976" y="2031599"/>
            <a:ext cx="4180114" cy="15414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233042"/>
            <a:ext cx="30099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targetcrm.es/images/img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3" y="4383710"/>
            <a:ext cx="2262411" cy="156557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4.bp.blogspot.com/-b2NWyNUjt74/Tnr2CNPPyiI/AAAAAAAACZY/DY59qccfOtw/s400/ema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392530"/>
            <a:ext cx="1628758" cy="162875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0319" y="4117489"/>
            <a:ext cx="2563763" cy="197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6095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p:cTn id="12" dur="500" fill="hold"/>
                                        <p:tgtEl>
                                          <p:spTgt spid="10243"/>
                                        </p:tgtEl>
                                        <p:attrNameLst>
                                          <p:attrName>ppt_w</p:attrName>
                                        </p:attrNameLst>
                                      </p:cBhvr>
                                      <p:tavLst>
                                        <p:tav tm="0">
                                          <p:val>
                                            <p:fltVal val="0"/>
                                          </p:val>
                                        </p:tav>
                                        <p:tav tm="100000">
                                          <p:val>
                                            <p:strVal val="#ppt_w"/>
                                          </p:val>
                                        </p:tav>
                                      </p:tavLst>
                                    </p:anim>
                                    <p:anim calcmode="lin" valueType="num">
                                      <p:cBhvr>
                                        <p:cTn id="13" dur="500" fill="hold"/>
                                        <p:tgtEl>
                                          <p:spTgt spid="10243"/>
                                        </p:tgtEl>
                                        <p:attrNameLst>
                                          <p:attrName>ppt_h</p:attrName>
                                        </p:attrNameLst>
                                      </p:cBhvr>
                                      <p:tavLst>
                                        <p:tav tm="0">
                                          <p:val>
                                            <p:fltVal val="0"/>
                                          </p:val>
                                        </p:tav>
                                        <p:tav tm="100000">
                                          <p:val>
                                            <p:strVal val="#ppt_h"/>
                                          </p:val>
                                        </p:tav>
                                      </p:tavLst>
                                    </p:anim>
                                    <p:animEffect transition="in" filter="fade">
                                      <p:cBhvr>
                                        <p:cTn id="14" dur="500"/>
                                        <p:tgtEl>
                                          <p:spTgt spid="1024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 calcmode="lin" valueType="num">
                                      <p:cBhvr>
                                        <p:cTn id="19" dur="500" fill="hold"/>
                                        <p:tgtEl>
                                          <p:spTgt spid="10242"/>
                                        </p:tgtEl>
                                        <p:attrNameLst>
                                          <p:attrName>ppt_w</p:attrName>
                                        </p:attrNameLst>
                                      </p:cBhvr>
                                      <p:tavLst>
                                        <p:tav tm="0">
                                          <p:val>
                                            <p:fltVal val="0"/>
                                          </p:val>
                                        </p:tav>
                                        <p:tav tm="100000">
                                          <p:val>
                                            <p:strVal val="#ppt_w"/>
                                          </p:val>
                                        </p:tav>
                                      </p:tavLst>
                                    </p:anim>
                                    <p:anim calcmode="lin" valueType="num">
                                      <p:cBhvr>
                                        <p:cTn id="20" dur="500" fill="hold"/>
                                        <p:tgtEl>
                                          <p:spTgt spid="10242"/>
                                        </p:tgtEl>
                                        <p:attrNameLst>
                                          <p:attrName>ppt_h</p:attrName>
                                        </p:attrNameLst>
                                      </p:cBhvr>
                                      <p:tavLst>
                                        <p:tav tm="0">
                                          <p:val>
                                            <p:fltVal val="0"/>
                                          </p:val>
                                        </p:tav>
                                        <p:tav tm="100000">
                                          <p:val>
                                            <p:strVal val="#ppt_h"/>
                                          </p:val>
                                        </p:tav>
                                      </p:tavLst>
                                    </p:anim>
                                    <p:animEffect transition="in" filter="fade">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245"/>
                                        </p:tgtEl>
                                        <p:attrNameLst>
                                          <p:attrName>style.visibility</p:attrName>
                                        </p:attrNameLst>
                                      </p:cBhvr>
                                      <p:to>
                                        <p:strVal val="visible"/>
                                      </p:to>
                                    </p:set>
                                    <p:animEffect transition="in" filter="barn(inVertical)">
                                      <p:cBhvr>
                                        <p:cTn id="31" dur="500"/>
                                        <p:tgtEl>
                                          <p:spTgt spid="102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47"/>
                                        </p:tgtEl>
                                        <p:attrNameLst>
                                          <p:attrName>style.visibility</p:attrName>
                                        </p:attrNameLst>
                                      </p:cBhvr>
                                      <p:to>
                                        <p:strVal val="visible"/>
                                      </p:to>
                                    </p:set>
                                    <p:animEffect transition="in" filter="fade">
                                      <p:cBhvr>
                                        <p:cTn id="36" dur="500"/>
                                        <p:tgtEl>
                                          <p:spTgt spid="1024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0248"/>
                                        </p:tgtEl>
                                        <p:attrNameLst>
                                          <p:attrName>style.visibility</p:attrName>
                                        </p:attrNameLst>
                                      </p:cBhvr>
                                      <p:to>
                                        <p:strVal val="visible"/>
                                      </p:to>
                                    </p:set>
                                    <p:animEffect transition="in" filter="randombar(horizontal)">
                                      <p:cBhvr>
                                        <p:cTn id="41"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r>
              <a:rPr lang="es-EC" b="1" dirty="0"/>
              <a:t>Análisis del Área de Cobertura</a:t>
            </a:r>
            <a:endParaRPr lang="es-EC" dirty="0"/>
          </a:p>
        </p:txBody>
      </p:sp>
      <p:sp>
        <p:nvSpPr>
          <p:cNvPr id="3" name="2 Marcador de contenido"/>
          <p:cNvSpPr>
            <a:spLocks noGrp="1"/>
          </p:cNvSpPr>
          <p:nvPr>
            <p:ph idx="1"/>
          </p:nvPr>
        </p:nvSpPr>
        <p:spPr>
          <a:xfrm>
            <a:off x="457200" y="1052736"/>
            <a:ext cx="8229600" cy="4525963"/>
          </a:xfrm>
        </p:spPr>
        <p:txBody>
          <a:bodyPr/>
          <a:lstStyle/>
          <a:p>
            <a:r>
              <a:rPr lang="es-EC" dirty="0" smtClean="0"/>
              <a:t>Cobertura bloque A</a:t>
            </a:r>
            <a:endParaRPr lang="es-EC"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2996952"/>
            <a:ext cx="20097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rotWithShape="1">
          <a:blip r:embed="rId3"/>
          <a:srcRect l="21230" t="19565" r="31553" b="6522"/>
          <a:stretch/>
        </p:blipFill>
        <p:spPr bwMode="auto">
          <a:xfrm>
            <a:off x="899592" y="1628800"/>
            <a:ext cx="5040560" cy="4464496"/>
          </a:xfrm>
          <a:prstGeom prst="rect">
            <a:avLst/>
          </a:prstGeom>
          <a:ln>
            <a:noFill/>
          </a:ln>
          <a:extLst>
            <a:ext uri="{53640926-AAD7-44D8-BBD7-CCE9431645EC}">
              <a14:shadowObscured xmlns:a14="http://schemas.microsoft.com/office/drawing/2010/main"/>
            </a:ext>
          </a:extLst>
        </p:spPr>
      </p:pic>
      <p:pic>
        <p:nvPicPr>
          <p:cNvPr id="39938" name="Picture 2" descr="http://img.ptf.com/icons/png/48/3783/37836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152" y="126876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357808" y="1916832"/>
            <a:ext cx="2361287" cy="369332"/>
          </a:xfrm>
          <a:prstGeom prst="rect">
            <a:avLst/>
          </a:prstGeom>
          <a:noFill/>
        </p:spPr>
        <p:txBody>
          <a:bodyPr wrap="none" rtlCol="0">
            <a:spAutoFit/>
          </a:bodyPr>
          <a:lstStyle/>
          <a:p>
            <a:r>
              <a:rPr lang="es-EC" b="1" dirty="0" err="1" smtClean="0"/>
              <a:t>Tamograph</a:t>
            </a:r>
            <a:r>
              <a:rPr lang="es-EC" b="1" dirty="0" smtClean="0"/>
              <a:t> </a:t>
            </a:r>
            <a:r>
              <a:rPr lang="es-EC" b="1" dirty="0" err="1" smtClean="0"/>
              <a:t>Site</a:t>
            </a:r>
            <a:r>
              <a:rPr lang="es-EC" b="1" dirty="0" smtClean="0"/>
              <a:t> </a:t>
            </a:r>
            <a:r>
              <a:rPr lang="es-EC" b="1" dirty="0" err="1" smtClean="0"/>
              <a:t>Survey</a:t>
            </a:r>
            <a:endParaRPr lang="es-EC" b="1" dirty="0"/>
          </a:p>
        </p:txBody>
      </p:sp>
    </p:spTree>
    <p:extLst>
      <p:ext uri="{BB962C8B-B14F-4D97-AF65-F5344CB8AC3E}">
        <p14:creationId xmlns:p14="http://schemas.microsoft.com/office/powerpoint/2010/main" val="453146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266"/>
                                        </p:tgtEl>
                                        <p:attrNameLst>
                                          <p:attrName>style.visibility</p:attrName>
                                        </p:attrNameLst>
                                      </p:cBhvr>
                                      <p:to>
                                        <p:strVal val="visible"/>
                                      </p:to>
                                    </p:set>
                                    <p:anim calcmode="lin" valueType="num">
                                      <p:cBhvr additive="base">
                                        <p:cTn id="24" dur="500" fill="hold"/>
                                        <p:tgtEl>
                                          <p:spTgt spid="11266"/>
                                        </p:tgtEl>
                                        <p:attrNameLst>
                                          <p:attrName>ppt_x</p:attrName>
                                        </p:attrNameLst>
                                      </p:cBhvr>
                                      <p:tavLst>
                                        <p:tav tm="0">
                                          <p:val>
                                            <p:strVal val="#ppt_x"/>
                                          </p:val>
                                        </p:tav>
                                        <p:tav tm="100000">
                                          <p:val>
                                            <p:strVal val="#ppt_x"/>
                                          </p:val>
                                        </p:tav>
                                      </p:tavLst>
                                    </p:anim>
                                    <p:anim calcmode="lin" valueType="num">
                                      <p:cBhvr additive="base">
                                        <p:cTn id="25"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48680"/>
            <a:ext cx="8229600" cy="4525963"/>
          </a:xfrm>
        </p:spPr>
        <p:txBody>
          <a:bodyPr/>
          <a:lstStyle/>
          <a:p>
            <a:r>
              <a:rPr lang="es-EC" dirty="0" smtClean="0"/>
              <a:t>Cobertura bloque B1</a:t>
            </a:r>
          </a:p>
          <a:p>
            <a:endParaRPr lang="es-EC"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697" y="2996952"/>
            <a:ext cx="20097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rotWithShape="1">
          <a:blip r:embed="rId3"/>
          <a:srcRect l="21061" t="19565" r="20513" b="5436"/>
          <a:stretch/>
        </p:blipFill>
        <p:spPr bwMode="auto">
          <a:xfrm>
            <a:off x="611559" y="1124744"/>
            <a:ext cx="6199137" cy="5040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33847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87213"/>
            <a:ext cx="8229600" cy="709539"/>
          </a:xfrm>
        </p:spPr>
        <p:txBody>
          <a:bodyPr/>
          <a:lstStyle/>
          <a:p>
            <a:r>
              <a:rPr lang="es-EC" dirty="0" smtClean="0"/>
              <a:t>Cobertura bloque B2</a:t>
            </a:r>
          </a:p>
          <a:p>
            <a:endParaRPr lang="es-EC"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819" y="2852936"/>
            <a:ext cx="20097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rotWithShape="1">
          <a:blip r:embed="rId3"/>
          <a:srcRect l="22156" t="21107" r="22949" b="5979"/>
          <a:stretch/>
        </p:blipFill>
        <p:spPr bwMode="auto">
          <a:xfrm>
            <a:off x="539551" y="980728"/>
            <a:ext cx="6271267" cy="51845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2515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4104456" cy="720080"/>
          </a:xfrm>
        </p:spPr>
        <p:txBody>
          <a:bodyPr/>
          <a:lstStyle/>
          <a:p>
            <a:r>
              <a:rPr lang="es-EC" dirty="0" smtClean="0"/>
              <a:t>Cobertura bloque C1</a:t>
            </a:r>
          </a:p>
          <a:p>
            <a:endParaRPr lang="es-EC"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653136"/>
            <a:ext cx="20097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rotWithShape="1">
          <a:blip r:embed="rId3"/>
          <a:srcRect l="25816" t="23098" r="30024" b="10326"/>
          <a:stretch/>
        </p:blipFill>
        <p:spPr bwMode="auto">
          <a:xfrm>
            <a:off x="611560" y="836712"/>
            <a:ext cx="3816424" cy="3168352"/>
          </a:xfrm>
          <a:prstGeom prst="rect">
            <a:avLst/>
          </a:prstGeom>
          <a:ln>
            <a:noFill/>
          </a:ln>
          <a:extLst>
            <a:ext uri="{53640926-AAD7-44D8-BBD7-CCE9431645EC}">
              <a14:shadowObscured xmlns:a14="http://schemas.microsoft.com/office/drawing/2010/main"/>
            </a:ext>
          </a:extLst>
        </p:spPr>
      </p:pic>
      <p:sp>
        <p:nvSpPr>
          <p:cNvPr id="7" name="2 Marcador de contenido"/>
          <p:cNvSpPr txBox="1">
            <a:spLocks/>
          </p:cNvSpPr>
          <p:nvPr/>
        </p:nvSpPr>
        <p:spPr>
          <a:xfrm>
            <a:off x="4746848" y="2425472"/>
            <a:ext cx="4114800" cy="7095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dirty="0" smtClean="0"/>
              <a:t>Cobertura bloque C2</a:t>
            </a:r>
          </a:p>
          <a:p>
            <a:endParaRPr lang="es-EC" dirty="0"/>
          </a:p>
        </p:txBody>
      </p:sp>
      <p:pic>
        <p:nvPicPr>
          <p:cNvPr id="8" name="7 Imagen"/>
          <p:cNvPicPr/>
          <p:nvPr/>
        </p:nvPicPr>
        <p:blipFill rotWithShape="1">
          <a:blip r:embed="rId4"/>
          <a:srcRect l="22250" t="19294" r="34440" b="11414"/>
          <a:stretch/>
        </p:blipFill>
        <p:spPr bwMode="auto">
          <a:xfrm>
            <a:off x="4932040" y="3135011"/>
            <a:ext cx="3816424" cy="34623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22070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143000"/>
          </a:xfrm>
        </p:spPr>
        <p:txBody>
          <a:bodyPr/>
          <a:lstStyle/>
          <a:p>
            <a:r>
              <a:rPr lang="es-EC" dirty="0" smtClean="0"/>
              <a:t>ROAMING</a:t>
            </a:r>
            <a:endParaRPr lang="es-EC" dirty="0"/>
          </a:p>
        </p:txBody>
      </p:sp>
      <p:sp>
        <p:nvSpPr>
          <p:cNvPr id="3" name="2 CuadroTexto"/>
          <p:cNvSpPr txBox="1"/>
          <p:nvPr/>
        </p:nvSpPr>
        <p:spPr>
          <a:xfrm>
            <a:off x="1403648" y="5157192"/>
            <a:ext cx="4536504" cy="369332"/>
          </a:xfrm>
          <a:prstGeom prst="rect">
            <a:avLst/>
          </a:prstGeom>
          <a:noFill/>
        </p:spPr>
        <p:txBody>
          <a:bodyPr wrap="square" rtlCol="0">
            <a:spAutoFit/>
          </a:bodyPr>
          <a:lstStyle/>
          <a:p>
            <a:pPr marL="285750" indent="-285750">
              <a:buFont typeface="Wingdings" pitchFamily="2" charset="2"/>
              <a:buChar char="ü"/>
            </a:pPr>
            <a:r>
              <a:rPr lang="es-EC" dirty="0"/>
              <a:t>G</a:t>
            </a:r>
            <a:r>
              <a:rPr lang="es-EC" dirty="0" smtClean="0"/>
              <a:t>enera </a:t>
            </a:r>
            <a:r>
              <a:rPr lang="es-EC" dirty="0"/>
              <a:t>mayor estabilidad en la conexión</a:t>
            </a:r>
          </a:p>
        </p:txBody>
      </p:sp>
      <p:sp>
        <p:nvSpPr>
          <p:cNvPr id="5" name="4 CuadroTexto"/>
          <p:cNvSpPr txBox="1"/>
          <p:nvPr/>
        </p:nvSpPr>
        <p:spPr>
          <a:xfrm>
            <a:off x="1403648" y="5579948"/>
            <a:ext cx="4536504" cy="369332"/>
          </a:xfrm>
          <a:prstGeom prst="rect">
            <a:avLst/>
          </a:prstGeom>
          <a:noFill/>
        </p:spPr>
        <p:txBody>
          <a:bodyPr wrap="square" rtlCol="0">
            <a:spAutoFit/>
          </a:bodyPr>
          <a:lstStyle/>
          <a:p>
            <a:pPr marL="285750" indent="-285750">
              <a:buFont typeface="Wingdings" pitchFamily="2" charset="2"/>
              <a:buChar char="ü"/>
            </a:pPr>
            <a:r>
              <a:rPr lang="es-EC" dirty="0"/>
              <a:t>M</a:t>
            </a:r>
            <a:r>
              <a:rPr lang="es-EC" dirty="0" smtClean="0"/>
              <a:t>ovilizarnos </a:t>
            </a:r>
            <a:r>
              <a:rPr lang="es-EC" dirty="0"/>
              <a:t>fácilmente por el DEEE </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050776"/>
            <a:ext cx="81343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7518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1000" fill="hold"/>
                                        <p:tgtEl>
                                          <p:spTgt spid="40962"/>
                                        </p:tgtEl>
                                        <p:attrNameLst>
                                          <p:attrName>ppt_w</p:attrName>
                                        </p:attrNameLst>
                                      </p:cBhvr>
                                      <p:tavLst>
                                        <p:tav tm="0">
                                          <p:val>
                                            <p:fltVal val="0"/>
                                          </p:val>
                                        </p:tav>
                                        <p:tav tm="100000">
                                          <p:val>
                                            <p:strVal val="#ppt_w"/>
                                          </p:val>
                                        </p:tav>
                                      </p:tavLst>
                                    </p:anim>
                                    <p:anim calcmode="lin" valueType="num">
                                      <p:cBhvr>
                                        <p:cTn id="8" dur="1000" fill="hold"/>
                                        <p:tgtEl>
                                          <p:spTgt spid="40962"/>
                                        </p:tgtEl>
                                        <p:attrNameLst>
                                          <p:attrName>ppt_h</p:attrName>
                                        </p:attrNameLst>
                                      </p:cBhvr>
                                      <p:tavLst>
                                        <p:tav tm="0">
                                          <p:val>
                                            <p:fltVal val="0"/>
                                          </p:val>
                                        </p:tav>
                                        <p:tav tm="100000">
                                          <p:val>
                                            <p:strVal val="#ppt_h"/>
                                          </p:val>
                                        </p:tav>
                                      </p:tavLst>
                                    </p:anim>
                                    <p:anim calcmode="lin" valueType="num">
                                      <p:cBhvr>
                                        <p:cTn id="9" dur="1000" fill="hold"/>
                                        <p:tgtEl>
                                          <p:spTgt spid="40962"/>
                                        </p:tgtEl>
                                        <p:attrNameLst>
                                          <p:attrName>style.rotation</p:attrName>
                                        </p:attrNameLst>
                                      </p:cBhvr>
                                      <p:tavLst>
                                        <p:tav tm="0">
                                          <p:val>
                                            <p:fltVal val="90"/>
                                          </p:val>
                                        </p:tav>
                                        <p:tav tm="100000">
                                          <p:val>
                                            <p:fltVal val="0"/>
                                          </p:val>
                                        </p:tav>
                                      </p:tavLst>
                                    </p:anim>
                                    <p:animEffect transition="in" filter="fade">
                                      <p:cBhvr>
                                        <p:cTn id="10" dur="1000"/>
                                        <p:tgtEl>
                                          <p:spTgt spid="4096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97768"/>
            <a:ext cx="8229600" cy="1143000"/>
          </a:xfrm>
        </p:spPr>
        <p:txBody>
          <a:bodyPr>
            <a:normAutofit fontScale="90000"/>
          </a:bodyPr>
          <a:lstStyle/>
          <a:p>
            <a:r>
              <a:rPr lang="es-EC" b="1" dirty="0"/>
              <a:t>Análisis seguridad y conectividad a la red WLAN</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865996398"/>
              </p:ext>
            </p:extLst>
          </p:nvPr>
        </p:nvGraphicFramePr>
        <p:xfrm>
          <a:off x="251520" y="1268760"/>
          <a:ext cx="5544616" cy="3026907"/>
        </p:xfrm>
        <a:graphic>
          <a:graphicData uri="http://schemas.openxmlformats.org/presentationml/2006/ole">
            <mc:AlternateContent xmlns:mc="http://schemas.openxmlformats.org/markup-compatibility/2006">
              <mc:Choice xmlns:v="urn:schemas-microsoft-com:vml" Requires="v">
                <p:oleObj spid="_x0000_s12406" name="Visio" r:id="rId3" imgW="9665127" imgH="5297251" progId="Visio.Drawing.11">
                  <p:embed/>
                </p:oleObj>
              </mc:Choice>
              <mc:Fallback>
                <p:oleObj name="Visio" r:id="rId3" imgW="9665127" imgH="5297251"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68760"/>
                        <a:ext cx="5544616" cy="3026907"/>
                      </a:xfrm>
                      <a:prstGeom prst="rect">
                        <a:avLst/>
                      </a:prstGeom>
                      <a:noFill/>
                    </p:spPr>
                  </p:pic>
                </p:oleObj>
              </mc:Fallback>
            </mc:AlternateContent>
          </a:graphicData>
        </a:graphic>
      </p:graphicFrame>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2703767034"/>
              </p:ext>
            </p:extLst>
          </p:nvPr>
        </p:nvGraphicFramePr>
        <p:xfrm>
          <a:off x="3923928" y="4149080"/>
          <a:ext cx="5198276" cy="2232248"/>
        </p:xfrm>
        <a:graphic>
          <a:graphicData uri="http://schemas.openxmlformats.org/presentationml/2006/ole">
            <mc:AlternateContent xmlns:mc="http://schemas.openxmlformats.org/markup-compatibility/2006">
              <mc:Choice xmlns:v="urn:schemas-microsoft-com:vml" Requires="v">
                <p:oleObj spid="_x0000_s12407" name="Visio" r:id="rId5" imgW="6747679" imgH="3229583" progId="Visio.Drawing.11">
                  <p:embed/>
                </p:oleObj>
              </mc:Choice>
              <mc:Fallback>
                <p:oleObj name="Visio" r:id="rId5" imgW="6747679" imgH="3229583" progId="Visio.Drawing.11">
                  <p:embed/>
                  <p:pic>
                    <p:nvPicPr>
                      <p:cNvPr id="0" name="Object 4"/>
                      <p:cNvPicPr>
                        <a:picLocks noChangeAspect="1" noChangeArrowheads="1"/>
                      </p:cNvPicPr>
                      <p:nvPr/>
                    </p:nvPicPr>
                    <p:blipFill>
                      <a:blip r:embed="rId6"/>
                      <a:srcRect/>
                      <a:stretch>
                        <a:fillRect/>
                      </a:stretch>
                    </p:blipFill>
                    <p:spPr bwMode="auto">
                      <a:xfrm>
                        <a:off x="3923928" y="4149080"/>
                        <a:ext cx="5198276" cy="2232248"/>
                      </a:xfrm>
                      <a:prstGeom prst="rect">
                        <a:avLst/>
                      </a:prstGeom>
                      <a:noFill/>
                    </p:spPr>
                  </p:pic>
                </p:oleObj>
              </mc:Fallback>
            </mc:AlternateContent>
          </a:graphicData>
        </a:graphic>
      </p:graphicFrame>
      <p:pic>
        <p:nvPicPr>
          <p:cNvPr id="12333" name="Picture 45" descr="http://losindestructibles.files.wordpress.com/2011/12/wpa2-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2132856"/>
            <a:ext cx="2583914" cy="1622698"/>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07504" y="4437112"/>
            <a:ext cx="5189690" cy="923330"/>
          </a:xfrm>
          <a:prstGeom prst="rect">
            <a:avLst/>
          </a:prstGeom>
          <a:noFill/>
        </p:spPr>
        <p:txBody>
          <a:bodyPr wrap="none" rtlCol="0">
            <a:spAutoFit/>
          </a:bodyPr>
          <a:lstStyle/>
          <a:p>
            <a:pPr marL="285750" indent="-285750">
              <a:buFont typeface="Wingdings" pitchFamily="2" charset="2"/>
              <a:buChar char="ü"/>
            </a:pPr>
            <a:r>
              <a:rPr lang="es-EC" dirty="0"/>
              <a:t>C</a:t>
            </a:r>
            <a:r>
              <a:rPr lang="es-EC" dirty="0" smtClean="0"/>
              <a:t>onfiguración </a:t>
            </a:r>
            <a:r>
              <a:rPr lang="es-EC" dirty="0"/>
              <a:t>será de tipo </a:t>
            </a:r>
            <a:r>
              <a:rPr lang="es-EC" dirty="0" smtClean="0"/>
              <a:t>WPA-Personal.</a:t>
            </a:r>
          </a:p>
          <a:p>
            <a:pPr marL="285750" indent="-285750">
              <a:buFont typeface="Wingdings" pitchFamily="2" charset="2"/>
              <a:buChar char="ü"/>
            </a:pPr>
            <a:r>
              <a:rPr lang="es-EC" dirty="0"/>
              <a:t>S</a:t>
            </a:r>
            <a:r>
              <a:rPr lang="es-EC" dirty="0" smtClean="0"/>
              <a:t>in </a:t>
            </a:r>
            <a:r>
              <a:rPr lang="es-EC" dirty="0"/>
              <a:t>tener que utilizar un servidor de autenticación</a:t>
            </a:r>
            <a:r>
              <a:rPr lang="es-EC" dirty="0" smtClean="0"/>
              <a:t>.</a:t>
            </a:r>
          </a:p>
          <a:p>
            <a:pPr marL="285750" indent="-285750">
              <a:buFont typeface="Wingdings" pitchFamily="2" charset="2"/>
              <a:buChar char="ü"/>
            </a:pPr>
            <a:r>
              <a:rPr lang="es-EC" dirty="0"/>
              <a:t>B</a:t>
            </a:r>
            <a:r>
              <a:rPr lang="es-EC" dirty="0" smtClean="0"/>
              <a:t>asa </a:t>
            </a:r>
            <a:r>
              <a:rPr lang="es-EC" dirty="0"/>
              <a:t>en el uso de una clave compartida</a:t>
            </a:r>
          </a:p>
        </p:txBody>
      </p:sp>
    </p:spTree>
    <p:extLst>
      <p:ext uri="{BB962C8B-B14F-4D97-AF65-F5344CB8AC3E}">
        <p14:creationId xmlns:p14="http://schemas.microsoft.com/office/powerpoint/2010/main" val="1962153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333"/>
                                        </p:tgtEl>
                                        <p:attrNameLst>
                                          <p:attrName>style.visibility</p:attrName>
                                        </p:attrNameLst>
                                      </p:cBhvr>
                                      <p:to>
                                        <p:strVal val="visible"/>
                                      </p:to>
                                    </p:set>
                                    <p:animEffect transition="in" filter="barn(inVertical)">
                                      <p:cBhvr>
                                        <p:cTn id="7" dur="500"/>
                                        <p:tgtEl>
                                          <p:spTgt spid="123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333"/>
                                        </p:tgtEl>
                                      </p:cBhvr>
                                    </p:animEffect>
                                    <p:set>
                                      <p:cBhvr>
                                        <p:cTn id="12" dur="1" fill="hold">
                                          <p:stCondLst>
                                            <p:cond delay="499"/>
                                          </p:stCondLst>
                                        </p:cTn>
                                        <p:tgtEl>
                                          <p:spTgt spid="123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barn(inVertical)">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arn(inVertical)">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92696"/>
            <a:ext cx="8229600" cy="2808312"/>
          </a:xfrm>
        </p:spPr>
        <p:txBody>
          <a:bodyPr>
            <a:normAutofit fontScale="70000" lnSpcReduction="20000"/>
          </a:bodyPr>
          <a:lstStyle/>
          <a:p>
            <a:pPr marL="0" indent="0">
              <a:buNone/>
            </a:pPr>
            <a:r>
              <a:rPr lang="es-EC" dirty="0"/>
              <a:t>Por lo tanto la autenticación </a:t>
            </a:r>
            <a:r>
              <a:rPr lang="es-EC" dirty="0" smtClean="0"/>
              <a:t>(</a:t>
            </a:r>
            <a:r>
              <a:rPr lang="es-EC" dirty="0" err="1" smtClean="0"/>
              <a:t>psk</a:t>
            </a:r>
            <a:r>
              <a:rPr lang="es-EC" dirty="0" smtClean="0"/>
              <a:t>) usada </a:t>
            </a:r>
            <a:r>
              <a:rPr lang="es-EC" dirty="0"/>
              <a:t>en nuestra </a:t>
            </a:r>
            <a:r>
              <a:rPr lang="es-EC"/>
              <a:t>red </a:t>
            </a:r>
            <a:r>
              <a:rPr lang="es-EC" smtClean="0"/>
              <a:t>tendremos:</a:t>
            </a:r>
            <a:endParaRPr lang="es-EC" dirty="0"/>
          </a:p>
          <a:p>
            <a:pPr lvl="0"/>
            <a:r>
              <a:rPr lang="es-EC" dirty="0"/>
              <a:t>La clave es compartida previamente</a:t>
            </a:r>
          </a:p>
          <a:p>
            <a:pPr lvl="0"/>
            <a:r>
              <a:rPr lang="es-EC" dirty="0"/>
              <a:t>Se introduce la contraseña en cada estación para acceder a la red</a:t>
            </a:r>
          </a:p>
          <a:p>
            <a:pPr lvl="0"/>
            <a:r>
              <a:rPr lang="es-EC" dirty="0"/>
              <a:t>Son de 8 a 63 caracteres o una cadena de 256 bits</a:t>
            </a:r>
          </a:p>
          <a:p>
            <a:pPr lvl="0"/>
            <a:r>
              <a:rPr lang="es-EC" dirty="0"/>
              <a:t>Esta es la clave para iniciar la autenticación, no para el </a:t>
            </a:r>
            <a:r>
              <a:rPr lang="es-EC" dirty="0" smtClean="0"/>
              <a:t>cifrado</a:t>
            </a:r>
          </a:p>
          <a:p>
            <a:pPr lvl="0"/>
            <a:endParaRPr lang="es-EC" dirty="0"/>
          </a:p>
          <a:p>
            <a:pPr marL="0" indent="0" algn="ctr">
              <a:buNone/>
            </a:pPr>
            <a:r>
              <a:rPr lang="es-EC" dirty="0"/>
              <a:t>La contraseña a ser usada deberá ser lo más robusta posible usando letras minúsculas, mayúsculas, números y caracteres.</a:t>
            </a:r>
          </a:p>
          <a:p>
            <a:pPr marL="0" lvl="0" indent="0">
              <a:buNone/>
            </a:pP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692992789"/>
              </p:ext>
            </p:extLst>
          </p:nvPr>
        </p:nvGraphicFramePr>
        <p:xfrm>
          <a:off x="683568" y="3356992"/>
          <a:ext cx="8087704" cy="3024336"/>
        </p:xfrm>
        <a:graphic>
          <a:graphicData uri="http://schemas.openxmlformats.org/presentationml/2006/ole">
            <mc:AlternateContent xmlns:mc="http://schemas.openxmlformats.org/markup-compatibility/2006">
              <mc:Choice xmlns:v="urn:schemas-microsoft-com:vml" Requires="v">
                <p:oleObj spid="_x0000_s17466" name="Visio" r:id="rId3" imgW="8601564" imgH="3229583" progId="Visio.Drawing.11">
                  <p:embed/>
                </p:oleObj>
              </mc:Choice>
              <mc:Fallback>
                <p:oleObj name="Visio" r:id="rId3" imgW="8601564" imgH="3229583" progId="Visio.Drawing.11">
                  <p:embed/>
                  <p:pic>
                    <p:nvPicPr>
                      <p:cNvPr id="0" name="Object 1"/>
                      <p:cNvPicPr>
                        <a:picLocks noChangeAspect="1" noChangeArrowheads="1"/>
                      </p:cNvPicPr>
                      <p:nvPr/>
                    </p:nvPicPr>
                    <p:blipFill>
                      <a:blip r:embed="rId4"/>
                      <a:srcRect/>
                      <a:stretch>
                        <a:fillRect/>
                      </a:stretch>
                    </p:blipFill>
                    <p:spPr bwMode="auto">
                      <a:xfrm>
                        <a:off x="683568" y="3356992"/>
                        <a:ext cx="8087704" cy="3024336"/>
                      </a:xfrm>
                      <a:prstGeom prst="rect">
                        <a:avLst/>
                      </a:prstGeom>
                      <a:noFill/>
                    </p:spPr>
                  </p:pic>
                </p:oleObj>
              </mc:Fallback>
            </mc:AlternateContent>
          </a:graphicData>
        </a:graphic>
      </p:graphicFrame>
    </p:spTree>
    <p:extLst>
      <p:ext uri="{BB962C8B-B14F-4D97-AF65-F5344CB8AC3E}">
        <p14:creationId xmlns:p14="http://schemas.microsoft.com/office/powerpoint/2010/main" val="41852056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inVertical)">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Equipo </a:t>
            </a:r>
            <a:r>
              <a:rPr lang="es-EC" b="1" dirty="0" err="1"/>
              <a:t>wireless</a:t>
            </a:r>
            <a:r>
              <a:rPr lang="es-EC" b="1" dirty="0"/>
              <a:t> para el diseño de la red</a:t>
            </a:r>
            <a:endParaRPr lang="es-EC" dirty="0"/>
          </a:p>
        </p:txBody>
      </p:sp>
      <p:sp>
        <p:nvSpPr>
          <p:cNvPr id="3" name="2 Marcador de contenido"/>
          <p:cNvSpPr>
            <a:spLocks noGrp="1"/>
          </p:cNvSpPr>
          <p:nvPr>
            <p:ph idx="1"/>
          </p:nvPr>
        </p:nvSpPr>
        <p:spPr>
          <a:xfrm>
            <a:off x="457200" y="1484784"/>
            <a:ext cx="8229600" cy="4525963"/>
          </a:xfrm>
        </p:spPr>
        <p:txBody>
          <a:bodyPr>
            <a:normAutofit fontScale="92500" lnSpcReduction="10000"/>
          </a:bodyPr>
          <a:lstStyle/>
          <a:p>
            <a:r>
              <a:rPr lang="es-ES" b="1" dirty="0" smtClean="0"/>
              <a:t>Características</a:t>
            </a:r>
          </a:p>
          <a:p>
            <a:pPr>
              <a:buFont typeface="Wingdings" pitchFamily="2" charset="2"/>
              <a:buChar char="ü"/>
            </a:pPr>
            <a:r>
              <a:rPr lang="es-ES" dirty="0"/>
              <a:t>D</a:t>
            </a:r>
            <a:r>
              <a:rPr lang="es-ES" dirty="0" smtClean="0"/>
              <a:t>oble </a:t>
            </a:r>
            <a:r>
              <a:rPr lang="es-ES" dirty="0"/>
              <a:t>banda simultánea </a:t>
            </a:r>
            <a:r>
              <a:rPr lang="es-ES" dirty="0" err="1" smtClean="0"/>
              <a:t>Wireless</a:t>
            </a:r>
            <a:r>
              <a:rPr lang="es-ES" dirty="0" smtClean="0"/>
              <a:t>-N</a:t>
            </a:r>
          </a:p>
          <a:p>
            <a:pPr>
              <a:buFont typeface="Wingdings" pitchFamily="2" charset="2"/>
              <a:buChar char="ü"/>
            </a:pPr>
            <a:r>
              <a:rPr lang="es-ES" dirty="0"/>
              <a:t>C</a:t>
            </a:r>
            <a:r>
              <a:rPr lang="es-ES" dirty="0" smtClean="0"/>
              <a:t>uatro </a:t>
            </a:r>
            <a:r>
              <a:rPr lang="es-ES" dirty="0"/>
              <a:t>puertos </a:t>
            </a:r>
            <a:r>
              <a:rPr lang="es-ES" dirty="0" smtClean="0"/>
              <a:t>gigabit</a:t>
            </a:r>
          </a:p>
          <a:p>
            <a:pPr>
              <a:buFont typeface="Wingdings" pitchFamily="2" charset="2"/>
              <a:buChar char="ü"/>
            </a:pPr>
            <a:r>
              <a:rPr lang="es-ES" dirty="0"/>
              <a:t>A</a:t>
            </a:r>
            <a:r>
              <a:rPr lang="es-ES" dirty="0" smtClean="0"/>
              <a:t>ntena </a:t>
            </a:r>
            <a:r>
              <a:rPr lang="es-ES" dirty="0"/>
              <a:t>3x3 </a:t>
            </a:r>
            <a:endParaRPr lang="es-ES" dirty="0" smtClean="0"/>
          </a:p>
          <a:p>
            <a:pPr>
              <a:buFont typeface="Wingdings" pitchFamily="2" charset="2"/>
              <a:buChar char="ü"/>
            </a:pPr>
            <a:r>
              <a:rPr lang="es-EC" dirty="0"/>
              <a:t>V</a:t>
            </a:r>
            <a:r>
              <a:rPr lang="es-EC" dirty="0" smtClean="0"/>
              <a:t>elocidad </a:t>
            </a:r>
            <a:r>
              <a:rPr lang="es-EC" dirty="0"/>
              <a:t>teórica de 600Mbps y real de 248Mbps</a:t>
            </a:r>
            <a:endParaRPr lang="es-ES" dirty="0" smtClean="0"/>
          </a:p>
          <a:p>
            <a:endParaRPr lang="es-ES" dirty="0"/>
          </a:p>
          <a:p>
            <a:pPr marL="0" indent="0">
              <a:buNone/>
            </a:pPr>
            <a:endParaRPr lang="es-EC" dirty="0" smtClean="0"/>
          </a:p>
          <a:p>
            <a:pPr marL="0" indent="0">
              <a:buNone/>
            </a:pPr>
            <a:endParaRPr lang="es-EC" dirty="0" smtClean="0"/>
          </a:p>
          <a:p>
            <a:pPr marL="0" indent="0" algn="ctr">
              <a:buNone/>
            </a:pPr>
            <a:r>
              <a:rPr lang="es-EC" sz="2800" dirty="0" smtClean="0"/>
              <a:t>Equipo referencial </a:t>
            </a:r>
            <a:r>
              <a:rPr lang="es-ES" sz="2800" dirty="0"/>
              <a:t>CISCO LINKSYS EA4500</a:t>
            </a:r>
            <a:endParaRPr lang="es-EC" sz="2800" dirty="0"/>
          </a:p>
        </p:txBody>
      </p:sp>
      <p:pic>
        <p:nvPicPr>
          <p:cNvPr id="4" name="Picture 98" descr="http://home.cisco.com/videos/gallery/77/320/EA4500-EU-4_850x425,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5312" y="4005064"/>
            <a:ext cx="2873375" cy="1436370"/>
          </a:xfrm>
          <a:prstGeom prst="rect">
            <a:avLst/>
          </a:prstGeom>
          <a:noFill/>
          <a:ln>
            <a:noFill/>
          </a:ln>
        </p:spPr>
      </p:pic>
    </p:spTree>
    <p:extLst>
      <p:ext uri="{BB962C8B-B14F-4D97-AF65-F5344CB8AC3E}">
        <p14:creationId xmlns:p14="http://schemas.microsoft.com/office/powerpoint/2010/main" val="30871734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par>
                                <p:cTn id="36" presetID="31"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p:cTn id="38"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9167" y="271333"/>
            <a:ext cx="8229600" cy="853555"/>
          </a:xfrm>
        </p:spPr>
        <p:txBody>
          <a:bodyPr/>
          <a:lstStyle/>
          <a:p>
            <a:pPr marL="0" indent="0">
              <a:buNone/>
            </a:pPr>
            <a:r>
              <a:rPr lang="es-EC" b="1" dirty="0"/>
              <a:t>Subsistema de Cableado </a:t>
            </a:r>
            <a:r>
              <a:rPr lang="es-EC" b="1" dirty="0" smtClean="0"/>
              <a:t>Estructurado</a:t>
            </a:r>
          </a:p>
          <a:p>
            <a:pPr marL="0" indent="0">
              <a:buNone/>
            </a:pPr>
            <a:endParaRPr lang="es-EC" dirty="0"/>
          </a:p>
        </p:txBody>
      </p:sp>
      <p:sp>
        <p:nvSpPr>
          <p:cNvPr id="2" name="TextBox 1"/>
          <p:cNvSpPr txBox="1"/>
          <p:nvPr/>
        </p:nvSpPr>
        <p:spPr>
          <a:xfrm>
            <a:off x="406556" y="1115452"/>
            <a:ext cx="3672408" cy="369332"/>
          </a:xfrm>
          <a:prstGeom prst="rect">
            <a:avLst/>
          </a:prstGeom>
          <a:noFill/>
        </p:spPr>
        <p:txBody>
          <a:bodyPr wrap="square" rtlCol="0">
            <a:spAutoFit/>
          </a:bodyPr>
          <a:lstStyle/>
          <a:p>
            <a:r>
              <a:rPr lang="es-EC" dirty="0" smtClean="0"/>
              <a:t>CABLEADO VERTICAL</a:t>
            </a:r>
            <a:endParaRPr lang="es-EC" dirty="0"/>
          </a:p>
        </p:txBody>
      </p:sp>
      <p:pic>
        <p:nvPicPr>
          <p:cNvPr id="6" name="Picture 5"/>
          <p:cNvPicPr/>
          <p:nvPr/>
        </p:nvPicPr>
        <p:blipFill rotWithShape="1">
          <a:blip r:embed="rId2"/>
          <a:srcRect l="22163" t="57392" r="46710" b="19420"/>
          <a:stretch/>
        </p:blipFill>
        <p:spPr bwMode="auto">
          <a:xfrm>
            <a:off x="201552" y="1671263"/>
            <a:ext cx="4082415" cy="170942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5375448" y="1117800"/>
            <a:ext cx="2895244" cy="369332"/>
          </a:xfrm>
          <a:prstGeom prst="rect">
            <a:avLst/>
          </a:prstGeom>
          <a:noFill/>
        </p:spPr>
        <p:txBody>
          <a:bodyPr wrap="square" rtlCol="0">
            <a:spAutoFit/>
          </a:bodyPr>
          <a:lstStyle/>
          <a:p>
            <a:r>
              <a:rPr lang="es-EC" dirty="0" smtClean="0"/>
              <a:t>CABLEADO HORIZONTAL</a:t>
            </a:r>
            <a:endParaRPr lang="es-EC" dirty="0"/>
          </a:p>
        </p:txBody>
      </p:sp>
      <p:pic>
        <p:nvPicPr>
          <p:cNvPr id="8" name="Picture 7"/>
          <p:cNvPicPr/>
          <p:nvPr/>
        </p:nvPicPr>
        <p:blipFill rotWithShape="1">
          <a:blip r:embed="rId3"/>
          <a:srcRect l="24282" t="22029" r="27317" b="14782"/>
          <a:stretch/>
        </p:blipFill>
        <p:spPr bwMode="auto">
          <a:xfrm>
            <a:off x="5148063" y="1494237"/>
            <a:ext cx="3645535" cy="267589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06556" y="3717032"/>
            <a:ext cx="3157332" cy="369332"/>
          </a:xfrm>
          <a:prstGeom prst="rect">
            <a:avLst/>
          </a:prstGeom>
          <a:noFill/>
        </p:spPr>
        <p:txBody>
          <a:bodyPr wrap="square" rtlCol="0">
            <a:spAutoFit/>
          </a:bodyPr>
          <a:lstStyle/>
          <a:p>
            <a:r>
              <a:rPr lang="es-EC" dirty="0" smtClean="0"/>
              <a:t>CUARTO DE EQUIPOS</a:t>
            </a:r>
            <a:endParaRPr lang="es-EC" dirty="0"/>
          </a:p>
        </p:txBody>
      </p:sp>
      <p:sp>
        <p:nvSpPr>
          <p:cNvPr id="7" name="TextBox 6"/>
          <p:cNvSpPr txBox="1"/>
          <p:nvPr/>
        </p:nvSpPr>
        <p:spPr>
          <a:xfrm>
            <a:off x="4860032" y="5042736"/>
            <a:ext cx="3645535" cy="369332"/>
          </a:xfrm>
          <a:prstGeom prst="rect">
            <a:avLst/>
          </a:prstGeom>
          <a:noFill/>
        </p:spPr>
        <p:txBody>
          <a:bodyPr wrap="square" rtlCol="0">
            <a:spAutoFit/>
          </a:bodyPr>
          <a:lstStyle/>
          <a:p>
            <a:r>
              <a:rPr lang="es-EC" dirty="0" smtClean="0"/>
              <a:t>CUARTO DE TELECOMUNICACIONES</a:t>
            </a:r>
            <a:endParaRPr lang="es-EC" dirty="0"/>
          </a:p>
        </p:txBody>
      </p:sp>
      <p:pic>
        <p:nvPicPr>
          <p:cNvPr id="26626" name="Picture 2" descr="http://4.bp.blogspot.com/-tKsQiK4LzTc/UAdSZH0SGcI/AAAAAAAAACs/fzwFX8xcksU/s1600/cuarto_de_comunicaciones-300x2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170127"/>
            <a:ext cx="28575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8120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626"/>
                                        </p:tgtEl>
                                        <p:attrNameLst>
                                          <p:attrName>style.visibility</p:attrName>
                                        </p:attrNameLst>
                                      </p:cBhvr>
                                      <p:to>
                                        <p:strVal val="visible"/>
                                      </p:to>
                                    </p:set>
                                    <p:anim calcmode="lin" valueType="num">
                                      <p:cBhvr additive="base">
                                        <p:cTn id="39" dur="500" fill="hold"/>
                                        <p:tgtEl>
                                          <p:spTgt spid="26626"/>
                                        </p:tgtEl>
                                        <p:attrNameLst>
                                          <p:attrName>ppt_x</p:attrName>
                                        </p:attrNameLst>
                                      </p:cBhvr>
                                      <p:tavLst>
                                        <p:tav tm="0">
                                          <p:val>
                                            <p:strVal val="#ppt_x"/>
                                          </p:val>
                                        </p:tav>
                                        <p:tav tm="100000">
                                          <p:val>
                                            <p:strVal val="#ppt_x"/>
                                          </p:val>
                                        </p:tav>
                                      </p:tavLst>
                                    </p:anim>
                                    <p:anim calcmode="lin" valueType="num">
                                      <p:cBhvr additive="base">
                                        <p:cTn id="40"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1)">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Interconexión de la WLAN con la Red cableada</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4099085424"/>
              </p:ext>
            </p:extLst>
          </p:nvPr>
        </p:nvGraphicFramePr>
        <p:xfrm>
          <a:off x="683568" y="1628800"/>
          <a:ext cx="7877973" cy="4392488"/>
        </p:xfrm>
        <a:graphic>
          <a:graphicData uri="http://schemas.openxmlformats.org/presentationml/2006/ole">
            <mc:AlternateContent xmlns:mc="http://schemas.openxmlformats.org/markup-compatibility/2006">
              <mc:Choice xmlns:v="urn:schemas-microsoft-com:vml" Requires="v">
                <p:oleObj spid="_x0000_s18490" name="Visio" r:id="rId3" imgW="7455462" imgH="4164519" progId="Visio.Drawing.11">
                  <p:embed/>
                </p:oleObj>
              </mc:Choice>
              <mc:Fallback>
                <p:oleObj name="Visio" r:id="rId3" imgW="7455462" imgH="416451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628800"/>
                        <a:ext cx="7877973" cy="4392488"/>
                      </a:xfrm>
                      <a:prstGeom prst="rect">
                        <a:avLst/>
                      </a:prstGeom>
                      <a:noFill/>
                    </p:spPr>
                  </p:pic>
                </p:oleObj>
              </mc:Fallback>
            </mc:AlternateContent>
          </a:graphicData>
        </a:graphic>
      </p:graphicFrame>
    </p:spTree>
    <p:extLst>
      <p:ext uri="{BB962C8B-B14F-4D97-AF65-F5344CB8AC3E}">
        <p14:creationId xmlns:p14="http://schemas.microsoft.com/office/powerpoint/2010/main" val="40524833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LÓGICO DE LA RED</a:t>
            </a:r>
            <a:endParaRPr lang="es-EC" dirty="0"/>
          </a:p>
        </p:txBody>
      </p:sp>
      <p:sp>
        <p:nvSpPr>
          <p:cNvPr id="3" name="2 Marcador de contenido"/>
          <p:cNvSpPr>
            <a:spLocks noGrp="1"/>
          </p:cNvSpPr>
          <p:nvPr>
            <p:ph idx="1"/>
          </p:nvPr>
        </p:nvSpPr>
        <p:spPr>
          <a:xfrm>
            <a:off x="609600" y="1124744"/>
            <a:ext cx="8229600" cy="1080120"/>
          </a:xfrm>
        </p:spPr>
        <p:txBody>
          <a:bodyPr/>
          <a:lstStyle/>
          <a:p>
            <a:r>
              <a:rPr lang="es-EC" dirty="0" smtClean="0"/>
              <a:t>Diagrama lógico</a:t>
            </a:r>
            <a:endParaRPr lang="es-EC" dirty="0"/>
          </a:p>
        </p:txBody>
      </p:sp>
      <p:pic>
        <p:nvPicPr>
          <p:cNvPr id="19458" name="Picture 2" descr="http://t1.gstatic.com/images?q=tbn:ANd9GcS2mLyA9hBowGHjkB3nubfE3oSv-8rGaAMn47VP0OKBFQ5uHG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440586"/>
            <a:ext cx="2630066" cy="1636486"/>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609600" y="1493169"/>
            <a:ext cx="8229600" cy="7116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dirty="0" smtClean="0"/>
              <a:t>Tecnología de la red</a:t>
            </a:r>
            <a:endParaRPr lang="es-EC" dirty="0"/>
          </a:p>
        </p:txBody>
      </p:sp>
      <p:pic>
        <p:nvPicPr>
          <p:cNvPr id="6"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700808"/>
            <a:ext cx="7272808" cy="4608512"/>
          </a:xfrm>
          <a:prstGeom prst="rect">
            <a:avLst/>
          </a:prstGeom>
          <a:noFill/>
          <a:ln>
            <a:noFill/>
          </a:ln>
          <a:extLst/>
        </p:spPr>
      </p:pic>
      <p:sp>
        <p:nvSpPr>
          <p:cNvPr id="4" name="3 CuadroTexto"/>
          <p:cNvSpPr txBox="1"/>
          <p:nvPr/>
        </p:nvSpPr>
        <p:spPr>
          <a:xfrm>
            <a:off x="5796136" y="3068960"/>
            <a:ext cx="1007007" cy="523220"/>
          </a:xfrm>
          <a:prstGeom prst="rect">
            <a:avLst/>
          </a:prstGeom>
          <a:noFill/>
        </p:spPr>
        <p:txBody>
          <a:bodyPr wrap="none" rtlCol="0">
            <a:spAutoFit/>
          </a:bodyPr>
          <a:lstStyle/>
          <a:p>
            <a:r>
              <a:rPr lang="es-EC" sz="2800" dirty="0" smtClean="0"/>
              <a:t>802.3</a:t>
            </a:r>
            <a:endParaRPr lang="es-EC" sz="2800" dirty="0"/>
          </a:p>
        </p:txBody>
      </p:sp>
    </p:spTree>
    <p:extLst>
      <p:ext uri="{BB962C8B-B14F-4D97-AF65-F5344CB8AC3E}">
        <p14:creationId xmlns:p14="http://schemas.microsoft.com/office/powerpoint/2010/main" val="270066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9458"/>
                                        </p:tgtEl>
                                        <p:attrNameLst>
                                          <p:attrName>style.visibility</p:attrName>
                                        </p:attrNameLst>
                                      </p:cBhvr>
                                      <p:to>
                                        <p:strVal val="visible"/>
                                      </p:to>
                                    </p:set>
                                    <p:animEffect transition="in" filter="randombar(horizontal)">
                                      <p:cBhvr>
                                        <p:cTn id="16" dur="500"/>
                                        <p:tgtEl>
                                          <p:spTgt spid="194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9458"/>
                                        </p:tgtEl>
                                      </p:cBhvr>
                                    </p:animEffect>
                                    <p:set>
                                      <p:cBhvr>
                                        <p:cTn id="27" dur="1" fill="hold">
                                          <p:stCondLst>
                                            <p:cond delay="499"/>
                                          </p:stCondLst>
                                        </p:cTn>
                                        <p:tgtEl>
                                          <p:spTgt spid="1945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p:cTn id="3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style.rotation</p:attrName>
                                        </p:attrNameLst>
                                      </p:cBhvr>
                                      <p:tavLst>
                                        <p:tav tm="0">
                                          <p:val>
                                            <p:fltVal val="90"/>
                                          </p:val>
                                        </p:tav>
                                        <p:tav tm="100000">
                                          <p:val>
                                            <p:fltVal val="0"/>
                                          </p:val>
                                        </p:tav>
                                      </p:tavLst>
                                    </p:anim>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5" grpId="1"/>
      <p:bldP spid="4" grpId="0"/>
      <p:bldP spid="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143000"/>
          </a:xfrm>
        </p:spPr>
        <p:txBody>
          <a:bodyPr/>
          <a:lstStyle/>
          <a:p>
            <a:r>
              <a:rPr lang="es-EC" dirty="0" smtClean="0"/>
              <a:t>Diagrama </a:t>
            </a:r>
            <a:r>
              <a:rPr lang="es-EC" dirty="0"/>
              <a:t>lógico dentro del DEEE </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709869777"/>
              </p:ext>
            </p:extLst>
          </p:nvPr>
        </p:nvGraphicFramePr>
        <p:xfrm>
          <a:off x="1547664" y="908720"/>
          <a:ext cx="5400600" cy="5365011"/>
        </p:xfrm>
        <a:graphic>
          <a:graphicData uri="http://schemas.openxmlformats.org/presentationml/2006/ole">
            <mc:AlternateContent xmlns:mc="http://schemas.openxmlformats.org/markup-compatibility/2006">
              <mc:Choice xmlns:v="urn:schemas-microsoft-com:vml" Requires="v">
                <p:oleObj spid="_x0000_s20537" name="Visio" r:id="rId3" imgW="10689119" imgH="10623776" progId="Visio.Drawing.11">
                  <p:embed/>
                </p:oleObj>
              </mc:Choice>
              <mc:Fallback>
                <p:oleObj name="Visio" r:id="rId3" imgW="10689119" imgH="1062377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908720"/>
                        <a:ext cx="5400600" cy="5365011"/>
                      </a:xfrm>
                      <a:prstGeom prst="rect">
                        <a:avLst/>
                      </a:prstGeom>
                      <a:noFill/>
                    </p:spPr>
                  </p:pic>
                </p:oleObj>
              </mc:Fallback>
            </mc:AlternateContent>
          </a:graphicData>
        </a:graphic>
      </p:graphicFrame>
    </p:spTree>
    <p:extLst>
      <p:ext uri="{BB962C8B-B14F-4D97-AF65-F5344CB8AC3E}">
        <p14:creationId xmlns:p14="http://schemas.microsoft.com/office/powerpoint/2010/main" val="39694487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188640"/>
            <a:ext cx="7776864" cy="868958"/>
          </a:xfrm>
        </p:spPr>
        <p:txBody>
          <a:bodyPr>
            <a:normAutofit fontScale="90000"/>
          </a:bodyPr>
          <a:lstStyle/>
          <a:p>
            <a:r>
              <a:rPr lang="es-EC" dirty="0" smtClean="0"/>
              <a:t>Diagrama lógico bloque B (B2) y (B1)</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356348792"/>
              </p:ext>
            </p:extLst>
          </p:nvPr>
        </p:nvGraphicFramePr>
        <p:xfrm>
          <a:off x="279232" y="1052736"/>
          <a:ext cx="3860720" cy="4032448"/>
        </p:xfrm>
        <a:graphic>
          <a:graphicData uri="http://schemas.openxmlformats.org/presentationml/2006/ole">
            <mc:AlternateContent xmlns:mc="http://schemas.openxmlformats.org/markup-compatibility/2006">
              <mc:Choice xmlns:v="urn:schemas-microsoft-com:vml" Requires="v">
                <p:oleObj spid="_x0000_s21581" name="Visio" r:id="rId3" imgW="10003644" imgH="10446966" progId="Visio.Drawing.11">
                  <p:embed/>
                </p:oleObj>
              </mc:Choice>
              <mc:Fallback>
                <p:oleObj name="Visio" r:id="rId3" imgW="10003644" imgH="1044696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32" y="1052736"/>
                        <a:ext cx="3860720" cy="4032448"/>
                      </a:xfrm>
                      <a:prstGeom prst="rect">
                        <a:avLst/>
                      </a:prstGeom>
                      <a:noFill/>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2725623174"/>
              </p:ext>
            </p:extLst>
          </p:nvPr>
        </p:nvGraphicFramePr>
        <p:xfrm>
          <a:off x="4504732" y="2469553"/>
          <a:ext cx="4459756" cy="4128097"/>
        </p:xfrm>
        <a:graphic>
          <a:graphicData uri="http://schemas.openxmlformats.org/presentationml/2006/ole">
            <mc:AlternateContent xmlns:mc="http://schemas.openxmlformats.org/markup-compatibility/2006">
              <mc:Choice xmlns:v="urn:schemas-microsoft-com:vml" Requires="v">
                <p:oleObj spid="_x0000_s21582" name="Visio" r:id="rId5" imgW="10111715" imgH="8285611" progId="Visio.Drawing.11">
                  <p:embed/>
                </p:oleObj>
              </mc:Choice>
              <mc:Fallback>
                <p:oleObj name="Visio" r:id="rId5" imgW="10111715" imgH="8285611" progId="Visio.Drawing.11">
                  <p:embed/>
                  <p:pic>
                    <p:nvPicPr>
                      <p:cNvPr id="0" name="4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4732" y="2469553"/>
                        <a:ext cx="4459756" cy="412809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181513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143000"/>
          </a:xfrm>
        </p:spPr>
        <p:txBody>
          <a:bodyPr>
            <a:normAutofit fontScale="90000"/>
          </a:bodyPr>
          <a:lstStyle/>
          <a:p>
            <a:r>
              <a:rPr lang="es-EC" dirty="0" smtClean="0"/>
              <a:t>Diagrama lógico bloque C (C2) y (C1)</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735053210"/>
              </p:ext>
            </p:extLst>
          </p:nvPr>
        </p:nvGraphicFramePr>
        <p:xfrm>
          <a:off x="179512" y="1124744"/>
          <a:ext cx="4245048" cy="4416774"/>
        </p:xfrm>
        <a:graphic>
          <a:graphicData uri="http://schemas.openxmlformats.org/presentationml/2006/ole">
            <mc:AlternateContent xmlns:mc="http://schemas.openxmlformats.org/markup-compatibility/2006">
              <mc:Choice xmlns:v="urn:schemas-microsoft-com:vml" Requires="v">
                <p:oleObj spid="_x0000_s23628" name="Visio" r:id="rId3" imgW="9907370" imgH="9324046" progId="Visio.Drawing.11">
                  <p:embed/>
                </p:oleObj>
              </mc:Choice>
              <mc:Fallback>
                <p:oleObj name="Visio" r:id="rId3" imgW="9907370" imgH="932404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24744"/>
                        <a:ext cx="4245048" cy="4416774"/>
                      </a:xfrm>
                      <a:prstGeom prst="rect">
                        <a:avLst/>
                      </a:prstGeom>
                      <a:noFill/>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1252304066"/>
              </p:ext>
            </p:extLst>
          </p:nvPr>
        </p:nvGraphicFramePr>
        <p:xfrm>
          <a:off x="4629345" y="2564904"/>
          <a:ext cx="4335144" cy="3456384"/>
        </p:xfrm>
        <a:graphic>
          <a:graphicData uri="http://schemas.openxmlformats.org/presentationml/2006/ole">
            <mc:AlternateContent xmlns:mc="http://schemas.openxmlformats.org/markup-compatibility/2006">
              <mc:Choice xmlns:v="urn:schemas-microsoft-com:vml" Requires="v">
                <p:oleObj spid="_x0000_s23629" name="Visio" r:id="rId5" imgW="10097948" imgH="6857933" progId="Visio.Drawing.11">
                  <p:embed/>
                </p:oleObj>
              </mc:Choice>
              <mc:Fallback>
                <p:oleObj name="Visio" r:id="rId5" imgW="10097948" imgH="6857933" progId="Visio.Drawing.11">
                  <p:embed/>
                  <p:pic>
                    <p:nvPicPr>
                      <p:cNvPr id="0" name="4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345" y="2564904"/>
                        <a:ext cx="4335144" cy="345638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91427189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97768"/>
            <a:ext cx="8229600" cy="1143000"/>
          </a:xfrm>
        </p:spPr>
        <p:txBody>
          <a:bodyPr/>
          <a:lstStyle/>
          <a:p>
            <a:r>
              <a:rPr lang="es-EC" dirty="0" smtClean="0"/>
              <a:t>Diagrama lógico bloque A</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749048795"/>
              </p:ext>
            </p:extLst>
          </p:nvPr>
        </p:nvGraphicFramePr>
        <p:xfrm>
          <a:off x="1733128" y="1196752"/>
          <a:ext cx="5791200" cy="5486400"/>
        </p:xfrm>
        <a:graphic>
          <a:graphicData uri="http://schemas.openxmlformats.org/presentationml/2006/ole">
            <mc:AlternateContent xmlns:mc="http://schemas.openxmlformats.org/markup-compatibility/2006">
              <mc:Choice xmlns:v="urn:schemas-microsoft-com:vml" Requires="v">
                <p:oleObj spid="_x0000_s25658" name="Visio" r:id="rId3" imgW="9402675" imgH="8927019" progId="Visio.Drawing.11">
                  <p:embed/>
                </p:oleObj>
              </mc:Choice>
              <mc:Fallback>
                <p:oleObj name="Visio" r:id="rId3" imgW="9402675" imgH="892701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128" y="1196752"/>
                        <a:ext cx="5791200" cy="548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85416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5760"/>
            <a:ext cx="8229600" cy="1143000"/>
          </a:xfrm>
        </p:spPr>
        <p:txBody>
          <a:bodyPr/>
          <a:lstStyle/>
          <a:p>
            <a:r>
              <a:rPr lang="es-EC" dirty="0" smtClean="0"/>
              <a:t>Direccionamiento IP y </a:t>
            </a:r>
            <a:r>
              <a:rPr lang="es-EC" dirty="0" err="1" smtClean="0"/>
              <a:t>Vlans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831203418"/>
              </p:ext>
            </p:extLst>
          </p:nvPr>
        </p:nvGraphicFramePr>
        <p:xfrm>
          <a:off x="1619672" y="1196752"/>
          <a:ext cx="5472607" cy="1596030"/>
        </p:xfrm>
        <a:graphic>
          <a:graphicData uri="http://schemas.openxmlformats.org/drawingml/2006/table">
            <a:tbl>
              <a:tblPr firstRow="1" firstCol="1" bandRow="1">
                <a:tableStyleId>{5C22544A-7EE6-4342-B048-85BDC9FD1C3A}</a:tableStyleId>
              </a:tblPr>
              <a:tblGrid>
                <a:gridCol w="924947"/>
                <a:gridCol w="2273830"/>
                <a:gridCol w="2273830"/>
              </a:tblGrid>
              <a:tr h="474366">
                <a:tc>
                  <a:txBody>
                    <a:bodyPr/>
                    <a:lstStyle/>
                    <a:p>
                      <a:pPr algn="ctr">
                        <a:lnSpc>
                          <a:spcPct val="115000"/>
                        </a:lnSpc>
                        <a:spcAft>
                          <a:spcPts val="0"/>
                        </a:spcAft>
                      </a:pPr>
                      <a:r>
                        <a:rPr lang="es-EC" sz="1600" dirty="0">
                          <a:effectLst/>
                        </a:rPr>
                        <a:t>VLAN</a:t>
                      </a:r>
                      <a:endParaRPr lang="es-EC" sz="16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NOMBRE DE LA VLAN</a:t>
                      </a:r>
                      <a:endParaRPr lang="es-EC" sz="16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RANGO DIRECCIONES IP</a:t>
                      </a:r>
                      <a:endParaRPr lang="es-EC" sz="1600">
                        <a:solidFill>
                          <a:srgbClr val="365F91"/>
                        </a:solidFill>
                        <a:effectLst/>
                        <a:latin typeface="Calibri"/>
                        <a:ea typeface="Calibri"/>
                        <a:cs typeface="Times New Roman"/>
                      </a:endParaRPr>
                    </a:p>
                  </a:txBody>
                  <a:tcPr marL="68580" marR="68580" marT="0" marB="0"/>
                </a:tc>
              </a:tr>
              <a:tr h="241448">
                <a:tc>
                  <a:txBody>
                    <a:bodyPr/>
                    <a:lstStyle/>
                    <a:p>
                      <a:pPr algn="ctr">
                        <a:lnSpc>
                          <a:spcPct val="115000"/>
                        </a:lnSpc>
                        <a:spcAft>
                          <a:spcPts val="0"/>
                        </a:spcAft>
                      </a:pPr>
                      <a:r>
                        <a:rPr lang="es-EC" sz="1600" dirty="0">
                          <a:effectLst/>
                        </a:rPr>
                        <a:t>222</a:t>
                      </a:r>
                      <a:endParaRPr lang="es-EC" sz="16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PROFESORES</a:t>
                      </a:r>
                      <a:endParaRPr lang="es-EC"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10.1.52.2 - 10.1.52.200</a:t>
                      </a:r>
                      <a:endParaRPr lang="es-EC" sz="1600">
                        <a:solidFill>
                          <a:srgbClr val="365F91"/>
                        </a:solidFill>
                        <a:effectLst/>
                        <a:latin typeface="Calibri"/>
                        <a:ea typeface="Calibri"/>
                        <a:cs typeface="Times New Roman"/>
                      </a:endParaRPr>
                    </a:p>
                  </a:txBody>
                  <a:tcPr marL="68580" marR="68580" marT="0" marB="0"/>
                </a:tc>
              </a:tr>
              <a:tr h="241448">
                <a:tc>
                  <a:txBody>
                    <a:bodyPr/>
                    <a:lstStyle/>
                    <a:p>
                      <a:pPr algn="ctr">
                        <a:lnSpc>
                          <a:spcPct val="115000"/>
                        </a:lnSpc>
                        <a:spcAft>
                          <a:spcPts val="0"/>
                        </a:spcAft>
                      </a:pPr>
                      <a:r>
                        <a:rPr lang="es-EC" sz="1600" dirty="0">
                          <a:effectLst/>
                        </a:rPr>
                        <a:t>209</a:t>
                      </a:r>
                      <a:endParaRPr lang="es-EC" sz="16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ESTUDIANTES</a:t>
                      </a:r>
                      <a:endParaRPr lang="es-EC" sz="16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10.1.29.2 - 10.1.29.200</a:t>
                      </a:r>
                      <a:endParaRPr lang="es-EC" sz="1600" dirty="0">
                        <a:solidFill>
                          <a:srgbClr val="365F91"/>
                        </a:solidFill>
                        <a:effectLst/>
                        <a:latin typeface="Calibri"/>
                        <a:ea typeface="Calibri"/>
                        <a:cs typeface="Times New Roman"/>
                      </a:endParaRPr>
                    </a:p>
                  </a:txBody>
                  <a:tcPr marL="68580" marR="68580" marT="0" marB="0"/>
                </a:tc>
              </a:tr>
              <a:tr h="241448">
                <a:tc>
                  <a:txBody>
                    <a:bodyPr/>
                    <a:lstStyle/>
                    <a:p>
                      <a:pPr algn="ctr">
                        <a:lnSpc>
                          <a:spcPct val="115000"/>
                        </a:lnSpc>
                        <a:spcAft>
                          <a:spcPts val="0"/>
                        </a:spcAft>
                      </a:pPr>
                      <a:r>
                        <a:rPr lang="es-EC" sz="1600">
                          <a:effectLst/>
                        </a:rPr>
                        <a:t>208</a:t>
                      </a:r>
                      <a:endParaRPr lang="es-EC"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DEEE</a:t>
                      </a:r>
                      <a:endParaRPr lang="es-EC" sz="16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10.1.28.1 - 10.1.28.250</a:t>
                      </a:r>
                      <a:endParaRPr lang="es-EC" sz="1600" dirty="0">
                        <a:solidFill>
                          <a:srgbClr val="365F91"/>
                        </a:solidFill>
                        <a:effectLst/>
                        <a:latin typeface="Calibri"/>
                        <a:ea typeface="Calibri"/>
                        <a:cs typeface="Times New Roman"/>
                      </a:endParaRPr>
                    </a:p>
                  </a:txBody>
                  <a:tcPr marL="68580" marR="68580" marT="0" marB="0"/>
                </a:tc>
              </a:tr>
              <a:tr h="241448">
                <a:tc>
                  <a:txBody>
                    <a:bodyPr/>
                    <a:lstStyle/>
                    <a:p>
                      <a:pPr algn="ctr">
                        <a:lnSpc>
                          <a:spcPct val="115000"/>
                        </a:lnSpc>
                        <a:spcAft>
                          <a:spcPts val="0"/>
                        </a:spcAft>
                      </a:pPr>
                      <a:r>
                        <a:rPr lang="es-EC" sz="1600">
                          <a:effectLst/>
                        </a:rPr>
                        <a:t>50</a:t>
                      </a:r>
                      <a:endParaRPr lang="es-EC"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TELEFONIA IP</a:t>
                      </a:r>
                      <a:endParaRPr lang="es-EC"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 </a:t>
                      </a:r>
                      <a:endParaRPr lang="es-EC" sz="1600" dirty="0">
                        <a:solidFill>
                          <a:srgbClr val="365F91"/>
                        </a:solidFill>
                        <a:effectLst/>
                        <a:latin typeface="Calibri"/>
                        <a:ea typeface="Calibri"/>
                        <a:cs typeface="Times New Roman"/>
                      </a:endParaRPr>
                    </a:p>
                  </a:txBody>
                  <a:tcPr marL="68580" marR="68580" marT="0" marB="0"/>
                </a:tc>
              </a:tr>
            </a:tbl>
          </a:graphicData>
        </a:graphic>
      </p:graphicFrame>
      <p:pic>
        <p:nvPicPr>
          <p:cNvPr id="5" name="4 Imagen" descr="http://www.2x.com/images/vds-single-farm-with-2x-client-solution.jpg"/>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140968"/>
            <a:ext cx="4633699" cy="3046020"/>
          </a:xfrm>
          <a:prstGeom prst="rect">
            <a:avLst/>
          </a:prstGeom>
          <a:noFill/>
          <a:ln>
            <a:noFill/>
          </a:ln>
        </p:spPr>
      </p:pic>
    </p:spTree>
    <p:extLst>
      <p:ext uri="{BB962C8B-B14F-4D97-AF65-F5344CB8AC3E}">
        <p14:creationId xmlns:p14="http://schemas.microsoft.com/office/powerpoint/2010/main" val="42739774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3106688" cy="922114"/>
          </a:xfrm>
        </p:spPr>
        <p:txBody>
          <a:bodyPr>
            <a:normAutofit/>
          </a:bodyPr>
          <a:lstStyle/>
          <a:p>
            <a:pPr algn="l"/>
            <a:r>
              <a:rPr lang="es-EC" sz="2800" dirty="0" smtClean="0"/>
              <a:t>Acceso a Internet</a:t>
            </a:r>
            <a:endParaRPr lang="es-EC" sz="28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ct 4"/>
          <p:cNvGraphicFramePr>
            <a:graphicFrameLocks noChangeAspect="1"/>
          </p:cNvGraphicFramePr>
          <p:nvPr>
            <p:extLst>
              <p:ext uri="{D42A27DB-BD31-4B8C-83A1-F6EECF244321}">
                <p14:modId xmlns:p14="http://schemas.microsoft.com/office/powerpoint/2010/main" val="1756258672"/>
              </p:ext>
            </p:extLst>
          </p:nvPr>
        </p:nvGraphicFramePr>
        <p:xfrm>
          <a:off x="4211960" y="116632"/>
          <a:ext cx="4663118" cy="3974604"/>
        </p:xfrm>
        <a:graphic>
          <a:graphicData uri="http://schemas.openxmlformats.org/presentationml/2006/ole">
            <mc:AlternateContent xmlns:mc="http://schemas.openxmlformats.org/markup-compatibility/2006">
              <mc:Choice xmlns:v="urn:schemas-microsoft-com:vml" Requires="v">
                <p:oleObj spid="_x0000_s37939" name="Visio" r:id="rId3" imgW="10144108" imgH="8670806" progId="Visio.Drawing.11">
                  <p:embed/>
                </p:oleObj>
              </mc:Choice>
              <mc:Fallback>
                <p:oleObj name="Visio" r:id="rId3" imgW="10144108" imgH="867080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16632"/>
                        <a:ext cx="4663118" cy="3974604"/>
                      </a:xfrm>
                      <a:prstGeom prst="rect">
                        <a:avLst/>
                      </a:prstGeom>
                      <a:noFill/>
                    </p:spPr>
                  </p:pic>
                </p:oleObj>
              </mc:Fallback>
            </mc:AlternateContent>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71586136"/>
              </p:ext>
            </p:extLst>
          </p:nvPr>
        </p:nvGraphicFramePr>
        <p:xfrm>
          <a:off x="3410396" y="4077072"/>
          <a:ext cx="5626100" cy="2699004"/>
        </p:xfrm>
        <a:graphic>
          <a:graphicData uri="http://schemas.openxmlformats.org/drawingml/2006/table">
            <a:tbl>
              <a:tblPr firstRow="1" firstCol="1" bandRow="1">
                <a:tableStyleId>{5C22544A-7EE6-4342-B048-85BDC9FD1C3A}</a:tableStyleId>
              </a:tblPr>
              <a:tblGrid>
                <a:gridCol w="1816100"/>
                <a:gridCol w="762000"/>
                <a:gridCol w="762000"/>
                <a:gridCol w="762000"/>
                <a:gridCol w="762000"/>
                <a:gridCol w="762000"/>
              </a:tblGrid>
              <a:tr h="190500">
                <a:tc>
                  <a:txBody>
                    <a:bodyPr/>
                    <a:lstStyle/>
                    <a:p>
                      <a:pPr algn="ctr">
                        <a:lnSpc>
                          <a:spcPct val="115000"/>
                        </a:lnSpc>
                        <a:spcAft>
                          <a:spcPts val="0"/>
                        </a:spcAft>
                      </a:pPr>
                      <a:r>
                        <a:rPr lang="es-EC" sz="1100" dirty="0">
                          <a:effectLst/>
                        </a:rPr>
                        <a:t>Nombre de la Clase de Tráfico</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err="1">
                          <a:effectLst/>
                        </a:rPr>
                        <a:t>Class</a:t>
                      </a:r>
                      <a:r>
                        <a:rPr lang="es-EC" sz="1100" dirty="0">
                          <a:effectLst/>
                        </a:rPr>
                        <a:t> Hits</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Policy Hits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Current (bps)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 Min (bps)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Peak (bps)</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Apple-iTunes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1287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513K</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Facebook</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143272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446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318</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632k</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Flickr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1008</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8.9M</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FTP</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10.0M</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GoogleEarth</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a:effectLst/>
                        </a:rPr>
                        <a:t>93</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5.5M</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HTTP</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712650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5.7M</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5.2M</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14.9M</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MSN-Messenger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141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103K</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POP3</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2119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6.2M</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SMTP</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a:effectLst/>
                        </a:rPr>
                        <a:t>185</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408K</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TELNET</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9325</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YouTube</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100">
                          <a:effectLst/>
                        </a:rPr>
                        <a:t>Skype</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45406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NA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a:effectLst/>
                        </a:rPr>
                        <a:t>6.5M</a:t>
                      </a:r>
                      <a:endParaRPr lang="es-EC" sz="1100" dirty="0">
                        <a:solidFill>
                          <a:srgbClr val="365F91"/>
                        </a:solidFill>
                        <a:effectLst/>
                        <a:latin typeface="Calibri"/>
                        <a:ea typeface="Calibri"/>
                        <a:cs typeface="Times New Roman"/>
                      </a:endParaRPr>
                    </a:p>
                  </a:txBody>
                  <a:tcPr marL="68580" marR="68580" marT="0" marB="0"/>
                </a:tc>
              </a:tr>
            </a:tbl>
          </a:graphicData>
        </a:graphic>
      </p:graphicFrame>
      <p:sp>
        <p:nvSpPr>
          <p:cNvPr id="7" name="1 Título"/>
          <p:cNvSpPr txBox="1">
            <a:spLocks/>
          </p:cNvSpPr>
          <p:nvPr/>
        </p:nvSpPr>
        <p:spPr>
          <a:xfrm>
            <a:off x="0" y="4725144"/>
            <a:ext cx="3106688" cy="9221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800" dirty="0" smtClean="0"/>
              <a:t>TRAFICO EN LA RED</a:t>
            </a:r>
            <a:endParaRPr lang="es-EC" sz="2800" dirty="0"/>
          </a:p>
        </p:txBody>
      </p:sp>
    </p:spTree>
    <p:extLst>
      <p:ext uri="{BB962C8B-B14F-4D97-AF65-F5344CB8AC3E}">
        <p14:creationId xmlns:p14="http://schemas.microsoft.com/office/powerpoint/2010/main" val="30755395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SERVICIOS ADICIONALES</a:t>
            </a:r>
            <a:endParaRPr lang="es-EC" dirty="0"/>
          </a:p>
        </p:txBody>
      </p:sp>
      <p:sp>
        <p:nvSpPr>
          <p:cNvPr id="4" name="Rectangle 3"/>
          <p:cNvSpPr/>
          <p:nvPr/>
        </p:nvSpPr>
        <p:spPr>
          <a:xfrm>
            <a:off x="755576" y="1340768"/>
            <a:ext cx="7560840" cy="1107996"/>
          </a:xfrm>
          <a:prstGeom prst="rect">
            <a:avLst/>
          </a:prstGeom>
        </p:spPr>
        <p:txBody>
          <a:bodyPr wrap="square">
            <a:spAutoFit/>
          </a:bodyPr>
          <a:lstStyle/>
          <a:p>
            <a:pPr marL="285750" indent="-285750" algn="just">
              <a:buFont typeface="Arial" pitchFamily="34" charset="0"/>
              <a:buChar char="•"/>
            </a:pPr>
            <a:r>
              <a:rPr lang="es-EC" b="1" dirty="0"/>
              <a:t>Planteamiento de la creación de una VLAN para seguridad con cámaras </a:t>
            </a:r>
            <a:r>
              <a:rPr lang="es-EC" b="1" dirty="0" smtClean="0"/>
              <a:t>IP</a:t>
            </a:r>
          </a:p>
          <a:p>
            <a:pPr algn="just"/>
            <a:r>
              <a:rPr lang="es-EC" sz="1600" b="1" dirty="0" smtClean="0"/>
              <a:t> </a:t>
            </a:r>
            <a:r>
              <a:rPr lang="es-EC" sz="1600" dirty="0" smtClean="0"/>
              <a:t>La </a:t>
            </a:r>
            <a:r>
              <a:rPr lang="es-EC" sz="1600" dirty="0"/>
              <a:t>intención de colocar cámaras es brindar seguridad a los laboratorios y evitar que se pierdan equipos que hay dentro de los laboratorios como ocurre usualmente. </a:t>
            </a:r>
            <a:endParaRPr lang="es-EC" sz="1600" b="1" dirty="0"/>
          </a:p>
          <a:p>
            <a:endParaRPr lang="es-EC" sz="1600" dirty="0"/>
          </a:p>
        </p:txBody>
      </p:sp>
      <p:sp>
        <p:nvSpPr>
          <p:cNvPr id="5" name="Rectangle 4"/>
          <p:cNvSpPr/>
          <p:nvPr/>
        </p:nvSpPr>
        <p:spPr>
          <a:xfrm>
            <a:off x="755576" y="2448764"/>
            <a:ext cx="7560840" cy="646331"/>
          </a:xfrm>
          <a:prstGeom prst="rect">
            <a:avLst/>
          </a:prstGeom>
        </p:spPr>
        <p:txBody>
          <a:bodyPr wrap="square">
            <a:spAutoFit/>
          </a:bodyPr>
          <a:lstStyle/>
          <a:p>
            <a:pPr marL="285750" indent="-285750" algn="just">
              <a:buFont typeface="Arial" pitchFamily="34" charset="0"/>
              <a:buChar char="•"/>
            </a:pPr>
            <a:r>
              <a:rPr lang="es-EC" b="1" dirty="0"/>
              <a:t>Mejora en la  Topología de Red del </a:t>
            </a:r>
            <a:r>
              <a:rPr lang="es-EC" b="1" dirty="0" smtClean="0"/>
              <a:t>DEEE: </a:t>
            </a:r>
            <a:r>
              <a:rPr lang="es-EC" dirty="0" smtClean="0"/>
              <a:t>realizar enlaces redundantes por si falla un tramo de la red</a:t>
            </a:r>
            <a:endParaRPr lang="es-EC" dirty="0"/>
          </a:p>
        </p:txBody>
      </p:sp>
      <p:sp>
        <p:nvSpPr>
          <p:cNvPr id="6" name="Rectangle 5"/>
          <p:cNvSpPr/>
          <p:nvPr/>
        </p:nvSpPr>
        <p:spPr>
          <a:xfrm>
            <a:off x="755576" y="3501008"/>
            <a:ext cx="7560840" cy="923330"/>
          </a:xfrm>
          <a:prstGeom prst="rect">
            <a:avLst/>
          </a:prstGeom>
        </p:spPr>
        <p:txBody>
          <a:bodyPr wrap="square">
            <a:spAutoFit/>
          </a:bodyPr>
          <a:lstStyle/>
          <a:p>
            <a:pPr marL="285750" indent="-285750" algn="just">
              <a:buFont typeface="Arial" pitchFamily="34" charset="0"/>
              <a:buChar char="•"/>
            </a:pPr>
            <a:r>
              <a:rPr lang="es-EC" b="1" dirty="0"/>
              <a:t>Mejora en la  </a:t>
            </a:r>
            <a:r>
              <a:rPr lang="es-EC" b="1" dirty="0" smtClean="0"/>
              <a:t>seguridad de la red: </a:t>
            </a:r>
            <a:r>
              <a:rPr lang="es-EC" dirty="0"/>
              <a:t>Se debe implementar  mejoras en las políticas de seguridad de la red del Departamento ya que se tiene acceso a aplicaciones innecesarias para el ámbito educativo o </a:t>
            </a:r>
            <a:r>
              <a:rPr lang="es-EC" dirty="0" smtClean="0"/>
              <a:t>investigativo.</a:t>
            </a:r>
            <a:endParaRPr lang="es-EC" dirty="0"/>
          </a:p>
        </p:txBody>
      </p:sp>
    </p:spTree>
    <p:extLst>
      <p:ext uri="{BB962C8B-B14F-4D97-AF65-F5344CB8AC3E}">
        <p14:creationId xmlns:p14="http://schemas.microsoft.com/office/powerpoint/2010/main" val="435975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es-EC" sz="3600" dirty="0" smtClean="0"/>
              <a:t>ANÁLISIS DE COSTOS</a:t>
            </a:r>
            <a:endParaRPr lang="es-EC" sz="3600" dirty="0"/>
          </a:p>
        </p:txBody>
      </p:sp>
      <p:sp>
        <p:nvSpPr>
          <p:cNvPr id="4" name="TextBox 3"/>
          <p:cNvSpPr txBox="1"/>
          <p:nvPr/>
        </p:nvSpPr>
        <p:spPr>
          <a:xfrm>
            <a:off x="31513" y="1484784"/>
            <a:ext cx="3600400" cy="369332"/>
          </a:xfrm>
          <a:prstGeom prst="rect">
            <a:avLst/>
          </a:prstGeom>
          <a:noFill/>
        </p:spPr>
        <p:txBody>
          <a:bodyPr wrap="square" rtlCol="0">
            <a:spAutoFit/>
          </a:bodyPr>
          <a:lstStyle/>
          <a:p>
            <a:pPr marL="285750" indent="-285750">
              <a:buFont typeface="Arial" pitchFamily="34" charset="0"/>
              <a:buChar char="•"/>
            </a:pPr>
            <a:r>
              <a:rPr lang="es-EC" b="1" dirty="0" smtClean="0"/>
              <a:t>CONSIDERACIONES PREVIAS</a:t>
            </a:r>
            <a:endParaRPr lang="es-EC" b="1" dirty="0"/>
          </a:p>
        </p:txBody>
      </p:sp>
      <p:sp>
        <p:nvSpPr>
          <p:cNvPr id="5" name="TextBox 4"/>
          <p:cNvSpPr txBox="1"/>
          <p:nvPr/>
        </p:nvSpPr>
        <p:spPr>
          <a:xfrm>
            <a:off x="31513" y="3490725"/>
            <a:ext cx="3456384" cy="400110"/>
          </a:xfrm>
          <a:prstGeom prst="rect">
            <a:avLst/>
          </a:prstGeom>
          <a:noFill/>
        </p:spPr>
        <p:txBody>
          <a:bodyPr wrap="square" rtlCol="0">
            <a:spAutoFit/>
          </a:bodyPr>
          <a:lstStyle/>
          <a:p>
            <a:pPr marL="285750" indent="-285750">
              <a:buFont typeface="Arial" pitchFamily="34" charset="0"/>
              <a:buChar char="•"/>
            </a:pPr>
            <a:r>
              <a:rPr lang="es-EC" sz="2000" b="1" dirty="0" smtClean="0"/>
              <a:t>COSTOS DE LA RED PASIVA</a:t>
            </a:r>
            <a:endParaRPr lang="es-EC" sz="2000" b="1" dirty="0"/>
          </a:p>
        </p:txBody>
      </p:sp>
      <p:graphicFrame>
        <p:nvGraphicFramePr>
          <p:cNvPr id="6" name="Table 5"/>
          <p:cNvGraphicFramePr>
            <a:graphicFrameLocks noGrp="1"/>
          </p:cNvGraphicFramePr>
          <p:nvPr>
            <p:extLst>
              <p:ext uri="{D42A27DB-BD31-4B8C-83A1-F6EECF244321}">
                <p14:modId xmlns:p14="http://schemas.microsoft.com/office/powerpoint/2010/main" val="776161569"/>
              </p:ext>
            </p:extLst>
          </p:nvPr>
        </p:nvGraphicFramePr>
        <p:xfrm>
          <a:off x="3487897" y="1052736"/>
          <a:ext cx="5404585" cy="5256578"/>
        </p:xfrm>
        <a:graphic>
          <a:graphicData uri="http://schemas.openxmlformats.org/drawingml/2006/table">
            <a:tbl>
              <a:tblPr firstRow="1" firstCol="1" bandRow="1">
                <a:tableStyleId>{5C22544A-7EE6-4342-B048-85BDC9FD1C3A}</a:tableStyleId>
              </a:tblPr>
              <a:tblGrid>
                <a:gridCol w="1324274"/>
                <a:gridCol w="322150"/>
                <a:gridCol w="298743"/>
                <a:gridCol w="298743"/>
                <a:gridCol w="298743"/>
                <a:gridCol w="298743"/>
                <a:gridCol w="89095"/>
                <a:gridCol w="652662"/>
                <a:gridCol w="475422"/>
                <a:gridCol w="710627"/>
                <a:gridCol w="635383"/>
              </a:tblGrid>
              <a:tr h="518367">
                <a:tc>
                  <a:txBody>
                    <a:bodyPr/>
                    <a:lstStyle/>
                    <a:p>
                      <a:pPr algn="ctr">
                        <a:lnSpc>
                          <a:spcPct val="115000"/>
                        </a:lnSpc>
                        <a:spcAft>
                          <a:spcPts val="0"/>
                        </a:spcAft>
                      </a:pPr>
                      <a:r>
                        <a:rPr lang="es-EC" sz="800" dirty="0">
                          <a:effectLst/>
                        </a:rPr>
                        <a:t>ITEM</a:t>
                      </a:r>
                      <a:endParaRPr lang="es-EC" sz="800" dirty="0">
                        <a:effectLst/>
                        <a:latin typeface="Calibri"/>
                        <a:ea typeface="Calibri"/>
                        <a:cs typeface="Times New Roman"/>
                      </a:endParaRPr>
                    </a:p>
                  </a:txBody>
                  <a:tcPr marL="51831" marR="51831" marT="0" marB="0"/>
                </a:tc>
                <a:tc gridSpan="6">
                  <a:txBody>
                    <a:bodyPr/>
                    <a:lstStyle/>
                    <a:p>
                      <a:pPr algn="ctr">
                        <a:lnSpc>
                          <a:spcPct val="115000"/>
                        </a:lnSpc>
                        <a:spcAft>
                          <a:spcPts val="0"/>
                        </a:spcAft>
                      </a:pPr>
                      <a:r>
                        <a:rPr lang="es-EC" sz="800">
                          <a:effectLst/>
                        </a:rPr>
                        <a:t>CANTIDAD</a:t>
                      </a:r>
                      <a:endParaRPr lang="es-EC" sz="800">
                        <a:effectLst/>
                        <a:latin typeface="Calibri"/>
                        <a:ea typeface="Calibri"/>
                        <a:cs typeface="Times New Roman"/>
                      </a:endParaRPr>
                    </a:p>
                  </a:txBody>
                  <a:tcPr marL="51831" marR="51831"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TOTAL</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COSTO </a:t>
                      </a:r>
                      <a:br>
                        <a:rPr lang="es-EC" sz="800">
                          <a:effectLst/>
                        </a:rPr>
                      </a:br>
                      <a:r>
                        <a:rPr lang="es-EC" sz="800">
                          <a:effectLst/>
                        </a:rPr>
                        <a:t>UNITARIO</a:t>
                      </a:r>
                      <a:br>
                        <a:rPr lang="es-EC" sz="800">
                          <a:effectLst/>
                        </a:rPr>
                      </a:br>
                      <a:r>
                        <a:rPr lang="es-EC" sz="800">
                          <a:effectLst/>
                        </a:rPr>
                        <a:t> USD</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COSTO</a:t>
                      </a:r>
                      <a:br>
                        <a:rPr lang="es-EC" sz="800">
                          <a:effectLst/>
                        </a:rPr>
                      </a:br>
                      <a:r>
                        <a:rPr lang="es-EC" sz="800">
                          <a:effectLst/>
                        </a:rPr>
                        <a:t> TOTAL</a:t>
                      </a:r>
                      <a:br>
                        <a:rPr lang="es-EC" sz="800">
                          <a:effectLst/>
                        </a:rPr>
                      </a:br>
                      <a:r>
                        <a:rPr lang="es-EC" sz="800">
                          <a:effectLst/>
                        </a:rPr>
                        <a:t> USD</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A1</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B1</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B2</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C1</a:t>
                      </a:r>
                      <a:endParaRPr lang="es-EC" sz="800">
                        <a:effectLst/>
                        <a:latin typeface="Calibri"/>
                        <a:ea typeface="Calibri"/>
                        <a:cs typeface="Times New Roman"/>
                      </a:endParaRPr>
                    </a:p>
                  </a:txBody>
                  <a:tcPr marL="51831" marR="51831" marT="0" marB="0"/>
                </a:tc>
                <a:tc>
                  <a:txBody>
                    <a:bodyPr/>
                    <a:lstStyle/>
                    <a:p>
                      <a:pPr algn="ctr">
                        <a:lnSpc>
                          <a:spcPct val="115000"/>
                        </a:lnSpc>
                        <a:spcAft>
                          <a:spcPts val="0"/>
                        </a:spcAft>
                      </a:pPr>
                      <a:r>
                        <a:rPr lang="es-EC" sz="800">
                          <a:effectLst/>
                        </a:rPr>
                        <a:t>C2</a:t>
                      </a:r>
                      <a:endParaRPr lang="es-EC" sz="800">
                        <a:effectLst/>
                        <a:latin typeface="Calibri"/>
                        <a:ea typeface="Calibri"/>
                        <a:cs typeface="Times New Roman"/>
                      </a:endParaRPr>
                    </a:p>
                  </a:txBody>
                  <a:tcPr marL="51831" marR="51831" marT="0" marB="0"/>
                </a:tc>
                <a:tc gridSpan="2">
                  <a:txBody>
                    <a:bodyPr/>
                    <a:lstStyle/>
                    <a:p>
                      <a:pPr algn="ctr">
                        <a:lnSpc>
                          <a:spcPct val="115000"/>
                        </a:lnSpc>
                        <a:spcAft>
                          <a:spcPts val="0"/>
                        </a:spcAft>
                      </a:pPr>
                      <a:r>
                        <a:rPr lang="es-EC" sz="800">
                          <a:effectLst/>
                        </a:rPr>
                        <a:t>EXTERIORES</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r>
              <a:tr h="338443">
                <a:tc>
                  <a:txBody>
                    <a:bodyPr/>
                    <a:lstStyle/>
                    <a:p>
                      <a:pPr>
                        <a:lnSpc>
                          <a:spcPct val="115000"/>
                        </a:lnSpc>
                        <a:spcAft>
                          <a:spcPts val="0"/>
                        </a:spcAft>
                      </a:pPr>
                      <a:r>
                        <a:rPr lang="es-EC" sz="800" dirty="0">
                          <a:effectLst/>
                        </a:rPr>
                        <a:t>ROLLO DE CABLE UTP CAT 6a</a:t>
                      </a:r>
                      <a:endParaRPr lang="es-EC" sz="800" dirty="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6</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23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265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6095</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dirty="0">
                          <a:effectLst/>
                        </a:rPr>
                        <a:t>PATCH CORD 1M</a:t>
                      </a:r>
                      <a:endParaRPr lang="es-EC" sz="800" dirty="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52</a:t>
                      </a:r>
                      <a:endParaRPr lang="es-EC" sz="800">
                        <a:effectLst/>
                        <a:latin typeface="Calibri"/>
                        <a:ea typeface="Calibri"/>
                        <a:cs typeface="Times New Roman"/>
                      </a:endParaRPr>
                    </a:p>
                  </a:txBody>
                  <a:tcPr marL="51831" marR="51831" marT="0" marB="0"/>
                </a:tc>
                <a:tc gridSpan="2">
                  <a:txBody>
                    <a:bodyPr/>
                    <a:lstStyle/>
                    <a:p>
                      <a:pPr algn="r">
                        <a:lnSpc>
                          <a:spcPct val="115000"/>
                        </a:lnSpc>
                        <a:spcAft>
                          <a:spcPts val="0"/>
                        </a:spcAft>
                      </a:pPr>
                      <a:r>
                        <a:rPr lang="es-EC" sz="800">
                          <a:effectLst/>
                        </a:rPr>
                        <a:t>50</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297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0,95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282,15</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PATCH CORD 3 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52</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247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2,85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703,95</a:t>
                      </a:r>
                      <a:endParaRPr lang="es-EC" sz="800">
                        <a:effectLst/>
                        <a:latin typeface="Calibri"/>
                        <a:ea typeface="Calibri"/>
                        <a:cs typeface="Times New Roman"/>
                      </a:endParaRPr>
                    </a:p>
                  </a:txBody>
                  <a:tcPr marL="51831" marR="51831" marT="0" marB="0"/>
                </a:tc>
              </a:tr>
              <a:tr h="338443">
                <a:tc>
                  <a:txBody>
                    <a:bodyPr/>
                    <a:lstStyle/>
                    <a:p>
                      <a:pPr>
                        <a:lnSpc>
                          <a:spcPct val="115000"/>
                        </a:lnSpc>
                        <a:spcAft>
                          <a:spcPts val="0"/>
                        </a:spcAft>
                      </a:pPr>
                      <a:r>
                        <a:rPr lang="es-EC" sz="800">
                          <a:effectLst/>
                        </a:rPr>
                        <a:t>JACK RJ45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dirty="0">
                          <a:effectLst/>
                        </a:rPr>
                        <a:t>265</a:t>
                      </a:r>
                      <a:endParaRPr lang="es-EC" sz="800" dirty="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210</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355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145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260</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1235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247</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CANALETA (32X12mm)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10</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8</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9</a:t>
                      </a:r>
                      <a:endParaRPr lang="es-EC" sz="800">
                        <a:effectLst/>
                        <a:latin typeface="Calibri"/>
                        <a:ea typeface="Calibri"/>
                        <a:cs typeface="Times New Roman"/>
                      </a:endParaRPr>
                    </a:p>
                  </a:txBody>
                  <a:tcPr marL="51831" marR="51831" marT="0" marB="0"/>
                </a:tc>
                <a:tc gridSpan="2">
                  <a:txBody>
                    <a:bodyPr/>
                    <a:lstStyle/>
                    <a:p>
                      <a:pPr algn="r">
                        <a:lnSpc>
                          <a:spcPct val="115000"/>
                        </a:lnSpc>
                        <a:spcAft>
                          <a:spcPts val="0"/>
                        </a:spcAft>
                      </a:pPr>
                      <a:r>
                        <a:rPr lang="es-EC" sz="800">
                          <a:effectLst/>
                        </a:rPr>
                        <a:t>41</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121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363</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CANALETA (40X25mm)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59</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256</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1843,2</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CANALETA (60X40 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dirty="0">
                          <a:effectLst/>
                        </a:rPr>
                        <a:t>7</a:t>
                      </a:r>
                      <a:endParaRPr lang="es-EC" sz="800" dirty="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41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11,33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464,53</a:t>
                      </a:r>
                      <a:endParaRPr lang="es-EC" sz="800">
                        <a:effectLst/>
                        <a:latin typeface="Calibri"/>
                        <a:ea typeface="Calibri"/>
                        <a:cs typeface="Times New Roman"/>
                      </a:endParaRPr>
                    </a:p>
                  </a:txBody>
                  <a:tcPr marL="51831" marR="51831" marT="0" marB="0"/>
                </a:tc>
              </a:tr>
              <a:tr h="338443">
                <a:tc>
                  <a:txBody>
                    <a:bodyPr/>
                    <a:lstStyle/>
                    <a:p>
                      <a:pPr>
                        <a:lnSpc>
                          <a:spcPct val="115000"/>
                        </a:lnSpc>
                        <a:spcAft>
                          <a:spcPts val="0"/>
                        </a:spcAft>
                      </a:pPr>
                      <a:r>
                        <a:rPr lang="es-EC" sz="800">
                          <a:effectLst/>
                        </a:rPr>
                        <a:t>CODOS INT/EXT (32X12mm)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6</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a:t>
                      </a:r>
                      <a:endParaRPr lang="es-EC" sz="800">
                        <a:effectLst/>
                        <a:latin typeface="Calibri"/>
                        <a:ea typeface="Calibri"/>
                        <a:cs typeface="Times New Roman"/>
                      </a:endParaRPr>
                    </a:p>
                  </a:txBody>
                  <a:tcPr marL="51831" marR="51831" marT="0" marB="0"/>
                </a:tc>
                <a:tc gridSpan="2">
                  <a:txBody>
                    <a:bodyPr/>
                    <a:lstStyle/>
                    <a:p>
                      <a:pPr algn="r">
                        <a:lnSpc>
                          <a:spcPct val="115000"/>
                        </a:lnSpc>
                        <a:spcAft>
                          <a:spcPts val="0"/>
                        </a:spcAft>
                      </a:pPr>
                      <a:r>
                        <a:rPr lang="es-EC" sz="800">
                          <a:effectLst/>
                        </a:rPr>
                        <a:t>10</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42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0,61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25,62</a:t>
                      </a:r>
                      <a:endParaRPr lang="es-EC" sz="800">
                        <a:effectLst/>
                        <a:latin typeface="Calibri"/>
                        <a:ea typeface="Calibri"/>
                        <a:cs typeface="Times New Roman"/>
                      </a:endParaRPr>
                    </a:p>
                  </a:txBody>
                  <a:tcPr marL="51831" marR="51831" marT="0" marB="0"/>
                </a:tc>
              </a:tr>
              <a:tr h="338443">
                <a:tc>
                  <a:txBody>
                    <a:bodyPr/>
                    <a:lstStyle/>
                    <a:p>
                      <a:pPr>
                        <a:lnSpc>
                          <a:spcPct val="115000"/>
                        </a:lnSpc>
                        <a:spcAft>
                          <a:spcPts val="0"/>
                        </a:spcAft>
                      </a:pPr>
                      <a:r>
                        <a:rPr lang="es-EC" sz="800">
                          <a:effectLst/>
                        </a:rPr>
                        <a:t>CODOS INT/EXT (40X25mm)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19</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76</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1,19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90,44</a:t>
                      </a:r>
                      <a:endParaRPr lang="es-EC" sz="800">
                        <a:effectLst/>
                        <a:latin typeface="Calibri"/>
                        <a:ea typeface="Calibri"/>
                        <a:cs typeface="Times New Roman"/>
                      </a:endParaRPr>
                    </a:p>
                  </a:txBody>
                  <a:tcPr marL="51831" marR="51831" marT="0" marB="0"/>
                </a:tc>
              </a:tr>
              <a:tr h="338443">
                <a:tc>
                  <a:txBody>
                    <a:bodyPr/>
                    <a:lstStyle/>
                    <a:p>
                      <a:pPr>
                        <a:lnSpc>
                          <a:spcPct val="115000"/>
                        </a:lnSpc>
                        <a:spcAft>
                          <a:spcPts val="0"/>
                        </a:spcAft>
                      </a:pPr>
                      <a:r>
                        <a:rPr lang="es-EC" sz="800">
                          <a:effectLst/>
                        </a:rPr>
                        <a:t>CODOS INT/EXT (60X40mm)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18</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2,73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49,14</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T (32X12mm)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gridSpan="2">
                  <a:txBody>
                    <a:bodyPr/>
                    <a:lstStyle/>
                    <a:p>
                      <a:pPr algn="r">
                        <a:lnSpc>
                          <a:spcPct val="115000"/>
                        </a:lnSpc>
                        <a:spcAft>
                          <a:spcPts val="0"/>
                        </a:spcAft>
                      </a:pPr>
                      <a:r>
                        <a:rPr lang="es-EC" sz="800">
                          <a:effectLst/>
                        </a:rPr>
                        <a:t>5</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0,62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6,82</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T (40X25mm)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16,9</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T (60X40mm)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3,21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28,89</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UNION (32X12mm)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20</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8</a:t>
                      </a:r>
                      <a:endParaRPr lang="es-EC" sz="800">
                        <a:effectLst/>
                        <a:latin typeface="Calibri"/>
                        <a:ea typeface="Calibri"/>
                        <a:cs typeface="Times New Roman"/>
                      </a:endParaRPr>
                    </a:p>
                  </a:txBody>
                  <a:tcPr marL="51831" marR="51831" marT="0" marB="0"/>
                </a:tc>
                <a:tc gridSpan="2">
                  <a:txBody>
                    <a:bodyPr/>
                    <a:lstStyle/>
                    <a:p>
                      <a:pPr algn="r">
                        <a:lnSpc>
                          <a:spcPct val="115000"/>
                        </a:lnSpc>
                        <a:spcAft>
                          <a:spcPts val="0"/>
                        </a:spcAft>
                      </a:pPr>
                      <a:r>
                        <a:rPr lang="es-EC" sz="800">
                          <a:effectLst/>
                        </a:rPr>
                        <a:t>40</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115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0,44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50,6</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UNION (40X25mm)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56</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70</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58</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251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0,5</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125,5</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UNION (60X40mm)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6</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31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0,59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18,29</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REDUCTOR (40X25mm)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7</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REDUCTOR (60X40mm)</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6</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13</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0</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FACE PLATE DOBLE</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14</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49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6,31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309,19</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FACE PLATE SIMPLE</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29</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37</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41</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23</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26</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gn="r">
                        <a:lnSpc>
                          <a:spcPct val="115000"/>
                        </a:lnSpc>
                        <a:spcAft>
                          <a:spcPts val="0"/>
                        </a:spcAft>
                      </a:pPr>
                      <a:r>
                        <a:rPr lang="es-EC" sz="800">
                          <a:effectLst/>
                        </a:rPr>
                        <a:t>156</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3,8</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a:effectLst/>
                        </a:rPr>
                        <a:t>592,8</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r>
              <a:tr h="169222">
                <a:tc>
                  <a:txBody>
                    <a:bodyPr/>
                    <a:lstStyle/>
                    <a:p>
                      <a:pPr>
                        <a:lnSpc>
                          <a:spcPct val="115000"/>
                        </a:lnSpc>
                        <a:spcAft>
                          <a:spcPts val="0"/>
                        </a:spcAft>
                      </a:pPr>
                      <a:r>
                        <a:rPr lang="es-EC" sz="800">
                          <a:effectLst/>
                        </a:rPr>
                        <a:t>TOTAL</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51831" marR="51831" marT="0" marB="0"/>
                </a:tc>
                <a:tc>
                  <a:txBody>
                    <a:bodyPr/>
                    <a:lstStyle/>
                    <a:p>
                      <a:pPr algn="r">
                        <a:lnSpc>
                          <a:spcPct val="115000"/>
                        </a:lnSpc>
                        <a:spcAft>
                          <a:spcPts val="0"/>
                        </a:spcAft>
                      </a:pPr>
                      <a:r>
                        <a:rPr lang="es-EC" sz="800" dirty="0">
                          <a:effectLst/>
                        </a:rPr>
                        <a:t>11313,02</a:t>
                      </a:r>
                      <a:endParaRPr lang="es-EC" sz="800" dirty="0">
                        <a:effectLst/>
                        <a:latin typeface="Calibri"/>
                        <a:ea typeface="Calibri"/>
                        <a:cs typeface="Times New Roman"/>
                      </a:endParaRPr>
                    </a:p>
                  </a:txBody>
                  <a:tcPr marL="51831" marR="51831" marT="0" marB="0"/>
                </a:tc>
              </a:tr>
            </a:tbl>
          </a:graphicData>
        </a:graphic>
      </p:graphicFrame>
    </p:spTree>
    <p:extLst>
      <p:ext uri="{BB962C8B-B14F-4D97-AF65-F5344CB8AC3E}">
        <p14:creationId xmlns:p14="http://schemas.microsoft.com/office/powerpoint/2010/main" val="3725705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1824"/>
            <a:ext cx="3682752" cy="638944"/>
          </a:xfrm>
        </p:spPr>
        <p:txBody>
          <a:bodyPr>
            <a:normAutofit fontScale="90000"/>
          </a:bodyPr>
          <a:lstStyle/>
          <a:p>
            <a:pPr algn="l"/>
            <a:r>
              <a:rPr lang="es-EC" sz="3600" b="1" dirty="0" smtClean="0"/>
              <a:t>ÁREA DE TRABAJO</a:t>
            </a:r>
            <a:endParaRPr lang="es-EC" sz="3600" b="1" dirty="0"/>
          </a:p>
        </p:txBody>
      </p:sp>
      <p:sp>
        <p:nvSpPr>
          <p:cNvPr id="4" name="AutoShape 2" descr="data:image/jpeg;base64,/9j/4AAQSkZJRgABAQAAAQABAAD/2wCEAAkGBhQQEBQTERQVFBQWFxgYFRMTGRgWFxYaFhUXGBcYGRcXGyYeFxkkGRcWHy8gJCgrLSwsFiAxNTEqOCcrLykBCQoKDgwOGg8PGi0lHyUpNDItLjUsLSwpLC0sLCwsLCkpKSwsLDUwKSkpKSwsNSw1LjAsLy0sLCwsLSwsKSosLP/AABEIAMUBAAMBIgACEQEDEQH/xAAcAAEAAwEBAQEBAAAAAAAAAAAABAUGBwMCAQj/xABBEAACAQMCBAIGBQoFBQEAAAABAgMABBESIQUGEzEiQQcUIzJRYTNCcYG0JDRDUmJydIORsVNzobXCFRdjgrMW/8QAGQEBAAMBAQAAAAAAAAAAAAAAAAECAwQF/8QANREAAgECAwUFBgUFAAAAAAAAAAECAxEEEiExQVFxoRMyM2GxBRQiQpHBUmJygdEVI6Lh8f/aAAwDAQACEQMRAD8A7jUDinHYLbHWkVC2dKd3fGM6I1y74yM6QcVzi39KY4gdKzCyUkBYzpE0gOAD1Xyg1asBEGsEZ1eVfCcZhXUbZTOzYLyowIfGcF7hjiQjJ2BbG48PatVSe8mxq7rmyeTaCIQjPv3A1kj4CGKQEfazjG2xycfPD/SInrCW1yqrKxVQ0L9VAWICCQYDwsxK41LpOoYY74zttwi7vO5ZYz5R5jjwM95iNb+YOkqDt4RjNeFzw0W08MK6cJdWvue7k3UJP35Jz881d01Zk2Os0r8XtX7XOVFKUoBSlKAUpSgFKUoBSlKAUpSgFKUoBSlKAVW8T4/FbkIxLSEZWGMa5CMkatA3C5GNRwucDOSK+OYuYorGJZJdR1uI0VRks7AkDPZRhWJY4AANc14vxpob24uJStu56HhLM0ToUKoJGCgHxdRdS5CHJyR3A6TJzXarGrmZMPkIoOp2K41qsQy7MuRqULlfMCqy95jmdGKILWMAlp7goWVQNyqBtKEAE6pDhdjpcZxRWk63Dl4yILvSA+Qzq6LsMgFRcRjVkMCGTUudOdJg8XtDJL19Nw1xFEVHDxIgguASylvEMSJ7Q5JwQFXKjKhgPHifFxKUEEUnEZZVZormQ/k0ZVmH0i4WBgUfGgK+cDUMgjU8M5maBjFKyzKiqXCsHntgwBHWAbVKniGJAoOBkht2PMZeNSSBYrZEMKxmCfhNv+jMpZHaS5xoCjv1FOx2IHic/vDLdkmjl4d+VR9ZooVt8xRxqiE6by4ZNcwVZFwN1bfDdlIHere4WRFdGDowBVlIZWB7EEbEfMV6Vz7hl+8bqqyxpeGMTXFqrZikJOHODkply3jU5JILa987DhPG0uMrhklUDXE/cZ2yD2dCQcMpI8tjkACxpSlAfyB+h/l/8K7bacagtcB4Gnmd9MKDTp8KlsAMQBgKx38gAK4l+h/l/wDCuhc4Ws0hg9XDl1lY6k2KeE4bORjH2j4edexXV0uRozW33FLm4fp3UotoyMrHBgB1AGodZjgEZIK6cgYKtgkLScIvxMYGDBwLu2XqKCqyabuHxJkDwn7MZDAdqp7jh8l4+ZHe5aMYCQaWKt55fwRRZAUaUAYgkgk5NZ/g3M0kTwrO82pZEkJ0gqiwaDGogwjFuoo1ZbBG+ksAa47OzSKn9RL2r9rCcuekZJHjiZ1nViEWeIEspbZBcRqgERJIXV4QTjwrkhd3XI01oyopXy8gUEsQAO5OwH31kb30n2ok6Vsst3Jhji3TMYxgDVM5WMAk41AkAgg4OxgGwpWVg52YH29s6J+tE3XI+2NFDkfuhj8sZI0HD+KRXC64JElX9aNgw/qD8qlpraCVSlKgClKUApSlAKUzUC74/bw46s8SZzjU6jOO+MnfuP60vYtGEpO0Vcn0rH3fpWsEAKyPJnySNxj5nWFFVf8A3ZaXC2tlLKxJ058wM5xoU77dvtqjqR4nfD2Xi5K/Ztc9PWx0Slc8/wCscbuF9nbRwK58LvgOgDfWEjk9h36e43A7V8nk3is+TPf6NWzJGWxpwBsFCgbeWP71GfgmX/p8Y+LVgv3zP6K5a+kbBW0U4ObhsqcHINldg5Hw8qyJtQujMaTRocrBJ9Q/+F84jHbKEFDpGy9zf2/okRWEjXU7TKTokwhAyhXDK4YsPEexHyI71Gv+Xbq3BLIJkH17cMWHzaHdvn4CxGQMEZNXV95w1oU4StTlmXG1uhDk4SkydSzPunJtyxjaJznZGBzbMMnw4KkAacA5b9Xj6MhS9V8qyhZFjcSI7adIKR5kimJZcNH4W1gggEAxlIdtcbskieHWuA8e5yro4I76hoddjnYGo/Ecu+p2WGRnhYkqzwTNC0bKECgypMwiVen4gQPDqY7yYnvZ8HS9n1zxEPask8J1BXmEjS9I3KhcdVTCM75znPcg+lrY3TxwzTNHwyKOSRpreHQFlTK6A8ilQpKBlJz2AbbOFjNZXMTyz2sgjeUBnW66arN043A0wopeEDUTvKTk5fJLCrDgLJeESW0ctzKpAaadXjWJgA2C0iBUIzkLEpwTsFDZoD64NZxWydPh9rpBz7eYFc6iCTlszybjGCFGwwcYNe/DUL8StT1ZJ5I2kL6FIiijkt5shhGNKhpUiwJGZ/Au5xmtFZ8os+92+of4MOpI/wD3bOuT904XfdWIBrQ2tkkS6YkVFznSihRn44AxmgPalKUB/IH6H+X/AMK6JzdxDomAshkQytri1MvUAXUB4SMnIGAcgnuDXO/0P8v/AIV2yLlu2uhru5EVY3JVTu2rSdwvY7Zxsdx5ECvYr7FfgaMz83M7yXCpZQ4YoNQJQ5ViNGUUlFZcORhmbGRj6tG5ZVhDFdhpXa5g6rSFteZriFZAGGGQFML4cbb9zWa5qsFhuZhB0ik0jBZCimSLJZ9IJHsZMkgYOSDnAIGNlw7ils8trLPduI+pFlJOl1VkhKdNHKIMxahHlgudgSSrMV8t11FuMkbyw01TVVax4+fDmv8Al0dA4VyBbWqSLB1EV21hS5cIdAQ4L5Yg6QTqJ+WBtWP519IU3Cbj1aBeq2gOWlOI1D6wvhHiJyudsCuqiuNemblOc3PrqIZITEqvoBJi6ettTD9Qhj4vLTvjIzpRtOajN6HKjOR86i8mLcUMjr9UR7wqD3UxBdenOfdJJAVXEm5rc2fGrXoho5YliHkGC47DdTghuwORn41xmpnC7ow9eVMB0t2KsQCVPWgXIz5gE4rvq4eMIuUS7VjqF7zH4SY10KBvNcAxqu3lG2HYj9rSNhjIORC5R4/AeJJcyTgnRIksreyQqERo8LndQZCAzZJ3wxAGMAZZrlFid4zJM6Z6krIYxE0p1HXGIlX2q46eQdOwY5qz4dyzxGKaKGJHWRWd16TRxgsAoLh2RI5CRgaWZm0lgVHirzKlaNrR1ZvDDtvLN5ed/wCD+hbLjtvPjpTRPnOArqScd9s58jUqa4VPfYL+8QP71x6x5E4pdzKbr2JjKsk7NDrBXXuBbt4nBKAE6cAHB76tFF6H42Km4uZpfNhsMkjcgtkjeufNLgbxw2GWtStbySb/ANdTT33PFlDnXcx5B0lUJkYHfusYJHbviqK+9LtopKwrLM22nSulWzjONXi8z9XuPvqx4d6NbGHSej1Cud5WZ85z3QnQcA/q+Q896vbPhMMIxFFHGM5wiKu/x2HenxstmwFPZGcubUV0u+phB6Q76fPqvD3xkKrOHIBOPe2A8/iK/TBx24LZaK2GANOY98g5KsokYH55HcY+XRcUpke9j3+nDwqMFzvJ9X9jnf8A2wuJSTc8QlcgAKV1HbfIOpvn/ep9h6JLKP3xJLtjxuVGfiBHpP3EmtrSp7OPArL2pi5KynZeVl6WKmw5TtIMdK3iUgY1aQzY+bNkn7zVnHEFGFAA+AGB/QV90qySWw4Z1Jzd5tvmxSlKkzFKUoCs4py1b3JDTRKXHaRcpIvb3ZEIde3kayt96P7hZITbzo6pJrPrK4Yezde8IVXzr7aVxgbmt7SgMhd+jaGdc3Esjy4GiVdCGEh1c9JQpABKgePWcZGdzmFYcjXQu0nmnhzGMGa3iSOWbMUa6pFdHTI0sgwB4O2O1bylAKUpQClKUByPmP0DhgxsJggIOIZ9TKM9gsi5YAAnuGOwHzrV2Ho8U5N1KZP2IdcCDfvlX6jeW2rHfY7Y2NK0dWbVmybkReEwiLoiKMREaTFoXp4IwRoxjGNsYrF8T9Dlq+toGeF23UZ1RggbDDDUFzvjVgZOAM1v6Vk0ntNaOIqUJZ6bszmVpzbe8KZYeIxmWLICTqckAbe9jx7KThsNW/4VxiG7j1wOsi9jjyOAcMDuDg9jXveWSTIY5UV0burAEHzGx+e9YDino8ms5Dc8KkKt5wHsVPdQW2YbDwt9xyBWfxR80elmw2M71qdTj8j58PQ+eP8AoStpnZ7aRrZmJOgAPECcbKmxRe/hUgb7YAArKcL9FN9DcMskUciNGV6iTaUB6kbjLYEq46fdUJzjGe43PL3pMVn9Xv1NvOvhZm2QkY753Qn55Hz3ArcRyBgGUggjII3BB3BBHcV0xxM3HKnocOIw1XDvLUXLg+TOXy+g5WBb1hY30sAsUXsRnGPZu5wMqCQpHnXja+iS9ifqreq0kTA22rq4QaVDAa2fpj3hpAIIAB2OF6xSsZRT1ZNPG1qdtbpbmk11OcPxnjNntNAlyg1eNBkkDfOUwRt2BUVLsvS5Bq0XMM1u2d8jWFGnILYw4J+Gk9xv8N5US/4TDOAJoo5AO3UVWxnbbI2P2VXLJbGdXveGqeNRXOLy9NUReG80WtyB0Z42JxhcgNk9hpODn5Yq1rGcQ9E9lJ7ivCcDBjYkDBznD53xtVXHyVxKyXFleh0Az05MqNiTpVW1qM5OTle9M0ltQ92wlXwquV8JK3+Sujo9K5uOeOJWmfXLIyAavHGCo8OMksoZdOM74Gfuq34f6V7GXZmeI5x7Vdu3fUhYAeW5qVUiUn7LxMVmjHMuMXm9DY0qLY8UinGYZEkGAToYNjV2zjtnfv8ACpVXPOlFxdmhSlKEClKUApSq/iXHoLc6ZJAHIysQ8Ur748Ma5Zt/gKAsK8rm6SJS8jKiDuzkKo3xuTsN6x03Os93tw6EuvnKQrd85wC6xr8RqfVlSDHjBPrHyRLORJe3UjON1SPSVjP7JePGd2GoIpIIHYbgay1u0lQPG6uhzhkIZTgkHBGx3BH3V61zZLyW3ndbRlncHBMWelJjCt14yUijkUYAdHJ9npONo6mcc5+exAluntowdltgZCXGwJEpTUSDhgemFwSD5OAN7Sq/hHHYroHpkhgAWjcaZFDbqSp30kbhux8jVhQClKUApSlAKUpQClKUBTcxcpW9+uJ08QBCyLs65+B8/sORWFePiHAh4SLq0GCc5GgZAIxkmLJPllfP411OlUlBPXeehh8fOlHs5rND8L+z3PkUXLfOdtfj2LYcd4nwr/aBnxD5jNXtYnmL0Zxyt1rNvVpxuChKoew7LuhxndfjuDVZw/n25sJBBxWI4303CgktjfOw0yDdRlcEeYNRma0kbywVPELPg3fjB95cuK6nSaVHsOIRzxrJC4dG7MvY+R+/PlUitDyWnF2e0UpShAqp4lypa3BJmgjZicltIDEgY3ZcMdvifh8KtqVDVy8Kk6bvBtPy0MDe+iCDIa2mlgcEEH3wCDnPdWB7bhtsVFl4ZxqzHsplulGQAcM2ARgnqAEkg/rHsflXSKVTs1u0PRj7Ur7Ktpr8yT67epzxPSjLb4F/ZSRdxrTOCQdgocAHbzDnt/S/4Z6Q7GfGmdUJ+rL4DsM922/18q0MsQZSrAMpBBUjIIOxBB7jFZ/iXo9sZ86oFQn60XgOwx2Xb/SlprYye1wNXv03B/ld19H/ACaCKUOoZSGUgEMDkEHsQRsRX3XOn9FUluxewvJIm8Phf6xB+s0eARjyKH/Xb4F7xqzPjjW7jXO6gEkau/hw+cdhg9+21M7W1D3ClU8CtF+T+F9dOp0WWPUpGSMgjK7EZ8x865rx7lpbOIC4YPCHQ+tStnqPsFF6pK9VScDOog4AITAzPt/S7EraLq3mt3B3B8WnbIyCFbJ/d8xVXxriA4textaSRxeqLJ0p5E6rSNIYtbRxFlAVFTSWYk5lA0jZjZST2HJXwdfD2dWNk9+76rQ0llzZPLFhLbS3brSHRCf21iJ6xHnoKrvkFx71VXFb+MkreTm5fY+qqoKjOCM2yZyN8gy5GMdyAaquIcWlk0W07ep3Orw+0KW92MaWRJsa1znOkDUMAb6gTmeIcRaNp7aID1mFtrXBSOddDyOUdCJ5nKrnPgD6u2rdrHKaTjnHbphCeFqsscbhLq2AWOZAQpUAOPZeDUAwyNwRnBxUWfoxWOGUcSnEttE/VibxCSJdWqXW++FYe8qlhnLAg7nKPxm4gllurAumn85sXRlNuwVVdjCBoaPCYDtlh9bcBjq4baLjzxXls5t54cJOGXrL05EkIjGrCv3YHIGznPYAgfvH/SHb2iWfq8Eht2T2FzG7Q9MK2hkXKsX06RqRtjhchtiOlcH5q8MfrOyuF6dwVZdWrGkTJp9hJgj9k77qfAMlaWXDuGyGCPQJpW66QMeo5dA+gxhhhH95V7Ek4FV9zzHdXTQdJTaxksZ4JYutcOolAVTEAemjoD9JoBOsaiACQOx0rEco3syXfQKrHbvDI8cGdbQmF4FIDA6VRhNtGuQuhcEZIG3oBSlKAUpSgFKUoBSlKAVF4jwuK5TRPGsi98MM7/EfA/ZUqlCYycXeLszmfEOSLrhjNPwuRmXu8DAM2ANtu0vdsDAYeWTV1yv6SobphDMvq8+dOlvdZt9lJGx2GzY3OBmtlWe5n5Ht78MXXRLjCzL7wx2yOzjywfLsR3GeVx7v0PWWNpYlZcWtd013lzW9dTQ0rlo4lf8AA2VZx6zaZwH8xkE4DE5U+eGyDjbG+N5y9zRBfJrgfJHvI2A67/WXOwPx7VMZp6bznxGAnRj2kXmg9kls/fgy2pSlXOAUpSgFKUoBSlKAjXvDIpxiaNJBuBrUNjPfGRt91cl5p4abC5EMduWjlleaLo4zGixorFGLAxyLIV3OxEmAd8V2OslztwSaWSCaBBII0mR4wQr4lMLBk1YVsGHBBI97OdsEWzyy5b6cNxloOORzxNDe4aI7NM2mPQ3ksyjAhcb4cYU5Xtq3p+beU3MZExeaFVIjukIN1boQcrKzkCWDDHI7kaiWUE4nXEKvJpJeGdNsEBZUznYqwIdfexsynJKk5zXhY8emgQorRqBL0m6ocxwgK0nUjBIOholOI9WkErhtm1CpK5Z5NicW93PIJ7iIPqljyiu2SoaUMquZFRQp1YzpOoE5q8l41DAhWFVZY8hhFojhiwcsHkJEcZ7krnPmQMg1jeXYree7Up7SF2dt9OG/JbV9LrFiM6XeTwY0rkrgbioCRWi3PT4xcNIysWitlIa1iXVlFKQbqdLDCsqqAT3zsBYXXNgu5h6rC13Mox+SDpLGNwRJeSIHOV1jChV8WMNs1SoeQ7q6XF5cC2iJJNpYjSN1KkvKxJdzkFiwfVnBI8tlwj1cRAWvS6S9uiV0DHhzldvq4yfhXmONq/5spuPi0ZURjHcGU+HV+yuojbIXINAeVlZT21xHMrLcKkUkeiTTFJ7RoGyroojbHRwAVTv7x8tHwbm+G5me3w8dxGup4XG4XwjUHXKMuWA75+VZq8iYrm6n6eRgRQMVGTlRuR1J2PbTgKScaGIBNryel1G3T6SraBco8iCCcsSSSYo/CwYFTqZYmGCGUnegNZSlKAUpSgFKUoBSlKAUpSgFKUoD5dAwIIBB2IO4IPkRWC5g9GeGM/DXa3mGToViFbzwp+oScbe722GK39KrKKltOnDYqrhpXpvmtz5o51wn0lyW8nq/FYjE4H0oU7421MozkHBOpMg+QroNvcLIodGDKwyGUggg+YI71D4zwGG7jMc6BgRscDUpwd1buDuawF1y7e8HYy2LtPbZy8B3OD72VAx2VfGuD8sZql5R26o78mGxnh/258PlfJ7n5bDp9Ky3KvpAgvcI3sZ98xP54wPC2MHc9u+x2rU1omnqjza1CpQnkqKzFKUqTEUpSgFKUoCHxHg8NyumeJJAM41qDjOM4J3HYdvhXN+auQIzfWyRyN9FLIqXLNIhMTwgZk0mQYMpYamO5wuM4PVKg8U4JBdKFuIY5lHYSKGA+4/d/QUBy3g3XkmtpBaTAYn0Ki5TSSFT2h0xxnwNlXKMMEad11XvL3o/mtDLJAsELSNqMTapTnGG/KAFdVJ8enDDJ+rW/hgVFCooVVGAAMAAeQFelAYS+4aS4a4sC8hOzxBJw5wAoZvCw2X9KojAAy4zirKHg1zPgu3qqeQXRLMR5ZLBoo/LK4k7kA9jWppQFdw/l+CA6kTL/wCLITJKcjG8jkt22xntVjSlAKUpQClKUApSlAKUpQClKUApSlAKUpQClKUBleaPR5b3uXUdGfv1UHc7++ucNue/vbDes1DzPe8HdYb5DPb9o5lxq0ggDDdjgD3Ww2/fGK6fXnPbrIpV1DKwIKsAQQRggg99qzcN60Z6VHHtR7Kus8OD2r9L3ehE4Nx2G8jEkDhxtkeakjOlh5Gp9c5416OJLZ/WOFSNG4xmHVs3izszHBHxVsg4+4yeXfSYDIbfiCerzLtqI0p2GzZOUJ7jyOe/bJTtpIvUwEakXVwjzLevmXNb+aN7SvmOQMAVIIIyCNwQexB8xX1Wh5QpSlAKUqJxbiK20Es7hisUbyMFwWIjUsQASATgbZIoCXSuff8A7M3KkyXAswD9AmBcDfGHZ1OTtkiNfDn3tsn34fxS7VsxFnhA2F7hWbtshReoq4GNUi53ziQHIA3VKzyc5xRj8rVrY7Au/ihJJAGmdfDgnOA+ltt1Wr6GZXUMpDKwBVlOQQRkEEbEEedAfdKUoBSlKAUpSgFKUoBSlKAUpSgFKUoBSlKAUpSgFKUoBVTzByvBfJpnQEj3XXAdfsbvj5dqtqVDV9penUlTkpQdmjl0ljxDgjZgLXVmM+zOToGQd1G6HJO67HckDsNjyvztb36jQ2iXA1QsRqBwc6f1xsTkeXcDtWgrFc0ejOG49pbYt5xuCnhRiMYJCjwnbuuNznes8rj3foeqsTQxemJWWX40tv6l90bWlcwtufbzhsgg4jBJMWPs5IguogKWbB2WQAYzggjfvV3HxGW8XX6wgiO2izcMu3ces4Dk/EqE74x9Y3i7o8/EYd0J5W096ad00aHiHMcEDFGfVIMexj9pLvuD01ywHzIA/rVFxS6nvI3hdVghkVkdQwkmdHGllJA0RHGRlTJ72xGN4z3cFr7NRhiNQijBeRsndyo8RyQcu3c5ySe8G84tKSBnoavcQKJrmT7I8FUGSM+97wyY+xsc5NisoLMGViFJ8JmlOqRid9IY77kEiNABnOFyTmNecfYLlVWFCcCe6IRSSMgLFqDsxwcBtHxGrsfOz4FIzdTQIG/x5tM9yQcHAzlYk/Zyd9XgUnUbqy4NHEdeC8mMGWQ6nx5gHsi7DwqADgZyRmpsVckY7jY1xHrxyzrIsqpLOqJGrLbTyqyW5wc4j2cpnc4Ybqb/AIPbRGJZbSTpkga5LVkKu+kE9RQGjds4JJGvyyASD588/Qx/vzf7dfVRWlkpEbgFJNKDqx+CTGBtqHdfPS2V7bbCjJTubJ+Z5rRC9wFmiX3pE9nMMnAAiI0SHP6rKx7BWPvaLhHFo7qFZoixRs41KyN4WKkFWAIIZSMH4VxWDnW1t1t+p17u9kjjZgoMsiNLCpYIGIWPIx4YwMgjOfLqfo+k1WEbFSpLzkq2NS5uZjpONsjsfsqCTR0pSgFKUoBSlKAUpSgFKUoBSlKAUpSgFKUoBSlKAUpSgKnmjir21s0kQUyF4o0150gzTJEGbTuQNecDGcYyO9ZO4uriY5luXH7EAEKfA+bPuPi53zjHYaHnr80H8RafjIKzwoCi4pw+NJrZ1RQ5lcGQjVIw9Vn2aRsuw2HcnsPgK8OL2o0F1LxuWiUyRO0bkNKkZBKEavC7AZzpztip/G/pLX/Nf8LcVG4r9F/Mg/ERUBccH4T1OsEYW8KzMmi3Cq8hQKGeSVgW1E9iuDgeJmztoLLhkUGelGqasaio8TYzgu58TkZO7Enc1B5a9yf+Kn/uKt6sjKT1FKUqSpm+efoY/wB+b/br6qqw9yP91P7CrXnn6GP9+b/br6qqw9yP91P7Cqs1jsJXKdsi2du6qqs9vBrZVAZsQrjUwGWx5ZrXci/mS/5tz+KmrLcr/mNr/Dw//Ja1PIv5kv8Am3P4qaoLGgpSlAKUpQClKUApSlAKUpQClKUApSlAKUpQClKUApSlAZ7nr80H8RafjIKzwrQ89n8kH8RafjIKzwoCq439Ja/5r/hbio3Ffov5kH4iKpPG/pLX/Nf8LcVG4r9F/Mg/ERUBquWvcn/ip/7ireqjlr3J/wCKn/uKt6sYvaKVFvuKRwY6jYLe6ihndvmsaAu3mdgdgT5GqLi3NRjXLGO1Q4w1wdUzZzgpAh3JwQBknzxkFaBJs++efoYv35v9OHX2aqrD3I/3U/sK+04PcXeHS1mzIjqLq6aMTBWyrqI3+gzpOAsZTDKQoBIE7hPJGjVFHeJ1kcsIC5uFji2CxnUVkXSwI1Z7HBDHDVU1SsfPK/5ja/w8P/yWtRyG2bJSNx1bjcfxU1VfDuS47a1Rb+46kUcSI6HTDb4VVQavrvnthn0nPuA4xq+GTQvEptzGYuy9LGj7Bp2oSSqUpQClKUApSlAKUpQClKUApSlAKUpQClKUApSlAKUpQHjeWSTRtHKiyIwwyOAysPgQdjWcvOScb20zp/45iZoz/wCznqr5fXKgZwu+a1NKA5ZzBw+4ilthNGoHVfEkbhkb8luPqnDoTgnGGAH1s7VC4r9F/Mg/ERV1HjPBIruMJMCdLB0ZSVZHAIDqw7HBI+BBIIIJBx/F/R9cadNvKkq6o2AuMo/gkRyOpEpX6v8Ah+dAeHB+Nxx+sRjVJKLmY9GIanwWXBOSFQfNmUeWckA/U3EJ5nMQyG84LPxzY3yHnk0pDt5+A7+FlbGb615QZ/zqQOv+DCDHEfjryxeQEd1JCnJBDA178wXP/TrFntIYgVMapFjQmZJY4t9A297/AEqblcqKex5RkAZ5HW2QgtJpIlnIG5MlxLkZ2BOzYBO+QGqBxW/tLa4tzaRpMytIT7zZdunGJTMVd5XUsFOkOw64LaRvUS7uHvow2trmWPDyWbEWwGUYADwnSdWkiUk7gFXjViDGu7Fre3L3AAL5XoQNEiyFo0V89UYcMQyujCc+IMu4yILDmDmS5uAQz5QFlNta4MjyBmjMOQWRmOzYdmBBYdJyoxF4PayFVWaSK2WImRoi6vKjEKrt1In9l4sKAhiIYHw4wtfttCynoRIIdgvRiRg7LlmClUczsPGZMStF7zalKscaThXIMp0mQrEo3UYjklTbGwVBbxNjY6Uc7Aa3GMAfnKl6Jb8rK7XeYnmt7mXC9MJIkbxxoqKh+lTMyDxEEE5XC13EONXllfTRREqmuWaKKQK63AdCwiTTF1Oo05AyZTgHAU6Sq9B4ZwGC2LNFGA7AB5WJeVwCSNcrku+M7ZJxVhQClKUApSlAKUpQClKUApSlAKUpQClKUApSlAKUpQClKUApSlAKUpQCovE+GR3MTwzoHjcYZW8/PuNwQQCCNwQCMEUpQGB5w5S9VgkuIpnIiSR1WTJkXSrMRHNGyOmQAuTqzvnVkivXkrllbuCK7lZg0qKSIiySNlAfaXAbqtudgrIoAAAC7V+UoDeWPDo4ECQosaD6qAAbnJO3ckknPzqRSlAKUpQ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988840"/>
            <a:ext cx="346223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32040" y="620688"/>
            <a:ext cx="2808312" cy="584775"/>
          </a:xfrm>
          <a:prstGeom prst="rect">
            <a:avLst/>
          </a:prstGeom>
        </p:spPr>
        <p:txBody>
          <a:bodyPr wrap="square">
            <a:spAutoFit/>
          </a:bodyPr>
          <a:lstStyle/>
          <a:p>
            <a:r>
              <a:rPr lang="es-EC" sz="3200" b="1" dirty="0" smtClean="0"/>
              <a:t>ETIQUETACIÓN</a:t>
            </a:r>
            <a:endParaRPr lang="es-EC" sz="3200" dirty="0"/>
          </a:p>
        </p:txBody>
      </p:sp>
      <p:sp>
        <p:nvSpPr>
          <p:cNvPr id="6" name="Rectangle 5"/>
          <p:cNvSpPr/>
          <p:nvPr/>
        </p:nvSpPr>
        <p:spPr>
          <a:xfrm>
            <a:off x="4572000" y="1772816"/>
            <a:ext cx="4320480" cy="2677656"/>
          </a:xfrm>
          <a:prstGeom prst="rect">
            <a:avLst/>
          </a:prstGeom>
        </p:spPr>
        <p:txBody>
          <a:bodyPr wrap="square">
            <a:spAutoFit/>
          </a:bodyPr>
          <a:lstStyle/>
          <a:p>
            <a:r>
              <a:rPr lang="es-EC" sz="2800" dirty="0"/>
              <a:t>La norma EIA/TIA-606 especifica que cada terminación de hardware debe tener alguna etiqueta que lo identifique de manera exclusiva</a:t>
            </a:r>
          </a:p>
        </p:txBody>
      </p:sp>
    </p:spTree>
    <p:extLst>
      <p:ext uri="{BB962C8B-B14F-4D97-AF65-F5344CB8AC3E}">
        <p14:creationId xmlns:p14="http://schemas.microsoft.com/office/powerpoint/2010/main" val="2938398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heel(1)">
                                      <p:cBhvr>
                                        <p:cTn id="12" dur="2000"/>
                                        <p:tgtEl>
                                          <p:spTgt spid="2765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Costo Red Activa</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405860662"/>
              </p:ext>
            </p:extLst>
          </p:nvPr>
        </p:nvGraphicFramePr>
        <p:xfrm>
          <a:off x="611561" y="1340768"/>
          <a:ext cx="8177672" cy="2400266"/>
        </p:xfrm>
        <a:graphic>
          <a:graphicData uri="http://schemas.openxmlformats.org/drawingml/2006/table">
            <a:tbl>
              <a:tblPr firstRow="1" firstCol="1" bandRow="1">
                <a:tableStyleId>{5C22544A-7EE6-4342-B048-85BDC9FD1C3A}</a:tableStyleId>
              </a:tblPr>
              <a:tblGrid>
                <a:gridCol w="3214796"/>
                <a:gridCol w="478817"/>
                <a:gridCol w="478817"/>
                <a:gridCol w="478817"/>
                <a:gridCol w="478817"/>
                <a:gridCol w="372973"/>
                <a:gridCol w="698906"/>
                <a:gridCol w="1018095"/>
                <a:gridCol w="957634"/>
              </a:tblGrid>
              <a:tr h="662664">
                <a:tc>
                  <a:txBody>
                    <a:bodyPr/>
                    <a:lstStyle/>
                    <a:p>
                      <a:pPr algn="ctr">
                        <a:lnSpc>
                          <a:spcPct val="115000"/>
                        </a:lnSpc>
                        <a:spcAft>
                          <a:spcPts val="0"/>
                        </a:spcAft>
                      </a:pPr>
                      <a:r>
                        <a:rPr lang="es-EC" sz="1400" dirty="0">
                          <a:effectLst/>
                        </a:rPr>
                        <a:t>ITEM</a:t>
                      </a:r>
                      <a:endParaRPr lang="es-EC" sz="1400" dirty="0">
                        <a:effectLst/>
                        <a:latin typeface="Calibri"/>
                        <a:ea typeface="Calibri"/>
                        <a:cs typeface="Times New Roman"/>
                      </a:endParaRPr>
                    </a:p>
                  </a:txBody>
                  <a:tcPr marL="68580" marR="68580" marT="0" marB="0"/>
                </a:tc>
                <a:tc gridSpan="5">
                  <a:txBody>
                    <a:bodyPr/>
                    <a:lstStyle/>
                    <a:p>
                      <a:pPr algn="ctr">
                        <a:lnSpc>
                          <a:spcPct val="115000"/>
                        </a:lnSpc>
                        <a:spcAft>
                          <a:spcPts val="0"/>
                        </a:spcAft>
                      </a:pPr>
                      <a:r>
                        <a:rPr lang="es-EC" sz="1400" dirty="0">
                          <a:effectLst/>
                        </a:rPr>
                        <a:t>CANTIDAD</a:t>
                      </a:r>
                      <a:endParaRPr lang="es-EC" sz="1400" dirty="0">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400">
                          <a:effectLst/>
                        </a:rPr>
                        <a:t>TOTAL</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COSTO </a:t>
                      </a:r>
                      <a:br>
                        <a:rPr lang="es-EC" sz="1400">
                          <a:effectLst/>
                        </a:rPr>
                      </a:br>
                      <a:r>
                        <a:rPr lang="es-EC" sz="1400">
                          <a:effectLst/>
                        </a:rPr>
                        <a:t>UNITARIO</a:t>
                      </a:r>
                      <a:br>
                        <a:rPr lang="es-EC" sz="1400">
                          <a:effectLst/>
                        </a:rPr>
                      </a:br>
                      <a:r>
                        <a:rPr lang="es-EC" sz="1400">
                          <a:effectLst/>
                        </a:rPr>
                        <a:t> USD</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COSTO</a:t>
                      </a:r>
                      <a:br>
                        <a:rPr lang="es-EC" sz="1400">
                          <a:effectLst/>
                        </a:rPr>
                      </a:br>
                      <a:r>
                        <a:rPr lang="es-EC" sz="1400">
                          <a:effectLst/>
                        </a:rPr>
                        <a:t> TOTAL</a:t>
                      </a:r>
                      <a:br>
                        <a:rPr lang="es-EC" sz="1400">
                          <a:effectLst/>
                        </a:rPr>
                      </a:br>
                      <a:r>
                        <a:rPr lang="es-EC" sz="1400">
                          <a:effectLst/>
                        </a:rPr>
                        <a:t> USD</a:t>
                      </a:r>
                      <a:endParaRPr lang="es-EC" sz="1400">
                        <a:effectLst/>
                        <a:latin typeface="Calibri"/>
                        <a:ea typeface="Calibri"/>
                        <a:cs typeface="Times New Roman"/>
                      </a:endParaRPr>
                    </a:p>
                  </a:txBody>
                  <a:tcPr marL="68580" marR="68580" marT="0" marB="0"/>
                </a:tc>
              </a:tr>
              <a:tr h="212044">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A1</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B1</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B2</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C1</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C2</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USD</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USD</a:t>
                      </a:r>
                      <a:endParaRPr lang="es-EC" sz="1400">
                        <a:effectLst/>
                        <a:latin typeface="Calibri"/>
                        <a:ea typeface="Calibri"/>
                        <a:cs typeface="Times New Roman"/>
                      </a:endParaRPr>
                    </a:p>
                  </a:txBody>
                  <a:tcPr marL="68580" marR="68580" marT="0" marB="0"/>
                </a:tc>
              </a:tr>
              <a:tr h="212044">
                <a:tc>
                  <a:txBody>
                    <a:bodyPr/>
                    <a:lstStyle/>
                    <a:p>
                      <a:pPr algn="ctr">
                        <a:lnSpc>
                          <a:spcPct val="115000"/>
                        </a:lnSpc>
                        <a:spcAft>
                          <a:spcPts val="0"/>
                        </a:spcAft>
                      </a:pPr>
                      <a:r>
                        <a:rPr lang="en-US" sz="1400" dirty="0" smtClean="0">
                          <a:effectLst/>
                        </a:rPr>
                        <a:t>Switch </a:t>
                      </a:r>
                      <a:r>
                        <a:rPr lang="en-US" sz="1400" dirty="0">
                          <a:effectLst/>
                        </a:rPr>
                        <a:t>WS-C2960S-48TD-L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1</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smtClean="0">
                          <a:effectLst/>
                        </a:rPr>
                        <a:t>1</a:t>
                      </a: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latin typeface="+mn-lt"/>
                          <a:ea typeface="+mn-ea"/>
                          <a:cs typeface="+mn-cs"/>
                        </a:rPr>
                        <a:t>5</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6995</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smtClean="0">
                          <a:effectLst/>
                          <a:latin typeface="+mn-lt"/>
                          <a:ea typeface="+mn-ea"/>
                          <a:cs typeface="+mn-cs"/>
                        </a:rPr>
                        <a:t>34975</a:t>
                      </a:r>
                      <a:endParaRPr lang="es-EC" sz="1400" dirty="0">
                        <a:effectLst/>
                        <a:latin typeface="Calibri"/>
                        <a:ea typeface="Calibri"/>
                        <a:cs typeface="Times New Roman"/>
                      </a:endParaRPr>
                    </a:p>
                  </a:txBody>
                  <a:tcPr marL="68580" marR="68580" marT="0" marB="0"/>
                </a:tc>
              </a:tr>
              <a:tr h="212044">
                <a:tc>
                  <a:txBody>
                    <a:bodyPr/>
                    <a:lstStyle/>
                    <a:p>
                      <a:pPr algn="ctr">
                        <a:lnSpc>
                          <a:spcPct val="115000"/>
                        </a:lnSpc>
                        <a:spcAft>
                          <a:spcPts val="0"/>
                        </a:spcAft>
                      </a:pPr>
                      <a:r>
                        <a:rPr lang="en-US" sz="1400" dirty="0" smtClean="0">
                          <a:effectLst/>
                        </a:rPr>
                        <a:t>Switch  </a:t>
                      </a:r>
                      <a:r>
                        <a:rPr lang="en-US" sz="1400" dirty="0">
                          <a:effectLst/>
                        </a:rPr>
                        <a:t>WS-C2960S-24TD-L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1</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1</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latin typeface="+mn-lt"/>
                          <a:ea typeface="+mn-ea"/>
                          <a:cs typeface="+mn-cs"/>
                        </a:rPr>
                        <a:t>3</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4495</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smtClean="0">
                          <a:effectLst/>
                        </a:rPr>
                        <a:t>13485</a:t>
                      </a:r>
                      <a:endParaRPr lang="es-EC" sz="1400" dirty="0">
                        <a:effectLst/>
                        <a:latin typeface="Calibri"/>
                        <a:ea typeface="Calibri"/>
                        <a:cs typeface="Times New Roman"/>
                      </a:endParaRPr>
                    </a:p>
                  </a:txBody>
                  <a:tcPr marL="68580" marR="68580" marT="0" marB="0"/>
                </a:tc>
              </a:tr>
              <a:tr h="437354">
                <a:tc>
                  <a:txBody>
                    <a:bodyPr/>
                    <a:lstStyle/>
                    <a:p>
                      <a:pPr algn="ctr">
                        <a:lnSpc>
                          <a:spcPct val="115000"/>
                        </a:lnSpc>
                        <a:spcAft>
                          <a:spcPts val="0"/>
                        </a:spcAft>
                      </a:pPr>
                      <a:r>
                        <a:rPr lang="es-EC" sz="1400" dirty="0" err="1" smtClean="0">
                          <a:effectLst/>
                        </a:rPr>
                        <a:t>Switch</a:t>
                      </a:r>
                      <a:r>
                        <a:rPr lang="es-EC" sz="1400" dirty="0" smtClean="0">
                          <a:effectLst/>
                        </a:rPr>
                        <a:t> </a:t>
                      </a:r>
                      <a:r>
                        <a:rPr lang="es-EC" sz="1400" dirty="0">
                          <a:effectLst/>
                        </a:rPr>
                        <a:t>de Distribución WS-C3750G-24TS</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1</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1</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6600</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6600</a:t>
                      </a:r>
                      <a:endParaRPr lang="es-EC" sz="1400" dirty="0">
                        <a:effectLst/>
                        <a:latin typeface="Calibri"/>
                        <a:ea typeface="Calibri"/>
                        <a:cs typeface="Times New Roman"/>
                      </a:endParaRPr>
                    </a:p>
                  </a:txBody>
                  <a:tcPr marL="68580" marR="68580" marT="0" marB="0"/>
                </a:tc>
              </a:tr>
              <a:tr h="212044">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r>
              <a:tr h="212044">
                <a:tc>
                  <a:txBody>
                    <a:bodyPr/>
                    <a:lstStyle/>
                    <a:p>
                      <a:pPr algn="ctr">
                        <a:lnSpc>
                          <a:spcPct val="115000"/>
                        </a:lnSpc>
                        <a:spcAft>
                          <a:spcPts val="0"/>
                        </a:spcAft>
                      </a:pPr>
                      <a:r>
                        <a:rPr lang="es-EC" sz="1400" dirty="0">
                          <a:effectLst/>
                        </a:rPr>
                        <a:t>TOTAL</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smtClean="0">
                          <a:effectLst/>
                        </a:rPr>
                        <a:t>55060</a:t>
                      </a:r>
                      <a:endParaRPr lang="es-EC" sz="1400" dirty="0">
                        <a:effectLst/>
                        <a:latin typeface="Calibri"/>
                        <a:ea typeface="Calibri"/>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958857265"/>
              </p:ext>
            </p:extLst>
          </p:nvPr>
        </p:nvGraphicFramePr>
        <p:xfrm>
          <a:off x="1499580" y="4221324"/>
          <a:ext cx="6744828" cy="1252728"/>
        </p:xfrm>
        <a:graphic>
          <a:graphicData uri="http://schemas.openxmlformats.org/drawingml/2006/table">
            <a:tbl>
              <a:tblPr firstRow="1" firstCol="1" bandRow="1">
                <a:tableStyleId>{5C22544A-7EE6-4342-B048-85BDC9FD1C3A}</a:tableStyleId>
              </a:tblPr>
              <a:tblGrid>
                <a:gridCol w="1711579"/>
                <a:gridCol w="446315"/>
                <a:gridCol w="436633"/>
                <a:gridCol w="436633"/>
                <a:gridCol w="429857"/>
                <a:gridCol w="219300"/>
                <a:gridCol w="143285"/>
                <a:gridCol w="929419"/>
                <a:gridCol w="93980"/>
                <a:gridCol w="907415"/>
                <a:gridCol w="990412"/>
              </a:tblGrid>
              <a:tr h="762000">
                <a:tc>
                  <a:txBody>
                    <a:bodyPr/>
                    <a:lstStyle/>
                    <a:p>
                      <a:pPr algn="ctr">
                        <a:lnSpc>
                          <a:spcPct val="115000"/>
                        </a:lnSpc>
                        <a:spcAft>
                          <a:spcPts val="0"/>
                        </a:spcAft>
                      </a:pPr>
                      <a:r>
                        <a:rPr lang="es-EC" sz="1400" dirty="0">
                          <a:effectLst/>
                        </a:rPr>
                        <a:t>ITEM</a:t>
                      </a:r>
                      <a:endParaRPr lang="es-EC" sz="1400" dirty="0">
                        <a:effectLst/>
                        <a:latin typeface="Calibri"/>
                        <a:ea typeface="Calibri"/>
                        <a:cs typeface="Times New Roman"/>
                      </a:endParaRPr>
                    </a:p>
                  </a:txBody>
                  <a:tcPr marL="68580" marR="68580" marT="0" marB="0"/>
                </a:tc>
                <a:tc gridSpan="5">
                  <a:txBody>
                    <a:bodyPr/>
                    <a:lstStyle/>
                    <a:p>
                      <a:pPr algn="ctr">
                        <a:lnSpc>
                          <a:spcPct val="115000"/>
                        </a:lnSpc>
                        <a:spcAft>
                          <a:spcPts val="0"/>
                        </a:spcAft>
                      </a:pPr>
                      <a:r>
                        <a:rPr lang="es-EC" sz="1400" dirty="0">
                          <a:effectLst/>
                        </a:rPr>
                        <a:t>CANTIDAD</a:t>
                      </a:r>
                      <a:endParaRPr lang="es-EC" sz="1400" dirty="0">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algn="ctr">
                        <a:lnSpc>
                          <a:spcPct val="115000"/>
                        </a:lnSpc>
                        <a:spcAft>
                          <a:spcPts val="0"/>
                        </a:spcAft>
                      </a:pPr>
                      <a:r>
                        <a:rPr lang="es-EC" sz="1400">
                          <a:effectLst/>
                        </a:rPr>
                        <a:t>TOTAL</a:t>
                      </a:r>
                      <a:endParaRPr lang="es-EC" sz="1400">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400">
                          <a:effectLst/>
                        </a:rPr>
                        <a:t>COSTO </a:t>
                      </a:r>
                      <a:br>
                        <a:rPr lang="es-EC" sz="1400">
                          <a:effectLst/>
                        </a:rPr>
                      </a:br>
                      <a:r>
                        <a:rPr lang="es-EC" sz="1400">
                          <a:effectLst/>
                        </a:rPr>
                        <a:t>UNITARIO</a:t>
                      </a:r>
                      <a:br>
                        <a:rPr lang="es-EC" sz="1400">
                          <a:effectLst/>
                        </a:rPr>
                      </a:br>
                      <a:r>
                        <a:rPr lang="es-EC" sz="1400">
                          <a:effectLst/>
                        </a:rPr>
                        <a:t> USD</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COSTO</a:t>
                      </a:r>
                      <a:br>
                        <a:rPr lang="es-EC" sz="1400">
                          <a:effectLst/>
                        </a:rPr>
                      </a:br>
                      <a:r>
                        <a:rPr lang="es-EC" sz="1400">
                          <a:effectLst/>
                        </a:rPr>
                        <a:t> TOTAL</a:t>
                      </a:r>
                      <a:br>
                        <a:rPr lang="es-EC" sz="1400">
                          <a:effectLst/>
                        </a:rPr>
                      </a:br>
                      <a:r>
                        <a:rPr lang="es-EC" sz="1400">
                          <a:effectLst/>
                        </a:rPr>
                        <a:t> USD</a:t>
                      </a:r>
                      <a:endParaRPr lang="es-EC" sz="1400">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400">
                          <a:effectLst/>
                        </a:rPr>
                        <a:t> </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A1</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B1</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B2</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C1</a:t>
                      </a:r>
                      <a:endParaRPr lang="es-EC" sz="1400" dirty="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EC" sz="1400">
                          <a:effectLst/>
                        </a:rPr>
                        <a:t>C2</a:t>
                      </a:r>
                      <a:endParaRPr lang="es-EC" sz="1400">
                        <a:effectLst/>
                        <a:latin typeface="Calibri"/>
                        <a:ea typeface="Calibri"/>
                        <a:cs typeface="Times New Roman"/>
                      </a:endParaRPr>
                    </a:p>
                  </a:txBody>
                  <a:tcPr marL="68580" marR="68580" marT="0" marB="0"/>
                </a:tc>
                <a:tc hMerge="1">
                  <a:txBody>
                    <a:bodyPr/>
                    <a:lstStyle/>
                    <a:p>
                      <a:endParaRPr lang="es-EC"/>
                    </a:p>
                  </a:txBody>
                  <a:tcPr/>
                </a:tc>
                <a:tc>
                  <a:txBody>
                    <a:bodyPr/>
                    <a:lstStyle/>
                    <a:p>
                      <a:pPr algn="ctr">
                        <a:lnSpc>
                          <a:spcPct val="115000"/>
                        </a:lnSpc>
                        <a:spcAft>
                          <a:spcPts val="0"/>
                        </a:spcAft>
                      </a:pPr>
                      <a:r>
                        <a:rPr lang="es-EC" sz="1400" dirty="0">
                          <a:effectLst/>
                        </a:rPr>
                        <a:t> </a:t>
                      </a:r>
                      <a:endParaRPr lang="es-EC" sz="1400" dirty="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EC" sz="1400" dirty="0">
                          <a:effectLst/>
                        </a:rPr>
                        <a:t>USD</a:t>
                      </a:r>
                      <a:endParaRPr lang="es-EC" sz="1400" dirty="0">
                        <a:effectLst/>
                        <a:latin typeface="Calibri"/>
                        <a:ea typeface="Calibri"/>
                        <a:cs typeface="Times New Roman"/>
                      </a:endParaRPr>
                    </a:p>
                  </a:txBody>
                  <a:tcPr marL="68580" marR="68580" marT="0" marB="0"/>
                </a:tc>
                <a:tc hMerge="1">
                  <a:txBody>
                    <a:bodyPr/>
                    <a:lstStyle/>
                    <a:p>
                      <a:endParaRPr lang="es-EC"/>
                    </a:p>
                  </a:txBody>
                  <a:tcPr/>
                </a:tc>
                <a:tc>
                  <a:txBody>
                    <a:bodyPr/>
                    <a:lstStyle/>
                    <a:p>
                      <a:pPr algn="ctr">
                        <a:lnSpc>
                          <a:spcPct val="115000"/>
                        </a:lnSpc>
                        <a:spcAft>
                          <a:spcPts val="0"/>
                        </a:spcAft>
                      </a:pPr>
                      <a:r>
                        <a:rPr lang="es-EC" sz="1400" dirty="0">
                          <a:effectLst/>
                        </a:rPr>
                        <a:t>USD</a:t>
                      </a:r>
                      <a:endParaRPr lang="es-EC" sz="1400" dirty="0">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400" dirty="0">
                          <a:effectLst/>
                        </a:rPr>
                        <a:t>Cisco </a:t>
                      </a:r>
                      <a:r>
                        <a:rPr lang="es-EC" sz="1400" dirty="0" err="1">
                          <a:effectLst/>
                        </a:rPr>
                        <a:t>Linksys</a:t>
                      </a:r>
                      <a:r>
                        <a:rPr lang="es-EC" sz="1400" dirty="0">
                          <a:effectLst/>
                        </a:rPr>
                        <a:t> EA4500</a:t>
                      </a:r>
                      <a:endParaRPr lang="es-EC"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2</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2</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2</a:t>
                      </a:r>
                      <a:endParaRPr lang="es-EC"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2</a:t>
                      </a:r>
                      <a:endParaRPr lang="es-EC" sz="1400" dirty="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EC" sz="1400" dirty="0">
                          <a:effectLst/>
                        </a:rPr>
                        <a:t>2</a:t>
                      </a:r>
                      <a:endParaRPr lang="es-EC" sz="1400" dirty="0">
                        <a:effectLst/>
                        <a:latin typeface="Calibri"/>
                        <a:ea typeface="Calibri"/>
                        <a:cs typeface="Times New Roman"/>
                      </a:endParaRPr>
                    </a:p>
                  </a:txBody>
                  <a:tcPr marL="68580" marR="68580" marT="0" marB="0"/>
                </a:tc>
                <a:tc hMerge="1">
                  <a:txBody>
                    <a:bodyPr/>
                    <a:lstStyle/>
                    <a:p>
                      <a:endParaRPr lang="es-EC"/>
                    </a:p>
                  </a:txBody>
                  <a:tcPr/>
                </a:tc>
                <a:tc>
                  <a:txBody>
                    <a:bodyPr/>
                    <a:lstStyle/>
                    <a:p>
                      <a:pPr algn="ctr">
                        <a:lnSpc>
                          <a:spcPct val="115000"/>
                        </a:lnSpc>
                        <a:spcAft>
                          <a:spcPts val="0"/>
                        </a:spcAft>
                      </a:pPr>
                      <a:r>
                        <a:rPr lang="es-EC" sz="1400" dirty="0">
                          <a:effectLst/>
                        </a:rPr>
                        <a:t>10</a:t>
                      </a:r>
                      <a:endParaRPr lang="es-EC" sz="1400" dirty="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EC" sz="1400">
                          <a:effectLst/>
                        </a:rPr>
                        <a:t>200</a:t>
                      </a:r>
                      <a:endParaRPr lang="es-EC" sz="1400">
                        <a:effectLst/>
                        <a:latin typeface="Calibri"/>
                        <a:ea typeface="Calibri"/>
                        <a:cs typeface="Times New Roman"/>
                      </a:endParaRPr>
                    </a:p>
                  </a:txBody>
                  <a:tcPr marL="68580" marR="68580" marT="0" marB="0"/>
                </a:tc>
                <a:tc hMerge="1">
                  <a:txBody>
                    <a:bodyPr/>
                    <a:lstStyle/>
                    <a:p>
                      <a:endParaRPr lang="es-EC"/>
                    </a:p>
                  </a:txBody>
                  <a:tcPr/>
                </a:tc>
                <a:tc>
                  <a:txBody>
                    <a:bodyPr/>
                    <a:lstStyle/>
                    <a:p>
                      <a:pPr algn="ctr">
                        <a:lnSpc>
                          <a:spcPct val="115000"/>
                        </a:lnSpc>
                        <a:spcAft>
                          <a:spcPts val="0"/>
                        </a:spcAft>
                      </a:pPr>
                      <a:r>
                        <a:rPr lang="es-EC" sz="1400" dirty="0">
                          <a:effectLst/>
                        </a:rPr>
                        <a:t>2000</a:t>
                      </a:r>
                      <a:endParaRPr lang="es-EC" sz="1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0909051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836712"/>
            <a:ext cx="8229600" cy="1143000"/>
          </a:xfrm>
        </p:spPr>
        <p:txBody>
          <a:bodyPr>
            <a:normAutofit fontScale="90000"/>
          </a:bodyPr>
          <a:lstStyle/>
          <a:p>
            <a:r>
              <a:rPr lang="es-EC" b="1" dirty="0"/>
              <a:t>Costo total de la Reingeniería de la Red del DEEE</a:t>
            </a:r>
            <a:r>
              <a:rPr lang="es-EC" dirty="0"/>
              <a:t/>
            </a:r>
            <a:br>
              <a:rPr lang="es-EC" dirty="0"/>
            </a:b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286941514"/>
              </p:ext>
            </p:extLst>
          </p:nvPr>
        </p:nvGraphicFramePr>
        <p:xfrm>
          <a:off x="2123728" y="2446320"/>
          <a:ext cx="4680520" cy="2710872"/>
        </p:xfrm>
        <a:graphic>
          <a:graphicData uri="http://schemas.openxmlformats.org/drawingml/2006/table">
            <a:tbl>
              <a:tblPr firstRow="1" firstCol="1" bandRow="1">
                <a:tableStyleId>{5C22544A-7EE6-4342-B048-85BDC9FD1C3A}</a:tableStyleId>
              </a:tblPr>
              <a:tblGrid>
                <a:gridCol w="3252192"/>
                <a:gridCol w="1428328"/>
              </a:tblGrid>
              <a:tr h="588156">
                <a:tc>
                  <a:txBody>
                    <a:bodyPr/>
                    <a:lstStyle/>
                    <a:p>
                      <a:pPr algn="ctr">
                        <a:lnSpc>
                          <a:spcPct val="115000"/>
                        </a:lnSpc>
                        <a:spcAft>
                          <a:spcPts val="0"/>
                        </a:spcAft>
                      </a:pPr>
                      <a:r>
                        <a:rPr lang="es-EC" sz="1800" dirty="0">
                          <a:effectLst/>
                        </a:rPr>
                        <a:t>DESCRIPCION</a:t>
                      </a:r>
                      <a:endParaRPr lang="es-EC"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800">
                          <a:effectLst/>
                        </a:rPr>
                        <a:t>COSTO (USD)</a:t>
                      </a:r>
                      <a:endParaRPr lang="es-EC" sz="1800">
                        <a:effectLst/>
                        <a:latin typeface="Calibri"/>
                        <a:ea typeface="Calibri"/>
                        <a:cs typeface="Times New Roman"/>
                      </a:endParaRPr>
                    </a:p>
                  </a:txBody>
                  <a:tcPr marL="68580" marR="68580" marT="0" marB="0"/>
                </a:tc>
              </a:tr>
              <a:tr h="588156">
                <a:tc>
                  <a:txBody>
                    <a:bodyPr/>
                    <a:lstStyle/>
                    <a:p>
                      <a:pPr>
                        <a:lnSpc>
                          <a:spcPct val="115000"/>
                        </a:lnSpc>
                        <a:spcAft>
                          <a:spcPts val="0"/>
                        </a:spcAft>
                      </a:pPr>
                      <a:r>
                        <a:rPr lang="es-EC" sz="1800" dirty="0">
                          <a:effectLst/>
                        </a:rPr>
                        <a:t>ELEMENTOS DE LA RED PASIVA</a:t>
                      </a:r>
                      <a:endParaRPr lang="es-EC" sz="18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EC" sz="1800" dirty="0">
                          <a:effectLst/>
                        </a:rPr>
                        <a:t>11313,02</a:t>
                      </a:r>
                      <a:endParaRPr lang="es-EC" sz="1800" dirty="0">
                        <a:effectLst/>
                        <a:latin typeface="Calibri"/>
                        <a:ea typeface="Calibri"/>
                        <a:cs typeface="Times New Roman"/>
                      </a:endParaRPr>
                    </a:p>
                  </a:txBody>
                  <a:tcPr marL="68580" marR="68580" marT="0" marB="0"/>
                </a:tc>
              </a:tr>
              <a:tr h="588156">
                <a:tc>
                  <a:txBody>
                    <a:bodyPr/>
                    <a:lstStyle/>
                    <a:p>
                      <a:pPr>
                        <a:lnSpc>
                          <a:spcPct val="115000"/>
                        </a:lnSpc>
                        <a:spcAft>
                          <a:spcPts val="0"/>
                        </a:spcAft>
                      </a:pPr>
                      <a:r>
                        <a:rPr lang="es-EC" sz="1800" dirty="0">
                          <a:effectLst/>
                        </a:rPr>
                        <a:t>ELEMENTOS DE LA RED ACTIVA</a:t>
                      </a:r>
                      <a:endParaRPr lang="es-EC" sz="18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EC" sz="1800" dirty="0" smtClean="0">
                          <a:effectLst/>
                        </a:rPr>
                        <a:t>64060</a:t>
                      </a:r>
                      <a:endParaRPr lang="es-EC" sz="1800" dirty="0">
                        <a:effectLst/>
                        <a:latin typeface="Calibri"/>
                        <a:ea typeface="Calibri"/>
                        <a:cs typeface="Times New Roman"/>
                      </a:endParaRPr>
                    </a:p>
                  </a:txBody>
                  <a:tcPr marL="68580" marR="68580" marT="0" marB="0"/>
                </a:tc>
              </a:tr>
              <a:tr h="302419">
                <a:tc>
                  <a:txBody>
                    <a:bodyPr/>
                    <a:lstStyle/>
                    <a:p>
                      <a:pPr>
                        <a:lnSpc>
                          <a:spcPct val="115000"/>
                        </a:lnSpc>
                        <a:spcAft>
                          <a:spcPts val="0"/>
                        </a:spcAft>
                      </a:pPr>
                      <a:r>
                        <a:rPr lang="es-EC" sz="1800">
                          <a:effectLst/>
                        </a:rPr>
                        <a:t>ELEMENTOS DE LA RED WLAN</a:t>
                      </a:r>
                      <a:endParaRPr lang="es-EC" sz="1800">
                        <a:effectLst/>
                        <a:latin typeface="Calibri"/>
                        <a:ea typeface="Calibri"/>
                        <a:cs typeface="Times New Roman"/>
                      </a:endParaRPr>
                    </a:p>
                  </a:txBody>
                  <a:tcPr marL="68580" marR="68580" marT="0" marB="0"/>
                </a:tc>
                <a:tc>
                  <a:txBody>
                    <a:bodyPr/>
                    <a:lstStyle/>
                    <a:p>
                      <a:pPr algn="r">
                        <a:lnSpc>
                          <a:spcPct val="115000"/>
                        </a:lnSpc>
                        <a:spcAft>
                          <a:spcPts val="0"/>
                        </a:spcAft>
                      </a:pPr>
                      <a:r>
                        <a:rPr lang="es-EC" sz="1800" dirty="0">
                          <a:effectLst/>
                        </a:rPr>
                        <a:t>2000</a:t>
                      </a:r>
                      <a:endParaRPr lang="es-EC" sz="1800" dirty="0">
                        <a:effectLst/>
                        <a:latin typeface="Calibri"/>
                        <a:ea typeface="Calibri"/>
                        <a:cs typeface="Times New Roman"/>
                      </a:endParaRPr>
                    </a:p>
                  </a:txBody>
                  <a:tcPr marL="68580" marR="68580" marT="0" marB="0"/>
                </a:tc>
              </a:tr>
              <a:tr h="302419">
                <a:tc>
                  <a:txBody>
                    <a:bodyPr/>
                    <a:lstStyle/>
                    <a:p>
                      <a:pPr>
                        <a:lnSpc>
                          <a:spcPct val="115000"/>
                        </a:lnSpc>
                        <a:spcAft>
                          <a:spcPts val="0"/>
                        </a:spcAft>
                      </a:pPr>
                      <a:r>
                        <a:rPr lang="es-EC" sz="1800">
                          <a:effectLst/>
                        </a:rPr>
                        <a:t> </a:t>
                      </a:r>
                      <a:endParaRPr lang="es-EC" sz="1800">
                        <a:effectLst/>
                        <a:latin typeface="Calibri"/>
                        <a:ea typeface="Calibri"/>
                        <a:cs typeface="Times New Roman"/>
                      </a:endParaRPr>
                    </a:p>
                  </a:txBody>
                  <a:tcPr marL="68580" marR="68580" marT="0" marB="0"/>
                </a:tc>
                <a:tc>
                  <a:txBody>
                    <a:bodyPr/>
                    <a:lstStyle/>
                    <a:p>
                      <a:pPr>
                        <a:lnSpc>
                          <a:spcPct val="115000"/>
                        </a:lnSpc>
                        <a:spcAft>
                          <a:spcPts val="0"/>
                        </a:spcAft>
                      </a:pPr>
                      <a:r>
                        <a:rPr lang="es-EC" sz="1800">
                          <a:effectLst/>
                        </a:rPr>
                        <a:t> </a:t>
                      </a:r>
                      <a:endParaRPr lang="es-EC" sz="1800">
                        <a:effectLst/>
                        <a:latin typeface="Calibri"/>
                        <a:ea typeface="Calibri"/>
                        <a:cs typeface="Times New Roman"/>
                      </a:endParaRPr>
                    </a:p>
                  </a:txBody>
                  <a:tcPr marL="68580" marR="68580" marT="0" marB="0"/>
                </a:tc>
              </a:tr>
              <a:tr h="302419">
                <a:tc>
                  <a:txBody>
                    <a:bodyPr/>
                    <a:lstStyle/>
                    <a:p>
                      <a:pPr>
                        <a:lnSpc>
                          <a:spcPct val="115000"/>
                        </a:lnSpc>
                        <a:spcAft>
                          <a:spcPts val="0"/>
                        </a:spcAft>
                      </a:pPr>
                      <a:r>
                        <a:rPr lang="es-EC" sz="1800" b="1" dirty="0">
                          <a:effectLst/>
                        </a:rPr>
                        <a:t>COSTO TOTAL DEL PROYECTO</a:t>
                      </a:r>
                      <a:endParaRPr lang="es-EC" sz="1800" b="1" dirty="0">
                        <a:effectLst/>
                        <a:latin typeface="Calibri"/>
                        <a:ea typeface="Calibri"/>
                        <a:cs typeface="Times New Roman"/>
                      </a:endParaRPr>
                    </a:p>
                  </a:txBody>
                  <a:tcPr marL="68580" marR="68580" marT="0" marB="0"/>
                </a:tc>
                <a:tc>
                  <a:txBody>
                    <a:bodyPr/>
                    <a:lstStyle/>
                    <a:p>
                      <a:pPr algn="r">
                        <a:lnSpc>
                          <a:spcPct val="115000"/>
                        </a:lnSpc>
                        <a:spcAft>
                          <a:spcPts val="0"/>
                        </a:spcAft>
                      </a:pPr>
                      <a:r>
                        <a:rPr lang="es-EC" sz="1800" b="1" kern="1200" dirty="0" smtClean="0">
                          <a:solidFill>
                            <a:schemeClr val="dk1"/>
                          </a:solidFill>
                          <a:effectLst/>
                          <a:latin typeface="+mn-lt"/>
                          <a:ea typeface="+mn-ea"/>
                          <a:cs typeface="+mn-cs"/>
                        </a:rPr>
                        <a:t>77373,02</a:t>
                      </a:r>
                      <a:endParaRPr lang="es-EC" sz="1800" b="1"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8411030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a:t>
            </a:r>
            <a:endParaRPr lang="es-EC" dirty="0"/>
          </a:p>
        </p:txBody>
      </p:sp>
      <p:sp>
        <p:nvSpPr>
          <p:cNvPr id="3" name="2 Marcador de contenido"/>
          <p:cNvSpPr>
            <a:spLocks noGrp="1"/>
          </p:cNvSpPr>
          <p:nvPr>
            <p:ph idx="1"/>
          </p:nvPr>
        </p:nvSpPr>
        <p:spPr/>
        <p:txBody>
          <a:bodyPr/>
          <a:lstStyle/>
          <a:p>
            <a:pPr lvl="0" algn="just"/>
            <a:r>
              <a:rPr lang="es-EC" sz="1800" dirty="0" smtClean="0"/>
              <a:t>Mediante el análisis realizado en la </a:t>
            </a:r>
            <a:r>
              <a:rPr lang="es-EC" sz="1800" dirty="0"/>
              <a:t>red actual se determinó que la cantidad de puntos de red que existen en cada laboratorio no </a:t>
            </a:r>
            <a:r>
              <a:rPr lang="es-EC" sz="1800" dirty="0" smtClean="0"/>
              <a:t>son los necesarios </a:t>
            </a:r>
            <a:r>
              <a:rPr lang="es-EC" sz="1800" dirty="0"/>
              <a:t>con la demanda de estudiantes que reciben clases en cada uno de ellos, y que el diseño de una red inalámbrica para los laboratorios del Departamento de Eléctrica y Electrónica es primordial para mejorar el acceso a la red  por parte de los estudiantes y profesores</a:t>
            </a:r>
            <a:r>
              <a:rPr lang="es-EC" sz="1800" dirty="0" smtClean="0"/>
              <a:t>.</a:t>
            </a:r>
          </a:p>
          <a:p>
            <a:pPr marL="0" lvl="0" indent="0" algn="just">
              <a:buNone/>
            </a:pPr>
            <a:endParaRPr lang="es-EC" sz="1800" dirty="0"/>
          </a:p>
          <a:p>
            <a:pPr lvl="0" algn="just"/>
            <a:r>
              <a:rPr lang="es-EC" sz="1800" dirty="0" smtClean="0"/>
              <a:t>Con </a:t>
            </a:r>
            <a:r>
              <a:rPr lang="es-EC" sz="1800" dirty="0"/>
              <a:t>el diseño de la red física de los laboratorios se pudo aumentar el número de puntos de red por cada laboratorio y de esta manera cubrir las necesidades de cada uno de estos para los fines pertinentes, además de la reubicación del cuarto de equipos principal de los laboratorios con la finalidad de que sea un área exclusiva para este propósito y también aprovechar el espacio físico de donde se encontraba anteriormente para oficinas.</a:t>
            </a:r>
          </a:p>
          <a:p>
            <a:endParaRPr lang="es-EC" sz="1400" dirty="0"/>
          </a:p>
        </p:txBody>
      </p:sp>
    </p:spTree>
    <p:extLst>
      <p:ext uri="{BB962C8B-B14F-4D97-AF65-F5344CB8AC3E}">
        <p14:creationId xmlns:p14="http://schemas.microsoft.com/office/powerpoint/2010/main" val="3948838270"/>
      </p:ext>
    </p:extLst>
  </p:cSld>
  <p:clrMapOvr>
    <a:masterClrMapping/>
  </p:clrMapOvr>
  <p:transition spd="med">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704856" cy="5632311"/>
          </a:xfrm>
          <a:prstGeom prst="rect">
            <a:avLst/>
          </a:prstGeom>
          <a:noFill/>
        </p:spPr>
        <p:txBody>
          <a:bodyPr wrap="square" rtlCol="0">
            <a:spAutoFit/>
          </a:bodyPr>
          <a:lstStyle/>
          <a:p>
            <a:pPr marL="285750" indent="-285750" algn="just">
              <a:buFont typeface="Arial" pitchFamily="34" charset="0"/>
              <a:buChar char="•"/>
            </a:pPr>
            <a:r>
              <a:rPr lang="es-EC" dirty="0"/>
              <a:t>Se </a:t>
            </a:r>
            <a:r>
              <a:rPr lang="es-EC" dirty="0" smtClean="0"/>
              <a:t>pudo actualizar el mapa de red con los nuevos nombres de los laboratorios, con la reubicación del cuarto de equipos y con esto se tiene el mapa de red en formato digital realizado en </a:t>
            </a:r>
            <a:r>
              <a:rPr lang="es-EC" dirty="0" err="1" smtClean="0"/>
              <a:t>Autocad</a:t>
            </a:r>
            <a:r>
              <a:rPr lang="es-EC" dirty="0" smtClean="0"/>
              <a:t> y si se quisiera realizar </a:t>
            </a:r>
            <a:r>
              <a:rPr lang="es-EC" dirty="0" err="1" smtClean="0"/>
              <a:t>algun</a:t>
            </a:r>
            <a:r>
              <a:rPr lang="es-EC" dirty="0" smtClean="0"/>
              <a:t> cambio sería mas </a:t>
            </a:r>
            <a:r>
              <a:rPr lang="es-EC" dirty="0" err="1" smtClean="0"/>
              <a:t>facil</a:t>
            </a:r>
            <a:r>
              <a:rPr lang="es-EC" dirty="0" smtClean="0"/>
              <a:t> hacerlo.</a:t>
            </a:r>
          </a:p>
          <a:p>
            <a:pPr marL="285750" indent="-285750" algn="just">
              <a:buFont typeface="Arial" pitchFamily="34" charset="0"/>
              <a:buChar char="•"/>
            </a:pPr>
            <a:endParaRPr lang="es-EC" dirty="0"/>
          </a:p>
          <a:p>
            <a:pPr algn="just"/>
            <a:endParaRPr lang="es-EC" dirty="0"/>
          </a:p>
          <a:p>
            <a:pPr marL="285750" indent="-285750" algn="just">
              <a:buFont typeface="Arial" pitchFamily="34" charset="0"/>
              <a:buChar char="•"/>
            </a:pPr>
            <a:r>
              <a:rPr lang="es-EC" dirty="0"/>
              <a:t>En el diseño de la red inalámbrica del DEEE se utilizó la técnica </a:t>
            </a:r>
            <a:r>
              <a:rPr lang="es-EC" dirty="0" smtClean="0"/>
              <a:t>  del            </a:t>
            </a:r>
            <a:r>
              <a:rPr lang="es-EC" dirty="0" err="1"/>
              <a:t>Site-Survey</a:t>
            </a:r>
            <a:r>
              <a:rPr lang="es-EC" dirty="0"/>
              <a:t> y se conoció cuáles son los puntos estratégicos donde deben ser colocados los AP en los diferentes bloques para que cubra toda el área geográfica del Departamento y de esta manera ganar movilidad para que los estudiantes puedan acceder a la red</a:t>
            </a:r>
            <a:r>
              <a:rPr lang="es-EC" dirty="0" smtClean="0"/>
              <a:t>.</a:t>
            </a:r>
          </a:p>
          <a:p>
            <a:pPr marL="285750" indent="-285750" algn="just">
              <a:buFont typeface="Arial" pitchFamily="34" charset="0"/>
              <a:buChar char="•"/>
            </a:pPr>
            <a:endParaRPr lang="es-EC" dirty="0"/>
          </a:p>
          <a:p>
            <a:pPr marL="285750" lvl="0" indent="-285750" algn="just">
              <a:buFont typeface="Arial" pitchFamily="34" charset="0"/>
              <a:buChar char="•"/>
            </a:pPr>
            <a:r>
              <a:rPr lang="es-EC" dirty="0" smtClean="0"/>
              <a:t>Después de realizar la reingeniería y viendo los </a:t>
            </a:r>
            <a:r>
              <a:rPr lang="es-EC" dirty="0"/>
              <a:t>beneficios que se obtendría comprando los elementos de la red activa y </a:t>
            </a:r>
            <a:r>
              <a:rPr lang="es-EC" dirty="0" smtClean="0"/>
              <a:t>pasiva, con la compra de estos elementos se ayudaría </a:t>
            </a:r>
            <a:r>
              <a:rPr lang="es-EC" dirty="0"/>
              <a:t>a mejorar el acceso a la red a estudiantes y profesores para cumplir los fines investigativos y cumplir las prácticas de laboratorio de una mejor manera.</a:t>
            </a:r>
          </a:p>
          <a:p>
            <a:pPr algn="just"/>
            <a:endParaRPr lang="es-EC" dirty="0"/>
          </a:p>
          <a:p>
            <a:pPr lvl="0" algn="just"/>
            <a:endParaRPr lang="es-EC" dirty="0"/>
          </a:p>
          <a:p>
            <a:endParaRPr lang="es-EC" dirty="0"/>
          </a:p>
        </p:txBody>
      </p:sp>
      <p:sp>
        <p:nvSpPr>
          <p:cNvPr id="3" name="1 Título"/>
          <p:cNvSpPr txBox="1">
            <a:spLocks/>
          </p:cNvSpPr>
          <p:nvPr/>
        </p:nvSpPr>
        <p:spPr>
          <a:xfrm>
            <a:off x="457200" y="274638"/>
            <a:ext cx="8229600" cy="994122"/>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smtClean="0"/>
              <a:t>CONCLUSIONES</a:t>
            </a:r>
            <a:endParaRPr lang="es-EC" dirty="0"/>
          </a:p>
        </p:txBody>
      </p:sp>
    </p:spTree>
    <p:extLst>
      <p:ext uri="{BB962C8B-B14F-4D97-AF65-F5344CB8AC3E}">
        <p14:creationId xmlns:p14="http://schemas.microsoft.com/office/powerpoint/2010/main" val="2706650721"/>
      </p:ext>
    </p:extLst>
  </p:cSld>
  <p:clrMapOvr>
    <a:masterClrMapping/>
  </p:clrMapOvr>
  <p:transition spd="med">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dirty="0" smtClean="0"/>
              <a:t>RECOMENDACIONES</a:t>
            </a:r>
            <a:endParaRPr lang="es-EC" dirty="0"/>
          </a:p>
        </p:txBody>
      </p:sp>
      <p:sp>
        <p:nvSpPr>
          <p:cNvPr id="3" name="2 Marcador de contenido"/>
          <p:cNvSpPr txBox="1">
            <a:spLocks/>
          </p:cNvSpPr>
          <p:nvPr/>
        </p:nvSpPr>
        <p:spPr>
          <a:xfrm>
            <a:off x="457200" y="1340768"/>
            <a:ext cx="8229600" cy="439248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es-EC" sz="2200" dirty="0"/>
              <a:t>Es importante cambiar la tecnología tanto en la red pasiva y activa para cubrir los nuevos estándares actuales, y se recomienda que todos los implementos sean de la misma marca para que sean compatibles entre si.</a:t>
            </a:r>
          </a:p>
          <a:p>
            <a:pPr lvl="0" algn="just"/>
            <a:r>
              <a:rPr lang="es-EC" sz="2200" dirty="0"/>
              <a:t>Se debería tener actualizados los mapas de red  para tener en claro el funcionamiento de la red de los DEEE, ya que en este proyecto se pudo verificar que los nombres de los laboratorios han cambiado, se han implementado más laboratorios y se han aumentado puntos de red que no constan en el mapa de </a:t>
            </a:r>
            <a:r>
              <a:rPr lang="es-EC" sz="2200" dirty="0" smtClean="0"/>
              <a:t>red.</a:t>
            </a:r>
          </a:p>
          <a:p>
            <a:pPr algn="just"/>
            <a:r>
              <a:rPr lang="es-EC" sz="2200" dirty="0"/>
              <a:t>La etiquetación y organización de la nueva red será muy importante para poder tener una red limpia con una fácil accesibilidad y rápido reconocimiento de lo que se vaya a implementar.</a:t>
            </a:r>
          </a:p>
          <a:p>
            <a:pPr lvl="0" algn="just"/>
            <a:endParaRPr lang="es-EC" sz="2400" dirty="0"/>
          </a:p>
        </p:txBody>
      </p:sp>
    </p:spTree>
    <p:extLst>
      <p:ext uri="{BB962C8B-B14F-4D97-AF65-F5344CB8AC3E}">
        <p14:creationId xmlns:p14="http://schemas.microsoft.com/office/powerpoint/2010/main" val="347368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dirty="0" smtClean="0"/>
              <a:t>RECOMENDACIONES</a:t>
            </a:r>
            <a:endParaRPr lang="es-EC" dirty="0"/>
          </a:p>
        </p:txBody>
      </p:sp>
      <p:sp>
        <p:nvSpPr>
          <p:cNvPr id="3" name="2 Rectángulo"/>
          <p:cNvSpPr/>
          <p:nvPr/>
        </p:nvSpPr>
        <p:spPr>
          <a:xfrm>
            <a:off x="683568" y="1409155"/>
            <a:ext cx="7848872" cy="3785652"/>
          </a:xfrm>
          <a:prstGeom prst="rect">
            <a:avLst/>
          </a:prstGeom>
        </p:spPr>
        <p:txBody>
          <a:bodyPr wrap="square">
            <a:spAutoFit/>
          </a:bodyPr>
          <a:lstStyle/>
          <a:p>
            <a:pPr marL="285750" lvl="0" indent="-285750" algn="just">
              <a:buFont typeface="Arial" pitchFamily="34" charset="0"/>
              <a:buChar char="•"/>
            </a:pPr>
            <a:r>
              <a:rPr lang="es-EC" sz="2400" dirty="0"/>
              <a:t>Al implementar la red inalámbrica se debe tener cuidado con la elección de canales de radio para poder tener una buena cobertura y un buen desempeño de </a:t>
            </a:r>
            <a:r>
              <a:rPr lang="es-EC" sz="2400" dirty="0" err="1"/>
              <a:t>roaming</a:t>
            </a:r>
            <a:r>
              <a:rPr lang="es-EC" sz="2400" dirty="0"/>
              <a:t>, ya que de ello depende la posible interferencia en la red inalámbrica</a:t>
            </a:r>
            <a:r>
              <a:rPr lang="es-EC" sz="2400" dirty="0" smtClean="0"/>
              <a:t>.</a:t>
            </a:r>
          </a:p>
          <a:p>
            <a:pPr marL="285750" lvl="0" indent="-285750" algn="just">
              <a:buFont typeface="Arial" pitchFamily="34" charset="0"/>
              <a:buChar char="•"/>
            </a:pPr>
            <a:r>
              <a:rPr lang="es-EC" sz="2400" dirty="0"/>
              <a:t>Es recomendado que el DEEE  implemente un firewall proxy para bloquear  y permitir algunas aplicaciones ya que en el desarrollo de este proyecto se encontró que no existe una seguridad adecuada y que se puede acceder a varias páginas que no son necesarias para los fines </a:t>
            </a:r>
            <a:r>
              <a:rPr lang="es-EC" sz="2400" dirty="0" smtClean="0"/>
              <a:t>educativos.</a:t>
            </a:r>
            <a:endParaRPr lang="es-EC" sz="2400" dirty="0"/>
          </a:p>
        </p:txBody>
      </p:sp>
    </p:spTree>
    <p:extLst>
      <p:ext uri="{BB962C8B-B14F-4D97-AF65-F5344CB8AC3E}">
        <p14:creationId xmlns:p14="http://schemas.microsoft.com/office/powerpoint/2010/main" val="293848912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1/05/LOGO-ORIGINAL-ESP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747039"/>
            <a:ext cx="7704856" cy="181786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411760" y="3212976"/>
            <a:ext cx="4579074" cy="1569660"/>
          </a:xfrm>
          <a:prstGeom prst="rect">
            <a:avLst/>
          </a:prstGeom>
          <a:noFill/>
        </p:spPr>
        <p:txBody>
          <a:bodyPr wrap="none" rtlCol="0">
            <a:spAutoFit/>
          </a:bodyPr>
          <a:lstStyle/>
          <a:p>
            <a:r>
              <a:rPr lang="es-EC" sz="9600" dirty="0" smtClean="0">
                <a:solidFill>
                  <a:schemeClr val="accent3">
                    <a:lumMod val="50000"/>
                  </a:schemeClr>
                </a:solidFill>
              </a:rPr>
              <a:t>GRACIAS</a:t>
            </a:r>
            <a:endParaRPr lang="es-EC" sz="9600" dirty="0">
              <a:solidFill>
                <a:schemeClr val="accent3">
                  <a:lumMod val="50000"/>
                </a:schemeClr>
              </a:solidFill>
            </a:endParaRPr>
          </a:p>
        </p:txBody>
      </p:sp>
    </p:spTree>
    <p:extLst>
      <p:ext uri="{BB962C8B-B14F-4D97-AF65-F5344CB8AC3E}">
        <p14:creationId xmlns:p14="http://schemas.microsoft.com/office/powerpoint/2010/main" val="20430426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197768"/>
            <a:ext cx="3466728" cy="1143000"/>
          </a:xfrm>
        </p:spPr>
        <p:txBody>
          <a:bodyPr/>
          <a:lstStyle/>
          <a:p>
            <a:r>
              <a:rPr lang="es-EC" dirty="0" smtClean="0"/>
              <a:t>RED ACTIVA</a:t>
            </a:r>
            <a:endParaRPr lang="es-EC" dirty="0"/>
          </a:p>
        </p:txBody>
      </p:sp>
      <p:sp>
        <p:nvSpPr>
          <p:cNvPr id="4" name="TextBox 3"/>
          <p:cNvSpPr txBox="1"/>
          <p:nvPr/>
        </p:nvSpPr>
        <p:spPr>
          <a:xfrm>
            <a:off x="611559" y="1340768"/>
            <a:ext cx="3286289" cy="1077218"/>
          </a:xfrm>
          <a:prstGeom prst="rect">
            <a:avLst/>
          </a:prstGeom>
          <a:noFill/>
        </p:spPr>
        <p:txBody>
          <a:bodyPr wrap="square" rtlCol="0">
            <a:spAutoFit/>
          </a:bodyPr>
          <a:lstStyle/>
          <a:p>
            <a:r>
              <a:rPr lang="es-EC" sz="3200" dirty="0" smtClean="0"/>
              <a:t>SWITCHES Y ROUTERS</a:t>
            </a:r>
            <a:endParaRPr lang="es-EC" sz="32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76872"/>
            <a:ext cx="307026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36096" y="1340768"/>
            <a:ext cx="2160240" cy="523220"/>
          </a:xfrm>
          <a:prstGeom prst="rect">
            <a:avLst/>
          </a:prstGeom>
          <a:noFill/>
        </p:spPr>
        <p:txBody>
          <a:bodyPr wrap="square" rtlCol="0">
            <a:spAutoFit/>
          </a:bodyPr>
          <a:lstStyle/>
          <a:p>
            <a:r>
              <a:rPr lang="es-EC" sz="2800" dirty="0" smtClean="0"/>
              <a:t>SERVIDORES</a:t>
            </a:r>
            <a:endParaRPr lang="es-EC" sz="2800"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387113"/>
            <a:ext cx="2456622" cy="233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1462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8674"/>
                                        </p:tgtEl>
                                        <p:attrNameLst>
                                          <p:attrName>style.visibility</p:attrName>
                                        </p:attrNameLst>
                                      </p:cBhvr>
                                      <p:to>
                                        <p:strVal val="visible"/>
                                      </p:to>
                                    </p:set>
                                    <p:animEffect transition="in" filter="fade">
                                      <p:cBhvr>
                                        <p:cTn id="17" dur="1000"/>
                                        <p:tgtEl>
                                          <p:spTgt spid="28674"/>
                                        </p:tgtEl>
                                      </p:cBhvr>
                                    </p:animEffect>
                                    <p:anim calcmode="lin" valueType="num">
                                      <p:cBhvr>
                                        <p:cTn id="18" dur="1000" fill="hold"/>
                                        <p:tgtEl>
                                          <p:spTgt spid="28674"/>
                                        </p:tgtEl>
                                        <p:attrNameLst>
                                          <p:attrName>ppt_x</p:attrName>
                                        </p:attrNameLst>
                                      </p:cBhvr>
                                      <p:tavLst>
                                        <p:tav tm="0">
                                          <p:val>
                                            <p:strVal val="#ppt_x"/>
                                          </p:val>
                                        </p:tav>
                                        <p:tav tm="100000">
                                          <p:val>
                                            <p:strVal val="#ppt_x"/>
                                          </p:val>
                                        </p:tav>
                                      </p:tavLst>
                                    </p:anim>
                                    <p:anim calcmode="lin" valueType="num">
                                      <p:cBhvr>
                                        <p:cTn id="19"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675"/>
                                        </p:tgtEl>
                                        <p:attrNameLst>
                                          <p:attrName>style.visibility</p:attrName>
                                        </p:attrNameLst>
                                      </p:cBhvr>
                                      <p:to>
                                        <p:strVal val="visible"/>
                                      </p:to>
                                    </p:set>
                                    <p:animEffect transition="in" filter="fade">
                                      <p:cBhvr>
                                        <p:cTn id="29"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917" y="260648"/>
            <a:ext cx="4906888" cy="1143000"/>
          </a:xfrm>
        </p:spPr>
        <p:txBody>
          <a:bodyPr/>
          <a:lstStyle/>
          <a:p>
            <a:r>
              <a:rPr lang="es-EC" dirty="0" smtClean="0"/>
              <a:t>RED INALÁMBRICA</a:t>
            </a:r>
            <a:endParaRPr lang="es-EC" dirty="0"/>
          </a:p>
        </p:txBody>
      </p:sp>
      <p:sp>
        <p:nvSpPr>
          <p:cNvPr id="3" name="Content Placeholder 2"/>
          <p:cNvSpPr>
            <a:spLocks noGrp="1"/>
          </p:cNvSpPr>
          <p:nvPr>
            <p:ph idx="1"/>
          </p:nvPr>
        </p:nvSpPr>
        <p:spPr>
          <a:xfrm>
            <a:off x="457200" y="1600201"/>
            <a:ext cx="3322712" cy="676671"/>
          </a:xfrm>
        </p:spPr>
        <p:txBody>
          <a:bodyPr/>
          <a:lstStyle/>
          <a:p>
            <a:pPr marL="0" indent="0">
              <a:buNone/>
            </a:pPr>
            <a:r>
              <a:rPr lang="es-EC" dirty="0" smtClean="0"/>
              <a:t>Norma </a:t>
            </a:r>
            <a:r>
              <a:rPr lang="es-EC" dirty="0"/>
              <a:t>802.11n </a:t>
            </a:r>
          </a:p>
        </p:txBody>
      </p:sp>
      <p:sp>
        <p:nvSpPr>
          <p:cNvPr id="4" name="Rectangle 3"/>
          <p:cNvSpPr/>
          <p:nvPr/>
        </p:nvSpPr>
        <p:spPr>
          <a:xfrm>
            <a:off x="539552" y="2276872"/>
            <a:ext cx="3816424" cy="523220"/>
          </a:xfrm>
          <a:prstGeom prst="rect">
            <a:avLst/>
          </a:prstGeom>
        </p:spPr>
        <p:txBody>
          <a:bodyPr wrap="square">
            <a:spAutoFit/>
          </a:bodyPr>
          <a:lstStyle/>
          <a:p>
            <a:r>
              <a:rPr lang="es-EC" sz="2800" dirty="0"/>
              <a:t>Seguridad en la WLAN</a:t>
            </a:r>
          </a:p>
        </p:txBody>
      </p:sp>
      <p:sp>
        <p:nvSpPr>
          <p:cNvPr id="5" name="Rectangle 4"/>
          <p:cNvSpPr/>
          <p:nvPr/>
        </p:nvSpPr>
        <p:spPr>
          <a:xfrm>
            <a:off x="539552" y="2877372"/>
            <a:ext cx="4559076" cy="461665"/>
          </a:xfrm>
          <a:prstGeom prst="rect">
            <a:avLst/>
          </a:prstGeom>
        </p:spPr>
        <p:txBody>
          <a:bodyPr wrap="square">
            <a:spAutoFit/>
          </a:bodyPr>
          <a:lstStyle/>
          <a:p>
            <a:pPr lvl="0"/>
            <a:r>
              <a:rPr lang="es-EC" sz="2400" b="1" dirty="0" smtClean="0"/>
              <a:t>- </a:t>
            </a:r>
            <a:r>
              <a:rPr lang="es-EC" sz="2400" dirty="0" smtClean="0"/>
              <a:t>Razones </a:t>
            </a:r>
            <a:r>
              <a:rPr lang="es-EC" sz="2400" dirty="0"/>
              <a:t>de seguridad en la WLAN</a:t>
            </a:r>
          </a:p>
        </p:txBody>
      </p:sp>
      <p:sp>
        <p:nvSpPr>
          <p:cNvPr id="6" name="Rectangle 5"/>
          <p:cNvSpPr/>
          <p:nvPr/>
        </p:nvSpPr>
        <p:spPr>
          <a:xfrm>
            <a:off x="1005488" y="3473118"/>
            <a:ext cx="3235181" cy="369332"/>
          </a:xfrm>
          <a:prstGeom prst="rect">
            <a:avLst/>
          </a:prstGeom>
        </p:spPr>
        <p:txBody>
          <a:bodyPr wrap="none">
            <a:spAutoFit/>
          </a:bodyPr>
          <a:lstStyle/>
          <a:p>
            <a:pPr marL="285750" lvl="0" indent="-285750">
              <a:buFont typeface="Wingdings" pitchFamily="2" charset="2"/>
              <a:buChar char="§"/>
            </a:pPr>
            <a:r>
              <a:rPr lang="es-EC" b="1" dirty="0"/>
              <a:t>Consumo de ancho de banda</a:t>
            </a:r>
            <a:endParaRPr lang="es-EC" dirty="0"/>
          </a:p>
        </p:txBody>
      </p:sp>
      <p:sp>
        <p:nvSpPr>
          <p:cNvPr id="7" name="Rectangle 6"/>
          <p:cNvSpPr/>
          <p:nvPr/>
        </p:nvSpPr>
        <p:spPr>
          <a:xfrm>
            <a:off x="1074253" y="3842450"/>
            <a:ext cx="3489673" cy="369332"/>
          </a:xfrm>
          <a:prstGeom prst="rect">
            <a:avLst/>
          </a:prstGeom>
        </p:spPr>
        <p:txBody>
          <a:bodyPr wrap="none">
            <a:spAutoFit/>
          </a:bodyPr>
          <a:lstStyle/>
          <a:p>
            <a:pPr marL="285750" lvl="0" indent="-285750">
              <a:buFont typeface="Wingdings" pitchFamily="2" charset="2"/>
              <a:buChar char="§"/>
            </a:pPr>
            <a:r>
              <a:rPr lang="es-EC" b="1" dirty="0"/>
              <a:t>Acceso no autorizado a equipos</a:t>
            </a:r>
            <a:endParaRPr lang="es-EC" dirty="0"/>
          </a:p>
        </p:txBody>
      </p:sp>
      <p:sp>
        <p:nvSpPr>
          <p:cNvPr id="8" name="Rectangle 7"/>
          <p:cNvSpPr/>
          <p:nvPr/>
        </p:nvSpPr>
        <p:spPr>
          <a:xfrm>
            <a:off x="1149437" y="4211782"/>
            <a:ext cx="2947282" cy="369332"/>
          </a:xfrm>
          <a:prstGeom prst="rect">
            <a:avLst/>
          </a:prstGeom>
        </p:spPr>
        <p:txBody>
          <a:bodyPr wrap="none">
            <a:spAutoFit/>
          </a:bodyPr>
          <a:lstStyle/>
          <a:p>
            <a:pPr marL="285750" lvl="0" indent="-285750">
              <a:buFont typeface="Wingdings" pitchFamily="2" charset="2"/>
              <a:buChar char="§"/>
            </a:pPr>
            <a:r>
              <a:rPr lang="es-EC" b="1" dirty="0"/>
              <a:t>Responsabilidades legales</a:t>
            </a:r>
            <a:endParaRPr lang="es-EC" dirty="0"/>
          </a:p>
        </p:txBody>
      </p:sp>
      <p:sp>
        <p:nvSpPr>
          <p:cNvPr id="9" name="Rectangle 8"/>
          <p:cNvSpPr/>
          <p:nvPr/>
        </p:nvSpPr>
        <p:spPr>
          <a:xfrm>
            <a:off x="5196943" y="1815207"/>
            <a:ext cx="3583673" cy="461665"/>
          </a:xfrm>
          <a:prstGeom prst="rect">
            <a:avLst/>
          </a:prstGeom>
        </p:spPr>
        <p:txBody>
          <a:bodyPr wrap="none">
            <a:spAutoFit/>
          </a:bodyPr>
          <a:lstStyle/>
          <a:p>
            <a:pPr lvl="0"/>
            <a:r>
              <a:rPr lang="es-EC" b="1" dirty="0" smtClean="0"/>
              <a:t>- </a:t>
            </a:r>
            <a:r>
              <a:rPr lang="es-EC" sz="2400" dirty="0" smtClean="0"/>
              <a:t>Mecanismos </a:t>
            </a:r>
            <a:r>
              <a:rPr lang="es-EC" sz="2400" dirty="0"/>
              <a:t>de Seguridad</a:t>
            </a:r>
          </a:p>
        </p:txBody>
      </p:sp>
      <p:sp>
        <p:nvSpPr>
          <p:cNvPr id="10" name="Rectangle 9"/>
          <p:cNvSpPr/>
          <p:nvPr/>
        </p:nvSpPr>
        <p:spPr>
          <a:xfrm>
            <a:off x="5098628" y="2318956"/>
            <a:ext cx="4045372" cy="2031325"/>
          </a:xfrm>
          <a:prstGeom prst="rect">
            <a:avLst/>
          </a:prstGeom>
        </p:spPr>
        <p:txBody>
          <a:bodyPr wrap="square">
            <a:spAutoFit/>
          </a:bodyPr>
          <a:lstStyle/>
          <a:p>
            <a:r>
              <a:rPr lang="en-US" b="1" dirty="0" smtClean="0"/>
              <a:t>1. WEP </a:t>
            </a:r>
            <a:r>
              <a:rPr lang="en-US" b="1" dirty="0"/>
              <a:t>(Wired Equivalent Protocol)</a:t>
            </a:r>
            <a:endParaRPr lang="es-EC" dirty="0"/>
          </a:p>
          <a:p>
            <a:r>
              <a:rPr lang="en-US" b="1" dirty="0"/>
              <a:t>2. </a:t>
            </a:r>
            <a:r>
              <a:rPr lang="en-US" b="1" dirty="0" smtClean="0"/>
              <a:t>ACL </a:t>
            </a:r>
            <a:r>
              <a:rPr lang="en-US" b="1" dirty="0"/>
              <a:t>(Access Control List)</a:t>
            </a:r>
            <a:endParaRPr lang="es-EC" dirty="0"/>
          </a:p>
          <a:p>
            <a:r>
              <a:rPr lang="en-US" b="1" dirty="0"/>
              <a:t>3. CNAC (Closed Network Access Control)</a:t>
            </a:r>
            <a:endParaRPr lang="es-EC" dirty="0"/>
          </a:p>
          <a:p>
            <a:r>
              <a:rPr lang="en-US" b="1" dirty="0"/>
              <a:t>4. OSA (Open System Authentication)</a:t>
            </a:r>
            <a:endParaRPr lang="es-EC" dirty="0"/>
          </a:p>
          <a:p>
            <a:r>
              <a:rPr lang="en-US" b="1" dirty="0"/>
              <a:t>5. </a:t>
            </a:r>
            <a:r>
              <a:rPr lang="en-US" b="1" dirty="0" err="1"/>
              <a:t>Filtrado</a:t>
            </a:r>
            <a:r>
              <a:rPr lang="en-US" b="1" dirty="0"/>
              <a:t> de </a:t>
            </a:r>
            <a:r>
              <a:rPr lang="en-US" b="1" dirty="0" err="1"/>
              <a:t>direcciones</a:t>
            </a:r>
            <a:r>
              <a:rPr lang="en-US" b="1" dirty="0"/>
              <a:t> MAC</a:t>
            </a:r>
            <a:endParaRPr lang="es-EC" dirty="0"/>
          </a:p>
          <a:p>
            <a:pPr marL="342900" indent="-342900">
              <a:buAutoNum type="arabicPeriod" startAt="6"/>
            </a:pPr>
            <a:r>
              <a:rPr lang="en-US" b="1" dirty="0" smtClean="0"/>
              <a:t>WPA </a:t>
            </a:r>
            <a:r>
              <a:rPr lang="en-US" b="1" dirty="0"/>
              <a:t>(</a:t>
            </a:r>
            <a:r>
              <a:rPr lang="en-US" b="1" dirty="0" err="1"/>
              <a:t>WiFi</a:t>
            </a:r>
            <a:r>
              <a:rPr lang="en-US" b="1" dirty="0"/>
              <a:t> protected access)  </a:t>
            </a:r>
            <a:endParaRPr lang="en-US" b="1" dirty="0" smtClean="0"/>
          </a:p>
        </p:txBody>
      </p:sp>
      <p:sp>
        <p:nvSpPr>
          <p:cNvPr id="11" name="TextBox 10"/>
          <p:cNvSpPr txBox="1"/>
          <p:nvPr/>
        </p:nvSpPr>
        <p:spPr>
          <a:xfrm>
            <a:off x="4355976" y="4581114"/>
            <a:ext cx="4248472" cy="1107996"/>
          </a:xfrm>
          <a:prstGeom prst="rect">
            <a:avLst/>
          </a:prstGeom>
          <a:noFill/>
        </p:spPr>
        <p:txBody>
          <a:bodyPr wrap="square" rtlCol="0">
            <a:spAutoFit/>
          </a:bodyPr>
          <a:lstStyle/>
          <a:p>
            <a:r>
              <a:rPr lang="es-EC" sz="2400" b="1" dirty="0"/>
              <a:t>WPA2: </a:t>
            </a:r>
            <a:r>
              <a:rPr lang="es-EC" sz="2400" dirty="0"/>
              <a:t>esquema de encriptación a </a:t>
            </a:r>
            <a:r>
              <a:rPr lang="es-EC" sz="2400" dirty="0" smtClean="0"/>
              <a:t>AES-CCMP</a:t>
            </a:r>
            <a:endParaRPr lang="es-EC" sz="2400" dirty="0"/>
          </a:p>
          <a:p>
            <a:endParaRPr lang="es-EC" dirty="0"/>
          </a:p>
        </p:txBody>
      </p:sp>
    </p:spTree>
    <p:extLst>
      <p:ext uri="{BB962C8B-B14F-4D97-AF65-F5344CB8AC3E}">
        <p14:creationId xmlns:p14="http://schemas.microsoft.com/office/powerpoint/2010/main" val="7928360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98776" cy="1143000"/>
          </a:xfrm>
        </p:spPr>
        <p:txBody>
          <a:bodyPr>
            <a:normAutofit/>
          </a:bodyPr>
          <a:lstStyle/>
          <a:p>
            <a:pPr algn="l"/>
            <a:r>
              <a:rPr lang="es-EC" sz="3600" dirty="0" smtClean="0"/>
              <a:t>TOPOLOGÍA</a:t>
            </a:r>
            <a:endParaRPr lang="es-EC" sz="3600" dirty="0"/>
          </a:p>
        </p:txBody>
      </p:sp>
      <p:sp>
        <p:nvSpPr>
          <p:cNvPr id="4" name="Rectangle 3"/>
          <p:cNvSpPr/>
          <p:nvPr/>
        </p:nvSpPr>
        <p:spPr>
          <a:xfrm>
            <a:off x="467544" y="1340768"/>
            <a:ext cx="4572000" cy="1200329"/>
          </a:xfrm>
          <a:prstGeom prst="rect">
            <a:avLst/>
          </a:prstGeom>
        </p:spPr>
        <p:txBody>
          <a:bodyPr>
            <a:spAutoFit/>
          </a:bodyPr>
          <a:lstStyle/>
          <a:p>
            <a:pPr lvl="0"/>
            <a:r>
              <a:rPr lang="es-EC" b="1" dirty="0" smtClean="0"/>
              <a:t>- TOPOLOGÍA </a:t>
            </a:r>
            <a:r>
              <a:rPr lang="es-EC" b="1" dirty="0"/>
              <a:t>EN BUS.</a:t>
            </a:r>
            <a:endParaRPr lang="es-EC" dirty="0"/>
          </a:p>
          <a:p>
            <a:pPr lvl="0"/>
            <a:r>
              <a:rPr lang="es-EC" b="1" dirty="0" smtClean="0"/>
              <a:t>- TOPOLOGÍA </a:t>
            </a:r>
            <a:r>
              <a:rPr lang="es-EC" b="1" dirty="0"/>
              <a:t>EN ANILLO.</a:t>
            </a:r>
            <a:endParaRPr lang="es-EC" dirty="0"/>
          </a:p>
          <a:p>
            <a:pPr lvl="0"/>
            <a:r>
              <a:rPr lang="es-EC" b="1" dirty="0" smtClean="0"/>
              <a:t>- TOPOLOGIA </a:t>
            </a:r>
            <a:r>
              <a:rPr lang="es-EC" b="1" dirty="0"/>
              <a:t>EN MALLA.</a:t>
            </a:r>
            <a:endParaRPr lang="es-EC" dirty="0"/>
          </a:p>
          <a:p>
            <a:r>
              <a:rPr lang="es-EC" b="1" dirty="0" smtClean="0"/>
              <a:t>- TOPOLOGÍA </a:t>
            </a:r>
            <a:r>
              <a:rPr lang="es-EC" b="1" dirty="0"/>
              <a:t>EN ESTRELLA</a:t>
            </a:r>
            <a:endParaRPr lang="es-EC"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06" y="2852936"/>
            <a:ext cx="2230388" cy="196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884255"/>
            <a:ext cx="5548625" cy="2921538"/>
          </a:xfrm>
          <a:prstGeom prst="rect">
            <a:avLst/>
          </a:prstGeom>
          <a:noFill/>
          <a:ln>
            <a:noFill/>
          </a:ln>
        </p:spPr>
      </p:pic>
      <p:sp>
        <p:nvSpPr>
          <p:cNvPr id="7" name="Title 1"/>
          <p:cNvSpPr txBox="1">
            <a:spLocks/>
          </p:cNvSpPr>
          <p:nvPr/>
        </p:nvSpPr>
        <p:spPr>
          <a:xfrm>
            <a:off x="4067944" y="427038"/>
            <a:ext cx="38987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600" dirty="0" smtClean="0"/>
              <a:t>TIPOS DE CABLE</a:t>
            </a:r>
            <a:endParaRPr lang="es-EC" sz="3600" dirty="0"/>
          </a:p>
        </p:txBody>
      </p:sp>
    </p:spTree>
    <p:extLst>
      <p:ext uri="{BB962C8B-B14F-4D97-AF65-F5344CB8AC3E}">
        <p14:creationId xmlns:p14="http://schemas.microsoft.com/office/powerpoint/2010/main" val="1454219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ESTADO ACTUAL DE LA RED</a:t>
            </a:r>
            <a:endParaRPr lang="es-EC" dirty="0"/>
          </a:p>
        </p:txBody>
      </p:sp>
      <p:pic>
        <p:nvPicPr>
          <p:cNvPr id="5"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1459041" y="4221088"/>
            <a:ext cx="6497335" cy="2016224"/>
          </a:xfrm>
          <a:prstGeom prst="rect">
            <a:avLst/>
          </a:prstGeom>
          <a:noFill/>
          <a:ln>
            <a:noFill/>
          </a:ln>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87" y="1556792"/>
            <a:ext cx="7564241" cy="228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7860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1000"/>
                                        <p:tgtEl>
                                          <p:spTgt spid="29698"/>
                                        </p:tgtEl>
                                      </p:cBhvr>
                                    </p:animEffect>
                                    <p:anim calcmode="lin" valueType="num">
                                      <p:cBhvr>
                                        <p:cTn id="13" dur="1000" fill="hold"/>
                                        <p:tgtEl>
                                          <p:spTgt spid="29698"/>
                                        </p:tgtEl>
                                        <p:attrNameLst>
                                          <p:attrName>ppt_x</p:attrName>
                                        </p:attrNameLst>
                                      </p:cBhvr>
                                      <p:tavLst>
                                        <p:tav tm="0">
                                          <p:val>
                                            <p:strVal val="#ppt_x"/>
                                          </p:val>
                                        </p:tav>
                                        <p:tav tm="100000">
                                          <p:val>
                                            <p:strVal val="#ppt_x"/>
                                          </p:val>
                                        </p:tav>
                                      </p:tavLst>
                                    </p:anim>
                                    <p:anim calcmode="lin" valueType="num">
                                      <p:cBhvr>
                                        <p:cTn id="14" dur="1000" fill="hold"/>
                                        <p:tgtEl>
                                          <p:spTgt spid="296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Tema1</Template>
  <TotalTime>936</TotalTime>
  <Words>2891</Words>
  <Application>Microsoft Office PowerPoint</Application>
  <PresentationFormat>Presentación en pantalla (4:3)</PresentationFormat>
  <Paragraphs>1172</Paragraphs>
  <Slides>56</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56</vt:i4>
      </vt:variant>
    </vt:vector>
  </HeadingPairs>
  <TitlesOfParts>
    <vt:vector size="58" baseType="lpstr">
      <vt:lpstr>Tema1</vt:lpstr>
      <vt:lpstr>Visio</vt:lpstr>
      <vt:lpstr>Presentación de PowerPoint</vt:lpstr>
      <vt:lpstr>OBJETIVOS </vt:lpstr>
      <vt:lpstr>Marco Teórico</vt:lpstr>
      <vt:lpstr>Presentación de PowerPoint</vt:lpstr>
      <vt:lpstr>ÁREA DE TRABAJO</vt:lpstr>
      <vt:lpstr>RED ACTIVA</vt:lpstr>
      <vt:lpstr>RED INALÁMBRICA</vt:lpstr>
      <vt:lpstr>TOPOLOGÍA</vt:lpstr>
      <vt:lpstr>ESTADO ACTUAL DE LA RED</vt:lpstr>
      <vt:lpstr>PUNTOS DE RED POR BLOQUES Y LABORATORIOS</vt:lpstr>
      <vt:lpstr>Enlace desde las UTICS hasta el DEEE</vt:lpstr>
      <vt:lpstr>ANÁLISIS DE LA RED INALÁMBRICA</vt:lpstr>
      <vt:lpstr>Presentación de PowerPoint</vt:lpstr>
      <vt:lpstr>Presentación de PowerPoint</vt:lpstr>
      <vt:lpstr>Descripción de los AP con mayor intensidad de señal por Bloque </vt:lpstr>
      <vt:lpstr>Especificaciones de los requerimientos de la red</vt:lpstr>
      <vt:lpstr>Propuesta de la Tecnología y Topología de la nueva red</vt:lpstr>
      <vt:lpstr>DISEÑO FISICO DE LA RED</vt:lpstr>
      <vt:lpstr>Presentación de PowerPoint</vt:lpstr>
      <vt:lpstr>Presentación de PowerPoint</vt:lpstr>
      <vt:lpstr>Presentación de PowerPoint</vt:lpstr>
      <vt:lpstr>Presentación de PowerPoint</vt:lpstr>
      <vt:lpstr>Presentación de PowerPoint</vt:lpstr>
      <vt:lpstr>UBICACIÓN DE LOS RACKS</vt:lpstr>
      <vt:lpstr>Presentación de PowerPoint</vt:lpstr>
      <vt:lpstr>CÁLCULO DE NÚMERO DE CANALETAS</vt:lpstr>
      <vt:lpstr>CÁLCULO DE NUMERO DE ROLLOS UTP CATEGORIA 6 a</vt:lpstr>
      <vt:lpstr>DISEÑO RED ACTIVA</vt:lpstr>
      <vt:lpstr>Switch de Acceso </vt:lpstr>
      <vt:lpstr>Cantidad de equipos utilizados por Bloques </vt:lpstr>
      <vt:lpstr>Diseño de la Red Inalámbrica WLAN</vt:lpstr>
      <vt:lpstr>Análisis del Área de Cobertura</vt:lpstr>
      <vt:lpstr>Presentación de PowerPoint</vt:lpstr>
      <vt:lpstr>Presentación de PowerPoint</vt:lpstr>
      <vt:lpstr>Presentación de PowerPoint</vt:lpstr>
      <vt:lpstr>ROAMING</vt:lpstr>
      <vt:lpstr>Análisis seguridad y conectividad a la red WLAN</vt:lpstr>
      <vt:lpstr>Presentación de PowerPoint</vt:lpstr>
      <vt:lpstr>Equipo wireless para el diseño de la red</vt:lpstr>
      <vt:lpstr>Interconexión de la WLAN con la Red cableada</vt:lpstr>
      <vt:lpstr>DISEÑO LÓGICO DE LA RED</vt:lpstr>
      <vt:lpstr>Diagrama lógico dentro del DEEE </vt:lpstr>
      <vt:lpstr>Diagrama lógico bloque B (B2) y (B1)</vt:lpstr>
      <vt:lpstr>Diagrama lógico bloque C (C2) y (C1)</vt:lpstr>
      <vt:lpstr>Diagrama lógico bloque A</vt:lpstr>
      <vt:lpstr>Direccionamiento IP y Vlans</vt:lpstr>
      <vt:lpstr>Acceso a Internet</vt:lpstr>
      <vt:lpstr>SERVICIOS ADICIONALES</vt:lpstr>
      <vt:lpstr>ANÁLISIS DE COSTOS</vt:lpstr>
      <vt:lpstr>Costo Red Activa</vt:lpstr>
      <vt:lpstr>Costo total de la Reingeniería de la Red del DEEE </vt:lpstr>
      <vt:lpstr>CONCLUSIONES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dc:creator>
  <cp:lastModifiedBy>David</cp:lastModifiedBy>
  <cp:revision>81</cp:revision>
  <dcterms:created xsi:type="dcterms:W3CDTF">2013-03-21T01:23:31Z</dcterms:created>
  <dcterms:modified xsi:type="dcterms:W3CDTF">2013-04-17T00:19:05Z</dcterms:modified>
</cp:coreProperties>
</file>