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1"/>
  </p:notesMasterIdLst>
  <p:sldIdLst>
    <p:sldId id="256" r:id="rId2"/>
    <p:sldId id="263" r:id="rId3"/>
    <p:sldId id="264" r:id="rId4"/>
    <p:sldId id="265" r:id="rId5"/>
    <p:sldId id="266" r:id="rId6"/>
    <p:sldId id="257" r:id="rId7"/>
    <p:sldId id="258" r:id="rId8"/>
    <p:sldId id="259" r:id="rId9"/>
    <p:sldId id="260" r:id="rId10"/>
    <p:sldId id="261" r:id="rId11"/>
    <p:sldId id="262" r:id="rId12"/>
    <p:sldId id="301" r:id="rId13"/>
    <p:sldId id="302" r:id="rId14"/>
    <p:sldId id="268" r:id="rId15"/>
    <p:sldId id="269" r:id="rId16"/>
    <p:sldId id="270" r:id="rId17"/>
    <p:sldId id="271" r:id="rId18"/>
    <p:sldId id="273" r:id="rId19"/>
    <p:sldId id="274" r:id="rId20"/>
    <p:sldId id="275" r:id="rId21"/>
    <p:sldId id="272" r:id="rId22"/>
    <p:sldId id="276" r:id="rId23"/>
    <p:sldId id="267"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5" r:id="rId41"/>
    <p:sldId id="296" r:id="rId42"/>
    <p:sldId id="297" r:id="rId43"/>
    <p:sldId id="298" r:id="rId44"/>
    <p:sldId id="299" r:id="rId45"/>
    <p:sldId id="300" r:id="rId46"/>
    <p:sldId id="293" r:id="rId47"/>
    <p:sldId id="303" r:id="rId48"/>
    <p:sldId id="294" r:id="rId49"/>
    <p:sldId id="304"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5" autoAdjust="0"/>
    <p:restoredTop sz="94660"/>
  </p:normalViewPr>
  <p:slideViewPr>
    <p:cSldViewPr>
      <p:cViewPr varScale="1">
        <p:scale>
          <a:sx n="73" d="100"/>
          <a:sy n="73" d="100"/>
        </p:scale>
        <p:origin x="-9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D6076-FC47-4872-A99F-1F3E9775658E}" type="datetimeFigureOut">
              <a:rPr lang="es-ES" smtClean="0"/>
              <a:t>20/03/2013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D57FD-BE29-4C91-89A9-E304151A6E4B}" type="slidenum">
              <a:rPr lang="es-ES" smtClean="0"/>
              <a:t>‹Nº›</a:t>
            </a:fld>
            <a:endParaRPr lang="es-ES"/>
          </a:p>
        </p:txBody>
      </p:sp>
    </p:spTree>
    <p:extLst>
      <p:ext uri="{BB962C8B-B14F-4D97-AF65-F5344CB8AC3E}">
        <p14:creationId xmlns:p14="http://schemas.microsoft.com/office/powerpoint/2010/main" val="210460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BA11A-32AC-4605-964C-B36AC08043BE}" type="datetime1">
              <a:rPr lang="es-ES" smtClean="0"/>
              <a:t>20/03/2013</a:t>
            </a:fld>
            <a:endParaRPr lang="es-ES"/>
          </a:p>
        </p:txBody>
      </p:sp>
      <p:sp>
        <p:nvSpPr>
          <p:cNvPr id="5" name="Footer Placeholder 4"/>
          <p:cNvSpPr>
            <a:spLocks noGrp="1"/>
          </p:cNvSpPr>
          <p:nvPr>
            <p:ph type="ftr" sz="quarter" idx="11"/>
          </p:nvPr>
        </p:nvSpPr>
        <p:spPr/>
        <p:txBody>
          <a:bodyPr/>
          <a:lstStyle/>
          <a:p>
            <a:r>
              <a:rPr lang="es-ES" smtClean="0"/>
              <a:t>Yesenia Cecibel Guamán Oña.</a:t>
            </a:r>
            <a:endParaRPr lang="es-ES"/>
          </a:p>
        </p:txBody>
      </p:sp>
      <p:sp>
        <p:nvSpPr>
          <p:cNvPr id="6" name="Slide Number Placeholder 5"/>
          <p:cNvSpPr>
            <a:spLocks noGrp="1"/>
          </p:cNvSpPr>
          <p:nvPr>
            <p:ph type="sldNum" sz="quarter" idx="12"/>
          </p:nvPr>
        </p:nvSpPr>
        <p:spPr/>
        <p:txBody>
          <a:bodyPr/>
          <a:lstStyle/>
          <a:p>
            <a:fld id="{99771460-B65F-4585-A33A-CAE5A26BB501}"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5A8684B-D40B-448D-A5FE-A46F9029BA6D}" type="datetime1">
              <a:rPr lang="es-ES" smtClean="0"/>
              <a:t>20/03/2013</a:t>
            </a:fld>
            <a:endParaRPr lang="es-ES"/>
          </a:p>
        </p:txBody>
      </p:sp>
      <p:sp>
        <p:nvSpPr>
          <p:cNvPr id="5" name="Footer Placeholder 4"/>
          <p:cNvSpPr>
            <a:spLocks noGrp="1"/>
          </p:cNvSpPr>
          <p:nvPr>
            <p:ph type="ftr" sz="quarter" idx="11"/>
          </p:nvPr>
        </p:nvSpPr>
        <p:spPr/>
        <p:txBody>
          <a:bodyPr/>
          <a:lstStyle/>
          <a:p>
            <a:r>
              <a:rPr lang="es-ES" smtClean="0"/>
              <a:t>Yesenia Cecibel Guamán Oña.</a:t>
            </a:r>
            <a:endParaRPr lang="es-ES"/>
          </a:p>
        </p:txBody>
      </p:sp>
      <p:sp>
        <p:nvSpPr>
          <p:cNvPr id="6" name="Slide Number Placeholder 5"/>
          <p:cNvSpPr>
            <a:spLocks noGrp="1"/>
          </p:cNvSpPr>
          <p:nvPr>
            <p:ph type="sldNum" sz="quarter" idx="12"/>
          </p:nvPr>
        </p:nvSpPr>
        <p:spPr/>
        <p:txBody>
          <a:bodyPr/>
          <a:lstStyle/>
          <a:p>
            <a:fld id="{99771460-B65F-4585-A33A-CAE5A26BB501}"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79EC12-4242-4B2C-8A00-F556C0542E57}" type="datetime1">
              <a:rPr lang="es-ES" smtClean="0"/>
              <a:t>20/03/2013</a:t>
            </a:fld>
            <a:endParaRPr lang="es-ES"/>
          </a:p>
        </p:txBody>
      </p:sp>
      <p:sp>
        <p:nvSpPr>
          <p:cNvPr id="5" name="Footer Placeholder 4"/>
          <p:cNvSpPr>
            <a:spLocks noGrp="1"/>
          </p:cNvSpPr>
          <p:nvPr>
            <p:ph type="ftr" sz="quarter" idx="11"/>
          </p:nvPr>
        </p:nvSpPr>
        <p:spPr/>
        <p:txBody>
          <a:bodyPr/>
          <a:lstStyle/>
          <a:p>
            <a:r>
              <a:rPr lang="es-ES" smtClean="0"/>
              <a:t>Yesenia Cecibel Guamán Oña.</a:t>
            </a:r>
            <a:endParaRPr lang="es-ES"/>
          </a:p>
        </p:txBody>
      </p:sp>
      <p:sp>
        <p:nvSpPr>
          <p:cNvPr id="6" name="Slide Number Placeholder 5"/>
          <p:cNvSpPr>
            <a:spLocks noGrp="1"/>
          </p:cNvSpPr>
          <p:nvPr>
            <p:ph type="sldNum" sz="quarter" idx="12"/>
          </p:nvPr>
        </p:nvSpPr>
        <p:spPr/>
        <p:txBody>
          <a:bodyPr/>
          <a:lstStyle/>
          <a:p>
            <a:fld id="{99771460-B65F-4585-A33A-CAE5A26BB501}"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1610B1-0025-4D58-864D-4745F9634BC5}" type="datetime1">
              <a:rPr lang="es-ES" smtClean="0"/>
              <a:t>20/03/2013</a:t>
            </a:fld>
            <a:endParaRPr lang="es-ES"/>
          </a:p>
        </p:txBody>
      </p:sp>
      <p:sp>
        <p:nvSpPr>
          <p:cNvPr id="5" name="Footer Placeholder 4"/>
          <p:cNvSpPr>
            <a:spLocks noGrp="1"/>
          </p:cNvSpPr>
          <p:nvPr>
            <p:ph type="ftr" sz="quarter" idx="11"/>
          </p:nvPr>
        </p:nvSpPr>
        <p:spPr/>
        <p:txBody>
          <a:bodyPr/>
          <a:lstStyle/>
          <a:p>
            <a:r>
              <a:rPr lang="es-ES" smtClean="0"/>
              <a:t>Yesenia Cecibel Guamán Oña.</a:t>
            </a:r>
            <a:endParaRPr lang="es-ES"/>
          </a:p>
        </p:txBody>
      </p:sp>
      <p:sp>
        <p:nvSpPr>
          <p:cNvPr id="6" name="Slide Number Placeholder 5"/>
          <p:cNvSpPr>
            <a:spLocks noGrp="1"/>
          </p:cNvSpPr>
          <p:nvPr>
            <p:ph type="sldNum" sz="quarter" idx="12"/>
          </p:nvPr>
        </p:nvSpPr>
        <p:spPr/>
        <p:txBody>
          <a:bodyPr/>
          <a:lstStyle/>
          <a:p>
            <a:fld id="{99771460-B65F-4585-A33A-CAE5A26BB501}"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6E6B6F-7E8F-4A74-A846-3196D87D89C6}" type="datetime1">
              <a:rPr lang="es-ES" smtClean="0"/>
              <a:t>20/03/2013</a:t>
            </a:fld>
            <a:endParaRPr lang="es-ES"/>
          </a:p>
        </p:txBody>
      </p:sp>
      <p:sp>
        <p:nvSpPr>
          <p:cNvPr id="5" name="Footer Placeholder 4"/>
          <p:cNvSpPr>
            <a:spLocks noGrp="1"/>
          </p:cNvSpPr>
          <p:nvPr>
            <p:ph type="ftr" sz="quarter" idx="11"/>
          </p:nvPr>
        </p:nvSpPr>
        <p:spPr/>
        <p:txBody>
          <a:bodyPr/>
          <a:lstStyle/>
          <a:p>
            <a:r>
              <a:rPr lang="es-ES" smtClean="0"/>
              <a:t>Yesenia Cecibel Guamán Oña.</a:t>
            </a:r>
            <a:endParaRPr lang="es-ES"/>
          </a:p>
        </p:txBody>
      </p:sp>
      <p:sp>
        <p:nvSpPr>
          <p:cNvPr id="6" name="Slide Number Placeholder 5"/>
          <p:cNvSpPr>
            <a:spLocks noGrp="1"/>
          </p:cNvSpPr>
          <p:nvPr>
            <p:ph type="sldNum" sz="quarter" idx="12"/>
          </p:nvPr>
        </p:nvSpPr>
        <p:spPr/>
        <p:txBody>
          <a:bodyPr/>
          <a:lstStyle/>
          <a:p>
            <a:fld id="{99771460-B65F-4585-A33A-CAE5A26BB501}"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7D48E3-FD7D-401E-9D19-009A8C89C9CD}" type="datetime1">
              <a:rPr lang="es-ES" smtClean="0"/>
              <a:t>20/03/2013</a:t>
            </a:fld>
            <a:endParaRPr lang="es-ES"/>
          </a:p>
        </p:txBody>
      </p:sp>
      <p:sp>
        <p:nvSpPr>
          <p:cNvPr id="6" name="Footer Placeholder 5"/>
          <p:cNvSpPr>
            <a:spLocks noGrp="1"/>
          </p:cNvSpPr>
          <p:nvPr>
            <p:ph type="ftr" sz="quarter" idx="11"/>
          </p:nvPr>
        </p:nvSpPr>
        <p:spPr/>
        <p:txBody>
          <a:bodyPr/>
          <a:lstStyle/>
          <a:p>
            <a:r>
              <a:rPr lang="es-ES" smtClean="0"/>
              <a:t>Yesenia Cecibel Guamán Oña.</a:t>
            </a:r>
            <a:endParaRPr lang="es-ES"/>
          </a:p>
        </p:txBody>
      </p:sp>
      <p:sp>
        <p:nvSpPr>
          <p:cNvPr id="7" name="Slide Number Placeholder 6"/>
          <p:cNvSpPr>
            <a:spLocks noGrp="1"/>
          </p:cNvSpPr>
          <p:nvPr>
            <p:ph type="sldNum" sz="quarter" idx="12"/>
          </p:nvPr>
        </p:nvSpPr>
        <p:spPr/>
        <p:txBody>
          <a:bodyPr/>
          <a:lstStyle/>
          <a:p>
            <a:fld id="{99771460-B65F-4585-A33A-CAE5A26BB501}"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5E6694F-F724-4B99-90C0-CE2FF857480B}" type="datetime1">
              <a:rPr lang="es-ES" smtClean="0"/>
              <a:t>20/03/2013</a:t>
            </a:fld>
            <a:endParaRPr lang="es-ES"/>
          </a:p>
        </p:txBody>
      </p:sp>
      <p:sp>
        <p:nvSpPr>
          <p:cNvPr id="8" name="Footer Placeholder 7"/>
          <p:cNvSpPr>
            <a:spLocks noGrp="1"/>
          </p:cNvSpPr>
          <p:nvPr>
            <p:ph type="ftr" sz="quarter" idx="11"/>
          </p:nvPr>
        </p:nvSpPr>
        <p:spPr/>
        <p:txBody>
          <a:bodyPr/>
          <a:lstStyle/>
          <a:p>
            <a:r>
              <a:rPr lang="es-ES" smtClean="0"/>
              <a:t>Yesenia Cecibel Guamán Oña.</a:t>
            </a:r>
            <a:endParaRPr lang="es-ES"/>
          </a:p>
        </p:txBody>
      </p:sp>
      <p:sp>
        <p:nvSpPr>
          <p:cNvPr id="9" name="Slide Number Placeholder 8"/>
          <p:cNvSpPr>
            <a:spLocks noGrp="1"/>
          </p:cNvSpPr>
          <p:nvPr>
            <p:ph type="sldNum" sz="quarter" idx="12"/>
          </p:nvPr>
        </p:nvSpPr>
        <p:spPr/>
        <p:txBody>
          <a:bodyPr/>
          <a:lstStyle/>
          <a:p>
            <a:fld id="{99771460-B65F-4585-A33A-CAE5A26BB501}"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99DB8E7-BDF5-48D6-A402-DEBAD70E9FD6}" type="datetime1">
              <a:rPr lang="es-ES" smtClean="0"/>
              <a:t>20/03/2013</a:t>
            </a:fld>
            <a:endParaRPr lang="es-ES"/>
          </a:p>
        </p:txBody>
      </p:sp>
      <p:sp>
        <p:nvSpPr>
          <p:cNvPr id="4" name="Footer Placeholder 3"/>
          <p:cNvSpPr>
            <a:spLocks noGrp="1"/>
          </p:cNvSpPr>
          <p:nvPr>
            <p:ph type="ftr" sz="quarter" idx="11"/>
          </p:nvPr>
        </p:nvSpPr>
        <p:spPr/>
        <p:txBody>
          <a:bodyPr/>
          <a:lstStyle/>
          <a:p>
            <a:r>
              <a:rPr lang="es-ES" smtClean="0"/>
              <a:t>Yesenia Cecibel Guamán Oña.</a:t>
            </a:r>
            <a:endParaRPr lang="es-ES"/>
          </a:p>
        </p:txBody>
      </p:sp>
      <p:sp>
        <p:nvSpPr>
          <p:cNvPr id="5" name="Slide Number Placeholder 4"/>
          <p:cNvSpPr>
            <a:spLocks noGrp="1"/>
          </p:cNvSpPr>
          <p:nvPr>
            <p:ph type="sldNum" sz="quarter" idx="12"/>
          </p:nvPr>
        </p:nvSpPr>
        <p:spPr/>
        <p:txBody>
          <a:bodyPr/>
          <a:lstStyle/>
          <a:p>
            <a:fld id="{99771460-B65F-4585-A33A-CAE5A26BB501}"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4FF81-8A70-4750-877B-43CF357696BD}" type="datetime1">
              <a:rPr lang="es-ES" smtClean="0"/>
              <a:t>20/03/2013</a:t>
            </a:fld>
            <a:endParaRPr lang="es-ES"/>
          </a:p>
        </p:txBody>
      </p:sp>
      <p:sp>
        <p:nvSpPr>
          <p:cNvPr id="3" name="Footer Placeholder 2"/>
          <p:cNvSpPr>
            <a:spLocks noGrp="1"/>
          </p:cNvSpPr>
          <p:nvPr>
            <p:ph type="ftr" sz="quarter" idx="11"/>
          </p:nvPr>
        </p:nvSpPr>
        <p:spPr/>
        <p:txBody>
          <a:bodyPr/>
          <a:lstStyle/>
          <a:p>
            <a:r>
              <a:rPr lang="es-ES" smtClean="0"/>
              <a:t>Yesenia Cecibel Guamán Oña.</a:t>
            </a:r>
            <a:endParaRPr lang="es-ES"/>
          </a:p>
        </p:txBody>
      </p:sp>
      <p:sp>
        <p:nvSpPr>
          <p:cNvPr id="4" name="Slide Number Placeholder 3"/>
          <p:cNvSpPr>
            <a:spLocks noGrp="1"/>
          </p:cNvSpPr>
          <p:nvPr>
            <p:ph type="sldNum" sz="quarter" idx="12"/>
          </p:nvPr>
        </p:nvSpPr>
        <p:spPr/>
        <p:txBody>
          <a:bodyPr/>
          <a:lstStyle/>
          <a:p>
            <a:fld id="{99771460-B65F-4585-A33A-CAE5A26BB501}"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E3C946-D611-4150-B962-F841E226550F}" type="datetime1">
              <a:rPr lang="es-ES" smtClean="0"/>
              <a:t>20/03/2013</a:t>
            </a:fld>
            <a:endParaRPr lang="es-ES"/>
          </a:p>
        </p:txBody>
      </p:sp>
      <p:sp>
        <p:nvSpPr>
          <p:cNvPr id="6" name="Footer Placeholder 5"/>
          <p:cNvSpPr>
            <a:spLocks noGrp="1"/>
          </p:cNvSpPr>
          <p:nvPr>
            <p:ph type="ftr" sz="quarter" idx="11"/>
          </p:nvPr>
        </p:nvSpPr>
        <p:spPr/>
        <p:txBody>
          <a:bodyPr/>
          <a:lstStyle/>
          <a:p>
            <a:r>
              <a:rPr lang="es-ES" smtClean="0"/>
              <a:t>Yesenia Cecibel Guamán Oña.</a:t>
            </a:r>
            <a:endParaRPr lang="es-ES"/>
          </a:p>
        </p:txBody>
      </p:sp>
      <p:sp>
        <p:nvSpPr>
          <p:cNvPr id="7" name="Slide Number Placeholder 6"/>
          <p:cNvSpPr>
            <a:spLocks noGrp="1"/>
          </p:cNvSpPr>
          <p:nvPr>
            <p:ph type="sldNum" sz="quarter" idx="12"/>
          </p:nvPr>
        </p:nvSpPr>
        <p:spPr/>
        <p:txBody>
          <a:bodyPr/>
          <a:lstStyle/>
          <a:p>
            <a:fld id="{99771460-B65F-4585-A33A-CAE5A26BB501}"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32B8BBB-0676-44BE-83EF-F7526FA8E3FA}" type="datetime1">
              <a:rPr lang="es-ES" smtClean="0"/>
              <a:t>20/03/2013</a:t>
            </a:fld>
            <a:endParaRPr lang="es-ES"/>
          </a:p>
        </p:txBody>
      </p:sp>
      <p:sp>
        <p:nvSpPr>
          <p:cNvPr id="6" name="Footer Placeholder 5"/>
          <p:cNvSpPr>
            <a:spLocks noGrp="1"/>
          </p:cNvSpPr>
          <p:nvPr>
            <p:ph type="ftr" sz="quarter" idx="11"/>
          </p:nvPr>
        </p:nvSpPr>
        <p:spPr/>
        <p:txBody>
          <a:bodyPr/>
          <a:lstStyle/>
          <a:p>
            <a:r>
              <a:rPr lang="es-ES" smtClean="0"/>
              <a:t>Yesenia Cecibel Guamán Oña.</a:t>
            </a:r>
            <a:endParaRPr lang="es-ES"/>
          </a:p>
        </p:txBody>
      </p:sp>
      <p:sp>
        <p:nvSpPr>
          <p:cNvPr id="7" name="Slide Number Placeholder 6"/>
          <p:cNvSpPr>
            <a:spLocks noGrp="1"/>
          </p:cNvSpPr>
          <p:nvPr>
            <p:ph type="sldNum" sz="quarter" idx="12"/>
          </p:nvPr>
        </p:nvSpPr>
        <p:spPr/>
        <p:txBody>
          <a:bodyPr/>
          <a:lstStyle/>
          <a:p>
            <a:fld id="{99771460-B65F-4585-A33A-CAE5A26BB501}"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F5B176F-565A-4C60-B938-5D21627EB714}" type="datetime1">
              <a:rPr lang="es-ES" smtClean="0"/>
              <a:t>20/03/2013</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s-ES" smtClean="0"/>
              <a:t>Yesenia Cecibel Guamán Oña.</a:t>
            </a:r>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9771460-B65F-4585-A33A-CAE5A26BB50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2996952"/>
            <a:ext cx="6768752" cy="3168352"/>
          </a:xfrm>
        </p:spPr>
        <p:txBody>
          <a:bodyPr>
            <a:normAutofit fontScale="92500"/>
          </a:bodyPr>
          <a:lstStyle/>
          <a:p>
            <a:pPr algn="ctr"/>
            <a:r>
              <a:rPr lang="es-ES" dirty="0" smtClean="0"/>
              <a:t>DEPARTAMENTO DE ELÉCTRICA Y ELECTRÓNICA</a:t>
            </a:r>
          </a:p>
          <a:p>
            <a:pPr algn="ctr"/>
            <a:endParaRPr lang="es-ES" dirty="0" smtClean="0"/>
          </a:p>
          <a:p>
            <a:pPr algn="ctr"/>
            <a:r>
              <a:rPr lang="es-ES" dirty="0" smtClean="0"/>
              <a:t>EVALUACIÓN Y </a:t>
            </a:r>
            <a:r>
              <a:rPr lang="es-ES" dirty="0" smtClean="0"/>
              <a:t>DESEMPEÑO DE FILTROS ADAPTATIVOS DE VOLTERRA DE BAJO COSTO COMPUTACIONAL PARA ECUALIZACIÓN DE CANAL</a:t>
            </a:r>
          </a:p>
          <a:p>
            <a:pPr algn="ctr"/>
            <a:r>
              <a:rPr lang="es-ES" dirty="0" smtClean="0"/>
              <a:t> </a:t>
            </a:r>
          </a:p>
          <a:p>
            <a:pPr algn="ctr"/>
            <a:endParaRPr lang="es-ES" dirty="0" smtClean="0"/>
          </a:p>
          <a:p>
            <a:pPr algn="ctr"/>
            <a:r>
              <a:rPr lang="es-ES" dirty="0" smtClean="0"/>
              <a:t>YESENIA CECIBEL GUAMÁN OÑA</a:t>
            </a:r>
          </a:p>
          <a:p>
            <a:pPr algn="r"/>
            <a:endParaRPr lang="es-ES" dirty="0"/>
          </a:p>
          <a:p>
            <a:pPr algn="r"/>
            <a:endParaRPr lang="es-ES" dirty="0" smtClean="0"/>
          </a:p>
          <a:p>
            <a:pPr algn="r"/>
            <a:endParaRPr lang="es-ES" dirty="0"/>
          </a:p>
        </p:txBody>
      </p:sp>
      <p:sp>
        <p:nvSpPr>
          <p:cNvPr id="2" name="1 Título"/>
          <p:cNvSpPr>
            <a:spLocks noGrp="1"/>
          </p:cNvSpPr>
          <p:nvPr>
            <p:ph type="ctrTitle"/>
          </p:nvPr>
        </p:nvSpPr>
        <p:spPr>
          <a:xfrm>
            <a:off x="683568" y="404664"/>
            <a:ext cx="7632848" cy="1872208"/>
          </a:xfrm>
        </p:spPr>
        <p:txBody>
          <a:bodyPr>
            <a:normAutofit fontScale="90000"/>
          </a:bodyPr>
          <a:lstStyle/>
          <a:p>
            <a:pPr marL="182880" indent="0" algn="ctr">
              <a:buNone/>
            </a:pPr>
            <a:r>
              <a:rPr lang="es-ES" dirty="0" smtClean="0"/>
              <a:t>ESCUELA POLITÉCNICA DEL EJÉRCITO</a:t>
            </a: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224732" cy="1190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p\Pictures\Slide Shows\lelectron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88641"/>
            <a:ext cx="1252612" cy="1190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27229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10</a:t>
            </a:fld>
            <a:endParaRPr lang="es-ES"/>
          </a:p>
        </p:txBody>
      </p:sp>
      <mc:AlternateContent xmlns:mc="http://schemas.openxmlformats.org/markup-compatibility/2006" xmlns:a14="http://schemas.microsoft.com/office/drawing/2010/main">
        <mc:Choice Requires="a14">
          <p:sp>
            <p:nvSpPr>
              <p:cNvPr id="6" name="5 Rectángulo"/>
              <p:cNvSpPr/>
              <p:nvPr/>
            </p:nvSpPr>
            <p:spPr>
              <a:xfrm>
                <a:off x="611560" y="2060848"/>
                <a:ext cx="3361048" cy="3646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rPr>
                        <m:t>𝑥</m:t>
                      </m:r>
                      <m:d>
                        <m:dPr>
                          <m:ctrlPr>
                            <a:rPr lang="es-ES" i="1">
                              <a:latin typeface="Cambria Math"/>
                            </a:rPr>
                          </m:ctrlPr>
                        </m:dPr>
                        <m:e>
                          <m:r>
                            <a:rPr lang="es-ES" i="1">
                              <a:latin typeface="Cambria Math"/>
                            </a:rPr>
                            <m:t>𝑘</m:t>
                          </m:r>
                        </m:e>
                      </m:d>
                      <m:r>
                        <a:rPr lang="es-ES" i="1">
                          <a:latin typeface="Cambria Math"/>
                        </a:rPr>
                        <m:t>=</m:t>
                      </m:r>
                      <m:d>
                        <m:dPr>
                          <m:begChr m:val="["/>
                          <m:endChr m:val="]"/>
                          <m:ctrlPr>
                            <a:rPr lang="es-ES" i="1" smtClean="0">
                              <a:latin typeface="Cambria Math"/>
                            </a:rPr>
                          </m:ctrlPr>
                        </m:dP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𝑥</m:t>
                                                                          </m:r>
                                                                          <m:r>
                                                                            <a:rPr lang="es-ES" i="1">
                                                                              <a:latin typeface="Cambria Math"/>
                                                                            </a:rPr>
                                                                            <m:t>(</m:t>
                                                                          </m:r>
                                                                          <m:r>
                                                                            <a:rPr lang="es-ES" i="1">
                                                                              <a:latin typeface="Cambria Math"/>
                                                                            </a:rPr>
                                                                            <m:t>𝑘</m:t>
                                                                          </m:r>
                                                                          <m:r>
                                                                            <a:rPr lang="es-ES" i="1">
                                                                              <a:latin typeface="Cambria Math"/>
                                                                            </a:rPr>
                                                                            <m:t>)</m:t>
                                                                          </m:r>
                                                                        </m:e>
                                                                      </m:mr>
                                                                      <m:mr>
                                                                        <m:e>
                                                                          <m:r>
                                                                            <a:rPr lang="es-ES" i="1">
                                                                              <a:latin typeface="Cambria Math"/>
                                                                            </a:rPr>
                                                                            <m:t>𝑥</m:t>
                                                                          </m:r>
                                                                          <m:d>
                                                                            <m:dPr>
                                                                              <m:ctrlPr>
                                                                                <a:rPr lang="es-ES" i="1">
                                                                                  <a:latin typeface="Cambria Math"/>
                                                                                </a:rPr>
                                                                              </m:ctrlPr>
                                                                            </m:dPr>
                                                                            <m:e>
                                                                              <m:r>
                                                                                <a:rPr lang="es-ES" i="1">
                                                                                  <a:latin typeface="Cambria Math"/>
                                                                                </a:rPr>
                                                                                <m:t>𝑘</m:t>
                                                                              </m:r>
                                                                              <m:r>
                                                                                <a:rPr lang="es-ES" i="1">
                                                                                  <a:latin typeface="Cambria Math"/>
                                                                                </a:rPr>
                                                                                <m:t>−1</m:t>
                                                                              </m:r>
                                                                            </m:e>
                                                                          </m:d>
                                                                        </m:e>
                                                                      </m:mr>
                                                                    </m:m>
                                                                  </m:e>
                                                                </m:mr>
                                                                <m:mr>
                                                                  <m:e>
                                                                    <m:r>
                                                                      <a:rPr lang="es-ES" i="1">
                                                                        <a:latin typeface="Cambria Math"/>
                                                                      </a:rPr>
                                                                      <m:t>:</m:t>
                                                                    </m:r>
                                                                  </m:e>
                                                                </m:mr>
                                                                <m:mr>
                                                                  <m:e>
                                                                    <m:r>
                                                                      <a:rPr lang="es-ES" i="1">
                                                                        <a:latin typeface="Cambria Math"/>
                                                                      </a:rPr>
                                                                      <m:t>:</m:t>
                                                                    </m:r>
                                                                  </m:e>
                                                                </m:mr>
                                                              </m:m>
                                                            </m:e>
                                                          </m:mr>
                                                          <m:mr>
                                                            <m:e>
                                                              <m:r>
                                                                <a:rPr lang="es-ES" i="1">
                                                                  <a:latin typeface="Cambria Math"/>
                                                                </a:rPr>
                                                                <m:t>𝑥</m:t>
                                                              </m:r>
                                                              <m:r>
                                                                <a:rPr lang="es-ES" i="1">
                                                                  <a:latin typeface="Cambria Math"/>
                                                                </a:rPr>
                                                                <m:t>(</m:t>
                                                              </m:r>
                                                              <m:r>
                                                                <a:rPr lang="es-ES" i="1">
                                                                  <a:latin typeface="Cambria Math"/>
                                                                </a:rPr>
                                                                <m:t>𝑘</m:t>
                                                              </m:r>
                                                              <m:r>
                                                                <a:rPr lang="es-ES" i="1">
                                                                  <a:latin typeface="Cambria Math"/>
                                                                </a:rPr>
                                                                <m:t>−</m:t>
                                                              </m:r>
                                                              <m:r>
                                                                <a:rPr lang="es-ES" i="1">
                                                                  <a:latin typeface="Cambria Math"/>
                                                                </a:rPr>
                                                                <m:t>𝑁</m:t>
                                                              </m:r>
                                                              <m:r>
                                                                <a:rPr lang="es-ES" i="1">
                                                                  <a:latin typeface="Cambria Math"/>
                                                                </a:rPr>
                                                                <m:t>)</m:t>
                                                              </m:r>
                                                            </m:e>
                                                          </m:mr>
                                                        </m:m>
                                                      </m:e>
                                                    </m:mr>
                                                    <m:mr>
                                                      <m:e>
                                                        <m:sSup>
                                                          <m:sSupPr>
                                                            <m:ctrlPr>
                                                              <a:rPr lang="es-ES" i="1">
                                                                <a:latin typeface="Cambria Math"/>
                                                              </a:rPr>
                                                            </m:ctrlPr>
                                                          </m:sSupPr>
                                                          <m:e>
                                                            <m:r>
                                                              <a:rPr lang="es-ES" i="1">
                                                                <a:latin typeface="Cambria Math"/>
                                                              </a:rPr>
                                                              <m:t>𝑥</m:t>
                                                            </m:r>
                                                          </m:e>
                                                          <m:sup>
                                                            <m:r>
                                                              <a:rPr lang="es-ES" i="1">
                                                                <a:latin typeface="Cambria Math"/>
                                                              </a:rPr>
                                                              <m:t>2</m:t>
                                                            </m:r>
                                                          </m:sup>
                                                        </m:sSup>
                                                        <m:r>
                                                          <a:rPr lang="es-ES" i="1">
                                                            <a:latin typeface="Cambria Math"/>
                                                          </a:rPr>
                                                          <m:t>(</m:t>
                                                        </m:r>
                                                        <m:r>
                                                          <a:rPr lang="es-ES" i="1">
                                                            <a:latin typeface="Cambria Math"/>
                                                          </a:rPr>
                                                          <m:t>𝑘</m:t>
                                                        </m:r>
                                                        <m:r>
                                                          <a:rPr lang="es-ES" i="1">
                                                            <a:latin typeface="Cambria Math"/>
                                                          </a:rPr>
                                                          <m:t>)</m:t>
                                                        </m:r>
                                                      </m:e>
                                                    </m:mr>
                                                  </m:m>
                                                </m:e>
                                              </m:mr>
                                              <m:mr>
                                                <m:e>
                                                  <m:r>
                                                    <a:rPr lang="es-ES" i="1">
                                                      <a:latin typeface="Cambria Math"/>
                                                    </a:rPr>
                                                    <m:t>𝑥</m:t>
                                                  </m:r>
                                                  <m:r>
                                                    <a:rPr lang="es-ES" i="1">
                                                      <a:latin typeface="Cambria Math"/>
                                                    </a:rPr>
                                                    <m:t>(</m:t>
                                                  </m:r>
                                                  <m:r>
                                                    <a:rPr lang="es-ES" i="1">
                                                      <a:latin typeface="Cambria Math"/>
                                                    </a:rPr>
                                                    <m:t>𝑘</m:t>
                                                  </m:r>
                                                  <m:r>
                                                    <a:rPr lang="es-ES" i="1">
                                                      <a:latin typeface="Cambria Math"/>
                                                    </a:rPr>
                                                    <m:t>)</m:t>
                                                  </m:r>
                                                  <m:r>
                                                    <a:rPr lang="es-ES" i="1">
                                                      <a:latin typeface="Cambria Math"/>
                                                    </a:rPr>
                                                    <m:t>𝑥</m:t>
                                                  </m:r>
                                                  <m:d>
                                                    <m:dPr>
                                                      <m:ctrlPr>
                                                        <a:rPr lang="es-ES" i="1">
                                                          <a:latin typeface="Cambria Math"/>
                                                        </a:rPr>
                                                      </m:ctrlPr>
                                                    </m:dPr>
                                                    <m:e>
                                                      <m:r>
                                                        <a:rPr lang="es-ES" i="1">
                                                          <a:latin typeface="Cambria Math"/>
                                                        </a:rPr>
                                                        <m:t>𝑘</m:t>
                                                      </m:r>
                                                      <m:r>
                                                        <a:rPr lang="es-ES" i="1">
                                                          <a:latin typeface="Cambria Math"/>
                                                        </a:rPr>
                                                        <m:t>−1</m:t>
                                                      </m:r>
                                                    </m:e>
                                                  </m:d>
                                                </m:e>
                                              </m:mr>
                                            </m:m>
                                          </m:e>
                                        </m:mr>
                                        <m:mr>
                                          <m:e>
                                            <m:r>
                                              <a:rPr lang="es-ES" i="1">
                                                <a:latin typeface="Cambria Math"/>
                                              </a:rPr>
                                              <m:t>:</m:t>
                                            </m:r>
                                          </m:e>
                                        </m:mr>
                                        <m:mr>
                                          <m:e>
                                            <m:r>
                                              <a:rPr lang="es-ES" i="1">
                                                <a:latin typeface="Cambria Math"/>
                                              </a:rPr>
                                              <m:t>:</m:t>
                                            </m:r>
                                          </m:e>
                                        </m:mr>
                                      </m:m>
                                    </m:e>
                                  </m:mr>
                                  <m:mr>
                                    <m:e>
                                      <m:r>
                                        <a:rPr lang="es-ES" i="1">
                                          <a:latin typeface="Cambria Math"/>
                                        </a:rPr>
                                        <m:t>𝑥</m:t>
                                      </m:r>
                                      <m:r>
                                        <a:rPr lang="es-ES" i="1">
                                          <a:latin typeface="Cambria Math"/>
                                        </a:rPr>
                                        <m:t>(</m:t>
                                      </m:r>
                                      <m:r>
                                        <a:rPr lang="es-ES" i="1">
                                          <a:latin typeface="Cambria Math"/>
                                        </a:rPr>
                                        <m:t>𝑘</m:t>
                                      </m:r>
                                      <m:r>
                                        <a:rPr lang="es-ES" i="1">
                                          <a:latin typeface="Cambria Math"/>
                                        </a:rPr>
                                        <m:t>)</m:t>
                                      </m:r>
                                      <m:r>
                                        <a:rPr lang="es-ES" i="1">
                                          <a:latin typeface="Cambria Math"/>
                                        </a:rPr>
                                        <m:t>𝑥</m:t>
                                      </m:r>
                                      <m:d>
                                        <m:dPr>
                                          <m:ctrlPr>
                                            <a:rPr lang="es-ES" i="1">
                                              <a:latin typeface="Cambria Math"/>
                                            </a:rPr>
                                          </m:ctrlPr>
                                        </m:dPr>
                                        <m:e>
                                          <m:r>
                                            <a:rPr lang="es-ES" i="1">
                                              <a:latin typeface="Cambria Math"/>
                                            </a:rPr>
                                            <m:t>𝑘</m:t>
                                          </m:r>
                                          <m:r>
                                            <a:rPr lang="es-ES" i="1">
                                              <a:latin typeface="Cambria Math"/>
                                            </a:rPr>
                                            <m:t>−</m:t>
                                          </m:r>
                                          <m:r>
                                            <a:rPr lang="es-ES" i="1">
                                              <a:latin typeface="Cambria Math"/>
                                            </a:rPr>
                                            <m:t>𝑁</m:t>
                                          </m:r>
                                        </m:e>
                                      </m:d>
                                    </m:e>
                                  </m:mr>
                                  <m:mr>
                                    <m:e>
                                      <m:r>
                                        <a:rPr lang="es-ES" i="1">
                                          <a:latin typeface="Cambria Math"/>
                                        </a:rPr>
                                        <m:t>.</m:t>
                                      </m:r>
                                    </m:e>
                                  </m:mr>
                                </m:m>
                              </m:e>
                            </m:mr>
                            <m:mr>
                              <m:e>
                                <m:r>
                                  <a:rPr lang="es-ES" i="1">
                                    <a:latin typeface="Cambria Math"/>
                                  </a:rPr>
                                  <m:t>.</m:t>
                                </m:r>
                              </m:e>
                            </m:mr>
                            <m:mr>
                              <m:e>
                                <m:eqArr>
                                  <m:eqArrPr>
                                    <m:ctrlPr>
                                      <a:rPr lang="es-ES" i="1">
                                        <a:latin typeface="Cambria Math"/>
                                      </a:rPr>
                                    </m:ctrlPr>
                                  </m:eqArrPr>
                                  <m:e>
                                    <m:r>
                                      <a:rPr lang="es-ES" i="1">
                                        <a:latin typeface="Cambria Math"/>
                                      </a:rPr>
                                      <m:t>𝑥</m:t>
                                    </m:r>
                                    <m:d>
                                      <m:dPr>
                                        <m:ctrlPr>
                                          <a:rPr lang="es-ES" i="1">
                                            <a:latin typeface="Cambria Math"/>
                                          </a:rPr>
                                        </m:ctrlPr>
                                      </m:dPr>
                                      <m:e>
                                        <m:r>
                                          <a:rPr lang="es-ES" i="1">
                                            <a:latin typeface="Cambria Math"/>
                                          </a:rPr>
                                          <m:t>𝑘</m:t>
                                        </m:r>
                                        <m:r>
                                          <a:rPr lang="es-ES" i="1">
                                            <a:latin typeface="Cambria Math"/>
                                          </a:rPr>
                                          <m:t>−</m:t>
                                        </m:r>
                                        <m:r>
                                          <a:rPr lang="es-ES" i="1">
                                            <a:latin typeface="Cambria Math"/>
                                          </a:rPr>
                                          <m:t>𝑁</m:t>
                                        </m:r>
                                      </m:e>
                                    </m:d>
                                    <m:r>
                                      <a:rPr lang="es-ES" i="1">
                                        <a:latin typeface="Cambria Math"/>
                                      </a:rPr>
                                      <m:t>𝑥</m:t>
                                    </m:r>
                                    <m:d>
                                      <m:dPr>
                                        <m:ctrlPr>
                                          <a:rPr lang="es-ES" i="1">
                                            <a:latin typeface="Cambria Math"/>
                                          </a:rPr>
                                        </m:ctrlPr>
                                      </m:dPr>
                                      <m:e>
                                        <m:r>
                                          <a:rPr lang="es-ES" i="1">
                                            <a:latin typeface="Cambria Math"/>
                                          </a:rPr>
                                          <m:t>𝑘</m:t>
                                        </m:r>
                                        <m:r>
                                          <a:rPr lang="es-ES" i="1">
                                            <a:latin typeface="Cambria Math"/>
                                          </a:rPr>
                                          <m:t>−</m:t>
                                        </m:r>
                                        <m:r>
                                          <a:rPr lang="es-ES" i="1">
                                            <a:latin typeface="Cambria Math"/>
                                          </a:rPr>
                                          <m:t>𝑁</m:t>
                                        </m:r>
                                        <m:r>
                                          <a:rPr lang="es-ES" i="1">
                                            <a:latin typeface="Cambria Math"/>
                                          </a:rPr>
                                          <m:t>−1</m:t>
                                        </m:r>
                                      </m:e>
                                    </m:d>
                                  </m:e>
                                  <m:e>
                                    <m:sSup>
                                      <m:sSupPr>
                                        <m:ctrlPr>
                                          <a:rPr lang="es-ES" i="1">
                                            <a:latin typeface="Cambria Math"/>
                                          </a:rPr>
                                        </m:ctrlPr>
                                      </m:sSupPr>
                                      <m:e>
                                        <m:r>
                                          <a:rPr lang="es-ES" i="1">
                                            <a:latin typeface="Cambria Math"/>
                                          </a:rPr>
                                          <m:t>𝑥</m:t>
                                        </m:r>
                                      </m:e>
                                      <m:sup>
                                        <m:r>
                                          <a:rPr lang="es-ES" i="1">
                                            <a:latin typeface="Cambria Math"/>
                                          </a:rPr>
                                          <m:t>2</m:t>
                                        </m:r>
                                      </m:sup>
                                    </m:sSup>
                                    <m:r>
                                      <a:rPr lang="es-ES" i="1">
                                        <a:latin typeface="Cambria Math"/>
                                      </a:rPr>
                                      <m:t>(</m:t>
                                    </m:r>
                                    <m:r>
                                      <a:rPr lang="es-ES" i="1">
                                        <a:latin typeface="Cambria Math"/>
                                      </a:rPr>
                                      <m:t>𝑘</m:t>
                                    </m:r>
                                    <m:r>
                                      <a:rPr lang="es-ES" i="1">
                                        <a:latin typeface="Cambria Math"/>
                                      </a:rPr>
                                      <m:t>−</m:t>
                                    </m:r>
                                    <m:r>
                                      <a:rPr lang="es-ES" i="1">
                                        <a:latin typeface="Cambria Math"/>
                                      </a:rPr>
                                      <m:t>𝑁</m:t>
                                    </m:r>
                                    <m:r>
                                      <a:rPr lang="es-ES" i="1">
                                        <a:latin typeface="Cambria Math"/>
                                      </a:rPr>
                                      <m:t>)</m:t>
                                    </m:r>
                                  </m:e>
                                </m:eqArr>
                              </m:e>
                            </m:mr>
                          </m:m>
                        </m:e>
                      </m:d>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611560" y="2060848"/>
                <a:ext cx="3361048" cy="3646960"/>
              </a:xfrm>
              <a:prstGeom prst="rect">
                <a:avLst/>
              </a:prstGeom>
              <a:blipFill rotWithShape="1">
                <a:blip r:embed="rId2"/>
                <a:stretch>
                  <a:fillRect/>
                </a:stretch>
              </a:blipFill>
            </p:spPr>
            <p:txBody>
              <a:bodyPr/>
              <a:lstStyle/>
              <a:p>
                <a:r>
                  <a:rPr lang="es-ES">
                    <a:noFill/>
                  </a:rPr>
                  <a:t> </a:t>
                </a:r>
              </a:p>
            </p:txBody>
          </p:sp>
        </mc:Fallback>
      </mc:AlternateContent>
      <p:sp>
        <p:nvSpPr>
          <p:cNvPr id="7" name="2 Marcador de contenido"/>
          <p:cNvSpPr txBox="1">
            <a:spLocks/>
          </p:cNvSpPr>
          <p:nvPr/>
        </p:nvSpPr>
        <p:spPr>
          <a:xfrm>
            <a:off x="611560" y="692696"/>
            <a:ext cx="7848872" cy="115212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es-ES" b="1" dirty="0" smtClean="0"/>
              <a:t>ALGORITMO LMS VOLTERRA</a:t>
            </a:r>
            <a:r>
              <a:rPr lang="es-ES" dirty="0" smtClean="0"/>
              <a:t>: </a:t>
            </a:r>
            <a:r>
              <a:rPr lang="es-ES" dirty="0"/>
              <a:t>se usa para filtros de series desde segundo orden, y enésimo orden, estos reducen la complejidad computacional a un nivel </a:t>
            </a:r>
            <a:r>
              <a:rPr lang="es-ES" dirty="0" smtClean="0"/>
              <a:t>aceptable. </a:t>
            </a:r>
            <a:endParaRPr lang="es-ES" i="1" dirty="0"/>
          </a:p>
        </p:txBody>
      </p:sp>
      <mc:AlternateContent xmlns:mc="http://schemas.openxmlformats.org/markup-compatibility/2006" xmlns:a14="http://schemas.microsoft.com/office/drawing/2010/main">
        <mc:Choice Requires="a14">
          <p:sp>
            <p:nvSpPr>
              <p:cNvPr id="8" name="7 Rectángulo"/>
              <p:cNvSpPr/>
              <p:nvPr/>
            </p:nvSpPr>
            <p:spPr>
              <a:xfrm>
                <a:off x="4032775" y="2060848"/>
                <a:ext cx="2195409" cy="3639010"/>
              </a:xfrm>
              <a:prstGeom prst="rect">
                <a:avLst/>
              </a:prstGeom>
            </p:spPr>
            <p:txBody>
              <a:bodyPr wrap="none">
                <a:spAutoFit/>
              </a:bodyPr>
              <a:lstStyle/>
              <a:p>
                <a:r>
                  <a:rPr lang="es-ES" i="1" dirty="0" smtClean="0"/>
                  <a:t>w</a:t>
                </a:r>
                <a14:m>
                  <m:oMath xmlns:m="http://schemas.openxmlformats.org/officeDocument/2006/math">
                    <m:d>
                      <m:dPr>
                        <m:ctrlPr>
                          <a:rPr lang="es-ES" i="1" smtClean="0">
                            <a:latin typeface="Cambria Math"/>
                          </a:rPr>
                        </m:ctrlPr>
                      </m:dPr>
                      <m:e>
                        <m:r>
                          <a:rPr lang="es-ES" i="1">
                            <a:latin typeface="Cambria Math"/>
                          </a:rPr>
                          <m:t>𝑘</m:t>
                        </m:r>
                      </m:e>
                    </m:d>
                    <m:r>
                      <a:rPr lang="es-ES" i="1" smtClean="0">
                        <a:latin typeface="Cambria Math"/>
                      </a:rPr>
                      <m:t>=</m:t>
                    </m:r>
                    <m:d>
                      <m:dPr>
                        <m:begChr m:val="["/>
                        <m:endChr m:val="]"/>
                        <m:ctrlPr>
                          <a:rPr lang="es-ES" i="1" smtClean="0">
                            <a:latin typeface="Cambria Math"/>
                          </a:rPr>
                        </m:ctrlPr>
                      </m:dP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sSub>
                                                                          <m:sSubPr>
                                                                            <m:ctrlPr>
                                                                              <a:rPr lang="es-ES" i="1">
                                                                                <a:latin typeface="Cambria Math"/>
                                                                              </a:rPr>
                                                                            </m:ctrlPr>
                                                                          </m:sSubPr>
                                                                          <m:e>
                                                                            <m:r>
                                                                              <a:rPr lang="es-ES" i="1">
                                                                                <a:latin typeface="Cambria Math"/>
                                                                              </a:rPr>
                                                                              <m:t>𝜔</m:t>
                                                                            </m:r>
                                                                          </m:e>
                                                                          <m:sub>
                                                                            <m:r>
                                                                              <a:rPr lang="es-ES" i="1">
                                                                                <a:latin typeface="Cambria Math"/>
                                                                              </a:rPr>
                                                                              <m:t>𝑜</m:t>
                                                                            </m:r>
                                                                          </m:sub>
                                                                        </m:sSub>
                                                                        <m:r>
                                                                          <a:rPr lang="es-ES" i="1">
                                                                            <a:latin typeface="Cambria Math"/>
                                                                          </a:rPr>
                                                                          <m:t>(</m:t>
                                                                        </m:r>
                                                                        <m:r>
                                                                          <a:rPr lang="es-ES" i="1">
                                                                            <a:latin typeface="Cambria Math"/>
                                                                          </a:rPr>
                                                                          <m:t>𝑘</m:t>
                                                                        </m:r>
                                                                        <m:r>
                                                                          <a:rPr lang="es-ES" i="1">
                                                                            <a:latin typeface="Cambria Math"/>
                                                                          </a:rPr>
                                                                          <m:t>)</m:t>
                                                                        </m:r>
                                                                      </m:e>
                                                                    </m:mr>
                                                                    <m:mr>
                                                                      <m:e>
                                                                        <m:sSub>
                                                                          <m:sSubPr>
                                                                            <m:ctrlPr>
                                                                              <a:rPr lang="es-ES" i="1">
                                                                                <a:latin typeface="Cambria Math"/>
                                                                              </a:rPr>
                                                                            </m:ctrlPr>
                                                                          </m:sSubPr>
                                                                          <m:e>
                                                                            <m:r>
                                                                              <a:rPr lang="es-ES" i="1">
                                                                                <a:latin typeface="Cambria Math"/>
                                                                              </a:rPr>
                                                                              <m:t>𝜔</m:t>
                                                                            </m:r>
                                                                          </m:e>
                                                                          <m:sub>
                                                                            <m:r>
                                                                              <a:rPr lang="es-ES" i="1">
                                                                                <a:latin typeface="Cambria Math"/>
                                                                              </a:rPr>
                                                                              <m:t>1</m:t>
                                                                            </m:r>
                                                                          </m:sub>
                                                                        </m:sSub>
                                                                        <m:r>
                                                                          <a:rPr lang="es-ES" i="1">
                                                                            <a:latin typeface="Cambria Math"/>
                                                                          </a:rPr>
                                                                          <m:t>(</m:t>
                                                                        </m:r>
                                                                        <m:r>
                                                                          <a:rPr lang="es-ES" i="1">
                                                                            <a:latin typeface="Cambria Math"/>
                                                                          </a:rPr>
                                                                          <m:t>𝑘</m:t>
                                                                        </m:r>
                                                                        <m:r>
                                                                          <a:rPr lang="es-ES" i="1">
                                                                            <a:latin typeface="Cambria Math"/>
                                                                          </a:rPr>
                                                                          <m:t>)</m:t>
                                                                        </m:r>
                                                                      </m:e>
                                                                    </m:mr>
                                                                  </m:m>
                                                                </m:e>
                                                              </m:mr>
                                                              <m:mr>
                                                                <m:e>
                                                                  <m:r>
                                                                    <a:rPr lang="es-ES" i="1">
                                                                      <a:latin typeface="Cambria Math"/>
                                                                    </a:rPr>
                                                                    <m:t>:</m:t>
                                                                  </m:r>
                                                                </m:e>
                                                              </m:mr>
                                                              <m:mr>
                                                                <m:e>
                                                                  <m:r>
                                                                    <a:rPr lang="es-ES" i="1">
                                                                      <a:latin typeface="Cambria Math"/>
                                                                    </a:rPr>
                                                                    <m:t>:</m:t>
                                                                  </m:r>
                                                                </m:e>
                                                              </m:mr>
                                                            </m:m>
                                                          </m:e>
                                                        </m:mr>
                                                        <m:mr>
                                                          <m:e>
                                                            <m:sSub>
                                                              <m:sSubPr>
                                                                <m:ctrlPr>
                                                                  <a:rPr lang="es-ES" i="1">
                                                                    <a:latin typeface="Cambria Math"/>
                                                                  </a:rPr>
                                                                </m:ctrlPr>
                                                              </m:sSubPr>
                                                              <m:e>
                                                                <m:r>
                                                                  <a:rPr lang="es-ES" i="1">
                                                                    <a:latin typeface="Cambria Math"/>
                                                                  </a:rPr>
                                                                  <m:t>𝜔</m:t>
                                                                </m:r>
                                                              </m:e>
                                                              <m:sub>
                                                                <m:r>
                                                                  <a:rPr lang="es-ES" i="1">
                                                                    <a:latin typeface="Cambria Math"/>
                                                                  </a:rPr>
                                                                  <m:t>𝑁</m:t>
                                                                </m:r>
                                                              </m:sub>
                                                            </m:sSub>
                                                            <m:r>
                                                              <a:rPr lang="es-ES" i="1">
                                                                <a:latin typeface="Cambria Math"/>
                                                              </a:rPr>
                                                              <m:t>(</m:t>
                                                            </m:r>
                                                            <m:r>
                                                              <a:rPr lang="es-ES" i="1">
                                                                <a:latin typeface="Cambria Math"/>
                                                              </a:rPr>
                                                              <m:t>𝑘</m:t>
                                                            </m:r>
                                                            <m:r>
                                                              <a:rPr lang="es-ES" i="1">
                                                                <a:latin typeface="Cambria Math"/>
                                                              </a:rPr>
                                                              <m:t>)</m:t>
                                                            </m:r>
                                                          </m:e>
                                                        </m:mr>
                                                      </m:m>
                                                    </m:e>
                                                  </m:mr>
                                                  <m:mr>
                                                    <m:e>
                                                      <m:sSub>
                                                        <m:sSubPr>
                                                          <m:ctrlPr>
                                                            <a:rPr lang="es-ES" i="1">
                                                              <a:latin typeface="Cambria Math"/>
                                                            </a:rPr>
                                                          </m:ctrlPr>
                                                        </m:sSubPr>
                                                        <m:e>
                                                          <m:r>
                                                            <a:rPr lang="es-ES" i="1">
                                                              <a:latin typeface="Cambria Math"/>
                                                            </a:rPr>
                                                            <m:t>𝜔</m:t>
                                                          </m:r>
                                                        </m:e>
                                                        <m:sub>
                                                          <m:r>
                                                            <a:rPr lang="es-ES" i="1">
                                                              <a:latin typeface="Cambria Math"/>
                                                            </a:rPr>
                                                            <m:t>0,0</m:t>
                                                          </m:r>
                                                        </m:sub>
                                                      </m:sSub>
                                                      <m:r>
                                                        <a:rPr lang="es-ES" i="1">
                                                          <a:latin typeface="Cambria Math"/>
                                                        </a:rPr>
                                                        <m:t>(</m:t>
                                                      </m:r>
                                                      <m:r>
                                                        <a:rPr lang="es-ES" i="1">
                                                          <a:latin typeface="Cambria Math"/>
                                                        </a:rPr>
                                                        <m:t>𝑘</m:t>
                                                      </m:r>
                                                      <m:r>
                                                        <a:rPr lang="es-ES" i="1">
                                                          <a:latin typeface="Cambria Math"/>
                                                        </a:rPr>
                                                        <m:t>)</m:t>
                                                      </m:r>
                                                    </m:e>
                                                  </m:mr>
                                                </m:m>
                                              </m:e>
                                            </m:mr>
                                            <m:mr>
                                              <m:e>
                                                <m:sSub>
                                                  <m:sSubPr>
                                                    <m:ctrlPr>
                                                      <a:rPr lang="es-ES" i="1">
                                                        <a:latin typeface="Cambria Math"/>
                                                      </a:rPr>
                                                    </m:ctrlPr>
                                                  </m:sSubPr>
                                                  <m:e>
                                                    <m:r>
                                                      <a:rPr lang="es-ES" i="1">
                                                        <a:latin typeface="Cambria Math"/>
                                                      </a:rPr>
                                                      <m:t>𝜔</m:t>
                                                    </m:r>
                                                  </m:e>
                                                  <m:sub>
                                                    <m:r>
                                                      <a:rPr lang="es-ES" i="1">
                                                        <a:latin typeface="Cambria Math"/>
                                                      </a:rPr>
                                                      <m:t>0,1</m:t>
                                                    </m:r>
                                                  </m:sub>
                                                </m:sSub>
                                                <m:r>
                                                  <a:rPr lang="es-ES" i="1">
                                                    <a:latin typeface="Cambria Math"/>
                                                  </a:rPr>
                                                  <m:t>(</m:t>
                                                </m:r>
                                                <m:r>
                                                  <a:rPr lang="es-ES" i="1">
                                                    <a:latin typeface="Cambria Math"/>
                                                  </a:rPr>
                                                  <m:t>𝑘</m:t>
                                                </m:r>
                                                <m:r>
                                                  <a:rPr lang="es-ES" i="1">
                                                    <a:latin typeface="Cambria Math"/>
                                                  </a:rPr>
                                                  <m:t>)</m:t>
                                                </m:r>
                                              </m:e>
                                            </m:mr>
                                          </m:m>
                                        </m:e>
                                      </m:mr>
                                      <m:mr>
                                        <m:e>
                                          <m:r>
                                            <a:rPr lang="es-ES" i="1">
                                              <a:latin typeface="Cambria Math"/>
                                            </a:rPr>
                                            <m:t>:</m:t>
                                          </m:r>
                                        </m:e>
                                      </m:mr>
                                      <m:mr>
                                        <m:e>
                                          <m:r>
                                            <a:rPr lang="es-ES" i="1">
                                              <a:latin typeface="Cambria Math"/>
                                            </a:rPr>
                                            <m:t>:</m:t>
                                          </m:r>
                                        </m:e>
                                      </m:mr>
                                    </m:m>
                                  </m:e>
                                </m:mr>
                                <m:mr>
                                  <m:e>
                                    <m:sSub>
                                      <m:sSubPr>
                                        <m:ctrlPr>
                                          <a:rPr lang="es-ES" i="1">
                                            <a:latin typeface="Cambria Math"/>
                                          </a:rPr>
                                        </m:ctrlPr>
                                      </m:sSubPr>
                                      <m:e>
                                        <m:r>
                                          <a:rPr lang="es-ES" i="1">
                                            <a:latin typeface="Cambria Math"/>
                                          </a:rPr>
                                          <m:t>𝜔</m:t>
                                        </m:r>
                                      </m:e>
                                      <m:sub>
                                        <m:r>
                                          <a:rPr lang="es-ES" i="1">
                                            <a:latin typeface="Cambria Math"/>
                                          </a:rPr>
                                          <m:t>0,</m:t>
                                        </m:r>
                                        <m:r>
                                          <a:rPr lang="es-ES" i="1">
                                            <a:latin typeface="Cambria Math"/>
                                          </a:rPr>
                                          <m:t>𝑁</m:t>
                                        </m:r>
                                      </m:sub>
                                    </m:sSub>
                                    <m:r>
                                      <a:rPr lang="es-ES" i="1">
                                        <a:latin typeface="Cambria Math"/>
                                      </a:rPr>
                                      <m:t>(</m:t>
                                    </m:r>
                                    <m:r>
                                      <a:rPr lang="es-ES" i="1">
                                        <a:latin typeface="Cambria Math"/>
                                      </a:rPr>
                                      <m:t>𝑘</m:t>
                                    </m:r>
                                    <m:r>
                                      <a:rPr lang="es-ES" i="1">
                                        <a:latin typeface="Cambria Math"/>
                                      </a:rPr>
                                      <m:t>)</m:t>
                                    </m:r>
                                  </m:e>
                                </m:mr>
                                <m:mr>
                                  <m:e>
                                    <m:r>
                                      <a:rPr lang="es-ES" i="1">
                                        <a:latin typeface="Cambria Math"/>
                                      </a:rPr>
                                      <m:t>.</m:t>
                                    </m:r>
                                  </m:e>
                                </m:mr>
                              </m:m>
                            </m:e>
                          </m:mr>
                          <m:mr>
                            <m:e>
                              <m:r>
                                <a:rPr lang="es-ES" i="1">
                                  <a:latin typeface="Cambria Math"/>
                                </a:rPr>
                                <m:t>.</m:t>
                              </m:r>
                            </m:e>
                          </m:mr>
                          <m:mr>
                            <m:e>
                              <m:eqArr>
                                <m:eqArrPr>
                                  <m:ctrlPr>
                                    <a:rPr lang="es-ES" i="1">
                                      <a:latin typeface="Cambria Math"/>
                                    </a:rPr>
                                  </m:ctrlPr>
                                </m:eqArrPr>
                                <m:e>
                                  <m:sSub>
                                    <m:sSubPr>
                                      <m:ctrlPr>
                                        <a:rPr lang="es-ES" i="1">
                                          <a:latin typeface="Cambria Math"/>
                                        </a:rPr>
                                      </m:ctrlPr>
                                    </m:sSubPr>
                                    <m:e>
                                      <m:r>
                                        <a:rPr lang="es-ES" i="1">
                                          <a:latin typeface="Cambria Math"/>
                                        </a:rPr>
                                        <m:t>𝜔</m:t>
                                      </m:r>
                                    </m:e>
                                    <m:sub>
                                      <m:r>
                                        <a:rPr lang="es-ES" i="1">
                                          <a:latin typeface="Cambria Math"/>
                                        </a:rPr>
                                        <m:t>𝑁</m:t>
                                      </m:r>
                                      <m:r>
                                        <a:rPr lang="es-ES" i="1">
                                          <a:latin typeface="Cambria Math"/>
                                        </a:rPr>
                                        <m:t>,</m:t>
                                      </m:r>
                                      <m:r>
                                        <a:rPr lang="es-ES" i="1">
                                          <a:latin typeface="Cambria Math"/>
                                        </a:rPr>
                                        <m:t>𝑁</m:t>
                                      </m:r>
                                      <m:r>
                                        <a:rPr lang="es-ES" i="1">
                                          <a:latin typeface="Cambria Math"/>
                                        </a:rPr>
                                        <m:t>−1</m:t>
                                      </m:r>
                                    </m:sub>
                                  </m:sSub>
                                  <m:r>
                                    <a:rPr lang="es-ES" i="1">
                                      <a:latin typeface="Cambria Math"/>
                                    </a:rPr>
                                    <m:t>(</m:t>
                                  </m:r>
                                  <m:r>
                                    <a:rPr lang="es-ES" i="1">
                                      <a:latin typeface="Cambria Math"/>
                                    </a:rPr>
                                    <m:t>𝑘</m:t>
                                  </m:r>
                                  <m:r>
                                    <a:rPr lang="es-ES" i="1">
                                      <a:latin typeface="Cambria Math"/>
                                    </a:rPr>
                                    <m:t>)</m:t>
                                  </m:r>
                                </m:e>
                                <m:e>
                                  <m:sSub>
                                    <m:sSubPr>
                                      <m:ctrlPr>
                                        <a:rPr lang="es-ES" i="1">
                                          <a:latin typeface="Cambria Math"/>
                                        </a:rPr>
                                      </m:ctrlPr>
                                    </m:sSubPr>
                                    <m:e>
                                      <m:r>
                                        <a:rPr lang="es-ES" i="1">
                                          <a:latin typeface="Cambria Math"/>
                                        </a:rPr>
                                        <m:t>𝜔</m:t>
                                      </m:r>
                                    </m:e>
                                    <m:sub>
                                      <m:r>
                                        <a:rPr lang="es-ES" i="1">
                                          <a:latin typeface="Cambria Math"/>
                                        </a:rPr>
                                        <m:t>𝑁</m:t>
                                      </m:r>
                                      <m:r>
                                        <a:rPr lang="es-ES" i="1">
                                          <a:latin typeface="Cambria Math"/>
                                        </a:rPr>
                                        <m:t>,</m:t>
                                      </m:r>
                                      <m:r>
                                        <a:rPr lang="es-ES" i="1">
                                          <a:latin typeface="Cambria Math"/>
                                        </a:rPr>
                                        <m:t>𝑁</m:t>
                                      </m:r>
                                    </m:sub>
                                  </m:sSub>
                                  <m:r>
                                    <a:rPr lang="es-ES" i="1">
                                      <a:latin typeface="Cambria Math"/>
                                    </a:rPr>
                                    <m:t>(</m:t>
                                  </m:r>
                                  <m:r>
                                    <a:rPr lang="es-ES" i="1">
                                      <a:latin typeface="Cambria Math"/>
                                    </a:rPr>
                                    <m:t>𝑘</m:t>
                                  </m:r>
                                  <m:r>
                                    <a:rPr lang="es-ES" i="1">
                                      <a:latin typeface="Cambria Math"/>
                                    </a:rPr>
                                    <m:t>)</m:t>
                                  </m:r>
                                </m:e>
                              </m:eqArr>
                            </m:e>
                          </m:mr>
                        </m:m>
                        <m:r>
                          <m:rPr>
                            <m:nor/>
                          </m:rPr>
                          <a:rPr lang="es-ES" dirty="0"/>
                          <m:t> </m:t>
                        </m:r>
                      </m:e>
                    </m:d>
                  </m:oMath>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4032775" y="2060848"/>
                <a:ext cx="2195409" cy="3639010"/>
              </a:xfrm>
              <a:prstGeom prst="rect">
                <a:avLst/>
              </a:prstGeom>
              <a:blipFill rotWithShape="1">
                <a:blip r:embed="rId3"/>
                <a:stretch>
                  <a:fillRect l="-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284130" y="3645024"/>
                <a:ext cx="2104294"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𝑦</m:t>
                      </m:r>
                      <m:d>
                        <m:dPr>
                          <m:ctrlPr>
                            <a:rPr lang="es-ES" i="1">
                              <a:latin typeface="Cambria Math"/>
                            </a:rPr>
                          </m:ctrlPr>
                        </m:dPr>
                        <m:e>
                          <m:r>
                            <a:rPr lang="es-ES" i="1">
                              <a:latin typeface="Cambria Math"/>
                            </a:rPr>
                            <m:t>𝑘</m:t>
                          </m:r>
                        </m:e>
                      </m:d>
                      <m:r>
                        <a:rPr lang="es-ES" i="1">
                          <a:latin typeface="Cambria Math"/>
                        </a:rPr>
                        <m:t>=</m:t>
                      </m:r>
                      <m:sSup>
                        <m:sSupPr>
                          <m:ctrlPr>
                            <a:rPr lang="es-ES" i="1">
                              <a:latin typeface="Cambria Math"/>
                            </a:rPr>
                          </m:ctrlPr>
                        </m:sSupPr>
                        <m:e>
                          <m:r>
                            <a:rPr lang="es-ES" b="1" i="1">
                              <a:latin typeface="Cambria Math"/>
                            </a:rPr>
                            <m:t>𝒘</m:t>
                          </m:r>
                        </m:e>
                        <m:sup>
                          <m:r>
                            <a:rPr lang="es-ES" i="1">
                              <a:latin typeface="Cambria Math"/>
                            </a:rPr>
                            <m:t>𝑇</m:t>
                          </m:r>
                        </m:sup>
                      </m:sSup>
                      <m:d>
                        <m:dPr>
                          <m:ctrlPr>
                            <a:rPr lang="es-ES" i="1">
                              <a:latin typeface="Cambria Math"/>
                            </a:rPr>
                          </m:ctrlPr>
                        </m:dPr>
                        <m:e>
                          <m:r>
                            <a:rPr lang="es-ES" i="1">
                              <a:latin typeface="Cambria Math"/>
                            </a:rPr>
                            <m:t>𝑘</m:t>
                          </m:r>
                        </m:e>
                      </m:d>
                      <m:r>
                        <a:rPr lang="es-ES" b="1" i="1">
                          <a:latin typeface="Cambria Math"/>
                        </a:rPr>
                        <m:t>𝒙</m:t>
                      </m:r>
                      <m:d>
                        <m:dPr>
                          <m:ctrlPr>
                            <a:rPr lang="es-ES" i="1">
                              <a:latin typeface="Cambria Math"/>
                            </a:rPr>
                          </m:ctrlPr>
                        </m:dPr>
                        <m:e>
                          <m:r>
                            <a:rPr lang="es-ES" i="1">
                              <a:latin typeface="Cambria Math"/>
                            </a:rPr>
                            <m:t>𝑘</m:t>
                          </m:r>
                        </m:e>
                      </m:d>
                      <m:r>
                        <a:rPr lang="es-ES" i="1">
                          <a:latin typeface="Cambria Math"/>
                        </a:rPr>
                        <m:t> </m:t>
                      </m:r>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6284130" y="3645024"/>
                <a:ext cx="2104294" cy="374270"/>
              </a:xfrm>
              <a:prstGeom prst="rect">
                <a:avLst/>
              </a:prstGeom>
              <a:blipFill rotWithShape="1">
                <a:blip r:embed="rId4"/>
                <a:stretch>
                  <a:fillRect b="-6557"/>
                </a:stretch>
              </a:blipFill>
            </p:spPr>
            <p:txBody>
              <a:bodyPr/>
              <a:lstStyle/>
              <a:p>
                <a:r>
                  <a:rPr lang="es-ES">
                    <a:noFill/>
                  </a:rPr>
                  <a:t> </a:t>
                </a:r>
              </a:p>
            </p:txBody>
          </p:sp>
        </mc:Fallback>
      </mc:AlternateContent>
    </p:spTree>
    <p:extLst>
      <p:ext uri="{BB962C8B-B14F-4D97-AF65-F5344CB8AC3E}">
        <p14:creationId xmlns:p14="http://schemas.microsoft.com/office/powerpoint/2010/main" val="42813076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11</a:t>
            </a:fld>
            <a:endParaRPr lang="es-ES"/>
          </a:p>
        </p:txBody>
      </p:sp>
      <p:sp>
        <p:nvSpPr>
          <p:cNvPr id="6" name="2 Marcador de contenido"/>
          <p:cNvSpPr txBox="1">
            <a:spLocks/>
          </p:cNvSpPr>
          <p:nvPr/>
        </p:nvSpPr>
        <p:spPr>
          <a:xfrm>
            <a:off x="611560" y="692696"/>
            <a:ext cx="7848872" cy="115212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es-ES" b="1" dirty="0" smtClean="0"/>
              <a:t>ALGORITMO RLS VOLTERRA</a:t>
            </a:r>
            <a:r>
              <a:rPr lang="es-ES" dirty="0" smtClean="0"/>
              <a:t>: logra </a:t>
            </a:r>
            <a:r>
              <a:rPr lang="es-ES" dirty="0"/>
              <a:t>la convergencia mucho más rápido, incluso cuando la difusión de valores propios del vector de entrada y la  matriz de correlación es grande. </a:t>
            </a:r>
            <a:endParaRPr lang="es-ES" i="1" dirty="0"/>
          </a:p>
        </p:txBody>
      </p:sp>
      <mc:AlternateContent xmlns:mc="http://schemas.openxmlformats.org/markup-compatibility/2006" xmlns:a14="http://schemas.microsoft.com/office/drawing/2010/main">
        <mc:Choice Requires="a14">
          <p:sp>
            <p:nvSpPr>
              <p:cNvPr id="8" name="7 Rectángulo"/>
              <p:cNvSpPr/>
              <p:nvPr/>
            </p:nvSpPr>
            <p:spPr>
              <a:xfrm>
                <a:off x="755576" y="2276872"/>
                <a:ext cx="3162019" cy="3141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𝐱</m:t>
                      </m:r>
                      <m:d>
                        <m:dPr>
                          <m:ctrlPr>
                            <a:rPr lang="es-ES" i="1">
                              <a:latin typeface="Cambria Math"/>
                            </a:rPr>
                          </m:ctrlPr>
                        </m:dPr>
                        <m:e>
                          <m:r>
                            <a:rPr lang="es-ES" i="1">
                              <a:latin typeface="Cambria Math"/>
                            </a:rPr>
                            <m:t>𝑖</m:t>
                          </m:r>
                        </m:e>
                      </m:d>
                      <m:r>
                        <a:rPr lang="es-ES" i="1">
                          <a:latin typeface="Cambria Math"/>
                        </a:rPr>
                        <m:t>=</m:t>
                      </m:r>
                      <m:d>
                        <m:dPr>
                          <m:begChr m:val="["/>
                          <m:endChr m:val="]"/>
                          <m:ctrlPr>
                            <a:rPr lang="es-ES" i="1">
                              <a:latin typeface="Cambria Math"/>
                            </a:rPr>
                          </m:ctrlPr>
                        </m:dPr>
                        <m:e>
                          <m:eqArr>
                            <m:eqArrPr>
                              <m:ctrlPr>
                                <a:rPr lang="es-ES" i="1">
                                  <a:latin typeface="Cambria Math"/>
                                </a:rPr>
                              </m:ctrlPr>
                            </m:eqArrPr>
                            <m:e>
                              <m:m>
                                <m:mPr>
                                  <m:mcs>
                                    <m:mc>
                                      <m:mcPr>
                                        <m:count m:val="1"/>
                                        <m:mcJc m:val="center"/>
                                      </m:mcPr>
                                    </m:mc>
                                  </m:mcs>
                                  <m:ctrlPr>
                                    <a:rPr lang="es-ES" i="1">
                                      <a:latin typeface="Cambria Math"/>
                                    </a:rPr>
                                  </m:ctrlPr>
                                </m:mPr>
                                <m:mr>
                                  <m:e>
                                    <m:r>
                                      <a:rPr lang="es-ES" i="1">
                                        <a:latin typeface="Cambria Math"/>
                                      </a:rPr>
                                      <m:t>𝑥</m:t>
                                    </m:r>
                                    <m:d>
                                      <m:dPr>
                                        <m:ctrlPr>
                                          <a:rPr lang="es-ES" i="1">
                                            <a:latin typeface="Cambria Math"/>
                                          </a:rPr>
                                        </m:ctrlPr>
                                      </m:dPr>
                                      <m:e>
                                        <m:r>
                                          <a:rPr lang="es-ES" i="1">
                                            <a:latin typeface="Cambria Math"/>
                                          </a:rPr>
                                          <m:t>𝑖</m:t>
                                        </m:r>
                                      </m:e>
                                    </m:d>
                                  </m:e>
                                </m:mr>
                                <m:mr>
                                  <m:e>
                                    <m:r>
                                      <a:rPr lang="es-ES" i="1">
                                        <a:latin typeface="Cambria Math"/>
                                      </a:rPr>
                                      <m:t>𝑥</m:t>
                                    </m:r>
                                    <m:d>
                                      <m:dPr>
                                        <m:ctrlPr>
                                          <a:rPr lang="es-ES" i="1">
                                            <a:latin typeface="Cambria Math"/>
                                          </a:rPr>
                                        </m:ctrlPr>
                                      </m:dPr>
                                      <m:e>
                                        <m:r>
                                          <a:rPr lang="es-ES" i="1">
                                            <a:latin typeface="Cambria Math"/>
                                          </a:rPr>
                                          <m:t>𝑖</m:t>
                                        </m:r>
                                        <m:r>
                                          <a:rPr lang="es-ES" i="1">
                                            <a:latin typeface="Cambria Math"/>
                                          </a:rPr>
                                          <m:t>−1</m:t>
                                        </m:r>
                                      </m:e>
                                    </m:d>
                                  </m:e>
                                </m:mr>
                                <m:mr>
                                  <m:e>
                                    <m:r>
                                      <a:rPr lang="es-ES" i="1">
                                        <a:latin typeface="Cambria Math"/>
                                      </a:rPr>
                                      <m:t>⋮</m:t>
                                    </m:r>
                                  </m:e>
                                </m:mr>
                              </m:m>
                            </m:e>
                            <m:e>
                              <m:r>
                                <a:rPr lang="es-ES" i="1">
                                  <a:latin typeface="Cambria Math"/>
                                </a:rPr>
                                <m:t>𝑥</m:t>
                              </m:r>
                              <m:d>
                                <m:dPr>
                                  <m:ctrlPr>
                                    <a:rPr lang="es-ES" i="1">
                                      <a:latin typeface="Cambria Math"/>
                                    </a:rPr>
                                  </m:ctrlPr>
                                </m:dPr>
                                <m:e>
                                  <m:r>
                                    <a:rPr lang="es-ES" i="1">
                                      <a:latin typeface="Cambria Math"/>
                                    </a:rPr>
                                    <m:t>𝑖</m:t>
                                  </m:r>
                                  <m:r>
                                    <a:rPr lang="es-ES" i="1">
                                      <a:latin typeface="Cambria Math"/>
                                    </a:rPr>
                                    <m:t>−</m:t>
                                  </m:r>
                                  <m:r>
                                    <a:rPr lang="es-ES" i="1">
                                      <a:latin typeface="Cambria Math"/>
                                    </a:rPr>
                                    <m:t>𝑁</m:t>
                                  </m:r>
                                </m:e>
                              </m:d>
                            </m:e>
                            <m:e>
                              <m:sSup>
                                <m:sSupPr>
                                  <m:ctrlPr>
                                    <a:rPr lang="es-ES" i="1">
                                      <a:latin typeface="Cambria Math"/>
                                    </a:rPr>
                                  </m:ctrlPr>
                                </m:sSupPr>
                                <m:e>
                                  <m:r>
                                    <a:rPr lang="es-ES" i="1">
                                      <a:latin typeface="Cambria Math"/>
                                    </a:rPr>
                                    <m:t>𝑥</m:t>
                                  </m:r>
                                </m:e>
                                <m:sup>
                                  <m:r>
                                    <a:rPr lang="es-ES" i="1">
                                      <a:latin typeface="Cambria Math"/>
                                    </a:rPr>
                                    <m:t>2</m:t>
                                  </m:r>
                                </m:sup>
                              </m:sSup>
                              <m:d>
                                <m:dPr>
                                  <m:ctrlPr>
                                    <a:rPr lang="es-ES" i="1">
                                      <a:latin typeface="Cambria Math"/>
                                    </a:rPr>
                                  </m:ctrlPr>
                                </m:dPr>
                                <m:e>
                                  <m:r>
                                    <a:rPr lang="es-ES" i="1">
                                      <a:latin typeface="Cambria Math"/>
                                    </a:rPr>
                                    <m:t>𝑖</m:t>
                                  </m:r>
                                </m:e>
                              </m:d>
                            </m:e>
                            <m:e>
                              <m:r>
                                <a:rPr lang="es-ES" i="1">
                                  <a:latin typeface="Cambria Math"/>
                                </a:rPr>
                                <m:t>𝑥</m:t>
                              </m:r>
                              <m:d>
                                <m:dPr>
                                  <m:ctrlPr>
                                    <a:rPr lang="es-ES" i="1">
                                      <a:latin typeface="Cambria Math"/>
                                    </a:rPr>
                                  </m:ctrlPr>
                                </m:dPr>
                                <m:e>
                                  <m:r>
                                    <a:rPr lang="es-ES" i="1">
                                      <a:latin typeface="Cambria Math"/>
                                    </a:rPr>
                                    <m:t>𝑖</m:t>
                                  </m:r>
                                </m:e>
                              </m:d>
                              <m:r>
                                <a:rPr lang="es-ES" i="1">
                                  <a:latin typeface="Cambria Math"/>
                                </a:rPr>
                                <m:t>𝑥</m:t>
                              </m:r>
                              <m:d>
                                <m:dPr>
                                  <m:ctrlPr>
                                    <a:rPr lang="es-ES" i="1">
                                      <a:latin typeface="Cambria Math"/>
                                    </a:rPr>
                                  </m:ctrlPr>
                                </m:dPr>
                                <m:e>
                                  <m:r>
                                    <a:rPr lang="es-ES" i="1">
                                      <a:latin typeface="Cambria Math"/>
                                    </a:rPr>
                                    <m:t>𝑖</m:t>
                                  </m:r>
                                  <m:r>
                                    <a:rPr lang="es-ES" i="1">
                                      <a:latin typeface="Cambria Math"/>
                                    </a:rPr>
                                    <m:t>−1</m:t>
                                  </m:r>
                                </m:e>
                              </m:d>
                            </m:e>
                            <m:e>
                              <m:r>
                                <a:rPr lang="es-ES" i="1">
                                  <a:latin typeface="Cambria Math"/>
                                </a:rPr>
                                <m:t>⋮</m:t>
                              </m:r>
                            </m:e>
                            <m:e>
                              <m:r>
                                <a:rPr lang="es-ES" i="1">
                                  <a:latin typeface="Cambria Math"/>
                                </a:rPr>
                                <m:t>𝑥</m:t>
                              </m:r>
                              <m:d>
                                <m:dPr>
                                  <m:ctrlPr>
                                    <a:rPr lang="es-ES" i="1">
                                      <a:latin typeface="Cambria Math"/>
                                    </a:rPr>
                                  </m:ctrlPr>
                                </m:dPr>
                                <m:e>
                                  <m:r>
                                    <a:rPr lang="es-ES" i="1">
                                      <a:latin typeface="Cambria Math"/>
                                    </a:rPr>
                                    <m:t>𝑖</m:t>
                                  </m:r>
                                </m:e>
                              </m:d>
                              <m:r>
                                <a:rPr lang="es-ES" i="1">
                                  <a:latin typeface="Cambria Math"/>
                                </a:rPr>
                                <m:t>𝑥</m:t>
                              </m:r>
                              <m:d>
                                <m:dPr>
                                  <m:ctrlPr>
                                    <a:rPr lang="es-ES" i="1">
                                      <a:latin typeface="Cambria Math"/>
                                    </a:rPr>
                                  </m:ctrlPr>
                                </m:dPr>
                                <m:e>
                                  <m:r>
                                    <a:rPr lang="es-ES" i="1">
                                      <a:latin typeface="Cambria Math"/>
                                    </a:rPr>
                                    <m:t>𝑖</m:t>
                                  </m:r>
                                  <m:r>
                                    <a:rPr lang="es-ES" i="1">
                                      <a:latin typeface="Cambria Math"/>
                                    </a:rPr>
                                    <m:t>−</m:t>
                                  </m:r>
                                  <m:r>
                                    <a:rPr lang="es-ES" i="1">
                                      <a:latin typeface="Cambria Math"/>
                                    </a:rPr>
                                    <m:t>𝑁</m:t>
                                  </m:r>
                                </m:e>
                              </m:d>
                            </m:e>
                            <m:e>
                              <m:r>
                                <a:rPr lang="es-ES" i="1">
                                  <a:latin typeface="Cambria Math"/>
                                </a:rPr>
                                <m:t>⋮</m:t>
                              </m:r>
                            </m:e>
                            <m:e>
                              <m:r>
                                <a:rPr lang="es-ES" i="1">
                                  <a:latin typeface="Cambria Math"/>
                                </a:rPr>
                                <m:t>𝑥</m:t>
                              </m:r>
                              <m:d>
                                <m:dPr>
                                  <m:ctrlPr>
                                    <a:rPr lang="es-ES" i="1">
                                      <a:latin typeface="Cambria Math"/>
                                    </a:rPr>
                                  </m:ctrlPr>
                                </m:dPr>
                                <m:e>
                                  <m:r>
                                    <a:rPr lang="es-ES" i="1">
                                      <a:latin typeface="Cambria Math"/>
                                    </a:rPr>
                                    <m:t>𝑖</m:t>
                                  </m:r>
                                  <m:r>
                                    <a:rPr lang="es-ES" i="1">
                                      <a:latin typeface="Cambria Math"/>
                                    </a:rPr>
                                    <m:t>−</m:t>
                                  </m:r>
                                  <m:r>
                                    <a:rPr lang="es-ES" i="1">
                                      <a:latin typeface="Cambria Math"/>
                                    </a:rPr>
                                    <m:t>𝑁</m:t>
                                  </m:r>
                                </m:e>
                              </m:d>
                              <m:r>
                                <a:rPr lang="es-ES" i="1">
                                  <a:latin typeface="Cambria Math"/>
                                </a:rPr>
                                <m:t>𝑥</m:t>
                              </m:r>
                              <m:d>
                                <m:dPr>
                                  <m:ctrlPr>
                                    <a:rPr lang="es-ES" i="1">
                                      <a:latin typeface="Cambria Math"/>
                                    </a:rPr>
                                  </m:ctrlPr>
                                </m:dPr>
                                <m:e>
                                  <m:r>
                                    <a:rPr lang="es-ES" i="1">
                                      <a:latin typeface="Cambria Math"/>
                                    </a:rPr>
                                    <m:t>𝑖</m:t>
                                  </m:r>
                                  <m:r>
                                    <a:rPr lang="es-ES" i="1">
                                      <a:latin typeface="Cambria Math"/>
                                    </a:rPr>
                                    <m:t>−</m:t>
                                  </m:r>
                                  <m:r>
                                    <a:rPr lang="es-ES" i="1">
                                      <a:latin typeface="Cambria Math"/>
                                    </a:rPr>
                                    <m:t>𝑁</m:t>
                                  </m:r>
                                  <m:r>
                                    <a:rPr lang="es-ES" i="1">
                                      <a:latin typeface="Cambria Math"/>
                                    </a:rPr>
                                    <m:t>+1</m:t>
                                  </m:r>
                                </m:e>
                              </m:d>
                            </m:e>
                            <m:e>
                              <m:sSup>
                                <m:sSupPr>
                                  <m:ctrlPr>
                                    <a:rPr lang="es-ES" i="1">
                                      <a:latin typeface="Cambria Math"/>
                                    </a:rPr>
                                  </m:ctrlPr>
                                </m:sSupPr>
                                <m:e>
                                  <m:r>
                                    <a:rPr lang="es-ES" i="1">
                                      <a:latin typeface="Cambria Math"/>
                                    </a:rPr>
                                    <m:t>𝑥</m:t>
                                  </m:r>
                                </m:e>
                                <m:sup>
                                  <m:r>
                                    <a:rPr lang="es-ES" i="1">
                                      <a:latin typeface="Cambria Math"/>
                                    </a:rPr>
                                    <m:t>2</m:t>
                                  </m:r>
                                </m:sup>
                              </m:sSup>
                              <m:d>
                                <m:dPr>
                                  <m:ctrlPr>
                                    <a:rPr lang="es-ES" i="1">
                                      <a:latin typeface="Cambria Math"/>
                                    </a:rPr>
                                  </m:ctrlPr>
                                </m:dPr>
                                <m:e>
                                  <m:r>
                                    <a:rPr lang="es-ES" i="1">
                                      <a:latin typeface="Cambria Math"/>
                                    </a:rPr>
                                    <m:t>𝑖</m:t>
                                  </m:r>
                                  <m:r>
                                    <a:rPr lang="es-ES" i="1">
                                      <a:latin typeface="Cambria Math"/>
                                    </a:rPr>
                                    <m:t>−</m:t>
                                  </m:r>
                                  <m:r>
                                    <a:rPr lang="es-ES" i="1">
                                      <a:latin typeface="Cambria Math"/>
                                    </a:rPr>
                                    <m:t>𝑁</m:t>
                                  </m:r>
                                </m:e>
                              </m:d>
                            </m:e>
                          </m:eqArr>
                        </m:e>
                      </m:d>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755576" y="2276872"/>
                <a:ext cx="3162019" cy="3141886"/>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923928" y="2204864"/>
                <a:ext cx="2208938" cy="3231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𝐰</m:t>
                      </m:r>
                      <m:d>
                        <m:dPr>
                          <m:ctrlPr>
                            <a:rPr lang="es-ES" i="1">
                              <a:latin typeface="Cambria Math"/>
                            </a:rPr>
                          </m:ctrlPr>
                        </m:dPr>
                        <m:e>
                          <m:r>
                            <a:rPr lang="es-ES" i="1">
                              <a:latin typeface="Cambria Math"/>
                            </a:rPr>
                            <m:t>𝑘</m:t>
                          </m:r>
                        </m:e>
                      </m:d>
                      <m:r>
                        <a:rPr lang="es-ES" i="1">
                          <a:latin typeface="Cambria Math"/>
                        </a:rPr>
                        <m:t>=</m:t>
                      </m:r>
                      <m:d>
                        <m:dPr>
                          <m:begChr m:val="["/>
                          <m:endChr m:val="]"/>
                          <m:ctrlPr>
                            <a:rPr lang="es-ES" i="1">
                              <a:latin typeface="Cambria Math"/>
                            </a:rPr>
                          </m:ctrlPr>
                        </m:dPr>
                        <m:e>
                          <m:eqArr>
                            <m:eqArrPr>
                              <m:ctrlPr>
                                <a:rPr lang="es-ES" i="1">
                                  <a:latin typeface="Cambria Math"/>
                                </a:rPr>
                              </m:ctrlPr>
                            </m:eqArrPr>
                            <m:e>
                              <m:m>
                                <m:mPr>
                                  <m:mcs>
                                    <m:mc>
                                      <m:mcPr>
                                        <m:count m:val="1"/>
                                        <m:mcJc m:val="center"/>
                                      </m:mcPr>
                                    </m:mc>
                                  </m:mcs>
                                  <m:ctrlPr>
                                    <a:rPr lang="es-ES" i="1">
                                      <a:latin typeface="Cambria Math"/>
                                    </a:rPr>
                                  </m:ctrlPr>
                                </m:mPr>
                                <m:mr>
                                  <m:e>
                                    <m:sSub>
                                      <m:sSubPr>
                                        <m:ctrlPr>
                                          <a:rPr lang="es-ES" i="1">
                                            <a:latin typeface="Cambria Math"/>
                                          </a:rPr>
                                        </m:ctrlPr>
                                      </m:sSubPr>
                                      <m:e>
                                        <m:r>
                                          <a:rPr lang="es-ES" i="1">
                                            <a:latin typeface="Cambria Math"/>
                                          </a:rPr>
                                          <m:t>𝑤</m:t>
                                        </m:r>
                                      </m:e>
                                      <m:sub>
                                        <m:r>
                                          <a:rPr lang="es-ES" i="1">
                                            <a:latin typeface="Cambria Math"/>
                                          </a:rPr>
                                          <m:t>0</m:t>
                                        </m:r>
                                      </m:sub>
                                    </m:sSub>
                                    <m:d>
                                      <m:dPr>
                                        <m:ctrlPr>
                                          <a:rPr lang="es-ES" i="1">
                                            <a:latin typeface="Cambria Math"/>
                                          </a:rPr>
                                        </m:ctrlPr>
                                      </m:dPr>
                                      <m:e>
                                        <m:r>
                                          <a:rPr lang="es-ES" i="1">
                                            <a:latin typeface="Cambria Math"/>
                                          </a:rPr>
                                          <m:t>𝑘</m:t>
                                        </m:r>
                                      </m:e>
                                    </m:d>
                                  </m:e>
                                </m:mr>
                                <m:mr>
                                  <m:e>
                                    <m:sSub>
                                      <m:sSubPr>
                                        <m:ctrlPr>
                                          <a:rPr lang="es-ES" i="1">
                                            <a:latin typeface="Cambria Math"/>
                                          </a:rPr>
                                        </m:ctrlPr>
                                      </m:sSubPr>
                                      <m:e>
                                        <m:r>
                                          <a:rPr lang="es-ES" i="1">
                                            <a:latin typeface="Cambria Math"/>
                                          </a:rPr>
                                          <m:t>𝑤</m:t>
                                        </m:r>
                                      </m:e>
                                      <m:sub>
                                        <m:r>
                                          <a:rPr lang="es-ES" i="1">
                                            <a:latin typeface="Cambria Math"/>
                                          </a:rPr>
                                          <m:t>1</m:t>
                                        </m:r>
                                      </m:sub>
                                    </m:sSub>
                                    <m:d>
                                      <m:dPr>
                                        <m:ctrlPr>
                                          <a:rPr lang="es-ES" i="1">
                                            <a:latin typeface="Cambria Math"/>
                                          </a:rPr>
                                        </m:ctrlPr>
                                      </m:dPr>
                                      <m:e>
                                        <m:r>
                                          <a:rPr lang="es-ES" i="1">
                                            <a:latin typeface="Cambria Math"/>
                                          </a:rPr>
                                          <m:t>𝑘</m:t>
                                        </m:r>
                                      </m:e>
                                    </m:d>
                                  </m:e>
                                </m:mr>
                                <m:mr>
                                  <m:e>
                                    <m:r>
                                      <a:rPr lang="es-ES" i="1">
                                        <a:latin typeface="Cambria Math"/>
                                      </a:rPr>
                                      <m:t>⋮</m:t>
                                    </m:r>
                                  </m:e>
                                </m:mr>
                              </m:m>
                            </m:e>
                            <m:e>
                              <m:sSub>
                                <m:sSubPr>
                                  <m:ctrlPr>
                                    <a:rPr lang="es-ES" i="1">
                                      <a:latin typeface="Cambria Math"/>
                                    </a:rPr>
                                  </m:ctrlPr>
                                </m:sSubPr>
                                <m:e>
                                  <m:r>
                                    <a:rPr lang="es-ES" i="1">
                                      <a:latin typeface="Cambria Math"/>
                                    </a:rPr>
                                    <m:t>𝑤</m:t>
                                  </m:r>
                                </m:e>
                                <m:sub>
                                  <m:r>
                                    <a:rPr lang="es-ES" i="1">
                                      <a:latin typeface="Cambria Math"/>
                                    </a:rPr>
                                    <m:t>𝑁</m:t>
                                  </m:r>
                                </m:sub>
                              </m:sSub>
                              <m:d>
                                <m:dPr>
                                  <m:ctrlPr>
                                    <a:rPr lang="es-ES" i="1">
                                      <a:latin typeface="Cambria Math"/>
                                    </a:rPr>
                                  </m:ctrlPr>
                                </m:dPr>
                                <m:e>
                                  <m:r>
                                    <a:rPr lang="es-ES" i="1">
                                      <a:latin typeface="Cambria Math"/>
                                    </a:rPr>
                                    <m:t>𝑘</m:t>
                                  </m:r>
                                </m:e>
                              </m:d>
                            </m:e>
                            <m:e>
                              <m:sSub>
                                <m:sSubPr>
                                  <m:ctrlPr>
                                    <a:rPr lang="es-ES" i="1">
                                      <a:latin typeface="Cambria Math"/>
                                    </a:rPr>
                                  </m:ctrlPr>
                                </m:sSubPr>
                                <m:e>
                                  <m:r>
                                    <a:rPr lang="es-ES" i="1">
                                      <a:latin typeface="Cambria Math"/>
                                    </a:rPr>
                                    <m:t>𝑤</m:t>
                                  </m:r>
                                </m:e>
                                <m:sub>
                                  <m:r>
                                    <a:rPr lang="es-ES" i="1">
                                      <a:latin typeface="Cambria Math"/>
                                    </a:rPr>
                                    <m:t>0,0</m:t>
                                  </m:r>
                                </m:sub>
                              </m:sSub>
                              <m:d>
                                <m:dPr>
                                  <m:ctrlPr>
                                    <a:rPr lang="es-ES" i="1">
                                      <a:latin typeface="Cambria Math"/>
                                    </a:rPr>
                                  </m:ctrlPr>
                                </m:dPr>
                                <m:e>
                                  <m:r>
                                    <a:rPr lang="es-ES" i="1">
                                      <a:latin typeface="Cambria Math"/>
                                    </a:rPr>
                                    <m:t>𝑘</m:t>
                                  </m:r>
                                </m:e>
                              </m:d>
                            </m:e>
                            <m:e>
                              <m:sSub>
                                <m:sSubPr>
                                  <m:ctrlPr>
                                    <a:rPr lang="es-ES" i="1">
                                      <a:latin typeface="Cambria Math"/>
                                    </a:rPr>
                                  </m:ctrlPr>
                                </m:sSubPr>
                                <m:e>
                                  <m:r>
                                    <a:rPr lang="es-ES" i="1">
                                      <a:latin typeface="Cambria Math"/>
                                    </a:rPr>
                                    <m:t>𝑤</m:t>
                                  </m:r>
                                </m:e>
                                <m:sub>
                                  <m:r>
                                    <a:rPr lang="es-ES" i="1">
                                      <a:latin typeface="Cambria Math"/>
                                    </a:rPr>
                                    <m:t>0,1</m:t>
                                  </m:r>
                                </m:sub>
                              </m:sSub>
                              <m:d>
                                <m:dPr>
                                  <m:ctrlPr>
                                    <a:rPr lang="es-ES" i="1">
                                      <a:latin typeface="Cambria Math"/>
                                    </a:rPr>
                                  </m:ctrlPr>
                                </m:dPr>
                                <m:e>
                                  <m:r>
                                    <a:rPr lang="es-ES" i="1">
                                      <a:latin typeface="Cambria Math"/>
                                    </a:rPr>
                                    <m:t>𝑘</m:t>
                                  </m:r>
                                </m:e>
                              </m:d>
                            </m:e>
                            <m:e>
                              <m:r>
                                <a:rPr lang="es-ES" i="1">
                                  <a:latin typeface="Cambria Math"/>
                                </a:rPr>
                                <m:t>⋮</m:t>
                              </m:r>
                            </m:e>
                            <m:e>
                              <m:sSub>
                                <m:sSubPr>
                                  <m:ctrlPr>
                                    <a:rPr lang="es-ES" i="1">
                                      <a:latin typeface="Cambria Math"/>
                                    </a:rPr>
                                  </m:ctrlPr>
                                </m:sSubPr>
                                <m:e>
                                  <m:r>
                                    <a:rPr lang="es-ES" i="1">
                                      <a:latin typeface="Cambria Math"/>
                                    </a:rPr>
                                    <m:t>𝑤</m:t>
                                  </m:r>
                                </m:e>
                                <m:sub>
                                  <m:r>
                                    <a:rPr lang="es-ES" i="1">
                                      <a:latin typeface="Cambria Math"/>
                                    </a:rPr>
                                    <m:t>0,</m:t>
                                  </m:r>
                                  <m:r>
                                    <a:rPr lang="es-ES" i="1">
                                      <a:latin typeface="Cambria Math"/>
                                    </a:rPr>
                                    <m:t>𝑁</m:t>
                                  </m:r>
                                </m:sub>
                              </m:sSub>
                              <m:d>
                                <m:dPr>
                                  <m:ctrlPr>
                                    <a:rPr lang="es-ES" i="1">
                                      <a:latin typeface="Cambria Math"/>
                                    </a:rPr>
                                  </m:ctrlPr>
                                </m:dPr>
                                <m:e>
                                  <m:r>
                                    <a:rPr lang="es-ES" i="1">
                                      <a:latin typeface="Cambria Math"/>
                                    </a:rPr>
                                    <m:t>𝑘</m:t>
                                  </m:r>
                                </m:e>
                              </m:d>
                            </m:e>
                            <m:e>
                              <m:r>
                                <a:rPr lang="es-ES" i="1">
                                  <a:latin typeface="Cambria Math"/>
                                </a:rPr>
                                <m:t>⋮</m:t>
                              </m:r>
                            </m:e>
                            <m:e>
                              <m:sSub>
                                <m:sSubPr>
                                  <m:ctrlPr>
                                    <a:rPr lang="es-ES" i="1">
                                      <a:latin typeface="Cambria Math"/>
                                    </a:rPr>
                                  </m:ctrlPr>
                                </m:sSubPr>
                                <m:e>
                                  <m:r>
                                    <a:rPr lang="es-ES" i="1">
                                      <a:latin typeface="Cambria Math"/>
                                    </a:rPr>
                                    <m:t>𝑤</m:t>
                                  </m:r>
                                </m:e>
                                <m:sub>
                                  <m:r>
                                    <a:rPr lang="es-ES" i="1">
                                      <a:latin typeface="Cambria Math"/>
                                    </a:rPr>
                                    <m:t>𝑁</m:t>
                                  </m:r>
                                  <m:r>
                                    <a:rPr lang="es-ES" i="1">
                                      <a:latin typeface="Cambria Math"/>
                                    </a:rPr>
                                    <m:t>,</m:t>
                                  </m:r>
                                  <m:r>
                                    <a:rPr lang="es-ES" i="1">
                                      <a:latin typeface="Cambria Math"/>
                                    </a:rPr>
                                    <m:t>𝑁</m:t>
                                  </m:r>
                                  <m:r>
                                    <a:rPr lang="es-ES" i="1">
                                      <a:latin typeface="Cambria Math"/>
                                    </a:rPr>
                                    <m:t>−1</m:t>
                                  </m:r>
                                </m:sub>
                              </m:sSub>
                              <m:d>
                                <m:dPr>
                                  <m:ctrlPr>
                                    <a:rPr lang="es-ES" i="1">
                                      <a:latin typeface="Cambria Math"/>
                                    </a:rPr>
                                  </m:ctrlPr>
                                </m:dPr>
                                <m:e>
                                  <m:r>
                                    <a:rPr lang="es-ES" i="1">
                                      <a:latin typeface="Cambria Math"/>
                                    </a:rPr>
                                    <m:t>𝑘</m:t>
                                  </m:r>
                                </m:e>
                              </m:d>
                            </m:e>
                            <m:e>
                              <m:sSub>
                                <m:sSubPr>
                                  <m:ctrlPr>
                                    <a:rPr lang="es-ES" i="1">
                                      <a:latin typeface="Cambria Math"/>
                                    </a:rPr>
                                  </m:ctrlPr>
                                </m:sSubPr>
                                <m:e>
                                  <m:r>
                                    <a:rPr lang="es-ES" i="1">
                                      <a:latin typeface="Cambria Math"/>
                                    </a:rPr>
                                    <m:t>𝑤</m:t>
                                  </m:r>
                                </m:e>
                                <m:sub>
                                  <m:r>
                                    <a:rPr lang="es-ES" i="1">
                                      <a:latin typeface="Cambria Math"/>
                                    </a:rPr>
                                    <m:t>𝑁</m:t>
                                  </m:r>
                                  <m:r>
                                    <a:rPr lang="es-ES" i="1">
                                      <a:latin typeface="Cambria Math"/>
                                    </a:rPr>
                                    <m:t>,</m:t>
                                  </m:r>
                                  <m:r>
                                    <a:rPr lang="es-ES" i="1">
                                      <a:latin typeface="Cambria Math"/>
                                    </a:rPr>
                                    <m:t>𝑁</m:t>
                                  </m:r>
                                </m:sub>
                              </m:sSub>
                              <m:d>
                                <m:dPr>
                                  <m:ctrlPr>
                                    <a:rPr lang="es-ES" i="1">
                                      <a:latin typeface="Cambria Math"/>
                                    </a:rPr>
                                  </m:ctrlPr>
                                </m:dPr>
                                <m:e>
                                  <m:r>
                                    <a:rPr lang="es-ES" i="1">
                                      <a:latin typeface="Cambria Math"/>
                                    </a:rPr>
                                    <m:t>𝑘</m:t>
                                  </m:r>
                                </m:e>
                              </m:d>
                            </m:e>
                          </m:eqArr>
                        </m:e>
                      </m:d>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3923928" y="2204864"/>
                <a:ext cx="2208938" cy="3231141"/>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412307" y="3616135"/>
                <a:ext cx="2048125"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a:rPr>
                        <m:t>𝑦</m:t>
                      </m:r>
                      <m:d>
                        <m:dPr>
                          <m:ctrlPr>
                            <a:rPr lang="es-ES" i="1">
                              <a:latin typeface="Cambria Math"/>
                            </a:rPr>
                          </m:ctrlPr>
                        </m:dPr>
                        <m:e>
                          <m:r>
                            <a:rPr lang="es-CO" i="1">
                              <a:latin typeface="Cambria Math"/>
                            </a:rPr>
                            <m:t>𝑘</m:t>
                          </m:r>
                        </m:e>
                      </m:d>
                      <m:r>
                        <a:rPr lang="es-CO" i="1">
                          <a:latin typeface="Cambria Math"/>
                        </a:rPr>
                        <m:t>=</m:t>
                      </m:r>
                      <m:sSup>
                        <m:sSupPr>
                          <m:ctrlPr>
                            <a:rPr lang="es-ES" i="1">
                              <a:latin typeface="Cambria Math"/>
                            </a:rPr>
                          </m:ctrlPr>
                        </m:sSupPr>
                        <m:e>
                          <m:r>
                            <a:rPr lang="es-ES" b="1" i="1">
                              <a:latin typeface="Cambria Math"/>
                            </a:rPr>
                            <m:t>𝐰</m:t>
                          </m:r>
                        </m:e>
                        <m:sup>
                          <m:r>
                            <a:rPr lang="es-CO" i="1">
                              <a:latin typeface="Cambria Math"/>
                            </a:rPr>
                            <m:t>𝑇</m:t>
                          </m:r>
                        </m:sup>
                      </m:sSup>
                      <m:r>
                        <a:rPr lang="es-CO" i="1">
                          <a:latin typeface="Cambria Math"/>
                        </a:rPr>
                        <m:t>(</m:t>
                      </m:r>
                      <m:r>
                        <a:rPr lang="es-CO" i="1">
                          <a:latin typeface="Cambria Math"/>
                        </a:rPr>
                        <m:t>𝑘</m:t>
                      </m:r>
                      <m:r>
                        <a:rPr lang="es-CO" i="1">
                          <a:latin typeface="Cambria Math"/>
                        </a:rPr>
                        <m:t>)</m:t>
                      </m:r>
                      <m:r>
                        <a:rPr lang="es-CO" b="1" i="1">
                          <a:latin typeface="Cambria Math"/>
                        </a:rPr>
                        <m:t>𝐱</m:t>
                      </m:r>
                      <m:r>
                        <a:rPr lang="es-CO" i="1">
                          <a:latin typeface="Cambria Math"/>
                        </a:rPr>
                        <m:t>(</m:t>
                      </m:r>
                      <m:r>
                        <a:rPr lang="es-CO" i="1">
                          <a:latin typeface="Cambria Math"/>
                        </a:rPr>
                        <m:t>𝑘</m:t>
                      </m:r>
                      <m:r>
                        <a:rPr lang="es-CO" i="1">
                          <a:latin typeface="Cambria Math"/>
                        </a:rPr>
                        <m:t>)</m:t>
                      </m:r>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6412307" y="3616135"/>
                <a:ext cx="2048125" cy="374270"/>
              </a:xfrm>
              <a:prstGeom prst="rect">
                <a:avLst/>
              </a:prstGeom>
              <a:blipFill rotWithShape="1">
                <a:blip r:embed="rId4"/>
                <a:stretch>
                  <a:fillRect b="-11290"/>
                </a:stretch>
              </a:blipFill>
            </p:spPr>
            <p:txBody>
              <a:bodyPr/>
              <a:lstStyle/>
              <a:p>
                <a:r>
                  <a:rPr lang="es-ES">
                    <a:noFill/>
                  </a:rPr>
                  <a:t> </a:t>
                </a:r>
              </a:p>
            </p:txBody>
          </p:sp>
        </mc:Fallback>
      </mc:AlternateContent>
    </p:spTree>
    <p:extLst>
      <p:ext uri="{BB962C8B-B14F-4D97-AF65-F5344CB8AC3E}">
        <p14:creationId xmlns:p14="http://schemas.microsoft.com/office/powerpoint/2010/main" val="1459684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12</a:t>
            </a:fld>
            <a:endParaRPr lang="es-ES"/>
          </a:p>
        </p:txBody>
      </p:sp>
      <p:sp>
        <p:nvSpPr>
          <p:cNvPr id="4" name="3 Título"/>
          <p:cNvSpPr>
            <a:spLocks noGrp="1"/>
          </p:cNvSpPr>
          <p:nvPr>
            <p:ph type="title"/>
          </p:nvPr>
        </p:nvSpPr>
        <p:spPr>
          <a:xfrm>
            <a:off x="539552" y="260648"/>
            <a:ext cx="7992888" cy="1143000"/>
          </a:xfrm>
        </p:spPr>
        <p:txBody>
          <a:bodyPr/>
          <a:lstStyle/>
          <a:p>
            <a:pPr marL="0" indent="0" algn="ctr">
              <a:buNone/>
            </a:pPr>
            <a:r>
              <a:rPr lang="es-ES" dirty="0" smtClean="0"/>
              <a:t>REGRESIONES POLINOMIALES</a:t>
            </a:r>
            <a:endParaRPr lang="es-ES" dirty="0"/>
          </a:p>
        </p:txBody>
      </p:sp>
      <p:pic>
        <p:nvPicPr>
          <p:cNvPr id="6" name="16 Imagen" descr="RP_01.jpg"/>
          <p:cNvPicPr>
            <a:picLocks noGrp="1"/>
          </p:cNvPicPr>
          <p:nvPr>
            <p:ph sz="quarter" idx="13"/>
          </p:nvPr>
        </p:nvPicPr>
        <p:blipFill rotWithShape="1">
          <a:blip r:embed="rId2">
            <a:extLst>
              <a:ext uri="{28A0092B-C50C-407E-A947-70E740481C1C}">
                <a14:useLocalDpi xmlns:a14="http://schemas.microsoft.com/office/drawing/2010/main" val="0"/>
              </a:ext>
            </a:extLst>
          </a:blip>
          <a:srcRect l="5555" t="4040" r="7072" b="7407"/>
          <a:stretch/>
        </p:blipFill>
        <p:spPr bwMode="auto">
          <a:xfrm>
            <a:off x="4427984" y="2348880"/>
            <a:ext cx="4104456" cy="352839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6 Rectángulo"/>
              <p:cNvSpPr/>
              <p:nvPr/>
            </p:nvSpPr>
            <p:spPr>
              <a:xfrm>
                <a:off x="323528" y="3212976"/>
                <a:ext cx="4608512" cy="39299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i="1">
                          <a:latin typeface="Cambria Math"/>
                        </a:rPr>
                        <m:t>𝑌</m:t>
                      </m:r>
                      <m:r>
                        <a:rPr lang="es-ES" i="1">
                          <a:latin typeface="Cambria Math"/>
                        </a:rPr>
                        <m:t>=</m:t>
                      </m:r>
                      <m:sSub>
                        <m:sSubPr>
                          <m:ctrlPr>
                            <a:rPr lang="es-ES" i="1">
                              <a:latin typeface="Cambria Math"/>
                            </a:rPr>
                          </m:ctrlPr>
                        </m:sSubPr>
                        <m:e>
                          <m:r>
                            <a:rPr lang="es-ES" i="1">
                              <a:latin typeface="Cambria Math"/>
                            </a:rPr>
                            <m:t>𝑎</m:t>
                          </m:r>
                        </m:e>
                        <m:sub>
                          <m:r>
                            <a:rPr lang="es-ES" i="1">
                              <a:latin typeface="Cambria Math"/>
                            </a:rPr>
                            <m:t>0</m:t>
                          </m:r>
                        </m:sub>
                      </m:sSub>
                      <m:r>
                        <a:rPr lang="es-ES" i="1">
                          <a:latin typeface="Cambria Math"/>
                        </a:rPr>
                        <m:t>+</m:t>
                      </m:r>
                      <m:sSub>
                        <m:sSubPr>
                          <m:ctrlPr>
                            <a:rPr lang="es-ES" i="1">
                              <a:latin typeface="Cambria Math"/>
                            </a:rPr>
                          </m:ctrlPr>
                        </m:sSubPr>
                        <m:e>
                          <m:r>
                            <a:rPr lang="es-ES" i="1">
                              <a:latin typeface="Cambria Math"/>
                            </a:rPr>
                            <m:t>𝑎</m:t>
                          </m:r>
                        </m:e>
                        <m:sub>
                          <m:r>
                            <a:rPr lang="es-ES" i="1">
                              <a:latin typeface="Cambria Math"/>
                            </a:rPr>
                            <m:t>1</m:t>
                          </m:r>
                        </m:sub>
                      </m:sSub>
                      <m:r>
                        <a:rPr lang="es-ES" i="1">
                          <a:latin typeface="Cambria Math"/>
                        </a:rPr>
                        <m:t>𝑋</m:t>
                      </m:r>
                      <m:r>
                        <a:rPr lang="es-ES" i="1">
                          <a:latin typeface="Cambria Math"/>
                        </a:rPr>
                        <m:t>+</m:t>
                      </m:r>
                      <m:sSub>
                        <m:sSubPr>
                          <m:ctrlPr>
                            <a:rPr lang="es-ES" i="1">
                              <a:latin typeface="Cambria Math"/>
                            </a:rPr>
                          </m:ctrlPr>
                        </m:sSubPr>
                        <m:e>
                          <m:r>
                            <a:rPr lang="es-ES" i="1">
                              <a:latin typeface="Cambria Math"/>
                            </a:rPr>
                            <m:t>𝑎</m:t>
                          </m:r>
                        </m:e>
                        <m:sub>
                          <m:r>
                            <a:rPr lang="es-ES" i="1">
                              <a:latin typeface="Cambria Math"/>
                            </a:rPr>
                            <m:t>2</m:t>
                          </m:r>
                        </m:sub>
                      </m:sSub>
                      <m:sSup>
                        <m:sSupPr>
                          <m:ctrlPr>
                            <a:rPr lang="es-ES" i="1">
                              <a:latin typeface="Cambria Math"/>
                            </a:rPr>
                          </m:ctrlPr>
                        </m:sSupPr>
                        <m:e>
                          <m:r>
                            <a:rPr lang="es-ES" i="1">
                              <a:latin typeface="Cambria Math"/>
                            </a:rPr>
                            <m:t>𝑋</m:t>
                          </m:r>
                        </m:e>
                        <m:sup>
                          <m:r>
                            <a:rPr lang="es-ES" i="1">
                              <a:latin typeface="Cambria Math"/>
                            </a:rPr>
                            <m:t>2</m:t>
                          </m:r>
                        </m:sup>
                      </m:sSup>
                      <m:r>
                        <a:rPr lang="es-ES" i="1">
                          <a:latin typeface="Cambria Math"/>
                        </a:rPr>
                        <m:t>+</m:t>
                      </m:r>
                      <m:sSub>
                        <m:sSubPr>
                          <m:ctrlPr>
                            <a:rPr lang="es-ES" i="1">
                              <a:latin typeface="Cambria Math"/>
                            </a:rPr>
                          </m:ctrlPr>
                        </m:sSubPr>
                        <m:e>
                          <m:r>
                            <a:rPr lang="es-ES" i="1">
                              <a:latin typeface="Cambria Math"/>
                            </a:rPr>
                            <m:t>𝑎</m:t>
                          </m:r>
                        </m:e>
                        <m:sub>
                          <m:r>
                            <a:rPr lang="es-ES" i="1">
                              <a:latin typeface="Cambria Math"/>
                            </a:rPr>
                            <m:t>2</m:t>
                          </m:r>
                        </m:sub>
                      </m:sSub>
                      <m:sSup>
                        <m:sSupPr>
                          <m:ctrlPr>
                            <a:rPr lang="es-ES" i="1">
                              <a:latin typeface="Cambria Math"/>
                            </a:rPr>
                          </m:ctrlPr>
                        </m:sSupPr>
                        <m:e>
                          <m:r>
                            <a:rPr lang="es-ES" i="1">
                              <a:latin typeface="Cambria Math"/>
                            </a:rPr>
                            <m:t>𝑋</m:t>
                          </m:r>
                        </m:e>
                        <m:sup>
                          <m:r>
                            <a:rPr lang="es-ES" i="1">
                              <a:latin typeface="Cambria Math"/>
                            </a:rPr>
                            <m:t>3</m:t>
                          </m:r>
                        </m:sup>
                      </m:sSup>
                      <m:r>
                        <a:rPr lang="es-ES" i="1">
                          <a:latin typeface="Cambria Math"/>
                        </a:rPr>
                        <m:t>+…+</m:t>
                      </m:r>
                      <m:sSub>
                        <m:sSubPr>
                          <m:ctrlPr>
                            <a:rPr lang="es-ES" i="1">
                              <a:latin typeface="Cambria Math"/>
                            </a:rPr>
                          </m:ctrlPr>
                        </m:sSubPr>
                        <m:e>
                          <m:r>
                            <a:rPr lang="es-ES" i="1">
                              <a:latin typeface="Cambria Math"/>
                            </a:rPr>
                            <m:t>𝑎</m:t>
                          </m:r>
                        </m:e>
                        <m:sub>
                          <m:r>
                            <a:rPr lang="es-ES" i="1">
                              <a:latin typeface="Cambria Math"/>
                            </a:rPr>
                            <m:t>𝑚</m:t>
                          </m:r>
                        </m:sub>
                      </m:sSub>
                      <m:sSup>
                        <m:sSupPr>
                          <m:ctrlPr>
                            <a:rPr lang="es-ES" i="1">
                              <a:latin typeface="Cambria Math"/>
                            </a:rPr>
                          </m:ctrlPr>
                        </m:sSupPr>
                        <m:e>
                          <m:r>
                            <a:rPr lang="es-ES" i="1">
                              <a:latin typeface="Cambria Math"/>
                            </a:rPr>
                            <m:t>𝑋</m:t>
                          </m:r>
                        </m:e>
                        <m:sup>
                          <m:r>
                            <a:rPr lang="es-ES" i="1">
                              <a:latin typeface="Cambria Math"/>
                            </a:rPr>
                            <m:t>𝑚</m:t>
                          </m:r>
                        </m:sup>
                      </m:sSup>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23528" y="3212976"/>
                <a:ext cx="4608512" cy="392993"/>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8267821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13</a:t>
            </a:fld>
            <a:endParaRPr lang="es-ES"/>
          </a:p>
        </p:txBody>
      </p:sp>
      <p:sp>
        <p:nvSpPr>
          <p:cNvPr id="4" name="3 Título"/>
          <p:cNvSpPr>
            <a:spLocks noGrp="1"/>
          </p:cNvSpPr>
          <p:nvPr>
            <p:ph type="title"/>
          </p:nvPr>
        </p:nvSpPr>
        <p:spPr>
          <a:xfrm>
            <a:off x="1299849" y="332656"/>
            <a:ext cx="6512511" cy="1143000"/>
          </a:xfrm>
        </p:spPr>
        <p:txBody>
          <a:bodyPr/>
          <a:lstStyle/>
          <a:p>
            <a:pPr marL="0" indent="0">
              <a:buNone/>
            </a:pPr>
            <a:r>
              <a:rPr lang="es-ES" dirty="0" smtClean="0"/>
              <a:t>REDES NEURONALES</a:t>
            </a:r>
            <a:endParaRPr lang="es-ES" dirty="0"/>
          </a:p>
        </p:txBody>
      </p:sp>
      <p:pic>
        <p:nvPicPr>
          <p:cNvPr id="6" name="5 Imagen"/>
          <p:cNvPicPr/>
          <p:nvPr/>
        </p:nvPicPr>
        <p:blipFill rotWithShape="1">
          <a:blip r:embed="rId2"/>
          <a:srcRect l="19047" t="33105" r="26455" b="37190"/>
          <a:stretch/>
        </p:blipFill>
        <p:spPr bwMode="auto">
          <a:xfrm>
            <a:off x="2051720" y="1916832"/>
            <a:ext cx="5072013" cy="31175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37577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14</a:t>
            </a:fld>
            <a:endParaRPr lang="es-ES"/>
          </a:p>
        </p:txBody>
      </p:sp>
      <p:sp>
        <p:nvSpPr>
          <p:cNvPr id="4" name="3 Título"/>
          <p:cNvSpPr>
            <a:spLocks noGrp="1"/>
          </p:cNvSpPr>
          <p:nvPr>
            <p:ph type="title"/>
          </p:nvPr>
        </p:nvSpPr>
        <p:spPr>
          <a:xfrm>
            <a:off x="683568" y="548680"/>
            <a:ext cx="7622232" cy="1143000"/>
          </a:xfrm>
        </p:spPr>
        <p:txBody>
          <a:bodyPr/>
          <a:lstStyle/>
          <a:p>
            <a:pPr marL="0" indent="0">
              <a:buNone/>
            </a:pPr>
            <a:r>
              <a:rPr lang="es-ES" sz="3200" dirty="0" smtClean="0">
                <a:effectLst/>
              </a:rPr>
              <a:t>APLICACIÓN </a:t>
            </a:r>
            <a:r>
              <a:rPr lang="es-ES" sz="3200" dirty="0">
                <a:effectLst/>
              </a:rPr>
              <a:t>DE </a:t>
            </a:r>
            <a:r>
              <a:rPr lang="es-ES" sz="3200" dirty="0" smtClean="0">
                <a:effectLst/>
              </a:rPr>
              <a:t>LOS ALGORITMOS DE </a:t>
            </a:r>
            <a:r>
              <a:rPr lang="es-ES" sz="3200" dirty="0">
                <a:effectLst/>
              </a:rPr>
              <a:t>FILTRAJE ADAPTATIVO</a:t>
            </a:r>
            <a:endParaRPr lang="es-ES" sz="3200" dirty="0"/>
          </a:p>
        </p:txBody>
      </p:sp>
      <p:sp>
        <p:nvSpPr>
          <p:cNvPr id="5" name="4 Marcador de contenido"/>
          <p:cNvSpPr>
            <a:spLocks noGrp="1"/>
          </p:cNvSpPr>
          <p:nvPr>
            <p:ph sz="quarter" idx="13"/>
          </p:nvPr>
        </p:nvSpPr>
        <p:spPr>
          <a:xfrm>
            <a:off x="971600" y="2060848"/>
            <a:ext cx="7128792" cy="3762752"/>
          </a:xfrm>
        </p:spPr>
        <p:txBody>
          <a:bodyPr/>
          <a:lstStyle/>
          <a:p>
            <a:pPr marL="45720" indent="0" algn="just">
              <a:buNone/>
            </a:pPr>
            <a:r>
              <a:rPr lang="es-ES" dirty="0" smtClean="0"/>
              <a:t>Se aplican los algoritmos de </a:t>
            </a:r>
            <a:r>
              <a:rPr lang="es-ES" dirty="0"/>
              <a:t>Volterra tanto </a:t>
            </a:r>
            <a:r>
              <a:rPr lang="es-ES" i="1" dirty="0"/>
              <a:t>RLS</a:t>
            </a:r>
            <a:r>
              <a:rPr lang="es-ES" dirty="0"/>
              <a:t> como </a:t>
            </a:r>
            <a:r>
              <a:rPr lang="es-ES" i="1" dirty="0" smtClean="0"/>
              <a:t>LMS.</a:t>
            </a:r>
            <a:endParaRPr lang="es-ES" dirty="0" smtClean="0"/>
          </a:p>
        </p:txBody>
      </p:sp>
      <mc:AlternateContent xmlns:mc="http://schemas.openxmlformats.org/markup-compatibility/2006" xmlns:a14="http://schemas.microsoft.com/office/drawing/2010/main">
        <mc:Choice Requires="a14">
          <p:sp>
            <p:nvSpPr>
              <p:cNvPr id="6" name="5 Rectángulo"/>
              <p:cNvSpPr/>
              <p:nvPr/>
            </p:nvSpPr>
            <p:spPr>
              <a:xfrm>
                <a:off x="872939" y="2924944"/>
                <a:ext cx="7920880" cy="6587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𝑑</m:t>
                      </m:r>
                      <m:d>
                        <m:dPr>
                          <m:ctrlPr>
                            <a:rPr lang="es-ES" i="1">
                              <a:latin typeface="Cambria Math"/>
                            </a:rPr>
                          </m:ctrlPr>
                        </m:dPr>
                        <m:e>
                          <m:r>
                            <a:rPr lang="es-ES" i="1">
                              <a:latin typeface="Cambria Math"/>
                            </a:rPr>
                            <m:t>𝑘</m:t>
                          </m:r>
                        </m:e>
                      </m:d>
                      <m:r>
                        <a:rPr lang="es-ES" i="1">
                          <a:latin typeface="Cambria Math"/>
                        </a:rPr>
                        <m:t>=−0.76</m:t>
                      </m:r>
                      <m:r>
                        <a:rPr lang="es-ES" i="1">
                          <a:latin typeface="Cambria Math"/>
                        </a:rPr>
                        <m:t>𝑥</m:t>
                      </m:r>
                      <m:d>
                        <m:dPr>
                          <m:ctrlPr>
                            <a:rPr lang="es-ES" i="1">
                              <a:latin typeface="Cambria Math"/>
                            </a:rPr>
                          </m:ctrlPr>
                        </m:dPr>
                        <m:e>
                          <m:r>
                            <a:rPr lang="es-ES" i="1">
                              <a:latin typeface="Cambria Math"/>
                            </a:rPr>
                            <m:t>𝑘</m:t>
                          </m:r>
                        </m:e>
                      </m:d>
                      <m:r>
                        <a:rPr lang="es-ES" i="1">
                          <a:latin typeface="Cambria Math"/>
                        </a:rPr>
                        <m:t>−</m:t>
                      </m:r>
                      <m:r>
                        <a:rPr lang="es-ES" i="1">
                          <a:latin typeface="Cambria Math"/>
                        </a:rPr>
                        <m:t>𝑥</m:t>
                      </m:r>
                      <m:d>
                        <m:dPr>
                          <m:ctrlPr>
                            <a:rPr lang="es-ES" i="1">
                              <a:latin typeface="Cambria Math"/>
                            </a:rPr>
                          </m:ctrlPr>
                        </m:dPr>
                        <m:e>
                          <m:r>
                            <a:rPr lang="es-ES" i="1">
                              <a:latin typeface="Cambria Math"/>
                            </a:rPr>
                            <m:t>𝑘</m:t>
                          </m:r>
                          <m:r>
                            <a:rPr lang="es-ES" i="1">
                              <a:latin typeface="Cambria Math"/>
                            </a:rPr>
                            <m:t>−1</m:t>
                          </m:r>
                        </m:e>
                      </m:d>
                      <m:r>
                        <a:rPr lang="es-ES" i="1">
                          <a:latin typeface="Cambria Math"/>
                        </a:rPr>
                        <m:t>+</m:t>
                      </m:r>
                      <m:r>
                        <a:rPr lang="es-ES" i="1">
                          <a:latin typeface="Cambria Math"/>
                        </a:rPr>
                        <m:t>𝑥</m:t>
                      </m:r>
                      <m:d>
                        <m:dPr>
                          <m:ctrlPr>
                            <a:rPr lang="es-ES" i="1">
                              <a:latin typeface="Cambria Math"/>
                            </a:rPr>
                          </m:ctrlPr>
                        </m:dPr>
                        <m:e>
                          <m:r>
                            <a:rPr lang="es-ES" i="1">
                              <a:latin typeface="Cambria Math"/>
                            </a:rPr>
                            <m:t>𝑘</m:t>
                          </m:r>
                          <m:r>
                            <a:rPr lang="es-ES" i="1">
                              <a:latin typeface="Cambria Math"/>
                            </a:rPr>
                            <m:t>−2</m:t>
                          </m:r>
                        </m:e>
                      </m:d>
                      <m:r>
                        <a:rPr lang="es-ES" i="1">
                          <a:latin typeface="Cambria Math"/>
                        </a:rPr>
                        <m:t>+0.5</m:t>
                      </m:r>
                      <m:sSup>
                        <m:sSupPr>
                          <m:ctrlPr>
                            <a:rPr lang="es-ES" i="1">
                              <a:latin typeface="Cambria Math"/>
                            </a:rPr>
                          </m:ctrlPr>
                        </m:sSupPr>
                        <m:e>
                          <m:r>
                            <a:rPr lang="es-ES" i="1">
                              <a:latin typeface="Cambria Math"/>
                            </a:rPr>
                            <m:t>𝑥</m:t>
                          </m:r>
                        </m:e>
                        <m:sup>
                          <m:r>
                            <a:rPr lang="es-ES" i="1">
                              <a:latin typeface="Cambria Math"/>
                            </a:rPr>
                            <m:t>2</m:t>
                          </m:r>
                        </m:sup>
                      </m:sSup>
                      <m:d>
                        <m:dPr>
                          <m:ctrlPr>
                            <a:rPr lang="es-ES" i="1">
                              <a:latin typeface="Cambria Math"/>
                            </a:rPr>
                          </m:ctrlPr>
                        </m:dPr>
                        <m:e>
                          <m:r>
                            <a:rPr lang="es-ES" i="1">
                              <a:latin typeface="Cambria Math"/>
                            </a:rPr>
                            <m:t>𝑘</m:t>
                          </m:r>
                        </m:e>
                      </m:d>
                      <m:r>
                        <a:rPr lang="es-ES" i="1">
                          <a:latin typeface="Cambria Math"/>
                        </a:rPr>
                        <m:t>+2</m:t>
                      </m:r>
                      <m:r>
                        <a:rPr lang="es-ES" i="1">
                          <a:latin typeface="Cambria Math"/>
                        </a:rPr>
                        <m:t>𝑥</m:t>
                      </m:r>
                      <m:d>
                        <m:dPr>
                          <m:ctrlPr>
                            <a:rPr lang="es-ES" i="1">
                              <a:latin typeface="Cambria Math"/>
                            </a:rPr>
                          </m:ctrlPr>
                        </m:dPr>
                        <m:e>
                          <m:r>
                            <a:rPr lang="es-ES" i="1">
                              <a:latin typeface="Cambria Math"/>
                            </a:rPr>
                            <m:t>𝑘</m:t>
                          </m:r>
                        </m:e>
                      </m:d>
                      <m:r>
                        <a:rPr lang="es-ES" i="1">
                          <a:latin typeface="Cambria Math"/>
                        </a:rPr>
                        <m:t>𝑥</m:t>
                      </m:r>
                      <m:d>
                        <m:dPr>
                          <m:ctrlPr>
                            <a:rPr lang="es-ES" i="1">
                              <a:latin typeface="Cambria Math"/>
                            </a:rPr>
                          </m:ctrlPr>
                        </m:dPr>
                        <m:e>
                          <m:r>
                            <a:rPr lang="es-ES" i="1">
                              <a:latin typeface="Cambria Math"/>
                            </a:rPr>
                            <m:t>𝑘</m:t>
                          </m:r>
                          <m:r>
                            <a:rPr lang="es-ES" i="1">
                              <a:latin typeface="Cambria Math"/>
                            </a:rPr>
                            <m:t>−2</m:t>
                          </m:r>
                        </m:e>
                      </m:d>
                      <m:r>
                        <a:rPr lang="es-ES" i="1">
                          <a:latin typeface="Cambria Math"/>
                        </a:rPr>
                        <m:t>              −1.6</m:t>
                      </m:r>
                      <m:sSup>
                        <m:sSupPr>
                          <m:ctrlPr>
                            <a:rPr lang="es-ES" i="1">
                              <a:latin typeface="Cambria Math"/>
                            </a:rPr>
                          </m:ctrlPr>
                        </m:sSupPr>
                        <m:e>
                          <m:r>
                            <a:rPr lang="es-ES" i="1">
                              <a:latin typeface="Cambria Math"/>
                            </a:rPr>
                            <m:t>𝑥</m:t>
                          </m:r>
                        </m:e>
                        <m:sup>
                          <m:r>
                            <a:rPr lang="es-ES" i="1">
                              <a:latin typeface="Cambria Math"/>
                            </a:rPr>
                            <m:t>2</m:t>
                          </m:r>
                        </m:sup>
                      </m:sSup>
                      <m:d>
                        <m:dPr>
                          <m:ctrlPr>
                            <a:rPr lang="es-ES" i="1">
                              <a:latin typeface="Cambria Math"/>
                            </a:rPr>
                          </m:ctrlPr>
                        </m:dPr>
                        <m:e>
                          <m:r>
                            <a:rPr lang="es-ES" i="1">
                              <a:latin typeface="Cambria Math"/>
                            </a:rPr>
                            <m:t>𝑘</m:t>
                          </m:r>
                          <m:r>
                            <a:rPr lang="es-ES" i="1">
                              <a:latin typeface="Cambria Math"/>
                            </a:rPr>
                            <m:t>−1</m:t>
                          </m:r>
                        </m:e>
                      </m:d>
                      <m:r>
                        <a:rPr lang="es-ES" i="1">
                          <a:latin typeface="Cambria Math"/>
                        </a:rPr>
                        <m:t>+1.2</m:t>
                      </m:r>
                      <m:sSup>
                        <m:sSupPr>
                          <m:ctrlPr>
                            <a:rPr lang="es-ES" i="1">
                              <a:latin typeface="Cambria Math"/>
                            </a:rPr>
                          </m:ctrlPr>
                        </m:sSupPr>
                        <m:e>
                          <m:r>
                            <a:rPr lang="es-ES" i="1">
                              <a:latin typeface="Cambria Math"/>
                            </a:rPr>
                            <m:t>𝑥</m:t>
                          </m:r>
                        </m:e>
                        <m:sup>
                          <m:r>
                            <a:rPr lang="es-ES" i="1">
                              <a:latin typeface="Cambria Math"/>
                            </a:rPr>
                            <m:t>2</m:t>
                          </m:r>
                        </m:sup>
                      </m:sSup>
                      <m:d>
                        <m:dPr>
                          <m:ctrlPr>
                            <a:rPr lang="es-ES" i="1">
                              <a:latin typeface="Cambria Math"/>
                            </a:rPr>
                          </m:ctrlPr>
                        </m:dPr>
                        <m:e>
                          <m:r>
                            <a:rPr lang="es-ES" i="1">
                              <a:latin typeface="Cambria Math"/>
                            </a:rPr>
                            <m:t>𝑘</m:t>
                          </m:r>
                          <m:r>
                            <a:rPr lang="es-ES" i="1">
                              <a:latin typeface="Cambria Math"/>
                            </a:rPr>
                            <m:t>−2</m:t>
                          </m:r>
                        </m:e>
                      </m:d>
                      <m:r>
                        <a:rPr lang="es-ES" i="1">
                          <a:latin typeface="Cambria Math"/>
                        </a:rPr>
                        <m:t>+0.8</m:t>
                      </m:r>
                      <m:r>
                        <a:rPr lang="es-ES" i="1">
                          <a:latin typeface="Cambria Math"/>
                        </a:rPr>
                        <m:t>𝑥</m:t>
                      </m:r>
                      <m:d>
                        <m:dPr>
                          <m:ctrlPr>
                            <a:rPr lang="es-ES" i="1">
                              <a:latin typeface="Cambria Math"/>
                            </a:rPr>
                          </m:ctrlPr>
                        </m:dPr>
                        <m:e>
                          <m:r>
                            <a:rPr lang="es-ES" i="1">
                              <a:latin typeface="Cambria Math"/>
                            </a:rPr>
                            <m:t>𝑘</m:t>
                          </m:r>
                          <m:r>
                            <a:rPr lang="es-ES" i="1">
                              <a:latin typeface="Cambria Math"/>
                            </a:rPr>
                            <m:t>−1</m:t>
                          </m:r>
                        </m:e>
                      </m:d>
                      <m:r>
                        <a:rPr lang="es-ES" i="1">
                          <a:latin typeface="Cambria Math"/>
                        </a:rPr>
                        <m:t>𝑥</m:t>
                      </m:r>
                      <m:d>
                        <m:dPr>
                          <m:ctrlPr>
                            <a:rPr lang="es-ES" i="1">
                              <a:latin typeface="Cambria Math"/>
                            </a:rPr>
                          </m:ctrlPr>
                        </m:dPr>
                        <m:e>
                          <m:r>
                            <a:rPr lang="es-ES" i="1">
                              <a:latin typeface="Cambria Math"/>
                            </a:rPr>
                            <m:t>𝑘</m:t>
                          </m:r>
                          <m:r>
                            <a:rPr lang="es-ES" i="1">
                              <a:latin typeface="Cambria Math"/>
                            </a:rPr>
                            <m:t>−2</m:t>
                          </m:r>
                        </m:e>
                      </m:d>
                      <m:r>
                        <a:rPr lang="es-ES" i="1">
                          <a:latin typeface="Cambria Math"/>
                        </a:rPr>
                        <m:t>+</m:t>
                      </m:r>
                      <m:r>
                        <a:rPr lang="es-ES" i="1">
                          <a:latin typeface="Cambria Math"/>
                        </a:rPr>
                        <m:t>𝑛</m:t>
                      </m:r>
                      <m:d>
                        <m:dPr>
                          <m:ctrlPr>
                            <a:rPr lang="es-ES" i="1">
                              <a:latin typeface="Cambria Math"/>
                            </a:rPr>
                          </m:ctrlPr>
                        </m:dPr>
                        <m:e>
                          <m:r>
                            <a:rPr lang="es-ES" i="1">
                              <a:latin typeface="Cambria Math"/>
                            </a:rPr>
                            <m:t>𝑘</m:t>
                          </m:r>
                        </m:e>
                      </m:d>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872939" y="2924944"/>
                <a:ext cx="7920880" cy="658770"/>
              </a:xfrm>
              <a:prstGeom prst="rect">
                <a:avLst/>
              </a:prstGeom>
              <a:blipFill rotWithShape="1">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828445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15</a:t>
            </a:fld>
            <a:endParaRPr lang="es-ES"/>
          </a:p>
        </p:txBody>
      </p:sp>
      <p:sp>
        <p:nvSpPr>
          <p:cNvPr id="4" name="3 Título"/>
          <p:cNvSpPr>
            <a:spLocks noGrp="1"/>
          </p:cNvSpPr>
          <p:nvPr>
            <p:ph type="title"/>
          </p:nvPr>
        </p:nvSpPr>
        <p:spPr>
          <a:xfrm>
            <a:off x="1187624" y="341784"/>
            <a:ext cx="6512511" cy="1143000"/>
          </a:xfrm>
        </p:spPr>
        <p:txBody>
          <a:bodyPr/>
          <a:lstStyle/>
          <a:p>
            <a:pPr marL="0" indent="0">
              <a:buNone/>
            </a:pPr>
            <a:r>
              <a:rPr lang="es-ES" sz="2800" dirty="0">
                <a:effectLst/>
              </a:rPr>
              <a:t>Curvas de MSE – Volterra  LMS y RLS</a:t>
            </a:r>
            <a:endParaRPr lang="es-ES" sz="2800" dirty="0"/>
          </a:p>
        </p:txBody>
      </p:sp>
      <p:pic>
        <p:nvPicPr>
          <p:cNvPr id="6" name="5 Imagen" descr="C:\Users\Public\Documents\RESPALDO LINUX LAPTOP\Documents\perfil de tesis\documentacion\tesis\cap3\RLS y LMS 2.png"/>
          <p:cNvPicPr/>
          <p:nvPr/>
        </p:nvPicPr>
        <p:blipFill rotWithShape="1">
          <a:blip r:embed="rId2">
            <a:extLst>
              <a:ext uri="{28A0092B-C50C-407E-A947-70E740481C1C}">
                <a14:useLocalDpi xmlns:a14="http://schemas.microsoft.com/office/drawing/2010/main" val="0"/>
              </a:ext>
            </a:extLst>
          </a:blip>
          <a:srcRect l="4647" r="6505"/>
          <a:stretch/>
        </p:blipFill>
        <p:spPr bwMode="auto">
          <a:xfrm>
            <a:off x="1619672" y="908721"/>
            <a:ext cx="6192688" cy="5256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32176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smtClean="0"/>
              <a:t>Yesenia Cecibel Guamán Oña.</a:t>
            </a:r>
            <a:endParaRPr lang="es-ES" dirty="0"/>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16</a:t>
            </a:fld>
            <a:endParaRPr lang="es-ES"/>
          </a:p>
        </p:txBody>
      </p:sp>
      <mc:AlternateContent xmlns:mc="http://schemas.openxmlformats.org/markup-compatibility/2006" xmlns:a14="http://schemas.microsoft.com/office/drawing/2010/main">
        <mc:Choice Requires="a14">
          <p:sp>
            <p:nvSpPr>
              <p:cNvPr id="5" name="4 Marcador de contenido"/>
              <p:cNvSpPr>
                <a:spLocks noGrp="1"/>
              </p:cNvSpPr>
              <p:nvPr>
                <p:ph sz="quarter" idx="13"/>
              </p:nvPr>
            </p:nvSpPr>
            <p:spPr>
              <a:xfrm>
                <a:off x="179512" y="1379592"/>
                <a:ext cx="2808312" cy="4713704"/>
              </a:xfrm>
            </p:spPr>
            <p:txBody>
              <a:bodyPr>
                <a:normAutofit fontScale="70000" lnSpcReduction="20000"/>
              </a:bodyPr>
              <a:lstStyle/>
              <a:p>
                <a:pPr lvl="0"/>
                <a14:m>
                  <m:oMath xmlns:m="http://schemas.openxmlformats.org/officeDocument/2006/math">
                    <m:sSub>
                      <m:sSubPr>
                        <m:ctrlPr>
                          <a:rPr lang="es-ES" i="1">
                            <a:latin typeface="Cambria Math"/>
                          </a:rPr>
                        </m:ctrlPr>
                      </m:sSubPr>
                      <m:e>
                        <m:r>
                          <m:rPr>
                            <m:sty m:val="p"/>
                          </m:rPr>
                          <a:rPr lang="es-ES">
                            <a:latin typeface="Cambria Math"/>
                          </a:rPr>
                          <m:t>μ</m:t>
                        </m:r>
                      </m:e>
                      <m:sub>
                        <m:r>
                          <a:rPr lang="es-ES" i="1">
                            <a:latin typeface="Cambria Math"/>
                          </a:rPr>
                          <m:t>1</m:t>
                        </m:r>
                      </m:sub>
                    </m:sSub>
                    <m:r>
                      <a:rPr lang="es-ES">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r>
                                <a:rPr lang="es-ES" i="1">
                                  <a:latin typeface="Cambria Math"/>
                                </a:rPr>
                                <m:t>0.09….0</m:t>
                              </m:r>
                            </m:e>
                            <m:e>
                              <m:r>
                                <a:rPr lang="es-ES" i="1">
                                  <a:latin typeface="Cambria Math"/>
                                </a:rPr>
                                <m:t>0..….0</m:t>
                              </m:r>
                            </m:e>
                          </m:mr>
                          <m:mr>
                            <m:e>
                              <m:r>
                                <a:rPr lang="es-ES" i="1">
                                  <a:latin typeface="Cambria Math"/>
                                </a:rPr>
                                <m:t>0   ⋱0</m:t>
                              </m:r>
                            </m:e>
                            <m:e>
                              <m:r>
                                <a:rPr lang="es-ES" i="1">
                                  <a:latin typeface="Cambria Math"/>
                                </a:rPr>
                                <m:t>0   ⋱0</m:t>
                              </m:r>
                            </m:e>
                          </m:mr>
                          <m:mr>
                            <m:e>
                              <m:m>
                                <m:mPr>
                                  <m:mcs>
                                    <m:mc>
                                      <m:mcPr>
                                        <m:count m:val="1"/>
                                        <m:mcJc m:val="center"/>
                                      </m:mcPr>
                                    </m:mc>
                                  </m:mcs>
                                  <m:ctrlPr>
                                    <a:rPr lang="es-ES" i="1">
                                      <a:latin typeface="Cambria Math"/>
                                    </a:rPr>
                                  </m:ctrlPr>
                                </m:mPr>
                                <m:mr>
                                  <m:e>
                                    <m:r>
                                      <a:rPr lang="es-ES" i="1">
                                        <a:latin typeface="Cambria Math"/>
                                      </a:rPr>
                                      <m:t>0….0.09</m:t>
                                    </m:r>
                                  </m:e>
                                </m:m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0…..0</m:t>
                                                </m:r>
                                              </m:e>
                                            </m:mr>
                                            <m:mr>
                                              <m:e>
                                                <m:r>
                                                  <a:rPr lang="es-ES" i="1">
                                                    <a:latin typeface="Cambria Math"/>
                                                  </a:rPr>
                                                  <m:t>0   ⋱0</m:t>
                                                </m:r>
                                              </m:e>
                                            </m:mr>
                                          </m:m>
                                        </m:e>
                                      </m:mr>
                                      <m:mr>
                                        <m:e>
                                          <m:r>
                                            <a:rPr lang="es-ES" i="1">
                                              <a:latin typeface="Cambria Math"/>
                                            </a:rPr>
                                            <m:t>0..….0</m:t>
                                          </m:r>
                                        </m:e>
                                      </m:mr>
                                    </m:m>
                                  </m:e>
                                </m:mr>
                              </m:m>
                            </m:e>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0..….0</m:t>
                                          </m:r>
                                        </m:e>
                                      </m:mr>
                                      <m:mr>
                                        <m:e>
                                          <m:m>
                                            <m:mPr>
                                              <m:mcs>
                                                <m:mc>
                                                  <m:mcPr>
                                                    <m:count m:val="1"/>
                                                    <m:mcJc m:val="center"/>
                                                  </m:mcPr>
                                                </m:mc>
                                              </m:mcs>
                                              <m:ctrlPr>
                                                <a:rPr lang="es-ES" i="1">
                                                  <a:latin typeface="Cambria Math"/>
                                                </a:rPr>
                                              </m:ctrlPr>
                                            </m:mPr>
                                            <m:mr>
                                              <m:e>
                                                <m:r>
                                                  <a:rPr lang="es-ES" i="1">
                                                    <a:latin typeface="Cambria Math"/>
                                                  </a:rPr>
                                                  <m:t>0.009….0</m:t>
                                                </m:r>
                                              </m:e>
                                            </m:mr>
                                            <m:mr>
                                              <m:e>
                                                <m:r>
                                                  <a:rPr lang="es-ES" i="1">
                                                    <a:latin typeface="Cambria Math"/>
                                                  </a:rPr>
                                                  <m:t>0   ⋱0</m:t>
                                                </m:r>
                                              </m:e>
                                            </m:mr>
                                          </m:m>
                                        </m:e>
                                      </m:mr>
                                    </m:m>
                                  </m:e>
                                </m:mr>
                                <m:mr>
                                  <m:e>
                                    <m:r>
                                      <a:rPr lang="es-ES" i="1">
                                        <a:latin typeface="Cambria Math"/>
                                      </a:rPr>
                                      <m:t>0….0.009</m:t>
                                    </m:r>
                                  </m:e>
                                </m:mr>
                              </m:m>
                            </m:e>
                          </m:mr>
                        </m:m>
                      </m:e>
                    </m:d>
                  </m:oMath>
                </a14:m>
                <a:endParaRPr lang="es-ES" dirty="0"/>
              </a:p>
              <a:p>
                <a:pPr lvl="0"/>
                <a14:m>
                  <m:oMath xmlns:m="http://schemas.openxmlformats.org/officeDocument/2006/math">
                    <m:sSub>
                      <m:sSubPr>
                        <m:ctrlPr>
                          <a:rPr lang="es-ES" i="1">
                            <a:latin typeface="Cambria Math"/>
                          </a:rPr>
                        </m:ctrlPr>
                      </m:sSubPr>
                      <m:e>
                        <m:r>
                          <m:rPr>
                            <m:sty m:val="p"/>
                          </m:rPr>
                          <a:rPr lang="es-ES">
                            <a:latin typeface="Cambria Math"/>
                          </a:rPr>
                          <m:t>μ</m:t>
                        </m:r>
                      </m:e>
                      <m:sub>
                        <m:r>
                          <a:rPr lang="es-ES" i="1">
                            <a:latin typeface="Cambria Math"/>
                          </a:rPr>
                          <m:t>2</m:t>
                        </m:r>
                      </m:sub>
                    </m:sSub>
                    <m:r>
                      <a:rPr lang="es-ES">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r>
                                <a:rPr lang="es-ES" i="1">
                                  <a:latin typeface="Cambria Math"/>
                                </a:rPr>
                                <m:t>0.06….0</m:t>
                              </m:r>
                            </m:e>
                            <m:e>
                              <m:r>
                                <a:rPr lang="es-ES" i="1">
                                  <a:latin typeface="Cambria Math"/>
                                </a:rPr>
                                <m:t>0..….0</m:t>
                              </m:r>
                            </m:e>
                          </m:mr>
                          <m:mr>
                            <m:e>
                              <m:r>
                                <a:rPr lang="es-ES" i="1">
                                  <a:latin typeface="Cambria Math"/>
                                </a:rPr>
                                <m:t>0   ⋱0</m:t>
                              </m:r>
                            </m:e>
                            <m:e>
                              <m:r>
                                <a:rPr lang="es-ES" i="1">
                                  <a:latin typeface="Cambria Math"/>
                                </a:rPr>
                                <m:t>0   ⋱0</m:t>
                              </m:r>
                            </m:e>
                          </m:mr>
                          <m:mr>
                            <m:e>
                              <m:m>
                                <m:mPr>
                                  <m:mcs>
                                    <m:mc>
                                      <m:mcPr>
                                        <m:count m:val="1"/>
                                        <m:mcJc m:val="center"/>
                                      </m:mcPr>
                                    </m:mc>
                                  </m:mcs>
                                  <m:ctrlPr>
                                    <a:rPr lang="es-ES" i="1">
                                      <a:latin typeface="Cambria Math"/>
                                    </a:rPr>
                                  </m:ctrlPr>
                                </m:mPr>
                                <m:mr>
                                  <m:e>
                                    <m:r>
                                      <a:rPr lang="es-ES" i="1">
                                        <a:latin typeface="Cambria Math"/>
                                      </a:rPr>
                                      <m:t>0….0.06</m:t>
                                    </m:r>
                                  </m:e>
                                </m:m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0…..0</m:t>
                                                </m:r>
                                              </m:e>
                                            </m:mr>
                                            <m:mr>
                                              <m:e>
                                                <m:r>
                                                  <a:rPr lang="es-ES" i="1">
                                                    <a:latin typeface="Cambria Math"/>
                                                  </a:rPr>
                                                  <m:t>0   ⋱0</m:t>
                                                </m:r>
                                              </m:e>
                                            </m:mr>
                                          </m:m>
                                        </m:e>
                                      </m:mr>
                                      <m:mr>
                                        <m:e>
                                          <m:r>
                                            <a:rPr lang="es-ES" i="1">
                                              <a:latin typeface="Cambria Math"/>
                                            </a:rPr>
                                            <m:t>0..….0</m:t>
                                          </m:r>
                                        </m:e>
                                      </m:mr>
                                    </m:m>
                                  </m:e>
                                </m:mr>
                              </m:m>
                            </m:e>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0..….0</m:t>
                                          </m:r>
                                        </m:e>
                                      </m:mr>
                                      <m:mr>
                                        <m:e>
                                          <m:m>
                                            <m:mPr>
                                              <m:mcs>
                                                <m:mc>
                                                  <m:mcPr>
                                                    <m:count m:val="1"/>
                                                    <m:mcJc m:val="center"/>
                                                  </m:mcPr>
                                                </m:mc>
                                              </m:mcs>
                                              <m:ctrlPr>
                                                <a:rPr lang="es-ES" i="1">
                                                  <a:latin typeface="Cambria Math"/>
                                                </a:rPr>
                                              </m:ctrlPr>
                                            </m:mPr>
                                            <m:mr>
                                              <m:e>
                                                <m:r>
                                                  <a:rPr lang="es-ES" i="1">
                                                    <a:latin typeface="Cambria Math"/>
                                                  </a:rPr>
                                                  <m:t>0.001….0</m:t>
                                                </m:r>
                                              </m:e>
                                            </m:mr>
                                            <m:mr>
                                              <m:e>
                                                <m:r>
                                                  <a:rPr lang="es-ES" i="1">
                                                    <a:latin typeface="Cambria Math"/>
                                                  </a:rPr>
                                                  <m:t>0   ⋱0</m:t>
                                                </m:r>
                                              </m:e>
                                            </m:mr>
                                          </m:m>
                                        </m:e>
                                      </m:mr>
                                    </m:m>
                                  </m:e>
                                </m:mr>
                                <m:mr>
                                  <m:e>
                                    <m:r>
                                      <a:rPr lang="es-ES" i="1">
                                        <a:latin typeface="Cambria Math"/>
                                      </a:rPr>
                                      <m:t>0….0.001</m:t>
                                    </m:r>
                                  </m:e>
                                </m:mr>
                              </m:m>
                            </m:e>
                          </m:mr>
                        </m:m>
                      </m:e>
                    </m:d>
                  </m:oMath>
                </a14:m>
                <a:endParaRPr lang="es-ES" dirty="0"/>
              </a:p>
              <a:p>
                <a:pPr lvl="0"/>
                <a14:m>
                  <m:oMath xmlns:m="http://schemas.openxmlformats.org/officeDocument/2006/math">
                    <m:sSub>
                      <m:sSubPr>
                        <m:ctrlPr>
                          <a:rPr lang="es-ES" i="1">
                            <a:latin typeface="Cambria Math"/>
                          </a:rPr>
                        </m:ctrlPr>
                      </m:sSubPr>
                      <m:e>
                        <m:r>
                          <m:rPr>
                            <m:sty m:val="p"/>
                          </m:rPr>
                          <a:rPr lang="es-ES">
                            <a:latin typeface="Cambria Math"/>
                          </a:rPr>
                          <m:t>μ</m:t>
                        </m:r>
                      </m:e>
                      <m:sub>
                        <m:r>
                          <a:rPr lang="es-ES" i="1">
                            <a:latin typeface="Cambria Math"/>
                          </a:rPr>
                          <m:t>3</m:t>
                        </m:r>
                      </m:sub>
                    </m:sSub>
                    <m:r>
                      <a:rPr lang="es-ES">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r>
                                <a:rPr lang="es-ES" i="1">
                                  <a:latin typeface="Cambria Math"/>
                                </a:rPr>
                                <m:t>0.01….0</m:t>
                              </m:r>
                            </m:e>
                            <m:e>
                              <m:r>
                                <a:rPr lang="es-ES" i="1">
                                  <a:latin typeface="Cambria Math"/>
                                </a:rPr>
                                <m:t>0..….0</m:t>
                              </m:r>
                            </m:e>
                          </m:mr>
                          <m:mr>
                            <m:e>
                              <m:r>
                                <a:rPr lang="es-ES" i="1">
                                  <a:latin typeface="Cambria Math"/>
                                </a:rPr>
                                <m:t>0   ⋱0</m:t>
                              </m:r>
                            </m:e>
                            <m:e>
                              <m:r>
                                <a:rPr lang="es-ES" i="1">
                                  <a:latin typeface="Cambria Math"/>
                                </a:rPr>
                                <m:t>0   ⋱0</m:t>
                              </m:r>
                            </m:e>
                          </m:mr>
                          <m:mr>
                            <m:e>
                              <m:m>
                                <m:mPr>
                                  <m:mcs>
                                    <m:mc>
                                      <m:mcPr>
                                        <m:count m:val="1"/>
                                        <m:mcJc m:val="center"/>
                                      </m:mcPr>
                                    </m:mc>
                                  </m:mcs>
                                  <m:ctrlPr>
                                    <a:rPr lang="es-ES" i="1">
                                      <a:latin typeface="Cambria Math"/>
                                    </a:rPr>
                                  </m:ctrlPr>
                                </m:mPr>
                                <m:mr>
                                  <m:e>
                                    <m:r>
                                      <a:rPr lang="es-ES" i="1">
                                        <a:latin typeface="Cambria Math"/>
                                      </a:rPr>
                                      <m:t>0….0.01</m:t>
                                    </m:r>
                                  </m:e>
                                </m:mr>
                                <m:m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0…..0</m:t>
                                                </m:r>
                                              </m:e>
                                            </m:mr>
                                            <m:mr>
                                              <m:e>
                                                <m:r>
                                                  <a:rPr lang="es-ES" i="1">
                                                    <a:latin typeface="Cambria Math"/>
                                                  </a:rPr>
                                                  <m:t>0   ⋱0</m:t>
                                                </m:r>
                                              </m:e>
                                            </m:mr>
                                          </m:m>
                                        </m:e>
                                      </m:mr>
                                      <m:mr>
                                        <m:e>
                                          <m:r>
                                            <a:rPr lang="es-ES" i="1">
                                              <a:latin typeface="Cambria Math"/>
                                            </a:rPr>
                                            <m:t>0..….0</m:t>
                                          </m:r>
                                        </m:e>
                                      </m:mr>
                                    </m:m>
                                  </m:e>
                                </m:mr>
                              </m:m>
                            </m:e>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r>
                                            <a:rPr lang="es-ES" i="1">
                                              <a:latin typeface="Cambria Math"/>
                                            </a:rPr>
                                            <m:t>0..….0</m:t>
                                          </m:r>
                                        </m:e>
                                      </m:mr>
                                      <m:mr>
                                        <m:e>
                                          <m:m>
                                            <m:mPr>
                                              <m:mcs>
                                                <m:mc>
                                                  <m:mcPr>
                                                    <m:count m:val="1"/>
                                                    <m:mcJc m:val="center"/>
                                                  </m:mcPr>
                                                </m:mc>
                                              </m:mcs>
                                              <m:ctrlPr>
                                                <a:rPr lang="es-ES" i="1">
                                                  <a:latin typeface="Cambria Math"/>
                                                </a:rPr>
                                              </m:ctrlPr>
                                            </m:mPr>
                                            <m:mr>
                                              <m:e>
                                                <m:r>
                                                  <a:rPr lang="es-ES" i="1">
                                                    <a:latin typeface="Cambria Math"/>
                                                  </a:rPr>
                                                  <m:t>0.0005….0</m:t>
                                                </m:r>
                                              </m:e>
                                            </m:mr>
                                            <m:mr>
                                              <m:e>
                                                <m:r>
                                                  <a:rPr lang="es-ES" i="1">
                                                    <a:latin typeface="Cambria Math"/>
                                                  </a:rPr>
                                                  <m:t>0   ⋱0</m:t>
                                                </m:r>
                                              </m:e>
                                            </m:mr>
                                          </m:m>
                                        </m:e>
                                      </m:mr>
                                    </m:m>
                                  </m:e>
                                </m:mr>
                                <m:mr>
                                  <m:e>
                                    <m:r>
                                      <a:rPr lang="es-ES" i="1">
                                        <a:latin typeface="Cambria Math"/>
                                      </a:rPr>
                                      <m:t>0….0.0005</m:t>
                                    </m:r>
                                  </m:e>
                                </m:mr>
                              </m:m>
                            </m:e>
                          </m:mr>
                        </m:m>
                      </m:e>
                    </m:d>
                  </m:oMath>
                </a14:m>
                <a:endParaRPr lang="es-ES" dirty="0"/>
              </a:p>
              <a:p>
                <a:pPr marL="45720" indent="0">
                  <a:buNone/>
                </a:pPr>
                <a:endParaRPr lang="es-ES" dirty="0"/>
              </a:p>
            </p:txBody>
          </p:sp>
        </mc:Choice>
        <mc:Fallback xmlns="">
          <p:sp>
            <p:nvSpPr>
              <p:cNvPr id="5" name="4 Marcador de contenido"/>
              <p:cNvSpPr>
                <a:spLocks noGrp="1" noRot="1" noChangeAspect="1" noMove="1" noResize="1" noEditPoints="1" noAdjustHandles="1" noChangeArrowheads="1" noChangeShapeType="1" noTextEdit="1"/>
              </p:cNvSpPr>
              <p:nvPr>
                <p:ph sz="quarter" idx="13"/>
              </p:nvPr>
            </p:nvSpPr>
            <p:spPr>
              <a:xfrm>
                <a:off x="179512" y="1379592"/>
                <a:ext cx="2808312" cy="4713704"/>
              </a:xfrm>
              <a:blipFill rotWithShape="1">
                <a:blip r:embed="rId2"/>
                <a:stretch>
                  <a:fillRect/>
                </a:stretch>
              </a:blipFill>
            </p:spPr>
            <p:txBody>
              <a:bodyPr/>
              <a:lstStyle/>
              <a:p>
                <a:r>
                  <a:rPr lang="es-ES">
                    <a:noFill/>
                  </a:rPr>
                  <a:t> </a:t>
                </a:r>
              </a:p>
            </p:txBody>
          </p:sp>
        </mc:Fallback>
      </mc:AlternateContent>
      <p:sp>
        <p:nvSpPr>
          <p:cNvPr id="8" name="3 Título"/>
          <p:cNvSpPr>
            <a:spLocks noGrp="1"/>
          </p:cNvSpPr>
          <p:nvPr>
            <p:ph type="title"/>
          </p:nvPr>
        </p:nvSpPr>
        <p:spPr>
          <a:xfrm>
            <a:off x="1331640" y="341784"/>
            <a:ext cx="6512511" cy="1143000"/>
          </a:xfrm>
        </p:spPr>
        <p:txBody>
          <a:bodyPr/>
          <a:lstStyle/>
          <a:p>
            <a:pPr marL="0" indent="0" algn="ctr">
              <a:buNone/>
            </a:pPr>
            <a:r>
              <a:rPr lang="es-ES" sz="2800" dirty="0">
                <a:effectLst/>
              </a:rPr>
              <a:t>Volterra  LMS con variaciones de μ</a:t>
            </a:r>
            <a:endParaRPr lang="es-ES" sz="2800" dirty="0"/>
          </a:p>
        </p:txBody>
      </p:sp>
      <p:pic>
        <p:nvPicPr>
          <p:cNvPr id="7" name="6 Imagen"/>
          <p:cNvPicPr/>
          <p:nvPr/>
        </p:nvPicPr>
        <p:blipFill rotWithShape="1">
          <a:blip r:embed="rId3">
            <a:extLst>
              <a:ext uri="{28A0092B-C50C-407E-A947-70E740481C1C}">
                <a14:useLocalDpi xmlns:a14="http://schemas.microsoft.com/office/drawing/2010/main" val="0"/>
              </a:ext>
            </a:extLst>
          </a:blip>
          <a:srcRect l="4917" r="6376"/>
          <a:stretch/>
        </p:blipFill>
        <p:spPr bwMode="auto">
          <a:xfrm>
            <a:off x="2987824" y="1052736"/>
            <a:ext cx="5760640" cy="4862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933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17</a:t>
            </a:fld>
            <a:endParaRPr lang="es-ES"/>
          </a:p>
        </p:txBody>
      </p:sp>
      <p:sp>
        <p:nvSpPr>
          <p:cNvPr id="4" name="3 Título"/>
          <p:cNvSpPr>
            <a:spLocks noGrp="1"/>
          </p:cNvSpPr>
          <p:nvPr>
            <p:ph type="title"/>
          </p:nvPr>
        </p:nvSpPr>
        <p:spPr>
          <a:xfrm>
            <a:off x="1907704" y="341784"/>
            <a:ext cx="5400600" cy="1143000"/>
          </a:xfrm>
        </p:spPr>
        <p:txBody>
          <a:bodyPr/>
          <a:lstStyle/>
          <a:p>
            <a:pPr marL="0" indent="0">
              <a:buNone/>
            </a:pPr>
            <a:r>
              <a:rPr lang="es-ES" sz="2800" dirty="0">
                <a:effectLst/>
              </a:rPr>
              <a:t>Volterra RLS – primer valor de λ</a:t>
            </a:r>
            <a:endParaRPr lang="es-ES" sz="2800" dirty="0"/>
          </a:p>
        </p:txBody>
      </p:sp>
      <p:sp>
        <p:nvSpPr>
          <p:cNvPr id="5" name="4 Marcador de contenido"/>
          <p:cNvSpPr>
            <a:spLocks noGrp="1"/>
          </p:cNvSpPr>
          <p:nvPr>
            <p:ph sz="quarter" idx="13"/>
          </p:nvPr>
        </p:nvSpPr>
        <p:spPr>
          <a:xfrm>
            <a:off x="539552" y="1883648"/>
            <a:ext cx="1412776" cy="1329328"/>
          </a:xfrm>
        </p:spPr>
        <p:txBody>
          <a:bodyPr>
            <a:normAutofit lnSpcReduction="10000"/>
          </a:bodyPr>
          <a:lstStyle/>
          <a:p>
            <a:pPr marL="45720" lvl="0" indent="0">
              <a:buNone/>
            </a:pPr>
            <a:r>
              <a:rPr lang="es-ES" dirty="0"/>
              <a:t>λ1=0.995.</a:t>
            </a:r>
          </a:p>
          <a:p>
            <a:pPr marL="45720" lvl="0" indent="0">
              <a:buNone/>
            </a:pPr>
            <a:r>
              <a:rPr lang="es-ES" dirty="0"/>
              <a:t>λ2</a:t>
            </a:r>
            <a:r>
              <a:rPr lang="pt-BR" dirty="0"/>
              <a:t> = 0.98.</a:t>
            </a:r>
            <a:endParaRPr lang="es-ES" dirty="0"/>
          </a:p>
          <a:p>
            <a:pPr marL="45720" lvl="0" indent="0">
              <a:buNone/>
            </a:pPr>
            <a:r>
              <a:rPr lang="es-ES" dirty="0"/>
              <a:t>λ3</a:t>
            </a:r>
            <a:r>
              <a:rPr lang="pt-BR" dirty="0"/>
              <a:t> = 0.91.</a:t>
            </a:r>
            <a:endParaRPr lang="es-ES" dirty="0"/>
          </a:p>
          <a:p>
            <a:pPr marL="45720" indent="0">
              <a:buNone/>
            </a:pPr>
            <a:endParaRPr lang="es-ES" dirty="0"/>
          </a:p>
        </p:txBody>
      </p:sp>
      <p:pic>
        <p:nvPicPr>
          <p:cNvPr id="7" name="6 Imagen"/>
          <p:cNvPicPr/>
          <p:nvPr/>
        </p:nvPicPr>
        <p:blipFill rotWithShape="1">
          <a:blip r:embed="rId2">
            <a:extLst>
              <a:ext uri="{28A0092B-C50C-407E-A947-70E740481C1C}">
                <a14:useLocalDpi xmlns:a14="http://schemas.microsoft.com/office/drawing/2010/main" val="0"/>
              </a:ext>
            </a:extLst>
          </a:blip>
          <a:srcRect l="4371" r="6011"/>
          <a:stretch/>
        </p:blipFill>
        <p:spPr bwMode="auto">
          <a:xfrm>
            <a:off x="2627784" y="908720"/>
            <a:ext cx="6048672" cy="5150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96085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18</a:t>
            </a:fld>
            <a:endParaRPr lang="es-ES"/>
          </a:p>
        </p:txBody>
      </p:sp>
      <p:sp>
        <p:nvSpPr>
          <p:cNvPr id="6" name="3 Título"/>
          <p:cNvSpPr>
            <a:spLocks noGrp="1"/>
          </p:cNvSpPr>
          <p:nvPr>
            <p:ph type="title"/>
          </p:nvPr>
        </p:nvSpPr>
        <p:spPr>
          <a:xfrm>
            <a:off x="683568" y="404664"/>
            <a:ext cx="7622232" cy="1143000"/>
          </a:xfrm>
        </p:spPr>
        <p:txBody>
          <a:bodyPr/>
          <a:lstStyle/>
          <a:p>
            <a:pPr marL="0" indent="0" algn="ctr">
              <a:buNone/>
            </a:pPr>
            <a:r>
              <a:rPr lang="es-ES" sz="2800" dirty="0" smtClean="0">
                <a:effectLst/>
              </a:rPr>
              <a:t>MÉTODO DE DISPERSIÓN O SPARSE</a:t>
            </a:r>
            <a:endParaRPr lang="es-ES" sz="2800" dirty="0"/>
          </a:p>
        </p:txBody>
      </p:sp>
      <p:sp>
        <p:nvSpPr>
          <p:cNvPr id="7" name="4 Marcador de contenido"/>
          <p:cNvSpPr>
            <a:spLocks noGrp="1"/>
          </p:cNvSpPr>
          <p:nvPr>
            <p:ph sz="quarter" idx="13"/>
          </p:nvPr>
        </p:nvSpPr>
        <p:spPr>
          <a:xfrm>
            <a:off x="467544" y="1268760"/>
            <a:ext cx="8208912" cy="4266808"/>
          </a:xfrm>
        </p:spPr>
        <p:txBody>
          <a:bodyPr/>
          <a:lstStyle/>
          <a:p>
            <a:pPr marL="45720" indent="0" algn="just">
              <a:buNone/>
            </a:pPr>
            <a:r>
              <a:rPr lang="es-ES" dirty="0"/>
              <a:t>S</a:t>
            </a:r>
            <a:r>
              <a:rPr lang="es-ES" dirty="0" smtClean="0"/>
              <a:t>e </a:t>
            </a:r>
            <a:r>
              <a:rPr lang="es-ES" dirty="0"/>
              <a:t>logra con la aplicación de una de las funciones que se encuentran dentro de toolbox de Matlab llamada </a:t>
            </a:r>
            <a:r>
              <a:rPr lang="es-ES" b="1" i="1" dirty="0" smtClean="0"/>
              <a:t>lasso.</a:t>
            </a:r>
            <a:endParaRPr lang="es-ES" dirty="0"/>
          </a:p>
        </p:txBody>
      </p:sp>
      <p:sp>
        <p:nvSpPr>
          <p:cNvPr id="8" name="7 Rectángulo"/>
          <p:cNvSpPr/>
          <p:nvPr/>
        </p:nvSpPr>
        <p:spPr>
          <a:xfrm>
            <a:off x="683568" y="2413338"/>
            <a:ext cx="7920880" cy="2462213"/>
          </a:xfrm>
          <a:prstGeom prst="rect">
            <a:avLst/>
          </a:prstGeom>
        </p:spPr>
        <p:txBody>
          <a:bodyPr wrap="square">
            <a:spAutoFit/>
          </a:bodyPr>
          <a:lstStyle/>
          <a:p>
            <a:r>
              <a:rPr lang="es-ES" sz="2200" b="1" dirty="0">
                <a:solidFill>
                  <a:schemeClr val="tx1">
                    <a:lumMod val="75000"/>
                    <a:lumOff val="25000"/>
                  </a:schemeClr>
                </a:solidFill>
              </a:rPr>
              <a:t>lasso (X, Y)</a:t>
            </a:r>
          </a:p>
          <a:p>
            <a:endParaRPr lang="es-ES" sz="2200" dirty="0">
              <a:solidFill>
                <a:schemeClr val="tx1">
                  <a:lumMod val="75000"/>
                  <a:lumOff val="25000"/>
                </a:schemeClr>
              </a:solidFill>
            </a:endParaRPr>
          </a:p>
          <a:p>
            <a:r>
              <a:rPr lang="es-ES" sz="2200" b="1" dirty="0">
                <a:solidFill>
                  <a:schemeClr val="tx1">
                    <a:lumMod val="75000"/>
                    <a:lumOff val="25000"/>
                  </a:schemeClr>
                </a:solidFill>
              </a:rPr>
              <a:t>X</a:t>
            </a:r>
            <a:r>
              <a:rPr lang="es-ES" sz="2200" dirty="0">
                <a:solidFill>
                  <a:schemeClr val="tx1">
                    <a:lumMod val="75000"/>
                    <a:lumOff val="25000"/>
                  </a:schemeClr>
                </a:solidFill>
              </a:rPr>
              <a:t>: matriz numérica con n filas y p columnas.  Cada fila representa una observación, y cada columna representa un predictor (variable). </a:t>
            </a:r>
          </a:p>
          <a:p>
            <a:endParaRPr lang="es-ES" sz="2200" dirty="0">
              <a:solidFill>
                <a:schemeClr val="tx1">
                  <a:lumMod val="75000"/>
                  <a:lumOff val="25000"/>
                </a:schemeClr>
              </a:solidFill>
            </a:endParaRPr>
          </a:p>
          <a:p>
            <a:r>
              <a:rPr lang="es-ES" sz="2200" b="1" dirty="0">
                <a:solidFill>
                  <a:schemeClr val="tx1">
                    <a:lumMod val="75000"/>
                    <a:lumOff val="25000"/>
                  </a:schemeClr>
                </a:solidFill>
              </a:rPr>
              <a:t>Y</a:t>
            </a:r>
            <a:r>
              <a:rPr lang="es-ES" sz="2200" dirty="0">
                <a:solidFill>
                  <a:schemeClr val="tx1">
                    <a:lumMod val="75000"/>
                    <a:lumOff val="25000"/>
                  </a:schemeClr>
                </a:solidFill>
              </a:rPr>
              <a:t>: Vector numérico de longitud n, donde n es el número de filas de X. Y (i) es la respuesta a la fila i de X.  </a:t>
            </a:r>
          </a:p>
        </p:txBody>
      </p:sp>
    </p:spTree>
    <p:extLst>
      <p:ext uri="{BB962C8B-B14F-4D97-AF65-F5344CB8AC3E}">
        <p14:creationId xmlns:p14="http://schemas.microsoft.com/office/powerpoint/2010/main" val="20656740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19</a:t>
            </a:fld>
            <a:endParaRPr lang="es-ES"/>
          </a:p>
        </p:txBody>
      </p:sp>
      <p:graphicFrame>
        <p:nvGraphicFramePr>
          <p:cNvPr id="6" name="5 Tabla"/>
          <p:cNvGraphicFramePr>
            <a:graphicFrameLocks noGrp="1"/>
          </p:cNvGraphicFramePr>
          <p:nvPr>
            <p:extLst>
              <p:ext uri="{D42A27DB-BD31-4B8C-83A1-F6EECF244321}">
                <p14:modId xmlns:p14="http://schemas.microsoft.com/office/powerpoint/2010/main" val="1603495063"/>
              </p:ext>
            </p:extLst>
          </p:nvPr>
        </p:nvGraphicFramePr>
        <p:xfrm>
          <a:off x="683571" y="812324"/>
          <a:ext cx="7848867" cy="4848927"/>
        </p:xfrm>
        <a:graphic>
          <a:graphicData uri="http://schemas.openxmlformats.org/drawingml/2006/table">
            <a:tbl>
              <a:tblPr firstRow="1" firstCol="1" bandRow="1">
                <a:tableStyleId>{D27102A9-8310-4765-A935-A1911B00CA55}</a:tableStyleId>
              </a:tblPr>
              <a:tblGrid>
                <a:gridCol w="370422"/>
                <a:gridCol w="812624"/>
                <a:gridCol w="850730"/>
                <a:gridCol w="827689"/>
                <a:gridCol w="827689"/>
                <a:gridCol w="827689"/>
                <a:gridCol w="827689"/>
                <a:gridCol w="827689"/>
                <a:gridCol w="827689"/>
                <a:gridCol w="848957"/>
              </a:tblGrid>
              <a:tr h="285231">
                <a:tc>
                  <a:txBody>
                    <a:bodyPr/>
                    <a:lstStyle/>
                    <a:p>
                      <a:pPr algn="ctr">
                        <a:lnSpc>
                          <a:spcPct val="115000"/>
                        </a:lnSpc>
                        <a:spcAft>
                          <a:spcPts val="0"/>
                        </a:spcAft>
                      </a:pPr>
                      <a:r>
                        <a:rPr lang="es-ES" sz="1400" dirty="0">
                          <a:effectLst/>
                        </a:rPr>
                        <a:t> </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1</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6</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9</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3,2854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3,2831</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3,2808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3,2784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3,2753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3,2722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3,2783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3,2644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3,2605</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0,9540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0,9527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0,9513</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0,9500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0,9482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0,9464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0,9442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0,9420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0,9398</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-1,5425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-1,5409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-1,5393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-1,5377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-1,5355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-1,5334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-1,5307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-1,5280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-1,5253</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6</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0,8244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0,8238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0,8232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0,8226</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0,8218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0,8210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0,8199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0,8189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0,8179</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0,7258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0,7248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0,7239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0,7230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0,7218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0,7205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0,7190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0,7174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0,7159</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1,5131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1,5125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1,5119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1,5113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1,5105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1,5097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1,5087</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1,5077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1,5067</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-4,6824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-4,6799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-4,6775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-4,6751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-4,6719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-4,6687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-4,6647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-4,6607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-4,6567</a:t>
                      </a:r>
                      <a:endParaRPr lang="es-ES" sz="180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2,5301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2,5292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2,5283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2,5274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2,5263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2,5251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2,5236</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2,5221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2,5206</a:t>
                      </a:r>
                      <a:endParaRPr lang="es-ES" sz="1800" dirty="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2,4149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2,4140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2,4131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2,4123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2,4111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2,4100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2,4085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2,4071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2,4057</a:t>
                      </a:r>
                      <a:endParaRPr lang="es-ES" sz="1800" dirty="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-2,1277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-2,1265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-2,1253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-2,1241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-2,1225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-2,1210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-2,1190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-2,1170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-2,1150</a:t>
                      </a:r>
                      <a:endParaRPr lang="es-ES" sz="1800" dirty="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0,0536</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0,0535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0,0534</a:t>
                      </a:r>
                      <a:endParaRPr lang="es-ES" sz="1800" dirty="0">
                        <a:effectLst/>
                        <a:latin typeface="Calibri"/>
                        <a:ea typeface="Calibri"/>
                        <a:cs typeface="Times New Roman"/>
                      </a:endParaRPr>
                    </a:p>
                  </a:txBody>
                  <a:tcPr marL="68580" marR="68580" marT="0" marB="0"/>
                </a:tc>
              </a:tr>
              <a:tr h="285231">
                <a:tc>
                  <a:txBody>
                    <a:bodyPr/>
                    <a:lstStyle/>
                    <a:p>
                      <a:pPr algn="ctr">
                        <a:lnSpc>
                          <a:spcPct val="115000"/>
                        </a:lnSpc>
                        <a:spcAft>
                          <a:spcPts val="0"/>
                        </a:spcAft>
                      </a:pPr>
                      <a:r>
                        <a:rPr lang="es-ES" sz="1400">
                          <a:effectLst/>
                        </a:rPr>
                        <a:t>16</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-1,4041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-1,4037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-1,4032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-1,4028</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-1,4023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-1,4017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-1,4010</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-1,4003</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-1,3996</a:t>
                      </a:r>
                      <a:endParaRPr lang="es-E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267606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a:t>
            </a:fld>
            <a:endParaRPr lang="es-ES"/>
          </a:p>
        </p:txBody>
      </p:sp>
      <p:sp>
        <p:nvSpPr>
          <p:cNvPr id="6" name="1 Título"/>
          <p:cNvSpPr>
            <a:spLocks noGrp="1"/>
          </p:cNvSpPr>
          <p:nvPr>
            <p:ph type="title"/>
          </p:nvPr>
        </p:nvSpPr>
        <p:spPr>
          <a:xfrm>
            <a:off x="1115616" y="404664"/>
            <a:ext cx="6840760" cy="1143000"/>
          </a:xfrm>
        </p:spPr>
        <p:txBody>
          <a:bodyPr/>
          <a:lstStyle/>
          <a:p>
            <a:pPr marL="0" indent="0" algn="ctr">
              <a:buNone/>
            </a:pPr>
            <a:r>
              <a:rPr lang="es-ES" dirty="0" smtClean="0"/>
              <a:t>INTRODUCCIÓN</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936" y="1412776"/>
            <a:ext cx="4857328" cy="465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680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20</a:t>
            </a:fld>
            <a:endParaRPr lang="es-ES"/>
          </a:p>
        </p:txBody>
      </p:sp>
      <p:sp>
        <p:nvSpPr>
          <p:cNvPr id="4" name="3 Título"/>
          <p:cNvSpPr>
            <a:spLocks noGrp="1"/>
          </p:cNvSpPr>
          <p:nvPr>
            <p:ph type="title"/>
          </p:nvPr>
        </p:nvSpPr>
        <p:spPr>
          <a:xfrm>
            <a:off x="683568" y="332656"/>
            <a:ext cx="7848871" cy="1143000"/>
          </a:xfrm>
        </p:spPr>
        <p:txBody>
          <a:bodyPr/>
          <a:lstStyle/>
          <a:p>
            <a:pPr marL="0" indent="0" algn="ctr">
              <a:buNone/>
            </a:pPr>
            <a:r>
              <a:rPr lang="es-ES" dirty="0">
                <a:effectLst/>
              </a:rPr>
              <a:t>Resultados de </a:t>
            </a:r>
            <a:r>
              <a:rPr lang="es-ES" dirty="0" smtClean="0">
                <a:effectLst/>
              </a:rPr>
              <a:t>Volterra </a:t>
            </a:r>
            <a:r>
              <a:rPr lang="es-ES" dirty="0">
                <a:effectLst/>
              </a:rPr>
              <a:t>y D</a:t>
            </a:r>
            <a:r>
              <a:rPr lang="es-ES" dirty="0" smtClean="0">
                <a:effectLst/>
              </a:rPr>
              <a:t>isperso </a:t>
            </a:r>
            <a:r>
              <a:rPr lang="es-ES" dirty="0">
                <a:effectLst/>
              </a:rPr>
              <a:t>con una planta </a:t>
            </a:r>
            <a:r>
              <a:rPr lang="es-ES" dirty="0" smtClean="0">
                <a:effectLst/>
              </a:rPr>
              <a:t>d(k)</a:t>
            </a:r>
            <a:endParaRPr lang="es-ES" dirty="0"/>
          </a:p>
        </p:txBody>
      </p:sp>
      <p:pic>
        <p:nvPicPr>
          <p:cNvPr id="6" name="5 Imagen" descr="C:\Users\Public\Documents\RESPALDO LINUX LAPTOP\Documents\perfil de tesis\documentacion\tesis\cap4\volterra_Esparse_sin canal.png"/>
          <p:cNvPicPr/>
          <p:nvPr/>
        </p:nvPicPr>
        <p:blipFill rotWithShape="1">
          <a:blip r:embed="rId2">
            <a:extLst>
              <a:ext uri="{28A0092B-C50C-407E-A947-70E740481C1C}">
                <a14:useLocalDpi xmlns:a14="http://schemas.microsoft.com/office/drawing/2010/main" val="0"/>
              </a:ext>
            </a:extLst>
          </a:blip>
          <a:srcRect l="6100" t="1860" r="6937" b="2791"/>
          <a:stretch/>
        </p:blipFill>
        <p:spPr bwMode="auto">
          <a:xfrm>
            <a:off x="1957204" y="1929733"/>
            <a:ext cx="5279092" cy="42544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95683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21</a:t>
            </a:fld>
            <a:endParaRPr lang="es-ES"/>
          </a:p>
        </p:txBody>
      </p:sp>
      <p:sp>
        <p:nvSpPr>
          <p:cNvPr id="4" name="3 Título"/>
          <p:cNvSpPr>
            <a:spLocks noGrp="1"/>
          </p:cNvSpPr>
          <p:nvPr>
            <p:ph type="title"/>
          </p:nvPr>
        </p:nvSpPr>
        <p:spPr>
          <a:xfrm>
            <a:off x="683568" y="260648"/>
            <a:ext cx="7622232" cy="1143000"/>
          </a:xfrm>
        </p:spPr>
        <p:txBody>
          <a:bodyPr/>
          <a:lstStyle/>
          <a:p>
            <a:pPr marL="0" indent="0" algn="ctr">
              <a:buNone/>
            </a:pPr>
            <a:r>
              <a:rPr lang="es-ES" sz="2800" dirty="0">
                <a:effectLst/>
              </a:rPr>
              <a:t>MODELOS DE AMPLIFICADORES TWT NO LINEALES INDEPENDIENTES Y DEPENDIENTES DE LA FRECUENCIA</a:t>
            </a:r>
            <a:endParaRPr lang="es-ES" sz="2800" dirty="0"/>
          </a:p>
        </p:txBody>
      </p:sp>
      <p:sp>
        <p:nvSpPr>
          <p:cNvPr id="5" name="4 Marcador de contenido"/>
          <p:cNvSpPr>
            <a:spLocks noGrp="1"/>
          </p:cNvSpPr>
          <p:nvPr>
            <p:ph sz="quarter" idx="13"/>
          </p:nvPr>
        </p:nvSpPr>
        <p:spPr>
          <a:xfrm>
            <a:off x="467544" y="1844824"/>
            <a:ext cx="8208912" cy="4266808"/>
          </a:xfrm>
        </p:spPr>
        <p:txBody>
          <a:bodyPr/>
          <a:lstStyle/>
          <a:p>
            <a:pPr marL="45720" indent="0" algn="just">
              <a:buNone/>
            </a:pPr>
            <a:r>
              <a:rPr lang="es-ES" dirty="0"/>
              <a:t>Los amplificadores de onda del tubo (</a:t>
            </a:r>
            <a:r>
              <a:rPr lang="es-ES" i="1" dirty="0"/>
              <a:t>TWT</a:t>
            </a:r>
            <a:r>
              <a:rPr lang="es-ES" dirty="0"/>
              <a:t>), y amplificadores de potencia en general, presentan distorsiones no lineales tanto en amplitud (conversión AM-a-AM) como en fase (conversión AM a PM</a:t>
            </a:r>
            <a:r>
              <a:rPr lang="es-ES" dirty="0" smtClean="0"/>
              <a:t>), lo que se llama modelo no lineal de Saleh.</a:t>
            </a:r>
            <a:endParaRPr lang="es-ES"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69233"/>
            <a:ext cx="5447826" cy="2768079"/>
          </a:xfrm>
          <a:prstGeom prst="rect">
            <a:avLst/>
          </a:prstGeom>
          <a:noFill/>
          <a:ln>
            <a:noFill/>
          </a:ln>
        </p:spPr>
      </p:pic>
      <mc:AlternateContent xmlns:mc="http://schemas.openxmlformats.org/markup-compatibility/2006" xmlns:a14="http://schemas.microsoft.com/office/drawing/2010/main">
        <mc:Choice Requires="a14">
          <p:sp>
            <p:nvSpPr>
              <p:cNvPr id="8" name="7 Rectángulo"/>
              <p:cNvSpPr/>
              <p:nvPr/>
            </p:nvSpPr>
            <p:spPr>
              <a:xfrm>
                <a:off x="6084168" y="3257250"/>
                <a:ext cx="2581796" cy="410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𝐴</m:t>
                      </m:r>
                      <m:d>
                        <m:dPr>
                          <m:ctrlPr>
                            <a:rPr lang="es-ES" i="1">
                              <a:latin typeface="Cambria Math"/>
                            </a:rPr>
                          </m:ctrlPr>
                        </m:dPr>
                        <m:e>
                          <m:r>
                            <a:rPr lang="es-ES" i="1">
                              <a:latin typeface="Cambria Math"/>
                            </a:rPr>
                            <m:t>𝑟</m:t>
                          </m:r>
                        </m:e>
                      </m:d>
                      <m:r>
                        <a:rPr lang="es-ES" i="1">
                          <a:latin typeface="Cambria Math"/>
                        </a:rPr>
                        <m:t>=</m:t>
                      </m:r>
                      <m:sSub>
                        <m:sSubPr>
                          <m:ctrlPr>
                            <a:rPr lang="es-ES" i="1">
                              <a:latin typeface="Cambria Math"/>
                            </a:rPr>
                          </m:ctrlPr>
                        </m:sSubPr>
                        <m:e>
                          <m:r>
                            <a:rPr lang="es-ES" i="1">
                              <a:latin typeface="Cambria Math"/>
                            </a:rPr>
                            <m:t>∝</m:t>
                          </m:r>
                        </m:e>
                        <m:sub>
                          <m:r>
                            <a:rPr lang="es-ES" i="1">
                              <a:latin typeface="Cambria Math"/>
                            </a:rPr>
                            <m:t>𝑎</m:t>
                          </m:r>
                        </m:sub>
                      </m:sSub>
                      <m:r>
                        <a:rPr lang="es-ES" i="1">
                          <a:latin typeface="Cambria Math"/>
                        </a:rPr>
                        <m:t>𝑟</m:t>
                      </m:r>
                      <m:r>
                        <a:rPr lang="es-ES" i="1">
                          <a:latin typeface="Cambria Math"/>
                        </a:rPr>
                        <m:t>/(1+</m:t>
                      </m:r>
                      <m:sSub>
                        <m:sSubPr>
                          <m:ctrlPr>
                            <a:rPr lang="es-ES" i="1">
                              <a:latin typeface="Cambria Math"/>
                            </a:rPr>
                          </m:ctrlPr>
                        </m:sSubPr>
                        <m:e>
                          <m:r>
                            <a:rPr lang="es-ES" i="1">
                              <a:latin typeface="Cambria Math"/>
                            </a:rPr>
                            <m:t>𝛽</m:t>
                          </m:r>
                        </m:e>
                        <m:sub>
                          <m:r>
                            <a:rPr lang="es-ES" i="1">
                              <a:latin typeface="Cambria Math"/>
                            </a:rPr>
                            <m:t>𝑎</m:t>
                          </m:r>
                        </m:sub>
                      </m:sSub>
                      <m:sSup>
                        <m:sSupPr>
                          <m:ctrlPr>
                            <a:rPr lang="es-ES" i="1">
                              <a:latin typeface="Cambria Math"/>
                            </a:rPr>
                          </m:ctrlPr>
                        </m:sSupPr>
                        <m:e>
                          <m:r>
                            <a:rPr lang="es-ES" i="1">
                              <a:latin typeface="Cambria Math"/>
                            </a:rPr>
                            <m:t>𝑟</m:t>
                          </m:r>
                        </m:e>
                        <m:sup>
                          <m:r>
                            <a:rPr lang="es-ES" i="1">
                              <a:latin typeface="Cambria Math"/>
                            </a:rPr>
                            <m:t>2</m:t>
                          </m:r>
                        </m:sup>
                      </m:sSup>
                      <m:r>
                        <a:rPr lang="es-ES" i="1">
                          <a:latin typeface="Cambria Math"/>
                        </a:rPr>
                        <m:t>) </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6084168" y="3257250"/>
                <a:ext cx="2581796" cy="410112"/>
              </a:xfrm>
              <a:prstGeom prst="rect">
                <a:avLst/>
              </a:prstGeom>
              <a:blipFill rotWithShape="1">
                <a:blip r:embed="rId3"/>
                <a:stretch>
                  <a:fillRect b="-44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032102" y="3861048"/>
                <a:ext cx="2685927" cy="444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𝜙</m:t>
                      </m:r>
                      <m:d>
                        <m:dPr>
                          <m:ctrlPr>
                            <a:rPr lang="es-ES" i="1">
                              <a:latin typeface="Cambria Math"/>
                            </a:rPr>
                          </m:ctrlPr>
                        </m:dPr>
                        <m:e>
                          <m:r>
                            <a:rPr lang="es-ES" i="1">
                              <a:latin typeface="Cambria Math"/>
                            </a:rPr>
                            <m:t>𝑟</m:t>
                          </m:r>
                        </m:e>
                      </m:d>
                      <m:r>
                        <a:rPr lang="es-ES" i="1">
                          <a:latin typeface="Cambria Math"/>
                        </a:rPr>
                        <m:t>=</m:t>
                      </m:r>
                      <m:sSub>
                        <m:sSubPr>
                          <m:ctrlPr>
                            <a:rPr lang="es-ES" i="1">
                              <a:latin typeface="Cambria Math"/>
                            </a:rPr>
                          </m:ctrlPr>
                        </m:sSubPr>
                        <m:e>
                          <m:r>
                            <a:rPr lang="es-ES" i="1">
                              <a:latin typeface="Cambria Math"/>
                            </a:rPr>
                            <m:t>∝</m:t>
                          </m:r>
                        </m:e>
                        <m:sub>
                          <m:r>
                            <a:rPr lang="es-ES" i="1">
                              <a:latin typeface="Cambria Math"/>
                            </a:rPr>
                            <m:t>𝜙</m:t>
                          </m:r>
                        </m:sub>
                      </m:sSub>
                      <m:sSup>
                        <m:sSupPr>
                          <m:ctrlPr>
                            <a:rPr lang="es-ES" i="1">
                              <a:latin typeface="Cambria Math"/>
                            </a:rPr>
                          </m:ctrlPr>
                        </m:sSupPr>
                        <m:e>
                          <m:r>
                            <a:rPr lang="es-ES" i="1">
                              <a:latin typeface="Cambria Math"/>
                            </a:rPr>
                            <m:t>𝑟</m:t>
                          </m:r>
                        </m:e>
                        <m:sup>
                          <m:r>
                            <a:rPr lang="es-ES" i="1">
                              <a:latin typeface="Cambria Math"/>
                            </a:rPr>
                            <m:t>2</m:t>
                          </m:r>
                        </m:sup>
                      </m:sSup>
                      <m:r>
                        <a:rPr lang="es-ES" i="1">
                          <a:latin typeface="Cambria Math"/>
                        </a:rPr>
                        <m:t>/(1+</m:t>
                      </m:r>
                      <m:sSub>
                        <m:sSubPr>
                          <m:ctrlPr>
                            <a:rPr lang="es-ES" i="1">
                              <a:latin typeface="Cambria Math"/>
                            </a:rPr>
                          </m:ctrlPr>
                        </m:sSubPr>
                        <m:e>
                          <m:r>
                            <a:rPr lang="es-ES" i="1">
                              <a:latin typeface="Cambria Math"/>
                            </a:rPr>
                            <m:t>𝛽</m:t>
                          </m:r>
                        </m:e>
                        <m:sub>
                          <m:r>
                            <a:rPr lang="es-ES" i="1">
                              <a:latin typeface="Cambria Math"/>
                            </a:rPr>
                            <m:t>𝜙</m:t>
                          </m:r>
                        </m:sub>
                      </m:sSub>
                      <m:sSup>
                        <m:sSupPr>
                          <m:ctrlPr>
                            <a:rPr lang="es-ES" i="1">
                              <a:latin typeface="Cambria Math"/>
                            </a:rPr>
                          </m:ctrlPr>
                        </m:sSupPr>
                        <m:e>
                          <m:r>
                            <a:rPr lang="es-ES" i="1">
                              <a:latin typeface="Cambria Math"/>
                            </a:rPr>
                            <m:t>𝑟</m:t>
                          </m:r>
                        </m:e>
                        <m:sup>
                          <m:r>
                            <a:rPr lang="es-ES" i="1">
                              <a:latin typeface="Cambria Math"/>
                            </a:rPr>
                            <m:t>2</m:t>
                          </m:r>
                        </m:sup>
                      </m:sSup>
                      <m:r>
                        <a:rPr lang="es-ES" i="1">
                          <a:latin typeface="Cambria Math"/>
                        </a:rPr>
                        <m:t>)</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6032102" y="3861048"/>
                <a:ext cx="2685927" cy="444224"/>
              </a:xfrm>
              <a:prstGeom prst="rect">
                <a:avLst/>
              </a:prstGeom>
              <a:blipFill rotWithShape="1">
                <a:blip r:embed="rId4"/>
                <a:stretch>
                  <a:fillRect b="-684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084168" y="4797152"/>
                <a:ext cx="2588978" cy="369332"/>
              </a:xfrm>
              <a:prstGeom prst="rect">
                <a:avLst/>
              </a:prstGeom>
            </p:spPr>
            <p:txBody>
              <a:bodyPr wrap="none">
                <a:spAutoFit/>
              </a:bodyPr>
              <a:lstStyle/>
              <a:p>
                <a14:m>
                  <m:oMath xmlns:m="http://schemas.openxmlformats.org/officeDocument/2006/math">
                    <m:sSub>
                      <m:sSubPr>
                        <m:ctrlPr>
                          <a:rPr lang="es-ES" i="1" smtClean="0">
                            <a:latin typeface="Cambria Math"/>
                          </a:rPr>
                        </m:ctrlPr>
                      </m:sSubPr>
                      <m:e>
                        <m:r>
                          <a:rPr lang="es-ES" i="1">
                            <a:latin typeface="Cambria Math"/>
                          </a:rPr>
                          <m:t>∝</m:t>
                        </m:r>
                      </m:e>
                      <m:sub>
                        <m:r>
                          <a:rPr lang="es-ES" i="1">
                            <a:latin typeface="Cambria Math"/>
                          </a:rPr>
                          <m:t>𝑎</m:t>
                        </m:r>
                      </m:sub>
                    </m:sSub>
                  </m:oMath>
                </a14:m>
                <a:r>
                  <a:rPr lang="es-ES" dirty="0" smtClean="0"/>
                  <a:t>=2.1587  ; </a:t>
                </a:r>
                <a14:m>
                  <m:oMath xmlns:m="http://schemas.openxmlformats.org/officeDocument/2006/math">
                    <m:sSub>
                      <m:sSubPr>
                        <m:ctrlPr>
                          <a:rPr lang="es-ES" i="1">
                            <a:latin typeface="Cambria Math"/>
                          </a:rPr>
                        </m:ctrlPr>
                      </m:sSubPr>
                      <m:e>
                        <m:r>
                          <a:rPr lang="es-ES" b="0" i="1" smtClean="0">
                            <a:latin typeface="Cambria Math"/>
                          </a:rPr>
                          <m:t>   </m:t>
                        </m:r>
                        <m:r>
                          <a:rPr lang="es-ES" i="1">
                            <a:latin typeface="Cambria Math"/>
                          </a:rPr>
                          <m:t>𝛽</m:t>
                        </m:r>
                      </m:e>
                      <m:sub>
                        <m:r>
                          <a:rPr lang="es-ES" i="1">
                            <a:latin typeface="Cambria Math"/>
                          </a:rPr>
                          <m:t>𝑎</m:t>
                        </m:r>
                      </m:sub>
                    </m:sSub>
                  </m:oMath>
                </a14:m>
                <a:r>
                  <a:rPr lang="es-ES" dirty="0" smtClean="0"/>
                  <a:t>=1.1517</a:t>
                </a:r>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6084168" y="4797152"/>
                <a:ext cx="2588978" cy="369332"/>
              </a:xfrm>
              <a:prstGeom prst="rect">
                <a:avLst/>
              </a:prstGeom>
              <a:blipFill rotWithShape="1">
                <a:blip r:embed="rId5"/>
                <a:stretch>
                  <a:fillRect t="-6557" r="-1412" b="-262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6084168" y="5253963"/>
                <a:ext cx="2575129" cy="394082"/>
              </a:xfrm>
              <a:prstGeom prst="rect">
                <a:avLst/>
              </a:prstGeom>
            </p:spPr>
            <p:txBody>
              <a:bodyPr wrap="none">
                <a:spAutoFit/>
              </a:bodyPr>
              <a:lstStyle/>
              <a:p>
                <a14:m>
                  <m:oMath xmlns:m="http://schemas.openxmlformats.org/officeDocument/2006/math">
                    <m:sSub>
                      <m:sSubPr>
                        <m:ctrlPr>
                          <a:rPr lang="es-ES" i="1" smtClean="0">
                            <a:latin typeface="Cambria Math"/>
                          </a:rPr>
                        </m:ctrlPr>
                      </m:sSubPr>
                      <m:e>
                        <m:r>
                          <a:rPr lang="es-ES" i="1">
                            <a:latin typeface="Cambria Math"/>
                          </a:rPr>
                          <m:t>∝</m:t>
                        </m:r>
                      </m:e>
                      <m:sub>
                        <m:r>
                          <a:rPr lang="es-ES" i="1">
                            <a:latin typeface="Cambria Math"/>
                          </a:rPr>
                          <m:t>𝜙</m:t>
                        </m:r>
                      </m:sub>
                    </m:sSub>
                  </m:oMath>
                </a14:m>
                <a:r>
                  <a:rPr lang="es-ES" dirty="0" smtClean="0"/>
                  <a:t>=4.033   ;</a:t>
                </a:r>
                <a14:m>
                  <m:oMath xmlns:m="http://schemas.openxmlformats.org/officeDocument/2006/math">
                    <m:sSub>
                      <m:sSubPr>
                        <m:ctrlPr>
                          <a:rPr lang="es-ES" i="1">
                            <a:latin typeface="Cambria Math"/>
                          </a:rPr>
                        </m:ctrlPr>
                      </m:sSubPr>
                      <m:e>
                        <m:r>
                          <a:rPr lang="es-ES" b="0" i="1" smtClean="0">
                            <a:latin typeface="Cambria Math"/>
                          </a:rPr>
                          <m:t>    </m:t>
                        </m:r>
                        <m:r>
                          <a:rPr lang="es-ES" i="1">
                            <a:latin typeface="Cambria Math"/>
                          </a:rPr>
                          <m:t>𝛽</m:t>
                        </m:r>
                      </m:e>
                      <m:sub>
                        <m:r>
                          <a:rPr lang="es-ES" i="1">
                            <a:latin typeface="Cambria Math"/>
                          </a:rPr>
                          <m:t>𝜙</m:t>
                        </m:r>
                      </m:sub>
                    </m:sSub>
                  </m:oMath>
                </a14:m>
                <a:r>
                  <a:rPr lang="es-ES" dirty="0" smtClean="0"/>
                  <a:t>=9.1040</a:t>
                </a:r>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6084168" y="5253963"/>
                <a:ext cx="2575129" cy="394082"/>
              </a:xfrm>
              <a:prstGeom prst="rect">
                <a:avLst/>
              </a:prstGeom>
              <a:blipFill rotWithShape="1">
                <a:blip r:embed="rId6"/>
                <a:stretch>
                  <a:fillRect t="-4615" r="-1422" b="-20000"/>
                </a:stretch>
              </a:blipFill>
            </p:spPr>
            <p:txBody>
              <a:bodyPr/>
              <a:lstStyle/>
              <a:p>
                <a:r>
                  <a:rPr lang="es-ES">
                    <a:noFill/>
                  </a:rPr>
                  <a:t> </a:t>
                </a:r>
              </a:p>
            </p:txBody>
          </p:sp>
        </mc:Fallback>
      </mc:AlternateContent>
    </p:spTree>
    <p:extLst>
      <p:ext uri="{BB962C8B-B14F-4D97-AF65-F5344CB8AC3E}">
        <p14:creationId xmlns:p14="http://schemas.microsoft.com/office/powerpoint/2010/main" val="16108861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22</a:t>
            </a:fld>
            <a:endParaRPr lang="es-ES"/>
          </a:p>
        </p:txBody>
      </p:sp>
      <p:sp>
        <p:nvSpPr>
          <p:cNvPr id="4" name="3 Título"/>
          <p:cNvSpPr>
            <a:spLocks noGrp="1"/>
          </p:cNvSpPr>
          <p:nvPr>
            <p:ph type="title"/>
          </p:nvPr>
        </p:nvSpPr>
        <p:spPr>
          <a:xfrm>
            <a:off x="323528" y="784825"/>
            <a:ext cx="4021832" cy="569000"/>
          </a:xfrm>
        </p:spPr>
        <p:txBody>
          <a:bodyPr/>
          <a:lstStyle/>
          <a:p>
            <a:pPr marL="0" indent="0" algn="l">
              <a:buNone/>
            </a:pPr>
            <a:r>
              <a:rPr lang="es-ES" sz="2400" dirty="0">
                <a:effectLst/>
              </a:rPr>
              <a:t>Salida de Modelo Saleh</a:t>
            </a:r>
            <a:endParaRPr lang="es-ES" sz="2400" dirty="0"/>
          </a:p>
        </p:txBody>
      </p:sp>
      <p:sp>
        <p:nvSpPr>
          <p:cNvPr id="6" name="3 Título"/>
          <p:cNvSpPr txBox="1">
            <a:spLocks/>
          </p:cNvSpPr>
          <p:nvPr/>
        </p:nvSpPr>
        <p:spPr>
          <a:xfrm>
            <a:off x="4222576" y="764704"/>
            <a:ext cx="4597896" cy="569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ES" sz="2400" dirty="0">
                <a:effectLst/>
              </a:rPr>
              <a:t>C</a:t>
            </a:r>
            <a:r>
              <a:rPr lang="es-ES" sz="2400" dirty="0" smtClean="0">
                <a:effectLst/>
              </a:rPr>
              <a:t>onversiones </a:t>
            </a:r>
            <a:r>
              <a:rPr lang="es-ES" sz="2400" dirty="0">
                <a:effectLst/>
              </a:rPr>
              <a:t>AM-AM y </a:t>
            </a:r>
            <a:r>
              <a:rPr lang="es-ES" sz="2400" dirty="0" smtClean="0">
                <a:effectLst/>
              </a:rPr>
              <a:t>AM-PM</a:t>
            </a:r>
            <a:endParaRPr lang="es-ES" sz="2400" dirty="0"/>
          </a:p>
        </p:txBody>
      </p:sp>
      <p:pic>
        <p:nvPicPr>
          <p:cNvPr id="7" name="6 Imagen" descr="C:\Users\Public\Documents\RESPALDO LINUX LAPTOP\Documents\perfil de tesis\documentacion\tesis\cap4\salida saleh.png"/>
          <p:cNvPicPr/>
          <p:nvPr/>
        </p:nvPicPr>
        <p:blipFill rotWithShape="1">
          <a:blip r:embed="rId2">
            <a:extLst>
              <a:ext uri="{28A0092B-C50C-407E-A947-70E740481C1C}">
                <a14:useLocalDpi xmlns:a14="http://schemas.microsoft.com/office/drawing/2010/main" val="0"/>
              </a:ext>
            </a:extLst>
          </a:blip>
          <a:srcRect l="4278" r="7131"/>
          <a:stretch/>
        </p:blipFill>
        <p:spPr bwMode="auto">
          <a:xfrm>
            <a:off x="119514" y="2180307"/>
            <a:ext cx="3948430" cy="3336925"/>
          </a:xfrm>
          <a:prstGeom prst="rect">
            <a:avLst/>
          </a:prstGeom>
          <a:noFill/>
          <a:ln>
            <a:noFill/>
          </a:ln>
          <a:extLst>
            <a:ext uri="{53640926-AAD7-44D8-BBD7-CCE9431645EC}">
              <a14:shadowObscured xmlns:a14="http://schemas.microsoft.com/office/drawing/2010/main"/>
            </a:ext>
          </a:extLst>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88840"/>
            <a:ext cx="4824730" cy="1819275"/>
          </a:xfrm>
          <a:prstGeom prst="rect">
            <a:avLst/>
          </a:prstGeom>
          <a:noFill/>
          <a:ln>
            <a:noFill/>
          </a:ln>
        </p:spPr>
      </p:pic>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028787"/>
            <a:ext cx="4766310" cy="1848485"/>
          </a:xfrm>
          <a:prstGeom prst="rect">
            <a:avLst/>
          </a:prstGeom>
          <a:noFill/>
          <a:ln>
            <a:noFill/>
          </a:ln>
        </p:spPr>
      </p:pic>
    </p:spTree>
    <p:extLst>
      <p:ext uri="{BB962C8B-B14F-4D97-AF65-F5344CB8AC3E}">
        <p14:creationId xmlns:p14="http://schemas.microsoft.com/office/powerpoint/2010/main" val="8054494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smtClean="0"/>
              <a:t>Yesenia Cecibel Guamán Oña.</a:t>
            </a:r>
            <a:endParaRPr lang="es-ES" dirty="0"/>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23</a:t>
            </a:fld>
            <a:endParaRPr lang="es-ES"/>
          </a:p>
        </p:txBody>
      </p:sp>
      <p:sp>
        <p:nvSpPr>
          <p:cNvPr id="4" name="3 Título"/>
          <p:cNvSpPr>
            <a:spLocks noGrp="1"/>
          </p:cNvSpPr>
          <p:nvPr>
            <p:ph type="title"/>
          </p:nvPr>
        </p:nvSpPr>
        <p:spPr>
          <a:xfrm>
            <a:off x="1763688" y="548680"/>
            <a:ext cx="6512511" cy="1143000"/>
          </a:xfrm>
        </p:spPr>
        <p:txBody>
          <a:bodyPr/>
          <a:lstStyle/>
          <a:p>
            <a:pPr marL="0" indent="0">
              <a:buNone/>
            </a:pPr>
            <a:r>
              <a:rPr lang="es-ES" dirty="0" smtClean="0"/>
              <a:t>Modelamiento del Canal</a:t>
            </a:r>
            <a:endParaRPr lang="es-ES" dirty="0"/>
          </a:p>
        </p:txBody>
      </p:sp>
      <p:sp>
        <p:nvSpPr>
          <p:cNvPr id="5" name="4 Marcador de contenido"/>
          <p:cNvSpPr>
            <a:spLocks noGrp="1"/>
          </p:cNvSpPr>
          <p:nvPr>
            <p:ph sz="quarter" idx="13"/>
          </p:nvPr>
        </p:nvSpPr>
        <p:spPr>
          <a:xfrm>
            <a:off x="899592" y="1556792"/>
            <a:ext cx="7344816" cy="4194800"/>
          </a:xfrm>
        </p:spPr>
        <p:txBody>
          <a:bodyPr/>
          <a:lstStyle/>
          <a:p>
            <a:pPr marL="45720" indent="0">
              <a:buNone/>
            </a:pPr>
            <a:r>
              <a:rPr lang="es-ES" dirty="0" smtClean="0"/>
              <a:t>Canal no lineal, y en el ámbito de los complejos.</a:t>
            </a:r>
          </a:p>
          <a:p>
            <a:pPr marL="45720" indent="0">
              <a:buNone/>
            </a:pPr>
            <a:r>
              <a:rPr lang="es-ES" dirty="0" smtClean="0"/>
              <a:t>Conocimiento de número </a:t>
            </a:r>
            <a:r>
              <a:rPr lang="es-ES" dirty="0"/>
              <a:t>de delays en el </a:t>
            </a:r>
            <a:r>
              <a:rPr lang="es-ES" dirty="0" smtClean="0"/>
              <a:t>vector de coeficientes de entrada.</a:t>
            </a:r>
          </a:p>
          <a:p>
            <a:pPr marL="45720" indent="0">
              <a:buNone/>
            </a:pPr>
            <a:r>
              <a:rPr lang="es-ES" dirty="0" smtClean="0"/>
              <a:t>Basado en el modelo no lineal de Saleh.</a:t>
            </a:r>
          </a:p>
          <a:p>
            <a:pPr marL="45720" indent="0">
              <a:buNone/>
            </a:pPr>
            <a:endParaRPr lang="es-ES" dirty="0"/>
          </a:p>
        </p:txBody>
      </p:sp>
      <p:pic>
        <p:nvPicPr>
          <p:cNvPr id="1029" name="Picture 5" descr="C:\Users\Public\Documents\RESPALDO LINUX LAPTOP\Documents\perfil de tesis\documentacion\tesis\paper proyecto\modeloca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31201"/>
            <a:ext cx="7200800" cy="268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961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24</a:t>
            </a:fld>
            <a:endParaRPr lang="es-ES"/>
          </a:p>
        </p:txBody>
      </p:sp>
      <p:sp>
        <p:nvSpPr>
          <p:cNvPr id="4" name="3 Título"/>
          <p:cNvSpPr>
            <a:spLocks noGrp="1"/>
          </p:cNvSpPr>
          <p:nvPr>
            <p:ph type="title"/>
          </p:nvPr>
        </p:nvSpPr>
        <p:spPr>
          <a:xfrm>
            <a:off x="827584" y="197768"/>
            <a:ext cx="7704856" cy="1143000"/>
          </a:xfrm>
        </p:spPr>
        <p:txBody>
          <a:bodyPr/>
          <a:lstStyle/>
          <a:p>
            <a:pPr marL="0" indent="0" algn="ctr">
              <a:buNone/>
            </a:pPr>
            <a:r>
              <a:rPr lang="es-ES" sz="2800" dirty="0">
                <a:effectLst/>
              </a:rPr>
              <a:t>MSE para LMS y RLS volterra – LMS y RLS disperso, en canal de tipo Saleh</a:t>
            </a:r>
            <a:endParaRPr lang="es-ES" sz="2800" dirty="0"/>
          </a:p>
        </p:txBody>
      </p:sp>
      <p:pic>
        <p:nvPicPr>
          <p:cNvPr id="6" name="5 Imagen" descr="C:\Users\Public\Documents\RESPALDO LINUX LAPTOP\Documents\perfil de tesis\documentacion\tesis\cap4\sparse_saleh.png"/>
          <p:cNvPicPr/>
          <p:nvPr/>
        </p:nvPicPr>
        <p:blipFill rotWithShape="1">
          <a:blip r:embed="rId2">
            <a:extLst>
              <a:ext uri="{28A0092B-C50C-407E-A947-70E740481C1C}">
                <a14:useLocalDpi xmlns:a14="http://schemas.microsoft.com/office/drawing/2010/main" val="0"/>
              </a:ext>
            </a:extLst>
          </a:blip>
          <a:srcRect l="4888" r="6198"/>
          <a:stretch/>
        </p:blipFill>
        <p:spPr bwMode="auto">
          <a:xfrm>
            <a:off x="1907798" y="1340768"/>
            <a:ext cx="5688538" cy="45919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70852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25</a:t>
            </a:fld>
            <a:endParaRPr lang="es-ES"/>
          </a:p>
        </p:txBody>
      </p:sp>
      <p:sp>
        <p:nvSpPr>
          <p:cNvPr id="4" name="3 Título"/>
          <p:cNvSpPr>
            <a:spLocks noGrp="1"/>
          </p:cNvSpPr>
          <p:nvPr>
            <p:ph type="title"/>
          </p:nvPr>
        </p:nvSpPr>
        <p:spPr>
          <a:xfrm>
            <a:off x="1187624" y="332656"/>
            <a:ext cx="6512511" cy="1143000"/>
          </a:xfrm>
        </p:spPr>
        <p:txBody>
          <a:bodyPr/>
          <a:lstStyle/>
          <a:p>
            <a:pPr lvl="1" algn="ctr" rtl="0">
              <a:spcBef>
                <a:spcPct val="0"/>
              </a:spcBef>
              <a:buClr>
                <a:schemeClr val="accent6">
                  <a:lumMod val="75000"/>
                </a:schemeClr>
              </a:buClr>
              <a:buSzPct val="128000"/>
            </a:pPr>
            <a:r>
              <a:rPr lang="es-ES" sz="28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ANÁLISIS CON DIFERENTES VECTORES DE ENTRADA</a:t>
            </a:r>
            <a:r>
              <a:rPr lang="es-ES" sz="1600" dirty="0"/>
              <a:t/>
            </a:r>
            <a:br>
              <a:rPr lang="es-ES" sz="1600" dirty="0"/>
            </a:br>
            <a:endParaRPr lang="es-ES" dirty="0"/>
          </a:p>
        </p:txBody>
      </p:sp>
      <mc:AlternateContent xmlns:mc="http://schemas.openxmlformats.org/markup-compatibility/2006" xmlns:a14="http://schemas.microsoft.com/office/drawing/2010/main">
        <mc:Choice Requires="a14">
          <p:sp>
            <p:nvSpPr>
              <p:cNvPr id="8" name="7 Rectángulo"/>
              <p:cNvSpPr/>
              <p:nvPr/>
            </p:nvSpPr>
            <p:spPr>
              <a:xfrm>
                <a:off x="1043608" y="2111283"/>
                <a:ext cx="4572000" cy="2682786"/>
              </a:xfrm>
              <a:prstGeom prst="rect">
                <a:avLst/>
              </a:prstGeom>
            </p:spPr>
            <p:txBody>
              <a:bodyPr>
                <a:spAutoFit/>
              </a:bodyPr>
              <a:lstStyle/>
              <a:p>
                <a:pPr indent="228600" algn="ctr">
                  <a:lnSpc>
                    <a:spcPct val="150000"/>
                  </a:lnSpc>
                  <a:spcAft>
                    <a:spcPts val="1000"/>
                  </a:spcAft>
                </a:pPr>
                <a:r>
                  <a:rPr lang="es-ES" b="1" dirty="0"/>
                  <a:t>Estructura 1</a:t>
                </a:r>
                <a:endParaRPr lang="es-ES" sz="1600" b="1" dirty="0"/>
              </a:p>
              <a:p>
                <a:pPr indent="228600" algn="just">
                  <a:lnSpc>
                    <a:spcPct val="150000"/>
                  </a:lnSpc>
                  <a:spcAft>
                    <a:spcPts val="1000"/>
                  </a:spcAft>
                </a:pPr>
                <a:r>
                  <a:rPr lang="es-ES" dirty="0"/>
                  <a:t>Señal original: </a:t>
                </a:r>
                <a14:m>
                  <m:oMath xmlns:m="http://schemas.openxmlformats.org/officeDocument/2006/math">
                    <m:r>
                      <a:rPr lang="es-ES">
                        <a:latin typeface="Cambria Math"/>
                      </a:rPr>
                      <m:t>𝑥</m:t>
                    </m:r>
                    <m:d>
                      <m:dPr>
                        <m:ctrlPr>
                          <a:rPr lang="es-ES" i="1">
                            <a:latin typeface="Cambria Math"/>
                          </a:rPr>
                        </m:ctrlPr>
                      </m:dPr>
                      <m:e>
                        <m:r>
                          <a:rPr lang="es-ES">
                            <a:latin typeface="Cambria Math"/>
                          </a:rPr>
                          <m:t>𝑘</m:t>
                        </m:r>
                      </m:e>
                    </m:d>
                  </m:oMath>
                </a14:m>
                <a:r>
                  <a:rPr lang="es-ES" dirty="0"/>
                  <a:t> </a:t>
                </a:r>
                <a:endParaRPr lang="es-ES" sz="1600" dirty="0"/>
              </a:p>
              <a:p>
                <a:pPr indent="228600" algn="just">
                  <a:lnSpc>
                    <a:spcPct val="150000"/>
                  </a:lnSpc>
                  <a:spcAft>
                    <a:spcPts val="1000"/>
                  </a:spcAft>
                </a:pPr>
                <a:r>
                  <a:rPr lang="en-US" dirty="0"/>
                  <a:t>Delays: </a:t>
                </a:r>
                <a14:m>
                  <m:oMath xmlns:m="http://schemas.openxmlformats.org/officeDocument/2006/math">
                    <m:r>
                      <a:rPr lang="es-ES">
                        <a:latin typeface="Cambria Math"/>
                      </a:rPr>
                      <m:t>𝑥</m:t>
                    </m:r>
                    <m:r>
                      <a:rPr lang="en-US">
                        <a:latin typeface="Cambria Math"/>
                      </a:rPr>
                      <m:t>(</m:t>
                    </m:r>
                    <m:r>
                      <a:rPr lang="es-ES">
                        <a:latin typeface="Cambria Math"/>
                      </a:rPr>
                      <m:t>𝑘</m:t>
                    </m:r>
                    <m:r>
                      <a:rPr lang="en-US">
                        <a:latin typeface="Cambria Math"/>
                      </a:rPr>
                      <m:t>−1)</m:t>
                    </m:r>
                  </m:oMath>
                </a14:m>
                <a:endParaRPr lang="es-ES" sz="1600" dirty="0"/>
              </a:p>
              <a:p>
                <a:pPr indent="228600" algn="just">
                  <a:lnSpc>
                    <a:spcPct val="150000"/>
                  </a:lnSpc>
                  <a:spcAft>
                    <a:spcPts val="1000"/>
                  </a:spcAft>
                </a:pPr>
                <a:r>
                  <a:rPr lang="en-US" dirty="0"/>
                  <a:t>             </a:t>
                </a:r>
                <a14:m>
                  <m:oMath xmlns:m="http://schemas.openxmlformats.org/officeDocument/2006/math">
                    <m:r>
                      <a:rPr lang="es-ES">
                        <a:latin typeface="Cambria Math"/>
                      </a:rPr>
                      <m:t>𝑥</m:t>
                    </m:r>
                    <m:r>
                      <a:rPr lang="en-US">
                        <a:latin typeface="Cambria Math"/>
                      </a:rPr>
                      <m:t>(</m:t>
                    </m:r>
                    <m:r>
                      <a:rPr lang="es-ES">
                        <a:latin typeface="Cambria Math"/>
                      </a:rPr>
                      <m:t>𝑘</m:t>
                    </m:r>
                    <m:r>
                      <a:rPr lang="en-US">
                        <a:latin typeface="Cambria Math"/>
                      </a:rPr>
                      <m:t>−2)</m:t>
                    </m:r>
                  </m:oMath>
                </a14:m>
                <a:endParaRPr lang="es-ES" sz="1600" dirty="0"/>
              </a:p>
              <a:p>
                <a:pPr indent="228600" algn="just">
                  <a:lnSpc>
                    <a:spcPct val="150000"/>
                  </a:lnSpc>
                  <a:spcAft>
                    <a:spcPts val="1000"/>
                  </a:spcAft>
                </a:pPr>
                <a:r>
                  <a:rPr lang="es-ES" dirty="0"/>
                  <a:t>Número de coeficientes: 9</a:t>
                </a:r>
                <a:endParaRPr lang="es-ES" sz="1600" dirty="0"/>
              </a:p>
            </p:txBody>
          </p:sp>
        </mc:Choice>
        <mc:Fallback xmlns="">
          <p:sp>
            <p:nvSpPr>
              <p:cNvPr id="8" name="7 Rectángulo"/>
              <p:cNvSpPr>
                <a:spLocks noRot="1" noChangeAspect="1" noMove="1" noResize="1" noEditPoints="1" noAdjustHandles="1" noChangeArrowheads="1" noChangeShapeType="1" noTextEdit="1"/>
              </p:cNvSpPr>
              <p:nvPr/>
            </p:nvSpPr>
            <p:spPr>
              <a:xfrm>
                <a:off x="1043608" y="2111283"/>
                <a:ext cx="4572000" cy="2682786"/>
              </a:xfrm>
              <a:prstGeom prst="rect">
                <a:avLst/>
              </a:prstGeom>
              <a:blipFill rotWithShape="1">
                <a:blip r:embed="rId2"/>
                <a:stretch>
                  <a:fillRect b="-136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032942" y="1060815"/>
                <a:ext cx="2563394" cy="4168385"/>
              </a:xfrm>
              <a:prstGeom prst="rect">
                <a:avLst/>
              </a:prstGeom>
            </p:spPr>
            <p:txBody>
              <a:bodyPr wrap="none">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S">
                          <a:latin typeface="Cambria Math"/>
                        </a:rPr>
                        <m:t>𝐗</m:t>
                      </m:r>
                      <m:r>
                        <a:rPr lang="es-ES">
                          <a:latin typeface="Cambria Math"/>
                        </a:rPr>
                        <m:t>=</m:t>
                      </m:r>
                      <m:d>
                        <m:dPr>
                          <m:begChr m:val="["/>
                          <m:endChr m:val="]"/>
                          <m:ctrlPr>
                            <a:rPr lang="es-ES" i="1">
                              <a:latin typeface="Cambria Math"/>
                            </a:rPr>
                          </m:ctrlPr>
                        </m:dPr>
                        <m:e>
                          <m:eqArr>
                            <m:eqArrPr>
                              <m:ctrlPr>
                                <a:rPr lang="es-ES" i="1">
                                  <a:latin typeface="Cambria Math"/>
                                </a:rPr>
                              </m:ctrlPr>
                            </m:eqArrPr>
                            <m:e>
                              <m:r>
                                <a:rPr lang="es-ES">
                                  <a:latin typeface="Cambria Math"/>
                                </a:rPr>
                                <m:t>𝑥</m:t>
                              </m:r>
                              <m:d>
                                <m:dPr>
                                  <m:ctrlPr>
                                    <a:rPr lang="es-ES" i="1">
                                      <a:latin typeface="Cambria Math"/>
                                    </a:rPr>
                                  </m:ctrlPr>
                                </m:dPr>
                                <m:e>
                                  <m:r>
                                    <a:rPr lang="es-ES">
                                      <a:latin typeface="Cambria Math"/>
                                    </a:rPr>
                                    <m:t>𝑘</m:t>
                                  </m:r>
                                </m:e>
                              </m:d>
                            </m:e>
                            <m:e>
                              <m:r>
                                <a:rPr lang="es-ES">
                                  <a:latin typeface="Cambria Math"/>
                                </a:rPr>
                                <m:t>𝑥</m:t>
                              </m:r>
                              <m:r>
                                <a:rPr lang="es-ES">
                                  <a:latin typeface="Cambria Math"/>
                                </a:rPr>
                                <m:t>(</m:t>
                              </m:r>
                              <m:r>
                                <a:rPr lang="es-ES">
                                  <a:latin typeface="Cambria Math"/>
                                </a:rPr>
                                <m:t>𝑘</m:t>
                              </m:r>
                              <m:r>
                                <a:rPr lang="es-ES">
                                  <a:latin typeface="Cambria Math"/>
                                </a:rPr>
                                <m:t>−1)</m:t>
                              </m:r>
                            </m:e>
                            <m:e>
                              <m:r>
                                <a:rPr lang="es-ES">
                                  <a:latin typeface="Cambria Math"/>
                                </a:rPr>
                                <m:t>𝑥</m:t>
                              </m:r>
                              <m:r>
                                <a:rPr lang="es-ES">
                                  <a:latin typeface="Cambria Math"/>
                                </a:rPr>
                                <m:t>(</m:t>
                              </m:r>
                              <m:r>
                                <a:rPr lang="es-ES">
                                  <a:latin typeface="Cambria Math"/>
                                </a:rPr>
                                <m:t>𝑘</m:t>
                              </m:r>
                              <m:r>
                                <a:rPr lang="es-ES">
                                  <a:latin typeface="Cambria Math"/>
                                </a:rPr>
                                <m:t>−2)</m:t>
                              </m:r>
                            </m:e>
                            <m:e>
                              <m:sSup>
                                <m:sSupPr>
                                  <m:ctrlPr>
                                    <a:rPr lang="es-ES" i="1">
                                      <a:latin typeface="Cambria Math"/>
                                    </a:rPr>
                                  </m:ctrlPr>
                                </m:sSupPr>
                                <m:e>
                                  <m:r>
                                    <a:rPr lang="es-ES">
                                      <a:latin typeface="Cambria Math"/>
                                    </a:rPr>
                                    <m:t>𝑥</m:t>
                                  </m:r>
                                </m:e>
                                <m:sup>
                                  <m:r>
                                    <a:rPr lang="es-ES">
                                      <a:latin typeface="Cambria Math"/>
                                    </a:rPr>
                                    <m:t>2</m:t>
                                  </m:r>
                                </m:sup>
                              </m:sSup>
                              <m:r>
                                <a:rPr lang="es-ES">
                                  <a:latin typeface="Cambria Math"/>
                                </a:rPr>
                                <m:t>(</m:t>
                              </m:r>
                              <m:r>
                                <a:rPr lang="es-ES">
                                  <a:latin typeface="Cambria Math"/>
                                </a:rPr>
                                <m:t>𝑘</m:t>
                              </m:r>
                              <m:r>
                                <a:rPr lang="es-ES">
                                  <a:latin typeface="Cambria Math"/>
                                </a:rPr>
                                <m:t>)</m:t>
                              </m:r>
                            </m:e>
                            <m:e>
                              <m:r>
                                <a:rPr lang="es-ES">
                                  <a:latin typeface="Cambria Math"/>
                                </a:rPr>
                                <m:t>𝑥</m:t>
                              </m:r>
                              <m:r>
                                <a:rPr lang="es-ES">
                                  <a:latin typeface="Cambria Math"/>
                                </a:rPr>
                                <m:t>(</m:t>
                              </m:r>
                              <m:r>
                                <a:rPr lang="es-ES">
                                  <a:latin typeface="Cambria Math"/>
                                </a:rPr>
                                <m:t>𝑘</m:t>
                              </m:r>
                              <m:r>
                                <a:rPr lang="es-ES">
                                  <a:latin typeface="Cambria Math"/>
                                </a:rPr>
                                <m:t>)</m:t>
                              </m:r>
                              <m:r>
                                <a:rPr lang="es-ES">
                                  <a:latin typeface="Cambria Math"/>
                                </a:rPr>
                                <m:t>𝑥</m:t>
                              </m:r>
                              <m:r>
                                <a:rPr lang="es-ES">
                                  <a:latin typeface="Cambria Math"/>
                                </a:rPr>
                                <m:t>(</m:t>
                              </m:r>
                              <m:r>
                                <a:rPr lang="es-ES">
                                  <a:latin typeface="Cambria Math"/>
                                </a:rPr>
                                <m:t>𝑘</m:t>
                              </m:r>
                              <m:r>
                                <a:rPr lang="es-ES">
                                  <a:latin typeface="Cambria Math"/>
                                </a:rPr>
                                <m:t>−1)</m:t>
                              </m:r>
                            </m:e>
                            <m:e>
                              <m:r>
                                <a:rPr lang="es-ES">
                                  <a:latin typeface="Cambria Math"/>
                                </a:rPr>
                                <m:t>𝑥</m:t>
                              </m:r>
                              <m:r>
                                <a:rPr lang="es-ES">
                                  <a:latin typeface="Cambria Math"/>
                                </a:rPr>
                                <m:t>(</m:t>
                              </m:r>
                              <m:r>
                                <a:rPr lang="es-ES">
                                  <a:latin typeface="Cambria Math"/>
                                </a:rPr>
                                <m:t>𝑘</m:t>
                              </m:r>
                              <m:r>
                                <a:rPr lang="es-ES">
                                  <a:latin typeface="Cambria Math"/>
                                </a:rPr>
                                <m:t>)</m:t>
                              </m:r>
                              <m:r>
                                <a:rPr lang="es-ES">
                                  <a:latin typeface="Cambria Math"/>
                                </a:rPr>
                                <m:t>𝑥</m:t>
                              </m:r>
                              <m:r>
                                <a:rPr lang="es-ES">
                                  <a:latin typeface="Cambria Math"/>
                                </a:rPr>
                                <m:t>(</m:t>
                              </m:r>
                              <m:r>
                                <a:rPr lang="es-ES">
                                  <a:latin typeface="Cambria Math"/>
                                </a:rPr>
                                <m:t>𝑘</m:t>
                              </m:r>
                              <m:r>
                                <a:rPr lang="es-ES">
                                  <a:latin typeface="Cambria Math"/>
                                </a:rPr>
                                <m:t>−2)</m:t>
                              </m:r>
                            </m:e>
                            <m:e>
                              <m:sSup>
                                <m:sSupPr>
                                  <m:ctrlPr>
                                    <a:rPr lang="es-ES" i="1">
                                      <a:latin typeface="Cambria Math"/>
                                    </a:rPr>
                                  </m:ctrlPr>
                                </m:sSupPr>
                                <m:e>
                                  <m:r>
                                    <a:rPr lang="es-ES">
                                      <a:latin typeface="Cambria Math"/>
                                    </a:rPr>
                                    <m:t>𝑥</m:t>
                                  </m:r>
                                </m:e>
                                <m:sup>
                                  <m:r>
                                    <a:rPr lang="es-ES">
                                      <a:latin typeface="Cambria Math"/>
                                    </a:rPr>
                                    <m:t>2</m:t>
                                  </m:r>
                                </m:sup>
                              </m:sSup>
                              <m:r>
                                <a:rPr lang="es-ES">
                                  <a:latin typeface="Cambria Math"/>
                                </a:rPr>
                                <m:t>(</m:t>
                              </m:r>
                              <m:r>
                                <a:rPr lang="es-ES">
                                  <a:latin typeface="Cambria Math"/>
                                </a:rPr>
                                <m:t>𝑘</m:t>
                              </m:r>
                              <m:r>
                                <a:rPr lang="es-ES">
                                  <a:latin typeface="Cambria Math"/>
                                </a:rPr>
                                <m:t>−1)</m:t>
                              </m:r>
                            </m:e>
                            <m:e>
                              <m:r>
                                <a:rPr lang="es-ES">
                                  <a:latin typeface="Cambria Math"/>
                                </a:rPr>
                                <m:t>𝑥</m:t>
                              </m:r>
                              <m:r>
                                <a:rPr lang="es-ES">
                                  <a:latin typeface="Cambria Math"/>
                                </a:rPr>
                                <m:t>(</m:t>
                              </m:r>
                              <m:r>
                                <a:rPr lang="es-ES">
                                  <a:latin typeface="Cambria Math"/>
                                </a:rPr>
                                <m:t>𝑘</m:t>
                              </m:r>
                              <m:r>
                                <a:rPr lang="es-ES">
                                  <a:latin typeface="Cambria Math"/>
                                </a:rPr>
                                <m:t>−1)</m:t>
                              </m:r>
                              <m:r>
                                <a:rPr lang="es-ES">
                                  <a:latin typeface="Cambria Math"/>
                                </a:rPr>
                                <m:t>𝑥</m:t>
                              </m:r>
                              <m:r>
                                <a:rPr lang="es-ES">
                                  <a:latin typeface="Cambria Math"/>
                                </a:rPr>
                                <m:t>(</m:t>
                              </m:r>
                              <m:r>
                                <a:rPr lang="es-ES">
                                  <a:latin typeface="Cambria Math"/>
                                </a:rPr>
                                <m:t>𝑘</m:t>
                              </m:r>
                              <m:r>
                                <a:rPr lang="es-ES">
                                  <a:latin typeface="Cambria Math"/>
                                </a:rPr>
                                <m:t>−2)</m:t>
                              </m:r>
                            </m:e>
                            <m:e>
                              <m:sSup>
                                <m:sSupPr>
                                  <m:ctrlPr>
                                    <a:rPr lang="es-ES" i="1">
                                      <a:latin typeface="Cambria Math"/>
                                    </a:rPr>
                                  </m:ctrlPr>
                                </m:sSupPr>
                                <m:e>
                                  <m:r>
                                    <a:rPr lang="es-ES">
                                      <a:latin typeface="Cambria Math"/>
                                    </a:rPr>
                                    <m:t>𝑥</m:t>
                                  </m:r>
                                </m:e>
                                <m:sup>
                                  <m:r>
                                    <a:rPr lang="es-ES">
                                      <a:latin typeface="Cambria Math"/>
                                    </a:rPr>
                                    <m:t>2</m:t>
                                  </m:r>
                                </m:sup>
                              </m:sSup>
                              <m:r>
                                <a:rPr lang="es-ES">
                                  <a:latin typeface="Cambria Math"/>
                                </a:rPr>
                                <m:t>(</m:t>
                              </m:r>
                              <m:r>
                                <a:rPr lang="es-ES">
                                  <a:latin typeface="Cambria Math"/>
                                </a:rPr>
                                <m:t>𝑘</m:t>
                              </m:r>
                              <m:r>
                                <a:rPr lang="es-ES">
                                  <a:latin typeface="Cambria Math"/>
                                </a:rPr>
                                <m:t>−2)</m:t>
                              </m:r>
                            </m:e>
                          </m:eqArr>
                        </m:e>
                      </m:d>
                    </m:oMath>
                  </m:oMathPara>
                </a14:m>
                <a:endParaRPr lang="es-ES" sz="1600" dirty="0">
                  <a:latin typeface="Calibri"/>
                  <a:ea typeface="Calibri"/>
                  <a:cs typeface="Times New Roman"/>
                </a:endParaRPr>
              </a:p>
            </p:txBody>
          </p:sp>
        </mc:Choice>
        <mc:Fallback xmlns="">
          <p:sp>
            <p:nvSpPr>
              <p:cNvPr id="9" name="8 Rectángulo"/>
              <p:cNvSpPr>
                <a:spLocks noRot="1" noChangeAspect="1" noMove="1" noResize="1" noEditPoints="1" noAdjustHandles="1" noChangeArrowheads="1" noChangeShapeType="1" noTextEdit="1"/>
              </p:cNvSpPr>
              <p:nvPr/>
            </p:nvSpPr>
            <p:spPr>
              <a:xfrm>
                <a:off x="5032942" y="1060815"/>
                <a:ext cx="2563394" cy="4168385"/>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1880812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26</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4534" r="6449"/>
          <a:stretch/>
        </p:blipFill>
        <p:spPr bwMode="auto">
          <a:xfrm>
            <a:off x="1547664" y="1340768"/>
            <a:ext cx="5904656" cy="4778484"/>
          </a:xfrm>
          <a:prstGeom prst="rect">
            <a:avLst/>
          </a:prstGeom>
          <a:noFill/>
          <a:ln>
            <a:noFill/>
          </a:ln>
          <a:extLst>
            <a:ext uri="{53640926-AAD7-44D8-BBD7-CCE9431645EC}">
              <a14:shadowObscured xmlns:a14="http://schemas.microsoft.com/office/drawing/2010/main"/>
            </a:ext>
          </a:extLst>
        </p:spPr>
      </p:pic>
      <p:sp>
        <p:nvSpPr>
          <p:cNvPr id="8"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LMS sparse y LMS volterra con estructura 1</a:t>
            </a:r>
          </a:p>
        </p:txBody>
      </p:sp>
    </p:spTree>
    <p:extLst>
      <p:ext uri="{BB962C8B-B14F-4D97-AF65-F5344CB8AC3E}">
        <p14:creationId xmlns:p14="http://schemas.microsoft.com/office/powerpoint/2010/main" val="1452176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27</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6634" r="7655"/>
          <a:stretch/>
        </p:blipFill>
        <p:spPr bwMode="auto">
          <a:xfrm>
            <a:off x="395536" y="1155794"/>
            <a:ext cx="8136904" cy="4793486"/>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LMS sparse y LMS volterra con estructura 1</a:t>
            </a:r>
          </a:p>
        </p:txBody>
      </p:sp>
    </p:spTree>
    <p:extLst>
      <p:ext uri="{BB962C8B-B14F-4D97-AF65-F5344CB8AC3E}">
        <p14:creationId xmlns:p14="http://schemas.microsoft.com/office/powerpoint/2010/main" val="2228612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28</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7678" r="8203"/>
          <a:stretch/>
        </p:blipFill>
        <p:spPr bwMode="auto">
          <a:xfrm>
            <a:off x="539552" y="1412777"/>
            <a:ext cx="7992888" cy="4536503"/>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Potencia de ruido LMS con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estructura 1</a:t>
            </a:r>
          </a:p>
        </p:txBody>
      </p:sp>
    </p:spTree>
    <p:extLst>
      <p:ext uri="{BB962C8B-B14F-4D97-AF65-F5344CB8AC3E}">
        <p14:creationId xmlns:p14="http://schemas.microsoft.com/office/powerpoint/2010/main" val="2527597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29</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4736" r="7104"/>
          <a:stretch/>
        </p:blipFill>
        <p:spPr bwMode="auto">
          <a:xfrm>
            <a:off x="1763688" y="1512253"/>
            <a:ext cx="5675139" cy="4581043"/>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RLS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sparse y </a:t>
            </a: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RLS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volterra con estructura 1</a:t>
            </a:r>
          </a:p>
        </p:txBody>
      </p:sp>
    </p:spTree>
    <p:extLst>
      <p:ext uri="{BB962C8B-B14F-4D97-AF65-F5344CB8AC3E}">
        <p14:creationId xmlns:p14="http://schemas.microsoft.com/office/powerpoint/2010/main" val="11163465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dirty="0"/>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a:t>
            </a:fld>
            <a:endParaRPr lang="es-ES"/>
          </a:p>
        </p:txBody>
      </p:sp>
      <p:sp>
        <p:nvSpPr>
          <p:cNvPr id="6" name="1 Título"/>
          <p:cNvSpPr>
            <a:spLocks noGrp="1"/>
          </p:cNvSpPr>
          <p:nvPr>
            <p:ph type="title"/>
          </p:nvPr>
        </p:nvSpPr>
        <p:spPr>
          <a:xfrm>
            <a:off x="1115616" y="404664"/>
            <a:ext cx="6840760" cy="1143000"/>
          </a:xfrm>
        </p:spPr>
        <p:txBody>
          <a:bodyPr/>
          <a:lstStyle/>
          <a:p>
            <a:pPr lvl="1" algn="r"/>
            <a:r>
              <a:rPr lang="es-ES" sz="4600" b="1"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AMPLIFICADORES DE POTENCIA</a:t>
            </a:r>
          </a:p>
        </p:txBody>
      </p:sp>
      <p:sp>
        <p:nvSpPr>
          <p:cNvPr id="7" name="6 Rectángulo"/>
          <p:cNvSpPr/>
          <p:nvPr/>
        </p:nvSpPr>
        <p:spPr>
          <a:xfrm>
            <a:off x="899592" y="2060848"/>
            <a:ext cx="6984776" cy="1446550"/>
          </a:xfrm>
          <a:prstGeom prst="rect">
            <a:avLst/>
          </a:prstGeom>
        </p:spPr>
        <p:txBody>
          <a:bodyPr wrap="square">
            <a:spAutoFit/>
          </a:bodyPr>
          <a:lstStyle/>
          <a:p>
            <a:pPr marL="45720" algn="just">
              <a:spcBef>
                <a:spcPct val="20000"/>
              </a:spcBef>
              <a:spcAft>
                <a:spcPts val="300"/>
              </a:spcAft>
              <a:buClr>
                <a:schemeClr val="accent6">
                  <a:lumMod val="75000"/>
                </a:schemeClr>
              </a:buClr>
              <a:buSzPct val="130000"/>
            </a:pPr>
            <a:r>
              <a:rPr lang="es-ES" sz="2200" dirty="0">
                <a:solidFill>
                  <a:schemeClr val="tx1">
                    <a:lumMod val="75000"/>
                    <a:lumOff val="25000"/>
                  </a:schemeClr>
                </a:solidFill>
              </a:rPr>
              <a:t>La función básica de un amplificador de potencia en una estación terrena es amplificar portadoras de RF de bajo nivel que proveen los módems </a:t>
            </a:r>
            <a:r>
              <a:rPr lang="es-ES" sz="2200" dirty="0" smtClean="0">
                <a:solidFill>
                  <a:schemeClr val="tx1">
                    <a:lumMod val="75000"/>
                    <a:lumOff val="25000"/>
                  </a:schemeClr>
                </a:solidFill>
              </a:rPr>
              <a:t>que </a:t>
            </a:r>
            <a:r>
              <a:rPr lang="es-ES" sz="2200" dirty="0">
                <a:solidFill>
                  <a:schemeClr val="tx1">
                    <a:lumMod val="75000"/>
                    <a:lumOff val="25000"/>
                  </a:schemeClr>
                </a:solidFill>
              </a:rPr>
              <a:t>asegure que una correcta </a:t>
            </a:r>
            <a:r>
              <a:rPr lang="es-ES" sz="2200" dirty="0" smtClean="0">
                <a:solidFill>
                  <a:schemeClr val="tx1">
                    <a:lumMod val="75000"/>
                    <a:lumOff val="25000"/>
                  </a:schemeClr>
                </a:solidFill>
              </a:rPr>
              <a:t>portadora </a:t>
            </a:r>
            <a:r>
              <a:rPr lang="es-ES" sz="2200" dirty="0">
                <a:solidFill>
                  <a:schemeClr val="tx1">
                    <a:lumMod val="75000"/>
                    <a:lumOff val="25000"/>
                  </a:schemeClr>
                </a:solidFill>
              </a:rPr>
              <a:t>radiada hacia el satélite . </a:t>
            </a:r>
          </a:p>
        </p:txBody>
      </p:sp>
      <p:sp>
        <p:nvSpPr>
          <p:cNvPr id="8" name="7 Rectángulo"/>
          <p:cNvSpPr/>
          <p:nvPr/>
        </p:nvSpPr>
        <p:spPr>
          <a:xfrm>
            <a:off x="899592" y="4035069"/>
            <a:ext cx="6336704" cy="769441"/>
          </a:xfrm>
          <a:prstGeom prst="rect">
            <a:avLst/>
          </a:prstGeom>
        </p:spPr>
        <p:txBody>
          <a:bodyPr wrap="square">
            <a:spAutoFit/>
          </a:bodyPr>
          <a:lstStyle/>
          <a:p>
            <a:pPr marL="457200" lvl="0" indent="-457200">
              <a:buFont typeface="+mj-lt"/>
              <a:buAutoNum type="arabicPeriod"/>
            </a:pPr>
            <a:r>
              <a:rPr lang="pt-BR" sz="2200" dirty="0">
                <a:solidFill>
                  <a:schemeClr val="tx1">
                    <a:lumMod val="75000"/>
                    <a:lumOff val="25000"/>
                  </a:schemeClr>
                </a:solidFill>
              </a:rPr>
              <a:t>Amplificadores de tubo onda progresiva TWT.</a:t>
            </a:r>
            <a:endParaRPr lang="es-ES" sz="2200" dirty="0">
              <a:solidFill>
                <a:schemeClr val="tx1">
                  <a:lumMod val="75000"/>
                  <a:lumOff val="25000"/>
                </a:schemeClr>
              </a:solidFill>
            </a:endParaRPr>
          </a:p>
          <a:p>
            <a:pPr marL="457200" lvl="0" indent="-457200">
              <a:buFont typeface="+mj-lt"/>
              <a:buAutoNum type="arabicPeriod"/>
            </a:pPr>
            <a:r>
              <a:rPr lang="es-ES" sz="2200" dirty="0">
                <a:solidFill>
                  <a:schemeClr val="tx1">
                    <a:lumMod val="75000"/>
                    <a:lumOff val="25000"/>
                  </a:schemeClr>
                </a:solidFill>
              </a:rPr>
              <a:t>Amplificador de estado sólido SSPA.</a:t>
            </a:r>
          </a:p>
        </p:txBody>
      </p:sp>
    </p:spTree>
    <p:extLst>
      <p:ext uri="{BB962C8B-B14F-4D97-AF65-F5344CB8AC3E}">
        <p14:creationId xmlns:p14="http://schemas.microsoft.com/office/powerpoint/2010/main" val="2463158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30</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5934" r="8028"/>
          <a:stretch/>
        </p:blipFill>
        <p:spPr bwMode="auto">
          <a:xfrm>
            <a:off x="395536" y="980728"/>
            <a:ext cx="8424936" cy="4723720"/>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RLS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sparse y </a:t>
            </a: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RLS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volterra con estructura 1</a:t>
            </a:r>
          </a:p>
        </p:txBody>
      </p:sp>
    </p:spTree>
    <p:extLst>
      <p:ext uri="{BB962C8B-B14F-4D97-AF65-F5344CB8AC3E}">
        <p14:creationId xmlns:p14="http://schemas.microsoft.com/office/powerpoint/2010/main" val="29517315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31</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7504" r="7330"/>
          <a:stretch/>
        </p:blipFill>
        <p:spPr bwMode="auto">
          <a:xfrm>
            <a:off x="755576" y="1382023"/>
            <a:ext cx="7560840" cy="4351233"/>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Potencia de ruido RLS con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estructura 1</a:t>
            </a:r>
          </a:p>
        </p:txBody>
      </p:sp>
    </p:spTree>
    <p:extLst>
      <p:ext uri="{BB962C8B-B14F-4D97-AF65-F5344CB8AC3E}">
        <p14:creationId xmlns:p14="http://schemas.microsoft.com/office/powerpoint/2010/main" val="2135727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32</a:t>
            </a:fld>
            <a:endParaRPr lang="es-ES"/>
          </a:p>
        </p:txBody>
      </p:sp>
      <mc:AlternateContent xmlns:mc="http://schemas.openxmlformats.org/markup-compatibility/2006" xmlns:a14="http://schemas.microsoft.com/office/drawing/2010/main">
        <mc:Choice Requires="a14">
          <p:sp>
            <p:nvSpPr>
              <p:cNvPr id="7" name="6 Rectángulo"/>
              <p:cNvSpPr/>
              <p:nvPr/>
            </p:nvSpPr>
            <p:spPr>
              <a:xfrm>
                <a:off x="1332894" y="908720"/>
                <a:ext cx="4572000" cy="2682786"/>
              </a:xfrm>
              <a:prstGeom prst="rect">
                <a:avLst/>
              </a:prstGeom>
            </p:spPr>
            <p:txBody>
              <a:bodyPr>
                <a:spAutoFit/>
              </a:bodyPr>
              <a:lstStyle/>
              <a:p>
                <a:pPr indent="228600" algn="just">
                  <a:lnSpc>
                    <a:spcPct val="150000"/>
                  </a:lnSpc>
                  <a:spcAft>
                    <a:spcPts val="1000"/>
                  </a:spcAft>
                </a:pPr>
                <a:r>
                  <a:rPr lang="es-ES" b="1" dirty="0"/>
                  <a:t>Estructura 2: </a:t>
                </a:r>
              </a:p>
              <a:p>
                <a:pPr indent="228600" algn="just">
                  <a:lnSpc>
                    <a:spcPct val="150000"/>
                  </a:lnSpc>
                  <a:spcAft>
                    <a:spcPts val="1000"/>
                  </a:spcAft>
                </a:pPr>
                <a:r>
                  <a:rPr lang="es-ES" dirty="0"/>
                  <a:t>Señal original: </a:t>
                </a:r>
                <a14:m>
                  <m:oMath xmlns:m="http://schemas.openxmlformats.org/officeDocument/2006/math">
                    <m:r>
                      <a:rPr lang="es-ES">
                        <a:latin typeface="Cambria Math"/>
                      </a:rPr>
                      <m:t>𝑥</m:t>
                    </m:r>
                    <m:d>
                      <m:dPr>
                        <m:ctrlPr>
                          <a:rPr lang="es-ES" i="1">
                            <a:latin typeface="Cambria Math"/>
                          </a:rPr>
                        </m:ctrlPr>
                      </m:dPr>
                      <m:e>
                        <m:r>
                          <a:rPr lang="es-ES">
                            <a:latin typeface="Cambria Math"/>
                          </a:rPr>
                          <m:t>𝑘</m:t>
                        </m:r>
                      </m:e>
                    </m:d>
                  </m:oMath>
                </a14:m>
                <a:r>
                  <a:rPr lang="es-ES" dirty="0"/>
                  <a:t> </a:t>
                </a:r>
              </a:p>
              <a:p>
                <a:pPr indent="228600" algn="just">
                  <a:lnSpc>
                    <a:spcPct val="150000"/>
                  </a:lnSpc>
                  <a:spcAft>
                    <a:spcPts val="1000"/>
                  </a:spcAft>
                </a:pPr>
                <a:r>
                  <a:rPr lang="es-ES" dirty="0"/>
                  <a:t>Delays: </a:t>
                </a:r>
                <a14:m>
                  <m:oMath xmlns:m="http://schemas.openxmlformats.org/officeDocument/2006/math">
                    <m:r>
                      <a:rPr lang="es-ES">
                        <a:latin typeface="Cambria Math"/>
                      </a:rPr>
                      <m:t>𝑥</m:t>
                    </m:r>
                    <m:r>
                      <a:rPr lang="es-ES">
                        <a:latin typeface="Cambria Math"/>
                      </a:rPr>
                      <m:t>(</m:t>
                    </m:r>
                    <m:r>
                      <a:rPr lang="es-ES">
                        <a:latin typeface="Cambria Math"/>
                      </a:rPr>
                      <m:t>𝑘</m:t>
                    </m:r>
                    <m:r>
                      <a:rPr lang="es-ES">
                        <a:latin typeface="Cambria Math"/>
                      </a:rPr>
                      <m:t>−1)</m:t>
                    </m:r>
                  </m:oMath>
                </a14:m>
                <a:endParaRPr lang="es-ES" dirty="0"/>
              </a:p>
              <a:p>
                <a:pPr indent="228600" algn="just">
                  <a:lnSpc>
                    <a:spcPct val="150000"/>
                  </a:lnSpc>
                  <a:spcAft>
                    <a:spcPts val="1000"/>
                  </a:spcAft>
                </a:pPr>
                <a:r>
                  <a:rPr lang="es-ES" dirty="0"/>
                  <a:t>             </a:t>
                </a:r>
                <a14:m>
                  <m:oMath xmlns:m="http://schemas.openxmlformats.org/officeDocument/2006/math">
                    <m:r>
                      <a:rPr lang="es-ES">
                        <a:latin typeface="Cambria Math"/>
                      </a:rPr>
                      <m:t>𝑥</m:t>
                    </m:r>
                    <m:r>
                      <a:rPr lang="es-ES">
                        <a:latin typeface="Cambria Math"/>
                      </a:rPr>
                      <m:t>(</m:t>
                    </m:r>
                    <m:r>
                      <a:rPr lang="es-ES">
                        <a:latin typeface="Cambria Math"/>
                      </a:rPr>
                      <m:t>𝑘</m:t>
                    </m:r>
                    <m:r>
                      <a:rPr lang="es-ES">
                        <a:latin typeface="Cambria Math"/>
                      </a:rPr>
                      <m:t>−2)</m:t>
                    </m:r>
                  </m:oMath>
                </a14:m>
                <a:endParaRPr lang="es-ES" dirty="0"/>
              </a:p>
              <a:p>
                <a:pPr indent="228600" algn="just">
                  <a:lnSpc>
                    <a:spcPct val="150000"/>
                  </a:lnSpc>
                  <a:spcAft>
                    <a:spcPts val="1000"/>
                  </a:spcAft>
                </a:pPr>
                <a:r>
                  <a:rPr lang="es-ES" dirty="0"/>
                  <a:t>Número de coeficientes: 19</a:t>
                </a:r>
              </a:p>
            </p:txBody>
          </p:sp>
        </mc:Choice>
        <mc:Fallback xmlns="">
          <p:sp>
            <p:nvSpPr>
              <p:cNvPr id="7" name="6 Rectángulo"/>
              <p:cNvSpPr>
                <a:spLocks noRot="1" noChangeAspect="1" noMove="1" noResize="1" noEditPoints="1" noAdjustHandles="1" noChangeArrowheads="1" noChangeShapeType="1" noTextEdit="1"/>
              </p:cNvSpPr>
              <p:nvPr/>
            </p:nvSpPr>
            <p:spPr>
              <a:xfrm>
                <a:off x="1332894" y="908720"/>
                <a:ext cx="4572000" cy="2682786"/>
              </a:xfrm>
              <a:prstGeom prst="rect">
                <a:avLst/>
              </a:prstGeom>
              <a:blipFill rotWithShape="1">
                <a:blip r:embed="rId2"/>
                <a:stretch>
                  <a:fillRect b="-136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932040" y="-1525390"/>
                <a:ext cx="2702022" cy="7834709"/>
              </a:xfrm>
              <a:prstGeom prst="rect">
                <a:avLst/>
              </a:prstGeom>
            </p:spPr>
            <p:txBody>
              <a:bodyPr wrap="none">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S" sz="1600">
                          <a:latin typeface="Cambria Math"/>
                        </a:rPr>
                        <m:t>𝐗</m:t>
                      </m:r>
                      <m:r>
                        <a:rPr lang="es-ES" sz="1600">
                          <a:latin typeface="Cambria Math"/>
                        </a:rPr>
                        <m:t>=</m:t>
                      </m:r>
                      <m:d>
                        <m:dPr>
                          <m:begChr m:val="["/>
                          <m:endChr m:val="]"/>
                          <m:ctrlPr>
                            <a:rPr lang="es-ES" sz="1600" i="1">
                              <a:latin typeface="Cambria Math"/>
                            </a:rPr>
                          </m:ctrlPr>
                        </m:dPr>
                        <m:e>
                          <m:eqArr>
                            <m:eqArrPr>
                              <m:ctrlPr>
                                <a:rPr lang="es-ES" sz="1600" i="1">
                                  <a:latin typeface="Cambria Math"/>
                                </a:rPr>
                              </m:ctrlPr>
                            </m:eqArrPr>
                            <m:e>
                              <m:r>
                                <a:rPr lang="es-ES" sz="1600">
                                  <a:latin typeface="Cambria Math"/>
                                </a:rPr>
                                <m:t>𝑥</m:t>
                              </m:r>
                              <m:d>
                                <m:dPr>
                                  <m:ctrlPr>
                                    <a:rPr lang="es-ES" sz="1600" i="1">
                                      <a:latin typeface="Cambria Math"/>
                                    </a:rPr>
                                  </m:ctrlPr>
                                </m:dPr>
                                <m:e>
                                  <m:r>
                                    <a:rPr lang="es-ES" sz="1600">
                                      <a:latin typeface="Cambria Math"/>
                                    </a:rPr>
                                    <m:t>𝑘</m:t>
                                  </m:r>
                                </m:e>
                              </m:d>
                            </m:e>
                            <m:e>
                              <m:r>
                                <a:rPr lang="es-ES" sz="1600">
                                  <a:latin typeface="Cambria Math"/>
                                </a:rPr>
                                <m:t>𝑥</m:t>
                              </m:r>
                              <m:r>
                                <a:rPr lang="es-ES" sz="1600">
                                  <a:latin typeface="Cambria Math"/>
                                </a:rPr>
                                <m:t>(</m:t>
                              </m:r>
                              <m:r>
                                <a:rPr lang="es-ES" sz="1600">
                                  <a:latin typeface="Cambria Math"/>
                                </a:rPr>
                                <m:t>𝑘</m:t>
                              </m:r>
                              <m:r>
                                <a:rPr lang="es-ES" sz="1600">
                                  <a:latin typeface="Cambria Math"/>
                                </a:rPr>
                                <m:t>−1)</m:t>
                              </m:r>
                            </m:e>
                            <m:e>
                              <m:r>
                                <a:rPr lang="es-ES" sz="1600">
                                  <a:latin typeface="Cambria Math"/>
                                </a:rPr>
                                <m:t>𝑥</m:t>
                              </m:r>
                              <m:r>
                                <a:rPr lang="es-ES" sz="1600">
                                  <a:latin typeface="Cambria Math"/>
                                </a:rPr>
                                <m:t>(</m:t>
                              </m:r>
                              <m:r>
                                <a:rPr lang="es-ES" sz="1600">
                                  <a:latin typeface="Cambria Math"/>
                                </a:rPr>
                                <m:t>𝑘</m:t>
                              </m:r>
                              <m:r>
                                <a:rPr lang="es-ES" sz="1600">
                                  <a:latin typeface="Cambria Math"/>
                                </a:rPr>
                                <m:t>−2)</m:t>
                              </m:r>
                            </m:e>
                            <m:e>
                              <m:sSup>
                                <m:sSupPr>
                                  <m:ctrlPr>
                                    <a:rPr lang="es-ES" sz="1600" i="1">
                                      <a:latin typeface="Cambria Math"/>
                                    </a:rPr>
                                  </m:ctrlPr>
                                </m:sSupPr>
                                <m:e>
                                  <m:r>
                                    <a:rPr lang="es-ES" sz="1600">
                                      <a:latin typeface="Cambria Math"/>
                                    </a:rPr>
                                    <m:t>𝑥</m:t>
                                  </m:r>
                                </m:e>
                                <m:sup>
                                  <m:r>
                                    <a:rPr lang="es-ES" sz="1600">
                                      <a:latin typeface="Cambria Math"/>
                                    </a:rPr>
                                    <m:t>2</m:t>
                                  </m:r>
                                </m:sup>
                              </m:sSup>
                              <m:r>
                                <a:rPr lang="es-ES" sz="1600">
                                  <a:latin typeface="Cambria Math"/>
                                </a:rPr>
                                <m:t>(</m:t>
                              </m:r>
                              <m:r>
                                <a:rPr lang="es-ES" sz="1600">
                                  <a:latin typeface="Cambria Math"/>
                                </a:rPr>
                                <m:t>𝑘</m:t>
                              </m:r>
                              <m:r>
                                <a:rPr lang="es-ES" sz="1600">
                                  <a:latin typeface="Cambria Math"/>
                                </a:rPr>
                                <m:t>)</m:t>
                              </m:r>
                            </m:e>
                            <m:e>
                              <m:r>
                                <a:rPr lang="es-ES" sz="1600">
                                  <a:latin typeface="Cambria Math"/>
                                </a:rPr>
                                <m:t>𝑥</m:t>
                              </m:r>
                              <m:r>
                                <a:rPr lang="es-ES" sz="1600">
                                  <a:latin typeface="Cambria Math"/>
                                </a:rPr>
                                <m:t>(</m:t>
                              </m:r>
                              <m:r>
                                <a:rPr lang="es-ES" sz="1600">
                                  <a:latin typeface="Cambria Math"/>
                                </a:rPr>
                                <m:t>𝑘</m:t>
                              </m:r>
                              <m:r>
                                <a:rPr lang="es-ES" sz="1600">
                                  <a:latin typeface="Cambria Math"/>
                                </a:rPr>
                                <m:t>)</m:t>
                              </m:r>
                              <m:r>
                                <a:rPr lang="es-ES" sz="1600">
                                  <a:latin typeface="Cambria Math"/>
                                </a:rPr>
                                <m:t>𝑥</m:t>
                              </m:r>
                              <m:r>
                                <a:rPr lang="es-ES" sz="1600">
                                  <a:latin typeface="Cambria Math"/>
                                </a:rPr>
                                <m:t>(</m:t>
                              </m:r>
                              <m:r>
                                <a:rPr lang="es-ES" sz="1600">
                                  <a:latin typeface="Cambria Math"/>
                                </a:rPr>
                                <m:t>𝑘</m:t>
                              </m:r>
                              <m:r>
                                <a:rPr lang="es-ES" sz="1600">
                                  <a:latin typeface="Cambria Math"/>
                                </a:rPr>
                                <m:t>−1)</m:t>
                              </m:r>
                            </m:e>
                            <m:e>
                              <m:r>
                                <a:rPr lang="es-ES" sz="1600">
                                  <a:latin typeface="Cambria Math"/>
                                </a:rPr>
                                <m:t>𝑥</m:t>
                              </m:r>
                              <m:r>
                                <a:rPr lang="es-ES" sz="1600">
                                  <a:latin typeface="Cambria Math"/>
                                </a:rPr>
                                <m:t>(</m:t>
                              </m:r>
                              <m:r>
                                <a:rPr lang="es-ES" sz="1600">
                                  <a:latin typeface="Cambria Math"/>
                                </a:rPr>
                                <m:t>𝑘</m:t>
                              </m:r>
                              <m:r>
                                <a:rPr lang="es-ES" sz="1600">
                                  <a:latin typeface="Cambria Math"/>
                                </a:rPr>
                                <m:t>)</m:t>
                              </m:r>
                              <m:r>
                                <a:rPr lang="es-ES" sz="1600">
                                  <a:latin typeface="Cambria Math"/>
                                </a:rPr>
                                <m:t>𝑥</m:t>
                              </m:r>
                              <m:r>
                                <a:rPr lang="es-ES" sz="1600">
                                  <a:latin typeface="Cambria Math"/>
                                </a:rPr>
                                <m:t>(</m:t>
                              </m:r>
                              <m:r>
                                <a:rPr lang="es-ES" sz="1600">
                                  <a:latin typeface="Cambria Math"/>
                                </a:rPr>
                                <m:t>𝑘</m:t>
                              </m:r>
                              <m:r>
                                <a:rPr lang="es-ES" sz="1600">
                                  <a:latin typeface="Cambria Math"/>
                                </a:rPr>
                                <m:t>−2)</m:t>
                              </m:r>
                            </m:e>
                            <m:e>
                              <m:sSup>
                                <m:sSupPr>
                                  <m:ctrlPr>
                                    <a:rPr lang="es-ES" sz="1600" i="1">
                                      <a:latin typeface="Cambria Math"/>
                                    </a:rPr>
                                  </m:ctrlPr>
                                </m:sSupPr>
                                <m:e>
                                  <m:r>
                                    <a:rPr lang="es-ES" sz="1600">
                                      <a:latin typeface="Cambria Math"/>
                                    </a:rPr>
                                    <m:t>𝑥</m:t>
                                  </m:r>
                                </m:e>
                                <m:sup>
                                  <m:r>
                                    <a:rPr lang="es-ES" sz="1600">
                                      <a:latin typeface="Cambria Math"/>
                                    </a:rPr>
                                    <m:t>2</m:t>
                                  </m:r>
                                </m:sup>
                              </m:sSup>
                              <m:r>
                                <a:rPr lang="es-ES" sz="1600">
                                  <a:latin typeface="Cambria Math"/>
                                </a:rPr>
                                <m:t>(</m:t>
                              </m:r>
                              <m:r>
                                <a:rPr lang="es-ES" sz="1600">
                                  <a:latin typeface="Cambria Math"/>
                                </a:rPr>
                                <m:t>𝑘</m:t>
                              </m:r>
                              <m:r>
                                <a:rPr lang="es-ES" sz="1600">
                                  <a:latin typeface="Cambria Math"/>
                                </a:rPr>
                                <m:t>−1)</m:t>
                              </m:r>
                            </m:e>
                            <m:e>
                              <m:r>
                                <a:rPr lang="es-ES" sz="1600">
                                  <a:latin typeface="Cambria Math"/>
                                </a:rPr>
                                <m:t>𝑥</m:t>
                              </m:r>
                              <m:r>
                                <a:rPr lang="es-ES" sz="1600">
                                  <a:latin typeface="Cambria Math"/>
                                </a:rPr>
                                <m:t>(</m:t>
                              </m:r>
                              <m:r>
                                <a:rPr lang="es-ES" sz="1600">
                                  <a:latin typeface="Cambria Math"/>
                                </a:rPr>
                                <m:t>𝑘</m:t>
                              </m:r>
                              <m:r>
                                <a:rPr lang="es-ES" sz="1600">
                                  <a:latin typeface="Cambria Math"/>
                                </a:rPr>
                                <m:t>−1)</m:t>
                              </m:r>
                              <m:r>
                                <a:rPr lang="es-ES" sz="1600">
                                  <a:latin typeface="Cambria Math"/>
                                </a:rPr>
                                <m:t>𝑥</m:t>
                              </m:r>
                              <m:r>
                                <a:rPr lang="es-ES" sz="1600">
                                  <a:latin typeface="Cambria Math"/>
                                </a:rPr>
                                <m:t>(</m:t>
                              </m:r>
                              <m:r>
                                <a:rPr lang="es-ES" sz="1600">
                                  <a:latin typeface="Cambria Math"/>
                                </a:rPr>
                                <m:t>𝑘</m:t>
                              </m:r>
                              <m:r>
                                <a:rPr lang="es-ES" sz="1600">
                                  <a:latin typeface="Cambria Math"/>
                                </a:rPr>
                                <m:t>−2)</m:t>
                              </m:r>
                            </m:e>
                            <m:e>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r>
                                    <a:rPr lang="es-ES" sz="1600">
                                      <a:latin typeface="Cambria Math"/>
                                    </a:rPr>
                                    <m:t>−2</m:t>
                                  </m:r>
                                </m:e>
                              </m:d>
                            </m:e>
                            <m:e>
                              <m:sSup>
                                <m:sSupPr>
                                  <m:ctrlPr>
                                    <a:rPr lang="es-ES" sz="1600" i="1">
                                      <a:latin typeface="Cambria Math"/>
                                    </a:rPr>
                                  </m:ctrlPr>
                                </m:sSupPr>
                                <m:e>
                                  <m:r>
                                    <a:rPr lang="es-ES" sz="1600">
                                      <a:latin typeface="Cambria Math"/>
                                    </a:rPr>
                                    <m:t>𝑥</m:t>
                                  </m:r>
                                </m:e>
                                <m:sup>
                                  <m:r>
                                    <a:rPr lang="es-ES" sz="1600">
                                      <a:latin typeface="Cambria Math"/>
                                    </a:rPr>
                                    <m:t>3</m:t>
                                  </m:r>
                                </m:sup>
                              </m:sSup>
                              <m:r>
                                <a:rPr lang="es-ES" sz="1600">
                                  <a:latin typeface="Cambria Math"/>
                                </a:rPr>
                                <m:t>(</m:t>
                              </m:r>
                              <m:r>
                                <a:rPr lang="es-ES" sz="1600">
                                  <a:latin typeface="Cambria Math"/>
                                </a:rPr>
                                <m:t>𝑘</m:t>
                              </m:r>
                              <m:r>
                                <a:rPr lang="es-ES" sz="1600">
                                  <a:latin typeface="Cambria Math"/>
                                </a:rPr>
                                <m:t>)</m:t>
                              </m:r>
                            </m:e>
                            <m:e>
                              <m:sSup>
                                <m:sSupPr>
                                  <m:ctrlPr>
                                    <a:rPr lang="es-ES" sz="1600" i="1">
                                      <a:latin typeface="Cambria Math"/>
                                    </a:rPr>
                                  </m:ctrlPr>
                                </m:sSupPr>
                                <m:e>
                                  <m:r>
                                    <a:rPr lang="es-ES" sz="1600">
                                      <a:latin typeface="Cambria Math"/>
                                    </a:rPr>
                                    <m:t>𝑥</m:t>
                                  </m:r>
                                </m:e>
                                <m:sup>
                                  <m:r>
                                    <a:rPr lang="es-ES" sz="1600">
                                      <a:latin typeface="Cambria Math"/>
                                    </a:rPr>
                                    <m:t>2</m:t>
                                  </m:r>
                                </m:sup>
                              </m:sSup>
                              <m:r>
                                <a:rPr lang="es-ES" sz="1600">
                                  <a:latin typeface="Cambria Math"/>
                                </a:rPr>
                                <m:t>(</m:t>
                              </m:r>
                              <m:r>
                                <a:rPr lang="es-ES" sz="1600">
                                  <a:latin typeface="Cambria Math"/>
                                </a:rPr>
                                <m:t>𝑘</m:t>
                              </m:r>
                              <m:r>
                                <a:rPr lang="es-ES" sz="1600">
                                  <a:latin typeface="Cambria Math"/>
                                </a:rPr>
                                <m:t>)</m:t>
                              </m:r>
                              <m:r>
                                <a:rPr lang="es-ES" sz="1600">
                                  <a:latin typeface="Cambria Math"/>
                                </a:rPr>
                                <m:t>𝑥</m:t>
                              </m:r>
                              <m:r>
                                <a:rPr lang="es-ES" sz="1600">
                                  <a:latin typeface="Cambria Math"/>
                                </a:rPr>
                                <m:t>(</m:t>
                              </m:r>
                              <m:r>
                                <a:rPr lang="es-ES" sz="1600">
                                  <a:latin typeface="Cambria Math"/>
                                </a:rPr>
                                <m:t>𝑘</m:t>
                              </m:r>
                              <m:r>
                                <a:rPr lang="es-ES" sz="1600">
                                  <a:latin typeface="Cambria Math"/>
                                </a:rPr>
                                <m:t>−1)</m:t>
                              </m:r>
                            </m:e>
                            <m:e>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e>
                              </m:d>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−2</m:t>
                                  </m:r>
                                </m:e>
                              </m:d>
                            </m:e>
                            <m:e>
                              <m:r>
                                <a:rPr lang="es-ES" sz="1600">
                                  <a:latin typeface="Cambria Math"/>
                                </a:rPr>
                                <m:t>𝑥</m:t>
                              </m:r>
                              <m:d>
                                <m:dPr>
                                  <m:ctrlPr>
                                    <a:rPr lang="es-ES" sz="1600" i="1">
                                      <a:latin typeface="Cambria Math"/>
                                    </a:rPr>
                                  </m:ctrlPr>
                                </m:dPr>
                                <m:e>
                                  <m:r>
                                    <a:rPr lang="es-ES" sz="1600">
                                      <a:latin typeface="Cambria Math"/>
                                    </a:rPr>
                                    <m:t>𝑘</m:t>
                                  </m:r>
                                </m:e>
                              </m:d>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r>
                                    <a:rPr lang="es-ES" sz="1600">
                                      <a:latin typeface="Cambria Math"/>
                                    </a:rPr>
                                    <m:t>−1</m:t>
                                  </m:r>
                                </m:e>
                              </m:d>
                            </m:e>
                            <m:e>
                              <m:r>
                                <a:rPr lang="es-ES" sz="1600">
                                  <a:latin typeface="Cambria Math"/>
                                </a:rPr>
                                <m:t>𝑥</m:t>
                              </m:r>
                              <m:r>
                                <a:rPr lang="es-ES" sz="1600">
                                  <a:latin typeface="Cambria Math"/>
                                </a:rPr>
                                <m:t>(</m:t>
                              </m:r>
                              <m:r>
                                <a:rPr lang="es-ES" sz="1600">
                                  <a:latin typeface="Cambria Math"/>
                                </a:rPr>
                                <m:t>𝑘</m:t>
                              </m:r>
                              <m:r>
                                <a:rPr lang="es-ES" sz="1600">
                                  <a:latin typeface="Cambria Math"/>
                                </a:rPr>
                                <m:t>)</m:t>
                              </m:r>
                              <m:sSup>
                                <m:sSupPr>
                                  <m:ctrlPr>
                                    <a:rPr lang="es-ES" sz="1600" i="1">
                                      <a:latin typeface="Cambria Math"/>
                                    </a:rPr>
                                  </m:ctrlPr>
                                </m:sSupPr>
                                <m:e>
                                  <m:r>
                                    <a:rPr lang="es-ES" sz="1600">
                                      <a:latin typeface="Cambria Math"/>
                                    </a:rPr>
                                    <m:t>𝑥</m:t>
                                  </m:r>
                                </m:e>
                                <m:sup>
                                  <m:r>
                                    <a:rPr lang="es-ES" sz="1600">
                                      <a:latin typeface="Cambria Math"/>
                                    </a:rPr>
                                    <m:t>2</m:t>
                                  </m:r>
                                </m:sup>
                              </m:sSup>
                              <m:r>
                                <a:rPr lang="es-ES" sz="1600">
                                  <a:latin typeface="Cambria Math"/>
                                </a:rPr>
                                <m:t>(</m:t>
                              </m:r>
                              <m:r>
                                <a:rPr lang="es-ES" sz="1600">
                                  <a:latin typeface="Cambria Math"/>
                                </a:rPr>
                                <m:t>𝑘</m:t>
                              </m:r>
                              <m:r>
                                <a:rPr lang="es-ES" sz="1600">
                                  <a:latin typeface="Cambria Math"/>
                                </a:rPr>
                                <m:t>−2)</m:t>
                              </m:r>
                            </m:e>
                            <m:e>
                              <m:sSup>
                                <m:sSupPr>
                                  <m:ctrlPr>
                                    <a:rPr lang="es-ES" sz="1600" i="1">
                                      <a:latin typeface="Cambria Math"/>
                                    </a:rPr>
                                  </m:ctrlPr>
                                </m:sSupPr>
                                <m:e>
                                  <m:r>
                                    <a:rPr lang="es-ES" sz="1600">
                                      <a:latin typeface="Cambria Math"/>
                                    </a:rPr>
                                    <m:t>𝑥</m:t>
                                  </m:r>
                                </m:e>
                                <m:sup>
                                  <m:r>
                                    <a:rPr lang="es-ES" sz="1600">
                                      <a:latin typeface="Cambria Math"/>
                                    </a:rPr>
                                    <m:t>3</m:t>
                                  </m:r>
                                </m:sup>
                              </m:sSup>
                              <m:r>
                                <a:rPr lang="es-ES" sz="1600">
                                  <a:latin typeface="Cambria Math"/>
                                </a:rPr>
                                <m:t>(</m:t>
                              </m:r>
                              <m:r>
                                <a:rPr lang="es-ES" sz="1600">
                                  <a:latin typeface="Cambria Math"/>
                                </a:rPr>
                                <m:t>𝑘</m:t>
                              </m:r>
                              <m:r>
                                <a:rPr lang="es-ES" sz="1600">
                                  <a:latin typeface="Cambria Math"/>
                                </a:rPr>
                                <m:t>−1)</m:t>
                              </m:r>
                            </m:e>
                            <m:e>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r>
                                    <a:rPr lang="es-ES" sz="1600">
                                      <a:latin typeface="Cambria Math"/>
                                    </a:rPr>
                                    <m:t>−1</m:t>
                                  </m:r>
                                </m:e>
                              </m:d>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−2</m:t>
                                  </m:r>
                                </m:e>
                              </m:d>
                            </m:e>
                            <m:e>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r>
                                    <a:rPr lang="es-ES" sz="1600">
                                      <a:latin typeface="Cambria Math"/>
                                    </a:rPr>
                                    <m:t>−2</m:t>
                                  </m:r>
                                </m:e>
                              </m:d>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−1</m:t>
                                  </m:r>
                                </m:e>
                              </m:d>
                            </m:e>
                            <m:e>
                              <m:sSup>
                                <m:sSupPr>
                                  <m:ctrlPr>
                                    <a:rPr lang="es-ES" sz="1600" i="1">
                                      <a:latin typeface="Cambria Math"/>
                                    </a:rPr>
                                  </m:ctrlPr>
                                </m:sSupPr>
                                <m:e>
                                  <m:r>
                                    <a:rPr lang="es-ES" sz="1600">
                                      <a:latin typeface="Cambria Math"/>
                                    </a:rPr>
                                    <m:t>𝑥</m:t>
                                  </m:r>
                                </m:e>
                                <m:sup>
                                  <m:r>
                                    <a:rPr lang="es-ES" sz="1600">
                                      <a:latin typeface="Cambria Math"/>
                                    </a:rPr>
                                    <m:t>3</m:t>
                                  </m:r>
                                </m:sup>
                              </m:sSup>
                              <m:r>
                                <a:rPr lang="es-ES" sz="1600">
                                  <a:latin typeface="Cambria Math"/>
                                </a:rPr>
                                <m:t>(</m:t>
                              </m:r>
                              <m:r>
                                <a:rPr lang="es-ES" sz="1600">
                                  <a:latin typeface="Cambria Math"/>
                                </a:rPr>
                                <m:t>𝑘</m:t>
                              </m:r>
                              <m:r>
                                <a:rPr lang="es-ES" sz="1600">
                                  <a:latin typeface="Cambria Math"/>
                                </a:rPr>
                                <m:t>−2)</m:t>
                              </m:r>
                            </m:e>
                            <m:e>
                              <m:r>
                                <a:rPr lang="es-ES" sz="1600">
                                  <a:latin typeface="Cambria Math"/>
                                </a:rPr>
                                <m:t>𝑥</m:t>
                              </m:r>
                              <m:r>
                                <a:rPr lang="es-ES" sz="1600">
                                  <a:latin typeface="Cambria Math"/>
                                </a:rPr>
                                <m:t>(</m:t>
                              </m:r>
                              <m:r>
                                <a:rPr lang="es-ES" sz="1600">
                                  <a:latin typeface="Cambria Math"/>
                                </a:rPr>
                                <m:t>𝑘</m:t>
                              </m:r>
                              <m:r>
                                <a:rPr lang="es-ES" sz="1600">
                                  <a:latin typeface="Cambria Math"/>
                                </a:rPr>
                                <m:t>)</m:t>
                              </m:r>
                              <m:r>
                                <a:rPr lang="es-ES" sz="1600">
                                  <a:latin typeface="Cambria Math"/>
                                </a:rPr>
                                <m:t>𝑥</m:t>
                              </m:r>
                              <m:r>
                                <a:rPr lang="es-ES" sz="1600">
                                  <a:latin typeface="Cambria Math"/>
                                </a:rPr>
                                <m:t>(</m:t>
                              </m:r>
                              <m:r>
                                <a:rPr lang="es-ES" sz="1600">
                                  <a:latin typeface="Cambria Math"/>
                                </a:rPr>
                                <m:t>𝑘</m:t>
                              </m:r>
                              <m:r>
                                <a:rPr lang="es-ES" sz="1600">
                                  <a:latin typeface="Cambria Math"/>
                                </a:rPr>
                                <m:t>−1)</m:t>
                              </m:r>
                              <m:r>
                                <a:rPr lang="es-ES" sz="1600">
                                  <a:latin typeface="Cambria Math"/>
                                </a:rPr>
                                <m:t>𝑥</m:t>
                              </m:r>
                              <m:r>
                                <a:rPr lang="es-ES" sz="1600">
                                  <a:latin typeface="Cambria Math"/>
                                </a:rPr>
                                <m:t>(</m:t>
                              </m:r>
                              <m:r>
                                <a:rPr lang="es-ES" sz="1600">
                                  <a:latin typeface="Cambria Math"/>
                                </a:rPr>
                                <m:t>𝑘</m:t>
                              </m:r>
                              <m:r>
                                <a:rPr lang="es-ES" sz="1600">
                                  <a:latin typeface="Cambria Math"/>
                                </a:rPr>
                                <m:t>−2)</m:t>
                              </m:r>
                            </m:e>
                          </m:eqArr>
                        </m:e>
                      </m:d>
                    </m:oMath>
                  </m:oMathPara>
                </a14:m>
                <a:endParaRPr lang="es-ES" sz="2000" dirty="0">
                  <a:latin typeface="Calibri"/>
                  <a:ea typeface="Calibri"/>
                  <a:cs typeface="Times New Roman"/>
                </a:endParaRPr>
              </a:p>
            </p:txBody>
          </p:sp>
        </mc:Choice>
        <mc:Fallback xmlns="">
          <p:sp>
            <p:nvSpPr>
              <p:cNvPr id="8" name="7 Rectángulo"/>
              <p:cNvSpPr>
                <a:spLocks noRot="1" noChangeAspect="1" noMove="1" noResize="1" noEditPoints="1" noAdjustHandles="1" noChangeArrowheads="1" noChangeShapeType="1" noTextEdit="1"/>
              </p:cNvSpPr>
              <p:nvPr/>
            </p:nvSpPr>
            <p:spPr>
              <a:xfrm>
                <a:off x="4932040" y="-1525390"/>
                <a:ext cx="2702022" cy="7834709"/>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9284331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33</a:t>
            </a:fld>
            <a:endParaRPr lang="es-ES"/>
          </a:p>
        </p:txBody>
      </p:sp>
      <p:sp>
        <p:nvSpPr>
          <p:cNvPr id="4" name="3 Título"/>
          <p:cNvSpPr>
            <a:spLocks noGrp="1"/>
          </p:cNvSpPr>
          <p:nvPr>
            <p:ph type="title"/>
          </p:nvPr>
        </p:nvSpPr>
        <p:spPr>
          <a:xfrm>
            <a:off x="1299849" y="413792"/>
            <a:ext cx="6512511" cy="1143000"/>
          </a:xfrm>
        </p:spPr>
        <p:txBody>
          <a:bodyPr/>
          <a:lstStyle/>
          <a:p>
            <a:pPr marL="0" indent="0" algn="ctr">
              <a:buNone/>
            </a:pPr>
            <a:r>
              <a:rPr lang="es-ES" sz="2400" dirty="0">
                <a:effectLst/>
              </a:rPr>
              <a:t>LMS sparse y LMS volterra con estructura 2</a:t>
            </a:r>
            <a:endParaRPr lang="es-ES" sz="2400" dirty="0"/>
          </a:p>
        </p:txBody>
      </p:sp>
      <p:pic>
        <p:nvPicPr>
          <p:cNvPr id="6" name="5 Imagen"/>
          <p:cNvPicPr/>
          <p:nvPr/>
        </p:nvPicPr>
        <p:blipFill rotWithShape="1">
          <a:blip r:embed="rId2">
            <a:extLst>
              <a:ext uri="{28A0092B-C50C-407E-A947-70E740481C1C}">
                <a14:useLocalDpi xmlns:a14="http://schemas.microsoft.com/office/drawing/2010/main" val="0"/>
              </a:ext>
            </a:extLst>
          </a:blip>
          <a:srcRect l="4371" r="6739"/>
          <a:stretch/>
        </p:blipFill>
        <p:spPr bwMode="auto">
          <a:xfrm>
            <a:off x="1544865" y="1052734"/>
            <a:ext cx="6051471" cy="47525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708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34</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5762" r="8145"/>
          <a:stretch/>
        </p:blipFill>
        <p:spPr bwMode="auto">
          <a:xfrm>
            <a:off x="467544" y="1124744"/>
            <a:ext cx="8424935" cy="4608511"/>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13792"/>
            <a:ext cx="6512511" cy="1143000"/>
          </a:xfrm>
        </p:spPr>
        <p:txBody>
          <a:bodyPr/>
          <a:lstStyle/>
          <a:p>
            <a:pPr marL="0" indent="0" algn="ctr">
              <a:buNone/>
            </a:pPr>
            <a:r>
              <a:rPr lang="es-ES" sz="2400" dirty="0">
                <a:effectLst/>
              </a:rPr>
              <a:t>LMS sparse y LMS volterra con estructura 2</a:t>
            </a:r>
            <a:endParaRPr lang="es-ES" sz="2400" dirty="0"/>
          </a:p>
        </p:txBody>
      </p:sp>
    </p:spTree>
    <p:extLst>
      <p:ext uri="{BB962C8B-B14F-4D97-AF65-F5344CB8AC3E}">
        <p14:creationId xmlns:p14="http://schemas.microsoft.com/office/powerpoint/2010/main" val="7825110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35</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7155" r="7500"/>
          <a:stretch/>
        </p:blipFill>
        <p:spPr bwMode="auto">
          <a:xfrm>
            <a:off x="611560" y="1268761"/>
            <a:ext cx="7776864" cy="4392488"/>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Potencia de ruido LMS con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estructura </a:t>
            </a: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2</a:t>
            </a:r>
            <a:endPar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endParaRPr>
          </a:p>
        </p:txBody>
      </p:sp>
    </p:spTree>
    <p:extLst>
      <p:ext uri="{BB962C8B-B14F-4D97-AF65-F5344CB8AC3E}">
        <p14:creationId xmlns:p14="http://schemas.microsoft.com/office/powerpoint/2010/main" val="3737065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36</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4191" r="6341"/>
          <a:stretch/>
        </p:blipFill>
        <p:spPr bwMode="auto">
          <a:xfrm>
            <a:off x="1403648" y="861702"/>
            <a:ext cx="6264696" cy="4752527"/>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187624" y="260648"/>
            <a:ext cx="6512511" cy="1143000"/>
          </a:xfrm>
        </p:spPr>
        <p:txBody>
          <a:bodyPr/>
          <a:lstStyle/>
          <a:p>
            <a:pPr marL="0" indent="0" algn="ctr">
              <a:buNone/>
            </a:pPr>
            <a:r>
              <a:rPr lang="es-ES" sz="2400" dirty="0" smtClean="0">
                <a:effectLst/>
              </a:rPr>
              <a:t>RLS </a:t>
            </a:r>
            <a:r>
              <a:rPr lang="es-ES" sz="2400" dirty="0">
                <a:effectLst/>
              </a:rPr>
              <a:t>sparse y </a:t>
            </a:r>
            <a:r>
              <a:rPr lang="es-ES" sz="2400" dirty="0" smtClean="0">
                <a:effectLst/>
              </a:rPr>
              <a:t>RLS </a:t>
            </a:r>
            <a:r>
              <a:rPr lang="es-ES" sz="2400" dirty="0">
                <a:effectLst/>
              </a:rPr>
              <a:t>volterra con estructura 2</a:t>
            </a:r>
            <a:endParaRPr lang="es-ES" sz="2400" dirty="0"/>
          </a:p>
        </p:txBody>
      </p:sp>
    </p:spTree>
    <p:extLst>
      <p:ext uri="{BB962C8B-B14F-4D97-AF65-F5344CB8AC3E}">
        <p14:creationId xmlns:p14="http://schemas.microsoft.com/office/powerpoint/2010/main" val="3724655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37</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5759" r="8198"/>
          <a:stretch/>
        </p:blipFill>
        <p:spPr bwMode="auto">
          <a:xfrm>
            <a:off x="395536" y="1052737"/>
            <a:ext cx="8352928" cy="4752528"/>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187624" y="260648"/>
            <a:ext cx="6512511" cy="1143000"/>
          </a:xfrm>
        </p:spPr>
        <p:txBody>
          <a:bodyPr/>
          <a:lstStyle/>
          <a:p>
            <a:pPr marL="0" indent="0" algn="ctr">
              <a:buNone/>
            </a:pPr>
            <a:r>
              <a:rPr lang="es-ES" sz="2400" dirty="0">
                <a:effectLst/>
              </a:rPr>
              <a:t>R</a:t>
            </a:r>
            <a:r>
              <a:rPr lang="es-ES" sz="2400" dirty="0" smtClean="0">
                <a:effectLst/>
              </a:rPr>
              <a:t>LS </a:t>
            </a:r>
            <a:r>
              <a:rPr lang="es-ES" sz="2400" dirty="0">
                <a:effectLst/>
              </a:rPr>
              <a:t>sparse y </a:t>
            </a:r>
            <a:r>
              <a:rPr lang="es-ES" sz="2400" dirty="0" smtClean="0">
                <a:effectLst/>
              </a:rPr>
              <a:t>RLS </a:t>
            </a:r>
            <a:r>
              <a:rPr lang="es-ES" sz="2400" dirty="0">
                <a:effectLst/>
              </a:rPr>
              <a:t>volterra con estructura 2</a:t>
            </a:r>
            <a:endParaRPr lang="es-ES" sz="2400" dirty="0"/>
          </a:p>
        </p:txBody>
      </p:sp>
    </p:spTree>
    <p:extLst>
      <p:ext uri="{BB962C8B-B14F-4D97-AF65-F5344CB8AC3E}">
        <p14:creationId xmlns:p14="http://schemas.microsoft.com/office/powerpoint/2010/main" val="31947453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38</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6986" r="7794"/>
          <a:stretch/>
        </p:blipFill>
        <p:spPr bwMode="auto">
          <a:xfrm>
            <a:off x="539552" y="1052736"/>
            <a:ext cx="7992888" cy="4464496"/>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Potencia de ruido RLS con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estructura </a:t>
            </a: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2</a:t>
            </a:r>
            <a:endPar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endParaRPr>
          </a:p>
        </p:txBody>
      </p:sp>
    </p:spTree>
    <p:extLst>
      <p:ext uri="{BB962C8B-B14F-4D97-AF65-F5344CB8AC3E}">
        <p14:creationId xmlns:p14="http://schemas.microsoft.com/office/powerpoint/2010/main" val="22078172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39</a:t>
            </a:fld>
            <a:endParaRPr lang="es-ES"/>
          </a:p>
        </p:txBody>
      </p:sp>
      <mc:AlternateContent xmlns:mc="http://schemas.openxmlformats.org/markup-compatibility/2006" xmlns:a14="http://schemas.microsoft.com/office/drawing/2010/main">
        <mc:Choice Requires="a14">
          <p:sp>
            <p:nvSpPr>
              <p:cNvPr id="7" name="6 Rectángulo"/>
              <p:cNvSpPr/>
              <p:nvPr/>
            </p:nvSpPr>
            <p:spPr>
              <a:xfrm>
                <a:off x="1296144" y="1124744"/>
                <a:ext cx="4572000" cy="3226524"/>
              </a:xfrm>
              <a:prstGeom prst="rect">
                <a:avLst/>
              </a:prstGeom>
            </p:spPr>
            <p:txBody>
              <a:bodyPr>
                <a:spAutoFit/>
              </a:bodyPr>
              <a:lstStyle/>
              <a:p>
                <a:pPr indent="228600" algn="just">
                  <a:lnSpc>
                    <a:spcPct val="150000"/>
                  </a:lnSpc>
                  <a:spcAft>
                    <a:spcPts val="1000"/>
                  </a:spcAft>
                </a:pPr>
                <a:r>
                  <a:rPr lang="es-ES" b="1" dirty="0"/>
                  <a:t>Estructura 3:</a:t>
                </a:r>
                <a:endParaRPr lang="es-ES" sz="1600" b="1" dirty="0"/>
              </a:p>
              <a:p>
                <a:pPr indent="228600" algn="just">
                  <a:lnSpc>
                    <a:spcPct val="150000"/>
                  </a:lnSpc>
                  <a:spcAft>
                    <a:spcPts val="1000"/>
                  </a:spcAft>
                </a:pPr>
                <a:r>
                  <a:rPr lang="es-ES" dirty="0"/>
                  <a:t>Señal original: </a:t>
                </a:r>
                <a14:m>
                  <m:oMath xmlns:m="http://schemas.openxmlformats.org/officeDocument/2006/math">
                    <m:r>
                      <a:rPr lang="es-ES">
                        <a:latin typeface="Cambria Math"/>
                      </a:rPr>
                      <m:t>𝑥</m:t>
                    </m:r>
                    <m:d>
                      <m:dPr>
                        <m:ctrlPr>
                          <a:rPr lang="es-ES" i="1">
                            <a:latin typeface="Cambria Math"/>
                          </a:rPr>
                        </m:ctrlPr>
                      </m:dPr>
                      <m:e>
                        <m:r>
                          <a:rPr lang="es-ES">
                            <a:latin typeface="Cambria Math"/>
                          </a:rPr>
                          <m:t>𝑘</m:t>
                        </m:r>
                      </m:e>
                    </m:d>
                  </m:oMath>
                </a14:m>
                <a:r>
                  <a:rPr lang="es-ES" dirty="0"/>
                  <a:t> </a:t>
                </a:r>
                <a:endParaRPr lang="es-ES" sz="1600" dirty="0"/>
              </a:p>
              <a:p>
                <a:pPr indent="228600" algn="just">
                  <a:lnSpc>
                    <a:spcPct val="150000"/>
                  </a:lnSpc>
                  <a:spcAft>
                    <a:spcPts val="1000"/>
                  </a:spcAft>
                </a:pPr>
                <a:r>
                  <a:rPr lang="en-US" dirty="0"/>
                  <a:t>Delays: </a:t>
                </a:r>
                <a14:m>
                  <m:oMath xmlns:m="http://schemas.openxmlformats.org/officeDocument/2006/math">
                    <m:r>
                      <a:rPr lang="es-ES">
                        <a:latin typeface="Cambria Math"/>
                      </a:rPr>
                      <m:t>𝑥</m:t>
                    </m:r>
                    <m:r>
                      <a:rPr lang="en-US">
                        <a:latin typeface="Cambria Math"/>
                      </a:rPr>
                      <m:t>(</m:t>
                    </m:r>
                    <m:r>
                      <a:rPr lang="es-ES">
                        <a:latin typeface="Cambria Math"/>
                      </a:rPr>
                      <m:t>𝑘</m:t>
                    </m:r>
                    <m:r>
                      <a:rPr lang="en-US">
                        <a:latin typeface="Cambria Math"/>
                      </a:rPr>
                      <m:t>−1)</m:t>
                    </m:r>
                  </m:oMath>
                </a14:m>
                <a:endParaRPr lang="es-ES" sz="1600" dirty="0"/>
              </a:p>
              <a:p>
                <a:pPr indent="228600" algn="just">
                  <a:lnSpc>
                    <a:spcPct val="150000"/>
                  </a:lnSpc>
                  <a:spcAft>
                    <a:spcPts val="1000"/>
                  </a:spcAft>
                </a:pPr>
                <a:r>
                  <a:rPr lang="en-US" dirty="0"/>
                  <a:t>              </a:t>
                </a:r>
                <a14:m>
                  <m:oMath xmlns:m="http://schemas.openxmlformats.org/officeDocument/2006/math">
                    <m:r>
                      <a:rPr lang="es-ES">
                        <a:latin typeface="Cambria Math"/>
                      </a:rPr>
                      <m:t>𝑥</m:t>
                    </m:r>
                    <m:r>
                      <a:rPr lang="en-US">
                        <a:latin typeface="Cambria Math"/>
                      </a:rPr>
                      <m:t>(</m:t>
                    </m:r>
                    <m:r>
                      <a:rPr lang="es-ES">
                        <a:latin typeface="Cambria Math"/>
                      </a:rPr>
                      <m:t>𝑘</m:t>
                    </m:r>
                    <m:r>
                      <a:rPr lang="en-US">
                        <a:latin typeface="Cambria Math"/>
                      </a:rPr>
                      <m:t>−2)</m:t>
                    </m:r>
                  </m:oMath>
                </a14:m>
                <a:endParaRPr lang="es-ES" sz="1600" dirty="0"/>
              </a:p>
              <a:p>
                <a:pPr indent="228600" algn="just">
                  <a:lnSpc>
                    <a:spcPct val="150000"/>
                  </a:lnSpc>
                  <a:spcAft>
                    <a:spcPts val="1000"/>
                  </a:spcAft>
                </a:pPr>
                <a:r>
                  <a:rPr lang="en-US" dirty="0"/>
                  <a:t>              </a:t>
                </a:r>
                <a14:m>
                  <m:oMath xmlns:m="http://schemas.openxmlformats.org/officeDocument/2006/math">
                    <m:r>
                      <a:rPr lang="es-ES">
                        <a:latin typeface="Cambria Math"/>
                      </a:rPr>
                      <m:t>𝑥</m:t>
                    </m:r>
                    <m:r>
                      <a:rPr lang="es-ES">
                        <a:latin typeface="Cambria Math"/>
                      </a:rPr>
                      <m:t>(</m:t>
                    </m:r>
                    <m:r>
                      <a:rPr lang="es-ES">
                        <a:latin typeface="Cambria Math"/>
                      </a:rPr>
                      <m:t>𝑘</m:t>
                    </m:r>
                    <m:r>
                      <a:rPr lang="es-ES">
                        <a:latin typeface="Cambria Math"/>
                      </a:rPr>
                      <m:t>−3)</m:t>
                    </m:r>
                  </m:oMath>
                </a14:m>
                <a:endParaRPr lang="es-ES" sz="1600" dirty="0"/>
              </a:p>
              <a:p>
                <a:pPr indent="228600" algn="just">
                  <a:lnSpc>
                    <a:spcPct val="150000"/>
                  </a:lnSpc>
                  <a:spcAft>
                    <a:spcPts val="1000"/>
                  </a:spcAft>
                </a:pPr>
                <a:r>
                  <a:rPr lang="es-ES" dirty="0"/>
                  <a:t>Número de coeficientes: 14</a:t>
                </a:r>
                <a:endParaRPr lang="es-E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1296144" y="1124744"/>
                <a:ext cx="4572000" cy="3226524"/>
              </a:xfrm>
              <a:prstGeom prst="rect">
                <a:avLst/>
              </a:prstGeom>
              <a:blipFill rotWithShape="1">
                <a:blip r:embed="rId2"/>
                <a:stretch>
                  <a:fillRect b="-9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082503" y="-747464"/>
                <a:ext cx="2297809" cy="5657254"/>
              </a:xfrm>
              <a:prstGeom prst="rect">
                <a:avLst/>
              </a:prstGeom>
            </p:spPr>
            <p:txBody>
              <a:bodyPr wrap="none">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S" sz="1600">
                          <a:latin typeface="Cambria Math"/>
                        </a:rPr>
                        <m:t>𝐗</m:t>
                      </m:r>
                      <m:r>
                        <a:rPr lang="es-ES" sz="1600">
                          <a:latin typeface="Cambria Math"/>
                        </a:rPr>
                        <m:t>=</m:t>
                      </m:r>
                      <m:d>
                        <m:dPr>
                          <m:begChr m:val="["/>
                          <m:endChr m:val="]"/>
                          <m:ctrlPr>
                            <a:rPr lang="es-ES" sz="1600" i="1">
                              <a:latin typeface="Cambria Math"/>
                            </a:rPr>
                          </m:ctrlPr>
                        </m:dPr>
                        <m:e>
                          <m:eqArr>
                            <m:eqArrPr>
                              <m:ctrlPr>
                                <a:rPr lang="es-ES" sz="1600" i="1">
                                  <a:latin typeface="Cambria Math"/>
                                </a:rPr>
                              </m:ctrlPr>
                            </m:eqArrPr>
                            <m:e>
                              <m:r>
                                <a:rPr lang="es-ES" sz="1600">
                                  <a:latin typeface="Cambria Math"/>
                                </a:rPr>
                                <m:t>𝑥</m:t>
                              </m:r>
                              <m:d>
                                <m:dPr>
                                  <m:ctrlPr>
                                    <a:rPr lang="es-ES" sz="1600" i="1">
                                      <a:latin typeface="Cambria Math"/>
                                    </a:rPr>
                                  </m:ctrlPr>
                                </m:dPr>
                                <m:e>
                                  <m:r>
                                    <a:rPr lang="es-ES" sz="1600">
                                      <a:latin typeface="Cambria Math"/>
                                    </a:rPr>
                                    <m:t>𝑘</m:t>
                                  </m:r>
                                </m:e>
                              </m:d>
                            </m:e>
                            <m:e>
                              <m:r>
                                <a:rPr lang="es-ES" sz="1600">
                                  <a:latin typeface="Cambria Math"/>
                                </a:rPr>
                                <m:t>𝑥</m:t>
                              </m:r>
                              <m:r>
                                <a:rPr lang="es-ES" sz="1600">
                                  <a:latin typeface="Cambria Math"/>
                                </a:rPr>
                                <m:t>(</m:t>
                              </m:r>
                              <m:r>
                                <a:rPr lang="es-ES" sz="1600">
                                  <a:latin typeface="Cambria Math"/>
                                </a:rPr>
                                <m:t>𝑘</m:t>
                              </m:r>
                              <m:r>
                                <a:rPr lang="es-ES" sz="1600">
                                  <a:latin typeface="Cambria Math"/>
                                </a:rPr>
                                <m:t>−1)</m:t>
                              </m:r>
                            </m:e>
                            <m:e>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−2</m:t>
                                  </m:r>
                                </m:e>
                              </m:d>
                            </m:e>
                            <m:e>
                              <m:r>
                                <a:rPr lang="es-ES" sz="1600">
                                  <a:latin typeface="Cambria Math"/>
                                </a:rPr>
                                <m:t>𝑥</m:t>
                              </m:r>
                              <m:r>
                                <a:rPr lang="es-ES" sz="1600">
                                  <a:latin typeface="Cambria Math"/>
                                </a:rPr>
                                <m:t>(</m:t>
                              </m:r>
                              <m:r>
                                <a:rPr lang="es-ES" sz="1600">
                                  <a:latin typeface="Cambria Math"/>
                                </a:rPr>
                                <m:t>𝑘</m:t>
                              </m:r>
                              <m:r>
                                <a:rPr lang="es-ES" sz="1600">
                                  <a:latin typeface="Cambria Math"/>
                                </a:rPr>
                                <m:t>−3)</m:t>
                              </m:r>
                            </m:e>
                            <m:e>
                              <m:sSup>
                                <m:sSupPr>
                                  <m:ctrlPr>
                                    <a:rPr lang="es-ES" sz="1600" i="1">
                                      <a:latin typeface="Cambria Math"/>
                                    </a:rPr>
                                  </m:ctrlPr>
                                </m:sSupPr>
                                <m:e>
                                  <m:r>
                                    <a:rPr lang="es-ES" sz="1600">
                                      <a:latin typeface="Cambria Math"/>
                                    </a:rPr>
                                    <m:t>𝑥</m:t>
                                  </m:r>
                                </m:e>
                                <m:sup>
                                  <m:r>
                                    <a:rPr lang="es-ES" sz="1600">
                                      <a:latin typeface="Cambria Math"/>
                                    </a:rPr>
                                    <m:t>2</m:t>
                                  </m:r>
                                </m:sup>
                              </m:sSup>
                              <m:r>
                                <a:rPr lang="es-ES" sz="1600">
                                  <a:latin typeface="Cambria Math"/>
                                </a:rPr>
                                <m:t>(</m:t>
                              </m:r>
                              <m:r>
                                <a:rPr lang="es-ES" sz="1600">
                                  <a:latin typeface="Cambria Math"/>
                                </a:rPr>
                                <m:t>𝑘</m:t>
                              </m:r>
                              <m:r>
                                <a:rPr lang="es-ES" sz="1600">
                                  <a:latin typeface="Cambria Math"/>
                                </a:rPr>
                                <m:t>)</m:t>
                              </m:r>
                            </m:e>
                            <m:e>
                              <m:r>
                                <a:rPr lang="es-ES" sz="1600">
                                  <a:latin typeface="Cambria Math"/>
                                </a:rPr>
                                <m:t>𝑥</m:t>
                              </m:r>
                              <m:r>
                                <a:rPr lang="es-ES" sz="1600">
                                  <a:latin typeface="Cambria Math"/>
                                </a:rPr>
                                <m:t>(</m:t>
                              </m:r>
                              <m:r>
                                <a:rPr lang="es-ES" sz="1600">
                                  <a:latin typeface="Cambria Math"/>
                                </a:rPr>
                                <m:t>𝑘</m:t>
                              </m:r>
                              <m:r>
                                <a:rPr lang="es-ES" sz="1600">
                                  <a:latin typeface="Cambria Math"/>
                                </a:rPr>
                                <m:t>)</m:t>
                              </m:r>
                              <m:r>
                                <a:rPr lang="es-ES" sz="1600">
                                  <a:latin typeface="Cambria Math"/>
                                </a:rPr>
                                <m:t>𝑥</m:t>
                              </m:r>
                              <m:r>
                                <a:rPr lang="es-ES" sz="1600">
                                  <a:latin typeface="Cambria Math"/>
                                </a:rPr>
                                <m:t>(</m:t>
                              </m:r>
                              <m:r>
                                <a:rPr lang="es-ES" sz="1600">
                                  <a:latin typeface="Cambria Math"/>
                                </a:rPr>
                                <m:t>𝑘</m:t>
                              </m:r>
                              <m:r>
                                <a:rPr lang="es-ES" sz="1600">
                                  <a:latin typeface="Cambria Math"/>
                                </a:rPr>
                                <m:t>−1)</m:t>
                              </m:r>
                            </m:e>
                            <m:e>
                              <m:r>
                                <a:rPr lang="es-ES" sz="1600">
                                  <a:latin typeface="Cambria Math"/>
                                </a:rPr>
                                <m:t>𝑥</m:t>
                              </m:r>
                              <m:d>
                                <m:dPr>
                                  <m:ctrlPr>
                                    <a:rPr lang="es-ES" sz="1600" i="1">
                                      <a:latin typeface="Cambria Math"/>
                                    </a:rPr>
                                  </m:ctrlPr>
                                </m:dPr>
                                <m:e>
                                  <m:r>
                                    <a:rPr lang="es-ES" sz="1600">
                                      <a:latin typeface="Cambria Math"/>
                                    </a:rPr>
                                    <m:t>𝑘</m:t>
                                  </m:r>
                                </m:e>
                              </m:d>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−2</m:t>
                                  </m:r>
                                </m:e>
                              </m:d>
                            </m:e>
                            <m:e>
                              <m:r>
                                <a:rPr lang="es-ES" sz="1600">
                                  <a:latin typeface="Cambria Math"/>
                                </a:rPr>
                                <m:t>𝑥</m:t>
                              </m:r>
                              <m:r>
                                <a:rPr lang="es-ES" sz="1600">
                                  <a:latin typeface="Cambria Math"/>
                                </a:rPr>
                                <m:t>(</m:t>
                              </m:r>
                              <m:r>
                                <a:rPr lang="es-ES" sz="1600">
                                  <a:latin typeface="Cambria Math"/>
                                </a:rPr>
                                <m:t>𝑘</m:t>
                              </m:r>
                              <m:r>
                                <a:rPr lang="es-ES" sz="1600">
                                  <a:latin typeface="Cambria Math"/>
                                </a:rPr>
                                <m:t>)</m:t>
                              </m:r>
                              <m:r>
                                <a:rPr lang="es-ES" sz="1600">
                                  <a:latin typeface="Cambria Math"/>
                                </a:rPr>
                                <m:t>𝑥</m:t>
                              </m:r>
                              <m:r>
                                <a:rPr lang="es-ES" sz="1600">
                                  <a:latin typeface="Cambria Math"/>
                                </a:rPr>
                                <m:t>(</m:t>
                              </m:r>
                              <m:r>
                                <a:rPr lang="es-ES" sz="1600">
                                  <a:latin typeface="Cambria Math"/>
                                </a:rPr>
                                <m:t>𝑘</m:t>
                              </m:r>
                              <m:r>
                                <a:rPr lang="es-ES" sz="1600">
                                  <a:latin typeface="Cambria Math"/>
                                </a:rPr>
                                <m:t>−3)</m:t>
                              </m:r>
                            </m:e>
                            <m:e>
                              <m:sSup>
                                <m:sSupPr>
                                  <m:ctrlPr>
                                    <a:rPr lang="es-ES" sz="1600" i="1">
                                      <a:latin typeface="Cambria Math"/>
                                    </a:rPr>
                                  </m:ctrlPr>
                                </m:sSupPr>
                                <m:e>
                                  <m:r>
                                    <a:rPr lang="es-ES" sz="1600">
                                      <a:latin typeface="Cambria Math"/>
                                    </a:rPr>
                                    <m:t>𝑥</m:t>
                                  </m:r>
                                </m:e>
                                <m:sup>
                                  <m:r>
                                    <a:rPr lang="es-ES" sz="1600">
                                      <a:latin typeface="Cambria Math"/>
                                    </a:rPr>
                                    <m:t>2</m:t>
                                  </m:r>
                                </m:sup>
                              </m:sSup>
                              <m:r>
                                <a:rPr lang="es-ES" sz="1600">
                                  <a:latin typeface="Cambria Math"/>
                                </a:rPr>
                                <m:t>(</m:t>
                              </m:r>
                              <m:r>
                                <a:rPr lang="es-ES" sz="1600">
                                  <a:latin typeface="Cambria Math"/>
                                </a:rPr>
                                <m:t>𝑘</m:t>
                              </m:r>
                              <m:r>
                                <a:rPr lang="es-ES" sz="1600">
                                  <a:latin typeface="Cambria Math"/>
                                </a:rPr>
                                <m:t>−1)</m:t>
                              </m:r>
                            </m:e>
                            <m:e>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−1</m:t>
                                  </m:r>
                                </m:e>
                              </m:d>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−2</m:t>
                                  </m:r>
                                </m:e>
                              </m:d>
                            </m:e>
                            <m:e>
                              <m:r>
                                <a:rPr lang="es-ES" sz="1600">
                                  <a:latin typeface="Cambria Math"/>
                                </a:rPr>
                                <m:t>𝑥</m:t>
                              </m:r>
                              <m:r>
                                <a:rPr lang="es-ES" sz="1600">
                                  <a:latin typeface="Cambria Math"/>
                                </a:rPr>
                                <m:t>(</m:t>
                              </m:r>
                              <m:r>
                                <a:rPr lang="es-ES" sz="1600">
                                  <a:latin typeface="Cambria Math"/>
                                </a:rPr>
                                <m:t>𝑘</m:t>
                              </m:r>
                              <m:r>
                                <a:rPr lang="es-ES" sz="1600">
                                  <a:latin typeface="Cambria Math"/>
                                </a:rPr>
                                <m:t>−1)</m:t>
                              </m:r>
                              <m:r>
                                <a:rPr lang="es-ES" sz="1600">
                                  <a:latin typeface="Cambria Math"/>
                                </a:rPr>
                                <m:t>𝑥</m:t>
                              </m:r>
                              <m:r>
                                <a:rPr lang="es-ES" sz="1600">
                                  <a:latin typeface="Cambria Math"/>
                                </a:rPr>
                                <m:t>(</m:t>
                              </m:r>
                              <m:r>
                                <a:rPr lang="es-ES" sz="1600">
                                  <a:latin typeface="Cambria Math"/>
                                </a:rPr>
                                <m:t>𝑘</m:t>
                              </m:r>
                              <m:r>
                                <a:rPr lang="es-ES" sz="1600">
                                  <a:latin typeface="Cambria Math"/>
                                </a:rPr>
                                <m:t>−3)</m:t>
                              </m:r>
                            </m:e>
                            <m:e>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r>
                                    <a:rPr lang="es-ES" sz="1600">
                                      <a:latin typeface="Cambria Math"/>
                                    </a:rPr>
                                    <m:t>−2</m:t>
                                  </m:r>
                                </m:e>
                              </m:d>
                            </m:e>
                            <m:e>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−2</m:t>
                                  </m:r>
                                </m:e>
                              </m:d>
                              <m:r>
                                <a:rPr lang="es-ES" sz="1600">
                                  <a:latin typeface="Cambria Math"/>
                                </a:rPr>
                                <m:t>𝑥</m:t>
                              </m:r>
                              <m:d>
                                <m:dPr>
                                  <m:ctrlPr>
                                    <a:rPr lang="es-ES" sz="1600" i="1">
                                      <a:latin typeface="Cambria Math"/>
                                    </a:rPr>
                                  </m:ctrlPr>
                                </m:dPr>
                                <m:e>
                                  <m:r>
                                    <a:rPr lang="es-ES" sz="1600">
                                      <a:latin typeface="Cambria Math"/>
                                    </a:rPr>
                                    <m:t>𝑘</m:t>
                                  </m:r>
                                  <m:r>
                                    <a:rPr lang="es-ES" sz="1600">
                                      <a:latin typeface="Cambria Math"/>
                                    </a:rPr>
                                    <m:t>−3</m:t>
                                  </m:r>
                                </m:e>
                              </m:d>
                            </m:e>
                            <m:e>
                              <m:sSup>
                                <m:sSupPr>
                                  <m:ctrlPr>
                                    <a:rPr lang="es-ES" sz="1600" i="1">
                                      <a:latin typeface="Cambria Math"/>
                                    </a:rPr>
                                  </m:ctrlPr>
                                </m:sSupPr>
                                <m:e>
                                  <m:r>
                                    <a:rPr lang="es-ES" sz="1600">
                                      <a:latin typeface="Cambria Math"/>
                                    </a:rPr>
                                    <m:t>𝑥</m:t>
                                  </m:r>
                                </m:e>
                                <m:sup>
                                  <m:r>
                                    <a:rPr lang="es-ES" sz="1600">
                                      <a:latin typeface="Cambria Math"/>
                                    </a:rPr>
                                    <m:t>2</m:t>
                                  </m:r>
                                </m:sup>
                              </m:sSup>
                              <m:d>
                                <m:dPr>
                                  <m:ctrlPr>
                                    <a:rPr lang="es-ES" sz="1600" i="1">
                                      <a:latin typeface="Cambria Math"/>
                                    </a:rPr>
                                  </m:ctrlPr>
                                </m:dPr>
                                <m:e>
                                  <m:r>
                                    <a:rPr lang="es-ES" sz="1600">
                                      <a:latin typeface="Cambria Math"/>
                                    </a:rPr>
                                    <m:t>𝑘</m:t>
                                  </m:r>
                                  <m:r>
                                    <a:rPr lang="es-ES" sz="1600">
                                      <a:latin typeface="Cambria Math"/>
                                    </a:rPr>
                                    <m:t>−3</m:t>
                                  </m:r>
                                </m:e>
                              </m:d>
                            </m:e>
                          </m:eqArr>
                        </m:e>
                      </m:d>
                    </m:oMath>
                  </m:oMathPara>
                </a14:m>
                <a:endParaRPr lang="es-ES" sz="1400" dirty="0">
                  <a:latin typeface="Calibri"/>
                  <a:ea typeface="Calibri"/>
                  <a:cs typeface="Times New Roman"/>
                </a:endParaRPr>
              </a:p>
            </p:txBody>
          </p:sp>
        </mc:Choice>
        <mc:Fallback xmlns="">
          <p:sp>
            <p:nvSpPr>
              <p:cNvPr id="8" name="7 Rectángulo"/>
              <p:cNvSpPr>
                <a:spLocks noRot="1" noChangeAspect="1" noMove="1" noResize="1" noEditPoints="1" noAdjustHandles="1" noChangeArrowheads="1" noChangeShapeType="1" noTextEdit="1"/>
              </p:cNvSpPr>
              <p:nvPr/>
            </p:nvSpPr>
            <p:spPr>
              <a:xfrm>
                <a:off x="5082503" y="-747464"/>
                <a:ext cx="2297809" cy="5657254"/>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571390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a:t>
            </a:fld>
            <a:endParaRPr lang="es-ES"/>
          </a:p>
        </p:txBody>
      </p:sp>
      <p:sp>
        <p:nvSpPr>
          <p:cNvPr id="6" name="1 Título"/>
          <p:cNvSpPr>
            <a:spLocks noGrp="1"/>
          </p:cNvSpPr>
          <p:nvPr>
            <p:ph type="title"/>
          </p:nvPr>
        </p:nvSpPr>
        <p:spPr>
          <a:xfrm>
            <a:off x="1115616" y="1412776"/>
            <a:ext cx="6840760" cy="1143000"/>
          </a:xfrm>
        </p:spPr>
        <p:txBody>
          <a:bodyPr/>
          <a:lstStyle/>
          <a:p>
            <a:pPr lvl="1" algn="l"/>
            <a:r>
              <a:rPr lang="pt-BR" sz="3200" b="1"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TWT</a:t>
            </a:r>
            <a:endParaRPr lang="es-ES" sz="3200" b="1"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
        <p:nvSpPr>
          <p:cNvPr id="7" name="6 Rectángulo"/>
          <p:cNvSpPr/>
          <p:nvPr/>
        </p:nvSpPr>
        <p:spPr>
          <a:xfrm>
            <a:off x="899592" y="2060848"/>
            <a:ext cx="6984776" cy="769441"/>
          </a:xfrm>
          <a:prstGeom prst="rect">
            <a:avLst/>
          </a:prstGeom>
        </p:spPr>
        <p:txBody>
          <a:bodyPr wrap="square">
            <a:spAutoFit/>
          </a:bodyPr>
          <a:lstStyle/>
          <a:p>
            <a:pPr marL="45720" algn="just">
              <a:spcBef>
                <a:spcPct val="20000"/>
              </a:spcBef>
              <a:spcAft>
                <a:spcPts val="300"/>
              </a:spcAft>
              <a:buClr>
                <a:schemeClr val="accent6">
                  <a:lumMod val="75000"/>
                </a:schemeClr>
              </a:buClr>
              <a:buSzPct val="130000"/>
            </a:pPr>
            <a:r>
              <a:rPr lang="es-ES" sz="2200" dirty="0">
                <a:solidFill>
                  <a:schemeClr val="tx1">
                    <a:lumMod val="75000"/>
                    <a:lumOff val="25000"/>
                  </a:schemeClr>
                </a:solidFill>
              </a:rPr>
              <a:t>Un </a:t>
            </a:r>
            <a:r>
              <a:rPr lang="es-ES" sz="2200" dirty="0" smtClean="0">
                <a:solidFill>
                  <a:schemeClr val="tx1">
                    <a:lumMod val="75000"/>
                    <a:lumOff val="25000"/>
                  </a:schemeClr>
                </a:solidFill>
              </a:rPr>
              <a:t>TWT </a:t>
            </a:r>
            <a:r>
              <a:rPr lang="es-ES" sz="2200" dirty="0">
                <a:solidFill>
                  <a:schemeClr val="tx1">
                    <a:lumMod val="75000"/>
                    <a:lumOff val="25000"/>
                  </a:schemeClr>
                </a:solidFill>
              </a:rPr>
              <a:t>es un amplificador con un gran ancho de banda y con una ganancia de potencia típicamente de 25 a 50 dB. </a:t>
            </a:r>
          </a:p>
        </p:txBody>
      </p:sp>
      <p:sp>
        <p:nvSpPr>
          <p:cNvPr id="8" name="1 Título"/>
          <p:cNvSpPr txBox="1">
            <a:spLocks/>
          </p:cNvSpPr>
          <p:nvPr/>
        </p:nvSpPr>
        <p:spPr>
          <a:xfrm>
            <a:off x="1187624" y="2996952"/>
            <a:ext cx="684076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l"/>
            <a:r>
              <a:rPr lang="pt-BR" sz="3200" b="1" kern="1200"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SSPA</a:t>
            </a:r>
            <a:endParaRPr lang="es-ES" sz="3200" b="1"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
        <p:nvSpPr>
          <p:cNvPr id="9" name="8 Rectángulo"/>
          <p:cNvSpPr/>
          <p:nvPr/>
        </p:nvSpPr>
        <p:spPr>
          <a:xfrm>
            <a:off x="899592" y="3755231"/>
            <a:ext cx="6984776" cy="1214179"/>
          </a:xfrm>
          <a:prstGeom prst="rect">
            <a:avLst/>
          </a:prstGeom>
        </p:spPr>
        <p:txBody>
          <a:bodyPr wrap="square">
            <a:spAutoFit/>
          </a:bodyPr>
          <a:lstStyle/>
          <a:p>
            <a:pPr marL="45720" lvl="0" algn="just">
              <a:spcBef>
                <a:spcPct val="20000"/>
              </a:spcBef>
              <a:spcAft>
                <a:spcPts val="300"/>
              </a:spcAft>
              <a:buClr>
                <a:schemeClr val="accent6">
                  <a:lumMod val="75000"/>
                </a:schemeClr>
              </a:buClr>
              <a:buSzPct val="130000"/>
            </a:pPr>
            <a:r>
              <a:rPr lang="es-ES" sz="2200" dirty="0">
                <a:solidFill>
                  <a:schemeClr val="tx1">
                    <a:lumMod val="75000"/>
                    <a:lumOff val="25000"/>
                  </a:schemeClr>
                </a:solidFill>
              </a:rPr>
              <a:t>Alta confiabilidad, menores costos de mantenimiento, Vida operativa más larga comparado con los </a:t>
            </a:r>
            <a:r>
              <a:rPr lang="es-ES" sz="2200" dirty="0" smtClean="0">
                <a:solidFill>
                  <a:schemeClr val="tx1">
                    <a:lumMod val="75000"/>
                    <a:lumOff val="25000"/>
                  </a:schemeClr>
                </a:solidFill>
              </a:rPr>
              <a:t>TWT.</a:t>
            </a:r>
            <a:endParaRPr lang="es-ES" sz="2200" dirty="0">
              <a:solidFill>
                <a:schemeClr val="tx1">
                  <a:lumMod val="75000"/>
                  <a:lumOff val="25000"/>
                </a:schemeClr>
              </a:solidFill>
            </a:endParaRPr>
          </a:p>
          <a:p>
            <a:pPr marL="45720" algn="just">
              <a:spcBef>
                <a:spcPct val="20000"/>
              </a:spcBef>
              <a:spcAft>
                <a:spcPts val="300"/>
              </a:spcAft>
              <a:buClr>
                <a:schemeClr val="accent6">
                  <a:lumMod val="75000"/>
                </a:schemeClr>
              </a:buClr>
              <a:buSzPct val="130000"/>
            </a:pPr>
            <a:endParaRPr lang="es-ES" sz="2200" dirty="0">
              <a:solidFill>
                <a:schemeClr val="tx1">
                  <a:lumMod val="75000"/>
                  <a:lumOff val="25000"/>
                </a:schemeClr>
              </a:solidFill>
            </a:endParaRPr>
          </a:p>
        </p:txBody>
      </p:sp>
    </p:spTree>
    <p:extLst>
      <p:ext uri="{BB962C8B-B14F-4D97-AF65-F5344CB8AC3E}">
        <p14:creationId xmlns:p14="http://schemas.microsoft.com/office/powerpoint/2010/main" val="1027611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40</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4371" r="6739"/>
          <a:stretch/>
        </p:blipFill>
        <p:spPr bwMode="auto">
          <a:xfrm>
            <a:off x="1907704" y="1268760"/>
            <a:ext cx="5529089" cy="4444201"/>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371857" y="260648"/>
            <a:ext cx="6512511" cy="1143000"/>
          </a:xfrm>
        </p:spPr>
        <p:txBody>
          <a:bodyPr/>
          <a:lstStyle/>
          <a:p>
            <a:pPr marL="0" indent="0" algn="ctr">
              <a:buNone/>
            </a:pPr>
            <a:r>
              <a:rPr lang="es-ES" sz="2400" dirty="0">
                <a:effectLst/>
              </a:rPr>
              <a:t>LMS sparse y </a:t>
            </a:r>
            <a:r>
              <a:rPr lang="es-ES" sz="2400" dirty="0" smtClean="0">
                <a:effectLst/>
              </a:rPr>
              <a:t>LMS </a:t>
            </a:r>
            <a:r>
              <a:rPr lang="es-ES" sz="2400" dirty="0">
                <a:effectLst/>
              </a:rPr>
              <a:t>volterra con estructura </a:t>
            </a:r>
            <a:r>
              <a:rPr lang="es-ES" sz="2400" dirty="0" smtClean="0">
                <a:effectLst/>
              </a:rPr>
              <a:t>3</a:t>
            </a:r>
            <a:endParaRPr lang="es-ES" sz="2400" dirty="0"/>
          </a:p>
        </p:txBody>
      </p:sp>
    </p:spTree>
    <p:extLst>
      <p:ext uri="{BB962C8B-B14F-4D97-AF65-F5344CB8AC3E}">
        <p14:creationId xmlns:p14="http://schemas.microsoft.com/office/powerpoint/2010/main" val="340445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41</a:t>
            </a:fld>
            <a:endParaRPr lang="es-ES"/>
          </a:p>
        </p:txBody>
      </p:sp>
      <p:sp>
        <p:nvSpPr>
          <p:cNvPr id="6" name="3 Título"/>
          <p:cNvSpPr>
            <a:spLocks noGrp="1"/>
          </p:cNvSpPr>
          <p:nvPr>
            <p:ph type="title"/>
          </p:nvPr>
        </p:nvSpPr>
        <p:spPr>
          <a:xfrm>
            <a:off x="1371857" y="260648"/>
            <a:ext cx="6512511" cy="1143000"/>
          </a:xfrm>
        </p:spPr>
        <p:txBody>
          <a:bodyPr/>
          <a:lstStyle/>
          <a:p>
            <a:pPr marL="0" indent="0" algn="ctr">
              <a:buNone/>
            </a:pPr>
            <a:r>
              <a:rPr lang="es-ES" sz="2400" dirty="0">
                <a:effectLst/>
              </a:rPr>
              <a:t>LMS sparse y </a:t>
            </a:r>
            <a:r>
              <a:rPr lang="es-ES" sz="2400" dirty="0" smtClean="0">
                <a:effectLst/>
              </a:rPr>
              <a:t>LMS </a:t>
            </a:r>
            <a:r>
              <a:rPr lang="es-ES" sz="2400" dirty="0">
                <a:effectLst/>
              </a:rPr>
              <a:t>volterra con estructura </a:t>
            </a:r>
            <a:r>
              <a:rPr lang="es-ES" sz="2400" dirty="0" smtClean="0">
                <a:effectLst/>
              </a:rPr>
              <a:t>3</a:t>
            </a:r>
            <a:endParaRPr lang="es-ES" sz="2400" dirty="0"/>
          </a:p>
        </p:txBody>
      </p:sp>
      <p:pic>
        <p:nvPicPr>
          <p:cNvPr id="7" name="6 Imagen"/>
          <p:cNvPicPr/>
          <p:nvPr/>
        </p:nvPicPr>
        <p:blipFill rotWithShape="1">
          <a:blip r:embed="rId2">
            <a:extLst>
              <a:ext uri="{28A0092B-C50C-407E-A947-70E740481C1C}">
                <a14:useLocalDpi xmlns:a14="http://schemas.microsoft.com/office/drawing/2010/main" val="0"/>
              </a:ext>
            </a:extLst>
          </a:blip>
          <a:srcRect l="5759" r="7853"/>
          <a:stretch/>
        </p:blipFill>
        <p:spPr bwMode="auto">
          <a:xfrm>
            <a:off x="539552" y="1052736"/>
            <a:ext cx="8136904" cy="47525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9542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42</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7155" r="7155"/>
          <a:stretch/>
        </p:blipFill>
        <p:spPr bwMode="auto">
          <a:xfrm>
            <a:off x="539552" y="1340768"/>
            <a:ext cx="8064895" cy="4176464"/>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Potencia de ruido LMS con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estructura 3</a:t>
            </a:r>
          </a:p>
        </p:txBody>
      </p:sp>
    </p:spTree>
    <p:extLst>
      <p:ext uri="{BB962C8B-B14F-4D97-AF65-F5344CB8AC3E}">
        <p14:creationId xmlns:p14="http://schemas.microsoft.com/office/powerpoint/2010/main" val="895143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43</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4371" r="6739"/>
          <a:stretch/>
        </p:blipFill>
        <p:spPr bwMode="auto">
          <a:xfrm>
            <a:off x="1475657" y="1052735"/>
            <a:ext cx="6120679" cy="4608511"/>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371857" y="260648"/>
            <a:ext cx="6512511" cy="1143000"/>
          </a:xfrm>
        </p:spPr>
        <p:txBody>
          <a:bodyPr/>
          <a:lstStyle/>
          <a:p>
            <a:pPr marL="0" indent="0" algn="ctr">
              <a:buNone/>
            </a:pPr>
            <a:r>
              <a:rPr lang="es-ES" sz="2400" dirty="0" smtClean="0">
                <a:effectLst/>
              </a:rPr>
              <a:t>RLS </a:t>
            </a:r>
            <a:r>
              <a:rPr lang="es-ES" sz="2400" dirty="0">
                <a:effectLst/>
              </a:rPr>
              <a:t>sparse y </a:t>
            </a:r>
            <a:r>
              <a:rPr lang="es-ES" sz="2400" dirty="0" smtClean="0">
                <a:effectLst/>
              </a:rPr>
              <a:t>RLS </a:t>
            </a:r>
            <a:r>
              <a:rPr lang="es-ES" sz="2400" dirty="0">
                <a:effectLst/>
              </a:rPr>
              <a:t>volterra con estructura </a:t>
            </a:r>
            <a:r>
              <a:rPr lang="es-ES" sz="2400" dirty="0" smtClean="0">
                <a:effectLst/>
              </a:rPr>
              <a:t>3</a:t>
            </a:r>
            <a:endParaRPr lang="es-ES" sz="2400" dirty="0"/>
          </a:p>
        </p:txBody>
      </p:sp>
    </p:spTree>
    <p:extLst>
      <p:ext uri="{BB962C8B-B14F-4D97-AF65-F5344CB8AC3E}">
        <p14:creationId xmlns:p14="http://schemas.microsoft.com/office/powerpoint/2010/main" val="2068759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44</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5759" r="8203"/>
          <a:stretch/>
        </p:blipFill>
        <p:spPr bwMode="auto">
          <a:xfrm>
            <a:off x="539552" y="1052737"/>
            <a:ext cx="8064895" cy="4464496"/>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371857" y="260648"/>
            <a:ext cx="6512511" cy="1143000"/>
          </a:xfrm>
        </p:spPr>
        <p:txBody>
          <a:bodyPr/>
          <a:lstStyle/>
          <a:p>
            <a:pPr marL="0" indent="0" algn="ctr">
              <a:buNone/>
            </a:pPr>
            <a:r>
              <a:rPr lang="es-ES" sz="2400" dirty="0" smtClean="0">
                <a:effectLst/>
              </a:rPr>
              <a:t>RLS </a:t>
            </a:r>
            <a:r>
              <a:rPr lang="es-ES" sz="2400" dirty="0">
                <a:effectLst/>
              </a:rPr>
              <a:t>sparse y </a:t>
            </a:r>
            <a:r>
              <a:rPr lang="es-ES" sz="2400" dirty="0" smtClean="0">
                <a:effectLst/>
              </a:rPr>
              <a:t>RLS </a:t>
            </a:r>
            <a:r>
              <a:rPr lang="es-ES" sz="2400" dirty="0">
                <a:effectLst/>
              </a:rPr>
              <a:t>volterra con estructura </a:t>
            </a:r>
            <a:r>
              <a:rPr lang="es-ES" sz="2400" dirty="0" smtClean="0">
                <a:effectLst/>
              </a:rPr>
              <a:t>3</a:t>
            </a:r>
            <a:endParaRPr lang="es-ES" sz="2400" dirty="0"/>
          </a:p>
        </p:txBody>
      </p:sp>
    </p:spTree>
    <p:extLst>
      <p:ext uri="{BB962C8B-B14F-4D97-AF65-F5344CB8AC3E}">
        <p14:creationId xmlns:p14="http://schemas.microsoft.com/office/powerpoint/2010/main" val="3822362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45</a:t>
            </a:fld>
            <a:endParaRPr lang="es-ES"/>
          </a:p>
        </p:txBody>
      </p:sp>
      <p:pic>
        <p:nvPicPr>
          <p:cNvPr id="6" name="5 Imagen"/>
          <p:cNvPicPr/>
          <p:nvPr/>
        </p:nvPicPr>
        <p:blipFill rotWithShape="1">
          <a:blip r:embed="rId2">
            <a:extLst>
              <a:ext uri="{28A0092B-C50C-407E-A947-70E740481C1C}">
                <a14:useLocalDpi xmlns:a14="http://schemas.microsoft.com/office/drawing/2010/main" val="0"/>
              </a:ext>
            </a:extLst>
          </a:blip>
          <a:srcRect l="7155" r="7155"/>
          <a:stretch/>
        </p:blipFill>
        <p:spPr bwMode="auto">
          <a:xfrm>
            <a:off x="611560" y="1268760"/>
            <a:ext cx="7992888" cy="4536504"/>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Potencia de ruido RLS con </a:t>
            </a:r>
            <a:r>
              <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estructura 3</a:t>
            </a:r>
          </a:p>
        </p:txBody>
      </p:sp>
    </p:spTree>
    <p:extLst>
      <p:ext uri="{BB962C8B-B14F-4D97-AF65-F5344CB8AC3E}">
        <p14:creationId xmlns:p14="http://schemas.microsoft.com/office/powerpoint/2010/main" val="24573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46</a:t>
            </a:fld>
            <a:endParaRPr lang="es-ES"/>
          </a:p>
        </p:txBody>
      </p:sp>
      <p:pic>
        <p:nvPicPr>
          <p:cNvPr id="2150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3247" t="30497" r="14507" b="41533"/>
          <a:stretch/>
        </p:blipFill>
        <p:spPr bwMode="auto">
          <a:xfrm>
            <a:off x="505030" y="116632"/>
            <a:ext cx="5003074" cy="225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66" t="27895" r="13456" b="45398"/>
          <a:stretch/>
        </p:blipFill>
        <p:spPr bwMode="auto">
          <a:xfrm>
            <a:off x="3707904" y="2348880"/>
            <a:ext cx="4993257" cy="207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66" t="51534" r="10097" b="22120"/>
          <a:stretch/>
        </p:blipFill>
        <p:spPr bwMode="auto">
          <a:xfrm>
            <a:off x="433022" y="4402143"/>
            <a:ext cx="5003074" cy="190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9881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47</a:t>
            </a:fld>
            <a:endParaRPr lang="es-ES"/>
          </a:p>
        </p:txBody>
      </p:sp>
      <p:pic>
        <p:nvPicPr>
          <p:cNvPr id="6" name="5 Imagen" descr="C:\Users\Public\Documents\RESPALDO LINUX LAPTOP\Documents\perfil de tesis\documentacion\tesis\cap4\Archivos Mat y fig\tres modulaciones\lmssparse_3mod.png"/>
          <p:cNvPicPr/>
          <p:nvPr/>
        </p:nvPicPr>
        <p:blipFill rotWithShape="1">
          <a:blip r:embed="rId2">
            <a:extLst>
              <a:ext uri="{28A0092B-C50C-407E-A947-70E740481C1C}">
                <a14:useLocalDpi xmlns:a14="http://schemas.microsoft.com/office/drawing/2010/main" val="0"/>
              </a:ext>
            </a:extLst>
          </a:blip>
          <a:srcRect l="4736" t="1460" r="6921" b="2433"/>
          <a:stretch/>
        </p:blipFill>
        <p:spPr bwMode="auto">
          <a:xfrm>
            <a:off x="1115616" y="1124744"/>
            <a:ext cx="6768752" cy="4779259"/>
          </a:xfrm>
          <a:prstGeom prst="rect">
            <a:avLst/>
          </a:prstGeom>
          <a:noFill/>
          <a:ln>
            <a:noFill/>
          </a:ln>
          <a:extLst>
            <a:ext uri="{53640926-AAD7-44D8-BBD7-CCE9431645EC}">
              <a14:shadowObscured xmlns:a14="http://schemas.microsoft.com/office/drawing/2010/main"/>
            </a:ext>
          </a:extLst>
        </p:spPr>
      </p:pic>
      <p:sp>
        <p:nvSpPr>
          <p:cNvPr id="7" name="3 Título"/>
          <p:cNvSpPr>
            <a:spLocks noGrp="1"/>
          </p:cNvSpPr>
          <p:nvPr>
            <p:ph type="title"/>
          </p:nvPr>
        </p:nvSpPr>
        <p:spPr>
          <a:xfrm>
            <a:off x="1299849" y="404664"/>
            <a:ext cx="6512511" cy="710952"/>
          </a:xfrm>
        </p:spPr>
        <p:txBody>
          <a:bodyPr/>
          <a:lstStyle/>
          <a:p>
            <a:pPr lvl="1" algn="ctr" rtl="0">
              <a:spcBef>
                <a:spcPct val="0"/>
              </a:spcBef>
              <a:buClr>
                <a:schemeClr val="accent6">
                  <a:lumMod val="75000"/>
                </a:schemeClr>
              </a:buClr>
              <a:buSzPct val="128000"/>
            </a:pPr>
            <a:r>
              <a:rPr lang="es-ES" sz="2400" b="1" kern="12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Análisis con varias modulaciones</a:t>
            </a:r>
            <a:endParaRPr lang="es-ES" sz="2400" b="1" kern="1200"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endParaRPr>
          </a:p>
        </p:txBody>
      </p:sp>
    </p:spTree>
    <p:extLst>
      <p:ext uri="{BB962C8B-B14F-4D97-AF65-F5344CB8AC3E}">
        <p14:creationId xmlns:p14="http://schemas.microsoft.com/office/powerpoint/2010/main" val="3057501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48</a:t>
            </a:fld>
            <a:endParaRPr lang="es-ES"/>
          </a:p>
        </p:txBody>
      </p:sp>
      <p:sp>
        <p:nvSpPr>
          <p:cNvPr id="4" name="3 Título"/>
          <p:cNvSpPr>
            <a:spLocks noGrp="1"/>
          </p:cNvSpPr>
          <p:nvPr>
            <p:ph type="title"/>
          </p:nvPr>
        </p:nvSpPr>
        <p:spPr>
          <a:xfrm>
            <a:off x="1763688" y="260648"/>
            <a:ext cx="6512511" cy="1143000"/>
          </a:xfrm>
        </p:spPr>
        <p:txBody>
          <a:bodyPr/>
          <a:lstStyle/>
          <a:p>
            <a:pPr marL="0" indent="0">
              <a:buNone/>
            </a:pPr>
            <a:r>
              <a:rPr lang="es-ES" dirty="0" smtClean="0"/>
              <a:t>CONCLUSIONES</a:t>
            </a:r>
            <a:endParaRPr lang="es-ES" dirty="0"/>
          </a:p>
        </p:txBody>
      </p:sp>
      <p:sp>
        <p:nvSpPr>
          <p:cNvPr id="5" name="4 Marcador de contenido"/>
          <p:cNvSpPr>
            <a:spLocks noGrp="1"/>
          </p:cNvSpPr>
          <p:nvPr>
            <p:ph sz="quarter" idx="13"/>
          </p:nvPr>
        </p:nvSpPr>
        <p:spPr>
          <a:xfrm>
            <a:off x="683568" y="1268760"/>
            <a:ext cx="7848872" cy="4536504"/>
          </a:xfrm>
        </p:spPr>
        <p:txBody>
          <a:bodyPr/>
          <a:lstStyle/>
          <a:p>
            <a:pPr marL="45720" indent="0" algn="just">
              <a:buNone/>
            </a:pPr>
            <a:r>
              <a:rPr lang="es-ES" dirty="0"/>
              <a:t>El algoritmo </a:t>
            </a:r>
            <a:r>
              <a:rPr lang="es-ES" dirty="0" smtClean="0"/>
              <a:t>de menor </a:t>
            </a:r>
            <a:r>
              <a:rPr lang="es-ES" dirty="0"/>
              <a:t>costo </a:t>
            </a:r>
            <a:r>
              <a:rPr lang="es-ES" dirty="0" smtClean="0"/>
              <a:t>computacional, </a:t>
            </a:r>
            <a:r>
              <a:rPr lang="es-ES" dirty="0"/>
              <a:t>es RLS con dispersión, debido a que usa menor número de iteraciones por el mismo hecho que se trata de un método recursivo, y llega a su convergencia en menor tiempo, y por lo tanto implica un tiempo de simulación reducido</a:t>
            </a:r>
            <a:r>
              <a:rPr lang="es-ES" dirty="0" smtClean="0"/>
              <a:t>.</a:t>
            </a:r>
          </a:p>
          <a:p>
            <a:pPr marL="45720" indent="0" algn="just">
              <a:buNone/>
            </a:pPr>
            <a:endParaRPr lang="es-ES" dirty="0"/>
          </a:p>
          <a:p>
            <a:pPr marL="45720" indent="0" algn="just">
              <a:buNone/>
            </a:pPr>
            <a:r>
              <a:rPr lang="es-ES" dirty="0"/>
              <a:t>El valor de 𝜇 o también denominado parámetro de paso, </a:t>
            </a:r>
            <a:r>
              <a:rPr lang="es-ES" b="1" i="1" dirty="0" err="1"/>
              <a:t>step</a:t>
            </a:r>
            <a:r>
              <a:rPr lang="es-ES" b="1" i="1" dirty="0"/>
              <a:t> size</a:t>
            </a:r>
            <a:r>
              <a:rPr lang="es-ES" dirty="0"/>
              <a:t> se utiliza para el control y cálculo de la convergencia, estabilidad y robustez del algoritmo LMS; este algoritmo es una implementación del  método  de  gradiente,  en  la cual se generan diferentes valores de x(k) hasta obtener un porcentaje de error pequeño.</a:t>
            </a:r>
          </a:p>
          <a:p>
            <a:pPr marL="45720" indent="0">
              <a:buNone/>
            </a:pPr>
            <a:endParaRPr lang="es-ES" dirty="0"/>
          </a:p>
        </p:txBody>
      </p:sp>
    </p:spTree>
    <p:extLst>
      <p:ext uri="{BB962C8B-B14F-4D97-AF65-F5344CB8AC3E}">
        <p14:creationId xmlns:p14="http://schemas.microsoft.com/office/powerpoint/2010/main" val="27474025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49</a:t>
            </a:fld>
            <a:endParaRPr lang="es-ES"/>
          </a:p>
        </p:txBody>
      </p:sp>
      <p:sp>
        <p:nvSpPr>
          <p:cNvPr id="5" name="4 Marcador de contenido"/>
          <p:cNvSpPr>
            <a:spLocks noGrp="1"/>
          </p:cNvSpPr>
          <p:nvPr>
            <p:ph sz="quarter" idx="13"/>
          </p:nvPr>
        </p:nvSpPr>
        <p:spPr>
          <a:xfrm>
            <a:off x="755576" y="692696"/>
            <a:ext cx="7920880" cy="3474720"/>
          </a:xfrm>
        </p:spPr>
        <p:txBody>
          <a:bodyPr/>
          <a:lstStyle/>
          <a:p>
            <a:pPr marL="45720" indent="0" algn="just">
              <a:buNone/>
            </a:pPr>
            <a:r>
              <a:rPr lang="es-ES" dirty="0"/>
              <a:t>Al analizar la implementación de los algoritmos en distintas modulaciones como son: 4-QAM, 16-QAM y 32-QAM; se observó que el paso de adaptación 𝜇, necesario para los casos LMS, debe ser menor en cuanto la modulación sea mayor, para observar un correcto desempeño de los filtro dentro del canal, además para que su convergencia sea fácilmente apreciada. </a:t>
            </a:r>
          </a:p>
          <a:p>
            <a:pPr algn="just"/>
            <a:endParaRPr lang="es-ES" dirty="0"/>
          </a:p>
        </p:txBody>
      </p:sp>
    </p:spTree>
    <p:extLst>
      <p:ext uri="{BB962C8B-B14F-4D97-AF65-F5344CB8AC3E}">
        <p14:creationId xmlns:p14="http://schemas.microsoft.com/office/powerpoint/2010/main" val="379677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5</a:t>
            </a:fld>
            <a:endParaRPr lang="es-ES"/>
          </a:p>
        </p:txBody>
      </p:sp>
      <p:sp>
        <p:nvSpPr>
          <p:cNvPr id="4" name="3 Título"/>
          <p:cNvSpPr>
            <a:spLocks noGrp="1"/>
          </p:cNvSpPr>
          <p:nvPr>
            <p:ph type="title"/>
          </p:nvPr>
        </p:nvSpPr>
        <p:spPr>
          <a:xfrm>
            <a:off x="1793289" y="620688"/>
            <a:ext cx="6512511" cy="1143000"/>
          </a:xfrm>
        </p:spPr>
        <p:txBody>
          <a:bodyPr/>
          <a:lstStyle/>
          <a:p>
            <a:pPr marL="0" indent="0">
              <a:buNone/>
            </a:pPr>
            <a:r>
              <a:rPr lang="es-ES" dirty="0" smtClean="0"/>
              <a:t>AMPLIFICADORES DE BAJO RUIDO</a:t>
            </a:r>
            <a:endParaRPr lang="es-ES" dirty="0"/>
          </a:p>
        </p:txBody>
      </p:sp>
      <p:sp>
        <p:nvSpPr>
          <p:cNvPr id="6" name="5 Rectángulo"/>
          <p:cNvSpPr/>
          <p:nvPr/>
        </p:nvSpPr>
        <p:spPr>
          <a:xfrm>
            <a:off x="755576" y="2551837"/>
            <a:ext cx="7488832" cy="1446550"/>
          </a:xfrm>
          <a:prstGeom prst="rect">
            <a:avLst/>
          </a:prstGeom>
        </p:spPr>
        <p:txBody>
          <a:bodyPr wrap="square">
            <a:spAutoFit/>
          </a:bodyPr>
          <a:lstStyle/>
          <a:p>
            <a:pPr algn="just"/>
            <a:r>
              <a:rPr lang="es-ES" sz="2200" dirty="0">
                <a:solidFill>
                  <a:schemeClr val="tx1">
                    <a:lumMod val="75000"/>
                    <a:lumOff val="25000"/>
                  </a:schemeClr>
                </a:solidFill>
              </a:rPr>
              <a:t>El LNA </a:t>
            </a:r>
            <a:r>
              <a:rPr lang="es-ES" sz="2200" dirty="0" smtClean="0">
                <a:solidFill>
                  <a:schemeClr val="tx1">
                    <a:lumMod val="75000"/>
                    <a:lumOff val="25000"/>
                  </a:schemeClr>
                </a:solidFill>
              </a:rPr>
              <a:t>es </a:t>
            </a:r>
            <a:r>
              <a:rPr lang="es-ES" sz="2200" dirty="0">
                <a:solidFill>
                  <a:schemeClr val="tx1">
                    <a:lumMod val="75000"/>
                    <a:lumOff val="25000"/>
                  </a:schemeClr>
                </a:solidFill>
              </a:rPr>
              <a:t>un amplificador de bajo ruido, que recibe la señal del alimentador (</a:t>
            </a:r>
            <a:r>
              <a:rPr lang="es-ES" sz="2200" i="1" dirty="0">
                <a:solidFill>
                  <a:schemeClr val="tx1">
                    <a:lumMod val="75000"/>
                    <a:lumOff val="25000"/>
                  </a:schemeClr>
                </a:solidFill>
              </a:rPr>
              <a:t>feeder</a:t>
            </a:r>
            <a:r>
              <a:rPr lang="es-ES" sz="2200" dirty="0">
                <a:solidFill>
                  <a:schemeClr val="tx1">
                    <a:lumMod val="75000"/>
                    <a:lumOff val="25000"/>
                  </a:schemeClr>
                </a:solidFill>
              </a:rPr>
              <a:t>) y la amplifica. La señal recibida tiene muy bajo nivel, por lo cual este amplificador debe tener un nivel de ruido muy bajo.</a:t>
            </a:r>
          </a:p>
        </p:txBody>
      </p:sp>
    </p:spTree>
    <p:extLst>
      <p:ext uri="{BB962C8B-B14F-4D97-AF65-F5344CB8AC3E}">
        <p14:creationId xmlns:p14="http://schemas.microsoft.com/office/powerpoint/2010/main" val="223333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6840760" cy="1143000"/>
          </a:xfrm>
        </p:spPr>
        <p:txBody>
          <a:bodyPr/>
          <a:lstStyle/>
          <a:p>
            <a:pPr marL="0" indent="0">
              <a:buNone/>
            </a:pPr>
            <a:r>
              <a:rPr lang="es-ES" dirty="0" smtClean="0"/>
              <a:t>FILTRO</a:t>
            </a:r>
            <a:br>
              <a:rPr lang="es-ES" dirty="0" smtClean="0"/>
            </a:br>
            <a:r>
              <a:rPr lang="es-ES" dirty="0" smtClean="0"/>
              <a:t> ADAPTATIVO</a:t>
            </a:r>
            <a:endParaRPr lang="es-ES" dirty="0"/>
          </a:p>
        </p:txBody>
      </p:sp>
      <p:sp>
        <p:nvSpPr>
          <p:cNvPr id="3" name="2 Marcador de contenido"/>
          <p:cNvSpPr>
            <a:spLocks noGrp="1"/>
          </p:cNvSpPr>
          <p:nvPr>
            <p:ph sz="quarter" idx="13"/>
          </p:nvPr>
        </p:nvSpPr>
        <p:spPr>
          <a:xfrm>
            <a:off x="1115616" y="2546568"/>
            <a:ext cx="6840760" cy="3474720"/>
          </a:xfrm>
        </p:spPr>
        <p:txBody>
          <a:bodyPr/>
          <a:lstStyle/>
          <a:p>
            <a:pPr marL="45720" indent="0" algn="just">
              <a:buNone/>
            </a:pPr>
            <a:r>
              <a:rPr lang="es-ES" dirty="0" smtClean="0"/>
              <a:t>Es un dispositivo </a:t>
            </a:r>
            <a:r>
              <a:rPr lang="es-ES" dirty="0"/>
              <a:t>que intenta modelar la relación entre </a:t>
            </a:r>
            <a:r>
              <a:rPr lang="es-ES" dirty="0" smtClean="0"/>
              <a:t>señales</a:t>
            </a:r>
            <a:r>
              <a:rPr lang="es-ES" dirty="0"/>
              <a:t> en </a:t>
            </a:r>
            <a:r>
              <a:rPr lang="es-ES" dirty="0" smtClean="0"/>
              <a:t>tiempo real</a:t>
            </a:r>
            <a:r>
              <a:rPr lang="es-ES" dirty="0"/>
              <a:t> de forma </a:t>
            </a:r>
            <a:r>
              <a:rPr lang="es-ES" dirty="0" smtClean="0"/>
              <a:t>iterativa.</a:t>
            </a:r>
          </a:p>
        </p:txBody>
      </p:sp>
      <p:pic>
        <p:nvPicPr>
          <p:cNvPr id="2050" name="Picture 2" descr="http://upload.wikimedia.org/wikipedia/commons/9/91/Filtro_ada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4027053" cy="2217327"/>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Yesenia Cecibel Guamán Oña.</a:t>
            </a:r>
            <a:endParaRPr lang="es-ES" dirty="0"/>
          </a:p>
        </p:txBody>
      </p:sp>
      <p:sp>
        <p:nvSpPr>
          <p:cNvPr id="5" name="4 Marcador de número de diapositiva"/>
          <p:cNvSpPr>
            <a:spLocks noGrp="1"/>
          </p:cNvSpPr>
          <p:nvPr>
            <p:ph type="sldNum" sz="quarter" idx="12"/>
          </p:nvPr>
        </p:nvSpPr>
        <p:spPr/>
        <p:txBody>
          <a:bodyPr/>
          <a:lstStyle/>
          <a:p>
            <a:fld id="{99771460-B65F-4585-A33A-CAE5A26BB501}" type="slidenum">
              <a:rPr lang="es-ES" smtClean="0"/>
              <a:t>6</a:t>
            </a:fld>
            <a:endParaRPr lang="es-ES"/>
          </a:p>
        </p:txBody>
      </p:sp>
    </p:spTree>
    <p:extLst>
      <p:ext uri="{BB962C8B-B14F-4D97-AF65-F5344CB8AC3E}">
        <p14:creationId xmlns:p14="http://schemas.microsoft.com/office/powerpoint/2010/main" val="21715249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5833" y="260648"/>
            <a:ext cx="6872551" cy="1152128"/>
          </a:xfrm>
        </p:spPr>
        <p:txBody>
          <a:bodyPr/>
          <a:lstStyle/>
          <a:p>
            <a:pPr marL="0" indent="0">
              <a:buNone/>
            </a:pPr>
            <a:r>
              <a:rPr lang="es-ES" sz="4800" dirty="0" smtClean="0"/>
              <a:t>ALGORTIMOS ADAPTATIVOS</a:t>
            </a:r>
            <a:endParaRPr lang="es-ES" sz="4800" dirty="0"/>
          </a:p>
        </p:txBody>
      </p:sp>
      <p:sp>
        <p:nvSpPr>
          <p:cNvPr id="3" name="2 Marcador de contenido"/>
          <p:cNvSpPr>
            <a:spLocks noGrp="1"/>
          </p:cNvSpPr>
          <p:nvPr>
            <p:ph sz="quarter" idx="13"/>
          </p:nvPr>
        </p:nvSpPr>
        <p:spPr>
          <a:xfrm>
            <a:off x="611560" y="2060848"/>
            <a:ext cx="3088432" cy="4104456"/>
          </a:xfrm>
        </p:spPr>
        <p:txBody>
          <a:bodyPr/>
          <a:lstStyle/>
          <a:p>
            <a:pPr marL="45720" indent="0" algn="just">
              <a:buNone/>
            </a:pPr>
            <a:r>
              <a:rPr lang="es-ES" b="1" dirty="0" smtClean="0"/>
              <a:t>LMS</a:t>
            </a:r>
            <a:r>
              <a:rPr lang="es-ES" dirty="0" smtClean="0"/>
              <a:t>:  </a:t>
            </a:r>
            <a:r>
              <a:rPr lang="es-ES" i="1" dirty="0" err="1" smtClean="0"/>
              <a:t>Last</a:t>
            </a:r>
            <a:r>
              <a:rPr lang="es-ES" i="1" dirty="0" smtClean="0"/>
              <a:t> Mean </a:t>
            </a:r>
            <a:r>
              <a:rPr lang="es-ES" i="1" dirty="0" err="1" smtClean="0"/>
              <a:t>Square</a:t>
            </a:r>
            <a:r>
              <a:rPr lang="es-ES" i="1" dirty="0" smtClean="0"/>
              <a:t>, </a:t>
            </a:r>
            <a:r>
              <a:rPr lang="es-ES" dirty="0" smtClean="0"/>
              <a:t>no requiere de función de correlación, tampoco de inversión de matriz de correlación.</a:t>
            </a:r>
            <a:endParaRPr lang="es-ES" dirty="0"/>
          </a:p>
        </p:txBody>
      </p:sp>
      <p:sp>
        <p:nvSpPr>
          <p:cNvPr id="4" name="3 Marcador de pie de página"/>
          <p:cNvSpPr>
            <a:spLocks noGrp="1"/>
          </p:cNvSpPr>
          <p:nvPr>
            <p:ph type="ftr" sz="quarter" idx="11"/>
          </p:nvPr>
        </p:nvSpPr>
        <p:spPr/>
        <p:txBody>
          <a:bodyPr/>
          <a:lstStyle/>
          <a:p>
            <a:r>
              <a:rPr lang="es-ES" smtClean="0"/>
              <a:t>Yesenia Cecibel Guamán Oña.</a:t>
            </a:r>
            <a:endParaRPr lang="es-ES"/>
          </a:p>
        </p:txBody>
      </p:sp>
      <p:sp>
        <p:nvSpPr>
          <p:cNvPr id="5" name="4 Marcador de número de diapositiva"/>
          <p:cNvSpPr>
            <a:spLocks noGrp="1"/>
          </p:cNvSpPr>
          <p:nvPr>
            <p:ph type="sldNum" sz="quarter" idx="12"/>
          </p:nvPr>
        </p:nvSpPr>
        <p:spPr/>
        <p:txBody>
          <a:bodyPr/>
          <a:lstStyle/>
          <a:p>
            <a:fld id="{99771460-B65F-4585-A33A-CAE5A26BB501}" type="slidenum">
              <a:rPr lang="es-ES" smtClean="0"/>
              <a:t>7</a:t>
            </a:fld>
            <a:endParaRPr lang="es-E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5" t="10059" r="22133" b="7000"/>
          <a:stretch/>
        </p:blipFill>
        <p:spPr bwMode="auto">
          <a:xfrm>
            <a:off x="3779912" y="1793344"/>
            <a:ext cx="4576341" cy="444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0242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8</a:t>
            </a:fld>
            <a:endParaRPr lang="es-ES"/>
          </a:p>
        </p:txBody>
      </p:sp>
      <p:sp>
        <p:nvSpPr>
          <p:cNvPr id="6" name="2 Marcador de contenido"/>
          <p:cNvSpPr txBox="1">
            <a:spLocks/>
          </p:cNvSpPr>
          <p:nvPr/>
        </p:nvSpPr>
        <p:spPr>
          <a:xfrm>
            <a:off x="611560" y="1268760"/>
            <a:ext cx="3088432" cy="410445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Font typeface="Georgia" pitchFamily="18" charset="0"/>
              <a:buNone/>
            </a:pPr>
            <a:r>
              <a:rPr lang="es-ES" b="1" dirty="0" smtClean="0"/>
              <a:t>RLS</a:t>
            </a:r>
            <a:r>
              <a:rPr lang="es-ES" dirty="0" smtClean="0"/>
              <a:t>:  método recursivo (más precisión); minimiza errores </a:t>
            </a:r>
            <a:r>
              <a:rPr lang="es-ES" i="1" dirty="0" smtClean="0"/>
              <a:t>a posteriori </a:t>
            </a:r>
            <a:r>
              <a:rPr lang="es-ES" dirty="0" smtClean="0"/>
              <a:t>y aparecen los errores </a:t>
            </a:r>
            <a:r>
              <a:rPr lang="es-ES" i="1" dirty="0" smtClean="0"/>
              <a:t>a priori.</a:t>
            </a:r>
            <a:endParaRPr lang="es-ES"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21" t="20999" r="27978" b="12294"/>
          <a:stretch/>
        </p:blipFill>
        <p:spPr bwMode="auto">
          <a:xfrm>
            <a:off x="3995936" y="1463804"/>
            <a:ext cx="4352945" cy="434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5498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Yesenia Cecibel Guamán Oña.</a:t>
            </a:r>
            <a:endParaRPr lang="es-ES"/>
          </a:p>
        </p:txBody>
      </p:sp>
      <p:sp>
        <p:nvSpPr>
          <p:cNvPr id="3" name="2 Marcador de número de diapositiva"/>
          <p:cNvSpPr>
            <a:spLocks noGrp="1"/>
          </p:cNvSpPr>
          <p:nvPr>
            <p:ph type="sldNum" sz="quarter" idx="12"/>
          </p:nvPr>
        </p:nvSpPr>
        <p:spPr/>
        <p:txBody>
          <a:bodyPr/>
          <a:lstStyle/>
          <a:p>
            <a:fld id="{99771460-B65F-4585-A33A-CAE5A26BB501}" type="slidenum">
              <a:rPr lang="es-ES" smtClean="0"/>
              <a:t>9</a:t>
            </a:fld>
            <a:endParaRPr lang="es-ES"/>
          </a:p>
        </p:txBody>
      </p:sp>
      <p:sp>
        <p:nvSpPr>
          <p:cNvPr id="6" name="2 Marcador de contenido"/>
          <p:cNvSpPr txBox="1">
            <a:spLocks/>
          </p:cNvSpPr>
          <p:nvPr/>
        </p:nvSpPr>
        <p:spPr>
          <a:xfrm>
            <a:off x="611560" y="1268760"/>
            <a:ext cx="3088432" cy="410445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es-ES" b="1" dirty="0" smtClean="0"/>
              <a:t>SERIES DE VOLTERRA</a:t>
            </a:r>
            <a:r>
              <a:rPr lang="es-ES" dirty="0" smtClean="0"/>
              <a:t>: </a:t>
            </a:r>
            <a:r>
              <a:rPr lang="es-ES" dirty="0"/>
              <a:t>es el modelo más usado para los sistemas no lineales, este modelo es útil para filtrajes adaptativos debido a que su formulación es </a:t>
            </a:r>
            <a:r>
              <a:rPr lang="es-ES" dirty="0" smtClean="0"/>
              <a:t>básica.</a:t>
            </a:r>
            <a:endParaRPr lang="es-ES" i="1" dirty="0"/>
          </a:p>
        </p:txBody>
      </p:sp>
      <p:pic>
        <p:nvPicPr>
          <p:cNvPr id="7" name="6 Imagen"/>
          <p:cNvPicPr/>
          <p:nvPr/>
        </p:nvPicPr>
        <p:blipFill>
          <a:blip r:embed="rId2" cstate="print"/>
          <a:srcRect l="53086" t="15254" r="8713" b="15254"/>
          <a:stretch>
            <a:fillRect/>
          </a:stretch>
        </p:blipFill>
        <p:spPr bwMode="auto">
          <a:xfrm>
            <a:off x="3923928" y="1124744"/>
            <a:ext cx="4464496" cy="4909769"/>
          </a:xfrm>
          <a:prstGeom prst="rect">
            <a:avLst/>
          </a:prstGeom>
          <a:noFill/>
          <a:ln w="9525">
            <a:noFill/>
            <a:miter lim="800000"/>
            <a:headEnd/>
            <a:tailEnd/>
          </a:ln>
        </p:spPr>
      </p:pic>
    </p:spTree>
    <p:extLst>
      <p:ext uri="{BB962C8B-B14F-4D97-AF65-F5344CB8AC3E}">
        <p14:creationId xmlns:p14="http://schemas.microsoft.com/office/powerpoint/2010/main" val="1150407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ransmisión de listas">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6289</TotalTime>
  <Words>2518</Words>
  <Application>Microsoft Office PowerPoint</Application>
  <PresentationFormat>Presentación en pantalla (4:3)</PresentationFormat>
  <Paragraphs>379</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Transmisión de listas</vt:lpstr>
      <vt:lpstr>ESCUELA POLITÉCNICA DEL EJÉRCITO</vt:lpstr>
      <vt:lpstr>INTRODUCCIÓN</vt:lpstr>
      <vt:lpstr>AMPLIFICADORES DE POTENCIA</vt:lpstr>
      <vt:lpstr>TWT</vt:lpstr>
      <vt:lpstr>AMPLIFICADORES DE BAJO RUIDO</vt:lpstr>
      <vt:lpstr>FILTRO  ADAPTATIVO</vt:lpstr>
      <vt:lpstr>ALGORTIMOS ADAPTATIVOS</vt:lpstr>
      <vt:lpstr>Presentación de PowerPoint</vt:lpstr>
      <vt:lpstr>Presentación de PowerPoint</vt:lpstr>
      <vt:lpstr>Presentación de PowerPoint</vt:lpstr>
      <vt:lpstr>Presentación de PowerPoint</vt:lpstr>
      <vt:lpstr>REGRESIONES POLINOMIALES</vt:lpstr>
      <vt:lpstr>REDES NEURONALES</vt:lpstr>
      <vt:lpstr>APLICACIÓN DE LOS ALGORITMOS DE FILTRAJE ADAPTATIVO</vt:lpstr>
      <vt:lpstr>Curvas de MSE – Volterra  LMS y RLS</vt:lpstr>
      <vt:lpstr>Volterra  LMS con variaciones de μ</vt:lpstr>
      <vt:lpstr>Volterra RLS – primer valor de λ</vt:lpstr>
      <vt:lpstr>MÉTODO DE DISPERSIÓN O SPARSE</vt:lpstr>
      <vt:lpstr>Presentación de PowerPoint</vt:lpstr>
      <vt:lpstr>Resultados de Volterra y Disperso con una planta d(k)</vt:lpstr>
      <vt:lpstr>MODELOS DE AMPLIFICADORES TWT NO LINEALES INDEPENDIENTES Y DEPENDIENTES DE LA FRECUENCIA</vt:lpstr>
      <vt:lpstr>Salida de Modelo Saleh</vt:lpstr>
      <vt:lpstr>Modelamiento del Canal</vt:lpstr>
      <vt:lpstr>MSE para LMS y RLS volterra – LMS y RLS disperso, en canal de tipo Saleh</vt:lpstr>
      <vt:lpstr>ANÁLISIS CON DIFERENTES VECTORES DE ENTRADA </vt:lpstr>
      <vt:lpstr>LMS sparse y LMS volterra con estructura 1</vt:lpstr>
      <vt:lpstr>LMS sparse y LMS volterra con estructura 1</vt:lpstr>
      <vt:lpstr>Potencia de ruido LMS con estructura 1</vt:lpstr>
      <vt:lpstr>RLS sparse y RLS volterra con estructura 1</vt:lpstr>
      <vt:lpstr>RLS sparse y RLS volterra con estructura 1</vt:lpstr>
      <vt:lpstr>Potencia de ruido RLS con estructura 1</vt:lpstr>
      <vt:lpstr>Presentación de PowerPoint</vt:lpstr>
      <vt:lpstr>LMS sparse y LMS volterra con estructura 2</vt:lpstr>
      <vt:lpstr>LMS sparse y LMS volterra con estructura 2</vt:lpstr>
      <vt:lpstr>Potencia de ruido LMS con estructura 2</vt:lpstr>
      <vt:lpstr>RLS sparse y RLS volterra con estructura 2</vt:lpstr>
      <vt:lpstr>RLS sparse y RLS volterra con estructura 2</vt:lpstr>
      <vt:lpstr>Potencia de ruido RLS con estructura 2</vt:lpstr>
      <vt:lpstr>Presentación de PowerPoint</vt:lpstr>
      <vt:lpstr>LMS sparse y LMS volterra con estructura 3</vt:lpstr>
      <vt:lpstr>LMS sparse y LMS volterra con estructura 3</vt:lpstr>
      <vt:lpstr>Potencia de ruido LMS con estructura 3</vt:lpstr>
      <vt:lpstr>RLS sparse y RLS volterra con estructura 3</vt:lpstr>
      <vt:lpstr>RLS sparse y RLS volterra con estructura 3</vt:lpstr>
      <vt:lpstr>Potencia de ruido RLS con estructura 3</vt:lpstr>
      <vt:lpstr>Presentación de PowerPoint</vt:lpstr>
      <vt:lpstr>Análisis con varias modulaciones</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Yessy</dc:creator>
  <cp:lastModifiedBy>Yessy</cp:lastModifiedBy>
  <cp:revision>91</cp:revision>
  <dcterms:created xsi:type="dcterms:W3CDTF">2013-02-18T00:33:19Z</dcterms:created>
  <dcterms:modified xsi:type="dcterms:W3CDTF">2013-03-20T05:09:36Z</dcterms:modified>
</cp:coreProperties>
</file>