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vml" ContentType="application/vnd.openxmlformats-officedocument.vmlDrawing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2" r:id="rId6"/>
    <p:sldId id="260" r:id="rId7"/>
    <p:sldId id="270" r:id="rId8"/>
    <p:sldId id="263" r:id="rId9"/>
    <p:sldId id="264" r:id="rId10"/>
    <p:sldId id="265" r:id="rId11"/>
    <p:sldId id="261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94" r:id="rId23"/>
    <p:sldId id="295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7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://es.wikipedia.org/wiki/Instituto_Ecuatoriano_de_Seguridad_Social" TargetMode="External"/><Relationship Id="rId1" Type="http://schemas.openxmlformats.org/officeDocument/2006/relationships/hyperlink" Target="http://es.wikipedia.org/w/index.php?title=Ministerio_de_Salud_P%C3%BAblica_de_Ecuador&amp;action=edit&amp;redlink=1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29D950-B6F9-4983-89F8-26757349FD0F}" type="doc">
      <dgm:prSet loTypeId="urn:microsoft.com/office/officeart/2005/8/layout/pyramid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9088377A-56A9-4AEC-8B9E-E51202BCE263}">
      <dgm:prSet phldrT="[Texto]" custT="1"/>
      <dgm:spPr/>
      <dgm:t>
        <a:bodyPr/>
        <a:lstStyle/>
        <a:p>
          <a:r>
            <a:rPr lang="es-ES" sz="800" dirty="0" smtClean="0">
              <a:latin typeface="Arial" pitchFamily="34" charset="0"/>
              <a:cs typeface="Arial" pitchFamily="34" charset="0"/>
            </a:rPr>
            <a:t>Delimitar el área objeto de nuestro estudio</a:t>
          </a:r>
          <a:endParaRPr lang="es-EC" sz="800" dirty="0">
            <a:latin typeface="Arial" pitchFamily="34" charset="0"/>
            <a:cs typeface="Arial" pitchFamily="34" charset="0"/>
          </a:endParaRPr>
        </a:p>
      </dgm:t>
    </dgm:pt>
    <dgm:pt modelId="{BB73415F-A1AF-47F0-877F-B7E5E10038AD}" type="parTrans" cxnId="{496EE91F-A9C6-4CBE-A70B-D7BC69D1C4C6}">
      <dgm:prSet/>
      <dgm:spPr/>
      <dgm:t>
        <a:bodyPr/>
        <a:lstStyle/>
        <a:p>
          <a:endParaRPr lang="es-EC" sz="800">
            <a:latin typeface="Arial" pitchFamily="34" charset="0"/>
            <a:cs typeface="Arial" pitchFamily="34" charset="0"/>
          </a:endParaRPr>
        </a:p>
      </dgm:t>
    </dgm:pt>
    <dgm:pt modelId="{1A3E0D5B-EC70-40E4-A8A2-CF68D2CE1950}" type="sibTrans" cxnId="{496EE91F-A9C6-4CBE-A70B-D7BC69D1C4C6}">
      <dgm:prSet/>
      <dgm:spPr/>
      <dgm:t>
        <a:bodyPr/>
        <a:lstStyle/>
        <a:p>
          <a:endParaRPr lang="es-EC" sz="800">
            <a:latin typeface="Arial" pitchFamily="34" charset="0"/>
            <a:cs typeface="Arial" pitchFamily="34" charset="0"/>
          </a:endParaRPr>
        </a:p>
      </dgm:t>
    </dgm:pt>
    <dgm:pt modelId="{367CD547-FCC8-4FB9-87AA-A4CF0AD345BE}">
      <dgm:prSet phldrT="[Texto]" custT="1"/>
      <dgm:spPr/>
      <dgm:t>
        <a:bodyPr/>
        <a:lstStyle/>
        <a:p>
          <a:r>
            <a:rPr lang="es-ES" sz="800" dirty="0" smtClean="0">
              <a:latin typeface="Arial" pitchFamily="34" charset="0"/>
              <a:cs typeface="Arial" pitchFamily="34" charset="0"/>
            </a:rPr>
            <a:t>Elaborar los instrumentos para la recolección de información primaria.</a:t>
          </a:r>
          <a:endParaRPr lang="es-EC" sz="800" dirty="0">
            <a:latin typeface="Arial" pitchFamily="34" charset="0"/>
            <a:cs typeface="Arial" pitchFamily="34" charset="0"/>
          </a:endParaRPr>
        </a:p>
      </dgm:t>
    </dgm:pt>
    <dgm:pt modelId="{6DEC1D87-CBDB-44DC-AF8E-EB5BE5CAC7FE}" type="parTrans" cxnId="{DB3702BE-853B-41C6-9861-491CFB072349}">
      <dgm:prSet/>
      <dgm:spPr/>
      <dgm:t>
        <a:bodyPr/>
        <a:lstStyle/>
        <a:p>
          <a:endParaRPr lang="es-EC" sz="800">
            <a:latin typeface="Arial" pitchFamily="34" charset="0"/>
            <a:cs typeface="Arial" pitchFamily="34" charset="0"/>
          </a:endParaRPr>
        </a:p>
      </dgm:t>
    </dgm:pt>
    <dgm:pt modelId="{ED6DCCF9-A829-4277-8009-ECFA47C0EA3A}" type="sibTrans" cxnId="{DB3702BE-853B-41C6-9861-491CFB072349}">
      <dgm:prSet/>
      <dgm:spPr/>
      <dgm:t>
        <a:bodyPr/>
        <a:lstStyle/>
        <a:p>
          <a:endParaRPr lang="es-EC" sz="800">
            <a:latin typeface="Arial" pitchFamily="34" charset="0"/>
            <a:cs typeface="Arial" pitchFamily="34" charset="0"/>
          </a:endParaRPr>
        </a:p>
      </dgm:t>
    </dgm:pt>
    <dgm:pt modelId="{BCDA6FCA-BD67-4751-9677-27F1C541ADE8}">
      <dgm:prSet phldrT="[Texto]" custT="1"/>
      <dgm:spPr/>
      <dgm:t>
        <a:bodyPr/>
        <a:lstStyle/>
        <a:p>
          <a:r>
            <a:rPr lang="es-ES" sz="800" dirty="0" smtClean="0">
              <a:latin typeface="Arial" pitchFamily="34" charset="0"/>
              <a:cs typeface="Arial" pitchFamily="34" charset="0"/>
            </a:rPr>
            <a:t>Procesar la información primaria con el uso del software SPSS, a efectos de generar resultados  que sustenten las conclusiones del estudio de mercado.</a:t>
          </a:r>
          <a:endParaRPr lang="es-EC" sz="800" dirty="0">
            <a:latin typeface="Arial" pitchFamily="34" charset="0"/>
            <a:cs typeface="Arial" pitchFamily="34" charset="0"/>
          </a:endParaRPr>
        </a:p>
      </dgm:t>
    </dgm:pt>
    <dgm:pt modelId="{518E576B-1DB0-406B-8B0A-50329FF026BE}" type="parTrans" cxnId="{830B971F-D9A2-464F-9E59-A428388118A6}">
      <dgm:prSet/>
      <dgm:spPr/>
      <dgm:t>
        <a:bodyPr/>
        <a:lstStyle/>
        <a:p>
          <a:endParaRPr lang="es-EC" sz="800">
            <a:latin typeface="Arial" pitchFamily="34" charset="0"/>
            <a:cs typeface="Arial" pitchFamily="34" charset="0"/>
          </a:endParaRPr>
        </a:p>
      </dgm:t>
    </dgm:pt>
    <dgm:pt modelId="{0471BED5-1D6A-4C79-9DAD-1E7C49A5CB59}" type="sibTrans" cxnId="{830B971F-D9A2-464F-9E59-A428388118A6}">
      <dgm:prSet/>
      <dgm:spPr/>
      <dgm:t>
        <a:bodyPr/>
        <a:lstStyle/>
        <a:p>
          <a:endParaRPr lang="es-EC" sz="800">
            <a:latin typeface="Arial" pitchFamily="34" charset="0"/>
            <a:cs typeface="Arial" pitchFamily="34" charset="0"/>
          </a:endParaRPr>
        </a:p>
      </dgm:t>
    </dgm:pt>
    <dgm:pt modelId="{99F73EE0-A1F9-4E87-A3EA-7E5BDBACDC45}">
      <dgm:prSet custT="1"/>
      <dgm:spPr/>
      <dgm:t>
        <a:bodyPr/>
        <a:lstStyle/>
        <a:p>
          <a:r>
            <a:rPr lang="es-ES" sz="800" dirty="0" smtClean="0">
              <a:latin typeface="Arial" pitchFamily="34" charset="0"/>
              <a:cs typeface="Arial" pitchFamily="34" charset="0"/>
            </a:rPr>
            <a:t>Aplicar las herramientas de recolección de información para el caso en estudio.</a:t>
          </a:r>
          <a:endParaRPr lang="es-EC" sz="800" dirty="0">
            <a:latin typeface="Arial" pitchFamily="34" charset="0"/>
            <a:cs typeface="Arial" pitchFamily="34" charset="0"/>
          </a:endParaRPr>
        </a:p>
      </dgm:t>
    </dgm:pt>
    <dgm:pt modelId="{642D7E1F-3C18-4F2D-924C-485FF4C60B33}" type="parTrans" cxnId="{026928EA-D4C7-46CD-8CA0-A7ED2EC089CF}">
      <dgm:prSet/>
      <dgm:spPr/>
      <dgm:t>
        <a:bodyPr/>
        <a:lstStyle/>
        <a:p>
          <a:endParaRPr lang="es-EC" sz="800">
            <a:latin typeface="Arial" pitchFamily="34" charset="0"/>
            <a:cs typeface="Arial" pitchFamily="34" charset="0"/>
          </a:endParaRPr>
        </a:p>
      </dgm:t>
    </dgm:pt>
    <dgm:pt modelId="{381D73E3-88B4-490A-A2D1-04A1EDD0154D}" type="sibTrans" cxnId="{026928EA-D4C7-46CD-8CA0-A7ED2EC089CF}">
      <dgm:prSet/>
      <dgm:spPr/>
      <dgm:t>
        <a:bodyPr/>
        <a:lstStyle/>
        <a:p>
          <a:endParaRPr lang="es-EC" sz="800">
            <a:latin typeface="Arial" pitchFamily="34" charset="0"/>
            <a:cs typeface="Arial" pitchFamily="34" charset="0"/>
          </a:endParaRPr>
        </a:p>
      </dgm:t>
    </dgm:pt>
    <dgm:pt modelId="{7F52DCCA-2B54-48D6-9331-A4446AB907F8}">
      <dgm:prSet custT="1"/>
      <dgm:spPr/>
      <dgm:t>
        <a:bodyPr/>
        <a:lstStyle/>
        <a:p>
          <a:r>
            <a:rPr lang="es-ES" sz="800" dirty="0" smtClean="0">
              <a:latin typeface="Arial" pitchFamily="34" charset="0"/>
              <a:cs typeface="Arial" pitchFamily="34" charset="0"/>
            </a:rPr>
            <a:t>Analizar los resultados arrojados que conlleven a definir para la toma de decisiones del caso.</a:t>
          </a:r>
          <a:endParaRPr lang="es-EC" sz="800" dirty="0">
            <a:latin typeface="Arial" pitchFamily="34" charset="0"/>
            <a:cs typeface="Arial" pitchFamily="34" charset="0"/>
          </a:endParaRPr>
        </a:p>
      </dgm:t>
    </dgm:pt>
    <dgm:pt modelId="{2272ED91-307F-4A58-9D7C-EA1E04473BC6}" type="parTrans" cxnId="{83BE839B-2537-4BF9-8D85-F30C2A3039C3}">
      <dgm:prSet/>
      <dgm:spPr/>
      <dgm:t>
        <a:bodyPr/>
        <a:lstStyle/>
        <a:p>
          <a:endParaRPr lang="es-EC" sz="800">
            <a:latin typeface="Arial" pitchFamily="34" charset="0"/>
            <a:cs typeface="Arial" pitchFamily="34" charset="0"/>
          </a:endParaRPr>
        </a:p>
      </dgm:t>
    </dgm:pt>
    <dgm:pt modelId="{229F5526-FFB5-4246-9399-D0B0B1FE2922}" type="sibTrans" cxnId="{83BE839B-2537-4BF9-8D85-F30C2A3039C3}">
      <dgm:prSet/>
      <dgm:spPr/>
      <dgm:t>
        <a:bodyPr/>
        <a:lstStyle/>
        <a:p>
          <a:endParaRPr lang="es-EC" sz="800">
            <a:latin typeface="Arial" pitchFamily="34" charset="0"/>
            <a:cs typeface="Arial" pitchFamily="34" charset="0"/>
          </a:endParaRPr>
        </a:p>
      </dgm:t>
    </dgm:pt>
    <dgm:pt modelId="{FC16B9DD-185C-4998-819E-70382A26A940}" type="pres">
      <dgm:prSet presAssocID="{9929D950-B6F9-4983-89F8-26757349FD0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BD50424C-D9FF-467F-89FD-B26F8BF6AB78}" type="pres">
      <dgm:prSet presAssocID="{9929D950-B6F9-4983-89F8-26757349FD0F}" presName="pyramid" presStyleLbl="node1" presStyleIdx="0" presStyleCnt="1"/>
      <dgm:spPr/>
    </dgm:pt>
    <dgm:pt modelId="{BA4477BB-C29D-4342-84DF-AC9012C78943}" type="pres">
      <dgm:prSet presAssocID="{9929D950-B6F9-4983-89F8-26757349FD0F}" presName="theList" presStyleCnt="0"/>
      <dgm:spPr/>
    </dgm:pt>
    <dgm:pt modelId="{335812E6-62F3-4A88-9E48-4C2F69DF8B68}" type="pres">
      <dgm:prSet presAssocID="{9088377A-56A9-4AEC-8B9E-E51202BCE263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E4E2E7-726B-4A3B-A084-397519F2407A}" type="pres">
      <dgm:prSet presAssocID="{9088377A-56A9-4AEC-8B9E-E51202BCE263}" presName="aSpace" presStyleCnt="0"/>
      <dgm:spPr/>
    </dgm:pt>
    <dgm:pt modelId="{69321C9D-EAD1-44E5-9D05-438CEDDF93E3}" type="pres">
      <dgm:prSet presAssocID="{367CD547-FCC8-4FB9-87AA-A4CF0AD345BE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B91E79-92B2-4578-8CA4-2B23458764F0}" type="pres">
      <dgm:prSet presAssocID="{367CD547-FCC8-4FB9-87AA-A4CF0AD345BE}" presName="aSpace" presStyleCnt="0"/>
      <dgm:spPr/>
    </dgm:pt>
    <dgm:pt modelId="{AFEDC032-E54E-4F10-B9BC-31A2EBB47630}" type="pres">
      <dgm:prSet presAssocID="{BCDA6FCA-BD67-4751-9677-27F1C541ADE8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F2858B-2CDD-4EF2-89AE-E9413B103564}" type="pres">
      <dgm:prSet presAssocID="{BCDA6FCA-BD67-4751-9677-27F1C541ADE8}" presName="aSpace" presStyleCnt="0"/>
      <dgm:spPr/>
    </dgm:pt>
    <dgm:pt modelId="{49E2433F-2105-4430-ABAF-F3B0F9E172A6}" type="pres">
      <dgm:prSet presAssocID="{99F73EE0-A1F9-4E87-A3EA-7E5BDBACDC45}" presName="aNode" presStyleLbl="fgAcc1" presStyleIdx="3" presStyleCnt="5" custLinFactNeighborX="1623" custLinFactNeighborY="1430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006F52-12F8-43AC-962F-80026BA3BB1B}" type="pres">
      <dgm:prSet presAssocID="{99F73EE0-A1F9-4E87-A3EA-7E5BDBACDC45}" presName="aSpace" presStyleCnt="0"/>
      <dgm:spPr/>
    </dgm:pt>
    <dgm:pt modelId="{703749E9-2C35-416C-A40B-FFD77AFA2F8A}" type="pres">
      <dgm:prSet presAssocID="{7F52DCCA-2B54-48D6-9331-A4446AB907F8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690E4A-F2F3-49E0-969E-B7D0631D58B0}" type="pres">
      <dgm:prSet presAssocID="{7F52DCCA-2B54-48D6-9331-A4446AB907F8}" presName="aSpace" presStyleCnt="0"/>
      <dgm:spPr/>
    </dgm:pt>
  </dgm:ptLst>
  <dgm:cxnLst>
    <dgm:cxn modelId="{DB3702BE-853B-41C6-9861-491CFB072349}" srcId="{9929D950-B6F9-4983-89F8-26757349FD0F}" destId="{367CD547-FCC8-4FB9-87AA-A4CF0AD345BE}" srcOrd="1" destOrd="0" parTransId="{6DEC1D87-CBDB-44DC-AF8E-EB5BE5CAC7FE}" sibTransId="{ED6DCCF9-A829-4277-8009-ECFA47C0EA3A}"/>
    <dgm:cxn modelId="{830B971F-D9A2-464F-9E59-A428388118A6}" srcId="{9929D950-B6F9-4983-89F8-26757349FD0F}" destId="{BCDA6FCA-BD67-4751-9677-27F1C541ADE8}" srcOrd="2" destOrd="0" parTransId="{518E576B-1DB0-406B-8B0A-50329FF026BE}" sibTransId="{0471BED5-1D6A-4C79-9DAD-1E7C49A5CB59}"/>
    <dgm:cxn modelId="{05080E1F-CA6C-4A45-8371-DB424FC82751}" type="presOf" srcId="{BCDA6FCA-BD67-4751-9677-27F1C541ADE8}" destId="{AFEDC032-E54E-4F10-B9BC-31A2EBB47630}" srcOrd="0" destOrd="0" presId="urn:microsoft.com/office/officeart/2005/8/layout/pyramid2"/>
    <dgm:cxn modelId="{B2E3FC52-4FDC-4EAF-BEB7-64866A2D9A2D}" type="presOf" srcId="{99F73EE0-A1F9-4E87-A3EA-7E5BDBACDC45}" destId="{49E2433F-2105-4430-ABAF-F3B0F9E172A6}" srcOrd="0" destOrd="0" presId="urn:microsoft.com/office/officeart/2005/8/layout/pyramid2"/>
    <dgm:cxn modelId="{A8F2FA55-F274-497E-A834-47DBC66FE283}" type="presOf" srcId="{9929D950-B6F9-4983-89F8-26757349FD0F}" destId="{FC16B9DD-185C-4998-819E-70382A26A940}" srcOrd="0" destOrd="0" presId="urn:microsoft.com/office/officeart/2005/8/layout/pyramid2"/>
    <dgm:cxn modelId="{CC9B6B32-5B6B-47F6-AEA2-343B5C849BF6}" type="presOf" srcId="{367CD547-FCC8-4FB9-87AA-A4CF0AD345BE}" destId="{69321C9D-EAD1-44E5-9D05-438CEDDF93E3}" srcOrd="0" destOrd="0" presId="urn:microsoft.com/office/officeart/2005/8/layout/pyramid2"/>
    <dgm:cxn modelId="{496EE91F-A9C6-4CBE-A70B-D7BC69D1C4C6}" srcId="{9929D950-B6F9-4983-89F8-26757349FD0F}" destId="{9088377A-56A9-4AEC-8B9E-E51202BCE263}" srcOrd="0" destOrd="0" parTransId="{BB73415F-A1AF-47F0-877F-B7E5E10038AD}" sibTransId="{1A3E0D5B-EC70-40E4-A8A2-CF68D2CE1950}"/>
    <dgm:cxn modelId="{8089C054-C582-4870-89D3-83CD3BCA8CE1}" type="presOf" srcId="{7F52DCCA-2B54-48D6-9331-A4446AB907F8}" destId="{703749E9-2C35-416C-A40B-FFD77AFA2F8A}" srcOrd="0" destOrd="0" presId="urn:microsoft.com/office/officeart/2005/8/layout/pyramid2"/>
    <dgm:cxn modelId="{026928EA-D4C7-46CD-8CA0-A7ED2EC089CF}" srcId="{9929D950-B6F9-4983-89F8-26757349FD0F}" destId="{99F73EE0-A1F9-4E87-A3EA-7E5BDBACDC45}" srcOrd="3" destOrd="0" parTransId="{642D7E1F-3C18-4F2D-924C-485FF4C60B33}" sibTransId="{381D73E3-88B4-490A-A2D1-04A1EDD0154D}"/>
    <dgm:cxn modelId="{23425B32-7980-4BD6-B77B-B1CB84E8AF1F}" type="presOf" srcId="{9088377A-56A9-4AEC-8B9E-E51202BCE263}" destId="{335812E6-62F3-4A88-9E48-4C2F69DF8B68}" srcOrd="0" destOrd="0" presId="urn:microsoft.com/office/officeart/2005/8/layout/pyramid2"/>
    <dgm:cxn modelId="{83BE839B-2537-4BF9-8D85-F30C2A3039C3}" srcId="{9929D950-B6F9-4983-89F8-26757349FD0F}" destId="{7F52DCCA-2B54-48D6-9331-A4446AB907F8}" srcOrd="4" destOrd="0" parTransId="{2272ED91-307F-4A58-9D7C-EA1E04473BC6}" sibTransId="{229F5526-FFB5-4246-9399-D0B0B1FE2922}"/>
    <dgm:cxn modelId="{CA9C2B24-F664-4391-AC8C-3CED39AD5C00}" type="presParOf" srcId="{FC16B9DD-185C-4998-819E-70382A26A940}" destId="{BD50424C-D9FF-467F-89FD-B26F8BF6AB78}" srcOrd="0" destOrd="0" presId="urn:microsoft.com/office/officeart/2005/8/layout/pyramid2"/>
    <dgm:cxn modelId="{30F8CC7B-3BE2-4D08-B8D2-556D8A3BDD0B}" type="presParOf" srcId="{FC16B9DD-185C-4998-819E-70382A26A940}" destId="{BA4477BB-C29D-4342-84DF-AC9012C78943}" srcOrd="1" destOrd="0" presId="urn:microsoft.com/office/officeart/2005/8/layout/pyramid2"/>
    <dgm:cxn modelId="{B6625DF7-75D7-4FD4-B3D4-A91E51FAFFA6}" type="presParOf" srcId="{BA4477BB-C29D-4342-84DF-AC9012C78943}" destId="{335812E6-62F3-4A88-9E48-4C2F69DF8B68}" srcOrd="0" destOrd="0" presId="urn:microsoft.com/office/officeart/2005/8/layout/pyramid2"/>
    <dgm:cxn modelId="{9B843CBD-03B8-422B-BB77-42476BE08190}" type="presParOf" srcId="{BA4477BB-C29D-4342-84DF-AC9012C78943}" destId="{EDE4E2E7-726B-4A3B-A084-397519F2407A}" srcOrd="1" destOrd="0" presId="urn:microsoft.com/office/officeart/2005/8/layout/pyramid2"/>
    <dgm:cxn modelId="{C607C1DE-3E07-4CFC-98F7-75F0801D6EE4}" type="presParOf" srcId="{BA4477BB-C29D-4342-84DF-AC9012C78943}" destId="{69321C9D-EAD1-44E5-9D05-438CEDDF93E3}" srcOrd="2" destOrd="0" presId="urn:microsoft.com/office/officeart/2005/8/layout/pyramid2"/>
    <dgm:cxn modelId="{91A682C7-AA8B-429B-B5E4-16F9153E4D8D}" type="presParOf" srcId="{BA4477BB-C29D-4342-84DF-AC9012C78943}" destId="{B7B91E79-92B2-4578-8CA4-2B23458764F0}" srcOrd="3" destOrd="0" presId="urn:microsoft.com/office/officeart/2005/8/layout/pyramid2"/>
    <dgm:cxn modelId="{40361C20-B53D-48CE-9A94-55956B6BDBA7}" type="presParOf" srcId="{BA4477BB-C29D-4342-84DF-AC9012C78943}" destId="{AFEDC032-E54E-4F10-B9BC-31A2EBB47630}" srcOrd="4" destOrd="0" presId="urn:microsoft.com/office/officeart/2005/8/layout/pyramid2"/>
    <dgm:cxn modelId="{1319E008-89D8-4069-952A-5FAF7CAB1F36}" type="presParOf" srcId="{BA4477BB-C29D-4342-84DF-AC9012C78943}" destId="{29F2858B-2CDD-4EF2-89AE-E9413B103564}" srcOrd="5" destOrd="0" presId="urn:microsoft.com/office/officeart/2005/8/layout/pyramid2"/>
    <dgm:cxn modelId="{D74BE6D1-B61B-47B6-835C-CD3764EABEAB}" type="presParOf" srcId="{BA4477BB-C29D-4342-84DF-AC9012C78943}" destId="{49E2433F-2105-4430-ABAF-F3B0F9E172A6}" srcOrd="6" destOrd="0" presId="urn:microsoft.com/office/officeart/2005/8/layout/pyramid2"/>
    <dgm:cxn modelId="{122DB90C-3A1B-4AA4-9B8F-F358F8EB9347}" type="presParOf" srcId="{BA4477BB-C29D-4342-84DF-AC9012C78943}" destId="{53006F52-12F8-43AC-962F-80026BA3BB1B}" srcOrd="7" destOrd="0" presId="urn:microsoft.com/office/officeart/2005/8/layout/pyramid2"/>
    <dgm:cxn modelId="{FEDCC2CA-EAB1-4079-B64F-14CEDC55D3C2}" type="presParOf" srcId="{BA4477BB-C29D-4342-84DF-AC9012C78943}" destId="{703749E9-2C35-416C-A40B-FFD77AFA2F8A}" srcOrd="8" destOrd="0" presId="urn:microsoft.com/office/officeart/2005/8/layout/pyramid2"/>
    <dgm:cxn modelId="{40750C96-F7FF-42F6-90AC-F46C6E8413B1}" type="presParOf" srcId="{BA4477BB-C29D-4342-84DF-AC9012C78943}" destId="{01690E4A-F2F3-49E0-969E-B7D0631D58B0}" srcOrd="9" destOrd="0" presId="urn:microsoft.com/office/officeart/2005/8/layout/pyramid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F97D50-AEF6-4AED-8650-9BB20E896785}" type="doc">
      <dgm:prSet loTypeId="urn:microsoft.com/office/officeart/2005/8/layout/cycle1" loCatId="cycl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77E4D512-FDE8-4B8D-B4FF-AB1303A4D111}">
      <dgm:prSet phldrT="[Texto]" custT="1"/>
      <dgm:spPr/>
      <dgm:t>
        <a:bodyPr/>
        <a:lstStyle/>
        <a:p>
          <a:pPr algn="ctr"/>
          <a:r>
            <a:rPr lang="en-US" sz="1000" b="1" dirty="0" smtClean="0"/>
            <a:t>PIB</a:t>
          </a:r>
        </a:p>
        <a:p>
          <a:pPr algn="just"/>
          <a:r>
            <a:rPr lang="es-EC" sz="1000" dirty="0" smtClean="0"/>
            <a:t>Por medio del PIB podemos ver cuanto aportó el estado al sector de salud, PIB para el IESS en salud es de $145, mientras que para el ministerio de salud es de $33.</a:t>
          </a:r>
          <a:endParaRPr lang="es-EC" sz="1000" dirty="0"/>
        </a:p>
      </dgm:t>
    </dgm:pt>
    <dgm:pt modelId="{A8D09C05-4918-4243-A04D-620848165694}" type="parTrans" cxnId="{4FDDD575-F334-4ACD-9F41-6FFFD1959607}">
      <dgm:prSet/>
      <dgm:spPr/>
      <dgm:t>
        <a:bodyPr/>
        <a:lstStyle/>
        <a:p>
          <a:endParaRPr lang="es-EC" sz="1000"/>
        </a:p>
      </dgm:t>
    </dgm:pt>
    <dgm:pt modelId="{F41631C2-6DC2-456E-92EE-160D7321269F}" type="sibTrans" cxnId="{4FDDD575-F334-4ACD-9F41-6FFFD1959607}">
      <dgm:prSet/>
      <dgm:spPr/>
      <dgm:t>
        <a:bodyPr/>
        <a:lstStyle/>
        <a:p>
          <a:endParaRPr lang="es-EC" sz="1000"/>
        </a:p>
      </dgm:t>
    </dgm:pt>
    <dgm:pt modelId="{D1C07727-8B7B-4351-BD41-2E7F52EE7256}">
      <dgm:prSet phldrT="[Texto]" custT="1"/>
      <dgm:spPr/>
      <dgm:t>
        <a:bodyPr/>
        <a:lstStyle/>
        <a:p>
          <a:pPr algn="ctr"/>
          <a:r>
            <a:rPr lang="en-US" sz="1000" b="1" dirty="0" smtClean="0"/>
            <a:t>SECTOR DE SALUD</a:t>
          </a:r>
        </a:p>
        <a:p>
          <a:pPr algn="just"/>
          <a:r>
            <a:rPr lang="es-ES" sz="1000" dirty="0" smtClean="0">
              <a:solidFill>
                <a:schemeClr val="tx1"/>
              </a:solidFill>
            </a:rPr>
            <a:t>La estructura del sector salud en Ecuador, como se ha indicado, está claramente segmentada. Existen múltiples financiadores y proveedores: </a:t>
          </a:r>
          <a:r>
            <a:rPr lang="es-ES" sz="1000" dirty="0" smtClean="0">
              <a:solidFill>
                <a:schemeClr val="tx1"/>
              </a:solidFill>
              <a:hlinkClick xmlns:r="http://schemas.openxmlformats.org/officeDocument/2006/relationships" r:id="rId1" tooltip="Ministerio de Salud Pública de Ecuador (page inexistante)"/>
            </a:rPr>
            <a:t>Ministerio de Salud</a:t>
          </a:r>
          <a:r>
            <a:rPr lang="es-ES" sz="1000" dirty="0" smtClean="0">
              <a:solidFill>
                <a:schemeClr val="tx1"/>
              </a:solidFill>
            </a:rPr>
            <a:t>, </a:t>
          </a:r>
          <a:r>
            <a:rPr lang="es-ES" sz="1000" dirty="0" smtClean="0">
              <a:solidFill>
                <a:schemeClr val="tx1"/>
              </a:solidFill>
              <a:hlinkClick xmlns:r="http://schemas.openxmlformats.org/officeDocument/2006/relationships" r:id="rId2" tooltip="Instituto Ecuatoriano de Seguridad Social"/>
            </a:rPr>
            <a:t>Seguro Social IESS</a:t>
          </a:r>
          <a:r>
            <a:rPr lang="es-ES" sz="1000" dirty="0" smtClean="0">
              <a:solidFill>
                <a:schemeClr val="tx1"/>
              </a:solidFill>
            </a:rPr>
            <a:t>, ONG, etc., que actúan independientemente. La cobertura de la seguridad social es relativamente baja (IESS 10% y Seguro Campesino 10%).</a:t>
          </a:r>
          <a:endParaRPr lang="es-EC" sz="1000" b="1" dirty="0">
            <a:solidFill>
              <a:schemeClr val="tx1"/>
            </a:solidFill>
          </a:endParaRPr>
        </a:p>
      </dgm:t>
    </dgm:pt>
    <dgm:pt modelId="{A922D192-05D1-41C9-B1BC-0E54527A8A5E}" type="parTrans" cxnId="{BB0DD49F-E088-4EAD-BE17-7199311EFCFA}">
      <dgm:prSet/>
      <dgm:spPr/>
      <dgm:t>
        <a:bodyPr/>
        <a:lstStyle/>
        <a:p>
          <a:endParaRPr lang="es-EC" sz="1000"/>
        </a:p>
      </dgm:t>
    </dgm:pt>
    <dgm:pt modelId="{5129F721-3FFF-41CE-9D04-C3C81470085A}" type="sibTrans" cxnId="{BB0DD49F-E088-4EAD-BE17-7199311EFCFA}">
      <dgm:prSet/>
      <dgm:spPr/>
      <dgm:t>
        <a:bodyPr/>
        <a:lstStyle/>
        <a:p>
          <a:endParaRPr lang="es-EC" sz="1000"/>
        </a:p>
      </dgm:t>
    </dgm:pt>
    <dgm:pt modelId="{E5816E79-3DAB-4B1C-838E-96055835D76D}">
      <dgm:prSet phldrT="[Texto]" custT="1"/>
      <dgm:spPr/>
      <dgm:t>
        <a:bodyPr/>
        <a:lstStyle/>
        <a:p>
          <a:pPr algn="ctr"/>
          <a:r>
            <a:rPr lang="en-US" sz="1000" b="1" dirty="0" smtClean="0"/>
            <a:t>JURÍDICO</a:t>
          </a:r>
        </a:p>
        <a:p>
          <a:pPr algn="just"/>
          <a:r>
            <a:rPr lang="es-ES" sz="1000" dirty="0" smtClean="0"/>
            <a:t>El afiliado, su conyugue e hijos menores de </a:t>
          </a:r>
          <a:r>
            <a:rPr lang="es-ES" sz="1000" dirty="0" smtClean="0"/>
            <a:t>18 </a:t>
          </a:r>
          <a:r>
            <a:rPr lang="es-ES" sz="1000" dirty="0" smtClean="0"/>
            <a:t>años, pueden elegir en que centro de salud u hospital desean ser atendidos y, en caso de elegir una casa de salud asistencial privada, pagar la diferencia de los que el IESS no cubra de acuerdo al plan tarifario.</a:t>
          </a:r>
          <a:endParaRPr lang="es-EC" sz="1000" dirty="0"/>
        </a:p>
      </dgm:t>
    </dgm:pt>
    <dgm:pt modelId="{1CD01DC3-0809-4759-8A25-10EF1733A1E5}" type="parTrans" cxnId="{E95F3AFA-F065-4BDF-A8EB-A7982D36DB59}">
      <dgm:prSet/>
      <dgm:spPr/>
      <dgm:t>
        <a:bodyPr/>
        <a:lstStyle/>
        <a:p>
          <a:endParaRPr lang="es-EC" sz="1000"/>
        </a:p>
      </dgm:t>
    </dgm:pt>
    <dgm:pt modelId="{C0082AD8-73B7-4CE9-885E-FC35102F1BC5}" type="sibTrans" cxnId="{E95F3AFA-F065-4BDF-A8EB-A7982D36DB59}">
      <dgm:prSet/>
      <dgm:spPr/>
      <dgm:t>
        <a:bodyPr/>
        <a:lstStyle/>
        <a:p>
          <a:endParaRPr lang="es-EC" sz="1000"/>
        </a:p>
      </dgm:t>
    </dgm:pt>
    <dgm:pt modelId="{4B9A90C0-3E07-4A44-AFE0-5F9A5D89B4D6}">
      <dgm:prSet phldrT="[Texto]" custT="1"/>
      <dgm:spPr/>
      <dgm:t>
        <a:bodyPr/>
        <a:lstStyle/>
        <a:p>
          <a:pPr algn="ctr"/>
          <a:r>
            <a:rPr lang="en-US" sz="1000" b="1" dirty="0" smtClean="0"/>
            <a:t>SOCIAL</a:t>
          </a:r>
        </a:p>
        <a:p>
          <a:pPr algn="just"/>
          <a:r>
            <a:rPr lang="es-ES" sz="1000" dirty="0" smtClean="0"/>
            <a:t>Se crea la figura de seguro social obligatorio en la cual podían aportar todas las personas que deseaban de esta manera también acceder a los beneficios que presta la institución fue de carácter  social y es por eso que se obliga 	tanto al trabajador como al patrono aportar y afiliar a sus trabajadores.</a:t>
          </a:r>
          <a:endParaRPr lang="es-EC" sz="1000" dirty="0"/>
        </a:p>
      </dgm:t>
    </dgm:pt>
    <dgm:pt modelId="{8EF1D12E-77A5-4739-9FD0-84AD8F3F0218}" type="parTrans" cxnId="{F53D99DD-5703-4527-BA6F-1F6C3A1CB94F}">
      <dgm:prSet/>
      <dgm:spPr/>
      <dgm:t>
        <a:bodyPr/>
        <a:lstStyle/>
        <a:p>
          <a:endParaRPr lang="es-EC" sz="1000"/>
        </a:p>
      </dgm:t>
    </dgm:pt>
    <dgm:pt modelId="{45825ACA-5249-4B19-A0D8-1EE1462ACA68}" type="sibTrans" cxnId="{F53D99DD-5703-4527-BA6F-1F6C3A1CB94F}">
      <dgm:prSet/>
      <dgm:spPr/>
      <dgm:t>
        <a:bodyPr/>
        <a:lstStyle/>
        <a:p>
          <a:endParaRPr lang="es-EC" sz="1000"/>
        </a:p>
      </dgm:t>
    </dgm:pt>
    <dgm:pt modelId="{3F5D9551-6AE6-45D4-8874-C1C7CA3DA8F0}" type="pres">
      <dgm:prSet presAssocID="{32F97D50-AEF6-4AED-8650-9BB20E89678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030F56E-9A71-45A8-BA85-7D54BBA774A3}" type="pres">
      <dgm:prSet presAssocID="{77E4D512-FDE8-4B8D-B4FF-AB1303A4D111}" presName="dummy" presStyleCnt="0"/>
      <dgm:spPr/>
      <dgm:t>
        <a:bodyPr/>
        <a:lstStyle/>
        <a:p>
          <a:endParaRPr lang="es-EC"/>
        </a:p>
      </dgm:t>
    </dgm:pt>
    <dgm:pt modelId="{2601FDC9-5E93-41F4-9AE1-F4DCB874B41D}" type="pres">
      <dgm:prSet presAssocID="{77E4D512-FDE8-4B8D-B4FF-AB1303A4D111}" presName="node" presStyleLbl="revTx" presStyleIdx="0" presStyleCnt="4" custScaleX="165305" custRadScaleRad="121524" custRadScaleInc="3406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2B57D3-9A40-47B3-A6B4-5B8E6C20D7C8}" type="pres">
      <dgm:prSet presAssocID="{F41631C2-6DC2-456E-92EE-160D7321269F}" presName="sibTrans" presStyleLbl="node1" presStyleIdx="0" presStyleCnt="4"/>
      <dgm:spPr/>
      <dgm:t>
        <a:bodyPr/>
        <a:lstStyle/>
        <a:p>
          <a:endParaRPr lang="es-EC"/>
        </a:p>
      </dgm:t>
    </dgm:pt>
    <dgm:pt modelId="{C29FA140-5BE7-4E2F-9FBE-646E84976D6D}" type="pres">
      <dgm:prSet presAssocID="{D1C07727-8B7B-4351-BD41-2E7F52EE7256}" presName="dummy" presStyleCnt="0"/>
      <dgm:spPr/>
      <dgm:t>
        <a:bodyPr/>
        <a:lstStyle/>
        <a:p>
          <a:endParaRPr lang="es-EC"/>
        </a:p>
      </dgm:t>
    </dgm:pt>
    <dgm:pt modelId="{097F44C1-F8D7-482B-861A-0E7444C47770}" type="pres">
      <dgm:prSet presAssocID="{D1C07727-8B7B-4351-BD41-2E7F52EE7256}" presName="node" presStyleLbl="revTx" presStyleIdx="1" presStyleCnt="4" custScaleX="183002" custRadScaleRad="133179" custRadScaleInc="-291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88F02E-B896-4D17-8473-057EAA557B90}" type="pres">
      <dgm:prSet presAssocID="{5129F721-3FFF-41CE-9D04-C3C81470085A}" presName="sibTrans" presStyleLbl="node1" presStyleIdx="1" presStyleCnt="4"/>
      <dgm:spPr/>
      <dgm:t>
        <a:bodyPr/>
        <a:lstStyle/>
        <a:p>
          <a:endParaRPr lang="es-EC"/>
        </a:p>
      </dgm:t>
    </dgm:pt>
    <dgm:pt modelId="{464EE606-1F27-410A-A519-8E2E18CF71A5}" type="pres">
      <dgm:prSet presAssocID="{E5816E79-3DAB-4B1C-838E-96055835D76D}" presName="dummy" presStyleCnt="0"/>
      <dgm:spPr/>
      <dgm:t>
        <a:bodyPr/>
        <a:lstStyle/>
        <a:p>
          <a:endParaRPr lang="es-EC"/>
        </a:p>
      </dgm:t>
    </dgm:pt>
    <dgm:pt modelId="{52B56403-B8DE-47CB-B81C-F205F5A3BC99}" type="pres">
      <dgm:prSet presAssocID="{E5816E79-3DAB-4B1C-838E-96055835D76D}" presName="node" presStyleLbl="revTx" presStyleIdx="2" presStyleCnt="4" custScaleX="192346" custRadScaleRad="130590" custRadScaleInc="2024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486E78-0628-45C7-8E49-15DCC548E265}" type="pres">
      <dgm:prSet presAssocID="{C0082AD8-73B7-4CE9-885E-FC35102F1BC5}" presName="sibTrans" presStyleLbl="node1" presStyleIdx="2" presStyleCnt="4"/>
      <dgm:spPr/>
      <dgm:t>
        <a:bodyPr/>
        <a:lstStyle/>
        <a:p>
          <a:endParaRPr lang="es-EC"/>
        </a:p>
      </dgm:t>
    </dgm:pt>
    <dgm:pt modelId="{70DDC045-39DC-4441-B5A4-B4B03320E703}" type="pres">
      <dgm:prSet presAssocID="{4B9A90C0-3E07-4A44-AFE0-5F9A5D89B4D6}" presName="dummy" presStyleCnt="0"/>
      <dgm:spPr/>
      <dgm:t>
        <a:bodyPr/>
        <a:lstStyle/>
        <a:p>
          <a:endParaRPr lang="es-EC"/>
        </a:p>
      </dgm:t>
    </dgm:pt>
    <dgm:pt modelId="{6A279ECC-D6A3-4B3B-8FFD-A574FB036CCE}" type="pres">
      <dgm:prSet presAssocID="{4B9A90C0-3E07-4A44-AFE0-5F9A5D89B4D6}" presName="node" presStyleLbl="revTx" presStyleIdx="3" presStyleCnt="4" custScaleX="18255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6B3746D-5F35-4FC5-BF60-A5E19CAEA94C}" type="pres">
      <dgm:prSet presAssocID="{45825ACA-5249-4B19-A0D8-1EE1462ACA68}" presName="sibTrans" presStyleLbl="node1" presStyleIdx="3" presStyleCnt="4"/>
      <dgm:spPr/>
      <dgm:t>
        <a:bodyPr/>
        <a:lstStyle/>
        <a:p>
          <a:endParaRPr lang="es-EC"/>
        </a:p>
      </dgm:t>
    </dgm:pt>
  </dgm:ptLst>
  <dgm:cxnLst>
    <dgm:cxn modelId="{F9D305C3-B41A-4BA4-A461-23C8F631BC1F}" type="presOf" srcId="{5129F721-3FFF-41CE-9D04-C3C81470085A}" destId="{E488F02E-B896-4D17-8473-057EAA557B90}" srcOrd="0" destOrd="0" presId="urn:microsoft.com/office/officeart/2005/8/layout/cycle1"/>
    <dgm:cxn modelId="{AB6CF5B9-0F53-4E8C-933B-76D8A9C54F2F}" type="presOf" srcId="{E5816E79-3DAB-4B1C-838E-96055835D76D}" destId="{52B56403-B8DE-47CB-B81C-F205F5A3BC99}" srcOrd="0" destOrd="0" presId="urn:microsoft.com/office/officeart/2005/8/layout/cycle1"/>
    <dgm:cxn modelId="{F53D99DD-5703-4527-BA6F-1F6C3A1CB94F}" srcId="{32F97D50-AEF6-4AED-8650-9BB20E896785}" destId="{4B9A90C0-3E07-4A44-AFE0-5F9A5D89B4D6}" srcOrd="3" destOrd="0" parTransId="{8EF1D12E-77A5-4739-9FD0-84AD8F3F0218}" sibTransId="{45825ACA-5249-4B19-A0D8-1EE1462ACA68}"/>
    <dgm:cxn modelId="{4FDDD575-F334-4ACD-9F41-6FFFD1959607}" srcId="{32F97D50-AEF6-4AED-8650-9BB20E896785}" destId="{77E4D512-FDE8-4B8D-B4FF-AB1303A4D111}" srcOrd="0" destOrd="0" parTransId="{A8D09C05-4918-4243-A04D-620848165694}" sibTransId="{F41631C2-6DC2-456E-92EE-160D7321269F}"/>
    <dgm:cxn modelId="{E95F3AFA-F065-4BDF-A8EB-A7982D36DB59}" srcId="{32F97D50-AEF6-4AED-8650-9BB20E896785}" destId="{E5816E79-3DAB-4B1C-838E-96055835D76D}" srcOrd="2" destOrd="0" parTransId="{1CD01DC3-0809-4759-8A25-10EF1733A1E5}" sibTransId="{C0082AD8-73B7-4CE9-885E-FC35102F1BC5}"/>
    <dgm:cxn modelId="{BB0DD49F-E088-4EAD-BE17-7199311EFCFA}" srcId="{32F97D50-AEF6-4AED-8650-9BB20E896785}" destId="{D1C07727-8B7B-4351-BD41-2E7F52EE7256}" srcOrd="1" destOrd="0" parTransId="{A922D192-05D1-41C9-B1BC-0E54527A8A5E}" sibTransId="{5129F721-3FFF-41CE-9D04-C3C81470085A}"/>
    <dgm:cxn modelId="{03C4DAF2-3949-471D-8ECD-833D2A17FA8C}" type="presOf" srcId="{45825ACA-5249-4B19-A0D8-1EE1462ACA68}" destId="{06B3746D-5F35-4FC5-BF60-A5E19CAEA94C}" srcOrd="0" destOrd="0" presId="urn:microsoft.com/office/officeart/2005/8/layout/cycle1"/>
    <dgm:cxn modelId="{E98469F0-C871-4DD9-B6AA-03B977607E0D}" type="presOf" srcId="{32F97D50-AEF6-4AED-8650-9BB20E896785}" destId="{3F5D9551-6AE6-45D4-8874-C1C7CA3DA8F0}" srcOrd="0" destOrd="0" presId="urn:microsoft.com/office/officeart/2005/8/layout/cycle1"/>
    <dgm:cxn modelId="{EC61D9E9-C4A8-4D11-B2DF-79D37A3FFDB7}" type="presOf" srcId="{77E4D512-FDE8-4B8D-B4FF-AB1303A4D111}" destId="{2601FDC9-5E93-41F4-9AE1-F4DCB874B41D}" srcOrd="0" destOrd="0" presId="urn:microsoft.com/office/officeart/2005/8/layout/cycle1"/>
    <dgm:cxn modelId="{0CE55864-9367-45CA-B760-44B97987D7A6}" type="presOf" srcId="{F41631C2-6DC2-456E-92EE-160D7321269F}" destId="{FA2B57D3-9A40-47B3-A6B4-5B8E6C20D7C8}" srcOrd="0" destOrd="0" presId="urn:microsoft.com/office/officeart/2005/8/layout/cycle1"/>
    <dgm:cxn modelId="{5A9B361E-7D24-45D5-A887-FEEFA0D47D60}" type="presOf" srcId="{C0082AD8-73B7-4CE9-885E-FC35102F1BC5}" destId="{FE486E78-0628-45C7-8E49-15DCC548E265}" srcOrd="0" destOrd="0" presId="urn:microsoft.com/office/officeart/2005/8/layout/cycle1"/>
    <dgm:cxn modelId="{EDECB3F9-B229-4310-9089-60C460C33268}" type="presOf" srcId="{4B9A90C0-3E07-4A44-AFE0-5F9A5D89B4D6}" destId="{6A279ECC-D6A3-4B3B-8FFD-A574FB036CCE}" srcOrd="0" destOrd="0" presId="urn:microsoft.com/office/officeart/2005/8/layout/cycle1"/>
    <dgm:cxn modelId="{D8390D07-C172-491D-9F60-1DF262A689BE}" type="presOf" srcId="{D1C07727-8B7B-4351-BD41-2E7F52EE7256}" destId="{097F44C1-F8D7-482B-861A-0E7444C47770}" srcOrd="0" destOrd="0" presId="urn:microsoft.com/office/officeart/2005/8/layout/cycle1"/>
    <dgm:cxn modelId="{808CC9D0-1F52-4FB2-A0F3-DF36823DF05E}" type="presParOf" srcId="{3F5D9551-6AE6-45D4-8874-C1C7CA3DA8F0}" destId="{2030F56E-9A71-45A8-BA85-7D54BBA774A3}" srcOrd="0" destOrd="0" presId="urn:microsoft.com/office/officeart/2005/8/layout/cycle1"/>
    <dgm:cxn modelId="{9E82357D-2FAF-480D-AAF2-0CAD1EA931D4}" type="presParOf" srcId="{3F5D9551-6AE6-45D4-8874-C1C7CA3DA8F0}" destId="{2601FDC9-5E93-41F4-9AE1-F4DCB874B41D}" srcOrd="1" destOrd="0" presId="urn:microsoft.com/office/officeart/2005/8/layout/cycle1"/>
    <dgm:cxn modelId="{BE534B95-FD3E-4317-A362-1479D69F5B13}" type="presParOf" srcId="{3F5D9551-6AE6-45D4-8874-C1C7CA3DA8F0}" destId="{FA2B57D3-9A40-47B3-A6B4-5B8E6C20D7C8}" srcOrd="2" destOrd="0" presId="urn:microsoft.com/office/officeart/2005/8/layout/cycle1"/>
    <dgm:cxn modelId="{10B46ED2-A9B3-457F-871A-B09DED46CE8C}" type="presParOf" srcId="{3F5D9551-6AE6-45D4-8874-C1C7CA3DA8F0}" destId="{C29FA140-5BE7-4E2F-9FBE-646E84976D6D}" srcOrd="3" destOrd="0" presId="urn:microsoft.com/office/officeart/2005/8/layout/cycle1"/>
    <dgm:cxn modelId="{DE841132-F3F4-4DF8-8194-4464C0683761}" type="presParOf" srcId="{3F5D9551-6AE6-45D4-8874-C1C7CA3DA8F0}" destId="{097F44C1-F8D7-482B-861A-0E7444C47770}" srcOrd="4" destOrd="0" presId="urn:microsoft.com/office/officeart/2005/8/layout/cycle1"/>
    <dgm:cxn modelId="{C71FCFB4-2A15-4F21-B452-96D94742E476}" type="presParOf" srcId="{3F5D9551-6AE6-45D4-8874-C1C7CA3DA8F0}" destId="{E488F02E-B896-4D17-8473-057EAA557B90}" srcOrd="5" destOrd="0" presId="urn:microsoft.com/office/officeart/2005/8/layout/cycle1"/>
    <dgm:cxn modelId="{54570032-051A-4192-BD07-77FB6EA22C79}" type="presParOf" srcId="{3F5D9551-6AE6-45D4-8874-C1C7CA3DA8F0}" destId="{464EE606-1F27-410A-A519-8E2E18CF71A5}" srcOrd="6" destOrd="0" presId="urn:microsoft.com/office/officeart/2005/8/layout/cycle1"/>
    <dgm:cxn modelId="{8D80EFB0-7DF6-4129-A73D-93645203FCBA}" type="presParOf" srcId="{3F5D9551-6AE6-45D4-8874-C1C7CA3DA8F0}" destId="{52B56403-B8DE-47CB-B81C-F205F5A3BC99}" srcOrd="7" destOrd="0" presId="urn:microsoft.com/office/officeart/2005/8/layout/cycle1"/>
    <dgm:cxn modelId="{180E955D-B6F3-4323-97F0-FB25264AF8B2}" type="presParOf" srcId="{3F5D9551-6AE6-45D4-8874-C1C7CA3DA8F0}" destId="{FE486E78-0628-45C7-8E49-15DCC548E265}" srcOrd="8" destOrd="0" presId="urn:microsoft.com/office/officeart/2005/8/layout/cycle1"/>
    <dgm:cxn modelId="{61507B94-998A-4B21-9D85-C0F114FD1515}" type="presParOf" srcId="{3F5D9551-6AE6-45D4-8874-C1C7CA3DA8F0}" destId="{70DDC045-39DC-4441-B5A4-B4B03320E703}" srcOrd="9" destOrd="0" presId="urn:microsoft.com/office/officeart/2005/8/layout/cycle1"/>
    <dgm:cxn modelId="{28289D2F-BA31-483D-90C7-658149A83DC5}" type="presParOf" srcId="{3F5D9551-6AE6-45D4-8874-C1C7CA3DA8F0}" destId="{6A279ECC-D6A3-4B3B-8FFD-A574FB036CCE}" srcOrd="10" destOrd="0" presId="urn:microsoft.com/office/officeart/2005/8/layout/cycle1"/>
    <dgm:cxn modelId="{7A433585-0256-4006-B410-3B9BEF471611}" type="presParOf" srcId="{3F5D9551-6AE6-45D4-8874-C1C7CA3DA8F0}" destId="{06B3746D-5F35-4FC5-BF60-A5E19CAEA94C}" srcOrd="11" destOrd="0" presId="urn:microsoft.com/office/officeart/2005/8/layout/cycle1"/>
  </dgm:cxnLst>
  <dgm:bg>
    <a:noFill/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DCB6AD-846D-4F47-AABC-A553B8AAEFAA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E6B2B667-B19B-4CFD-A17A-E0AF7F2FC0EA}">
      <dgm:prSet phldrT="[Texto]"/>
      <dgm:spPr/>
      <dgm:t>
        <a:bodyPr/>
        <a:lstStyle/>
        <a:p>
          <a:r>
            <a:rPr lang="en-US" dirty="0" smtClean="0"/>
            <a:t>AFILIADOS</a:t>
          </a:r>
          <a:endParaRPr lang="es-EC" dirty="0"/>
        </a:p>
      </dgm:t>
    </dgm:pt>
    <dgm:pt modelId="{1D7F747C-949D-43E4-9ED4-6469FA5147F3}" type="parTrans" cxnId="{50EAF7C5-B8A3-4704-9780-F57B4C6AEADC}">
      <dgm:prSet/>
      <dgm:spPr/>
      <dgm:t>
        <a:bodyPr/>
        <a:lstStyle/>
        <a:p>
          <a:endParaRPr lang="es-EC"/>
        </a:p>
      </dgm:t>
    </dgm:pt>
    <dgm:pt modelId="{E9BE3E9E-857C-433F-BF1F-DE070548A138}" type="sibTrans" cxnId="{50EAF7C5-B8A3-4704-9780-F57B4C6AEADC}">
      <dgm:prSet/>
      <dgm:spPr/>
      <dgm:t>
        <a:bodyPr/>
        <a:lstStyle/>
        <a:p>
          <a:endParaRPr lang="es-EC"/>
        </a:p>
      </dgm:t>
    </dgm:pt>
    <dgm:pt modelId="{8C180715-6C5E-4201-B0F6-01ABCD548CD4}">
      <dgm:prSet phldrT="[Texto]"/>
      <dgm:spPr/>
      <dgm:t>
        <a:bodyPr/>
        <a:lstStyle/>
        <a:p>
          <a:r>
            <a:rPr lang="en-US" dirty="0" smtClean="0"/>
            <a:t>PROVEEDORES</a:t>
          </a:r>
          <a:endParaRPr lang="es-EC" dirty="0"/>
        </a:p>
      </dgm:t>
    </dgm:pt>
    <dgm:pt modelId="{D194E0B8-20CC-465F-A515-53C231FAF016}" type="parTrans" cxnId="{A8673F38-B433-4567-8872-6A867615D2D7}">
      <dgm:prSet/>
      <dgm:spPr/>
      <dgm:t>
        <a:bodyPr/>
        <a:lstStyle/>
        <a:p>
          <a:endParaRPr lang="es-EC"/>
        </a:p>
      </dgm:t>
    </dgm:pt>
    <dgm:pt modelId="{9A2838D8-B7CE-4AFA-9A53-0CCB2A87B6A9}" type="sibTrans" cxnId="{A8673F38-B433-4567-8872-6A867615D2D7}">
      <dgm:prSet/>
      <dgm:spPr/>
      <dgm:t>
        <a:bodyPr/>
        <a:lstStyle/>
        <a:p>
          <a:endParaRPr lang="es-EC"/>
        </a:p>
      </dgm:t>
    </dgm:pt>
    <dgm:pt modelId="{AE6D81D7-8949-4F48-BF20-FA52AF51E70A}">
      <dgm:prSet phldrT="[Texto]"/>
      <dgm:spPr/>
      <dgm:t>
        <a:bodyPr/>
        <a:lstStyle/>
        <a:p>
          <a:r>
            <a:rPr lang="en-US" dirty="0" smtClean="0"/>
            <a:t>COMPETENCIA</a:t>
          </a:r>
          <a:endParaRPr lang="es-EC" dirty="0"/>
        </a:p>
      </dgm:t>
    </dgm:pt>
    <dgm:pt modelId="{25557655-A0E8-471F-8C52-ABB8FF42F043}" type="parTrans" cxnId="{0A10DAA6-61BE-4BA8-91CC-9B4F9110D83D}">
      <dgm:prSet/>
      <dgm:spPr/>
      <dgm:t>
        <a:bodyPr/>
        <a:lstStyle/>
        <a:p>
          <a:endParaRPr lang="es-EC"/>
        </a:p>
      </dgm:t>
    </dgm:pt>
    <dgm:pt modelId="{60A61FE5-C4F7-43DB-A8F5-71113BC3A8FE}" type="sibTrans" cxnId="{0A10DAA6-61BE-4BA8-91CC-9B4F9110D83D}">
      <dgm:prSet/>
      <dgm:spPr/>
      <dgm:t>
        <a:bodyPr/>
        <a:lstStyle/>
        <a:p>
          <a:endParaRPr lang="es-EC"/>
        </a:p>
      </dgm:t>
    </dgm:pt>
    <dgm:pt modelId="{C02F7B32-2402-4352-861D-35A9E4CC0176}" type="pres">
      <dgm:prSet presAssocID="{EBDCB6AD-846D-4F47-AABC-A553B8AAEFAA}" presName="diagram" presStyleCnt="0">
        <dgm:presLayoutVars>
          <dgm:dir/>
          <dgm:animLvl val="lvl"/>
          <dgm:resizeHandles val="exact"/>
        </dgm:presLayoutVars>
      </dgm:prSet>
      <dgm:spPr/>
    </dgm:pt>
    <dgm:pt modelId="{ECCFDDF4-5F4C-4417-BFF8-E3E2FD098FF4}" type="pres">
      <dgm:prSet presAssocID="{E6B2B667-B19B-4CFD-A17A-E0AF7F2FC0EA}" presName="compNode" presStyleCnt="0"/>
      <dgm:spPr/>
    </dgm:pt>
    <dgm:pt modelId="{9D208105-F56A-4C80-8958-0AAC089A1891}" type="pres">
      <dgm:prSet presAssocID="{E6B2B667-B19B-4CFD-A17A-E0AF7F2FC0EA}" presName="childRect" presStyleLbl="bgAcc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D989BF5-AA44-421A-B852-BD8DFC402436}" type="pres">
      <dgm:prSet presAssocID="{E6B2B667-B19B-4CFD-A17A-E0AF7F2FC0E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CFB4FC-8A7B-430C-8CBB-BC2D8F6B5F74}" type="pres">
      <dgm:prSet presAssocID="{E6B2B667-B19B-4CFD-A17A-E0AF7F2FC0EA}" presName="parentRect" presStyleLbl="alignNode1" presStyleIdx="0" presStyleCnt="3"/>
      <dgm:spPr/>
      <dgm:t>
        <a:bodyPr/>
        <a:lstStyle/>
        <a:p>
          <a:endParaRPr lang="es-EC"/>
        </a:p>
      </dgm:t>
    </dgm:pt>
    <dgm:pt modelId="{40023590-EACC-400D-BDD5-59E2D004E142}" type="pres">
      <dgm:prSet presAssocID="{E6B2B667-B19B-4CFD-A17A-E0AF7F2FC0EA}" presName="adorn" presStyleLbl="fgAccFollowNode1" presStyleIdx="0" presStyleCnt="3"/>
      <dgm:spPr/>
    </dgm:pt>
    <dgm:pt modelId="{9AA187D2-8083-4486-99BE-6B497E99DF84}" type="pres">
      <dgm:prSet presAssocID="{E9BE3E9E-857C-433F-BF1F-DE070548A138}" presName="sibTrans" presStyleLbl="sibTrans2D1" presStyleIdx="0" presStyleCnt="0"/>
      <dgm:spPr/>
      <dgm:t>
        <a:bodyPr/>
        <a:lstStyle/>
        <a:p>
          <a:endParaRPr lang="es-EC"/>
        </a:p>
      </dgm:t>
    </dgm:pt>
    <dgm:pt modelId="{E0F210A6-4EFA-4F28-A351-22504526B7CF}" type="pres">
      <dgm:prSet presAssocID="{8C180715-6C5E-4201-B0F6-01ABCD548CD4}" presName="compNode" presStyleCnt="0"/>
      <dgm:spPr/>
    </dgm:pt>
    <dgm:pt modelId="{0F51CB22-F4EB-4BC5-8217-1CD167205812}" type="pres">
      <dgm:prSet presAssocID="{8C180715-6C5E-4201-B0F6-01ABCD548CD4}" presName="childRect" presStyleLbl="bgAcc1" presStyleIdx="1" presStyleCnt="3" custLinFactNeighborX="-736" custLinFactNeighborY="-819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5380E16-E734-4020-B3CF-E3CFBF04BBD7}" type="pres">
      <dgm:prSet presAssocID="{8C180715-6C5E-4201-B0F6-01ABCD548CD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240B08-F047-4FA7-B7A4-72AAD40F0158}" type="pres">
      <dgm:prSet presAssocID="{8C180715-6C5E-4201-B0F6-01ABCD548CD4}" presName="parentRect" presStyleLbl="alignNode1" presStyleIdx="1" presStyleCnt="3"/>
      <dgm:spPr/>
      <dgm:t>
        <a:bodyPr/>
        <a:lstStyle/>
        <a:p>
          <a:endParaRPr lang="es-EC"/>
        </a:p>
      </dgm:t>
    </dgm:pt>
    <dgm:pt modelId="{F598792A-3719-42A6-A283-23CED8460FDD}" type="pres">
      <dgm:prSet presAssocID="{8C180715-6C5E-4201-B0F6-01ABCD548CD4}" presName="adorn" presStyleLbl="fgAccFollowNode1" presStyleIdx="1" presStyleCnt="3"/>
      <dgm:spPr/>
    </dgm:pt>
    <dgm:pt modelId="{C181DCAE-6586-4CD3-A586-C206230E9404}" type="pres">
      <dgm:prSet presAssocID="{9A2838D8-B7CE-4AFA-9A53-0CCB2A87B6A9}" presName="sibTrans" presStyleLbl="sibTrans2D1" presStyleIdx="0" presStyleCnt="0"/>
      <dgm:spPr/>
      <dgm:t>
        <a:bodyPr/>
        <a:lstStyle/>
        <a:p>
          <a:endParaRPr lang="es-EC"/>
        </a:p>
      </dgm:t>
    </dgm:pt>
    <dgm:pt modelId="{D8BB68EA-7FDC-4DBD-9148-DBAFF1949665}" type="pres">
      <dgm:prSet presAssocID="{AE6D81D7-8949-4F48-BF20-FA52AF51E70A}" presName="compNode" presStyleCnt="0"/>
      <dgm:spPr/>
    </dgm:pt>
    <dgm:pt modelId="{8022164D-D80F-4EFA-83C3-EC1BFDD62A07}" type="pres">
      <dgm:prSet presAssocID="{AE6D81D7-8949-4F48-BF20-FA52AF51E70A}" presName="childRect" presStyleLbl="bgAcc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B46EE8D-D053-468D-AE9F-2780E78F2B18}" type="pres">
      <dgm:prSet presAssocID="{AE6D81D7-8949-4F48-BF20-FA52AF51E70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8A569F-881F-439E-9F7C-D8943673DE25}" type="pres">
      <dgm:prSet presAssocID="{AE6D81D7-8949-4F48-BF20-FA52AF51E70A}" presName="parentRect" presStyleLbl="alignNode1" presStyleIdx="2" presStyleCnt="3"/>
      <dgm:spPr/>
      <dgm:t>
        <a:bodyPr/>
        <a:lstStyle/>
        <a:p>
          <a:endParaRPr lang="es-EC"/>
        </a:p>
      </dgm:t>
    </dgm:pt>
    <dgm:pt modelId="{20156544-022F-4535-BD88-1009C8CF71A0}" type="pres">
      <dgm:prSet presAssocID="{AE6D81D7-8949-4F48-BF20-FA52AF51E70A}" presName="adorn" presStyleLbl="fgAccFollowNode1" presStyleIdx="2" presStyleCnt="3"/>
      <dgm:spPr/>
    </dgm:pt>
  </dgm:ptLst>
  <dgm:cxnLst>
    <dgm:cxn modelId="{50EAF7C5-B8A3-4704-9780-F57B4C6AEADC}" srcId="{EBDCB6AD-846D-4F47-AABC-A553B8AAEFAA}" destId="{E6B2B667-B19B-4CFD-A17A-E0AF7F2FC0EA}" srcOrd="0" destOrd="0" parTransId="{1D7F747C-949D-43E4-9ED4-6469FA5147F3}" sibTransId="{E9BE3E9E-857C-433F-BF1F-DE070548A138}"/>
    <dgm:cxn modelId="{2548CB3F-A884-4778-B410-A6E87B2A2235}" type="presOf" srcId="{8C180715-6C5E-4201-B0F6-01ABCD548CD4}" destId="{31240B08-F047-4FA7-B7A4-72AAD40F0158}" srcOrd="1" destOrd="0" presId="urn:microsoft.com/office/officeart/2005/8/layout/bList2"/>
    <dgm:cxn modelId="{0A10DAA6-61BE-4BA8-91CC-9B4F9110D83D}" srcId="{EBDCB6AD-846D-4F47-AABC-A553B8AAEFAA}" destId="{AE6D81D7-8949-4F48-BF20-FA52AF51E70A}" srcOrd="2" destOrd="0" parTransId="{25557655-A0E8-471F-8C52-ABB8FF42F043}" sibTransId="{60A61FE5-C4F7-43DB-A8F5-71113BC3A8FE}"/>
    <dgm:cxn modelId="{D433EC6A-C75B-41C6-B216-62C659F4D7E8}" type="presOf" srcId="{E6B2B667-B19B-4CFD-A17A-E0AF7F2FC0EA}" destId="{AD989BF5-AA44-421A-B852-BD8DFC402436}" srcOrd="0" destOrd="0" presId="urn:microsoft.com/office/officeart/2005/8/layout/bList2"/>
    <dgm:cxn modelId="{BE25C33A-827B-4EEE-866E-8CA3074865B7}" type="presOf" srcId="{E9BE3E9E-857C-433F-BF1F-DE070548A138}" destId="{9AA187D2-8083-4486-99BE-6B497E99DF84}" srcOrd="0" destOrd="0" presId="urn:microsoft.com/office/officeart/2005/8/layout/bList2"/>
    <dgm:cxn modelId="{045ABD0D-CD32-4DCE-BA86-386D0B532489}" type="presOf" srcId="{AE6D81D7-8949-4F48-BF20-FA52AF51E70A}" destId="{3B46EE8D-D053-468D-AE9F-2780E78F2B18}" srcOrd="0" destOrd="0" presId="urn:microsoft.com/office/officeart/2005/8/layout/bList2"/>
    <dgm:cxn modelId="{AE4AF188-7F04-4B94-9493-12958DB2A8F1}" type="presOf" srcId="{8C180715-6C5E-4201-B0F6-01ABCD548CD4}" destId="{85380E16-E734-4020-B3CF-E3CFBF04BBD7}" srcOrd="0" destOrd="0" presId="urn:microsoft.com/office/officeart/2005/8/layout/bList2"/>
    <dgm:cxn modelId="{A8673F38-B433-4567-8872-6A867615D2D7}" srcId="{EBDCB6AD-846D-4F47-AABC-A553B8AAEFAA}" destId="{8C180715-6C5E-4201-B0F6-01ABCD548CD4}" srcOrd="1" destOrd="0" parTransId="{D194E0B8-20CC-465F-A515-53C231FAF016}" sibTransId="{9A2838D8-B7CE-4AFA-9A53-0CCB2A87B6A9}"/>
    <dgm:cxn modelId="{E3C25795-0585-4519-B9AF-1F37FD2220C5}" type="presOf" srcId="{9A2838D8-B7CE-4AFA-9A53-0CCB2A87B6A9}" destId="{C181DCAE-6586-4CD3-A586-C206230E9404}" srcOrd="0" destOrd="0" presId="urn:microsoft.com/office/officeart/2005/8/layout/bList2"/>
    <dgm:cxn modelId="{62AEA549-FCA3-4315-B72B-551CABDBF107}" type="presOf" srcId="{E6B2B667-B19B-4CFD-A17A-E0AF7F2FC0EA}" destId="{80CFB4FC-8A7B-430C-8CBB-BC2D8F6B5F74}" srcOrd="1" destOrd="0" presId="urn:microsoft.com/office/officeart/2005/8/layout/bList2"/>
    <dgm:cxn modelId="{2DB33BD9-D9D4-4251-A526-0CEB47C3A288}" type="presOf" srcId="{AE6D81D7-8949-4F48-BF20-FA52AF51E70A}" destId="{A88A569F-881F-439E-9F7C-D8943673DE25}" srcOrd="1" destOrd="0" presId="urn:microsoft.com/office/officeart/2005/8/layout/bList2"/>
    <dgm:cxn modelId="{A0AE099C-4EE8-4F6F-A8E5-A45BB9061141}" type="presOf" srcId="{EBDCB6AD-846D-4F47-AABC-A553B8AAEFAA}" destId="{C02F7B32-2402-4352-861D-35A9E4CC0176}" srcOrd="0" destOrd="0" presId="urn:microsoft.com/office/officeart/2005/8/layout/bList2"/>
    <dgm:cxn modelId="{803D5AF4-7337-47DF-9D87-8B530BD1A6C6}" type="presParOf" srcId="{C02F7B32-2402-4352-861D-35A9E4CC0176}" destId="{ECCFDDF4-5F4C-4417-BFF8-E3E2FD098FF4}" srcOrd="0" destOrd="0" presId="urn:microsoft.com/office/officeart/2005/8/layout/bList2"/>
    <dgm:cxn modelId="{1B37EB5C-34B1-4C6D-812D-EE958F234608}" type="presParOf" srcId="{ECCFDDF4-5F4C-4417-BFF8-E3E2FD098FF4}" destId="{9D208105-F56A-4C80-8958-0AAC089A1891}" srcOrd="0" destOrd="0" presId="urn:microsoft.com/office/officeart/2005/8/layout/bList2"/>
    <dgm:cxn modelId="{678C98AE-5B15-4CB0-86AD-95FF96B89A77}" type="presParOf" srcId="{ECCFDDF4-5F4C-4417-BFF8-E3E2FD098FF4}" destId="{AD989BF5-AA44-421A-B852-BD8DFC402436}" srcOrd="1" destOrd="0" presId="urn:microsoft.com/office/officeart/2005/8/layout/bList2"/>
    <dgm:cxn modelId="{C7AB8FD6-B233-46F1-BBC5-156DC9FEFE2F}" type="presParOf" srcId="{ECCFDDF4-5F4C-4417-BFF8-E3E2FD098FF4}" destId="{80CFB4FC-8A7B-430C-8CBB-BC2D8F6B5F74}" srcOrd="2" destOrd="0" presId="urn:microsoft.com/office/officeart/2005/8/layout/bList2"/>
    <dgm:cxn modelId="{8A0E82B3-54A8-48AB-BA20-E603151D102D}" type="presParOf" srcId="{ECCFDDF4-5F4C-4417-BFF8-E3E2FD098FF4}" destId="{40023590-EACC-400D-BDD5-59E2D004E142}" srcOrd="3" destOrd="0" presId="urn:microsoft.com/office/officeart/2005/8/layout/bList2"/>
    <dgm:cxn modelId="{09FC3FD5-9C0C-4371-AC3E-A2937AC9434E}" type="presParOf" srcId="{C02F7B32-2402-4352-861D-35A9E4CC0176}" destId="{9AA187D2-8083-4486-99BE-6B497E99DF84}" srcOrd="1" destOrd="0" presId="urn:microsoft.com/office/officeart/2005/8/layout/bList2"/>
    <dgm:cxn modelId="{8B0BF13C-4DD5-4525-BB07-DB9A9DBFE3CE}" type="presParOf" srcId="{C02F7B32-2402-4352-861D-35A9E4CC0176}" destId="{E0F210A6-4EFA-4F28-A351-22504526B7CF}" srcOrd="2" destOrd="0" presId="urn:microsoft.com/office/officeart/2005/8/layout/bList2"/>
    <dgm:cxn modelId="{B0AB4649-F29E-46D3-AFEE-324F7E8CE00E}" type="presParOf" srcId="{E0F210A6-4EFA-4F28-A351-22504526B7CF}" destId="{0F51CB22-F4EB-4BC5-8217-1CD167205812}" srcOrd="0" destOrd="0" presId="urn:microsoft.com/office/officeart/2005/8/layout/bList2"/>
    <dgm:cxn modelId="{F07D8FF1-5163-47B2-AD83-457F27CCCE0A}" type="presParOf" srcId="{E0F210A6-4EFA-4F28-A351-22504526B7CF}" destId="{85380E16-E734-4020-B3CF-E3CFBF04BBD7}" srcOrd="1" destOrd="0" presId="urn:microsoft.com/office/officeart/2005/8/layout/bList2"/>
    <dgm:cxn modelId="{483B32DE-184C-4D29-848D-3CA34CCAF041}" type="presParOf" srcId="{E0F210A6-4EFA-4F28-A351-22504526B7CF}" destId="{31240B08-F047-4FA7-B7A4-72AAD40F0158}" srcOrd="2" destOrd="0" presId="urn:microsoft.com/office/officeart/2005/8/layout/bList2"/>
    <dgm:cxn modelId="{A18DB7D6-D6D1-461D-890F-BB534F91816B}" type="presParOf" srcId="{E0F210A6-4EFA-4F28-A351-22504526B7CF}" destId="{F598792A-3719-42A6-A283-23CED8460FDD}" srcOrd="3" destOrd="0" presId="urn:microsoft.com/office/officeart/2005/8/layout/bList2"/>
    <dgm:cxn modelId="{B37E6A49-CFB3-4805-B3FA-27A7AC42C7E9}" type="presParOf" srcId="{C02F7B32-2402-4352-861D-35A9E4CC0176}" destId="{C181DCAE-6586-4CD3-A586-C206230E9404}" srcOrd="3" destOrd="0" presId="urn:microsoft.com/office/officeart/2005/8/layout/bList2"/>
    <dgm:cxn modelId="{A7A1FACE-68C3-436A-9302-341DEFAFCEDF}" type="presParOf" srcId="{C02F7B32-2402-4352-861D-35A9E4CC0176}" destId="{D8BB68EA-7FDC-4DBD-9148-DBAFF1949665}" srcOrd="4" destOrd="0" presId="urn:microsoft.com/office/officeart/2005/8/layout/bList2"/>
    <dgm:cxn modelId="{D1F287AA-2AB6-47E4-A822-35342BBDFF8F}" type="presParOf" srcId="{D8BB68EA-7FDC-4DBD-9148-DBAFF1949665}" destId="{8022164D-D80F-4EFA-83C3-EC1BFDD62A07}" srcOrd="0" destOrd="0" presId="urn:microsoft.com/office/officeart/2005/8/layout/bList2"/>
    <dgm:cxn modelId="{C357D4E9-48D5-4AA1-A818-7E9EB65B8C6F}" type="presParOf" srcId="{D8BB68EA-7FDC-4DBD-9148-DBAFF1949665}" destId="{3B46EE8D-D053-468D-AE9F-2780E78F2B18}" srcOrd="1" destOrd="0" presId="urn:microsoft.com/office/officeart/2005/8/layout/bList2"/>
    <dgm:cxn modelId="{6F5910DD-1B91-4054-BD59-4100CD91E097}" type="presParOf" srcId="{D8BB68EA-7FDC-4DBD-9148-DBAFF1949665}" destId="{A88A569F-881F-439E-9F7C-D8943673DE25}" srcOrd="2" destOrd="0" presId="urn:microsoft.com/office/officeart/2005/8/layout/bList2"/>
    <dgm:cxn modelId="{346200BB-EC60-42A4-85BA-D6FCD25CD47E}" type="presParOf" srcId="{D8BB68EA-7FDC-4DBD-9148-DBAFF1949665}" destId="{20156544-022F-4535-BD88-1009C8CF71A0}" srcOrd="3" destOrd="0" presId="urn:microsoft.com/office/officeart/2005/8/layout/b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658028-C6AA-4525-BBB1-2972882D8B47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2CB7AE3-504E-45D7-9230-0F6E3BE6FF83}">
      <dgm:prSet phldrT="[Texto]" custT="1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r>
            <a:rPr lang="es-ES" sz="1500" b="1" spc="-1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rPr>
            <a:t>FORTALEZAS</a:t>
          </a:r>
          <a:endParaRPr lang="es-EC" sz="1500" dirty="0">
            <a:solidFill>
              <a:schemeClr val="tx1"/>
            </a:solidFill>
          </a:endParaRPr>
        </a:p>
      </dgm:t>
    </dgm:pt>
    <dgm:pt modelId="{269814BA-0CAB-4FD8-BD64-04B061F5D2C9}" type="parTrans" cxnId="{0B7B989B-E4DB-469C-BB3A-6BF5478B2CE2}">
      <dgm:prSet/>
      <dgm:spPr/>
      <dgm:t>
        <a:bodyPr/>
        <a:lstStyle/>
        <a:p>
          <a:endParaRPr lang="es-EC"/>
        </a:p>
      </dgm:t>
    </dgm:pt>
    <dgm:pt modelId="{4E2F0137-7004-408D-8BA8-B50B8517F5E9}" type="sibTrans" cxnId="{0B7B989B-E4DB-469C-BB3A-6BF5478B2CE2}">
      <dgm:prSet/>
      <dgm:spPr/>
      <dgm:t>
        <a:bodyPr/>
        <a:lstStyle/>
        <a:p>
          <a:endParaRPr lang="es-EC"/>
        </a:p>
      </dgm:t>
    </dgm:pt>
    <dgm:pt modelId="{94A293A1-478B-41EC-964D-B12D1C9A0B6C}">
      <dgm:prSet phldrT="[Texto]" custT="1"/>
      <dgm:spPr>
        <a:ln>
          <a:solidFill>
            <a:srgbClr val="92D050"/>
          </a:solidFill>
        </a:ln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pPr algn="just"/>
          <a:r>
            <a:rPr lang="es-EC" sz="1000" b="0" i="0" u="none" dirty="0" smtClean="0"/>
            <a:t>Centros médicos de salud sectorizados</a:t>
          </a:r>
          <a:endParaRPr lang="es-EC" sz="1000" dirty="0">
            <a:latin typeface="Arial" pitchFamily="34" charset="0"/>
            <a:cs typeface="Arial" pitchFamily="34" charset="0"/>
          </a:endParaRPr>
        </a:p>
      </dgm:t>
    </dgm:pt>
    <dgm:pt modelId="{500A0E04-D84D-43B9-9626-6850257E072D}" type="parTrans" cxnId="{DFB048E8-2A77-4565-B688-0BF4AD7ED7DE}">
      <dgm:prSet/>
      <dgm:spPr/>
      <dgm:t>
        <a:bodyPr/>
        <a:lstStyle/>
        <a:p>
          <a:endParaRPr lang="es-EC"/>
        </a:p>
      </dgm:t>
    </dgm:pt>
    <dgm:pt modelId="{99B1EB15-4526-46B4-89E6-4DB6C8CD63D4}" type="sibTrans" cxnId="{DFB048E8-2A77-4565-B688-0BF4AD7ED7DE}">
      <dgm:prSet/>
      <dgm:spPr/>
      <dgm:t>
        <a:bodyPr/>
        <a:lstStyle/>
        <a:p>
          <a:endParaRPr lang="es-EC"/>
        </a:p>
      </dgm:t>
    </dgm:pt>
    <dgm:pt modelId="{C52BF845-8AB0-465E-A318-DF3726365931}">
      <dgm:prSet phldrT="[Texto]" custT="1"/>
      <dgm:spPr>
        <a:solidFill>
          <a:srgbClr val="FFCCFF"/>
        </a:solidFill>
        <a:ln>
          <a:solidFill>
            <a:schemeClr val="tx1"/>
          </a:solidFill>
        </a:ln>
      </dgm:spPr>
      <dgm:t>
        <a:bodyPr/>
        <a:lstStyle/>
        <a:p>
          <a:r>
            <a:rPr lang="es-EC" sz="1200" b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OPORTUNIDADES</a:t>
          </a:r>
          <a:endParaRPr lang="es-EC" sz="1200" dirty="0">
            <a:solidFill>
              <a:schemeClr val="tx1"/>
            </a:solidFill>
          </a:endParaRPr>
        </a:p>
      </dgm:t>
    </dgm:pt>
    <dgm:pt modelId="{D57CB255-7931-48BD-93C2-4DD9A7C99022}" type="parTrans" cxnId="{1AC579DE-E39B-4179-96F9-93349BC01E57}">
      <dgm:prSet/>
      <dgm:spPr/>
      <dgm:t>
        <a:bodyPr/>
        <a:lstStyle/>
        <a:p>
          <a:endParaRPr lang="es-EC"/>
        </a:p>
      </dgm:t>
    </dgm:pt>
    <dgm:pt modelId="{B354BEAF-4FF4-4C0B-9D5A-9BD6D4D130CC}" type="sibTrans" cxnId="{1AC579DE-E39B-4179-96F9-93349BC01E57}">
      <dgm:prSet/>
      <dgm:spPr/>
      <dgm:t>
        <a:bodyPr/>
        <a:lstStyle/>
        <a:p>
          <a:endParaRPr lang="es-EC"/>
        </a:p>
      </dgm:t>
    </dgm:pt>
    <dgm:pt modelId="{D6C8A0EB-4DD2-4B15-9D2A-82EE901145CB}">
      <dgm:prSet phldrT="[Texto]" custT="1"/>
      <dgm:spPr>
        <a:ln>
          <a:solidFill>
            <a:schemeClr val="accent2">
              <a:lumMod val="20000"/>
              <a:lumOff val="80000"/>
            </a:schemeClr>
          </a:solidFill>
        </a:ln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just"/>
          <a:r>
            <a:rPr lang="es-EC" sz="1000" b="0" i="0" u="none" dirty="0" smtClean="0"/>
            <a:t>Incremento de afiliados en relación de dependencia y voluntarios</a:t>
          </a:r>
          <a:endParaRPr lang="es-EC" sz="1000" dirty="0">
            <a:latin typeface="Arial" pitchFamily="34" charset="0"/>
            <a:cs typeface="Arial" pitchFamily="34" charset="0"/>
          </a:endParaRPr>
        </a:p>
      </dgm:t>
    </dgm:pt>
    <dgm:pt modelId="{7AD64BDC-D9D3-44E6-9F43-299F9B57A276}" type="parTrans" cxnId="{8557451B-46D2-4ED4-BDA1-507AD9CACB63}">
      <dgm:prSet/>
      <dgm:spPr/>
      <dgm:t>
        <a:bodyPr/>
        <a:lstStyle/>
        <a:p>
          <a:endParaRPr lang="es-EC"/>
        </a:p>
      </dgm:t>
    </dgm:pt>
    <dgm:pt modelId="{B00B3561-E5F6-4D0C-B23D-F36D229B9717}" type="sibTrans" cxnId="{8557451B-46D2-4ED4-BDA1-507AD9CACB63}">
      <dgm:prSet/>
      <dgm:spPr/>
      <dgm:t>
        <a:bodyPr/>
        <a:lstStyle/>
        <a:p>
          <a:endParaRPr lang="es-EC"/>
        </a:p>
      </dgm:t>
    </dgm:pt>
    <dgm:pt modelId="{924DEA7D-76CA-4AA5-A1B3-2508E16555B2}">
      <dgm:prSet phldrT="[Texto]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es-EC" b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AMENAZAS</a:t>
          </a:r>
          <a:endParaRPr lang="es-EC" dirty="0">
            <a:solidFill>
              <a:schemeClr val="tx1"/>
            </a:solidFill>
          </a:endParaRPr>
        </a:p>
      </dgm:t>
    </dgm:pt>
    <dgm:pt modelId="{9E6A31C8-1C0A-4BA7-8817-F63B969240B6}" type="parTrans" cxnId="{99A533F0-09E8-4925-98B1-DF32B26802E7}">
      <dgm:prSet/>
      <dgm:spPr/>
      <dgm:t>
        <a:bodyPr/>
        <a:lstStyle/>
        <a:p>
          <a:endParaRPr lang="es-EC"/>
        </a:p>
      </dgm:t>
    </dgm:pt>
    <dgm:pt modelId="{7E4075F3-9E96-4F71-8F82-46AC9FE7FC00}" type="sibTrans" cxnId="{99A533F0-09E8-4925-98B1-DF32B26802E7}">
      <dgm:prSet/>
      <dgm:spPr/>
      <dgm:t>
        <a:bodyPr/>
        <a:lstStyle/>
        <a:p>
          <a:endParaRPr lang="es-EC"/>
        </a:p>
      </dgm:t>
    </dgm:pt>
    <dgm:pt modelId="{1D99E508-E4C3-44FC-A164-72A8409B255C}">
      <dgm:prSet phldrT="[Texto]"/>
      <dgm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DEBILIDADES</a:t>
          </a:r>
          <a:endParaRPr lang="es-EC" dirty="0">
            <a:solidFill>
              <a:schemeClr val="tx1"/>
            </a:solidFill>
          </a:endParaRPr>
        </a:p>
      </dgm:t>
    </dgm:pt>
    <dgm:pt modelId="{EC47C2C9-5652-4A0B-82A8-6AFAC93BF769}" type="parTrans" cxnId="{875F749B-7A6C-49D7-94E1-C4690324FA10}">
      <dgm:prSet/>
      <dgm:spPr/>
      <dgm:t>
        <a:bodyPr/>
        <a:lstStyle/>
        <a:p>
          <a:endParaRPr lang="es-EC"/>
        </a:p>
      </dgm:t>
    </dgm:pt>
    <dgm:pt modelId="{54992EA1-6717-470A-9757-1E440CF2EA0A}" type="sibTrans" cxnId="{875F749B-7A6C-49D7-94E1-C4690324FA10}">
      <dgm:prSet/>
      <dgm:spPr/>
      <dgm:t>
        <a:bodyPr/>
        <a:lstStyle/>
        <a:p>
          <a:endParaRPr lang="es-EC"/>
        </a:p>
      </dgm:t>
    </dgm:pt>
    <dgm:pt modelId="{A6FA4891-85B3-4B2B-A06E-D523F2160D37}">
      <dgm:prSet phldrT="[Texto]" custT="1"/>
      <dgm:spPr>
        <a:effectLst>
          <a:glow rad="635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1000" b="0" i="0" u="none" dirty="0" smtClean="0"/>
            <a:t>Equipos  e insumos poco adecuado</a:t>
          </a:r>
          <a:endParaRPr lang="es-EC" sz="1000" dirty="0">
            <a:latin typeface="Arial" pitchFamily="34" charset="0"/>
            <a:cs typeface="Arial" pitchFamily="34" charset="0"/>
          </a:endParaRPr>
        </a:p>
      </dgm:t>
    </dgm:pt>
    <dgm:pt modelId="{6A9E8712-F780-4F77-BBF5-503708FBFEE2}" type="parTrans" cxnId="{57A95520-A5F8-43EF-BA09-CAF889EE0BA3}">
      <dgm:prSet/>
      <dgm:spPr/>
      <dgm:t>
        <a:bodyPr/>
        <a:lstStyle/>
        <a:p>
          <a:endParaRPr lang="es-EC"/>
        </a:p>
      </dgm:t>
    </dgm:pt>
    <dgm:pt modelId="{00B919FF-7445-40DF-98DE-7971B6856D5C}" type="sibTrans" cxnId="{57A95520-A5F8-43EF-BA09-CAF889EE0BA3}">
      <dgm:prSet/>
      <dgm:spPr/>
      <dgm:t>
        <a:bodyPr/>
        <a:lstStyle/>
        <a:p>
          <a:endParaRPr lang="es-EC"/>
        </a:p>
      </dgm:t>
    </dgm:pt>
    <dgm:pt modelId="{3BC7E632-5740-41E1-8141-E05CF6E1BD52}">
      <dgm:prSet phldrT="[Texto]" custT="1"/>
      <dgm:spPr>
        <a:ln>
          <a:solidFill>
            <a:srgbClr val="92D050"/>
          </a:solidFill>
        </a:ln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pPr algn="just"/>
          <a:r>
            <a:rPr lang="es-EC" sz="1000" b="0" i="0" u="none" dirty="0" smtClean="0"/>
            <a:t>Entrega de medicamentos de forma inmediata</a:t>
          </a:r>
          <a:endParaRPr lang="es-EC" sz="1000" dirty="0">
            <a:latin typeface="Arial" pitchFamily="34" charset="0"/>
            <a:cs typeface="Arial" pitchFamily="34" charset="0"/>
          </a:endParaRPr>
        </a:p>
      </dgm:t>
    </dgm:pt>
    <dgm:pt modelId="{F8FBC512-E79B-4C3D-810F-6D412179420B}" type="parTrans" cxnId="{B5A2929F-7976-48E9-A334-66C91202AE35}">
      <dgm:prSet/>
      <dgm:spPr/>
      <dgm:t>
        <a:bodyPr/>
        <a:lstStyle/>
        <a:p>
          <a:endParaRPr lang="es-EC"/>
        </a:p>
      </dgm:t>
    </dgm:pt>
    <dgm:pt modelId="{929C079C-4999-4DEB-8401-A4434F13ED32}" type="sibTrans" cxnId="{B5A2929F-7976-48E9-A334-66C91202AE35}">
      <dgm:prSet/>
      <dgm:spPr/>
      <dgm:t>
        <a:bodyPr/>
        <a:lstStyle/>
        <a:p>
          <a:endParaRPr lang="es-EC"/>
        </a:p>
      </dgm:t>
    </dgm:pt>
    <dgm:pt modelId="{617686C7-C160-41EA-862D-14A5F481900B}">
      <dgm:prSet phldrT="[Texto]" custT="1"/>
      <dgm:spPr>
        <a:ln>
          <a:solidFill>
            <a:srgbClr val="92D050"/>
          </a:solidFill>
        </a:ln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pPr algn="just"/>
          <a:r>
            <a:rPr lang="es-EC" sz="1000" b="0" i="0" u="none" dirty="0" smtClean="0"/>
            <a:t>Contacto directo con el afiliados</a:t>
          </a:r>
          <a:endParaRPr lang="es-EC" sz="1000" dirty="0">
            <a:latin typeface="Arial" pitchFamily="34" charset="0"/>
            <a:cs typeface="Arial" pitchFamily="34" charset="0"/>
          </a:endParaRPr>
        </a:p>
      </dgm:t>
    </dgm:pt>
    <dgm:pt modelId="{1348F3B1-A213-480E-9AD1-359AE792285E}" type="parTrans" cxnId="{BC381A5F-2EE2-4AC6-AFF2-0F356D2AE0BC}">
      <dgm:prSet/>
      <dgm:spPr/>
      <dgm:t>
        <a:bodyPr/>
        <a:lstStyle/>
        <a:p>
          <a:endParaRPr lang="es-EC"/>
        </a:p>
      </dgm:t>
    </dgm:pt>
    <dgm:pt modelId="{79B4AA88-96DA-4C27-B1A2-21FA1970C722}" type="sibTrans" cxnId="{BC381A5F-2EE2-4AC6-AFF2-0F356D2AE0BC}">
      <dgm:prSet/>
      <dgm:spPr/>
      <dgm:t>
        <a:bodyPr/>
        <a:lstStyle/>
        <a:p>
          <a:endParaRPr lang="es-EC"/>
        </a:p>
      </dgm:t>
    </dgm:pt>
    <dgm:pt modelId="{F456D7F0-3CDB-45D5-9785-5410844E10FD}">
      <dgm:prSet phldrT="[Texto]" custT="1"/>
      <dgm:spPr>
        <a:ln>
          <a:solidFill>
            <a:srgbClr val="92D050"/>
          </a:solidFill>
        </a:ln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pPr algn="just"/>
          <a:r>
            <a:rPr lang="es-EC" sz="1000" b="0" i="0" u="none" dirty="0" smtClean="0"/>
            <a:t>Menos burocracia  y más productividad</a:t>
          </a:r>
          <a:endParaRPr lang="es-EC" sz="1000" dirty="0">
            <a:latin typeface="Arial" pitchFamily="34" charset="0"/>
            <a:cs typeface="Arial" pitchFamily="34" charset="0"/>
          </a:endParaRPr>
        </a:p>
      </dgm:t>
    </dgm:pt>
    <dgm:pt modelId="{72B1D81F-83F4-4E88-AA5F-C94E6E879155}" type="parTrans" cxnId="{AF209620-D9C5-4B40-BE4B-7CCDACABE354}">
      <dgm:prSet/>
      <dgm:spPr/>
      <dgm:t>
        <a:bodyPr/>
        <a:lstStyle/>
        <a:p>
          <a:endParaRPr lang="es-EC"/>
        </a:p>
      </dgm:t>
    </dgm:pt>
    <dgm:pt modelId="{73D319FA-8FEC-4CFA-BA57-FC22453C16B6}" type="sibTrans" cxnId="{AF209620-D9C5-4B40-BE4B-7CCDACABE354}">
      <dgm:prSet/>
      <dgm:spPr/>
      <dgm:t>
        <a:bodyPr/>
        <a:lstStyle/>
        <a:p>
          <a:endParaRPr lang="es-EC"/>
        </a:p>
      </dgm:t>
    </dgm:pt>
    <dgm:pt modelId="{34F77EE3-F02D-4BE1-BFD6-F33C2394A192}">
      <dgm:prSet phldrT="[Texto]" custT="1"/>
      <dgm:spPr>
        <a:ln>
          <a:solidFill>
            <a:schemeClr val="accent2">
              <a:lumMod val="20000"/>
              <a:lumOff val="80000"/>
            </a:schemeClr>
          </a:solidFill>
        </a:ln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just"/>
          <a:r>
            <a:rPr lang="es-EC" sz="1000" b="0" i="0" u="none" dirty="0" smtClean="0"/>
            <a:t>Implementación de especialidades médicas</a:t>
          </a:r>
          <a:endParaRPr lang="es-EC" sz="1000" dirty="0">
            <a:latin typeface="Arial" pitchFamily="34" charset="0"/>
            <a:cs typeface="Arial" pitchFamily="34" charset="0"/>
          </a:endParaRPr>
        </a:p>
      </dgm:t>
    </dgm:pt>
    <dgm:pt modelId="{C3604A24-4E7F-409E-8A0B-6C0F1E8A58B5}" type="parTrans" cxnId="{9DD98C73-5B33-488A-8697-ED5EAEA8B2D5}">
      <dgm:prSet/>
      <dgm:spPr/>
      <dgm:t>
        <a:bodyPr/>
        <a:lstStyle/>
        <a:p>
          <a:endParaRPr lang="es-EC"/>
        </a:p>
      </dgm:t>
    </dgm:pt>
    <dgm:pt modelId="{4809276F-F2D6-4C9E-97B6-55FBF6C667FE}" type="sibTrans" cxnId="{9DD98C73-5B33-488A-8697-ED5EAEA8B2D5}">
      <dgm:prSet/>
      <dgm:spPr/>
      <dgm:t>
        <a:bodyPr/>
        <a:lstStyle/>
        <a:p>
          <a:endParaRPr lang="es-EC"/>
        </a:p>
      </dgm:t>
    </dgm:pt>
    <dgm:pt modelId="{C7B7018B-3808-4983-9D44-5357DED71B0E}">
      <dgm:prSet phldrT="[Texto]" custT="1"/>
      <dgm:spPr>
        <a:ln>
          <a:solidFill>
            <a:schemeClr val="accent2">
              <a:lumMod val="20000"/>
              <a:lumOff val="80000"/>
            </a:schemeClr>
          </a:solidFill>
        </a:ln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just"/>
          <a:r>
            <a:rPr lang="es-EC" sz="1000" b="0" i="0" u="none" dirty="0" smtClean="0"/>
            <a:t>Adquisición de equipos de tecnología de punta</a:t>
          </a:r>
          <a:endParaRPr lang="es-EC" sz="1000" dirty="0">
            <a:latin typeface="Arial" pitchFamily="34" charset="0"/>
            <a:cs typeface="Arial" pitchFamily="34" charset="0"/>
          </a:endParaRPr>
        </a:p>
      </dgm:t>
    </dgm:pt>
    <dgm:pt modelId="{EC9B614E-409C-4F88-8508-B9B8D7E6125F}" type="parTrans" cxnId="{38F0439A-1DBE-4985-8DD2-713BBBBC0DBD}">
      <dgm:prSet/>
      <dgm:spPr/>
      <dgm:t>
        <a:bodyPr/>
        <a:lstStyle/>
        <a:p>
          <a:endParaRPr lang="es-EC"/>
        </a:p>
      </dgm:t>
    </dgm:pt>
    <dgm:pt modelId="{390D8F3E-CE9B-44E8-BA05-6F2A3E02ECAE}" type="sibTrans" cxnId="{38F0439A-1DBE-4985-8DD2-713BBBBC0DBD}">
      <dgm:prSet/>
      <dgm:spPr/>
      <dgm:t>
        <a:bodyPr/>
        <a:lstStyle/>
        <a:p>
          <a:endParaRPr lang="es-EC"/>
        </a:p>
      </dgm:t>
    </dgm:pt>
    <dgm:pt modelId="{AA3F10FC-CA62-41FF-92B4-1C3585BC33F2}">
      <dgm:prSet phldrT="[Texto]" custT="1"/>
      <dgm:spPr>
        <a:ln>
          <a:solidFill>
            <a:schemeClr val="accent2">
              <a:lumMod val="20000"/>
              <a:lumOff val="80000"/>
            </a:schemeClr>
          </a:solidFill>
        </a:ln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just"/>
          <a:r>
            <a:rPr lang="es-EC" sz="1000" b="0" i="0" u="none" dirty="0" smtClean="0"/>
            <a:t>Crecimiento de unidades médicas-prestadores externos</a:t>
          </a:r>
          <a:endParaRPr lang="es-EC" sz="1000" dirty="0">
            <a:latin typeface="Arial" pitchFamily="34" charset="0"/>
            <a:cs typeface="Arial" pitchFamily="34" charset="0"/>
          </a:endParaRPr>
        </a:p>
      </dgm:t>
    </dgm:pt>
    <dgm:pt modelId="{9DEA50A3-12E1-4C5A-881D-3A4F1F94DFCB}" type="parTrans" cxnId="{967D3F8D-8E91-4ED6-99AA-F2FB5A17EDE8}">
      <dgm:prSet/>
      <dgm:spPr/>
      <dgm:t>
        <a:bodyPr/>
        <a:lstStyle/>
        <a:p>
          <a:endParaRPr lang="es-EC"/>
        </a:p>
      </dgm:t>
    </dgm:pt>
    <dgm:pt modelId="{F59C54A6-A486-48BC-9AD8-D305C3389E6D}" type="sibTrans" cxnId="{967D3F8D-8E91-4ED6-99AA-F2FB5A17EDE8}">
      <dgm:prSet/>
      <dgm:spPr/>
      <dgm:t>
        <a:bodyPr/>
        <a:lstStyle/>
        <a:p>
          <a:endParaRPr lang="es-EC"/>
        </a:p>
      </dgm:t>
    </dgm:pt>
    <dgm:pt modelId="{260CA535-91AA-4841-A52E-DC2A2D856875}">
      <dgm:prSet phldrT="[Texto]" custT="1"/>
      <dgm:spPr>
        <a:effectLst>
          <a:glow rad="635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1000" b="0" i="0" u="none" dirty="0" smtClean="0"/>
            <a:t>Espacio físico limitado</a:t>
          </a:r>
          <a:endParaRPr lang="es-EC" sz="1000" dirty="0">
            <a:latin typeface="Arial" pitchFamily="34" charset="0"/>
            <a:cs typeface="Arial" pitchFamily="34" charset="0"/>
          </a:endParaRPr>
        </a:p>
      </dgm:t>
    </dgm:pt>
    <dgm:pt modelId="{EC5307EC-048F-4122-9CC8-6D888B4E582A}" type="parTrans" cxnId="{08712AEB-3E99-4C96-A3E5-498A7DEA7A5A}">
      <dgm:prSet/>
      <dgm:spPr/>
      <dgm:t>
        <a:bodyPr/>
        <a:lstStyle/>
        <a:p>
          <a:endParaRPr lang="es-EC"/>
        </a:p>
      </dgm:t>
    </dgm:pt>
    <dgm:pt modelId="{72CB429C-CC67-4778-B6AA-DF149A61D40A}" type="sibTrans" cxnId="{08712AEB-3E99-4C96-A3E5-498A7DEA7A5A}">
      <dgm:prSet/>
      <dgm:spPr/>
      <dgm:t>
        <a:bodyPr/>
        <a:lstStyle/>
        <a:p>
          <a:endParaRPr lang="es-EC"/>
        </a:p>
      </dgm:t>
    </dgm:pt>
    <dgm:pt modelId="{69F81D6F-F1B0-4701-9C96-49D33ED52B12}">
      <dgm:prSet phldrT="[Texto]" custT="1"/>
      <dgm:spPr>
        <a:effectLst>
          <a:glow rad="635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1000" b="0" i="0" u="none" dirty="0" smtClean="0"/>
            <a:t>Personal médico poco capacitado</a:t>
          </a:r>
          <a:endParaRPr lang="es-EC" sz="1000" dirty="0">
            <a:latin typeface="Arial" pitchFamily="34" charset="0"/>
            <a:cs typeface="Arial" pitchFamily="34" charset="0"/>
          </a:endParaRPr>
        </a:p>
      </dgm:t>
    </dgm:pt>
    <dgm:pt modelId="{E70E6C7E-94CD-41FA-B208-DCB8230B38F3}" type="parTrans" cxnId="{DC9776C0-BCAC-4AA3-A2D0-71F27ADE0A88}">
      <dgm:prSet/>
      <dgm:spPr/>
      <dgm:t>
        <a:bodyPr/>
        <a:lstStyle/>
        <a:p>
          <a:endParaRPr lang="es-EC"/>
        </a:p>
      </dgm:t>
    </dgm:pt>
    <dgm:pt modelId="{DEAE7E00-2271-4BD7-AE67-514318C8AD63}" type="sibTrans" cxnId="{DC9776C0-BCAC-4AA3-A2D0-71F27ADE0A88}">
      <dgm:prSet/>
      <dgm:spPr/>
      <dgm:t>
        <a:bodyPr/>
        <a:lstStyle/>
        <a:p>
          <a:endParaRPr lang="es-EC"/>
        </a:p>
      </dgm:t>
    </dgm:pt>
    <dgm:pt modelId="{93A61AAF-5EC7-4CEA-82E0-6D717BD49E94}">
      <dgm:prSet phldrT="[Texto]" custT="1"/>
      <dgm:spPr>
        <a:effectLst>
          <a:glow rad="635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1000" b="0" i="0" u="none" dirty="0" smtClean="0"/>
            <a:t>Calidad del servicio médico</a:t>
          </a:r>
          <a:endParaRPr lang="es-EC" sz="1000" dirty="0">
            <a:latin typeface="Arial" pitchFamily="34" charset="0"/>
            <a:cs typeface="Arial" pitchFamily="34" charset="0"/>
          </a:endParaRPr>
        </a:p>
      </dgm:t>
    </dgm:pt>
    <dgm:pt modelId="{2C3105D2-9242-472E-BAAC-A5A22E1F12CB}" type="parTrans" cxnId="{3AA742A1-5151-42D4-82C7-2BDD90E73B6F}">
      <dgm:prSet/>
      <dgm:spPr/>
      <dgm:t>
        <a:bodyPr/>
        <a:lstStyle/>
        <a:p>
          <a:endParaRPr lang="es-EC"/>
        </a:p>
      </dgm:t>
    </dgm:pt>
    <dgm:pt modelId="{0F2F1D67-135C-431A-B790-209A7A5EC6B1}" type="sibTrans" cxnId="{3AA742A1-5151-42D4-82C7-2BDD90E73B6F}">
      <dgm:prSet/>
      <dgm:spPr/>
      <dgm:t>
        <a:bodyPr/>
        <a:lstStyle/>
        <a:p>
          <a:endParaRPr lang="es-EC"/>
        </a:p>
      </dgm:t>
    </dgm:pt>
    <dgm:pt modelId="{2EBEA6D0-A176-42BD-9A4A-A1F544D57466}">
      <dgm:prSet phldrT="[Texto]" custT="1"/>
      <dgm:spPr>
        <a:ln>
          <a:solidFill>
            <a:srgbClr val="FFFF00"/>
          </a:solidFill>
        </a:ln>
        <a:effectLst>
          <a:glow rad="101600">
            <a:srgbClr val="FFFF00">
              <a:alpha val="60000"/>
            </a:srgbClr>
          </a:glow>
        </a:effectLst>
      </dgm:spPr>
      <dgm:t>
        <a:bodyPr/>
        <a:lstStyle/>
        <a:p>
          <a:pPr algn="just"/>
          <a:r>
            <a:rPr lang="es-EC" sz="1000" b="0" i="0" u="none" dirty="0" smtClean="0"/>
            <a:t>Inestabilidad médica </a:t>
          </a:r>
          <a:endParaRPr lang="es-EC" sz="1000" dirty="0">
            <a:latin typeface="Arial" pitchFamily="34" charset="0"/>
            <a:cs typeface="Arial" pitchFamily="34" charset="0"/>
          </a:endParaRPr>
        </a:p>
      </dgm:t>
    </dgm:pt>
    <dgm:pt modelId="{613FA73D-3AE7-4A67-87A6-8CDBCE97B84D}" type="sibTrans" cxnId="{2C3B7BB0-16BB-4BBD-9661-5555D574C2D8}">
      <dgm:prSet/>
      <dgm:spPr/>
      <dgm:t>
        <a:bodyPr/>
        <a:lstStyle/>
        <a:p>
          <a:endParaRPr lang="es-EC"/>
        </a:p>
      </dgm:t>
    </dgm:pt>
    <dgm:pt modelId="{EFC14E7E-AA8F-4DCC-9155-14A1909BE794}" type="parTrans" cxnId="{2C3B7BB0-16BB-4BBD-9661-5555D574C2D8}">
      <dgm:prSet/>
      <dgm:spPr/>
      <dgm:t>
        <a:bodyPr/>
        <a:lstStyle/>
        <a:p>
          <a:endParaRPr lang="es-EC"/>
        </a:p>
      </dgm:t>
    </dgm:pt>
    <dgm:pt modelId="{42F516D5-B55F-4F8C-8DBC-F02F7D412C30}">
      <dgm:prSet phldrT="[Texto]" custT="1"/>
      <dgm:spPr>
        <a:ln>
          <a:solidFill>
            <a:srgbClr val="FFFF00"/>
          </a:solidFill>
        </a:ln>
        <a:effectLst>
          <a:glow rad="101600">
            <a:srgbClr val="FFFF00">
              <a:alpha val="60000"/>
            </a:srgbClr>
          </a:glow>
        </a:effectLst>
      </dgm:spPr>
      <dgm:t>
        <a:bodyPr/>
        <a:lstStyle/>
        <a:p>
          <a:pPr algn="just"/>
          <a:r>
            <a:rPr lang="es-EC" sz="1000" b="0" i="0" u="none" dirty="0" smtClean="0"/>
            <a:t>Desconocimiento de los afiliados hacia los prestadores externos</a:t>
          </a:r>
          <a:endParaRPr lang="es-EC" sz="1000" dirty="0">
            <a:latin typeface="Arial" pitchFamily="34" charset="0"/>
            <a:cs typeface="Arial" pitchFamily="34" charset="0"/>
          </a:endParaRPr>
        </a:p>
      </dgm:t>
    </dgm:pt>
    <dgm:pt modelId="{7C02DEF9-F43F-4544-89C5-A96C713F6D80}" type="sibTrans" cxnId="{FDDCBBAE-5D17-411F-917A-C0E8FB112A7C}">
      <dgm:prSet/>
      <dgm:spPr/>
      <dgm:t>
        <a:bodyPr/>
        <a:lstStyle/>
        <a:p>
          <a:endParaRPr lang="es-EC"/>
        </a:p>
      </dgm:t>
    </dgm:pt>
    <dgm:pt modelId="{623F4022-1DC0-4415-9B17-A7E8A1FC5FF9}" type="parTrans" cxnId="{FDDCBBAE-5D17-411F-917A-C0E8FB112A7C}">
      <dgm:prSet/>
      <dgm:spPr/>
      <dgm:t>
        <a:bodyPr/>
        <a:lstStyle/>
        <a:p>
          <a:endParaRPr lang="es-EC"/>
        </a:p>
      </dgm:t>
    </dgm:pt>
    <dgm:pt modelId="{C7DB1F8B-7324-4D36-915D-DEDBAC7E7CFD}">
      <dgm:prSet phldrT="[Texto]" custT="1"/>
      <dgm:spPr>
        <a:ln>
          <a:solidFill>
            <a:srgbClr val="FFFF00"/>
          </a:solidFill>
        </a:ln>
        <a:effectLst>
          <a:glow rad="101600">
            <a:srgbClr val="FFFF00">
              <a:alpha val="60000"/>
            </a:srgbClr>
          </a:glow>
        </a:effectLst>
      </dgm:spPr>
      <dgm:t>
        <a:bodyPr/>
        <a:lstStyle/>
        <a:p>
          <a:pPr algn="just"/>
          <a:r>
            <a:rPr lang="es-EC" sz="1000" b="0" i="0" u="none" dirty="0" smtClean="0"/>
            <a:t>Aumento de enfermedades crónicas</a:t>
          </a:r>
          <a:endParaRPr lang="es-EC" sz="1000" dirty="0">
            <a:latin typeface="Arial" pitchFamily="34" charset="0"/>
            <a:cs typeface="Arial" pitchFamily="34" charset="0"/>
          </a:endParaRPr>
        </a:p>
      </dgm:t>
    </dgm:pt>
    <dgm:pt modelId="{58EA59A9-FED1-4979-89A0-304566DB835F}" type="sibTrans" cxnId="{F59E2B0D-DB6D-467B-8967-377E968DA513}">
      <dgm:prSet/>
      <dgm:spPr/>
      <dgm:t>
        <a:bodyPr/>
        <a:lstStyle/>
        <a:p>
          <a:endParaRPr lang="es-EC"/>
        </a:p>
      </dgm:t>
    </dgm:pt>
    <dgm:pt modelId="{72610F54-42F0-4BD5-A3E1-5E7032415F4A}" type="parTrans" cxnId="{F59E2B0D-DB6D-467B-8967-377E968DA513}">
      <dgm:prSet/>
      <dgm:spPr/>
      <dgm:t>
        <a:bodyPr/>
        <a:lstStyle/>
        <a:p>
          <a:endParaRPr lang="es-EC"/>
        </a:p>
      </dgm:t>
    </dgm:pt>
    <dgm:pt modelId="{A4B7DE43-7229-4FB4-9DFF-C7139E292A5D}">
      <dgm:prSet phldrT="[Texto]" custT="1"/>
      <dgm:spPr>
        <a:ln>
          <a:solidFill>
            <a:srgbClr val="FFFF00"/>
          </a:solidFill>
        </a:ln>
        <a:effectLst>
          <a:glow rad="101600">
            <a:srgbClr val="FFFF00">
              <a:alpha val="60000"/>
            </a:srgbClr>
          </a:glow>
        </a:effectLst>
      </dgm:spPr>
      <dgm:t>
        <a:bodyPr/>
        <a:lstStyle/>
        <a:p>
          <a:pPr algn="just"/>
          <a:r>
            <a:rPr lang="es-EC" sz="1000" b="0" i="0" u="none" dirty="0" smtClean="0"/>
            <a:t>Crecimiento de seguros hospitalarios particulares</a:t>
          </a:r>
          <a:endParaRPr lang="es-EC" sz="1000" dirty="0">
            <a:latin typeface="Arial" pitchFamily="34" charset="0"/>
            <a:cs typeface="Arial" pitchFamily="34" charset="0"/>
          </a:endParaRPr>
        </a:p>
      </dgm:t>
    </dgm:pt>
    <dgm:pt modelId="{DBA32ECF-1093-4964-B328-925EEABC91A8}" type="sibTrans" cxnId="{8B6D7ACB-F8CC-4DB8-8803-0EB510C0FA59}">
      <dgm:prSet/>
      <dgm:spPr/>
      <dgm:t>
        <a:bodyPr/>
        <a:lstStyle/>
        <a:p>
          <a:endParaRPr lang="es-EC"/>
        </a:p>
      </dgm:t>
    </dgm:pt>
    <dgm:pt modelId="{4185DA0A-C11D-4405-81CB-24A00D9171D1}" type="parTrans" cxnId="{8B6D7ACB-F8CC-4DB8-8803-0EB510C0FA59}">
      <dgm:prSet/>
      <dgm:spPr/>
      <dgm:t>
        <a:bodyPr/>
        <a:lstStyle/>
        <a:p>
          <a:endParaRPr lang="es-EC"/>
        </a:p>
      </dgm:t>
    </dgm:pt>
    <dgm:pt modelId="{FD3C6A00-9A01-4EE8-8FAC-1219580B88FD}" type="pres">
      <dgm:prSet presAssocID="{F0658028-C6AA-4525-BBB1-2972882D8B4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A44F54B-B347-4459-85BD-580EC59C0F69}" type="pres">
      <dgm:prSet presAssocID="{F0658028-C6AA-4525-BBB1-2972882D8B47}" presName="children" presStyleCnt="0"/>
      <dgm:spPr/>
      <dgm:t>
        <a:bodyPr/>
        <a:lstStyle/>
        <a:p>
          <a:endParaRPr lang="es-EC"/>
        </a:p>
      </dgm:t>
    </dgm:pt>
    <dgm:pt modelId="{1E6579A0-1DB4-4D3A-BF25-EB7943590F25}" type="pres">
      <dgm:prSet presAssocID="{F0658028-C6AA-4525-BBB1-2972882D8B47}" presName="child1group" presStyleCnt="0"/>
      <dgm:spPr/>
      <dgm:t>
        <a:bodyPr/>
        <a:lstStyle/>
        <a:p>
          <a:endParaRPr lang="es-EC"/>
        </a:p>
      </dgm:t>
    </dgm:pt>
    <dgm:pt modelId="{3BDD44D1-F900-412E-B9D4-A37600204C3E}" type="pres">
      <dgm:prSet presAssocID="{F0658028-C6AA-4525-BBB1-2972882D8B47}" presName="child1" presStyleLbl="bgAcc1" presStyleIdx="0" presStyleCnt="4" custLinFactNeighborX="-13079" custLinFactNeighborY="-36526"/>
      <dgm:spPr/>
      <dgm:t>
        <a:bodyPr/>
        <a:lstStyle/>
        <a:p>
          <a:endParaRPr lang="es-EC"/>
        </a:p>
      </dgm:t>
    </dgm:pt>
    <dgm:pt modelId="{43BD7E29-BFAF-4503-87BF-EE42E730E11E}" type="pres">
      <dgm:prSet presAssocID="{F0658028-C6AA-4525-BBB1-2972882D8B47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A29DB6-92CF-463A-B009-A072863D79F4}" type="pres">
      <dgm:prSet presAssocID="{F0658028-C6AA-4525-BBB1-2972882D8B47}" presName="child2group" presStyleCnt="0"/>
      <dgm:spPr/>
      <dgm:t>
        <a:bodyPr/>
        <a:lstStyle/>
        <a:p>
          <a:endParaRPr lang="es-EC"/>
        </a:p>
      </dgm:t>
    </dgm:pt>
    <dgm:pt modelId="{320E3618-4046-4B5E-BF04-36B2BA976115}" type="pres">
      <dgm:prSet presAssocID="{F0658028-C6AA-4525-BBB1-2972882D8B47}" presName="child2" presStyleLbl="bgAcc1" presStyleIdx="1" presStyleCnt="4" custScaleX="120769" custLinFactNeighborX="47734" custLinFactNeighborY="-2668"/>
      <dgm:spPr/>
      <dgm:t>
        <a:bodyPr/>
        <a:lstStyle/>
        <a:p>
          <a:endParaRPr lang="es-EC"/>
        </a:p>
      </dgm:t>
    </dgm:pt>
    <dgm:pt modelId="{827323F7-D717-4195-B76D-24552F18E821}" type="pres">
      <dgm:prSet presAssocID="{F0658028-C6AA-4525-BBB1-2972882D8B47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91103C-34E5-4BFA-AADE-6B8C76D909D7}" type="pres">
      <dgm:prSet presAssocID="{F0658028-C6AA-4525-BBB1-2972882D8B47}" presName="child3group" presStyleCnt="0"/>
      <dgm:spPr/>
      <dgm:t>
        <a:bodyPr/>
        <a:lstStyle/>
        <a:p>
          <a:endParaRPr lang="es-EC"/>
        </a:p>
      </dgm:t>
    </dgm:pt>
    <dgm:pt modelId="{B9155342-9D69-40C7-B037-41D66E3C4B71}" type="pres">
      <dgm:prSet presAssocID="{F0658028-C6AA-4525-BBB1-2972882D8B47}" presName="child3" presStyleLbl="bgAcc1" presStyleIdx="2" presStyleCnt="4" custScaleY="131244" custLinFactNeighborX="29382" custLinFactNeighborY="-26583"/>
      <dgm:spPr/>
      <dgm:t>
        <a:bodyPr/>
        <a:lstStyle/>
        <a:p>
          <a:endParaRPr lang="es-EC"/>
        </a:p>
      </dgm:t>
    </dgm:pt>
    <dgm:pt modelId="{89F5A935-A0D9-4357-A0F0-18C33AC32ABB}" type="pres">
      <dgm:prSet presAssocID="{F0658028-C6AA-4525-BBB1-2972882D8B47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6BAD12-ACB1-445D-91F6-2BA2C2C7EA05}" type="pres">
      <dgm:prSet presAssocID="{F0658028-C6AA-4525-BBB1-2972882D8B47}" presName="child4group" presStyleCnt="0"/>
      <dgm:spPr/>
      <dgm:t>
        <a:bodyPr/>
        <a:lstStyle/>
        <a:p>
          <a:endParaRPr lang="es-EC"/>
        </a:p>
      </dgm:t>
    </dgm:pt>
    <dgm:pt modelId="{2E80C5E7-137F-4D68-9A42-4F59C0AC87D9}" type="pres">
      <dgm:prSet presAssocID="{F0658028-C6AA-4525-BBB1-2972882D8B47}" presName="child4" presStyleLbl="bgAcc1" presStyleIdx="3" presStyleCnt="4" custScaleY="112075" custLinFactNeighborX="-15708" custLinFactNeighborY="-21753"/>
      <dgm:spPr/>
      <dgm:t>
        <a:bodyPr/>
        <a:lstStyle/>
        <a:p>
          <a:endParaRPr lang="es-EC"/>
        </a:p>
      </dgm:t>
    </dgm:pt>
    <dgm:pt modelId="{7C51B440-25D6-41AE-BA1B-F9A5EBE67A2A}" type="pres">
      <dgm:prSet presAssocID="{F0658028-C6AA-4525-BBB1-2972882D8B47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41B8EC-4A91-4052-BE8C-7AA0BEA88D95}" type="pres">
      <dgm:prSet presAssocID="{F0658028-C6AA-4525-BBB1-2972882D8B47}" presName="childPlaceholder" presStyleCnt="0"/>
      <dgm:spPr/>
      <dgm:t>
        <a:bodyPr/>
        <a:lstStyle/>
        <a:p>
          <a:endParaRPr lang="es-EC"/>
        </a:p>
      </dgm:t>
    </dgm:pt>
    <dgm:pt modelId="{0EE8F9BD-720C-4B40-8464-3CF6710F6650}" type="pres">
      <dgm:prSet presAssocID="{F0658028-C6AA-4525-BBB1-2972882D8B47}" presName="circle" presStyleCnt="0"/>
      <dgm:spPr/>
      <dgm:t>
        <a:bodyPr/>
        <a:lstStyle/>
        <a:p>
          <a:endParaRPr lang="es-EC"/>
        </a:p>
      </dgm:t>
    </dgm:pt>
    <dgm:pt modelId="{E19336B7-F396-437A-BE38-774D5FF38DC7}" type="pres">
      <dgm:prSet presAssocID="{F0658028-C6AA-4525-BBB1-2972882D8B47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7A86EE-6B22-48D7-96B1-DB896E8C74E6}" type="pres">
      <dgm:prSet presAssocID="{F0658028-C6AA-4525-BBB1-2972882D8B47}" presName="quadrant2" presStyleLbl="node1" presStyleIdx="1" presStyleCnt="4" custLinFactNeighborX="690" custLinFactNeighborY="-116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D99E69-513F-44D1-B7DA-7FCC475276BC}" type="pres">
      <dgm:prSet presAssocID="{F0658028-C6AA-4525-BBB1-2972882D8B47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E61679-397F-4C61-974E-12C175913592}" type="pres">
      <dgm:prSet presAssocID="{F0658028-C6AA-4525-BBB1-2972882D8B47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59371B-1BC5-4320-8859-053F8FC10C7B}" type="pres">
      <dgm:prSet presAssocID="{F0658028-C6AA-4525-BBB1-2972882D8B47}" presName="quadrantPlaceholder" presStyleCnt="0"/>
      <dgm:spPr/>
      <dgm:t>
        <a:bodyPr/>
        <a:lstStyle/>
        <a:p>
          <a:endParaRPr lang="es-EC"/>
        </a:p>
      </dgm:t>
    </dgm:pt>
    <dgm:pt modelId="{BC4C1A94-F3C1-46EC-A48A-4E9616B764C0}" type="pres">
      <dgm:prSet presAssocID="{F0658028-C6AA-4525-BBB1-2972882D8B47}" presName="center1" presStyleLbl="fgShp" presStyleIdx="0" presStyleCnt="2"/>
      <dgm:spPr>
        <a:solidFill>
          <a:srgbClr val="FF6600"/>
        </a:solidFill>
      </dgm:spPr>
      <dgm:t>
        <a:bodyPr/>
        <a:lstStyle/>
        <a:p>
          <a:endParaRPr lang="es-EC"/>
        </a:p>
      </dgm:t>
    </dgm:pt>
    <dgm:pt modelId="{41ED4842-BBF0-40B2-AA3A-74BAB6345AB8}" type="pres">
      <dgm:prSet presAssocID="{F0658028-C6AA-4525-BBB1-2972882D8B47}" presName="center2" presStyleLbl="fgShp" presStyleIdx="1" presStyleCnt="2"/>
      <dgm:spPr>
        <a:solidFill>
          <a:srgbClr val="FF6600"/>
        </a:solidFill>
      </dgm:spPr>
      <dgm:t>
        <a:bodyPr/>
        <a:lstStyle/>
        <a:p>
          <a:endParaRPr lang="es-EC"/>
        </a:p>
      </dgm:t>
    </dgm:pt>
  </dgm:ptLst>
  <dgm:cxnLst>
    <dgm:cxn modelId="{BFE3F8A8-FAF1-449D-8214-5845F7E3F208}" type="presOf" srcId="{C7DB1F8B-7324-4D36-915D-DEDBAC7E7CFD}" destId="{B9155342-9D69-40C7-B037-41D66E3C4B71}" srcOrd="0" destOrd="2" presId="urn:microsoft.com/office/officeart/2005/8/layout/cycle4"/>
    <dgm:cxn modelId="{FEF97946-1B92-4195-AD2C-5DD97DD197AA}" type="presOf" srcId="{34F77EE3-F02D-4BE1-BFD6-F33C2394A192}" destId="{827323F7-D717-4195-B76D-24552F18E821}" srcOrd="1" destOrd="1" presId="urn:microsoft.com/office/officeart/2005/8/layout/cycle4"/>
    <dgm:cxn modelId="{57A95520-A5F8-43EF-BA09-CAF889EE0BA3}" srcId="{1D99E508-E4C3-44FC-A164-72A8409B255C}" destId="{A6FA4891-85B3-4B2B-A06E-D523F2160D37}" srcOrd="0" destOrd="0" parTransId="{6A9E8712-F780-4F77-BBF5-503708FBFEE2}" sibTransId="{00B919FF-7445-40DF-98DE-7971B6856D5C}"/>
    <dgm:cxn modelId="{42B1864B-1992-49CB-87BF-56A09EFD2906}" type="presOf" srcId="{93A61AAF-5EC7-4CEA-82E0-6D717BD49E94}" destId="{7C51B440-25D6-41AE-BA1B-F9A5EBE67A2A}" srcOrd="1" destOrd="3" presId="urn:microsoft.com/office/officeart/2005/8/layout/cycle4"/>
    <dgm:cxn modelId="{FDDCBBAE-5D17-411F-917A-C0E8FB112A7C}" srcId="{924DEA7D-76CA-4AA5-A1B3-2508E16555B2}" destId="{42F516D5-B55F-4F8C-8DBC-F02F7D412C30}" srcOrd="3" destOrd="0" parTransId="{623F4022-1DC0-4415-9B17-A7E8A1FC5FF9}" sibTransId="{7C02DEF9-F43F-4544-89C5-A96C713F6D80}"/>
    <dgm:cxn modelId="{2C3B7BB0-16BB-4BBD-9661-5555D574C2D8}" srcId="{924DEA7D-76CA-4AA5-A1B3-2508E16555B2}" destId="{2EBEA6D0-A176-42BD-9A4A-A1F544D57466}" srcOrd="0" destOrd="0" parTransId="{EFC14E7E-AA8F-4DCC-9155-14A1909BE794}" sibTransId="{613FA73D-3AE7-4A67-87A6-8CDBCE97B84D}"/>
    <dgm:cxn modelId="{875F749B-7A6C-49D7-94E1-C4690324FA10}" srcId="{F0658028-C6AA-4525-BBB1-2972882D8B47}" destId="{1D99E508-E4C3-44FC-A164-72A8409B255C}" srcOrd="3" destOrd="0" parTransId="{EC47C2C9-5652-4A0B-82A8-6AFAC93BF769}" sibTransId="{54992EA1-6717-470A-9757-1E440CF2EA0A}"/>
    <dgm:cxn modelId="{2CEDA017-F2DE-4A68-9C68-B18A99933CC3}" type="presOf" srcId="{A6FA4891-85B3-4B2B-A06E-D523F2160D37}" destId="{2E80C5E7-137F-4D68-9A42-4F59C0AC87D9}" srcOrd="0" destOrd="0" presId="urn:microsoft.com/office/officeart/2005/8/layout/cycle4"/>
    <dgm:cxn modelId="{DC9776C0-BCAC-4AA3-A2D0-71F27ADE0A88}" srcId="{1D99E508-E4C3-44FC-A164-72A8409B255C}" destId="{69F81D6F-F1B0-4701-9C96-49D33ED52B12}" srcOrd="2" destOrd="0" parTransId="{E70E6C7E-94CD-41FA-B208-DCB8230B38F3}" sibTransId="{DEAE7E00-2271-4BD7-AE67-514318C8AD63}"/>
    <dgm:cxn modelId="{E9F76172-4FEC-445F-BE2D-CBC2D98CFEBF}" type="presOf" srcId="{92CB7AE3-504E-45D7-9230-0F6E3BE6FF83}" destId="{E19336B7-F396-437A-BE38-774D5FF38DC7}" srcOrd="0" destOrd="0" presId="urn:microsoft.com/office/officeart/2005/8/layout/cycle4"/>
    <dgm:cxn modelId="{095C106D-9956-4F25-BC6C-74DADB9CD92A}" type="presOf" srcId="{C7B7018B-3808-4983-9D44-5357DED71B0E}" destId="{320E3618-4046-4B5E-BF04-36B2BA976115}" srcOrd="0" destOrd="2" presId="urn:microsoft.com/office/officeart/2005/8/layout/cycle4"/>
    <dgm:cxn modelId="{97D3D311-7D86-4418-B6D7-10C0DCF4209A}" type="presOf" srcId="{617686C7-C160-41EA-862D-14A5F481900B}" destId="{3BDD44D1-F900-412E-B9D4-A37600204C3E}" srcOrd="0" destOrd="2" presId="urn:microsoft.com/office/officeart/2005/8/layout/cycle4"/>
    <dgm:cxn modelId="{E7623FA2-B021-4A6D-BBC0-E2921C7E5016}" type="presOf" srcId="{3BC7E632-5740-41E1-8141-E05CF6E1BD52}" destId="{43BD7E29-BFAF-4503-87BF-EE42E730E11E}" srcOrd="1" destOrd="1" presId="urn:microsoft.com/office/officeart/2005/8/layout/cycle4"/>
    <dgm:cxn modelId="{8B6D7ACB-F8CC-4DB8-8803-0EB510C0FA59}" srcId="{924DEA7D-76CA-4AA5-A1B3-2508E16555B2}" destId="{A4B7DE43-7229-4FB4-9DFF-C7139E292A5D}" srcOrd="1" destOrd="0" parTransId="{4185DA0A-C11D-4405-81CB-24A00D9171D1}" sibTransId="{DBA32ECF-1093-4964-B328-925EEABC91A8}"/>
    <dgm:cxn modelId="{2B438716-F0E8-4B6E-B654-EA51C63B12E9}" type="presOf" srcId="{F456D7F0-3CDB-45D5-9785-5410844E10FD}" destId="{43BD7E29-BFAF-4503-87BF-EE42E730E11E}" srcOrd="1" destOrd="3" presId="urn:microsoft.com/office/officeart/2005/8/layout/cycle4"/>
    <dgm:cxn modelId="{2F9022EA-F831-44D4-8DC2-93F078219EE5}" type="presOf" srcId="{260CA535-91AA-4841-A52E-DC2A2D856875}" destId="{7C51B440-25D6-41AE-BA1B-F9A5EBE67A2A}" srcOrd="1" destOrd="1" presId="urn:microsoft.com/office/officeart/2005/8/layout/cycle4"/>
    <dgm:cxn modelId="{8F7F8F29-4886-44B9-B899-20CBC2D14534}" type="presOf" srcId="{A6FA4891-85B3-4B2B-A06E-D523F2160D37}" destId="{7C51B440-25D6-41AE-BA1B-F9A5EBE67A2A}" srcOrd="1" destOrd="0" presId="urn:microsoft.com/office/officeart/2005/8/layout/cycle4"/>
    <dgm:cxn modelId="{08712AEB-3E99-4C96-A3E5-498A7DEA7A5A}" srcId="{1D99E508-E4C3-44FC-A164-72A8409B255C}" destId="{260CA535-91AA-4841-A52E-DC2A2D856875}" srcOrd="1" destOrd="0" parTransId="{EC5307EC-048F-4122-9CC8-6D888B4E582A}" sibTransId="{72CB429C-CC67-4778-B6AA-DF149A61D40A}"/>
    <dgm:cxn modelId="{1AC579DE-E39B-4179-96F9-93349BC01E57}" srcId="{F0658028-C6AA-4525-BBB1-2972882D8B47}" destId="{C52BF845-8AB0-465E-A318-DF3726365931}" srcOrd="1" destOrd="0" parTransId="{D57CB255-7931-48BD-93C2-4DD9A7C99022}" sibTransId="{B354BEAF-4FF4-4C0B-9D5A-9BD6D4D130CC}"/>
    <dgm:cxn modelId="{99A533F0-09E8-4925-98B1-DF32B26802E7}" srcId="{F0658028-C6AA-4525-BBB1-2972882D8B47}" destId="{924DEA7D-76CA-4AA5-A1B3-2508E16555B2}" srcOrd="2" destOrd="0" parTransId="{9E6A31C8-1C0A-4BA7-8817-F63B969240B6}" sibTransId="{7E4075F3-9E96-4F71-8F82-46AC9FE7FC00}"/>
    <dgm:cxn modelId="{3AA742A1-5151-42D4-82C7-2BDD90E73B6F}" srcId="{1D99E508-E4C3-44FC-A164-72A8409B255C}" destId="{93A61AAF-5EC7-4CEA-82E0-6D717BD49E94}" srcOrd="3" destOrd="0" parTransId="{2C3105D2-9242-472E-BAAC-A5A22E1F12CB}" sibTransId="{0F2F1D67-135C-431A-B790-209A7A5EC6B1}"/>
    <dgm:cxn modelId="{DE61B67A-CD3C-4A53-B331-C661806F3F45}" type="presOf" srcId="{C7DB1F8B-7324-4D36-915D-DEDBAC7E7CFD}" destId="{89F5A935-A0D9-4357-A0F0-18C33AC32ABB}" srcOrd="1" destOrd="2" presId="urn:microsoft.com/office/officeart/2005/8/layout/cycle4"/>
    <dgm:cxn modelId="{6AEA0E84-8957-4636-9409-099583DF37F1}" type="presOf" srcId="{1D99E508-E4C3-44FC-A164-72A8409B255C}" destId="{CEE61679-397F-4C61-974E-12C175913592}" srcOrd="0" destOrd="0" presId="urn:microsoft.com/office/officeart/2005/8/layout/cycle4"/>
    <dgm:cxn modelId="{3C645FE9-A8F6-4B64-A7CA-A809BF993268}" type="presOf" srcId="{42F516D5-B55F-4F8C-8DBC-F02F7D412C30}" destId="{89F5A935-A0D9-4357-A0F0-18C33AC32ABB}" srcOrd="1" destOrd="3" presId="urn:microsoft.com/office/officeart/2005/8/layout/cycle4"/>
    <dgm:cxn modelId="{2301A78A-8DCB-4270-B9D4-0D7FE5E041D6}" type="presOf" srcId="{34F77EE3-F02D-4BE1-BFD6-F33C2394A192}" destId="{320E3618-4046-4B5E-BF04-36B2BA976115}" srcOrd="0" destOrd="1" presId="urn:microsoft.com/office/officeart/2005/8/layout/cycle4"/>
    <dgm:cxn modelId="{57A880B6-0C26-4CE5-A1BE-11E87C61815A}" type="presOf" srcId="{617686C7-C160-41EA-862D-14A5F481900B}" destId="{43BD7E29-BFAF-4503-87BF-EE42E730E11E}" srcOrd="1" destOrd="2" presId="urn:microsoft.com/office/officeart/2005/8/layout/cycle4"/>
    <dgm:cxn modelId="{F59E2B0D-DB6D-467B-8967-377E968DA513}" srcId="{924DEA7D-76CA-4AA5-A1B3-2508E16555B2}" destId="{C7DB1F8B-7324-4D36-915D-DEDBAC7E7CFD}" srcOrd="2" destOrd="0" parTransId="{72610F54-42F0-4BD5-A3E1-5E7032415F4A}" sibTransId="{58EA59A9-FED1-4979-89A0-304566DB835F}"/>
    <dgm:cxn modelId="{9E01809F-9234-4C72-97E4-7A367C471830}" type="presOf" srcId="{AA3F10FC-CA62-41FF-92B4-1C3585BC33F2}" destId="{320E3618-4046-4B5E-BF04-36B2BA976115}" srcOrd="0" destOrd="3" presId="urn:microsoft.com/office/officeart/2005/8/layout/cycle4"/>
    <dgm:cxn modelId="{3BA75425-93D2-4BEC-B163-6354B3D97F8B}" type="presOf" srcId="{94A293A1-478B-41EC-964D-B12D1C9A0B6C}" destId="{43BD7E29-BFAF-4503-87BF-EE42E730E11E}" srcOrd="1" destOrd="0" presId="urn:microsoft.com/office/officeart/2005/8/layout/cycle4"/>
    <dgm:cxn modelId="{B9C0D7D9-417F-4101-8EA4-DD5E9D998932}" type="presOf" srcId="{3BC7E632-5740-41E1-8141-E05CF6E1BD52}" destId="{3BDD44D1-F900-412E-B9D4-A37600204C3E}" srcOrd="0" destOrd="1" presId="urn:microsoft.com/office/officeart/2005/8/layout/cycle4"/>
    <dgm:cxn modelId="{6AFE41E1-C529-49BD-A2B4-515FB52E5F05}" type="presOf" srcId="{260CA535-91AA-4841-A52E-DC2A2D856875}" destId="{2E80C5E7-137F-4D68-9A42-4F59C0AC87D9}" srcOrd="0" destOrd="1" presId="urn:microsoft.com/office/officeart/2005/8/layout/cycle4"/>
    <dgm:cxn modelId="{9DD98C73-5B33-488A-8697-ED5EAEA8B2D5}" srcId="{C52BF845-8AB0-465E-A318-DF3726365931}" destId="{34F77EE3-F02D-4BE1-BFD6-F33C2394A192}" srcOrd="1" destOrd="0" parTransId="{C3604A24-4E7F-409E-8A0B-6C0F1E8A58B5}" sibTransId="{4809276F-F2D6-4C9E-97B6-55FBF6C667FE}"/>
    <dgm:cxn modelId="{7EC9C6B5-9A35-4676-AF5F-13729EE639E9}" type="presOf" srcId="{F0658028-C6AA-4525-BBB1-2972882D8B47}" destId="{FD3C6A00-9A01-4EE8-8FAC-1219580B88FD}" srcOrd="0" destOrd="0" presId="urn:microsoft.com/office/officeart/2005/8/layout/cycle4"/>
    <dgm:cxn modelId="{AF209620-D9C5-4B40-BE4B-7CCDACABE354}" srcId="{92CB7AE3-504E-45D7-9230-0F6E3BE6FF83}" destId="{F456D7F0-3CDB-45D5-9785-5410844E10FD}" srcOrd="3" destOrd="0" parTransId="{72B1D81F-83F4-4E88-AA5F-C94E6E879155}" sibTransId="{73D319FA-8FEC-4CFA-BA57-FC22453C16B6}"/>
    <dgm:cxn modelId="{7CA4CC1C-2EB3-4AF5-AF8D-F1F7F185D546}" type="presOf" srcId="{94A293A1-478B-41EC-964D-B12D1C9A0B6C}" destId="{3BDD44D1-F900-412E-B9D4-A37600204C3E}" srcOrd="0" destOrd="0" presId="urn:microsoft.com/office/officeart/2005/8/layout/cycle4"/>
    <dgm:cxn modelId="{4AE14C77-2930-4C8A-A58C-93F52B912442}" type="presOf" srcId="{C7B7018B-3808-4983-9D44-5357DED71B0E}" destId="{827323F7-D717-4195-B76D-24552F18E821}" srcOrd="1" destOrd="2" presId="urn:microsoft.com/office/officeart/2005/8/layout/cycle4"/>
    <dgm:cxn modelId="{2F6F0F42-99BA-4287-A22E-0A250B5909B1}" type="presOf" srcId="{42F516D5-B55F-4F8C-8DBC-F02F7D412C30}" destId="{B9155342-9D69-40C7-B037-41D66E3C4B71}" srcOrd="0" destOrd="3" presId="urn:microsoft.com/office/officeart/2005/8/layout/cycle4"/>
    <dgm:cxn modelId="{75E494B0-B68F-4414-B494-F16DE2EB1093}" type="presOf" srcId="{D6C8A0EB-4DD2-4B15-9D2A-82EE901145CB}" destId="{320E3618-4046-4B5E-BF04-36B2BA976115}" srcOrd="0" destOrd="0" presId="urn:microsoft.com/office/officeart/2005/8/layout/cycle4"/>
    <dgm:cxn modelId="{0F15A56A-BF5C-49CF-9B9F-FBBB0CACD6A5}" type="presOf" srcId="{F456D7F0-3CDB-45D5-9785-5410844E10FD}" destId="{3BDD44D1-F900-412E-B9D4-A37600204C3E}" srcOrd="0" destOrd="3" presId="urn:microsoft.com/office/officeart/2005/8/layout/cycle4"/>
    <dgm:cxn modelId="{1007B7EE-2ACF-42A6-83E4-C5AB9B7DB21C}" type="presOf" srcId="{69F81D6F-F1B0-4701-9C96-49D33ED52B12}" destId="{7C51B440-25D6-41AE-BA1B-F9A5EBE67A2A}" srcOrd="1" destOrd="2" presId="urn:microsoft.com/office/officeart/2005/8/layout/cycle4"/>
    <dgm:cxn modelId="{CCB1E203-C8CF-49A6-9B42-A26EF866E443}" type="presOf" srcId="{D6C8A0EB-4DD2-4B15-9D2A-82EE901145CB}" destId="{827323F7-D717-4195-B76D-24552F18E821}" srcOrd="1" destOrd="0" presId="urn:microsoft.com/office/officeart/2005/8/layout/cycle4"/>
    <dgm:cxn modelId="{8557451B-46D2-4ED4-BDA1-507AD9CACB63}" srcId="{C52BF845-8AB0-465E-A318-DF3726365931}" destId="{D6C8A0EB-4DD2-4B15-9D2A-82EE901145CB}" srcOrd="0" destOrd="0" parTransId="{7AD64BDC-D9D3-44E6-9F43-299F9B57A276}" sibTransId="{B00B3561-E5F6-4D0C-B23D-F36D229B9717}"/>
    <dgm:cxn modelId="{07A9B2A9-9178-4186-876A-27845BA0482F}" type="presOf" srcId="{C52BF845-8AB0-465E-A318-DF3726365931}" destId="{A57A86EE-6B22-48D7-96B1-DB896E8C74E6}" srcOrd="0" destOrd="0" presId="urn:microsoft.com/office/officeart/2005/8/layout/cycle4"/>
    <dgm:cxn modelId="{32FD0379-328D-47A5-B443-F1239C2E89AD}" type="presOf" srcId="{A4B7DE43-7229-4FB4-9DFF-C7139E292A5D}" destId="{89F5A935-A0D9-4357-A0F0-18C33AC32ABB}" srcOrd="1" destOrd="1" presId="urn:microsoft.com/office/officeart/2005/8/layout/cycle4"/>
    <dgm:cxn modelId="{38F0439A-1DBE-4985-8DD2-713BBBBC0DBD}" srcId="{C52BF845-8AB0-465E-A318-DF3726365931}" destId="{C7B7018B-3808-4983-9D44-5357DED71B0E}" srcOrd="2" destOrd="0" parTransId="{EC9B614E-409C-4F88-8508-B9B8D7E6125F}" sibTransId="{390D8F3E-CE9B-44E8-BA05-6F2A3E02ECAE}"/>
    <dgm:cxn modelId="{D34AED5A-26FA-4A7C-910E-79777B952D79}" type="presOf" srcId="{93A61AAF-5EC7-4CEA-82E0-6D717BD49E94}" destId="{2E80C5E7-137F-4D68-9A42-4F59C0AC87D9}" srcOrd="0" destOrd="3" presId="urn:microsoft.com/office/officeart/2005/8/layout/cycle4"/>
    <dgm:cxn modelId="{967D3F8D-8E91-4ED6-99AA-F2FB5A17EDE8}" srcId="{C52BF845-8AB0-465E-A318-DF3726365931}" destId="{AA3F10FC-CA62-41FF-92B4-1C3585BC33F2}" srcOrd="3" destOrd="0" parTransId="{9DEA50A3-12E1-4C5A-881D-3A4F1F94DFCB}" sibTransId="{F59C54A6-A486-48BC-9AD8-D305C3389E6D}"/>
    <dgm:cxn modelId="{DFB048E8-2A77-4565-B688-0BF4AD7ED7DE}" srcId="{92CB7AE3-504E-45D7-9230-0F6E3BE6FF83}" destId="{94A293A1-478B-41EC-964D-B12D1C9A0B6C}" srcOrd="0" destOrd="0" parTransId="{500A0E04-D84D-43B9-9626-6850257E072D}" sibTransId="{99B1EB15-4526-46B4-89E6-4DB6C8CD63D4}"/>
    <dgm:cxn modelId="{BC381A5F-2EE2-4AC6-AFF2-0F356D2AE0BC}" srcId="{92CB7AE3-504E-45D7-9230-0F6E3BE6FF83}" destId="{617686C7-C160-41EA-862D-14A5F481900B}" srcOrd="2" destOrd="0" parTransId="{1348F3B1-A213-480E-9AD1-359AE792285E}" sibTransId="{79B4AA88-96DA-4C27-B1A2-21FA1970C722}"/>
    <dgm:cxn modelId="{CFA3EC40-227D-4EEF-AA7D-A5BDD9B609BE}" type="presOf" srcId="{69F81D6F-F1B0-4701-9C96-49D33ED52B12}" destId="{2E80C5E7-137F-4D68-9A42-4F59C0AC87D9}" srcOrd="0" destOrd="2" presId="urn:microsoft.com/office/officeart/2005/8/layout/cycle4"/>
    <dgm:cxn modelId="{974115D1-1250-4FA2-AAEF-2016A2967B3D}" type="presOf" srcId="{924DEA7D-76CA-4AA5-A1B3-2508E16555B2}" destId="{ADD99E69-513F-44D1-B7DA-7FCC475276BC}" srcOrd="0" destOrd="0" presId="urn:microsoft.com/office/officeart/2005/8/layout/cycle4"/>
    <dgm:cxn modelId="{0DDB4515-114C-4799-B463-CFC563E7A273}" type="presOf" srcId="{2EBEA6D0-A176-42BD-9A4A-A1F544D57466}" destId="{89F5A935-A0D9-4357-A0F0-18C33AC32ABB}" srcOrd="1" destOrd="0" presId="urn:microsoft.com/office/officeart/2005/8/layout/cycle4"/>
    <dgm:cxn modelId="{B5A2929F-7976-48E9-A334-66C91202AE35}" srcId="{92CB7AE3-504E-45D7-9230-0F6E3BE6FF83}" destId="{3BC7E632-5740-41E1-8141-E05CF6E1BD52}" srcOrd="1" destOrd="0" parTransId="{F8FBC512-E79B-4C3D-810F-6D412179420B}" sibTransId="{929C079C-4999-4DEB-8401-A4434F13ED32}"/>
    <dgm:cxn modelId="{5EBF3B6C-C30B-42D5-A330-F883815D94E7}" type="presOf" srcId="{A4B7DE43-7229-4FB4-9DFF-C7139E292A5D}" destId="{B9155342-9D69-40C7-B037-41D66E3C4B71}" srcOrd="0" destOrd="1" presId="urn:microsoft.com/office/officeart/2005/8/layout/cycle4"/>
    <dgm:cxn modelId="{0113B39D-28B6-4558-A763-BDCE7852C2DA}" type="presOf" srcId="{2EBEA6D0-A176-42BD-9A4A-A1F544D57466}" destId="{B9155342-9D69-40C7-B037-41D66E3C4B71}" srcOrd="0" destOrd="0" presId="urn:microsoft.com/office/officeart/2005/8/layout/cycle4"/>
    <dgm:cxn modelId="{552FA736-8878-482D-88AA-2139DB66610E}" type="presOf" srcId="{AA3F10FC-CA62-41FF-92B4-1C3585BC33F2}" destId="{827323F7-D717-4195-B76D-24552F18E821}" srcOrd="1" destOrd="3" presId="urn:microsoft.com/office/officeart/2005/8/layout/cycle4"/>
    <dgm:cxn modelId="{0B7B989B-E4DB-469C-BB3A-6BF5478B2CE2}" srcId="{F0658028-C6AA-4525-BBB1-2972882D8B47}" destId="{92CB7AE3-504E-45D7-9230-0F6E3BE6FF83}" srcOrd="0" destOrd="0" parTransId="{269814BA-0CAB-4FD8-BD64-04B061F5D2C9}" sibTransId="{4E2F0137-7004-408D-8BA8-B50B8517F5E9}"/>
    <dgm:cxn modelId="{6183007C-253D-4E78-9564-39D0159F7625}" type="presParOf" srcId="{FD3C6A00-9A01-4EE8-8FAC-1219580B88FD}" destId="{0A44F54B-B347-4459-85BD-580EC59C0F69}" srcOrd="0" destOrd="0" presId="urn:microsoft.com/office/officeart/2005/8/layout/cycle4"/>
    <dgm:cxn modelId="{8E30FA22-CE60-4CCC-882F-EF907DAAE27E}" type="presParOf" srcId="{0A44F54B-B347-4459-85BD-580EC59C0F69}" destId="{1E6579A0-1DB4-4D3A-BF25-EB7943590F25}" srcOrd="0" destOrd="0" presId="urn:microsoft.com/office/officeart/2005/8/layout/cycle4"/>
    <dgm:cxn modelId="{9C0D7B1D-A7A0-4F8D-8A0F-094FF3CB428F}" type="presParOf" srcId="{1E6579A0-1DB4-4D3A-BF25-EB7943590F25}" destId="{3BDD44D1-F900-412E-B9D4-A37600204C3E}" srcOrd="0" destOrd="0" presId="urn:microsoft.com/office/officeart/2005/8/layout/cycle4"/>
    <dgm:cxn modelId="{8E1EE84C-E752-4335-80C1-6E3B255B9841}" type="presParOf" srcId="{1E6579A0-1DB4-4D3A-BF25-EB7943590F25}" destId="{43BD7E29-BFAF-4503-87BF-EE42E730E11E}" srcOrd="1" destOrd="0" presId="urn:microsoft.com/office/officeart/2005/8/layout/cycle4"/>
    <dgm:cxn modelId="{722124ED-F9C4-44DE-B1EA-D7D1C32E2651}" type="presParOf" srcId="{0A44F54B-B347-4459-85BD-580EC59C0F69}" destId="{04A29DB6-92CF-463A-B009-A072863D79F4}" srcOrd="1" destOrd="0" presId="urn:microsoft.com/office/officeart/2005/8/layout/cycle4"/>
    <dgm:cxn modelId="{7FA0968D-FCBF-4C32-8D0E-28410B8DDEBA}" type="presParOf" srcId="{04A29DB6-92CF-463A-B009-A072863D79F4}" destId="{320E3618-4046-4B5E-BF04-36B2BA976115}" srcOrd="0" destOrd="0" presId="urn:microsoft.com/office/officeart/2005/8/layout/cycle4"/>
    <dgm:cxn modelId="{6DAA77B1-4655-415B-BB36-56003B1C7FCB}" type="presParOf" srcId="{04A29DB6-92CF-463A-B009-A072863D79F4}" destId="{827323F7-D717-4195-B76D-24552F18E821}" srcOrd="1" destOrd="0" presId="urn:microsoft.com/office/officeart/2005/8/layout/cycle4"/>
    <dgm:cxn modelId="{2606F09F-97FD-4C32-A1A4-319BF6CCD446}" type="presParOf" srcId="{0A44F54B-B347-4459-85BD-580EC59C0F69}" destId="{3391103C-34E5-4BFA-AADE-6B8C76D909D7}" srcOrd="2" destOrd="0" presId="urn:microsoft.com/office/officeart/2005/8/layout/cycle4"/>
    <dgm:cxn modelId="{2E820BA9-5477-45CF-8C98-E36808CBA56A}" type="presParOf" srcId="{3391103C-34E5-4BFA-AADE-6B8C76D909D7}" destId="{B9155342-9D69-40C7-B037-41D66E3C4B71}" srcOrd="0" destOrd="0" presId="urn:microsoft.com/office/officeart/2005/8/layout/cycle4"/>
    <dgm:cxn modelId="{EDD6BDDF-3C76-42A6-BC66-2295127887A5}" type="presParOf" srcId="{3391103C-34E5-4BFA-AADE-6B8C76D909D7}" destId="{89F5A935-A0D9-4357-A0F0-18C33AC32ABB}" srcOrd="1" destOrd="0" presId="urn:microsoft.com/office/officeart/2005/8/layout/cycle4"/>
    <dgm:cxn modelId="{20472682-2855-443B-BEDB-A2A4537BBD2C}" type="presParOf" srcId="{0A44F54B-B347-4459-85BD-580EC59C0F69}" destId="{8E6BAD12-ACB1-445D-91F6-2BA2C2C7EA05}" srcOrd="3" destOrd="0" presId="urn:microsoft.com/office/officeart/2005/8/layout/cycle4"/>
    <dgm:cxn modelId="{EA6CB0B2-F1EB-47A7-9F31-1ACE433B6CD5}" type="presParOf" srcId="{8E6BAD12-ACB1-445D-91F6-2BA2C2C7EA05}" destId="{2E80C5E7-137F-4D68-9A42-4F59C0AC87D9}" srcOrd="0" destOrd="0" presId="urn:microsoft.com/office/officeart/2005/8/layout/cycle4"/>
    <dgm:cxn modelId="{4F25D63D-FD6D-44A2-89CB-5025C5EE2502}" type="presParOf" srcId="{8E6BAD12-ACB1-445D-91F6-2BA2C2C7EA05}" destId="{7C51B440-25D6-41AE-BA1B-F9A5EBE67A2A}" srcOrd="1" destOrd="0" presId="urn:microsoft.com/office/officeart/2005/8/layout/cycle4"/>
    <dgm:cxn modelId="{F7B8261D-E894-4B46-AB3C-FF3110934E6E}" type="presParOf" srcId="{0A44F54B-B347-4459-85BD-580EC59C0F69}" destId="{B941B8EC-4A91-4052-BE8C-7AA0BEA88D95}" srcOrd="4" destOrd="0" presId="urn:microsoft.com/office/officeart/2005/8/layout/cycle4"/>
    <dgm:cxn modelId="{05D11C14-5B9F-4289-8D43-08D575164B92}" type="presParOf" srcId="{FD3C6A00-9A01-4EE8-8FAC-1219580B88FD}" destId="{0EE8F9BD-720C-4B40-8464-3CF6710F6650}" srcOrd="1" destOrd="0" presId="urn:microsoft.com/office/officeart/2005/8/layout/cycle4"/>
    <dgm:cxn modelId="{9834EB3F-16F0-4594-BD1A-4997044A2158}" type="presParOf" srcId="{0EE8F9BD-720C-4B40-8464-3CF6710F6650}" destId="{E19336B7-F396-437A-BE38-774D5FF38DC7}" srcOrd="0" destOrd="0" presId="urn:microsoft.com/office/officeart/2005/8/layout/cycle4"/>
    <dgm:cxn modelId="{35469EE0-02B6-4DC4-9748-6C3A462FB3FC}" type="presParOf" srcId="{0EE8F9BD-720C-4B40-8464-3CF6710F6650}" destId="{A57A86EE-6B22-48D7-96B1-DB896E8C74E6}" srcOrd="1" destOrd="0" presId="urn:microsoft.com/office/officeart/2005/8/layout/cycle4"/>
    <dgm:cxn modelId="{D5732A2A-9859-417A-A764-6EFF2E4C1CE6}" type="presParOf" srcId="{0EE8F9BD-720C-4B40-8464-3CF6710F6650}" destId="{ADD99E69-513F-44D1-B7DA-7FCC475276BC}" srcOrd="2" destOrd="0" presId="urn:microsoft.com/office/officeart/2005/8/layout/cycle4"/>
    <dgm:cxn modelId="{5B4BAC8C-CCD8-4C75-936D-5CE9184AB11D}" type="presParOf" srcId="{0EE8F9BD-720C-4B40-8464-3CF6710F6650}" destId="{CEE61679-397F-4C61-974E-12C175913592}" srcOrd="3" destOrd="0" presId="urn:microsoft.com/office/officeart/2005/8/layout/cycle4"/>
    <dgm:cxn modelId="{D4C29FCB-6032-4294-98BB-EE13990137E8}" type="presParOf" srcId="{0EE8F9BD-720C-4B40-8464-3CF6710F6650}" destId="{9759371B-1BC5-4320-8859-053F8FC10C7B}" srcOrd="4" destOrd="0" presId="urn:microsoft.com/office/officeart/2005/8/layout/cycle4"/>
    <dgm:cxn modelId="{98A27721-6298-445C-8477-EC6DEBC02C5D}" type="presParOf" srcId="{FD3C6A00-9A01-4EE8-8FAC-1219580B88FD}" destId="{BC4C1A94-F3C1-46EC-A48A-4E9616B764C0}" srcOrd="2" destOrd="0" presId="urn:microsoft.com/office/officeart/2005/8/layout/cycle4"/>
    <dgm:cxn modelId="{8A849088-CADA-4B56-9DE6-188B046D98EF}" type="presParOf" srcId="{FD3C6A00-9A01-4EE8-8FAC-1219580B88FD}" destId="{41ED4842-BBF0-40B2-AA3A-74BAB6345AB8}" srcOrd="3" destOrd="0" presId="urn:microsoft.com/office/officeart/2005/8/layout/cycle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46C944-B172-495F-A05D-6DF7C1EFFD1B}" type="doc">
      <dgm:prSet loTypeId="urn:microsoft.com/office/officeart/2005/8/layout/hProcess6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03C0E1B2-0358-4243-AAF7-2289A900D333}">
      <dgm:prSet phldrT="[Texto]" custT="1"/>
      <dgm:spPr/>
      <dgm:t>
        <a:bodyPr/>
        <a:lstStyle/>
        <a:p>
          <a:r>
            <a:rPr lang="es-EC" sz="1000">
              <a:latin typeface="Times New Roman" pitchFamily="18" charset="0"/>
              <a:cs typeface="Times New Roman" pitchFamily="18" charset="0"/>
            </a:rPr>
            <a:t>Fortalecer el nivel  competitivo de salud.</a:t>
          </a:r>
        </a:p>
      </dgm:t>
    </dgm:pt>
    <dgm:pt modelId="{30285BE0-890B-49C9-B183-693B51D0F9F0}" type="parTrans" cxnId="{3D8ABB0E-1F99-457F-9114-8F450362B4A4}">
      <dgm:prSet/>
      <dgm:spPr/>
      <dgm:t>
        <a:bodyPr/>
        <a:lstStyle/>
        <a:p>
          <a:endParaRPr lang="es-EC">
            <a:solidFill>
              <a:sysClr val="windowText" lastClr="000000"/>
            </a:solidFill>
          </a:endParaRPr>
        </a:p>
      </dgm:t>
    </dgm:pt>
    <dgm:pt modelId="{07DC1BC2-5451-450A-84CD-8A9F28D9D2C6}" type="sibTrans" cxnId="{3D8ABB0E-1F99-457F-9114-8F450362B4A4}">
      <dgm:prSet/>
      <dgm:spPr/>
      <dgm:t>
        <a:bodyPr/>
        <a:lstStyle/>
        <a:p>
          <a:endParaRPr lang="es-EC">
            <a:solidFill>
              <a:sysClr val="windowText" lastClr="000000"/>
            </a:solidFill>
          </a:endParaRPr>
        </a:p>
      </dgm:t>
    </dgm:pt>
    <dgm:pt modelId="{7228129A-133F-42A9-98AC-EC9DEB955695}">
      <dgm:prSet phldrT="[Texto]" custT="1"/>
      <dgm:spPr/>
      <dgm:t>
        <a:bodyPr/>
        <a:lstStyle/>
        <a:p>
          <a:r>
            <a:rPr lang="es-EC" sz="1000"/>
            <a:t>*</a:t>
          </a:r>
        </a:p>
      </dgm:t>
    </dgm:pt>
    <dgm:pt modelId="{9F0E7D58-4B99-4576-91AC-86D5BC534351}" type="parTrans" cxnId="{4B0466DE-DDC9-4999-AC5D-F0A6516176AB}">
      <dgm:prSet/>
      <dgm:spPr/>
      <dgm:t>
        <a:bodyPr/>
        <a:lstStyle/>
        <a:p>
          <a:endParaRPr lang="es-EC">
            <a:solidFill>
              <a:sysClr val="windowText" lastClr="000000"/>
            </a:solidFill>
          </a:endParaRPr>
        </a:p>
      </dgm:t>
    </dgm:pt>
    <dgm:pt modelId="{7F26AFF4-7544-464C-9EF4-5684C6A4CCB7}" type="sibTrans" cxnId="{4B0466DE-DDC9-4999-AC5D-F0A6516176AB}">
      <dgm:prSet/>
      <dgm:spPr/>
      <dgm:t>
        <a:bodyPr/>
        <a:lstStyle/>
        <a:p>
          <a:endParaRPr lang="es-EC">
            <a:solidFill>
              <a:sysClr val="windowText" lastClr="000000"/>
            </a:solidFill>
          </a:endParaRPr>
        </a:p>
      </dgm:t>
    </dgm:pt>
    <dgm:pt modelId="{BA76A6A9-C711-4B92-A29C-D119C860A3F7}">
      <dgm:prSet phldrT="[Texto]" custT="1"/>
      <dgm:spPr/>
      <dgm:t>
        <a:bodyPr/>
        <a:lstStyle/>
        <a:p>
          <a:r>
            <a:rPr lang="es-EC" sz="1000" dirty="0">
              <a:latin typeface="Times New Roman" pitchFamily="18" charset="0"/>
              <a:cs typeface="Times New Roman" pitchFamily="18" charset="0"/>
            </a:rPr>
            <a:t>Trabajar adaptándose a las nuevas tecnologías.</a:t>
          </a:r>
        </a:p>
      </dgm:t>
    </dgm:pt>
    <dgm:pt modelId="{6914AEB7-A8E1-4D18-BD1F-F99BCFD84221}" type="parTrans" cxnId="{EC46119C-4366-4234-813F-BBD019FCF669}">
      <dgm:prSet/>
      <dgm:spPr/>
      <dgm:t>
        <a:bodyPr/>
        <a:lstStyle/>
        <a:p>
          <a:endParaRPr lang="es-EC">
            <a:solidFill>
              <a:sysClr val="windowText" lastClr="000000"/>
            </a:solidFill>
          </a:endParaRPr>
        </a:p>
      </dgm:t>
    </dgm:pt>
    <dgm:pt modelId="{4D274D3A-ED27-4C91-94DA-EC1F8D0FFB61}" type="sibTrans" cxnId="{EC46119C-4366-4234-813F-BBD019FCF669}">
      <dgm:prSet/>
      <dgm:spPr/>
      <dgm:t>
        <a:bodyPr/>
        <a:lstStyle/>
        <a:p>
          <a:endParaRPr lang="es-EC">
            <a:solidFill>
              <a:sysClr val="windowText" lastClr="000000"/>
            </a:solidFill>
          </a:endParaRPr>
        </a:p>
      </dgm:t>
    </dgm:pt>
    <dgm:pt modelId="{2D01E4AB-B57C-49EC-84E5-21ADB3226864}">
      <dgm:prSet phldrT="[Texto]" custT="1"/>
      <dgm:spPr/>
      <dgm:t>
        <a:bodyPr/>
        <a:lstStyle/>
        <a:p>
          <a:r>
            <a:rPr lang="es-EC" sz="1000"/>
            <a:t>*</a:t>
          </a:r>
        </a:p>
      </dgm:t>
    </dgm:pt>
    <dgm:pt modelId="{93E7C2A3-44C6-462B-88E4-6495C704E064}" type="parTrans" cxnId="{88841331-C76D-42DA-A2F8-776EE5B8D519}">
      <dgm:prSet/>
      <dgm:spPr/>
      <dgm:t>
        <a:bodyPr/>
        <a:lstStyle/>
        <a:p>
          <a:endParaRPr lang="es-EC">
            <a:solidFill>
              <a:sysClr val="windowText" lastClr="000000"/>
            </a:solidFill>
          </a:endParaRPr>
        </a:p>
      </dgm:t>
    </dgm:pt>
    <dgm:pt modelId="{145BC53F-5311-43D6-B366-3F8641DDB2C8}" type="sibTrans" cxnId="{88841331-C76D-42DA-A2F8-776EE5B8D519}">
      <dgm:prSet/>
      <dgm:spPr/>
      <dgm:t>
        <a:bodyPr/>
        <a:lstStyle/>
        <a:p>
          <a:endParaRPr lang="es-EC">
            <a:solidFill>
              <a:sysClr val="windowText" lastClr="000000"/>
            </a:solidFill>
          </a:endParaRPr>
        </a:p>
      </dgm:t>
    </dgm:pt>
    <dgm:pt modelId="{C2981EB5-C3C2-45EA-B1E9-B9D209FA8C79}">
      <dgm:prSet phldrT="[Texto]" custT="1"/>
      <dgm:spPr/>
      <dgm:t>
        <a:bodyPr/>
        <a:lstStyle/>
        <a:p>
          <a:r>
            <a:rPr lang="es-EC" sz="1000">
              <a:latin typeface="Times New Roman" pitchFamily="18" charset="0"/>
              <a:cs typeface="Times New Roman" pitchFamily="18" charset="0"/>
            </a:rPr>
            <a:t>Brindar un servicio de calidad acorde a las necesidades del afiliado</a:t>
          </a:r>
        </a:p>
      </dgm:t>
    </dgm:pt>
    <dgm:pt modelId="{E3F6B844-2F3A-4EB1-81BF-3E4A7E2D182C}" type="parTrans" cxnId="{AFDC8087-0FED-4F42-83CA-7E2AC52BB9F2}">
      <dgm:prSet/>
      <dgm:spPr/>
      <dgm:t>
        <a:bodyPr/>
        <a:lstStyle/>
        <a:p>
          <a:endParaRPr lang="es-EC">
            <a:solidFill>
              <a:sysClr val="windowText" lastClr="000000"/>
            </a:solidFill>
          </a:endParaRPr>
        </a:p>
      </dgm:t>
    </dgm:pt>
    <dgm:pt modelId="{8B2E3566-8019-41ED-8626-B3E4D84768EB}" type="sibTrans" cxnId="{AFDC8087-0FED-4F42-83CA-7E2AC52BB9F2}">
      <dgm:prSet/>
      <dgm:spPr/>
      <dgm:t>
        <a:bodyPr/>
        <a:lstStyle/>
        <a:p>
          <a:endParaRPr lang="es-EC">
            <a:solidFill>
              <a:sysClr val="windowText" lastClr="000000"/>
            </a:solidFill>
          </a:endParaRPr>
        </a:p>
      </dgm:t>
    </dgm:pt>
    <dgm:pt modelId="{B2D418EB-31C5-4F7C-878D-57905637FF93}">
      <dgm:prSet phldrT="[Texto]"/>
      <dgm:spPr/>
      <dgm:t>
        <a:bodyPr/>
        <a:lstStyle/>
        <a:p>
          <a:r>
            <a:rPr lang="es-EC"/>
            <a:t>*</a:t>
          </a:r>
        </a:p>
      </dgm:t>
    </dgm:pt>
    <dgm:pt modelId="{A05613F4-8F8A-42C5-8F34-706DC1CD459E}" type="sibTrans" cxnId="{EC0C0231-DA34-434C-AE29-19AADB157581}">
      <dgm:prSet/>
      <dgm:spPr/>
      <dgm:t>
        <a:bodyPr/>
        <a:lstStyle/>
        <a:p>
          <a:endParaRPr lang="es-EC">
            <a:solidFill>
              <a:sysClr val="windowText" lastClr="000000"/>
            </a:solidFill>
          </a:endParaRPr>
        </a:p>
      </dgm:t>
    </dgm:pt>
    <dgm:pt modelId="{B2B2C0AB-1D92-4966-8F80-D9312DF43241}" type="parTrans" cxnId="{EC0C0231-DA34-434C-AE29-19AADB157581}">
      <dgm:prSet/>
      <dgm:spPr/>
      <dgm:t>
        <a:bodyPr/>
        <a:lstStyle/>
        <a:p>
          <a:endParaRPr lang="es-EC">
            <a:solidFill>
              <a:sysClr val="windowText" lastClr="000000"/>
            </a:solidFill>
          </a:endParaRPr>
        </a:p>
      </dgm:t>
    </dgm:pt>
    <dgm:pt modelId="{FDF2859F-CBC7-41FE-8E33-4724AEC5573D}" type="pres">
      <dgm:prSet presAssocID="{4D46C944-B172-495F-A05D-6DF7C1EFFD1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1FF8C06-31EE-42C4-A67E-DF5A0C4A338E}" type="pres">
      <dgm:prSet presAssocID="{B2D418EB-31C5-4F7C-878D-57905637FF93}" presName="compNode" presStyleCnt="0"/>
      <dgm:spPr/>
      <dgm:t>
        <a:bodyPr/>
        <a:lstStyle/>
        <a:p>
          <a:endParaRPr lang="es-EC"/>
        </a:p>
      </dgm:t>
    </dgm:pt>
    <dgm:pt modelId="{26F5AFEB-2C7E-48B3-9E47-74E7C2F0836E}" type="pres">
      <dgm:prSet presAssocID="{B2D418EB-31C5-4F7C-878D-57905637FF93}" presName="noGeometry" presStyleCnt="0"/>
      <dgm:spPr/>
      <dgm:t>
        <a:bodyPr/>
        <a:lstStyle/>
        <a:p>
          <a:endParaRPr lang="es-EC"/>
        </a:p>
      </dgm:t>
    </dgm:pt>
    <dgm:pt modelId="{E38E75A8-49FF-486A-B8EF-A0C7A22DC229}" type="pres">
      <dgm:prSet presAssocID="{B2D418EB-31C5-4F7C-878D-57905637FF93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E12991-7032-4402-AA83-96CAA78444C9}" type="pres">
      <dgm:prSet presAssocID="{B2D418EB-31C5-4F7C-878D-57905637FF93}" presName="childTextHidden" presStyleLbl="bgAccFollowNode1" presStyleIdx="0" presStyleCnt="3"/>
      <dgm:spPr/>
      <dgm:t>
        <a:bodyPr/>
        <a:lstStyle/>
        <a:p>
          <a:endParaRPr lang="es-EC"/>
        </a:p>
      </dgm:t>
    </dgm:pt>
    <dgm:pt modelId="{85CE09CE-3EBE-4C2C-9FB2-904CCA242C81}" type="pres">
      <dgm:prSet presAssocID="{B2D418EB-31C5-4F7C-878D-57905637FF9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BECB13-E270-4BFD-898A-6BF607714C55}" type="pres">
      <dgm:prSet presAssocID="{B2D418EB-31C5-4F7C-878D-57905637FF93}" presName="aSpace" presStyleCnt="0"/>
      <dgm:spPr/>
      <dgm:t>
        <a:bodyPr/>
        <a:lstStyle/>
        <a:p>
          <a:endParaRPr lang="es-EC"/>
        </a:p>
      </dgm:t>
    </dgm:pt>
    <dgm:pt modelId="{8C028FDD-77B4-43D1-81E2-0570809485D3}" type="pres">
      <dgm:prSet presAssocID="{7228129A-133F-42A9-98AC-EC9DEB955695}" presName="compNode" presStyleCnt="0"/>
      <dgm:spPr/>
      <dgm:t>
        <a:bodyPr/>
        <a:lstStyle/>
        <a:p>
          <a:endParaRPr lang="es-EC"/>
        </a:p>
      </dgm:t>
    </dgm:pt>
    <dgm:pt modelId="{F2C14317-9C22-4A09-B600-9011ACF11497}" type="pres">
      <dgm:prSet presAssocID="{7228129A-133F-42A9-98AC-EC9DEB955695}" presName="noGeometry" presStyleCnt="0"/>
      <dgm:spPr/>
      <dgm:t>
        <a:bodyPr/>
        <a:lstStyle/>
        <a:p>
          <a:endParaRPr lang="es-EC"/>
        </a:p>
      </dgm:t>
    </dgm:pt>
    <dgm:pt modelId="{11CFB59D-55CC-491C-8A02-9B060CE6A29C}" type="pres">
      <dgm:prSet presAssocID="{7228129A-133F-42A9-98AC-EC9DEB955695}" presName="childTextVisible" presStyleLbl="bgAccFollowNode1" presStyleIdx="1" presStyleCnt="3" custLinFactNeighborX="1966" custLinFactNeighborY="-75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FD9ADC-0CD8-47BF-9602-E9AFF47F2FB0}" type="pres">
      <dgm:prSet presAssocID="{7228129A-133F-42A9-98AC-EC9DEB955695}" presName="childTextHidden" presStyleLbl="bgAccFollowNode1" presStyleIdx="1" presStyleCnt="3"/>
      <dgm:spPr/>
      <dgm:t>
        <a:bodyPr/>
        <a:lstStyle/>
        <a:p>
          <a:endParaRPr lang="es-EC"/>
        </a:p>
      </dgm:t>
    </dgm:pt>
    <dgm:pt modelId="{52D064C1-4EF1-49BC-9F2A-FE80D3B8CC78}" type="pres">
      <dgm:prSet presAssocID="{7228129A-133F-42A9-98AC-EC9DEB95569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97B1B4-1C58-479A-BBE6-B1B8413B2FA4}" type="pres">
      <dgm:prSet presAssocID="{7228129A-133F-42A9-98AC-EC9DEB955695}" presName="aSpace" presStyleCnt="0"/>
      <dgm:spPr/>
      <dgm:t>
        <a:bodyPr/>
        <a:lstStyle/>
        <a:p>
          <a:endParaRPr lang="es-EC"/>
        </a:p>
      </dgm:t>
    </dgm:pt>
    <dgm:pt modelId="{39D7AC31-DFE3-4718-942B-66F592B72F91}" type="pres">
      <dgm:prSet presAssocID="{2D01E4AB-B57C-49EC-84E5-21ADB3226864}" presName="compNode" presStyleCnt="0"/>
      <dgm:spPr/>
      <dgm:t>
        <a:bodyPr/>
        <a:lstStyle/>
        <a:p>
          <a:endParaRPr lang="es-EC"/>
        </a:p>
      </dgm:t>
    </dgm:pt>
    <dgm:pt modelId="{5F92E111-1776-4B14-B61D-F5816EB91ED2}" type="pres">
      <dgm:prSet presAssocID="{2D01E4AB-B57C-49EC-84E5-21ADB3226864}" presName="noGeometry" presStyleCnt="0"/>
      <dgm:spPr/>
      <dgm:t>
        <a:bodyPr/>
        <a:lstStyle/>
        <a:p>
          <a:endParaRPr lang="es-EC"/>
        </a:p>
      </dgm:t>
    </dgm:pt>
    <dgm:pt modelId="{2BE68C83-0336-4661-9B43-3F0EEB64060A}" type="pres">
      <dgm:prSet presAssocID="{2D01E4AB-B57C-49EC-84E5-21ADB3226864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4A3AA2-6AAA-4DEC-A03A-5B05D80B819E}" type="pres">
      <dgm:prSet presAssocID="{2D01E4AB-B57C-49EC-84E5-21ADB3226864}" presName="childTextHidden" presStyleLbl="bgAccFollowNode1" presStyleIdx="2" presStyleCnt="3"/>
      <dgm:spPr/>
      <dgm:t>
        <a:bodyPr/>
        <a:lstStyle/>
        <a:p>
          <a:endParaRPr lang="es-EC"/>
        </a:p>
      </dgm:t>
    </dgm:pt>
    <dgm:pt modelId="{6051E609-71D8-45FD-836B-6944159781E3}" type="pres">
      <dgm:prSet presAssocID="{2D01E4AB-B57C-49EC-84E5-21ADB3226864}" presName="parentText" presStyleLbl="node1" presStyleIdx="2" presStyleCnt="3" custLinFactNeighborX="-11427" custLinFactNeighborY="1523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C0C0231-DA34-434C-AE29-19AADB157581}" srcId="{4D46C944-B172-495F-A05D-6DF7C1EFFD1B}" destId="{B2D418EB-31C5-4F7C-878D-57905637FF93}" srcOrd="0" destOrd="0" parTransId="{B2B2C0AB-1D92-4966-8F80-D9312DF43241}" sibTransId="{A05613F4-8F8A-42C5-8F34-706DC1CD459E}"/>
    <dgm:cxn modelId="{4B0466DE-DDC9-4999-AC5D-F0A6516176AB}" srcId="{4D46C944-B172-495F-A05D-6DF7C1EFFD1B}" destId="{7228129A-133F-42A9-98AC-EC9DEB955695}" srcOrd="1" destOrd="0" parTransId="{9F0E7D58-4B99-4576-91AC-86D5BC534351}" sibTransId="{7F26AFF4-7544-464C-9EF4-5684C6A4CCB7}"/>
    <dgm:cxn modelId="{35A4E2E2-0D9C-4FE2-AC51-7C34B61F4ED5}" type="presOf" srcId="{BA76A6A9-C711-4B92-A29C-D119C860A3F7}" destId="{11CFB59D-55CC-491C-8A02-9B060CE6A29C}" srcOrd="0" destOrd="0" presId="urn:microsoft.com/office/officeart/2005/8/layout/hProcess6"/>
    <dgm:cxn modelId="{3D8ABB0E-1F99-457F-9114-8F450362B4A4}" srcId="{B2D418EB-31C5-4F7C-878D-57905637FF93}" destId="{03C0E1B2-0358-4243-AAF7-2289A900D333}" srcOrd="0" destOrd="0" parTransId="{30285BE0-890B-49C9-B183-693B51D0F9F0}" sibTransId="{07DC1BC2-5451-450A-84CD-8A9F28D9D2C6}"/>
    <dgm:cxn modelId="{AFDC8087-0FED-4F42-83CA-7E2AC52BB9F2}" srcId="{2D01E4AB-B57C-49EC-84E5-21ADB3226864}" destId="{C2981EB5-C3C2-45EA-B1E9-B9D209FA8C79}" srcOrd="0" destOrd="0" parTransId="{E3F6B844-2F3A-4EB1-81BF-3E4A7E2D182C}" sibTransId="{8B2E3566-8019-41ED-8626-B3E4D84768EB}"/>
    <dgm:cxn modelId="{7EFAD7F8-16B5-4094-B3B8-2725940BB850}" type="presOf" srcId="{C2981EB5-C3C2-45EA-B1E9-B9D209FA8C79}" destId="{2BE68C83-0336-4661-9B43-3F0EEB64060A}" srcOrd="0" destOrd="0" presId="urn:microsoft.com/office/officeart/2005/8/layout/hProcess6"/>
    <dgm:cxn modelId="{B561A484-4ADA-4512-8E4F-E5A2F965E2D3}" type="presOf" srcId="{C2981EB5-C3C2-45EA-B1E9-B9D209FA8C79}" destId="{F54A3AA2-6AAA-4DEC-A03A-5B05D80B819E}" srcOrd="1" destOrd="0" presId="urn:microsoft.com/office/officeart/2005/8/layout/hProcess6"/>
    <dgm:cxn modelId="{5C0E41BC-10A3-4B60-8BF3-C0369D635FFA}" type="presOf" srcId="{03C0E1B2-0358-4243-AAF7-2289A900D333}" destId="{E38E75A8-49FF-486A-B8EF-A0C7A22DC229}" srcOrd="0" destOrd="0" presId="urn:microsoft.com/office/officeart/2005/8/layout/hProcess6"/>
    <dgm:cxn modelId="{A2CFAC12-D3BD-4A3C-9A44-62CF08B76111}" type="presOf" srcId="{2D01E4AB-B57C-49EC-84E5-21ADB3226864}" destId="{6051E609-71D8-45FD-836B-6944159781E3}" srcOrd="0" destOrd="0" presId="urn:microsoft.com/office/officeart/2005/8/layout/hProcess6"/>
    <dgm:cxn modelId="{976D2734-F747-4A56-ACB2-CD1FEEB39758}" type="presOf" srcId="{B2D418EB-31C5-4F7C-878D-57905637FF93}" destId="{85CE09CE-3EBE-4C2C-9FB2-904CCA242C81}" srcOrd="0" destOrd="0" presId="urn:microsoft.com/office/officeart/2005/8/layout/hProcess6"/>
    <dgm:cxn modelId="{F9B57E84-8710-4A60-91B3-931DDCDA7001}" type="presOf" srcId="{4D46C944-B172-495F-A05D-6DF7C1EFFD1B}" destId="{FDF2859F-CBC7-41FE-8E33-4724AEC5573D}" srcOrd="0" destOrd="0" presId="urn:microsoft.com/office/officeart/2005/8/layout/hProcess6"/>
    <dgm:cxn modelId="{2A9FE543-EB0A-459D-BEB0-4475740A0414}" type="presOf" srcId="{BA76A6A9-C711-4B92-A29C-D119C860A3F7}" destId="{25FD9ADC-0CD8-47BF-9602-E9AFF47F2FB0}" srcOrd="1" destOrd="0" presId="urn:microsoft.com/office/officeart/2005/8/layout/hProcess6"/>
    <dgm:cxn modelId="{210E8A02-E78B-4D74-BD0B-7210EE62E2DE}" type="presOf" srcId="{7228129A-133F-42A9-98AC-EC9DEB955695}" destId="{52D064C1-4EF1-49BC-9F2A-FE80D3B8CC78}" srcOrd="0" destOrd="0" presId="urn:microsoft.com/office/officeart/2005/8/layout/hProcess6"/>
    <dgm:cxn modelId="{AAFD9A4A-129D-427A-A6D5-05814B399D83}" type="presOf" srcId="{03C0E1B2-0358-4243-AAF7-2289A900D333}" destId="{3AE12991-7032-4402-AA83-96CAA78444C9}" srcOrd="1" destOrd="0" presId="urn:microsoft.com/office/officeart/2005/8/layout/hProcess6"/>
    <dgm:cxn modelId="{EC46119C-4366-4234-813F-BBD019FCF669}" srcId="{7228129A-133F-42A9-98AC-EC9DEB955695}" destId="{BA76A6A9-C711-4B92-A29C-D119C860A3F7}" srcOrd="0" destOrd="0" parTransId="{6914AEB7-A8E1-4D18-BD1F-F99BCFD84221}" sibTransId="{4D274D3A-ED27-4C91-94DA-EC1F8D0FFB61}"/>
    <dgm:cxn modelId="{88841331-C76D-42DA-A2F8-776EE5B8D519}" srcId="{4D46C944-B172-495F-A05D-6DF7C1EFFD1B}" destId="{2D01E4AB-B57C-49EC-84E5-21ADB3226864}" srcOrd="2" destOrd="0" parTransId="{93E7C2A3-44C6-462B-88E4-6495C704E064}" sibTransId="{145BC53F-5311-43D6-B366-3F8641DDB2C8}"/>
    <dgm:cxn modelId="{C921A40B-26F2-4997-B2E9-1589D6ADEADA}" type="presParOf" srcId="{FDF2859F-CBC7-41FE-8E33-4724AEC5573D}" destId="{81FF8C06-31EE-42C4-A67E-DF5A0C4A338E}" srcOrd="0" destOrd="0" presId="urn:microsoft.com/office/officeart/2005/8/layout/hProcess6"/>
    <dgm:cxn modelId="{B07E8C1A-5CD0-4FE7-8571-16C9B1AA75A7}" type="presParOf" srcId="{81FF8C06-31EE-42C4-A67E-DF5A0C4A338E}" destId="{26F5AFEB-2C7E-48B3-9E47-74E7C2F0836E}" srcOrd="0" destOrd="0" presId="urn:microsoft.com/office/officeart/2005/8/layout/hProcess6"/>
    <dgm:cxn modelId="{68520230-0CBB-4D7A-8A42-72F041E86E77}" type="presParOf" srcId="{81FF8C06-31EE-42C4-A67E-DF5A0C4A338E}" destId="{E38E75A8-49FF-486A-B8EF-A0C7A22DC229}" srcOrd="1" destOrd="0" presId="urn:microsoft.com/office/officeart/2005/8/layout/hProcess6"/>
    <dgm:cxn modelId="{AD032D87-4989-4873-AEC5-138F6E28751C}" type="presParOf" srcId="{81FF8C06-31EE-42C4-A67E-DF5A0C4A338E}" destId="{3AE12991-7032-4402-AA83-96CAA78444C9}" srcOrd="2" destOrd="0" presId="urn:microsoft.com/office/officeart/2005/8/layout/hProcess6"/>
    <dgm:cxn modelId="{0D9B03CF-ED38-4FE5-A7D6-31CF4E4A55B3}" type="presParOf" srcId="{81FF8C06-31EE-42C4-A67E-DF5A0C4A338E}" destId="{85CE09CE-3EBE-4C2C-9FB2-904CCA242C81}" srcOrd="3" destOrd="0" presId="urn:microsoft.com/office/officeart/2005/8/layout/hProcess6"/>
    <dgm:cxn modelId="{1E51FB12-52F4-451D-B4CD-C88FBFF2FA7D}" type="presParOf" srcId="{FDF2859F-CBC7-41FE-8E33-4724AEC5573D}" destId="{F3BECB13-E270-4BFD-898A-6BF607714C55}" srcOrd="1" destOrd="0" presId="urn:microsoft.com/office/officeart/2005/8/layout/hProcess6"/>
    <dgm:cxn modelId="{FFE304A9-66C8-448A-87C3-CEC1483A533E}" type="presParOf" srcId="{FDF2859F-CBC7-41FE-8E33-4724AEC5573D}" destId="{8C028FDD-77B4-43D1-81E2-0570809485D3}" srcOrd="2" destOrd="0" presId="urn:microsoft.com/office/officeart/2005/8/layout/hProcess6"/>
    <dgm:cxn modelId="{3977C1EA-47B7-4679-87A3-0547F07E0921}" type="presParOf" srcId="{8C028FDD-77B4-43D1-81E2-0570809485D3}" destId="{F2C14317-9C22-4A09-B600-9011ACF11497}" srcOrd="0" destOrd="0" presId="urn:microsoft.com/office/officeart/2005/8/layout/hProcess6"/>
    <dgm:cxn modelId="{BC2207A1-B481-4005-829F-7965C644073F}" type="presParOf" srcId="{8C028FDD-77B4-43D1-81E2-0570809485D3}" destId="{11CFB59D-55CC-491C-8A02-9B060CE6A29C}" srcOrd="1" destOrd="0" presId="urn:microsoft.com/office/officeart/2005/8/layout/hProcess6"/>
    <dgm:cxn modelId="{7BD65AB4-C0BB-43FB-BC9C-1852D44E2317}" type="presParOf" srcId="{8C028FDD-77B4-43D1-81E2-0570809485D3}" destId="{25FD9ADC-0CD8-47BF-9602-E9AFF47F2FB0}" srcOrd="2" destOrd="0" presId="urn:microsoft.com/office/officeart/2005/8/layout/hProcess6"/>
    <dgm:cxn modelId="{D5D5BFE1-9C8B-46AF-AAFC-EC276B85E6BA}" type="presParOf" srcId="{8C028FDD-77B4-43D1-81E2-0570809485D3}" destId="{52D064C1-4EF1-49BC-9F2A-FE80D3B8CC78}" srcOrd="3" destOrd="0" presId="urn:microsoft.com/office/officeart/2005/8/layout/hProcess6"/>
    <dgm:cxn modelId="{E692F9C7-4BA4-4849-8366-9FC1FB2A5836}" type="presParOf" srcId="{FDF2859F-CBC7-41FE-8E33-4724AEC5573D}" destId="{B497B1B4-1C58-479A-BBE6-B1B8413B2FA4}" srcOrd="3" destOrd="0" presId="urn:microsoft.com/office/officeart/2005/8/layout/hProcess6"/>
    <dgm:cxn modelId="{9DEC2765-2501-4C55-948A-7A78E667A983}" type="presParOf" srcId="{FDF2859F-CBC7-41FE-8E33-4724AEC5573D}" destId="{39D7AC31-DFE3-4718-942B-66F592B72F91}" srcOrd="4" destOrd="0" presId="urn:microsoft.com/office/officeart/2005/8/layout/hProcess6"/>
    <dgm:cxn modelId="{C1FCBAFD-2CC2-47D7-B041-E2467A54870D}" type="presParOf" srcId="{39D7AC31-DFE3-4718-942B-66F592B72F91}" destId="{5F92E111-1776-4B14-B61D-F5816EB91ED2}" srcOrd="0" destOrd="0" presId="urn:microsoft.com/office/officeart/2005/8/layout/hProcess6"/>
    <dgm:cxn modelId="{D3EE2CF7-A61B-49A9-A066-F783643AC275}" type="presParOf" srcId="{39D7AC31-DFE3-4718-942B-66F592B72F91}" destId="{2BE68C83-0336-4661-9B43-3F0EEB64060A}" srcOrd="1" destOrd="0" presId="urn:microsoft.com/office/officeart/2005/8/layout/hProcess6"/>
    <dgm:cxn modelId="{9798643C-B6D2-46BD-A471-DAFA2D44C422}" type="presParOf" srcId="{39D7AC31-DFE3-4718-942B-66F592B72F91}" destId="{F54A3AA2-6AAA-4DEC-A03A-5B05D80B819E}" srcOrd="2" destOrd="0" presId="urn:microsoft.com/office/officeart/2005/8/layout/hProcess6"/>
    <dgm:cxn modelId="{83EE3552-5018-4B1C-91B9-D72360D09F8E}" type="presParOf" srcId="{39D7AC31-DFE3-4718-942B-66F592B72F91}" destId="{6051E609-71D8-45FD-836B-6944159781E3}" srcOrd="3" destOrd="0" presId="urn:microsoft.com/office/officeart/2005/8/layout/hProcess6"/>
  </dgm:cxnLst>
  <dgm:bg>
    <a:solidFill>
      <a:schemeClr val="bg1"/>
    </a:solidFill>
  </dgm:bg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401821-10A4-436B-BB81-277320819E90}" type="doc">
      <dgm:prSet loTypeId="urn:microsoft.com/office/officeart/2005/8/layout/vProcess5" loCatId="process" qsTypeId="urn:microsoft.com/office/officeart/2005/8/quickstyle/simple1" qsCatId="simple" csTypeId="urn:microsoft.com/office/officeart/2005/8/colors/accent6_1" csCatId="accent6" phldr="1"/>
      <dgm:spPr/>
    </dgm:pt>
    <dgm:pt modelId="{D52FEE72-0A8E-4029-A8F0-48DCEEB3DCC5}">
      <dgm:prSet phldrT="[Texto]" custT="1"/>
      <dgm:spPr/>
      <dgm:t>
        <a:bodyPr/>
        <a:lstStyle/>
        <a:p>
          <a:pPr algn="just"/>
          <a:r>
            <a:rPr lang="es-ES" sz="1000"/>
            <a:t>Lograr la satisfacción del cliente brindándole un servicio con calidad y calidez. </a:t>
          </a:r>
          <a:endParaRPr lang="es-EC" sz="1000">
            <a:latin typeface="Times New Roman" pitchFamily="18" charset="0"/>
            <a:cs typeface="Times New Roman" pitchFamily="18" charset="0"/>
          </a:endParaRPr>
        </a:p>
      </dgm:t>
    </dgm:pt>
    <dgm:pt modelId="{1A88346C-FCF2-4709-8160-D8B229DCA883}" type="parTrans" cxnId="{24DE1738-FA5F-4A15-AA7C-2A1C8F7AC029}">
      <dgm:prSet/>
      <dgm:spPr/>
      <dgm:t>
        <a:bodyPr/>
        <a:lstStyle/>
        <a:p>
          <a:endParaRPr lang="es-EC" sz="1000"/>
        </a:p>
      </dgm:t>
    </dgm:pt>
    <dgm:pt modelId="{E919E0BC-7B47-448C-A129-FAB98A388BD9}" type="sibTrans" cxnId="{24DE1738-FA5F-4A15-AA7C-2A1C8F7AC029}">
      <dgm:prSet custT="1"/>
      <dgm:spPr/>
      <dgm:t>
        <a:bodyPr/>
        <a:lstStyle/>
        <a:p>
          <a:endParaRPr lang="es-EC" sz="1000"/>
        </a:p>
      </dgm:t>
    </dgm:pt>
    <dgm:pt modelId="{453C6012-1AAB-4EFC-A9F4-812FB0AA18F0}">
      <dgm:prSet phldrT="[Texto]" custT="1"/>
      <dgm:spPr/>
      <dgm:t>
        <a:bodyPr/>
        <a:lstStyle/>
        <a:p>
          <a:pPr algn="just"/>
          <a:r>
            <a:rPr lang="es-ES" sz="1000"/>
            <a:t>Ampliar la cobertura del servicio ampliando las especialidades y sub-especialidades.</a:t>
          </a:r>
          <a:endParaRPr lang="es-EC" sz="1000"/>
        </a:p>
      </dgm:t>
    </dgm:pt>
    <dgm:pt modelId="{62792A10-1762-4F7C-B0CB-D778FA4E9D11}" type="parTrans" cxnId="{78CCFFDA-1E27-46F2-BB46-F929527A1E50}">
      <dgm:prSet/>
      <dgm:spPr/>
      <dgm:t>
        <a:bodyPr/>
        <a:lstStyle/>
        <a:p>
          <a:endParaRPr lang="es-EC" sz="1000"/>
        </a:p>
      </dgm:t>
    </dgm:pt>
    <dgm:pt modelId="{BFB7F268-7F9A-4C9E-9D39-35642C3218F6}" type="sibTrans" cxnId="{78CCFFDA-1E27-46F2-BB46-F929527A1E50}">
      <dgm:prSet custT="1"/>
      <dgm:spPr/>
      <dgm:t>
        <a:bodyPr/>
        <a:lstStyle/>
        <a:p>
          <a:endParaRPr lang="es-EC" sz="1000"/>
        </a:p>
      </dgm:t>
    </dgm:pt>
    <dgm:pt modelId="{CABDC993-F427-4F4B-86CA-A23725DF2A8D}">
      <dgm:prSet phldrT="[Texto]" custT="1"/>
      <dgm:spPr/>
      <dgm:t>
        <a:bodyPr/>
        <a:lstStyle/>
        <a:p>
          <a:pPr algn="just"/>
          <a:r>
            <a:rPr lang="es-ES" sz="1000"/>
            <a:t>Contar con personal comprometido</a:t>
          </a:r>
          <a:endParaRPr lang="es-EC" sz="1000">
            <a:latin typeface="Times New Roman" pitchFamily="18" charset="0"/>
            <a:cs typeface="Times New Roman" pitchFamily="18" charset="0"/>
          </a:endParaRPr>
        </a:p>
      </dgm:t>
    </dgm:pt>
    <dgm:pt modelId="{8A8FB923-62D3-417C-89F9-421B7813D00F}" type="parTrans" cxnId="{D89B0463-BC24-4A6B-B2A7-9A5FE15F2116}">
      <dgm:prSet/>
      <dgm:spPr/>
      <dgm:t>
        <a:bodyPr/>
        <a:lstStyle/>
        <a:p>
          <a:endParaRPr lang="es-EC" sz="1000"/>
        </a:p>
      </dgm:t>
    </dgm:pt>
    <dgm:pt modelId="{257A217A-3477-4ADB-9A3F-EE4016C6619A}" type="sibTrans" cxnId="{D89B0463-BC24-4A6B-B2A7-9A5FE15F2116}">
      <dgm:prSet custT="1"/>
      <dgm:spPr/>
      <dgm:t>
        <a:bodyPr/>
        <a:lstStyle/>
        <a:p>
          <a:endParaRPr lang="es-EC" sz="1000"/>
        </a:p>
      </dgm:t>
    </dgm:pt>
    <dgm:pt modelId="{BCC0F337-595E-4948-A440-EE6A4764A928}">
      <dgm:prSet phldrT="[Texto]" custT="1"/>
      <dgm:spPr/>
      <dgm:t>
        <a:bodyPr/>
        <a:lstStyle/>
        <a:p>
          <a:pPr algn="just"/>
          <a:r>
            <a:rPr lang="es-ES" sz="1000"/>
            <a:t>Disminuir los tiempos de espera</a:t>
          </a:r>
          <a:endParaRPr lang="es-EC" sz="1000">
            <a:latin typeface="Times New Roman" pitchFamily="18" charset="0"/>
            <a:cs typeface="Times New Roman" pitchFamily="18" charset="0"/>
          </a:endParaRPr>
        </a:p>
      </dgm:t>
    </dgm:pt>
    <dgm:pt modelId="{6E397CFA-4BEF-45C3-8932-C70F4C9D86F5}" type="parTrans" cxnId="{55E43EF2-D083-4982-9FD3-9AB84CE1FCB8}">
      <dgm:prSet/>
      <dgm:spPr/>
      <dgm:t>
        <a:bodyPr/>
        <a:lstStyle/>
        <a:p>
          <a:endParaRPr lang="es-EC" sz="1000"/>
        </a:p>
      </dgm:t>
    </dgm:pt>
    <dgm:pt modelId="{DCFF0F04-00AD-4AB1-A3FE-88330D4E1169}" type="sibTrans" cxnId="{55E43EF2-D083-4982-9FD3-9AB84CE1FCB8}">
      <dgm:prSet/>
      <dgm:spPr/>
      <dgm:t>
        <a:bodyPr/>
        <a:lstStyle/>
        <a:p>
          <a:endParaRPr lang="es-EC" sz="1000"/>
        </a:p>
      </dgm:t>
    </dgm:pt>
    <dgm:pt modelId="{B9F1C1D5-B9E2-4A0C-BAC5-AB502C018C25}" type="pres">
      <dgm:prSet presAssocID="{07401821-10A4-436B-BB81-277320819E90}" presName="outerComposite" presStyleCnt="0">
        <dgm:presLayoutVars>
          <dgm:chMax val="5"/>
          <dgm:dir/>
          <dgm:resizeHandles val="exact"/>
        </dgm:presLayoutVars>
      </dgm:prSet>
      <dgm:spPr/>
    </dgm:pt>
    <dgm:pt modelId="{74C80459-2C81-44DE-BF2F-6D89E9CB553E}" type="pres">
      <dgm:prSet presAssocID="{07401821-10A4-436B-BB81-277320819E90}" presName="dummyMaxCanvas" presStyleCnt="0">
        <dgm:presLayoutVars/>
      </dgm:prSet>
      <dgm:spPr/>
    </dgm:pt>
    <dgm:pt modelId="{AA809B7D-4710-4488-89CD-3B08030051D8}" type="pres">
      <dgm:prSet presAssocID="{07401821-10A4-436B-BB81-277320819E90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D0F0AE-D380-49E4-94AC-32E81B7862AA}" type="pres">
      <dgm:prSet presAssocID="{07401821-10A4-436B-BB81-277320819E90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0FEBC8-0D11-4404-AABA-284135393239}" type="pres">
      <dgm:prSet presAssocID="{07401821-10A4-436B-BB81-277320819E90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6EDCE44-9F65-43B9-A526-6A23B7DA7E45}" type="pres">
      <dgm:prSet presAssocID="{07401821-10A4-436B-BB81-277320819E90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44A8F8-2E7C-4A1C-8276-B2CD8738B287}" type="pres">
      <dgm:prSet presAssocID="{07401821-10A4-436B-BB81-277320819E90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7EC984-3595-4E5D-962B-79C85BD57263}" type="pres">
      <dgm:prSet presAssocID="{07401821-10A4-436B-BB81-277320819E90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0E3810-4AEA-4297-B7CF-508340D71761}" type="pres">
      <dgm:prSet presAssocID="{07401821-10A4-436B-BB81-277320819E90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0E5A5D-9B9A-41CB-BB42-3B5D418CD7DE}" type="pres">
      <dgm:prSet presAssocID="{07401821-10A4-436B-BB81-277320819E90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6D2937-E54A-46EC-A23F-7BD184F53A1E}" type="pres">
      <dgm:prSet presAssocID="{07401821-10A4-436B-BB81-277320819E90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910A84-C877-4B00-8950-E9058A14625F}" type="pres">
      <dgm:prSet presAssocID="{07401821-10A4-436B-BB81-277320819E90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6A026F-BBB2-4334-BFF0-229F842EC438}" type="pres">
      <dgm:prSet presAssocID="{07401821-10A4-436B-BB81-277320819E9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75B3F17-6681-4126-B68E-589B60498177}" type="presOf" srcId="{E919E0BC-7B47-448C-A129-FAB98A388BD9}" destId="{2944A8F8-2E7C-4A1C-8276-B2CD8738B287}" srcOrd="0" destOrd="0" presId="urn:microsoft.com/office/officeart/2005/8/layout/vProcess5"/>
    <dgm:cxn modelId="{73172D58-F2E5-48E1-A97B-5F73B7D97D97}" type="presOf" srcId="{BCC0F337-595E-4948-A440-EE6A4764A928}" destId="{BA6A026F-BBB2-4334-BFF0-229F842EC438}" srcOrd="1" destOrd="0" presId="urn:microsoft.com/office/officeart/2005/8/layout/vProcess5"/>
    <dgm:cxn modelId="{BE433FAB-009E-49B4-8BBC-37989E039462}" type="presOf" srcId="{257A217A-3477-4ADB-9A3F-EE4016C6619A}" destId="{5E0E3810-4AEA-4297-B7CF-508340D71761}" srcOrd="0" destOrd="0" presId="urn:microsoft.com/office/officeart/2005/8/layout/vProcess5"/>
    <dgm:cxn modelId="{9F971E94-8B90-4BDC-BDD3-BB5FBB0740BE}" type="presOf" srcId="{453C6012-1AAB-4EFC-A9F4-812FB0AA18F0}" destId="{31D0F0AE-D380-49E4-94AC-32E81B7862AA}" srcOrd="0" destOrd="0" presId="urn:microsoft.com/office/officeart/2005/8/layout/vProcess5"/>
    <dgm:cxn modelId="{55E43EF2-D083-4982-9FD3-9AB84CE1FCB8}" srcId="{07401821-10A4-436B-BB81-277320819E90}" destId="{BCC0F337-595E-4948-A440-EE6A4764A928}" srcOrd="3" destOrd="0" parTransId="{6E397CFA-4BEF-45C3-8932-C70F4C9D86F5}" sibTransId="{DCFF0F04-00AD-4AB1-A3FE-88330D4E1169}"/>
    <dgm:cxn modelId="{8A1B3B85-F1A0-4FC1-83DB-2ECB0663B534}" type="presOf" srcId="{CABDC993-F427-4F4B-86CA-A23725DF2A8D}" destId="{B10FEBC8-0D11-4404-AABA-284135393239}" srcOrd="0" destOrd="0" presId="urn:microsoft.com/office/officeart/2005/8/layout/vProcess5"/>
    <dgm:cxn modelId="{86F8677D-9557-4BD7-80D9-95763FF2506E}" type="presOf" srcId="{CABDC993-F427-4F4B-86CA-A23725DF2A8D}" destId="{5D910A84-C877-4B00-8950-E9058A14625F}" srcOrd="1" destOrd="0" presId="urn:microsoft.com/office/officeart/2005/8/layout/vProcess5"/>
    <dgm:cxn modelId="{5CF70C2D-C344-4CDE-8151-93DFC9567A2E}" type="presOf" srcId="{BCC0F337-595E-4948-A440-EE6A4764A928}" destId="{16EDCE44-9F65-43B9-A526-6A23B7DA7E45}" srcOrd="0" destOrd="0" presId="urn:microsoft.com/office/officeart/2005/8/layout/vProcess5"/>
    <dgm:cxn modelId="{24DE1738-FA5F-4A15-AA7C-2A1C8F7AC029}" srcId="{07401821-10A4-436B-BB81-277320819E90}" destId="{D52FEE72-0A8E-4029-A8F0-48DCEEB3DCC5}" srcOrd="0" destOrd="0" parTransId="{1A88346C-FCF2-4709-8160-D8B229DCA883}" sibTransId="{E919E0BC-7B47-448C-A129-FAB98A388BD9}"/>
    <dgm:cxn modelId="{190173B3-A949-4C1C-BAC2-C34AEA8B2D49}" type="presOf" srcId="{453C6012-1AAB-4EFC-A9F4-812FB0AA18F0}" destId="{DF6D2937-E54A-46EC-A23F-7BD184F53A1E}" srcOrd="1" destOrd="0" presId="urn:microsoft.com/office/officeart/2005/8/layout/vProcess5"/>
    <dgm:cxn modelId="{BDABDDF2-4B80-4771-8F8E-E751B2BC8C53}" type="presOf" srcId="{D52FEE72-0A8E-4029-A8F0-48DCEEB3DCC5}" destId="{1D0E5A5D-9B9A-41CB-BB42-3B5D418CD7DE}" srcOrd="1" destOrd="0" presId="urn:microsoft.com/office/officeart/2005/8/layout/vProcess5"/>
    <dgm:cxn modelId="{09EA4BA9-62B3-4E7A-AD54-A5BD0EB2E88E}" type="presOf" srcId="{D52FEE72-0A8E-4029-A8F0-48DCEEB3DCC5}" destId="{AA809B7D-4710-4488-89CD-3B08030051D8}" srcOrd="0" destOrd="0" presId="urn:microsoft.com/office/officeart/2005/8/layout/vProcess5"/>
    <dgm:cxn modelId="{D89B0463-BC24-4A6B-B2A7-9A5FE15F2116}" srcId="{07401821-10A4-436B-BB81-277320819E90}" destId="{CABDC993-F427-4F4B-86CA-A23725DF2A8D}" srcOrd="2" destOrd="0" parTransId="{8A8FB923-62D3-417C-89F9-421B7813D00F}" sibTransId="{257A217A-3477-4ADB-9A3F-EE4016C6619A}"/>
    <dgm:cxn modelId="{4297A916-31DE-48D0-BDFF-545288FA563C}" type="presOf" srcId="{07401821-10A4-436B-BB81-277320819E90}" destId="{B9F1C1D5-B9E2-4A0C-BAC5-AB502C018C25}" srcOrd="0" destOrd="0" presId="urn:microsoft.com/office/officeart/2005/8/layout/vProcess5"/>
    <dgm:cxn modelId="{78CCFFDA-1E27-46F2-BB46-F929527A1E50}" srcId="{07401821-10A4-436B-BB81-277320819E90}" destId="{453C6012-1AAB-4EFC-A9F4-812FB0AA18F0}" srcOrd="1" destOrd="0" parTransId="{62792A10-1762-4F7C-B0CB-D778FA4E9D11}" sibTransId="{BFB7F268-7F9A-4C9E-9D39-35642C3218F6}"/>
    <dgm:cxn modelId="{C537841D-9FB4-4119-9D9D-F45CA775E8A0}" type="presOf" srcId="{BFB7F268-7F9A-4C9E-9D39-35642C3218F6}" destId="{997EC984-3595-4E5D-962B-79C85BD57263}" srcOrd="0" destOrd="0" presId="urn:microsoft.com/office/officeart/2005/8/layout/vProcess5"/>
    <dgm:cxn modelId="{7FBFB2CE-1161-42DB-9BB0-1D9B56367BFA}" type="presParOf" srcId="{B9F1C1D5-B9E2-4A0C-BAC5-AB502C018C25}" destId="{74C80459-2C81-44DE-BF2F-6D89E9CB553E}" srcOrd="0" destOrd="0" presId="urn:microsoft.com/office/officeart/2005/8/layout/vProcess5"/>
    <dgm:cxn modelId="{B0FDC7C1-FBC6-4C6A-8A30-A6D7507DDD62}" type="presParOf" srcId="{B9F1C1D5-B9E2-4A0C-BAC5-AB502C018C25}" destId="{AA809B7D-4710-4488-89CD-3B08030051D8}" srcOrd="1" destOrd="0" presId="urn:microsoft.com/office/officeart/2005/8/layout/vProcess5"/>
    <dgm:cxn modelId="{6D08F183-6B58-45B7-A8C5-7E4A3C54A8CB}" type="presParOf" srcId="{B9F1C1D5-B9E2-4A0C-BAC5-AB502C018C25}" destId="{31D0F0AE-D380-49E4-94AC-32E81B7862AA}" srcOrd="2" destOrd="0" presId="urn:microsoft.com/office/officeart/2005/8/layout/vProcess5"/>
    <dgm:cxn modelId="{C0192520-F27C-4381-9647-3FE80CEE5AC8}" type="presParOf" srcId="{B9F1C1D5-B9E2-4A0C-BAC5-AB502C018C25}" destId="{B10FEBC8-0D11-4404-AABA-284135393239}" srcOrd="3" destOrd="0" presId="urn:microsoft.com/office/officeart/2005/8/layout/vProcess5"/>
    <dgm:cxn modelId="{9B34140E-2737-4AF3-950B-AFBCF50501B9}" type="presParOf" srcId="{B9F1C1D5-B9E2-4A0C-BAC5-AB502C018C25}" destId="{16EDCE44-9F65-43B9-A526-6A23B7DA7E45}" srcOrd="4" destOrd="0" presId="urn:microsoft.com/office/officeart/2005/8/layout/vProcess5"/>
    <dgm:cxn modelId="{4A6824DE-67C0-4A03-92FB-648C5E712C87}" type="presParOf" srcId="{B9F1C1D5-B9E2-4A0C-BAC5-AB502C018C25}" destId="{2944A8F8-2E7C-4A1C-8276-B2CD8738B287}" srcOrd="5" destOrd="0" presId="urn:microsoft.com/office/officeart/2005/8/layout/vProcess5"/>
    <dgm:cxn modelId="{BE01E724-2E36-4B6D-815E-8A6E159A36BD}" type="presParOf" srcId="{B9F1C1D5-B9E2-4A0C-BAC5-AB502C018C25}" destId="{997EC984-3595-4E5D-962B-79C85BD57263}" srcOrd="6" destOrd="0" presId="urn:microsoft.com/office/officeart/2005/8/layout/vProcess5"/>
    <dgm:cxn modelId="{495C400A-CF84-4BF7-B13E-0060DE284FD0}" type="presParOf" srcId="{B9F1C1D5-B9E2-4A0C-BAC5-AB502C018C25}" destId="{5E0E3810-4AEA-4297-B7CF-508340D71761}" srcOrd="7" destOrd="0" presId="urn:microsoft.com/office/officeart/2005/8/layout/vProcess5"/>
    <dgm:cxn modelId="{09CE59EA-9A5E-4E2E-9C80-E198EFB9C7D5}" type="presParOf" srcId="{B9F1C1D5-B9E2-4A0C-BAC5-AB502C018C25}" destId="{1D0E5A5D-9B9A-41CB-BB42-3B5D418CD7DE}" srcOrd="8" destOrd="0" presId="urn:microsoft.com/office/officeart/2005/8/layout/vProcess5"/>
    <dgm:cxn modelId="{8F58CAE0-43E8-49F8-B32B-D40D723DDD76}" type="presParOf" srcId="{B9F1C1D5-B9E2-4A0C-BAC5-AB502C018C25}" destId="{DF6D2937-E54A-46EC-A23F-7BD184F53A1E}" srcOrd="9" destOrd="0" presId="urn:microsoft.com/office/officeart/2005/8/layout/vProcess5"/>
    <dgm:cxn modelId="{D96A8455-BA4F-4943-B408-B0D1565FA768}" type="presParOf" srcId="{B9F1C1D5-B9E2-4A0C-BAC5-AB502C018C25}" destId="{5D910A84-C877-4B00-8950-E9058A14625F}" srcOrd="10" destOrd="0" presId="urn:microsoft.com/office/officeart/2005/8/layout/vProcess5"/>
    <dgm:cxn modelId="{987FC611-A9EA-4CD3-927B-DF0A9111FDD4}" type="presParOf" srcId="{B9F1C1D5-B9E2-4A0C-BAC5-AB502C018C25}" destId="{BA6A026F-BBB2-4334-BFF0-229F842EC438}" srcOrd="11" destOrd="0" presId="urn:microsoft.com/office/officeart/2005/8/layout/vProcess5"/>
  </dgm:cxnLst>
  <dgm:bg>
    <a:noFill/>
  </dgm:bg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83117B6-15BF-4CAD-9079-578487334798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</dgm:pt>
    <dgm:pt modelId="{8C161021-CC41-4023-B4B5-06DAA78B6643}">
      <dgm:prSet phldrT="[Texto]" custT="1"/>
      <dgm:spPr/>
      <dgm:t>
        <a:bodyPr/>
        <a:lstStyle/>
        <a:p>
          <a:pPr algn="just"/>
          <a:r>
            <a:rPr lang="es-ES" sz="1000" dirty="0" smtClean="0"/>
            <a:t>Se analizarán los factores que determinarán el nivel de satisfacción de los afiliados atendidos por los prestadores, para los cual es indispensable utilizar herramientas estadísticas</a:t>
          </a:r>
          <a:endParaRPr lang="es-EC" sz="1000" dirty="0"/>
        </a:p>
      </dgm:t>
    </dgm:pt>
    <dgm:pt modelId="{901C2B28-0766-4EEE-BBB5-0D7EB48E70FB}" type="parTrans" cxnId="{8458FAFE-BF39-485F-9E11-EED269A53169}">
      <dgm:prSet/>
      <dgm:spPr/>
      <dgm:t>
        <a:bodyPr/>
        <a:lstStyle/>
        <a:p>
          <a:endParaRPr lang="es-EC" sz="1000"/>
        </a:p>
      </dgm:t>
    </dgm:pt>
    <dgm:pt modelId="{55AFDBE4-EB80-432E-BD69-3D009C3C0C24}" type="sibTrans" cxnId="{8458FAFE-BF39-485F-9E11-EED269A53169}">
      <dgm:prSet/>
      <dgm:spPr/>
      <dgm:t>
        <a:bodyPr/>
        <a:lstStyle/>
        <a:p>
          <a:endParaRPr lang="es-EC" sz="1000"/>
        </a:p>
      </dgm:t>
    </dgm:pt>
    <dgm:pt modelId="{33699556-EF7B-41F9-B904-08BE40369FE6}">
      <dgm:prSet phldrT="[Texto]" custT="1"/>
      <dgm:spPr/>
      <dgm:t>
        <a:bodyPr/>
        <a:lstStyle/>
        <a:p>
          <a:pPr algn="just"/>
          <a:r>
            <a:rPr lang="es-ES" sz="1000" dirty="0" smtClean="0"/>
            <a:t>Detectar y medir la necesidad actual de los afiliados atendidos por los prestadores externos.</a:t>
          </a:r>
          <a:endParaRPr lang="es-EC" sz="1000" dirty="0" smtClean="0"/>
        </a:p>
        <a:p>
          <a:pPr algn="just"/>
          <a:endParaRPr lang="es-EC" sz="1000" dirty="0" smtClean="0"/>
        </a:p>
        <a:p>
          <a:pPr algn="just"/>
          <a:r>
            <a:rPr lang="es-ES" sz="1000" dirty="0" smtClean="0"/>
            <a:t>Cuantificar el número de afiliados que dadas ciertas condiciones, presentan una demanda insatisfecha.</a:t>
          </a:r>
          <a:endParaRPr lang="es-EC" sz="1000" dirty="0" smtClean="0"/>
        </a:p>
        <a:p>
          <a:pPr algn="just"/>
          <a:endParaRPr lang="es-EC" sz="1000" dirty="0" smtClean="0"/>
        </a:p>
        <a:p>
          <a:pPr algn="just"/>
          <a:r>
            <a:rPr lang="es-ES" sz="1000" dirty="0" smtClean="0"/>
            <a:t>Analizar la información recopilada para la toma de decisiones.</a:t>
          </a:r>
          <a:endParaRPr lang="es-EC" sz="1000" dirty="0"/>
        </a:p>
      </dgm:t>
    </dgm:pt>
    <dgm:pt modelId="{C5E4F8CB-2C58-4CA4-AAD4-6A0EA5A86C67}" type="parTrans" cxnId="{6082C661-55D9-48C2-9B93-5B949F85FE11}">
      <dgm:prSet/>
      <dgm:spPr/>
      <dgm:t>
        <a:bodyPr/>
        <a:lstStyle/>
        <a:p>
          <a:endParaRPr lang="es-EC" sz="1000"/>
        </a:p>
      </dgm:t>
    </dgm:pt>
    <dgm:pt modelId="{6E448278-6938-457F-AAA9-C3088FF019AD}" type="sibTrans" cxnId="{6082C661-55D9-48C2-9B93-5B949F85FE11}">
      <dgm:prSet/>
      <dgm:spPr/>
      <dgm:t>
        <a:bodyPr/>
        <a:lstStyle/>
        <a:p>
          <a:endParaRPr lang="es-EC" sz="1000"/>
        </a:p>
      </dgm:t>
    </dgm:pt>
    <dgm:pt modelId="{BBA06036-9AA5-4F0A-A4F1-2365B41D4091}">
      <dgm:prSet phldrT="[Texto]" custT="1"/>
      <dgm:spPr/>
      <dgm:t>
        <a:bodyPr/>
        <a:lstStyle/>
        <a:p>
          <a:pPr algn="just"/>
          <a:r>
            <a:rPr lang="es-ES" sz="1000" dirty="0" smtClean="0"/>
            <a:t>La segmentación de mercado es un proceso que consiste en dividir el mercado total de un bien o servicio en varios grupos más pequeños e internamente homogéneos. La esencia de la segmentación es conocer realmente a los afiliados</a:t>
          </a:r>
          <a:endParaRPr lang="es-EC" sz="1000" dirty="0"/>
        </a:p>
      </dgm:t>
    </dgm:pt>
    <dgm:pt modelId="{DF076CE1-78AF-4591-9C1A-853BE75A77A9}" type="parTrans" cxnId="{777CF259-DB43-4582-80BD-77A541C0E4BA}">
      <dgm:prSet/>
      <dgm:spPr/>
      <dgm:t>
        <a:bodyPr/>
        <a:lstStyle/>
        <a:p>
          <a:endParaRPr lang="es-EC" sz="1000"/>
        </a:p>
      </dgm:t>
    </dgm:pt>
    <dgm:pt modelId="{B468CCC2-EE91-42F5-8181-3C2D39C48835}" type="sibTrans" cxnId="{777CF259-DB43-4582-80BD-77A541C0E4BA}">
      <dgm:prSet/>
      <dgm:spPr/>
      <dgm:t>
        <a:bodyPr/>
        <a:lstStyle/>
        <a:p>
          <a:endParaRPr lang="es-EC" sz="1000"/>
        </a:p>
      </dgm:t>
    </dgm:pt>
    <dgm:pt modelId="{FBA4ECA7-AF29-4448-A4C8-6D6E65E64179}" type="pres">
      <dgm:prSet presAssocID="{583117B6-15BF-4CAD-9079-578487334798}" presName="CompostProcess" presStyleCnt="0">
        <dgm:presLayoutVars>
          <dgm:dir/>
          <dgm:resizeHandles val="exact"/>
        </dgm:presLayoutVars>
      </dgm:prSet>
      <dgm:spPr/>
    </dgm:pt>
    <dgm:pt modelId="{462ACD52-0A83-4670-9708-B7DD0402610B}" type="pres">
      <dgm:prSet presAssocID="{583117B6-15BF-4CAD-9079-578487334798}" presName="arrow" presStyleLbl="bgShp" presStyleIdx="0" presStyleCnt="1"/>
      <dgm:spPr/>
    </dgm:pt>
    <dgm:pt modelId="{33E723DA-7CDC-4FC2-9A0F-36209F9421E4}" type="pres">
      <dgm:prSet presAssocID="{583117B6-15BF-4CAD-9079-578487334798}" presName="linearProcess" presStyleCnt="0"/>
      <dgm:spPr/>
    </dgm:pt>
    <dgm:pt modelId="{C89CE908-F8DC-468E-8A27-6B9A59A5F51F}" type="pres">
      <dgm:prSet presAssocID="{8C161021-CC41-4023-B4B5-06DAA78B664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BF74BE-9D10-4CCA-9BB3-D2EF464F69C2}" type="pres">
      <dgm:prSet presAssocID="{55AFDBE4-EB80-432E-BD69-3D009C3C0C24}" presName="sibTrans" presStyleCnt="0"/>
      <dgm:spPr/>
    </dgm:pt>
    <dgm:pt modelId="{3A409448-AC59-4747-80BB-3409DFBBF4EF}" type="pres">
      <dgm:prSet presAssocID="{33699556-EF7B-41F9-B904-08BE40369FE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1FA8E53-0CAC-47FB-97AC-9F2AEB92C403}" type="pres">
      <dgm:prSet presAssocID="{6E448278-6938-457F-AAA9-C3088FF019AD}" presName="sibTrans" presStyleCnt="0"/>
      <dgm:spPr/>
    </dgm:pt>
    <dgm:pt modelId="{2FA1E5BA-D243-4016-977C-A1CAC786530F}" type="pres">
      <dgm:prSet presAssocID="{BBA06036-9AA5-4F0A-A4F1-2365B41D409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458FAFE-BF39-485F-9E11-EED269A53169}" srcId="{583117B6-15BF-4CAD-9079-578487334798}" destId="{8C161021-CC41-4023-B4B5-06DAA78B6643}" srcOrd="0" destOrd="0" parTransId="{901C2B28-0766-4EEE-BBB5-0D7EB48E70FB}" sibTransId="{55AFDBE4-EB80-432E-BD69-3D009C3C0C24}"/>
    <dgm:cxn modelId="{5E31D4E5-AD43-43D7-8511-70ECA037D308}" type="presOf" srcId="{BBA06036-9AA5-4F0A-A4F1-2365B41D4091}" destId="{2FA1E5BA-D243-4016-977C-A1CAC786530F}" srcOrd="0" destOrd="0" presId="urn:microsoft.com/office/officeart/2005/8/layout/hProcess9"/>
    <dgm:cxn modelId="{11CDCA3D-7E2E-4C5D-B015-54A60755C78D}" type="presOf" srcId="{33699556-EF7B-41F9-B904-08BE40369FE6}" destId="{3A409448-AC59-4747-80BB-3409DFBBF4EF}" srcOrd="0" destOrd="0" presId="urn:microsoft.com/office/officeart/2005/8/layout/hProcess9"/>
    <dgm:cxn modelId="{443C5809-D72D-4794-A3D0-CD35EA5B74B7}" type="presOf" srcId="{8C161021-CC41-4023-B4B5-06DAA78B6643}" destId="{C89CE908-F8DC-468E-8A27-6B9A59A5F51F}" srcOrd="0" destOrd="0" presId="urn:microsoft.com/office/officeart/2005/8/layout/hProcess9"/>
    <dgm:cxn modelId="{6082C661-55D9-48C2-9B93-5B949F85FE11}" srcId="{583117B6-15BF-4CAD-9079-578487334798}" destId="{33699556-EF7B-41F9-B904-08BE40369FE6}" srcOrd="1" destOrd="0" parTransId="{C5E4F8CB-2C58-4CA4-AAD4-6A0EA5A86C67}" sibTransId="{6E448278-6938-457F-AAA9-C3088FF019AD}"/>
    <dgm:cxn modelId="{777CF259-DB43-4582-80BD-77A541C0E4BA}" srcId="{583117B6-15BF-4CAD-9079-578487334798}" destId="{BBA06036-9AA5-4F0A-A4F1-2365B41D4091}" srcOrd="2" destOrd="0" parTransId="{DF076CE1-78AF-4591-9C1A-853BE75A77A9}" sibTransId="{B468CCC2-EE91-42F5-8181-3C2D39C48835}"/>
    <dgm:cxn modelId="{488EB0AF-BB4E-4770-941F-EC326F859BE2}" type="presOf" srcId="{583117B6-15BF-4CAD-9079-578487334798}" destId="{FBA4ECA7-AF29-4448-A4C8-6D6E65E64179}" srcOrd="0" destOrd="0" presId="urn:microsoft.com/office/officeart/2005/8/layout/hProcess9"/>
    <dgm:cxn modelId="{54104F60-0F53-4886-8FF8-D12C8756E0B9}" type="presParOf" srcId="{FBA4ECA7-AF29-4448-A4C8-6D6E65E64179}" destId="{462ACD52-0A83-4670-9708-B7DD0402610B}" srcOrd="0" destOrd="0" presId="urn:microsoft.com/office/officeart/2005/8/layout/hProcess9"/>
    <dgm:cxn modelId="{E4A31F11-016D-4602-A913-F2C43F85FBB6}" type="presParOf" srcId="{FBA4ECA7-AF29-4448-A4C8-6D6E65E64179}" destId="{33E723DA-7CDC-4FC2-9A0F-36209F9421E4}" srcOrd="1" destOrd="0" presId="urn:microsoft.com/office/officeart/2005/8/layout/hProcess9"/>
    <dgm:cxn modelId="{4ADCD4BD-B7E4-4E83-826A-051EDCEA491D}" type="presParOf" srcId="{33E723DA-7CDC-4FC2-9A0F-36209F9421E4}" destId="{C89CE908-F8DC-468E-8A27-6B9A59A5F51F}" srcOrd="0" destOrd="0" presId="urn:microsoft.com/office/officeart/2005/8/layout/hProcess9"/>
    <dgm:cxn modelId="{1CB65A5B-2FA1-46F4-A7EC-31C30A3889F2}" type="presParOf" srcId="{33E723DA-7CDC-4FC2-9A0F-36209F9421E4}" destId="{5DBF74BE-9D10-4CCA-9BB3-D2EF464F69C2}" srcOrd="1" destOrd="0" presId="urn:microsoft.com/office/officeart/2005/8/layout/hProcess9"/>
    <dgm:cxn modelId="{DA49563D-3758-424E-B8C7-81F54CA9952D}" type="presParOf" srcId="{33E723DA-7CDC-4FC2-9A0F-36209F9421E4}" destId="{3A409448-AC59-4747-80BB-3409DFBBF4EF}" srcOrd="2" destOrd="0" presId="urn:microsoft.com/office/officeart/2005/8/layout/hProcess9"/>
    <dgm:cxn modelId="{5B9D2DB7-D93A-4FA1-B3F2-A13862EB5A34}" type="presParOf" srcId="{33E723DA-7CDC-4FC2-9A0F-36209F9421E4}" destId="{61FA8E53-0CAC-47FB-97AC-9F2AEB92C403}" srcOrd="3" destOrd="0" presId="urn:microsoft.com/office/officeart/2005/8/layout/hProcess9"/>
    <dgm:cxn modelId="{8F1BBBBC-7204-4296-A446-2D5E5F57541B}" type="presParOf" srcId="{33E723DA-7CDC-4FC2-9A0F-36209F9421E4}" destId="{2FA1E5BA-D243-4016-977C-A1CAC786530F}" srcOrd="4" destOrd="0" presId="urn:microsoft.com/office/officeart/2005/8/layout/hProcess9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51DC78D-6639-4373-B6EE-0D5EE6A62470}" type="doc">
      <dgm:prSet loTypeId="urn:microsoft.com/office/officeart/2005/8/layout/funnel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C0505375-D3C1-4A03-A331-B7B375366ECB}">
      <dgm:prSet phldrT="[Texto]"/>
      <dgm:spPr/>
      <dgm:t>
        <a:bodyPr/>
        <a:lstStyle/>
        <a:p>
          <a:r>
            <a:rPr lang="en-US" dirty="0" smtClean="0"/>
            <a:t>Proceso de la información SPSS</a:t>
          </a:r>
          <a:endParaRPr lang="es-EC" dirty="0"/>
        </a:p>
      </dgm:t>
    </dgm:pt>
    <dgm:pt modelId="{3792FE57-4969-4553-9878-AD3AFE680B04}" type="parTrans" cxnId="{484766E0-026C-4093-83A2-93200DEE87E2}">
      <dgm:prSet/>
      <dgm:spPr/>
      <dgm:t>
        <a:bodyPr/>
        <a:lstStyle/>
        <a:p>
          <a:endParaRPr lang="es-EC"/>
        </a:p>
      </dgm:t>
    </dgm:pt>
    <dgm:pt modelId="{0E18D3E2-B23D-440E-B30F-AFF776C5F21A}" type="sibTrans" cxnId="{484766E0-026C-4093-83A2-93200DEE87E2}">
      <dgm:prSet/>
      <dgm:spPr/>
      <dgm:t>
        <a:bodyPr/>
        <a:lstStyle/>
        <a:p>
          <a:endParaRPr lang="es-EC"/>
        </a:p>
      </dgm:t>
    </dgm:pt>
    <dgm:pt modelId="{C435263E-086B-4F8F-80F3-E0016D5D2A6D}">
      <dgm:prSet phldrT="[Texto]"/>
      <dgm:spPr/>
      <dgm:t>
        <a:bodyPr/>
        <a:lstStyle/>
        <a:p>
          <a:r>
            <a:rPr lang="en-US" dirty="0" smtClean="0"/>
            <a:t>165 </a:t>
          </a:r>
          <a:r>
            <a:rPr lang="en-US" dirty="0" err="1" smtClean="0"/>
            <a:t>encuestas</a:t>
          </a:r>
          <a:endParaRPr lang="es-EC" dirty="0"/>
        </a:p>
      </dgm:t>
    </dgm:pt>
    <dgm:pt modelId="{A6B481A8-3BFE-49B8-B97E-457C4F0F2D88}" type="parTrans" cxnId="{491D53FB-ADB7-470B-AFA6-174585EE12AC}">
      <dgm:prSet/>
      <dgm:spPr/>
      <dgm:t>
        <a:bodyPr/>
        <a:lstStyle/>
        <a:p>
          <a:endParaRPr lang="es-EC"/>
        </a:p>
      </dgm:t>
    </dgm:pt>
    <dgm:pt modelId="{AF7B8F65-73DA-4D34-B4A7-027872D9266A}" type="sibTrans" cxnId="{491D53FB-ADB7-470B-AFA6-174585EE12AC}">
      <dgm:prSet/>
      <dgm:spPr/>
      <dgm:t>
        <a:bodyPr/>
        <a:lstStyle/>
        <a:p>
          <a:endParaRPr lang="es-EC"/>
        </a:p>
      </dgm:t>
    </dgm:pt>
    <dgm:pt modelId="{20072653-116D-43F4-879C-E302B57C0109}">
      <dgm:prSet phldrT="[Texto]" phldr="1"/>
      <dgm:spPr/>
      <dgm:t>
        <a:bodyPr/>
        <a:lstStyle/>
        <a:p>
          <a:endParaRPr lang="es-EC"/>
        </a:p>
      </dgm:t>
    </dgm:pt>
    <dgm:pt modelId="{C975CDEF-BFAC-467E-AE73-00F905BB5B9D}" type="parTrans" cxnId="{FEC4EE0D-D857-475A-9996-A7F839A02A68}">
      <dgm:prSet/>
      <dgm:spPr/>
      <dgm:t>
        <a:bodyPr/>
        <a:lstStyle/>
        <a:p>
          <a:endParaRPr lang="es-EC"/>
        </a:p>
      </dgm:t>
    </dgm:pt>
    <dgm:pt modelId="{0B2012E4-D6BD-4EB8-88CE-5886FFC7718C}" type="sibTrans" cxnId="{FEC4EE0D-D857-475A-9996-A7F839A02A68}">
      <dgm:prSet/>
      <dgm:spPr/>
      <dgm:t>
        <a:bodyPr/>
        <a:lstStyle/>
        <a:p>
          <a:endParaRPr lang="es-EC"/>
        </a:p>
      </dgm:t>
    </dgm:pt>
    <dgm:pt modelId="{5B371990-2B6C-4CCC-8FED-88CD2259C24B}">
      <dgm:prSet phldrT="[Texto]" custT="1"/>
      <dgm:spPr/>
      <dgm:t>
        <a:bodyPr/>
        <a:lstStyle/>
        <a:p>
          <a:r>
            <a:rPr lang="en-US" sz="2200" dirty="0" smtClean="0">
              <a:latin typeface="Bodoni MT Black" pitchFamily="18" charset="0"/>
            </a:rPr>
            <a:t>12. DEFINICIÓN DEL UNIVERSO</a:t>
          </a:r>
          <a:endParaRPr lang="es-EC" sz="2200" dirty="0">
            <a:latin typeface="Bodoni MT Black" pitchFamily="18" charset="0"/>
          </a:endParaRPr>
        </a:p>
      </dgm:t>
    </dgm:pt>
    <dgm:pt modelId="{45642C41-72C9-4661-820B-014D5D7BAC98}" type="parTrans" cxnId="{1F9F021E-F0CD-4E52-9F5B-7272B69A8F7F}">
      <dgm:prSet/>
      <dgm:spPr/>
      <dgm:t>
        <a:bodyPr/>
        <a:lstStyle/>
        <a:p>
          <a:endParaRPr lang="es-EC"/>
        </a:p>
      </dgm:t>
    </dgm:pt>
    <dgm:pt modelId="{468B126E-F6B8-41A4-BFB2-89876E009883}" type="sibTrans" cxnId="{1F9F021E-F0CD-4E52-9F5B-7272B69A8F7F}">
      <dgm:prSet/>
      <dgm:spPr/>
      <dgm:t>
        <a:bodyPr/>
        <a:lstStyle/>
        <a:p>
          <a:endParaRPr lang="es-EC"/>
        </a:p>
      </dgm:t>
    </dgm:pt>
    <dgm:pt modelId="{3E39027B-DFE0-4DB1-AD6F-DE26CA78A814}" type="pres">
      <dgm:prSet presAssocID="{C51DC78D-6639-4373-B6EE-0D5EE6A6247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7343AB7-3BA0-4DC7-8F43-266068CFAD20}" type="pres">
      <dgm:prSet presAssocID="{C51DC78D-6639-4373-B6EE-0D5EE6A62470}" presName="ellipse" presStyleLbl="trBgShp" presStyleIdx="0" presStyleCnt="1"/>
      <dgm:spPr/>
      <dgm:t>
        <a:bodyPr/>
        <a:lstStyle/>
        <a:p>
          <a:endParaRPr lang="es-EC"/>
        </a:p>
      </dgm:t>
    </dgm:pt>
    <dgm:pt modelId="{3E31C473-B8E0-479D-8E63-0991C8363947}" type="pres">
      <dgm:prSet presAssocID="{C51DC78D-6639-4373-B6EE-0D5EE6A62470}" presName="arrow1" presStyleLbl="fgShp" presStyleIdx="0" presStyleCnt="1"/>
      <dgm:spPr/>
      <dgm:t>
        <a:bodyPr/>
        <a:lstStyle/>
        <a:p>
          <a:endParaRPr lang="es-EC"/>
        </a:p>
      </dgm:t>
    </dgm:pt>
    <dgm:pt modelId="{B45C7774-27CC-4F1E-A788-E97C8B6A07CE}" type="pres">
      <dgm:prSet presAssocID="{C51DC78D-6639-4373-B6EE-0D5EE6A62470}" presName="rectangle" presStyleLbl="revTx" presStyleIdx="0" presStyleCnt="1" custScaleX="2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9EA4F6-7AA9-4F92-9E93-1454DA86004E}" type="pres">
      <dgm:prSet presAssocID="{C435263E-086B-4F8F-80F3-E0016D5D2A6D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8E46863-6D16-4A56-8837-8346B9E86B3A}" type="pres">
      <dgm:prSet presAssocID="{20072653-116D-43F4-879C-E302B57C0109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7C5201-5433-4876-95C7-1E0B68EA7954}" type="pres">
      <dgm:prSet presAssocID="{5B371990-2B6C-4CCC-8FED-88CD2259C24B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170BD0-3388-4CB4-92B4-C38C372792C9}" type="pres">
      <dgm:prSet presAssocID="{C51DC78D-6639-4373-B6EE-0D5EE6A62470}" presName="funnel" presStyleLbl="trAlignAcc1" presStyleIdx="0" presStyleCnt="1" custLinFactNeighborX="-2233" custLinFactNeighborY="223"/>
      <dgm:spPr/>
      <dgm:t>
        <a:bodyPr/>
        <a:lstStyle/>
        <a:p>
          <a:endParaRPr lang="es-EC"/>
        </a:p>
      </dgm:t>
    </dgm:pt>
  </dgm:ptLst>
  <dgm:cxnLst>
    <dgm:cxn modelId="{B15E322F-8F1C-4248-8FEC-DB94D3E478C8}" type="presOf" srcId="{20072653-116D-43F4-879C-E302B57C0109}" destId="{E79EA4F6-7AA9-4F92-9E93-1454DA86004E}" srcOrd="0" destOrd="0" presId="urn:microsoft.com/office/officeart/2005/8/layout/funnel1"/>
    <dgm:cxn modelId="{1F9F021E-F0CD-4E52-9F5B-7272B69A8F7F}" srcId="{C51DC78D-6639-4373-B6EE-0D5EE6A62470}" destId="{5B371990-2B6C-4CCC-8FED-88CD2259C24B}" srcOrd="3" destOrd="0" parTransId="{45642C41-72C9-4661-820B-014D5D7BAC98}" sibTransId="{468B126E-F6B8-41A4-BFB2-89876E009883}"/>
    <dgm:cxn modelId="{484766E0-026C-4093-83A2-93200DEE87E2}" srcId="{C51DC78D-6639-4373-B6EE-0D5EE6A62470}" destId="{C0505375-D3C1-4A03-A331-B7B375366ECB}" srcOrd="0" destOrd="0" parTransId="{3792FE57-4969-4553-9878-AD3AFE680B04}" sibTransId="{0E18D3E2-B23D-440E-B30F-AFF776C5F21A}"/>
    <dgm:cxn modelId="{ADE6A586-C39B-4E99-A5F8-9EDE5B69D9E9}" type="presOf" srcId="{C0505375-D3C1-4A03-A331-B7B375366ECB}" destId="{1A7C5201-5433-4876-95C7-1E0B68EA7954}" srcOrd="0" destOrd="0" presId="urn:microsoft.com/office/officeart/2005/8/layout/funnel1"/>
    <dgm:cxn modelId="{FEC4EE0D-D857-475A-9996-A7F839A02A68}" srcId="{C51DC78D-6639-4373-B6EE-0D5EE6A62470}" destId="{20072653-116D-43F4-879C-E302B57C0109}" srcOrd="2" destOrd="0" parTransId="{C975CDEF-BFAC-467E-AE73-00F905BB5B9D}" sibTransId="{0B2012E4-D6BD-4EB8-88CE-5886FFC7718C}"/>
    <dgm:cxn modelId="{122AD55F-608A-418C-8333-BAB8FD12A5AB}" type="presOf" srcId="{5B371990-2B6C-4CCC-8FED-88CD2259C24B}" destId="{B45C7774-27CC-4F1E-A788-E97C8B6A07CE}" srcOrd="0" destOrd="0" presId="urn:microsoft.com/office/officeart/2005/8/layout/funnel1"/>
    <dgm:cxn modelId="{97B42AD6-4716-4818-85EB-57FF72FA0906}" type="presOf" srcId="{C51DC78D-6639-4373-B6EE-0D5EE6A62470}" destId="{3E39027B-DFE0-4DB1-AD6F-DE26CA78A814}" srcOrd="0" destOrd="0" presId="urn:microsoft.com/office/officeart/2005/8/layout/funnel1"/>
    <dgm:cxn modelId="{B683E11F-F32A-46E8-BE3E-BD1654FB7F80}" type="presOf" srcId="{C435263E-086B-4F8F-80F3-E0016D5D2A6D}" destId="{D8E46863-6D16-4A56-8837-8346B9E86B3A}" srcOrd="0" destOrd="0" presId="urn:microsoft.com/office/officeart/2005/8/layout/funnel1"/>
    <dgm:cxn modelId="{491D53FB-ADB7-470B-AFA6-174585EE12AC}" srcId="{C51DC78D-6639-4373-B6EE-0D5EE6A62470}" destId="{C435263E-086B-4F8F-80F3-E0016D5D2A6D}" srcOrd="1" destOrd="0" parTransId="{A6B481A8-3BFE-49B8-B97E-457C4F0F2D88}" sibTransId="{AF7B8F65-73DA-4D34-B4A7-027872D9266A}"/>
    <dgm:cxn modelId="{FF3A9DC7-5FE7-4F39-8C1E-18A9E1DDDC5D}" type="presParOf" srcId="{3E39027B-DFE0-4DB1-AD6F-DE26CA78A814}" destId="{97343AB7-3BA0-4DC7-8F43-266068CFAD20}" srcOrd="0" destOrd="0" presId="urn:microsoft.com/office/officeart/2005/8/layout/funnel1"/>
    <dgm:cxn modelId="{AC6AED5A-AECD-4D2A-99FA-5AB5930D92E6}" type="presParOf" srcId="{3E39027B-DFE0-4DB1-AD6F-DE26CA78A814}" destId="{3E31C473-B8E0-479D-8E63-0991C8363947}" srcOrd="1" destOrd="0" presId="urn:microsoft.com/office/officeart/2005/8/layout/funnel1"/>
    <dgm:cxn modelId="{4F2BD6E2-EAB3-496F-801A-ABB99EA3D320}" type="presParOf" srcId="{3E39027B-DFE0-4DB1-AD6F-DE26CA78A814}" destId="{B45C7774-27CC-4F1E-A788-E97C8B6A07CE}" srcOrd="2" destOrd="0" presId="urn:microsoft.com/office/officeart/2005/8/layout/funnel1"/>
    <dgm:cxn modelId="{238ED379-5F53-48F6-904F-D37989258C77}" type="presParOf" srcId="{3E39027B-DFE0-4DB1-AD6F-DE26CA78A814}" destId="{E79EA4F6-7AA9-4F92-9E93-1454DA86004E}" srcOrd="3" destOrd="0" presId="urn:microsoft.com/office/officeart/2005/8/layout/funnel1"/>
    <dgm:cxn modelId="{5BDD98A8-9A86-4B4B-905D-4CF8C4E001FA}" type="presParOf" srcId="{3E39027B-DFE0-4DB1-AD6F-DE26CA78A814}" destId="{D8E46863-6D16-4A56-8837-8346B9E86B3A}" srcOrd="4" destOrd="0" presId="urn:microsoft.com/office/officeart/2005/8/layout/funnel1"/>
    <dgm:cxn modelId="{53FC92BB-7AE8-4C92-B8A1-E7B3D26C5EFF}" type="presParOf" srcId="{3E39027B-DFE0-4DB1-AD6F-DE26CA78A814}" destId="{1A7C5201-5433-4876-95C7-1E0B68EA7954}" srcOrd="5" destOrd="0" presId="urn:microsoft.com/office/officeart/2005/8/layout/funnel1"/>
    <dgm:cxn modelId="{B364C438-365B-42AD-A202-40C5968202C8}" type="presParOf" srcId="{3E39027B-DFE0-4DB1-AD6F-DE26CA78A814}" destId="{70170BD0-3388-4CB4-92B4-C38C372792C9}" srcOrd="6" destOrd="0" presId="urn:microsoft.com/office/officeart/2005/8/layout/funne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2B7FF-5BE5-43BE-81E1-3DD43C3BB324}" type="datetimeFigureOut">
              <a:rPr lang="es-EC" smtClean="0"/>
              <a:pPr/>
              <a:t>24/04/2012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CC8BD-BBBD-43A7-8FA2-82E2697A918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CC8BD-BBBD-43A7-8FA2-82E2697A9189}" type="slidenum">
              <a:rPr lang="es-EC" smtClean="0"/>
              <a:pPr/>
              <a:t>1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C458F67-F249-47AA-A712-2249062B71E7}" type="datetimeFigureOut">
              <a:rPr lang="es-EC" smtClean="0"/>
              <a:pPr/>
              <a:t>24/04/2012</a:t>
            </a:fld>
            <a:endParaRPr lang="es-EC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C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522CD58-4CFD-48BE-A0CB-B4D067B2FE1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458F67-F249-47AA-A712-2249062B71E7}" type="datetimeFigureOut">
              <a:rPr lang="es-EC" smtClean="0"/>
              <a:pPr/>
              <a:t>24/04/2012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22CD58-4CFD-48BE-A0CB-B4D067B2FE1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458F67-F249-47AA-A712-2249062B71E7}" type="datetimeFigureOut">
              <a:rPr lang="es-EC" smtClean="0"/>
              <a:pPr/>
              <a:t>24/04/2012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22CD58-4CFD-48BE-A0CB-B4D067B2FE1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458F67-F249-47AA-A712-2249062B71E7}" type="datetimeFigureOut">
              <a:rPr lang="es-EC" smtClean="0"/>
              <a:pPr/>
              <a:t>24/04/2012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22CD58-4CFD-48BE-A0CB-B4D067B2FE19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458F67-F249-47AA-A712-2249062B71E7}" type="datetimeFigureOut">
              <a:rPr lang="es-EC" smtClean="0"/>
              <a:pPr/>
              <a:t>24/04/2012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22CD58-4CFD-48BE-A0CB-B4D067B2FE19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458F67-F249-47AA-A712-2249062B71E7}" type="datetimeFigureOut">
              <a:rPr lang="es-EC" smtClean="0"/>
              <a:pPr/>
              <a:t>24/04/2012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22CD58-4CFD-48BE-A0CB-B4D067B2FE19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458F67-F249-47AA-A712-2249062B71E7}" type="datetimeFigureOut">
              <a:rPr lang="es-EC" smtClean="0"/>
              <a:pPr/>
              <a:t>24/04/2012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22CD58-4CFD-48BE-A0CB-B4D067B2FE1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458F67-F249-47AA-A712-2249062B71E7}" type="datetimeFigureOut">
              <a:rPr lang="es-EC" smtClean="0"/>
              <a:pPr/>
              <a:t>24/04/2012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22CD58-4CFD-48BE-A0CB-B4D067B2FE19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458F67-F249-47AA-A712-2249062B71E7}" type="datetimeFigureOut">
              <a:rPr lang="es-EC" smtClean="0"/>
              <a:pPr/>
              <a:t>24/04/2012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22CD58-4CFD-48BE-A0CB-B4D067B2FE1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C458F67-F249-47AA-A712-2249062B71E7}" type="datetimeFigureOut">
              <a:rPr lang="es-EC" smtClean="0"/>
              <a:pPr/>
              <a:t>24/04/2012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22CD58-4CFD-48BE-A0CB-B4D067B2FE1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C458F67-F249-47AA-A712-2249062B71E7}" type="datetimeFigureOut">
              <a:rPr lang="es-EC" smtClean="0"/>
              <a:pPr/>
              <a:t>24/04/2012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522CD58-4CFD-48BE-A0CB-B4D067B2FE19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C458F67-F249-47AA-A712-2249062B71E7}" type="datetimeFigureOut">
              <a:rPr lang="es-EC" smtClean="0"/>
              <a:pPr/>
              <a:t>24/04/2012</a:t>
            </a:fld>
            <a:endParaRPr lang="es-EC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C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522CD58-4CFD-48BE-A0CB-B4D067B2FE19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Data" Target="../diagrams/data5.xml"/><Relationship Id="rId7" Type="http://schemas.openxmlformats.org/officeDocument/2006/relationships/diagramData" Target="../diagrams/data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diagramColors" Target="../diagrams/colors6.xml"/><Relationship Id="rId4" Type="http://schemas.openxmlformats.org/officeDocument/2006/relationships/diagramLayout" Target="../diagrams/layout5.xml"/><Relationship Id="rId9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openxmlformats.org/officeDocument/2006/relationships/image" Target="../media/image15.em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diagramData" Target="../diagrams/data8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13.xml"/><Relationship Id="rId7" Type="http://schemas.openxmlformats.org/officeDocument/2006/relationships/slide" Target="slide24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diagramColors" Target="../diagrams/colors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14414" y="1142984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es-ES" sz="25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“ESTUDIO DE MERCADO PARA MEDIR EL NIVEL DE SATISFACCIÓN DE LOS AFILIADOS AL SEGURO SOCIAL ATENDIDOS POR PRESTADORES EXTERNOS”</a:t>
            </a:r>
            <a:endParaRPr lang="es-EC" sz="25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3 Imagen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="" xmlns:xdr="http://schemas.openxmlformats.org/drawingml/2006/spreadsheetDrawing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000372"/>
            <a:ext cx="785818" cy="838205"/>
          </a:xfrm>
          <a:prstGeom prst="rect">
            <a:avLst/>
          </a:prstGeom>
          <a:noFill/>
          <a:extLst>
            <a:ext uri="{909E8E84-426E-40DD-AFC4-6F175D3DCCD1}">
              <a14:hiddenFill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="" xmlns:xdr="http://schemas.openxmlformats.org/drawingml/2006/spreadsheetDrawing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857488" y="464344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 pitchFamily="34" charset="0"/>
              </a:rPr>
              <a:t>ING. GABRIELA CHALCO</a:t>
            </a:r>
            <a:endParaRPr lang="es-EC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857356" y="428604"/>
            <a:ext cx="5286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200" b="1" dirty="0">
                <a:solidFill>
                  <a:schemeClr val="tx2">
                    <a:lumMod val="50000"/>
                  </a:schemeClr>
                </a:solidFill>
                <a:latin typeface="Bodoni MT Black" pitchFamily="18" charset="0"/>
                <a:cs typeface="Arial" pitchFamily="34" charset="0"/>
                <a:hlinkClick r:id="rId2" action="ppaction://hlinksldjump"/>
              </a:rPr>
              <a:t>7</a:t>
            </a:r>
            <a:r>
              <a:rPr lang="es-EC" sz="2200" b="1" dirty="0" smtClean="0">
                <a:solidFill>
                  <a:schemeClr val="tx2">
                    <a:lumMod val="50000"/>
                  </a:schemeClr>
                </a:solidFill>
                <a:latin typeface="Bodoni MT Black" pitchFamily="18" charset="0"/>
                <a:cs typeface="Arial" pitchFamily="34" charset="0"/>
                <a:hlinkClick r:id="rId2" action="ppaction://hlinksldjump"/>
              </a:rPr>
              <a:t>. MICROAMBIENTE</a:t>
            </a:r>
            <a:endParaRPr lang="es-EC" sz="2200" b="1" dirty="0" smtClean="0">
              <a:solidFill>
                <a:schemeClr val="tx2">
                  <a:lumMod val="50000"/>
                </a:schemeClr>
              </a:solidFill>
              <a:latin typeface="Bodoni MT Black" pitchFamily="18" charset="0"/>
              <a:cs typeface="Arial" pitchFamily="34" charset="0"/>
            </a:endParaRPr>
          </a:p>
          <a:p>
            <a:pPr algn="ctr"/>
            <a:endParaRPr lang="es-EC" sz="2200" dirty="0"/>
          </a:p>
        </p:txBody>
      </p:sp>
      <p:graphicFrame>
        <p:nvGraphicFramePr>
          <p:cNvPr id="3" name="2 Diagrama"/>
          <p:cNvGraphicFramePr/>
          <p:nvPr/>
        </p:nvGraphicFramePr>
        <p:xfrm>
          <a:off x="1500166" y="857232"/>
          <a:ext cx="6096000" cy="3778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000100" y="4071942"/>
            <a:ext cx="2286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es-ES" sz="1000" dirty="0"/>
              <a:t>Calidad de servició </a:t>
            </a:r>
            <a:endParaRPr lang="es-EC" sz="1000" dirty="0"/>
          </a:p>
          <a:p>
            <a:pPr>
              <a:buFont typeface="Wingdings" pitchFamily="2" charset="2"/>
              <a:buChar char="v"/>
            </a:pPr>
            <a:endParaRPr lang="es-EC" sz="1000" dirty="0"/>
          </a:p>
          <a:p>
            <a:pPr lvl="0">
              <a:buFont typeface="Wingdings" pitchFamily="2" charset="2"/>
              <a:buChar char="v"/>
            </a:pPr>
            <a:r>
              <a:rPr lang="es-ES" sz="1000" dirty="0"/>
              <a:t>Instalaciones y equipos</a:t>
            </a:r>
            <a:endParaRPr lang="es-EC" sz="1000" dirty="0"/>
          </a:p>
          <a:p>
            <a:pPr>
              <a:buFont typeface="Wingdings" pitchFamily="2" charset="2"/>
              <a:buChar char="v"/>
            </a:pPr>
            <a:endParaRPr lang="es-EC" sz="1000" dirty="0"/>
          </a:p>
          <a:p>
            <a:pPr lvl="0">
              <a:buFont typeface="Wingdings" pitchFamily="2" charset="2"/>
              <a:buChar char="v"/>
            </a:pPr>
            <a:r>
              <a:rPr lang="es-ES" sz="1000" dirty="0"/>
              <a:t>La atención propiamente dicha </a:t>
            </a:r>
            <a:endParaRPr lang="es-EC" sz="1000" dirty="0"/>
          </a:p>
          <a:p>
            <a:pPr>
              <a:buFont typeface="Wingdings" pitchFamily="2" charset="2"/>
              <a:buChar char="v"/>
            </a:pPr>
            <a:endParaRPr lang="es-EC" sz="1000" dirty="0"/>
          </a:p>
          <a:p>
            <a:pPr lvl="0">
              <a:buFont typeface="Wingdings" pitchFamily="2" charset="2"/>
              <a:buChar char="v"/>
            </a:pPr>
            <a:r>
              <a:rPr lang="es-ES" sz="1000" dirty="0"/>
              <a:t>Quejas o Reclamos </a:t>
            </a:r>
            <a:endParaRPr lang="es-EC" sz="1000" dirty="0"/>
          </a:p>
          <a:p>
            <a:endParaRPr lang="es-EC" sz="1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3500430" y="4071942"/>
            <a:ext cx="22145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es-ES" sz="1000" dirty="0"/>
              <a:t>Oportunidad con la que satisfacen los pedidos </a:t>
            </a:r>
            <a:endParaRPr lang="es-EC" sz="1000" dirty="0"/>
          </a:p>
          <a:p>
            <a:pPr>
              <a:buFont typeface="Wingdings" pitchFamily="2" charset="2"/>
              <a:buChar char="ü"/>
            </a:pPr>
            <a:endParaRPr lang="es-EC" sz="1000" dirty="0"/>
          </a:p>
          <a:p>
            <a:pPr lvl="0">
              <a:buFont typeface="Wingdings" pitchFamily="2" charset="2"/>
              <a:buChar char="ü"/>
            </a:pPr>
            <a:r>
              <a:rPr lang="es-ES" sz="1000" dirty="0"/>
              <a:t>Forma de entrega </a:t>
            </a:r>
            <a:endParaRPr lang="es-EC" sz="1000" dirty="0"/>
          </a:p>
          <a:p>
            <a:pPr>
              <a:buFont typeface="Wingdings" pitchFamily="2" charset="2"/>
              <a:buChar char="ü"/>
            </a:pPr>
            <a:endParaRPr lang="es-EC" sz="1000" dirty="0"/>
          </a:p>
          <a:p>
            <a:pPr lvl="0">
              <a:buFont typeface="Wingdings" pitchFamily="2" charset="2"/>
              <a:buChar char="ü"/>
            </a:pPr>
            <a:r>
              <a:rPr lang="es-ES" sz="1000" dirty="0"/>
              <a:t>Garantía </a:t>
            </a:r>
            <a:endParaRPr lang="es-EC" sz="1000" dirty="0"/>
          </a:p>
          <a:p>
            <a:pPr>
              <a:buFont typeface="Wingdings" pitchFamily="2" charset="2"/>
              <a:buChar char="ü"/>
            </a:pPr>
            <a:endParaRPr lang="es-EC" sz="1000" dirty="0"/>
          </a:p>
          <a:p>
            <a:pPr lvl="0">
              <a:buFont typeface="Wingdings" pitchFamily="2" charset="2"/>
              <a:buChar char="ü"/>
            </a:pPr>
            <a:r>
              <a:rPr lang="es-ES" sz="1000" dirty="0"/>
              <a:t>Forma de pago </a:t>
            </a:r>
            <a:endParaRPr lang="es-EC" sz="1000" dirty="0"/>
          </a:p>
          <a:p>
            <a:pPr>
              <a:buFont typeface="Wingdings" pitchFamily="2" charset="2"/>
              <a:buChar char="ü"/>
            </a:pPr>
            <a:endParaRPr lang="es-EC" sz="1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643570" y="4071942"/>
            <a:ext cx="25003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s-ES" sz="1000" dirty="0"/>
              <a:t>Hospital de </a:t>
            </a:r>
            <a:r>
              <a:rPr lang="es-ES" sz="1000" dirty="0" err="1" smtClean="0"/>
              <a:t>Sangolquí</a:t>
            </a:r>
            <a:endParaRPr lang="es-ES" sz="1000" dirty="0" smtClean="0"/>
          </a:p>
          <a:p>
            <a:pPr>
              <a:buFont typeface="Wingdings" pitchFamily="2" charset="2"/>
              <a:buChar char="§"/>
            </a:pPr>
            <a:endParaRPr lang="es-EC" sz="1000" dirty="0"/>
          </a:p>
          <a:p>
            <a:pPr>
              <a:buFont typeface="Wingdings" pitchFamily="2" charset="2"/>
              <a:buChar char="§"/>
            </a:pPr>
            <a:r>
              <a:rPr lang="es-ES" sz="1000" dirty="0" smtClean="0"/>
              <a:t>Patronato </a:t>
            </a:r>
            <a:r>
              <a:rPr lang="es-ES" sz="1000" dirty="0"/>
              <a:t>del Consejo Provincial </a:t>
            </a:r>
            <a:endParaRPr lang="es-EC" sz="1000" dirty="0"/>
          </a:p>
          <a:p>
            <a:pPr>
              <a:buFont typeface="Wingdings" pitchFamily="2" charset="2"/>
              <a:buChar char="§"/>
            </a:pPr>
            <a:endParaRPr lang="es-EC" sz="1000" dirty="0"/>
          </a:p>
          <a:p>
            <a:pPr>
              <a:buFont typeface="Wingdings" pitchFamily="2" charset="2"/>
              <a:buChar char="§"/>
            </a:pPr>
            <a:r>
              <a:rPr lang="en-US" sz="1000" dirty="0" err="1" smtClean="0"/>
              <a:t>Clínicas</a:t>
            </a:r>
            <a:r>
              <a:rPr lang="en-US" sz="1000" dirty="0" smtClean="0"/>
              <a:t> </a:t>
            </a:r>
            <a:r>
              <a:rPr lang="en-US" sz="1000" dirty="0" err="1" smtClean="0"/>
              <a:t>privadas</a:t>
            </a:r>
            <a:endParaRPr lang="en-US" sz="1000" dirty="0" smtClean="0"/>
          </a:p>
          <a:p>
            <a:pPr>
              <a:buFont typeface="Wingdings" pitchFamily="2" charset="2"/>
              <a:buChar char="§"/>
            </a:pPr>
            <a:endParaRPr lang="es-EC" sz="1000" dirty="0" smtClean="0"/>
          </a:p>
          <a:p>
            <a:pPr>
              <a:buFont typeface="Wingdings" pitchFamily="2" charset="2"/>
              <a:buChar char="§"/>
            </a:pPr>
            <a:r>
              <a:rPr lang="es-ES" sz="1000" dirty="0" err="1" smtClean="0"/>
              <a:t>Subcentro</a:t>
            </a:r>
            <a:r>
              <a:rPr lang="es-ES" sz="1000" dirty="0" smtClean="0"/>
              <a:t> </a:t>
            </a:r>
            <a:r>
              <a:rPr lang="es-ES" sz="1000" dirty="0"/>
              <a:t>de Salud </a:t>
            </a:r>
            <a:endParaRPr lang="es-EC" sz="1000" dirty="0"/>
          </a:p>
          <a:p>
            <a:endParaRPr lang="es-EC" sz="1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71670" y="357166"/>
            <a:ext cx="5286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200" b="1" dirty="0">
                <a:solidFill>
                  <a:schemeClr val="tx2">
                    <a:lumMod val="50000"/>
                  </a:schemeClr>
                </a:solidFill>
                <a:latin typeface="Bodoni MT Black" pitchFamily="18" charset="0"/>
                <a:cs typeface="Arial" pitchFamily="34" charset="0"/>
                <a:hlinkClick r:id="rId2" action="ppaction://hlinksldjump"/>
              </a:rPr>
              <a:t>8</a:t>
            </a:r>
            <a:r>
              <a:rPr lang="es-EC" sz="2200" b="1" dirty="0" smtClean="0">
                <a:solidFill>
                  <a:schemeClr val="tx2">
                    <a:lumMod val="50000"/>
                  </a:schemeClr>
                </a:solidFill>
                <a:latin typeface="Bodoni MT Black" pitchFamily="18" charset="0"/>
                <a:cs typeface="Arial" pitchFamily="34" charset="0"/>
                <a:hlinkClick r:id="rId2" action="ppaction://hlinksldjump"/>
              </a:rPr>
              <a:t>. FODA</a:t>
            </a:r>
            <a:endParaRPr lang="es-EC" sz="2200" b="1" dirty="0" smtClean="0">
              <a:solidFill>
                <a:schemeClr val="tx2">
                  <a:lumMod val="50000"/>
                </a:schemeClr>
              </a:solidFill>
              <a:latin typeface="Bodoni MT Black" pitchFamily="18" charset="0"/>
              <a:cs typeface="Arial" pitchFamily="34" charset="0"/>
            </a:endParaRPr>
          </a:p>
          <a:p>
            <a:pPr algn="ctr"/>
            <a:endParaRPr lang="es-EC" sz="2200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214282" y="857232"/>
          <a:ext cx="857256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71670" y="357166"/>
            <a:ext cx="5286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200" b="1" dirty="0" smtClean="0">
                <a:solidFill>
                  <a:schemeClr val="tx2">
                    <a:lumMod val="50000"/>
                  </a:schemeClr>
                </a:solidFill>
                <a:latin typeface="Bodoni MT Black" pitchFamily="18" charset="0"/>
                <a:cs typeface="Arial" pitchFamily="34" charset="0"/>
                <a:hlinkClick r:id="rId2" action="ppaction://hlinksldjump"/>
              </a:rPr>
              <a:t>9. MAPA ESTRATÉGICO</a:t>
            </a:r>
            <a:endParaRPr lang="es-EC" sz="2200" b="1" dirty="0" smtClean="0">
              <a:solidFill>
                <a:schemeClr val="tx2">
                  <a:lumMod val="50000"/>
                </a:schemeClr>
              </a:solidFill>
              <a:latin typeface="Bodoni MT Black" pitchFamily="18" charset="0"/>
              <a:cs typeface="Arial" pitchFamily="34" charset="0"/>
            </a:endParaRPr>
          </a:p>
          <a:p>
            <a:pPr algn="ctr"/>
            <a:endParaRPr lang="es-EC" sz="2200" dirty="0"/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 rot="-235873">
            <a:off x="6441832" y="4098964"/>
            <a:ext cx="801688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C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35873" scaled="1"/>
                </a:gradFill>
                <a:effectLst/>
                <a:latin typeface="Rage Italic"/>
              </a:rPr>
              <a:t>Visión</a:t>
            </a:r>
            <a:endParaRPr lang="es-EC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235873" scaled="1"/>
              </a:gradFill>
              <a:effectLst/>
              <a:latin typeface="Rage Italic"/>
            </a:endParaRPr>
          </a:p>
        </p:txBody>
      </p:sp>
      <p:sp>
        <p:nvSpPr>
          <p:cNvPr id="2051" name="Text Box 55"/>
          <p:cNvSpPr txBox="1">
            <a:spLocks noChangeArrowheads="1"/>
          </p:cNvSpPr>
          <p:nvPr/>
        </p:nvSpPr>
        <p:spPr bwMode="auto">
          <a:xfrm>
            <a:off x="5429256" y="5000636"/>
            <a:ext cx="3403600" cy="1422400"/>
          </a:xfrm>
          <a:prstGeom prst="rect">
            <a:avLst/>
          </a:prstGeom>
          <a:solidFill>
            <a:srgbClr val="FFFFFF"/>
          </a:solidFill>
          <a:ln w="12700">
            <a:solidFill>
              <a:srgbClr val="8064A2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Ser un Centro con un sistema de salud, vinculado al desarrollo social, fortalecido legal, tecnológica y presupuestariamente, que contribuya al mejoramiento continuo de las condiciones y calidad de vida de la población, como resultado de la participación activa, comprometida y coordinada entre gobierno y sociedad.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AutoShape 51"/>
          <p:cNvSpPr>
            <a:spLocks noChangeArrowheads="1"/>
          </p:cNvSpPr>
          <p:nvPr/>
        </p:nvSpPr>
        <p:spPr bwMode="auto">
          <a:xfrm>
            <a:off x="428596" y="1785926"/>
            <a:ext cx="3194050" cy="1219200"/>
          </a:xfrm>
          <a:prstGeom prst="flowChartDocument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El Centro de Atención Medica  del IESS , es una unidad médica que brinda atención a la población del Cantón </a:t>
            </a:r>
            <a:r>
              <a:rPr kumimoji="0" lang="es-EC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Rumiñahuí</a:t>
            </a:r>
            <a:r>
              <a:rPr kumimoji="0" lang="es-EC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, proporcionando servicios integrales de salud oportunos y eficientes, contribuyendo a un desarrollo humano sostenible, en armonía con el medio ambiente y mejorando las condiciones y</a:t>
            </a:r>
            <a:r>
              <a:rPr kumimoji="0" lang="es-EC" sz="1000" b="0" i="1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s-EC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calidad de vida de la población</a:t>
            </a:r>
            <a:r>
              <a:rPr kumimoji="0" lang="es-EC" sz="1000" b="0" i="1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642910" y="1214422"/>
            <a:ext cx="1103312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C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Rage Italic"/>
              </a:rPr>
              <a:t>Misión</a:t>
            </a:r>
            <a:endParaRPr lang="es-EC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/>
              <a:latin typeface="Rage Italic"/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500034" y="3071810"/>
          <a:ext cx="5305425" cy="2000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3071802" y="3071810"/>
            <a:ext cx="1230312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C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ABF8F"/>
                </a:solidFill>
                <a:effectLst/>
                <a:latin typeface="Garamond"/>
              </a:rPr>
              <a:t>Principios</a:t>
            </a:r>
            <a:endParaRPr lang="es-EC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ABF8F"/>
              </a:solidFill>
              <a:effectLst/>
              <a:latin typeface="Garamond"/>
            </a:endParaRPr>
          </a:p>
        </p:txBody>
      </p:sp>
      <p:sp>
        <p:nvSpPr>
          <p:cNvPr id="2056" name="AutoShape 52"/>
          <p:cNvSpPr>
            <a:spLocks noChangeArrowheads="1"/>
          </p:cNvSpPr>
          <p:nvPr/>
        </p:nvSpPr>
        <p:spPr bwMode="auto">
          <a:xfrm>
            <a:off x="928662" y="4857760"/>
            <a:ext cx="1754187" cy="1428760"/>
          </a:xfrm>
          <a:prstGeom prst="wedgeRectCallout">
            <a:avLst>
              <a:gd name="adj1" fmla="val 78882"/>
              <a:gd name="adj2" fmla="val -73256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uhaus 93" pitchFamily="82" charset="0"/>
                <a:cs typeface="Arial" pitchFamily="34" charset="0"/>
              </a:rPr>
              <a:t>Valores</a:t>
            </a:r>
          </a:p>
          <a:p>
            <a:pPr marL="457200" lvl="1" indent="-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lang="es-EC" sz="1000" dirty="0" smtClean="0">
                <a:latin typeface="Times New Roman" pitchFamily="18" charset="0"/>
                <a:cs typeface="Arial" pitchFamily="34" charset="0"/>
              </a:rPr>
              <a:t>* C</a:t>
            </a: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ordialidad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*Amabilidad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*Disciplina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*Ética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*Responsabilidad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*Puntualidad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10 Diagrama"/>
          <p:cNvGraphicFramePr/>
          <p:nvPr/>
        </p:nvGraphicFramePr>
        <p:xfrm>
          <a:off x="4572000" y="857232"/>
          <a:ext cx="4248150" cy="2657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 rot="-149882">
            <a:off x="7721759" y="1811927"/>
            <a:ext cx="1200150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C" sz="3600" kern="10" spc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49882" scaled="1"/>
                </a:gradFill>
                <a:effectLst/>
                <a:latin typeface="Rage Italic"/>
              </a:rPr>
              <a:t>Objetivos</a:t>
            </a:r>
            <a:endParaRPr lang="es-EC" sz="3600" kern="10" spc="0">
              <a:ln w="1270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149882" scaled="1"/>
              </a:gradFill>
              <a:effectLst/>
              <a:latin typeface="Rage Italic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71670" y="357166"/>
            <a:ext cx="5286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200" b="1" dirty="0" smtClean="0">
                <a:solidFill>
                  <a:schemeClr val="tx2">
                    <a:lumMod val="50000"/>
                  </a:schemeClr>
                </a:solidFill>
                <a:latin typeface="Bodoni MT Black" pitchFamily="18" charset="0"/>
                <a:cs typeface="Arial" pitchFamily="34" charset="0"/>
                <a:hlinkClick r:id="rId2" action="ppaction://hlinksldjump"/>
              </a:rPr>
              <a:t>10. ESTUDIO DE MERCADO</a:t>
            </a:r>
            <a:endParaRPr lang="es-EC" sz="2200" b="1" dirty="0" smtClean="0">
              <a:solidFill>
                <a:schemeClr val="tx2">
                  <a:lumMod val="50000"/>
                </a:schemeClr>
              </a:solidFill>
              <a:latin typeface="Bodoni MT Black" pitchFamily="18" charset="0"/>
              <a:cs typeface="Arial" pitchFamily="34" charset="0"/>
            </a:endParaRPr>
          </a:p>
          <a:p>
            <a:pPr algn="ctr"/>
            <a:endParaRPr lang="es-EC" sz="2200" dirty="0"/>
          </a:p>
        </p:txBody>
      </p:sp>
      <p:graphicFrame>
        <p:nvGraphicFramePr>
          <p:cNvPr id="3" name="2 Diagrama"/>
          <p:cNvGraphicFramePr/>
          <p:nvPr/>
        </p:nvGraphicFramePr>
        <p:xfrm>
          <a:off x="285720" y="1397000"/>
          <a:ext cx="8643998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Llamada ovalada"/>
          <p:cNvSpPr/>
          <p:nvPr/>
        </p:nvSpPr>
        <p:spPr>
          <a:xfrm>
            <a:off x="928662" y="1643050"/>
            <a:ext cx="1928826" cy="928694"/>
          </a:xfrm>
          <a:prstGeom prst="wedgeEllipseCallout">
            <a:avLst>
              <a:gd name="adj1" fmla="val 21307"/>
              <a:gd name="adj2" fmla="val 8027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Estudio de Mercado</a:t>
            </a:r>
            <a:endParaRPr lang="es-EC" sz="1200" b="1" dirty="0"/>
          </a:p>
        </p:txBody>
      </p:sp>
      <p:sp>
        <p:nvSpPr>
          <p:cNvPr id="6" name="5 Llamada ovalada"/>
          <p:cNvSpPr/>
          <p:nvPr/>
        </p:nvSpPr>
        <p:spPr>
          <a:xfrm>
            <a:off x="3428992" y="1500174"/>
            <a:ext cx="1928826" cy="928694"/>
          </a:xfrm>
          <a:prstGeom prst="wedgeEllipseCallout">
            <a:avLst>
              <a:gd name="adj1" fmla="val 21307"/>
              <a:gd name="adj2" fmla="val 8027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Objetivos</a:t>
            </a:r>
            <a:endParaRPr lang="es-EC" sz="1200" b="1" dirty="0"/>
          </a:p>
        </p:txBody>
      </p:sp>
      <p:sp>
        <p:nvSpPr>
          <p:cNvPr id="7" name="6 Llamada ovalada"/>
          <p:cNvSpPr/>
          <p:nvPr/>
        </p:nvSpPr>
        <p:spPr>
          <a:xfrm>
            <a:off x="5857884" y="1571612"/>
            <a:ext cx="1928826" cy="928694"/>
          </a:xfrm>
          <a:prstGeom prst="wedgeEllipseCallout">
            <a:avLst>
              <a:gd name="adj1" fmla="val 21307"/>
              <a:gd name="adj2" fmla="val 8027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Segmentación</a:t>
            </a:r>
            <a:endParaRPr lang="es-EC" sz="1200" b="1" dirty="0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5214950"/>
            <a:ext cx="2085971" cy="1028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928794" y="1220724"/>
          <a:ext cx="6143669" cy="4993681"/>
        </p:xfrm>
        <a:graphic>
          <a:graphicData uri="http://schemas.openxmlformats.org/drawingml/2006/table">
            <a:tbl>
              <a:tblPr/>
              <a:tblGrid>
                <a:gridCol w="2638288"/>
                <a:gridCol w="3505381"/>
              </a:tblGrid>
              <a:tr h="173267">
                <a:tc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Grupos</a:t>
                      </a:r>
                      <a:endParaRPr lang="es-EC" sz="900" dirty="0">
                        <a:latin typeface="Times New Roman"/>
                        <a:ea typeface="Times New Roman"/>
                      </a:endParaRPr>
                    </a:p>
                  </a:txBody>
                  <a:tcPr marL="32200" marR="32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Variables</a:t>
                      </a:r>
                      <a:endParaRPr lang="es-EC" sz="900">
                        <a:latin typeface="Times New Roman"/>
                        <a:ea typeface="Times New Roman"/>
                      </a:endParaRPr>
                    </a:p>
                  </a:txBody>
                  <a:tcPr marL="32200" marR="32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67">
                <a:tc gridSpan="2"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Geográficas</a:t>
                      </a:r>
                      <a:endParaRPr lang="es-EC" sz="900">
                        <a:latin typeface="Times New Roman"/>
                        <a:ea typeface="Times New Roman"/>
                      </a:endParaRPr>
                    </a:p>
                  </a:txBody>
                  <a:tcPr marL="32200" marR="32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3267">
                <a:tc>
                  <a:txBody>
                    <a:bodyPr/>
                    <a:lstStyle/>
                    <a:p>
                      <a:pPr marL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Provincia</a:t>
                      </a:r>
                      <a:endParaRPr lang="es-EC" sz="900">
                        <a:latin typeface="Times New Roman"/>
                        <a:ea typeface="Times New Roman"/>
                      </a:endParaRPr>
                    </a:p>
                  </a:txBody>
                  <a:tcPr marL="32200" marR="32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Pichincha</a:t>
                      </a:r>
                      <a:endParaRPr lang="es-EC" sz="900">
                        <a:latin typeface="Times New Roman"/>
                        <a:ea typeface="Times New Roman"/>
                      </a:endParaRPr>
                    </a:p>
                  </a:txBody>
                  <a:tcPr marL="32200" marR="32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67">
                <a:tc>
                  <a:txBody>
                    <a:bodyPr/>
                    <a:lstStyle/>
                    <a:p>
                      <a:pPr marL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Zona</a:t>
                      </a:r>
                      <a:endParaRPr lang="es-EC" sz="900">
                        <a:latin typeface="Times New Roman"/>
                        <a:ea typeface="Times New Roman"/>
                      </a:endParaRPr>
                    </a:p>
                  </a:txBody>
                  <a:tcPr marL="32200" marR="32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Urbana y rural</a:t>
                      </a:r>
                      <a:endParaRPr lang="es-EC" sz="900">
                        <a:latin typeface="Times New Roman"/>
                        <a:ea typeface="Times New Roman"/>
                      </a:endParaRPr>
                    </a:p>
                  </a:txBody>
                  <a:tcPr marL="32200" marR="32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67">
                <a:tc>
                  <a:txBody>
                    <a:bodyPr/>
                    <a:lstStyle/>
                    <a:p>
                      <a:pPr marL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Cantón</a:t>
                      </a:r>
                      <a:endParaRPr lang="es-EC" sz="900">
                        <a:latin typeface="Times New Roman"/>
                        <a:ea typeface="Times New Roman"/>
                      </a:endParaRPr>
                    </a:p>
                  </a:txBody>
                  <a:tcPr marL="32200" marR="32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Ruminahui</a:t>
                      </a:r>
                      <a:endParaRPr lang="es-EC" sz="900">
                        <a:latin typeface="Times New Roman"/>
                        <a:ea typeface="Times New Roman"/>
                      </a:endParaRPr>
                    </a:p>
                  </a:txBody>
                  <a:tcPr marL="32200" marR="32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67">
                <a:tc gridSpan="2"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Times New Roman"/>
                          <a:ea typeface="Times New Roman"/>
                        </a:rPr>
                        <a:t>Demográficas</a:t>
                      </a:r>
                      <a:endParaRPr lang="es-EC" sz="900" dirty="0">
                        <a:latin typeface="Times New Roman"/>
                        <a:ea typeface="Times New Roman"/>
                      </a:endParaRPr>
                    </a:p>
                  </a:txBody>
                  <a:tcPr marL="32200" marR="32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3267">
                <a:tc>
                  <a:txBody>
                    <a:bodyPr/>
                    <a:lstStyle/>
                    <a:p>
                      <a:pPr marL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Edad</a:t>
                      </a:r>
                      <a:endParaRPr lang="es-EC" sz="900">
                        <a:latin typeface="Times New Roman"/>
                        <a:ea typeface="Times New Roman"/>
                      </a:endParaRPr>
                    </a:p>
                  </a:txBody>
                  <a:tcPr marL="32200" marR="32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 a 100 </a:t>
                      </a:r>
                      <a:r>
                        <a:rPr kumimoji="0" lang="es-EC" sz="1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años</a:t>
                      </a:r>
                      <a:r>
                        <a:rPr kumimoji="0" lang="es-EC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C" sz="900" dirty="0">
                        <a:latin typeface="Times New Roman"/>
                        <a:ea typeface="Times New Roman"/>
                      </a:endParaRPr>
                    </a:p>
                  </a:txBody>
                  <a:tcPr marL="32200" marR="32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67">
                <a:tc>
                  <a:txBody>
                    <a:bodyPr/>
                    <a:lstStyle/>
                    <a:p>
                      <a:pPr marL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Sexo</a:t>
                      </a:r>
                      <a:endParaRPr lang="es-EC" sz="900">
                        <a:latin typeface="Times New Roman"/>
                        <a:ea typeface="Times New Roman"/>
                      </a:endParaRPr>
                    </a:p>
                  </a:txBody>
                  <a:tcPr marL="32200" marR="32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Masculino y femenino</a:t>
                      </a:r>
                      <a:endParaRPr lang="es-EC" sz="900" dirty="0">
                        <a:latin typeface="Times New Roman"/>
                        <a:ea typeface="Times New Roman"/>
                      </a:endParaRPr>
                    </a:p>
                  </a:txBody>
                  <a:tcPr marL="32200" marR="32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5">
                <a:tc>
                  <a:txBody>
                    <a:bodyPr/>
                    <a:lstStyle/>
                    <a:p>
                      <a:pPr marL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Ciclo de vida familiar</a:t>
                      </a:r>
                      <a:endParaRPr lang="es-EC" sz="900">
                        <a:latin typeface="Times New Roman"/>
                        <a:ea typeface="Times New Roman"/>
                      </a:endParaRPr>
                    </a:p>
                  </a:txBody>
                  <a:tcPr marL="32200" marR="32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Parámetro abierto</a:t>
                      </a:r>
                      <a:endParaRPr lang="es-EC" sz="900">
                        <a:latin typeface="Times New Roman"/>
                        <a:ea typeface="Times New Roman"/>
                      </a:endParaRPr>
                    </a:p>
                  </a:txBody>
                  <a:tcPr marL="32200" marR="32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802">
                <a:tc>
                  <a:txBody>
                    <a:bodyPr/>
                    <a:lstStyle/>
                    <a:p>
                      <a:pPr marL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Ingresos</a:t>
                      </a:r>
                      <a:endParaRPr lang="es-EC" sz="900">
                        <a:latin typeface="Times New Roman"/>
                        <a:ea typeface="Times New Roman"/>
                      </a:endParaRPr>
                    </a:p>
                  </a:txBody>
                  <a:tcPr marL="32200" marR="32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Patrimonio personal y /o apoyo económico de sus familiares</a:t>
                      </a:r>
                      <a:endParaRPr lang="es-EC" sz="900">
                        <a:latin typeface="Times New Roman"/>
                        <a:ea typeface="Times New Roman"/>
                      </a:endParaRPr>
                    </a:p>
                  </a:txBody>
                  <a:tcPr marL="32200" marR="3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5">
                <a:tc>
                  <a:txBody>
                    <a:bodyPr/>
                    <a:lstStyle/>
                    <a:p>
                      <a:pPr marL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Ocupación</a:t>
                      </a:r>
                      <a:endParaRPr lang="es-EC" sz="900">
                        <a:latin typeface="Times New Roman"/>
                        <a:ea typeface="Times New Roman"/>
                      </a:endParaRPr>
                    </a:p>
                  </a:txBody>
                  <a:tcPr marL="32200" marR="32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Relación de dependencia y voluntarios</a:t>
                      </a:r>
                      <a:endParaRPr lang="es-EC" sz="900">
                        <a:latin typeface="Times New Roman"/>
                        <a:ea typeface="Times New Roman"/>
                      </a:endParaRPr>
                    </a:p>
                  </a:txBody>
                  <a:tcPr marL="32200" marR="3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67">
                <a:tc>
                  <a:txBody>
                    <a:bodyPr/>
                    <a:lstStyle/>
                    <a:p>
                      <a:pPr marL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Educación</a:t>
                      </a:r>
                      <a:endParaRPr lang="es-EC" sz="900">
                        <a:latin typeface="Times New Roman"/>
                        <a:ea typeface="Times New Roman"/>
                      </a:endParaRPr>
                    </a:p>
                  </a:txBody>
                  <a:tcPr marL="32200" marR="32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Parámetro abierto</a:t>
                      </a:r>
                      <a:endParaRPr lang="es-EC" sz="900">
                        <a:latin typeface="Times New Roman"/>
                        <a:ea typeface="Times New Roman"/>
                      </a:endParaRPr>
                    </a:p>
                  </a:txBody>
                  <a:tcPr marL="32200" marR="32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67">
                <a:tc>
                  <a:txBody>
                    <a:bodyPr/>
                    <a:lstStyle/>
                    <a:p>
                      <a:pPr marL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Religión</a:t>
                      </a:r>
                      <a:endParaRPr lang="es-EC" sz="900">
                        <a:latin typeface="Times New Roman"/>
                        <a:ea typeface="Times New Roman"/>
                      </a:endParaRPr>
                    </a:p>
                  </a:txBody>
                  <a:tcPr marL="32200" marR="32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Parámetro abierto</a:t>
                      </a:r>
                      <a:endParaRPr lang="es-EC" sz="900">
                        <a:latin typeface="Times New Roman"/>
                        <a:ea typeface="Times New Roman"/>
                      </a:endParaRPr>
                    </a:p>
                  </a:txBody>
                  <a:tcPr marL="32200" marR="32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67">
                <a:tc>
                  <a:txBody>
                    <a:bodyPr/>
                    <a:lstStyle/>
                    <a:p>
                      <a:pPr marL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Raza</a:t>
                      </a:r>
                      <a:endParaRPr lang="es-EC" sz="900">
                        <a:latin typeface="Times New Roman"/>
                        <a:ea typeface="Times New Roman"/>
                      </a:endParaRPr>
                    </a:p>
                  </a:txBody>
                  <a:tcPr marL="32200" marR="32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Parámetro abierto</a:t>
                      </a:r>
                      <a:endParaRPr lang="es-EC" sz="900">
                        <a:latin typeface="Times New Roman"/>
                        <a:ea typeface="Times New Roman"/>
                      </a:endParaRPr>
                    </a:p>
                  </a:txBody>
                  <a:tcPr marL="32200" marR="32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67">
                <a:tc>
                  <a:txBody>
                    <a:bodyPr/>
                    <a:lstStyle/>
                    <a:p>
                      <a:pPr marL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Nacionalidad</a:t>
                      </a:r>
                      <a:endParaRPr lang="es-EC" sz="900">
                        <a:latin typeface="Times New Roman"/>
                        <a:ea typeface="Times New Roman"/>
                      </a:endParaRPr>
                    </a:p>
                  </a:txBody>
                  <a:tcPr marL="32200" marR="32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Parámetro abierto</a:t>
                      </a:r>
                      <a:endParaRPr lang="es-EC" sz="900">
                        <a:latin typeface="Times New Roman"/>
                        <a:ea typeface="Times New Roman"/>
                      </a:endParaRPr>
                    </a:p>
                  </a:txBody>
                  <a:tcPr marL="32200" marR="32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67">
                <a:tc gridSpan="2"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latin typeface="Times New Roman"/>
                          <a:ea typeface="Times New Roman"/>
                        </a:rPr>
                        <a:t>Psicográficas</a:t>
                      </a:r>
                      <a:endParaRPr lang="es-EC" sz="900">
                        <a:latin typeface="Times New Roman"/>
                        <a:ea typeface="Times New Roman"/>
                      </a:endParaRPr>
                    </a:p>
                  </a:txBody>
                  <a:tcPr marL="32200" marR="32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3267">
                <a:tc>
                  <a:txBody>
                    <a:bodyPr/>
                    <a:lstStyle/>
                    <a:p>
                      <a:pPr marL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Clase social</a:t>
                      </a:r>
                      <a:endParaRPr lang="es-EC" sz="900">
                        <a:latin typeface="Times New Roman"/>
                        <a:ea typeface="Times New Roman"/>
                      </a:endParaRPr>
                    </a:p>
                  </a:txBody>
                  <a:tcPr marL="32200" marR="32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Todos</a:t>
                      </a:r>
                      <a:endParaRPr lang="es-EC" sz="900">
                        <a:latin typeface="Times New Roman"/>
                        <a:ea typeface="Times New Roman"/>
                      </a:endParaRPr>
                    </a:p>
                  </a:txBody>
                  <a:tcPr marL="32200" marR="32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67">
                <a:tc>
                  <a:txBody>
                    <a:bodyPr/>
                    <a:lstStyle/>
                    <a:p>
                      <a:pPr marL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Estilo de vida</a:t>
                      </a:r>
                      <a:endParaRPr lang="es-EC" sz="900">
                        <a:latin typeface="Times New Roman"/>
                        <a:ea typeface="Times New Roman"/>
                      </a:endParaRPr>
                    </a:p>
                  </a:txBody>
                  <a:tcPr marL="32200" marR="32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Alimentación, deportes</a:t>
                      </a:r>
                      <a:endParaRPr lang="es-EC" sz="900">
                        <a:latin typeface="Times New Roman"/>
                        <a:ea typeface="Times New Roman"/>
                      </a:endParaRPr>
                    </a:p>
                  </a:txBody>
                  <a:tcPr marL="32200" marR="32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67">
                <a:tc>
                  <a:txBody>
                    <a:bodyPr/>
                    <a:lstStyle/>
                    <a:p>
                      <a:pPr marL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Personalidad</a:t>
                      </a:r>
                      <a:endParaRPr lang="es-EC" sz="900">
                        <a:latin typeface="Times New Roman"/>
                        <a:ea typeface="Times New Roman"/>
                      </a:endParaRPr>
                    </a:p>
                  </a:txBody>
                  <a:tcPr marL="32200" marR="32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Parámetro abierto</a:t>
                      </a:r>
                      <a:endParaRPr lang="es-EC" sz="900">
                        <a:latin typeface="Times New Roman"/>
                        <a:ea typeface="Times New Roman"/>
                      </a:endParaRPr>
                    </a:p>
                  </a:txBody>
                  <a:tcPr marL="32200" marR="32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67">
                <a:tc gridSpan="2"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latin typeface="Times New Roman"/>
                          <a:ea typeface="Times New Roman"/>
                        </a:rPr>
                        <a:t>Conductual</a:t>
                      </a:r>
                      <a:endParaRPr lang="es-EC" sz="900">
                        <a:latin typeface="Times New Roman"/>
                        <a:ea typeface="Times New Roman"/>
                      </a:endParaRPr>
                    </a:p>
                  </a:txBody>
                  <a:tcPr marL="32200" marR="32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3267">
                <a:tc>
                  <a:txBody>
                    <a:bodyPr/>
                    <a:lstStyle/>
                    <a:p>
                      <a:pPr marL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Momentos de uso</a:t>
                      </a:r>
                      <a:endParaRPr lang="es-EC" sz="900">
                        <a:latin typeface="Times New Roman"/>
                        <a:ea typeface="Times New Roman"/>
                      </a:endParaRPr>
                    </a:p>
                  </a:txBody>
                  <a:tcPr marL="32200" marR="32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Momento requerido</a:t>
                      </a:r>
                      <a:endParaRPr lang="es-EC" sz="900">
                        <a:latin typeface="Times New Roman"/>
                        <a:ea typeface="Times New Roman"/>
                      </a:endParaRPr>
                    </a:p>
                  </a:txBody>
                  <a:tcPr marL="32200" marR="32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802">
                <a:tc>
                  <a:txBody>
                    <a:bodyPr/>
                    <a:lstStyle/>
                    <a:p>
                      <a:pPr marL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Beneficios buscados</a:t>
                      </a:r>
                      <a:endParaRPr lang="es-EC" sz="900" dirty="0">
                        <a:latin typeface="Times New Roman"/>
                        <a:ea typeface="Times New Roman"/>
                      </a:endParaRPr>
                    </a:p>
                  </a:txBody>
                  <a:tcPr marL="32200" marR="32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9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Estimulación, atención, cuidado </a:t>
                      </a:r>
                      <a:r>
                        <a:rPr lang="es-EC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s-EC" sz="9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s-EC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actividad</a:t>
                      </a:r>
                      <a:endParaRPr lang="es-EC" sz="900" dirty="0">
                        <a:latin typeface="Times New Roman"/>
                        <a:ea typeface="Times New Roman"/>
                      </a:endParaRPr>
                    </a:p>
                  </a:txBody>
                  <a:tcPr marL="32200" marR="3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071670" y="214290"/>
            <a:ext cx="52864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200" b="1" dirty="0" smtClean="0">
                <a:solidFill>
                  <a:schemeClr val="tx2">
                    <a:lumMod val="50000"/>
                  </a:schemeClr>
                </a:solidFill>
                <a:latin typeface="Bodoni MT Black" pitchFamily="18" charset="0"/>
                <a:cs typeface="Arial" pitchFamily="34" charset="0"/>
                <a:hlinkClick r:id="rId2" action="ppaction://hlinksldjump"/>
              </a:rPr>
              <a:t>11. </a:t>
            </a:r>
            <a:r>
              <a:rPr lang="en-US" sz="2200" b="1" dirty="0" smtClean="0">
                <a:latin typeface="Bodoni MT Black" pitchFamily="18" charset="0"/>
                <a:cs typeface="Arial" pitchFamily="34" charset="0"/>
                <a:hlinkClick r:id="rId2" action="ppaction://hlinksldjump"/>
              </a:rPr>
              <a:t>SEGMENTACIÓN DEL CLIENTE DIRECTO- AFILIADOS</a:t>
            </a:r>
            <a:endParaRPr lang="es-EC" sz="2200" b="1" dirty="0" smtClean="0">
              <a:latin typeface="Bodoni MT Black" pitchFamily="18" charset="0"/>
              <a:cs typeface="Arial" pitchFamily="34" charset="0"/>
            </a:endParaRPr>
          </a:p>
          <a:p>
            <a:pPr algn="ctr"/>
            <a:endParaRPr lang="es-EC" sz="1200" b="1" dirty="0" smtClean="0">
              <a:solidFill>
                <a:schemeClr val="tx2">
                  <a:lumMod val="50000"/>
                </a:schemeClr>
              </a:solidFill>
              <a:latin typeface="Bodoni MT Black" pitchFamily="18" charset="0"/>
              <a:cs typeface="Arial" pitchFamily="34" charset="0"/>
            </a:endParaRPr>
          </a:p>
          <a:p>
            <a:pPr algn="ctr"/>
            <a:endParaRPr lang="es-EC" sz="1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1142976" y="1214422"/>
          <a:ext cx="2085975" cy="603250"/>
        </p:xfrm>
        <a:graphic>
          <a:graphicData uri="http://schemas.openxmlformats.org/presentationml/2006/ole">
            <p:oleObj spid="_x0000_s26626" name="Ecuación" r:id="rId7" imgW="1536480" imgH="444240" progId="Equation.3">
              <p:embed/>
            </p:oleObj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214678" y="5572140"/>
          <a:ext cx="3041664" cy="420624"/>
        </p:xfrm>
        <a:graphic>
          <a:graphicData uri="http://schemas.openxmlformats.org/drawingml/2006/table">
            <a:tbl>
              <a:tblPr/>
              <a:tblGrid>
                <a:gridCol w="1126714"/>
                <a:gridCol w="1914950"/>
              </a:tblGrid>
              <a:tr h="190500">
                <a:tc gridSpan="2"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Calibri"/>
                          <a:ea typeface="Times New Roman"/>
                        </a:rPr>
                        <a:t>CANTON RUMINAHUI</a:t>
                      </a:r>
                      <a:endParaRPr lang="es-EC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Calibri"/>
                          <a:ea typeface="Times New Roman"/>
                        </a:rPr>
                        <a:t>17172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Calibri"/>
                          <a:ea typeface="Times New Roman"/>
                        </a:rPr>
                        <a:t>AFILIADOS</a:t>
                      </a:r>
                      <a:endParaRPr lang="es-EC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71472" y="2000240"/>
            <a:ext cx="2286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Z= 1,81               93%</a:t>
            </a: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p= 50%, q= 50%</a:t>
            </a: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N= 17.172</a:t>
            </a: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e = 7%</a:t>
            </a:r>
            <a:endParaRPr lang="es-EC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1285852" y="214311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7 Grupo"/>
          <p:cNvGrpSpPr/>
          <p:nvPr/>
        </p:nvGrpSpPr>
        <p:grpSpPr>
          <a:xfrm>
            <a:off x="1928794" y="285728"/>
            <a:ext cx="6096000" cy="762000"/>
            <a:chOff x="0" y="3276600"/>
            <a:chExt cx="6096000" cy="762000"/>
          </a:xfrm>
        </p:grpSpPr>
        <p:sp>
          <p:nvSpPr>
            <p:cNvPr id="9" name="8 Rectángulo"/>
            <p:cNvSpPr/>
            <p:nvPr/>
          </p:nvSpPr>
          <p:spPr>
            <a:xfrm>
              <a:off x="0" y="3276600"/>
              <a:ext cx="6096000" cy="762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0" y="3276600"/>
              <a:ext cx="6096000" cy="762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56464" rIns="156464" bIns="156464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>
                  <a:latin typeface="Bodoni MT Black" pitchFamily="18" charset="0"/>
                  <a:hlinkClick r:id="rId8" action="ppaction://hlinksldjump"/>
                </a:rPr>
                <a:t>13. </a:t>
              </a:r>
              <a:r>
                <a:rPr lang="en-US" sz="2200" dirty="0" smtClean="0">
                  <a:latin typeface="Bodoni MT Black" pitchFamily="18" charset="0"/>
                  <a:hlinkClick r:id="rId8" action="ppaction://hlinksldjump"/>
                </a:rPr>
                <a:t>SELECCIÓN DE LA MUESTRA</a:t>
              </a:r>
              <a:endParaRPr lang="es-EC" sz="2200" kern="1200" dirty="0">
                <a:latin typeface="Bodoni MT Black" pitchFamily="18" charset="0"/>
              </a:endParaRPr>
            </a:p>
          </p:txBody>
        </p:sp>
      </p:grp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72330" y="1857364"/>
            <a:ext cx="1728774" cy="172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00166" y="285728"/>
            <a:ext cx="6429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200" b="1" dirty="0" smtClean="0">
                <a:solidFill>
                  <a:schemeClr val="tx2">
                    <a:lumMod val="50000"/>
                  </a:schemeClr>
                </a:solidFill>
                <a:latin typeface="Bodoni MT Black" pitchFamily="18" charset="0"/>
                <a:cs typeface="Arial" pitchFamily="34" charset="0"/>
                <a:hlinkClick r:id="rId2" action="ppaction://hlinksldjump"/>
              </a:rPr>
              <a:t>14. PROCESO DE LA INFORMACIÓN</a:t>
            </a:r>
            <a:endParaRPr lang="es-EC" sz="2200" b="1" dirty="0" smtClean="0">
              <a:solidFill>
                <a:schemeClr val="tx2">
                  <a:lumMod val="50000"/>
                </a:schemeClr>
              </a:solidFill>
              <a:latin typeface="Bodoni MT Black" pitchFamily="18" charset="0"/>
              <a:cs typeface="Arial" pitchFamily="34" charset="0"/>
            </a:endParaRPr>
          </a:p>
          <a:p>
            <a:pPr algn="ctr"/>
            <a:endParaRPr lang="es-EC" sz="22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85786" y="2143116"/>
          <a:ext cx="3286148" cy="1000132"/>
        </p:xfrm>
        <a:graphic>
          <a:graphicData uri="http://schemas.openxmlformats.org/drawingml/2006/table">
            <a:tbl>
              <a:tblPr/>
              <a:tblGrid>
                <a:gridCol w="1166340"/>
                <a:gridCol w="2119808"/>
              </a:tblGrid>
              <a:tr h="250033">
                <a:tc gridSpan="2"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Times New Roman"/>
                          <a:ea typeface="Times New Roman"/>
                        </a:rPr>
                        <a:t>Género: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Calibri"/>
                          <a:ea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M = Masculino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Calibri"/>
                          <a:ea typeface="Times New Roman"/>
                        </a:rPr>
                        <a:t>2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Times New Roman"/>
                          <a:ea typeface="Times New Roman"/>
                        </a:rPr>
                        <a:t>F = Femenino</a:t>
                      </a:r>
                      <a:endParaRPr lang="es-EC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5072066" y="2000240"/>
          <a:ext cx="2857520" cy="1051560"/>
        </p:xfrm>
        <a:graphic>
          <a:graphicData uri="http://schemas.openxmlformats.org/drawingml/2006/table">
            <a:tbl>
              <a:tblPr/>
              <a:tblGrid>
                <a:gridCol w="1210391"/>
                <a:gridCol w="1647129"/>
              </a:tblGrid>
              <a:tr h="196024">
                <a:tc gridSpan="2"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Times New Roman"/>
                          <a:ea typeface="Times New Roman"/>
                        </a:rPr>
                        <a:t>Rango de Edad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6024"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Calibri"/>
                          <a:ea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19 a 30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24"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Calibri"/>
                          <a:ea typeface="Times New Roman"/>
                        </a:rPr>
                        <a:t>2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31 a 40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24"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Calibri"/>
                          <a:ea typeface="Times New Roman"/>
                        </a:rPr>
                        <a:t>3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41 a 50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24"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Calibri"/>
                          <a:ea typeface="Times New Roman"/>
                        </a:rPr>
                        <a:t>4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Times New Roman"/>
                          <a:ea typeface="Times New Roman"/>
                        </a:rPr>
                        <a:t>51 a más</a:t>
                      </a:r>
                      <a:endParaRPr lang="es-EC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5 Llamada de flecha hacia abajo"/>
          <p:cNvSpPr/>
          <p:nvPr/>
        </p:nvSpPr>
        <p:spPr>
          <a:xfrm>
            <a:off x="3143240" y="928670"/>
            <a:ext cx="1785950" cy="1143008"/>
          </a:xfrm>
          <a:prstGeom prst="down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Codificación</a:t>
            </a:r>
            <a:r>
              <a:rPr lang="en-US" sz="1200" dirty="0" smtClean="0"/>
              <a:t> de la información</a:t>
            </a:r>
            <a:endParaRPr lang="es-EC" sz="1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642910" y="3429000"/>
            <a:ext cx="8143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REGUNTA No.1.</a:t>
            </a:r>
            <a:endParaRPr lang="es-EC" dirty="0" smtClean="0"/>
          </a:p>
          <a:p>
            <a:r>
              <a:rPr lang="es-ES" b="1" dirty="0" smtClean="0"/>
              <a:t> </a:t>
            </a:r>
            <a:endParaRPr lang="es-EC" dirty="0" smtClean="0"/>
          </a:p>
          <a:p>
            <a:r>
              <a:rPr lang="es-ES" dirty="0" smtClean="0"/>
              <a:t>¿En este </a:t>
            </a:r>
            <a:r>
              <a:rPr lang="es-EC" dirty="0" smtClean="0"/>
              <a:t>año</a:t>
            </a:r>
            <a:r>
              <a:rPr lang="es-ES" dirty="0" smtClean="0"/>
              <a:t> 2011 con que frecuencia ha recibido atención medica en el IESS?</a:t>
            </a:r>
            <a:endParaRPr lang="es-EC" dirty="0" smtClean="0"/>
          </a:p>
          <a:p>
            <a:endParaRPr lang="es-EC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4071934" y="5286388"/>
          <a:ext cx="2593340" cy="841248"/>
        </p:xfrm>
        <a:graphic>
          <a:graphicData uri="http://schemas.openxmlformats.org/drawingml/2006/table">
            <a:tbl>
              <a:tblPr/>
              <a:tblGrid>
                <a:gridCol w="1685925"/>
                <a:gridCol w="907415"/>
              </a:tblGrid>
              <a:tr h="194310">
                <a:tc gridSpan="2"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Times New Roman"/>
                          <a:ea typeface="Times New Roman"/>
                        </a:rPr>
                        <a:t>ATENCIÓN </a:t>
                      </a:r>
                      <a:r>
                        <a:rPr lang="es-ES" sz="1200" b="1" dirty="0" smtClean="0">
                          <a:latin typeface="Times New Roman"/>
                          <a:ea typeface="Times New Roman"/>
                        </a:rPr>
                        <a:t>MÉDICA  </a:t>
                      </a:r>
                      <a:r>
                        <a:rPr lang="es-ES" sz="1200" b="1" dirty="0">
                          <a:latin typeface="Times New Roman"/>
                          <a:ea typeface="Times New Roman"/>
                        </a:rPr>
                        <a:t>IESS</a:t>
                      </a:r>
                      <a:endParaRPr lang="es-EC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4310">
                <a:tc>
                  <a:txBody>
                    <a:bodyPr/>
                    <a:lstStyle/>
                    <a:p>
                      <a:pPr marL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Frecuentemente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s-EC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10">
                <a:tc>
                  <a:txBody>
                    <a:bodyPr/>
                    <a:lstStyle/>
                    <a:p>
                      <a:pPr marL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Poco frecuente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2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310">
                <a:tc>
                  <a:txBody>
                    <a:bodyPr/>
                    <a:lstStyle/>
                    <a:p>
                      <a:pPr marL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Nada frecuente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Times New Roman"/>
                          <a:ea typeface="Times New Roman"/>
                        </a:rPr>
                        <a:t>3</a:t>
                      </a:r>
                      <a:endParaRPr lang="es-EC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57224" y="285728"/>
            <a:ext cx="75009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PREGUNTA No.2.</a:t>
            </a:r>
            <a:endParaRPr lang="es-EC" dirty="0" smtClean="0"/>
          </a:p>
          <a:p>
            <a:r>
              <a:rPr lang="es-ES" b="1" dirty="0" smtClean="0"/>
              <a:t> </a:t>
            </a:r>
            <a:endParaRPr lang="es-EC" dirty="0" smtClean="0"/>
          </a:p>
          <a:p>
            <a:r>
              <a:rPr lang="es-ES" dirty="0" smtClean="0"/>
              <a:t>¿Cómo calificaría el servicio del </a:t>
            </a:r>
            <a:r>
              <a:rPr lang="es-ES" dirty="0" err="1" smtClean="0"/>
              <a:t>call</a:t>
            </a:r>
            <a:r>
              <a:rPr lang="es-ES" dirty="0" smtClean="0"/>
              <a:t> center del IESS para tomar un turno?</a:t>
            </a:r>
            <a:endParaRPr lang="es-EC" dirty="0" smtClean="0"/>
          </a:p>
          <a:p>
            <a:endParaRPr lang="es-EC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3357554" y="1643050"/>
          <a:ext cx="2473960" cy="841248"/>
        </p:xfrm>
        <a:graphic>
          <a:graphicData uri="http://schemas.openxmlformats.org/drawingml/2006/table">
            <a:tbl>
              <a:tblPr/>
              <a:tblGrid>
                <a:gridCol w="1316355"/>
                <a:gridCol w="1157605"/>
              </a:tblGrid>
              <a:tr h="190500">
                <a:tc gridSpan="2"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Times New Roman"/>
                          <a:ea typeface="Times New Roman"/>
                        </a:rPr>
                        <a:t>SERVICIO CALL CENTER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Muy bueno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Bueno 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2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Malo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Times New Roman"/>
                          <a:ea typeface="Times New Roman"/>
                        </a:rPr>
                        <a:t>3</a:t>
                      </a:r>
                      <a:endParaRPr lang="es-EC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928662" y="2857496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PREGUNTA No.3.</a:t>
            </a:r>
            <a:endParaRPr lang="es-EC" dirty="0" smtClean="0"/>
          </a:p>
          <a:p>
            <a:r>
              <a:rPr lang="es-ES" b="1" dirty="0" smtClean="0"/>
              <a:t> </a:t>
            </a:r>
            <a:endParaRPr lang="es-EC" dirty="0" smtClean="0"/>
          </a:p>
          <a:p>
            <a:r>
              <a:rPr lang="es-ES" dirty="0" smtClean="0"/>
              <a:t>¿Dónde ha recibido atención médica?</a:t>
            </a:r>
            <a:endParaRPr lang="es-EC" dirty="0" smtClean="0"/>
          </a:p>
          <a:p>
            <a:endParaRPr lang="es-EC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286116" y="4500570"/>
          <a:ext cx="2811780" cy="1051560"/>
        </p:xfrm>
        <a:graphic>
          <a:graphicData uri="http://schemas.openxmlformats.org/drawingml/2006/table">
            <a:tbl>
              <a:tblPr/>
              <a:tblGrid>
                <a:gridCol w="1710055"/>
                <a:gridCol w="1101725"/>
              </a:tblGrid>
              <a:tr h="200025">
                <a:tc gridSpan="2"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Times New Roman"/>
                          <a:ea typeface="Times New Roman"/>
                        </a:rPr>
                        <a:t>LUGAR DE LA ATENCIÓN MÉDICA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marL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IESS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Prestadores externos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Times New Roman"/>
                          <a:ea typeface="Times New Roman"/>
                        </a:rPr>
                        <a:t>2</a:t>
                      </a:r>
                      <a:endParaRPr lang="es-EC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85852" y="642918"/>
            <a:ext cx="7000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PREGUNTA No.4.</a:t>
            </a:r>
            <a:endParaRPr lang="es-EC" dirty="0" smtClean="0"/>
          </a:p>
          <a:p>
            <a:r>
              <a:rPr lang="es-ES" b="1" dirty="0" smtClean="0"/>
              <a:t> </a:t>
            </a:r>
            <a:endParaRPr lang="es-EC" dirty="0" smtClean="0"/>
          </a:p>
          <a:p>
            <a:r>
              <a:rPr lang="es-ES" dirty="0" smtClean="0"/>
              <a:t>¿En que especialidad recibió atención médica?</a:t>
            </a:r>
            <a:endParaRPr lang="es-EC" dirty="0" smtClean="0"/>
          </a:p>
          <a:p>
            <a:r>
              <a:rPr lang="es-ES" b="1" dirty="0" smtClean="0"/>
              <a:t> </a:t>
            </a:r>
            <a:endParaRPr lang="es-EC" dirty="0" smtClean="0"/>
          </a:p>
          <a:p>
            <a:endParaRPr lang="es-EC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285984" y="2071678"/>
          <a:ext cx="5072097" cy="3575304"/>
        </p:xfrm>
        <a:graphic>
          <a:graphicData uri="http://schemas.openxmlformats.org/drawingml/2006/table">
            <a:tbl>
              <a:tblPr/>
              <a:tblGrid>
                <a:gridCol w="2452643"/>
                <a:gridCol w="1309727"/>
                <a:gridCol w="1309727"/>
              </a:tblGrid>
              <a:tr h="196850">
                <a:tc gridSpan="3"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Times New Roman"/>
                          <a:ea typeface="Times New Roman"/>
                        </a:rPr>
                        <a:t>ESPECIALIDAD</a:t>
                      </a:r>
                      <a:endParaRPr lang="es-EC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6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RECIBIO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Times New Roman"/>
                          <a:ea typeface="Times New Roman"/>
                        </a:rPr>
                        <a:t>NO RECIBIO</a:t>
                      </a:r>
                      <a:endParaRPr lang="es-EC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Medicina general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0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Medicina interna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0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Emergencia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0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Pediatría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0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Medicina familiar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0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Ginecología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0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Odontología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0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Gastroenterología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0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Rehabilitación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0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Oftalmología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0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Urología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0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Psicología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0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Cardiología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0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Otra especialidad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Times New Roman"/>
                          <a:ea typeface="Times New Roman"/>
                        </a:rPr>
                        <a:t>0</a:t>
                      </a:r>
                      <a:endParaRPr lang="es-EC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00034" y="142852"/>
            <a:ext cx="78581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PREGUNTA No.5.</a:t>
            </a:r>
            <a:endParaRPr lang="es-EC" dirty="0" smtClean="0"/>
          </a:p>
          <a:p>
            <a:r>
              <a:rPr lang="es-ES" b="1" dirty="0" smtClean="0"/>
              <a:t> </a:t>
            </a:r>
            <a:endParaRPr lang="es-EC" dirty="0" smtClean="0"/>
          </a:p>
          <a:p>
            <a:r>
              <a:rPr lang="es-ES" dirty="0" smtClean="0"/>
              <a:t>¿Cómo considera la atención médica que recibió del prestador externo?</a:t>
            </a:r>
            <a:endParaRPr lang="es-EC" dirty="0" smtClean="0"/>
          </a:p>
          <a:p>
            <a:endParaRPr lang="es-EC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3071802" y="1125338"/>
          <a:ext cx="2731770" cy="1051560"/>
        </p:xfrm>
        <a:graphic>
          <a:graphicData uri="http://schemas.openxmlformats.org/drawingml/2006/table">
            <a:tbl>
              <a:tblPr/>
              <a:tblGrid>
                <a:gridCol w="1453515"/>
                <a:gridCol w="1278255"/>
              </a:tblGrid>
              <a:tr h="191770">
                <a:tc gridSpan="2"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Times New Roman"/>
                          <a:ea typeface="Times New Roman"/>
                        </a:rPr>
                        <a:t>ATENCIÓN MÉDICA PRESTADOR EXTERNO</a:t>
                      </a:r>
                      <a:endParaRPr lang="es-EC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1770">
                <a:tc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Muy bueno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Times New Roman"/>
                          <a:ea typeface="Times New Roman"/>
                        </a:rPr>
                        <a:t>2</a:t>
                      </a:r>
                      <a:endParaRPr lang="es-EC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bueno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446">
                <a:tc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3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Times New Roman"/>
                          <a:ea typeface="Times New Roman"/>
                        </a:rPr>
                        <a:t>malo</a:t>
                      </a:r>
                      <a:endParaRPr lang="es-EC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571472" y="2357430"/>
            <a:ext cx="857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PREGUNTA 6.</a:t>
            </a:r>
            <a:endParaRPr lang="es-EC" dirty="0" smtClean="0"/>
          </a:p>
          <a:p>
            <a:r>
              <a:rPr lang="es-ES" dirty="0" smtClean="0"/>
              <a:t>Como calificaría al prestador externo en lo relacionado a: infraestructura, tecnología, capital humano.</a:t>
            </a:r>
            <a:endParaRPr lang="es-EC" dirty="0" smtClean="0"/>
          </a:p>
          <a:p>
            <a:r>
              <a:rPr lang="es-ES" dirty="0" smtClean="0"/>
              <a:t> </a:t>
            </a:r>
            <a:endParaRPr lang="es-EC" dirty="0" smtClean="0"/>
          </a:p>
          <a:p>
            <a:endParaRPr lang="es-EC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214810" y="2928934"/>
          <a:ext cx="2479040" cy="3925824"/>
        </p:xfrm>
        <a:graphic>
          <a:graphicData uri="http://schemas.openxmlformats.org/drawingml/2006/table">
            <a:tbl>
              <a:tblPr/>
              <a:tblGrid>
                <a:gridCol w="1510665"/>
                <a:gridCol w="968375"/>
              </a:tblGrid>
              <a:tr h="148282">
                <a:tc gridSpan="2"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Times New Roman"/>
                          <a:ea typeface="Times New Roman"/>
                        </a:rPr>
                        <a:t>INFRAESTRUCTURA</a:t>
                      </a:r>
                      <a:endParaRPr lang="es-EC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8282">
                <a:tc>
                  <a:txBody>
                    <a:bodyPr/>
                    <a:lstStyle/>
                    <a:p>
                      <a:pPr marL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Times New Roman"/>
                          <a:ea typeface="Times New Roman"/>
                        </a:rPr>
                        <a:t>Buen estado</a:t>
                      </a:r>
                      <a:endParaRPr lang="es-EC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282">
                <a:tc>
                  <a:txBody>
                    <a:bodyPr/>
                    <a:lstStyle/>
                    <a:p>
                      <a:pPr marL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Mal estado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2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282">
                <a:tc>
                  <a:txBody>
                    <a:bodyPr/>
                    <a:lstStyle/>
                    <a:p>
                      <a:pPr marL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Pésimo estado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Times New Roman"/>
                          <a:ea typeface="Times New Roman"/>
                        </a:rPr>
                        <a:t>3</a:t>
                      </a:r>
                      <a:endParaRPr lang="es-EC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 dirty="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7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282">
                <a:tc gridSpan="2"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Times New Roman"/>
                          <a:ea typeface="Times New Roman"/>
                        </a:rPr>
                        <a:t>TECNOLOGÍA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8282">
                <a:tc>
                  <a:txBody>
                    <a:bodyPr/>
                    <a:lstStyle/>
                    <a:p>
                      <a:pPr marL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Punta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282">
                <a:tc>
                  <a:txBody>
                    <a:bodyPr/>
                    <a:lstStyle/>
                    <a:p>
                      <a:pPr marL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Apropiado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2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282">
                <a:tc>
                  <a:txBody>
                    <a:bodyPr/>
                    <a:lstStyle/>
                    <a:p>
                      <a:pPr marL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Tradicional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3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7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282">
                <a:tc gridSpan="2"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Times New Roman"/>
                          <a:ea typeface="Times New Roman"/>
                        </a:rPr>
                        <a:t>CAPITAL HUMANO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09513">
                <a:tc>
                  <a:txBody>
                    <a:bodyPr/>
                    <a:lstStyle/>
                    <a:p>
                      <a:pPr marL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Muy profesional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513">
                <a:tc>
                  <a:txBody>
                    <a:bodyPr/>
                    <a:lstStyle/>
                    <a:p>
                      <a:pPr marL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Buen profesional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2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513">
                <a:tc>
                  <a:txBody>
                    <a:bodyPr/>
                    <a:lstStyle/>
                    <a:p>
                      <a:pPr marL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Mal profesional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Times New Roman"/>
                          <a:ea typeface="Times New Roman"/>
                        </a:rPr>
                        <a:t>3</a:t>
                      </a:r>
                      <a:endParaRPr lang="es-EC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488" y="142852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odoni MT Black" pitchFamily="18" charset="0"/>
              </a:rPr>
              <a:t>ÍNDICE</a:t>
            </a:r>
            <a:endParaRPr lang="es-EC" sz="2400" dirty="0">
              <a:latin typeface="Bodoni MT Black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00100" y="1000108"/>
            <a:ext cx="7072394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2" action="ppaction://hlinksldjump"/>
              </a:rPr>
              <a:t>Introducción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3" action="ppaction://hlinksldjump"/>
              </a:rPr>
              <a:t>La Empresa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4" action="ppaction://hlinksldjump"/>
              </a:rPr>
              <a:t>Organigrama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5" action="ppaction://hlinksldjump"/>
              </a:rPr>
              <a:t>Objetivos de la </a:t>
            </a:r>
            <a:r>
              <a:rPr lang="en-US" dirty="0" err="1" smtClean="0">
                <a:hlinkClick r:id="rId5" action="ppaction://hlinksldjump"/>
              </a:rPr>
              <a:t>Investigación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6" action="ppaction://hlinksldjump"/>
              </a:rPr>
              <a:t>Árbol de problemas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7" action="ppaction://hlinksldjump"/>
              </a:rPr>
              <a:t>Macroambiente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8" action="ppaction://hlinksldjump"/>
              </a:rPr>
              <a:t>Microambiente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hlinkClick r:id="rId9" action="ppaction://hlinksldjump"/>
              </a:rPr>
              <a:t>FODA</a:t>
            </a:r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 </a:t>
            </a:r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s-EC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57290" y="428604"/>
            <a:ext cx="67151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PREGUNTA 7.</a:t>
            </a:r>
            <a:endParaRPr lang="es-EC" dirty="0" smtClean="0"/>
          </a:p>
          <a:p>
            <a:r>
              <a:rPr lang="es-ES" b="1" dirty="0" smtClean="0"/>
              <a:t> </a:t>
            </a:r>
            <a:endParaRPr lang="es-EC" dirty="0" smtClean="0"/>
          </a:p>
          <a:p>
            <a:r>
              <a:rPr lang="es-ES" dirty="0" smtClean="0"/>
              <a:t>¿Considera que el IESS debería contratar más prestadores externos?</a:t>
            </a:r>
            <a:endParaRPr lang="es-EC" dirty="0" smtClean="0"/>
          </a:p>
          <a:p>
            <a:endParaRPr lang="es-EC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3286116" y="2143116"/>
          <a:ext cx="2645410" cy="841248"/>
        </p:xfrm>
        <a:graphic>
          <a:graphicData uri="http://schemas.openxmlformats.org/drawingml/2006/table">
            <a:tbl>
              <a:tblPr/>
              <a:tblGrid>
                <a:gridCol w="1407795"/>
                <a:gridCol w="1237615"/>
              </a:tblGrid>
              <a:tr h="176530">
                <a:tc gridSpan="2"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Times New Roman"/>
                          <a:ea typeface="Times New Roman"/>
                        </a:rPr>
                        <a:t>CONTRATACIÓN  PRESTADORES EXTERNOS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6530">
                <a:tc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SI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2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Times New Roman"/>
                          <a:ea typeface="Times New Roman"/>
                        </a:rPr>
                        <a:t>NO</a:t>
                      </a:r>
                      <a:endParaRPr lang="es-EC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500166" y="3357562"/>
            <a:ext cx="66437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PREGUNTA 8.</a:t>
            </a:r>
            <a:endParaRPr lang="es-EC" dirty="0" smtClean="0"/>
          </a:p>
          <a:p>
            <a:r>
              <a:rPr lang="es-ES" b="1" dirty="0" smtClean="0"/>
              <a:t> </a:t>
            </a:r>
            <a:endParaRPr lang="es-EC" dirty="0" smtClean="0"/>
          </a:p>
          <a:p>
            <a:r>
              <a:rPr lang="es-ES" dirty="0" smtClean="0"/>
              <a:t>Esta de acuerdo con la atención médica que brinda los  prestadores externos del IESS?</a:t>
            </a:r>
            <a:endParaRPr lang="es-EC" dirty="0" smtClean="0"/>
          </a:p>
          <a:p>
            <a:endParaRPr lang="es-EC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357554" y="4929198"/>
          <a:ext cx="2445385" cy="1051560"/>
        </p:xfrm>
        <a:graphic>
          <a:graphicData uri="http://schemas.openxmlformats.org/drawingml/2006/table">
            <a:tbl>
              <a:tblPr/>
              <a:tblGrid>
                <a:gridCol w="1301453"/>
                <a:gridCol w="1143932"/>
              </a:tblGrid>
              <a:tr h="202565">
                <a:tc gridSpan="2"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Times New Roman"/>
                          <a:ea typeface="Times New Roman"/>
                        </a:rPr>
                        <a:t>ATENCION MÉDICA PRESTADORES EXTERNOS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2565">
                <a:tc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Calibri"/>
                          <a:ea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SI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Calibri"/>
                          <a:ea typeface="Times New Roman"/>
                        </a:rPr>
                        <a:t>2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Times New Roman"/>
                          <a:ea typeface="Times New Roman"/>
                        </a:rPr>
                        <a:t>NO</a:t>
                      </a:r>
                      <a:endParaRPr lang="es-EC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28662" y="428604"/>
            <a:ext cx="75009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PREGUNTA 9.</a:t>
            </a:r>
            <a:endParaRPr lang="es-EC" dirty="0" smtClean="0"/>
          </a:p>
          <a:p>
            <a:r>
              <a:rPr lang="es-ES" b="1" dirty="0" smtClean="0"/>
              <a:t> </a:t>
            </a:r>
            <a:endParaRPr lang="es-EC" dirty="0" smtClean="0"/>
          </a:p>
          <a:p>
            <a:pPr algn="just"/>
            <a:r>
              <a:rPr lang="es-ES" dirty="0" smtClean="0"/>
              <a:t> ¿Que debería cambiar los prestadores externos para brindar una atención medica de calidad?</a:t>
            </a:r>
            <a:endParaRPr lang="es-EC" dirty="0" smtClean="0"/>
          </a:p>
          <a:p>
            <a:r>
              <a:rPr lang="es-ES" dirty="0" smtClean="0"/>
              <a:t> </a:t>
            </a:r>
            <a:endParaRPr lang="es-EC" dirty="0" smtClean="0"/>
          </a:p>
          <a:p>
            <a:endParaRPr lang="es-EC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3428992" y="2428868"/>
          <a:ext cx="3000396" cy="630936"/>
        </p:xfrm>
        <a:graphic>
          <a:graphicData uri="http://schemas.openxmlformats.org/drawingml/2006/table">
            <a:tbl>
              <a:tblPr/>
              <a:tblGrid>
                <a:gridCol w="1596639"/>
                <a:gridCol w="1403757"/>
              </a:tblGrid>
              <a:tr h="190500">
                <a:tc gridSpan="2"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Times New Roman"/>
                          <a:ea typeface="Times New Roman"/>
                        </a:rPr>
                        <a:t>CALIDAD EN EL SERVICIO</a:t>
                      </a:r>
                      <a:endParaRPr lang="es-EC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Times New Roman"/>
                          <a:ea typeface="Times New Roman"/>
                        </a:rPr>
                        <a:t>SERVICIO</a:t>
                      </a:r>
                      <a:endParaRPr lang="es-EC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2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Times New Roman"/>
                          <a:ea typeface="Times New Roman"/>
                        </a:rPr>
                        <a:t>PERSONAL</a:t>
                      </a:r>
                      <a:endParaRPr lang="es-EC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071538" y="3500438"/>
            <a:ext cx="72866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PREGUNTA 10.</a:t>
            </a:r>
            <a:endParaRPr lang="es-EC" dirty="0" smtClean="0"/>
          </a:p>
          <a:p>
            <a:r>
              <a:rPr lang="es-ES" dirty="0" smtClean="0"/>
              <a:t> </a:t>
            </a:r>
            <a:endParaRPr lang="es-EC" dirty="0" smtClean="0"/>
          </a:p>
          <a:p>
            <a:pPr algn="just"/>
            <a:r>
              <a:rPr lang="es-ES" dirty="0" smtClean="0"/>
              <a:t>¿Los profesionales que trabajan en las instituciones de los prestadores externos respetan el horario asignado por el </a:t>
            </a:r>
            <a:r>
              <a:rPr lang="es-ES" dirty="0" err="1" smtClean="0"/>
              <a:t>call</a:t>
            </a:r>
            <a:r>
              <a:rPr lang="es-ES" dirty="0" smtClean="0"/>
              <a:t> center?</a:t>
            </a:r>
            <a:endParaRPr lang="es-EC" dirty="0" smtClean="0"/>
          </a:p>
          <a:p>
            <a:r>
              <a:rPr lang="es-ES" dirty="0" smtClean="0"/>
              <a:t> </a:t>
            </a:r>
            <a:endParaRPr lang="es-EC" dirty="0" smtClean="0"/>
          </a:p>
          <a:p>
            <a:endParaRPr lang="es-EC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857620" y="5643578"/>
          <a:ext cx="2311400" cy="630936"/>
        </p:xfrm>
        <a:graphic>
          <a:graphicData uri="http://schemas.openxmlformats.org/drawingml/2006/table">
            <a:tbl>
              <a:tblPr/>
              <a:tblGrid>
                <a:gridCol w="1229995"/>
                <a:gridCol w="1081405"/>
              </a:tblGrid>
              <a:tr h="190500">
                <a:tc gridSpan="2"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Times New Roman"/>
                          <a:ea typeface="Times New Roman"/>
                        </a:rPr>
                        <a:t>HORARIO ASIGNADO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SI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</a:rPr>
                        <a:t>2</a:t>
                      </a:r>
                      <a:endParaRPr lang="es-EC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Times New Roman"/>
                          <a:ea typeface="Times New Roman"/>
                        </a:rPr>
                        <a:t>NO</a:t>
                      </a:r>
                      <a:endParaRPr lang="es-EC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85728"/>
            <a:ext cx="5181600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57166"/>
            <a:ext cx="5929354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390650"/>
            <a:ext cx="4657725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00166" y="285728"/>
            <a:ext cx="6429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200" b="1" dirty="0" smtClean="0">
                <a:solidFill>
                  <a:schemeClr val="tx2">
                    <a:lumMod val="50000"/>
                  </a:schemeClr>
                </a:solidFill>
                <a:latin typeface="Bodoni MT Black" pitchFamily="18" charset="0"/>
                <a:cs typeface="Arial" pitchFamily="34" charset="0"/>
                <a:hlinkClick r:id="rId2" action="ppaction://hlinksldjump"/>
              </a:rPr>
              <a:t>15. ANÁLISIS DE LOS RESULTADOS</a:t>
            </a:r>
            <a:endParaRPr lang="es-EC" sz="2200" b="1" dirty="0" smtClean="0">
              <a:solidFill>
                <a:schemeClr val="tx2">
                  <a:lumMod val="50000"/>
                </a:schemeClr>
              </a:solidFill>
              <a:latin typeface="Bodoni MT Black" pitchFamily="18" charset="0"/>
              <a:cs typeface="Arial" pitchFamily="34" charset="0"/>
            </a:endParaRPr>
          </a:p>
          <a:p>
            <a:pPr algn="ctr"/>
            <a:endParaRPr lang="es-EC" sz="22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857356" y="1142984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Género de las personas encuestadas:</a:t>
            </a:r>
            <a:endParaRPr lang="es-EC" dirty="0" smtClean="0"/>
          </a:p>
          <a:p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928802"/>
            <a:ext cx="452437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643314"/>
            <a:ext cx="292895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85918" y="642918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Edad  de las personas encuestadas:</a:t>
            </a:r>
            <a:endParaRPr lang="es-EC" dirty="0"/>
          </a:p>
        </p:txBody>
      </p:sp>
      <p:pic>
        <p:nvPicPr>
          <p:cNvPr id="3" name="2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428736"/>
            <a:ext cx="502920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786190"/>
            <a:ext cx="2952750" cy="2381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85852" y="500042"/>
            <a:ext cx="67151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PREGUNTA 1</a:t>
            </a:r>
            <a:endParaRPr lang="es-EC" dirty="0" smtClean="0"/>
          </a:p>
          <a:p>
            <a:r>
              <a:rPr lang="es-ES" b="1" dirty="0" smtClean="0"/>
              <a:t> </a:t>
            </a:r>
            <a:endParaRPr lang="es-EC" dirty="0" smtClean="0"/>
          </a:p>
          <a:p>
            <a:r>
              <a:rPr lang="es-ES" b="1" dirty="0" smtClean="0"/>
              <a:t>En este año 2011 con qué frecuencia ha recibido atención médica en el IESS?</a:t>
            </a:r>
            <a:endParaRPr lang="es-EC" dirty="0" smtClean="0"/>
          </a:p>
          <a:p>
            <a:endParaRPr lang="es-EC" dirty="0"/>
          </a:p>
        </p:txBody>
      </p:sp>
      <p:pic>
        <p:nvPicPr>
          <p:cNvPr id="3" name="2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143116"/>
            <a:ext cx="571504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214818"/>
            <a:ext cx="3352800" cy="2483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14414" y="571480"/>
            <a:ext cx="62151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PREGUNTA 2</a:t>
            </a:r>
            <a:endParaRPr lang="es-EC" dirty="0" smtClean="0"/>
          </a:p>
          <a:p>
            <a:r>
              <a:rPr lang="es-ES" b="1" dirty="0" smtClean="0"/>
              <a:t> </a:t>
            </a:r>
            <a:endParaRPr lang="es-EC" dirty="0" smtClean="0"/>
          </a:p>
          <a:p>
            <a:r>
              <a:rPr lang="es-ES" b="1" dirty="0" smtClean="0"/>
              <a:t>¿Cómo calificaría el servicio del </a:t>
            </a:r>
            <a:r>
              <a:rPr lang="es-ES" b="1" dirty="0" err="1" smtClean="0"/>
              <a:t>call</a:t>
            </a:r>
            <a:r>
              <a:rPr lang="es-ES" b="1" dirty="0" smtClean="0"/>
              <a:t> center del IESS para tomar un turno?</a:t>
            </a:r>
            <a:endParaRPr lang="es-EC" dirty="0" smtClean="0"/>
          </a:p>
          <a:p>
            <a:endParaRPr lang="es-EC" dirty="0"/>
          </a:p>
        </p:txBody>
      </p:sp>
      <p:pic>
        <p:nvPicPr>
          <p:cNvPr id="3" name="2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214554"/>
            <a:ext cx="564360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929066"/>
            <a:ext cx="2837459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85852" y="785794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PREGUNTA 3</a:t>
            </a:r>
            <a:endParaRPr lang="es-EC" dirty="0" smtClean="0"/>
          </a:p>
          <a:p>
            <a:r>
              <a:rPr lang="es-ES" b="1" dirty="0" smtClean="0"/>
              <a:t> </a:t>
            </a:r>
            <a:endParaRPr lang="es-EC" dirty="0" smtClean="0"/>
          </a:p>
          <a:p>
            <a:r>
              <a:rPr lang="es-ES" b="1" dirty="0" smtClean="0"/>
              <a:t>¿Dónde ha recibido atención medica?</a:t>
            </a:r>
            <a:endParaRPr lang="es-EC" dirty="0" smtClean="0"/>
          </a:p>
          <a:p>
            <a:endParaRPr lang="es-EC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000101" y="1928802"/>
          <a:ext cx="7358112" cy="986790"/>
        </p:xfrm>
        <a:graphic>
          <a:graphicData uri="http://schemas.openxmlformats.org/drawingml/2006/table">
            <a:tbl>
              <a:tblPr/>
              <a:tblGrid>
                <a:gridCol w="1489252"/>
                <a:gridCol w="1011077"/>
                <a:gridCol w="1145582"/>
                <a:gridCol w="1126918"/>
                <a:gridCol w="1126918"/>
                <a:gridCol w="1458365"/>
              </a:tblGrid>
              <a:tr h="320040">
                <a:tc gridSpan="2">
                  <a:txBody>
                    <a:bodyPr/>
                    <a:lstStyle/>
                    <a:p>
                      <a:pPr marL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 </a:t>
                      </a:r>
                      <a:endParaRPr lang="es-EC" sz="900">
                        <a:latin typeface="Times New Roman"/>
                        <a:ea typeface="Times New Roman"/>
                      </a:endParaRPr>
                    </a:p>
                  </a:txBody>
                  <a:tcPr marL="59055" marR="5905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Frecuencia</a:t>
                      </a:r>
                      <a:endParaRPr lang="es-EC" sz="900">
                        <a:latin typeface="Times New Roman"/>
                        <a:ea typeface="Times New Roman"/>
                      </a:endParaRPr>
                    </a:p>
                  </a:txBody>
                  <a:tcPr marL="59055" marR="5905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Porcentaje</a:t>
                      </a:r>
                      <a:endParaRPr lang="es-EC" sz="900">
                        <a:latin typeface="Times New Roman"/>
                        <a:ea typeface="Times New Roman"/>
                      </a:endParaRPr>
                    </a:p>
                  </a:txBody>
                  <a:tcPr marL="59055" marR="590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Porcentaje válido</a:t>
                      </a:r>
                      <a:endParaRPr lang="es-EC" sz="900">
                        <a:latin typeface="Times New Roman"/>
                        <a:ea typeface="Times New Roman"/>
                      </a:endParaRPr>
                    </a:p>
                  </a:txBody>
                  <a:tcPr marL="59055" marR="590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Porcentaje acumulado</a:t>
                      </a:r>
                      <a:endParaRPr lang="es-EC" sz="900">
                        <a:latin typeface="Times New Roman"/>
                        <a:ea typeface="Times New Roman"/>
                      </a:endParaRPr>
                    </a:p>
                  </a:txBody>
                  <a:tcPr marL="59055" marR="5905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355">
                <a:tc rowSpan="3">
                  <a:txBody>
                    <a:bodyPr/>
                    <a:lstStyle/>
                    <a:p>
                      <a:pPr marL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Válidos</a:t>
                      </a:r>
                      <a:endParaRPr lang="es-EC" sz="900">
                        <a:latin typeface="Times New Roman"/>
                        <a:ea typeface="Times New Roman"/>
                      </a:endParaRPr>
                    </a:p>
                  </a:txBody>
                  <a:tcPr marL="59055" marR="5905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 IESS</a:t>
                      </a:r>
                      <a:endParaRPr lang="es-EC" sz="900">
                        <a:latin typeface="Times New Roman"/>
                        <a:ea typeface="Times New Roman"/>
                      </a:endParaRPr>
                    </a:p>
                  </a:txBody>
                  <a:tcPr marL="59055" marR="59055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100</a:t>
                      </a:r>
                      <a:endParaRPr lang="es-EC" sz="900" dirty="0">
                        <a:latin typeface="Times New Roman"/>
                        <a:ea typeface="Times New Roman"/>
                      </a:endParaRPr>
                    </a:p>
                  </a:txBody>
                  <a:tcPr marL="59055" marR="5905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60,6</a:t>
                      </a:r>
                      <a:endParaRPr lang="es-EC" sz="900" dirty="0">
                        <a:latin typeface="Times New Roman"/>
                        <a:ea typeface="Times New Roman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60,6</a:t>
                      </a:r>
                      <a:endParaRPr lang="es-EC" sz="900">
                        <a:latin typeface="Times New Roman"/>
                        <a:ea typeface="Times New Roman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60,6</a:t>
                      </a:r>
                      <a:endParaRPr lang="es-EC" sz="900">
                        <a:latin typeface="Times New Roman"/>
                        <a:ea typeface="Times New Roman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004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PRESTADORES EXTERNOS</a:t>
                      </a:r>
                      <a:endParaRPr lang="es-EC" sz="900">
                        <a:latin typeface="Calibri"/>
                        <a:ea typeface="Times New Roman"/>
                      </a:endParaRPr>
                    </a:p>
                  </a:txBody>
                  <a:tcPr marL="59055" marR="59055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65</a:t>
                      </a:r>
                      <a:endParaRPr lang="es-EC" sz="900">
                        <a:latin typeface="Times New Roman"/>
                        <a:ea typeface="Times New Roman"/>
                      </a:endParaRPr>
                    </a:p>
                  </a:txBody>
                  <a:tcPr marL="59055" marR="5905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39,4</a:t>
                      </a:r>
                      <a:endParaRPr lang="es-EC" sz="900" dirty="0">
                        <a:latin typeface="Times New Roman"/>
                        <a:ea typeface="Times New Roman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39,4</a:t>
                      </a:r>
                      <a:endParaRPr lang="es-EC" sz="900">
                        <a:latin typeface="Times New Roman"/>
                        <a:ea typeface="Times New Roman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100,0</a:t>
                      </a:r>
                      <a:endParaRPr lang="es-EC" sz="900">
                        <a:latin typeface="Times New Roman"/>
                        <a:ea typeface="Times New Roman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335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Total</a:t>
                      </a:r>
                      <a:endParaRPr lang="es-EC" sz="900">
                        <a:latin typeface="Calibri"/>
                        <a:ea typeface="Times New Roman"/>
                      </a:endParaRPr>
                    </a:p>
                  </a:txBody>
                  <a:tcPr marL="59055" marR="59055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165</a:t>
                      </a:r>
                      <a:endParaRPr lang="es-EC" sz="900">
                        <a:latin typeface="Times New Roman"/>
                        <a:ea typeface="Times New Roman"/>
                      </a:endParaRPr>
                    </a:p>
                  </a:txBody>
                  <a:tcPr marL="59055" marR="5905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100,0</a:t>
                      </a:r>
                      <a:endParaRPr lang="es-EC" sz="900">
                        <a:latin typeface="Times New Roman"/>
                        <a:ea typeface="Times New Roman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100,0</a:t>
                      </a:r>
                      <a:endParaRPr lang="es-EC" sz="900">
                        <a:latin typeface="Times New Roman"/>
                        <a:ea typeface="Times New Roman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</a:rPr>
                        <a:t> </a:t>
                      </a:r>
                      <a:endParaRPr lang="es-EC" sz="900" dirty="0">
                        <a:latin typeface="Times New Roman"/>
                        <a:ea typeface="Times New Roman"/>
                      </a:endParaRPr>
                    </a:p>
                  </a:txBody>
                  <a:tcPr marL="59055" marR="59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429000"/>
            <a:ext cx="3046771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00100" y="642918"/>
            <a:ext cx="72152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Cruce de variables P1*P3</a:t>
            </a:r>
            <a:endParaRPr lang="es-EC" dirty="0" smtClean="0"/>
          </a:p>
          <a:p>
            <a:r>
              <a:rPr lang="es-ES" dirty="0" smtClean="0"/>
              <a:t> </a:t>
            </a:r>
            <a:endParaRPr lang="es-EC" dirty="0" smtClean="0"/>
          </a:p>
          <a:p>
            <a:r>
              <a:rPr lang="es-ES" b="1" dirty="0" smtClean="0"/>
              <a:t>Tabla N.11 Continuidad en la atención médica Vs Lugar atención médica</a:t>
            </a:r>
            <a:endParaRPr lang="es-EC" dirty="0" smtClean="0"/>
          </a:p>
          <a:p>
            <a:endParaRPr lang="es-EC" dirty="0"/>
          </a:p>
        </p:txBody>
      </p:sp>
      <p:pic>
        <p:nvPicPr>
          <p:cNvPr id="3" name="2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500306"/>
            <a:ext cx="485778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357694"/>
            <a:ext cx="3000396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42910" y="857232"/>
            <a:ext cx="81439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 smtClean="0"/>
              <a:t>9.  </a:t>
            </a:r>
            <a:r>
              <a:rPr lang="en-US" dirty="0" smtClean="0">
                <a:hlinkClick r:id="rId2" action="ppaction://hlinksldjump"/>
              </a:rPr>
              <a:t>Mapa estratégico</a:t>
            </a:r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10. </a:t>
            </a:r>
            <a:r>
              <a:rPr lang="en-US" dirty="0" smtClean="0">
                <a:hlinkClick r:id="rId3" action="ppaction://hlinksldjump"/>
              </a:rPr>
              <a:t>Estudio de Mercado</a:t>
            </a:r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11. </a:t>
            </a:r>
            <a:r>
              <a:rPr lang="en-US" dirty="0" smtClean="0">
                <a:hlinkClick r:id="rId4" action="ppaction://hlinksldjump"/>
              </a:rPr>
              <a:t>Segmentación del Mercado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/>
            <a:r>
              <a:rPr lang="en-US" dirty="0" smtClean="0"/>
              <a:t>12. </a:t>
            </a:r>
            <a:r>
              <a:rPr lang="en-US" dirty="0" smtClean="0">
                <a:hlinkClick r:id="rId5" action="ppaction://hlinksldjump"/>
              </a:rPr>
              <a:t>Definición del Universo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/>
            <a:r>
              <a:rPr lang="en-US" dirty="0" smtClean="0"/>
              <a:t>13. </a:t>
            </a:r>
            <a:r>
              <a:rPr lang="en-US" dirty="0" smtClean="0">
                <a:hlinkClick r:id="rId5" action="ppaction://hlinksldjump"/>
              </a:rPr>
              <a:t>Selección de la </a:t>
            </a:r>
            <a:r>
              <a:rPr lang="en-US" dirty="0" err="1" smtClean="0">
                <a:hlinkClick r:id="rId5" action="ppaction://hlinksldjump"/>
              </a:rPr>
              <a:t>Muestra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/>
            <a:r>
              <a:rPr lang="en-US" dirty="0" smtClean="0"/>
              <a:t>14. </a:t>
            </a:r>
            <a:r>
              <a:rPr lang="en-US" dirty="0" smtClean="0">
                <a:hlinkClick r:id="rId6" action="ppaction://hlinksldjump"/>
              </a:rPr>
              <a:t>Proceso de la información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/>
            <a:r>
              <a:rPr lang="en-US" dirty="0" smtClean="0"/>
              <a:t>15. </a:t>
            </a:r>
            <a:r>
              <a:rPr lang="en-US" dirty="0" smtClean="0">
                <a:hlinkClick r:id="rId7" action="ppaction://hlinksldjump"/>
              </a:rPr>
              <a:t>Análisis de los resultados</a:t>
            </a:r>
            <a:r>
              <a:rPr lang="en-US" dirty="0" smtClean="0"/>
              <a:t>.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 smtClean="0"/>
              <a:t>16. </a:t>
            </a:r>
            <a:r>
              <a:rPr lang="en-US" dirty="0" smtClean="0">
                <a:hlinkClick r:id="rId8" action="ppaction://hlinksldjump"/>
              </a:rPr>
              <a:t>Recomendaciones</a:t>
            </a:r>
            <a:endParaRPr lang="en-US" dirty="0" smtClean="0"/>
          </a:p>
          <a:p>
            <a:pPr marL="342900" indent="-342900"/>
            <a:endParaRPr lang="en-US" dirty="0" smtClean="0"/>
          </a:p>
          <a:p>
            <a:endParaRPr lang="es-EC" dirty="0"/>
          </a:p>
        </p:txBody>
      </p:sp>
      <p:sp>
        <p:nvSpPr>
          <p:cNvPr id="3" name="2 CuadroTexto"/>
          <p:cNvSpPr txBox="1"/>
          <p:nvPr/>
        </p:nvSpPr>
        <p:spPr>
          <a:xfrm>
            <a:off x="2857488" y="142852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odoni MT Black" pitchFamily="18" charset="0"/>
              </a:rPr>
              <a:t>ÍNDICE</a:t>
            </a:r>
            <a:endParaRPr lang="es-EC" sz="2400" dirty="0">
              <a:latin typeface="Bodoni MT Black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28728" y="214290"/>
            <a:ext cx="5786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PREGUNTA 4</a:t>
            </a:r>
            <a:endParaRPr lang="es-EC" dirty="0" smtClean="0"/>
          </a:p>
          <a:p>
            <a:r>
              <a:rPr lang="es-ES" b="1" dirty="0" smtClean="0"/>
              <a:t> </a:t>
            </a:r>
            <a:endParaRPr lang="es-EC" dirty="0" smtClean="0"/>
          </a:p>
          <a:p>
            <a:r>
              <a:rPr lang="es-ES" b="1" dirty="0" smtClean="0"/>
              <a:t>En que especialidad recibió atención médica?</a:t>
            </a:r>
            <a:endParaRPr lang="es-EC" dirty="0" smtClean="0"/>
          </a:p>
          <a:p>
            <a:endParaRPr lang="es-EC" dirty="0"/>
          </a:p>
        </p:txBody>
      </p:sp>
      <p:pic>
        <p:nvPicPr>
          <p:cNvPr id="3" name="2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14422"/>
            <a:ext cx="671517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500438"/>
            <a:ext cx="5612130" cy="295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42976" y="428604"/>
            <a:ext cx="7000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PREGUNTA 5</a:t>
            </a:r>
            <a:endParaRPr lang="es-EC" dirty="0" smtClean="0"/>
          </a:p>
          <a:p>
            <a:r>
              <a:rPr lang="es-ES" b="1" dirty="0" smtClean="0"/>
              <a:t> </a:t>
            </a:r>
            <a:endParaRPr lang="es-EC" dirty="0" smtClean="0"/>
          </a:p>
          <a:p>
            <a:r>
              <a:rPr lang="es-ES" b="1" dirty="0" smtClean="0"/>
              <a:t>¿Cómo considera la atención medica que recibió del prestador externo?</a:t>
            </a:r>
            <a:endParaRPr lang="es-EC" dirty="0" smtClean="0"/>
          </a:p>
          <a:p>
            <a:endParaRPr lang="es-EC" dirty="0"/>
          </a:p>
        </p:txBody>
      </p:sp>
      <p:pic>
        <p:nvPicPr>
          <p:cNvPr id="3" name="2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357430"/>
            <a:ext cx="47720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714752"/>
            <a:ext cx="3438525" cy="272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214414" y="571480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Cruce de variables P4*P5</a:t>
            </a:r>
            <a:endParaRPr lang="es-EC" dirty="0" smtClean="0"/>
          </a:p>
          <a:p>
            <a:endParaRPr lang="es-EC" dirty="0"/>
          </a:p>
        </p:txBody>
      </p:sp>
      <p:pic>
        <p:nvPicPr>
          <p:cNvPr id="5" name="4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14422"/>
            <a:ext cx="5353050" cy="244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000504"/>
            <a:ext cx="53530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00100" y="428604"/>
            <a:ext cx="71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PREGUNTA 6.</a:t>
            </a:r>
            <a:endParaRPr lang="es-EC" dirty="0" smtClean="0"/>
          </a:p>
          <a:p>
            <a:r>
              <a:rPr lang="es-ES" b="1" dirty="0" smtClean="0"/>
              <a:t> </a:t>
            </a:r>
            <a:endParaRPr lang="es-EC" dirty="0" smtClean="0"/>
          </a:p>
          <a:p>
            <a:r>
              <a:rPr lang="es-ES" b="1" dirty="0" smtClean="0"/>
              <a:t>Cómo calificaría al prestador externo en lo relacionado a:</a:t>
            </a:r>
            <a:endParaRPr lang="es-EC" dirty="0" smtClean="0"/>
          </a:p>
          <a:p>
            <a:r>
              <a:rPr lang="es-ES" b="1" dirty="0" smtClean="0"/>
              <a:t> </a:t>
            </a:r>
            <a:endParaRPr lang="es-EC" dirty="0" smtClean="0"/>
          </a:p>
          <a:p>
            <a:pPr lvl="0">
              <a:buFont typeface="Wingdings" pitchFamily="2" charset="2"/>
              <a:buChar char="v"/>
            </a:pPr>
            <a:r>
              <a:rPr lang="es-ES" dirty="0" smtClean="0"/>
              <a:t>Infraestructura</a:t>
            </a:r>
            <a:endParaRPr lang="es-EC" dirty="0" smtClean="0"/>
          </a:p>
          <a:p>
            <a:pPr lvl="0">
              <a:buFont typeface="Wingdings" pitchFamily="2" charset="2"/>
              <a:buChar char="v"/>
            </a:pPr>
            <a:r>
              <a:rPr lang="es-ES" dirty="0" smtClean="0"/>
              <a:t>Tecnología</a:t>
            </a:r>
            <a:endParaRPr lang="es-EC" dirty="0" smtClean="0"/>
          </a:p>
          <a:p>
            <a:pPr lvl="0">
              <a:buFont typeface="Wingdings" pitchFamily="2" charset="2"/>
              <a:buChar char="v"/>
            </a:pPr>
            <a:r>
              <a:rPr lang="es-ES" dirty="0" smtClean="0"/>
              <a:t>Capital humano</a:t>
            </a:r>
            <a:endParaRPr lang="es-EC" dirty="0" smtClean="0"/>
          </a:p>
          <a:p>
            <a:endParaRPr lang="es-EC" dirty="0"/>
          </a:p>
        </p:txBody>
      </p:sp>
      <p:pic>
        <p:nvPicPr>
          <p:cNvPr id="3" name="2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643182"/>
            <a:ext cx="4907048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786322"/>
            <a:ext cx="3643338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00042"/>
            <a:ext cx="48196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214686"/>
            <a:ext cx="4381500" cy="311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00042"/>
            <a:ext cx="5929354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429000"/>
            <a:ext cx="4298381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14348" y="571480"/>
            <a:ext cx="73581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PREGUNTA 7.</a:t>
            </a:r>
            <a:endParaRPr lang="es-EC" dirty="0" smtClean="0"/>
          </a:p>
          <a:p>
            <a:r>
              <a:rPr lang="es-ES" b="1" dirty="0" smtClean="0"/>
              <a:t> </a:t>
            </a:r>
            <a:endParaRPr lang="es-EC" dirty="0" smtClean="0"/>
          </a:p>
          <a:p>
            <a:r>
              <a:rPr lang="es-ES" b="1" dirty="0" smtClean="0"/>
              <a:t> </a:t>
            </a:r>
            <a:endParaRPr lang="es-EC" dirty="0" smtClean="0"/>
          </a:p>
          <a:p>
            <a:r>
              <a:rPr lang="es-ES" b="1" dirty="0" smtClean="0"/>
              <a:t>Considera que el IESS debería contratar más prestadores externos?</a:t>
            </a:r>
            <a:endParaRPr lang="es-EC" dirty="0" smtClean="0"/>
          </a:p>
          <a:p>
            <a:endParaRPr lang="es-EC" dirty="0"/>
          </a:p>
        </p:txBody>
      </p:sp>
      <p:pic>
        <p:nvPicPr>
          <p:cNvPr id="3" name="2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3116"/>
            <a:ext cx="43815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429000"/>
            <a:ext cx="3124200" cy="2590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28662" y="500042"/>
            <a:ext cx="6715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PREGUNTA 8.</a:t>
            </a:r>
            <a:endParaRPr lang="es-EC" dirty="0" smtClean="0"/>
          </a:p>
          <a:p>
            <a:r>
              <a:rPr lang="es-ES" b="1" dirty="0" smtClean="0"/>
              <a:t> </a:t>
            </a:r>
            <a:endParaRPr lang="es-EC" dirty="0" smtClean="0"/>
          </a:p>
          <a:p>
            <a:r>
              <a:rPr lang="es-ES" b="1" dirty="0" smtClean="0"/>
              <a:t> </a:t>
            </a:r>
            <a:endParaRPr lang="es-EC" dirty="0" smtClean="0"/>
          </a:p>
          <a:p>
            <a:r>
              <a:rPr lang="es-ES" b="1" dirty="0" smtClean="0"/>
              <a:t>Esta de acuerdo con la atención médica que brinda los  prestadores externos del IESS?</a:t>
            </a:r>
            <a:endParaRPr lang="es-EC" dirty="0" smtClean="0"/>
          </a:p>
          <a:p>
            <a:endParaRPr lang="es-EC" dirty="0"/>
          </a:p>
        </p:txBody>
      </p:sp>
      <p:pic>
        <p:nvPicPr>
          <p:cNvPr id="3" name="2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214554"/>
            <a:ext cx="43815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857628"/>
            <a:ext cx="32480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00100" y="714356"/>
            <a:ext cx="70723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PREGUNTA 9.</a:t>
            </a:r>
            <a:endParaRPr lang="es-EC" dirty="0" smtClean="0"/>
          </a:p>
          <a:p>
            <a:r>
              <a:rPr lang="es-ES" b="1" dirty="0" smtClean="0"/>
              <a:t> </a:t>
            </a:r>
            <a:endParaRPr lang="es-EC" dirty="0" smtClean="0"/>
          </a:p>
          <a:p>
            <a:r>
              <a:rPr lang="es-ES" b="1" dirty="0" smtClean="0"/>
              <a:t> </a:t>
            </a:r>
            <a:endParaRPr lang="es-EC" dirty="0" smtClean="0"/>
          </a:p>
          <a:p>
            <a:r>
              <a:rPr lang="es-ES" b="1" dirty="0" smtClean="0"/>
              <a:t>En que deberían cambiar los prestadores externos para brindar una atención medica de calidad?</a:t>
            </a:r>
            <a:endParaRPr lang="es-EC" dirty="0" smtClean="0"/>
          </a:p>
          <a:p>
            <a:endParaRPr lang="es-EC" dirty="0"/>
          </a:p>
        </p:txBody>
      </p:sp>
      <p:pic>
        <p:nvPicPr>
          <p:cNvPr id="3" name="2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357430"/>
            <a:ext cx="47148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286256"/>
            <a:ext cx="2924879" cy="215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42976" y="500042"/>
            <a:ext cx="6715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PREGUNTA 10.</a:t>
            </a:r>
            <a:endParaRPr lang="es-EC" dirty="0" smtClean="0"/>
          </a:p>
          <a:p>
            <a:r>
              <a:rPr lang="es-ES" b="1" dirty="0" smtClean="0"/>
              <a:t> </a:t>
            </a:r>
            <a:endParaRPr lang="es-EC" dirty="0" smtClean="0"/>
          </a:p>
          <a:p>
            <a:r>
              <a:rPr lang="es-ES" b="1" dirty="0" smtClean="0"/>
              <a:t>Los profesionales que trabajan en los centros médicos externos respetan el horario asignado por el </a:t>
            </a:r>
            <a:r>
              <a:rPr lang="es-ES" b="1" dirty="0" err="1" smtClean="0"/>
              <a:t>call</a:t>
            </a:r>
            <a:r>
              <a:rPr lang="es-ES" b="1" dirty="0" smtClean="0"/>
              <a:t> center?</a:t>
            </a:r>
            <a:endParaRPr lang="es-EC" dirty="0" smtClean="0"/>
          </a:p>
          <a:p>
            <a:r>
              <a:rPr lang="es-ES" b="1" dirty="0" smtClean="0"/>
              <a:t> </a:t>
            </a:r>
            <a:endParaRPr lang="es-EC" dirty="0" smtClean="0"/>
          </a:p>
          <a:p>
            <a:endParaRPr lang="es-EC" dirty="0"/>
          </a:p>
        </p:txBody>
      </p:sp>
      <p:pic>
        <p:nvPicPr>
          <p:cNvPr id="3" name="2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71678"/>
            <a:ext cx="43815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786190"/>
            <a:ext cx="3000375" cy="254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214546" y="571480"/>
            <a:ext cx="4357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200" b="1" dirty="0" smtClean="0">
                <a:solidFill>
                  <a:schemeClr val="tx2">
                    <a:lumMod val="50000"/>
                  </a:schemeClr>
                </a:solidFill>
                <a:latin typeface="Bodoni MT Black" pitchFamily="18" charset="0"/>
                <a:cs typeface="Arial" pitchFamily="34" charset="0"/>
                <a:hlinkClick r:id="rId2" action="ppaction://hlinksldjump"/>
              </a:rPr>
              <a:t>1. INTRODUCCIÓN </a:t>
            </a:r>
            <a:endParaRPr lang="es-EC" sz="2200" b="1" dirty="0" smtClean="0">
              <a:solidFill>
                <a:schemeClr val="tx2">
                  <a:lumMod val="50000"/>
                </a:schemeClr>
              </a:solidFill>
              <a:latin typeface="Bodoni MT Black" pitchFamily="18" charset="0"/>
              <a:cs typeface="Arial" pitchFamily="34" charset="0"/>
            </a:endParaRPr>
          </a:p>
          <a:p>
            <a:pPr algn="ctr"/>
            <a:endParaRPr lang="es-EC" sz="22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000100" y="1643050"/>
            <a:ext cx="3571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Actualmente los afiliados al seguro </a:t>
            </a:r>
            <a:r>
              <a:rPr lang="es-ES" dirty="0" smtClean="0"/>
              <a:t>social, </a:t>
            </a:r>
            <a:r>
              <a:rPr lang="es-ES" dirty="0"/>
              <a:t>son  quienes definen los productos a seguir, los estándares y los sistemas de las empresas e </a:t>
            </a:r>
            <a:r>
              <a:rPr lang="es-ES" dirty="0" smtClean="0"/>
              <a:t>instituciones.	</a:t>
            </a: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714488"/>
            <a:ext cx="150019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3286124"/>
            <a:ext cx="142876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4786322"/>
            <a:ext cx="150019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071538" y="3929066"/>
            <a:ext cx="35004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El sector salud no se  escapa a esta tendencia, ya que debe desarrollar eficiente y efectivo servicio a la sociedad ecuatoriana con el fin de satisfacer las necesidades de los </a:t>
            </a:r>
            <a:r>
              <a:rPr lang="es-ES" dirty="0" smtClean="0"/>
              <a:t>usuarios.</a:t>
            </a:r>
            <a:endParaRPr lang="es-EC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00166" y="285728"/>
            <a:ext cx="6429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200" b="1" dirty="0" smtClean="0">
                <a:solidFill>
                  <a:schemeClr val="tx2">
                    <a:lumMod val="50000"/>
                  </a:schemeClr>
                </a:solidFill>
                <a:latin typeface="Bodoni MT Black" pitchFamily="18" charset="0"/>
                <a:cs typeface="Arial" pitchFamily="34" charset="0"/>
                <a:hlinkClick r:id="rId2" action="ppaction://hlinksldjump"/>
              </a:rPr>
              <a:t>16. RECOMENDACIONES</a:t>
            </a:r>
            <a:endParaRPr lang="es-EC" sz="22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 algn="just"/>
            <a:r>
              <a:rPr lang="es-ES" dirty="0" smtClean="0"/>
              <a:t>Analizar a fondo las debilidades existentes en los centros externos que presta el IESS al afiliado con el propósito de  erradicar deficiencias macro ante los afiliados y así evitar que la competencia se apropie de la atención médica.  </a:t>
            </a:r>
            <a:endParaRPr lang="es-EC" dirty="0" smtClean="0"/>
          </a:p>
          <a:p>
            <a:pPr algn="just">
              <a:buNone/>
            </a:pPr>
            <a:r>
              <a:rPr lang="es-ES" dirty="0" smtClean="0"/>
              <a:t> </a:t>
            </a:r>
            <a:endParaRPr lang="es-EC" dirty="0" smtClean="0"/>
          </a:p>
          <a:p>
            <a:pPr lvl="0" algn="just"/>
            <a:r>
              <a:rPr lang="es-ES" dirty="0" smtClean="0"/>
              <a:t>Mejorar y establecer  mecanismos que procuren el mantenimiento constante de la infraestructura hospitalaria y equipos médico instalados tanto en el IESS como en los centros médicos externos.</a:t>
            </a:r>
            <a:endParaRPr lang="es-EC" dirty="0" smtClean="0"/>
          </a:p>
          <a:p>
            <a:pPr algn="just">
              <a:buNone/>
            </a:pPr>
            <a:r>
              <a:rPr lang="es-ES" dirty="0" smtClean="0"/>
              <a:t> </a:t>
            </a:r>
            <a:endParaRPr lang="es-EC" dirty="0" smtClean="0"/>
          </a:p>
          <a:p>
            <a:pPr lvl="0" algn="just"/>
            <a:r>
              <a:rPr lang="es-ES" dirty="0" smtClean="0"/>
              <a:t>Hacer buen uso de la tecnología que tiene el IESS  no solo en  lugares especializados sino ampliar a otros  centros médicos propios que demanden de dicho equipo hospitalario, a fin de evitar la carga laboral en centros médicos limitados. </a:t>
            </a:r>
            <a:endParaRPr lang="es-EC" dirty="0" smtClean="0"/>
          </a:p>
          <a:p>
            <a:pPr algn="just"/>
            <a:endParaRPr lang="es-EC" dirty="0" smtClean="0"/>
          </a:p>
          <a:p>
            <a:pPr lvl="0" algn="just"/>
            <a:r>
              <a:rPr lang="es-ES" dirty="0" smtClean="0"/>
              <a:t>Implementar  más centros médicos sectorizados en todas las especialidades con el objetivo de lograr una atención de calidad y  en un mismo sitio, es una propuesta de la investigación de mercado.</a:t>
            </a:r>
            <a:endParaRPr lang="es-EC" dirty="0" smtClean="0"/>
          </a:p>
          <a:p>
            <a:pPr algn="just">
              <a:buNone/>
            </a:pPr>
            <a:r>
              <a:rPr lang="es-ES" dirty="0" smtClean="0"/>
              <a:t> </a:t>
            </a:r>
            <a:endParaRPr lang="es-EC" dirty="0" smtClean="0"/>
          </a:p>
          <a:p>
            <a:pPr lvl="0" algn="just"/>
            <a:r>
              <a:rPr lang="es-ES" dirty="0" smtClean="0"/>
              <a:t>Realizar una evaluación periódica por parte de los prestadores externos al IESS sobre la valoración  con respecto a la atención médica que reciben los afiliados a fin de detectar falencias y promover soluciones para el bienestar, mejoramiento tanto interno como externo. </a:t>
            </a:r>
            <a:endParaRPr lang="es-EC" dirty="0" smtClean="0"/>
          </a:p>
          <a:p>
            <a:pPr algn="just">
              <a:buNone/>
            </a:pPr>
            <a:r>
              <a:rPr lang="es-ES" dirty="0" smtClean="0"/>
              <a:t> </a:t>
            </a:r>
            <a:endParaRPr lang="es-EC" dirty="0" smtClean="0"/>
          </a:p>
          <a:p>
            <a:pPr lvl="0" algn="just"/>
            <a:r>
              <a:rPr lang="es-ES" dirty="0" smtClean="0"/>
              <a:t>Continuar con la investigación, con la finalidad de proponer estrategias técnicas y financieras para el mejoramiento de la imagen del IESS.</a:t>
            </a:r>
            <a:endParaRPr lang="es-EC" dirty="0" smtClean="0"/>
          </a:p>
          <a:p>
            <a:endParaRPr lang="es-EC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428860" y="857232"/>
            <a:ext cx="4357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200" b="1" dirty="0">
                <a:solidFill>
                  <a:schemeClr val="tx2">
                    <a:lumMod val="50000"/>
                  </a:schemeClr>
                </a:solidFill>
                <a:latin typeface="Bodoni MT Black" pitchFamily="18" charset="0"/>
                <a:cs typeface="Arial" pitchFamily="34" charset="0"/>
                <a:hlinkClick r:id="rId2" action="ppaction://hlinksldjump"/>
              </a:rPr>
              <a:t>2</a:t>
            </a:r>
            <a:r>
              <a:rPr lang="es-EC" sz="2200" b="1" dirty="0" smtClean="0">
                <a:solidFill>
                  <a:schemeClr val="tx2">
                    <a:lumMod val="50000"/>
                  </a:schemeClr>
                </a:solidFill>
                <a:latin typeface="Bodoni MT Black" pitchFamily="18" charset="0"/>
                <a:cs typeface="Arial" pitchFamily="34" charset="0"/>
                <a:hlinkClick r:id="rId2" action="ppaction://hlinksldjump"/>
              </a:rPr>
              <a:t>. LA EMPRESA </a:t>
            </a:r>
            <a:endParaRPr lang="es-EC" sz="2200" b="1" dirty="0" smtClean="0">
              <a:solidFill>
                <a:schemeClr val="tx2">
                  <a:lumMod val="50000"/>
                </a:schemeClr>
              </a:solidFill>
              <a:latin typeface="Bodoni MT Black" pitchFamily="18" charset="0"/>
              <a:cs typeface="Arial" pitchFamily="34" charset="0"/>
            </a:endParaRPr>
          </a:p>
          <a:p>
            <a:pPr algn="ctr"/>
            <a:endParaRPr lang="es-EC" sz="2200" dirty="0"/>
          </a:p>
        </p:txBody>
      </p:sp>
      <p:sp>
        <p:nvSpPr>
          <p:cNvPr id="3" name="2 CuadroTexto"/>
          <p:cNvSpPr txBox="1"/>
          <p:nvPr/>
        </p:nvSpPr>
        <p:spPr>
          <a:xfrm>
            <a:off x="785786" y="1500174"/>
            <a:ext cx="76438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/>
              <a:t>El Instituto Ecuatoriano de Seguridad Social es una entidad, cuya organización y funcionamiento se fundamenta en los principios de solidaridad, obligatoriedad, universalidad, equidad, eficiencia, subsidiariedad y suficiencia. Se encarga de aplicar el Sistema del Seguro General Obligatorio que forma parte del sistema nacional de Seguridad Social.</a:t>
            </a:r>
          </a:p>
          <a:p>
            <a:pPr algn="just"/>
            <a:endParaRPr lang="es-EC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714752"/>
            <a:ext cx="12477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714752"/>
            <a:ext cx="12096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357422" y="285728"/>
            <a:ext cx="4357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200" b="1" dirty="0">
                <a:solidFill>
                  <a:schemeClr val="tx2">
                    <a:lumMod val="50000"/>
                  </a:schemeClr>
                </a:solidFill>
                <a:latin typeface="Bodoni MT Black" pitchFamily="18" charset="0"/>
                <a:cs typeface="Arial" pitchFamily="34" charset="0"/>
                <a:hlinkClick r:id="rId2" action="ppaction://hlinksldjump"/>
              </a:rPr>
              <a:t>3</a:t>
            </a:r>
            <a:r>
              <a:rPr lang="es-EC" sz="2200" b="1" dirty="0" smtClean="0">
                <a:solidFill>
                  <a:schemeClr val="tx2">
                    <a:lumMod val="50000"/>
                  </a:schemeClr>
                </a:solidFill>
                <a:latin typeface="Bodoni MT Black" pitchFamily="18" charset="0"/>
                <a:cs typeface="Arial" pitchFamily="34" charset="0"/>
                <a:hlinkClick r:id="rId2" action="ppaction://hlinksldjump"/>
              </a:rPr>
              <a:t>. ORGANIGRAMA </a:t>
            </a:r>
            <a:endParaRPr lang="es-EC" sz="2200" b="1" dirty="0" smtClean="0">
              <a:solidFill>
                <a:schemeClr val="tx2">
                  <a:lumMod val="50000"/>
                </a:schemeClr>
              </a:solidFill>
              <a:latin typeface="Bodoni MT Black" pitchFamily="18" charset="0"/>
              <a:cs typeface="Arial" pitchFamily="34" charset="0"/>
            </a:endParaRPr>
          </a:p>
          <a:p>
            <a:pPr algn="ctr"/>
            <a:endParaRPr lang="es-EC" sz="2200" dirty="0"/>
          </a:p>
        </p:txBody>
      </p:sp>
      <p:pic>
        <p:nvPicPr>
          <p:cNvPr id="3" name="2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000108"/>
            <a:ext cx="771530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28728" y="357166"/>
            <a:ext cx="6572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200" b="1" dirty="0" smtClean="0">
                <a:solidFill>
                  <a:schemeClr val="tx2">
                    <a:lumMod val="50000"/>
                  </a:schemeClr>
                </a:solidFill>
                <a:latin typeface="Bodoni MT Black" pitchFamily="18" charset="0"/>
                <a:cs typeface="Arial" pitchFamily="34" charset="0"/>
                <a:hlinkClick r:id="rId2" action="ppaction://hlinksldjump"/>
              </a:rPr>
              <a:t>4. OBJETIVO DE LA INVESTIGACIÓN </a:t>
            </a:r>
            <a:endParaRPr lang="es-EC" sz="2200" b="1" dirty="0" smtClean="0">
              <a:solidFill>
                <a:schemeClr val="tx2">
                  <a:lumMod val="50000"/>
                </a:schemeClr>
              </a:solidFill>
              <a:latin typeface="Bodoni MT Black" pitchFamily="18" charset="0"/>
              <a:cs typeface="Arial" pitchFamily="34" charset="0"/>
            </a:endParaRPr>
          </a:p>
          <a:p>
            <a:pPr algn="ctr"/>
            <a:endParaRPr lang="es-EC" sz="22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357290" y="1285860"/>
            <a:ext cx="678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Realizar un estudio de mercado para medir el nivel de satisfacción de los afiliados al IESS que son atendidos por los prestadores externos.</a:t>
            </a:r>
            <a:endParaRPr lang="es-EC" dirty="0" smtClean="0"/>
          </a:p>
          <a:p>
            <a:pPr algn="just"/>
            <a:endParaRPr lang="es-EC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2285984" y="22859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357290" y="407194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Objetivos </a:t>
            </a:r>
            <a:r>
              <a:rPr lang="en-US" b="1" dirty="0" err="1" smtClean="0"/>
              <a:t>Específicos</a:t>
            </a:r>
            <a:endParaRPr lang="es-EC" b="1" dirty="0"/>
          </a:p>
        </p:txBody>
      </p:sp>
      <p:pic>
        <p:nvPicPr>
          <p:cNvPr id="34817" name="Picture 1" descr="F:\MP90044456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0166" y="2500306"/>
            <a:ext cx="2214578" cy="147377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285984" y="357166"/>
            <a:ext cx="5286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200" b="1" dirty="0">
                <a:solidFill>
                  <a:schemeClr val="tx2">
                    <a:lumMod val="50000"/>
                  </a:schemeClr>
                </a:solidFill>
                <a:latin typeface="Bodoni MT Black" pitchFamily="18" charset="0"/>
                <a:cs typeface="Arial" pitchFamily="34" charset="0"/>
                <a:hlinkClick r:id="rId2" action="ppaction://hlinksldjump"/>
              </a:rPr>
              <a:t>5</a:t>
            </a:r>
            <a:r>
              <a:rPr lang="es-EC" sz="2200" b="1" dirty="0" smtClean="0">
                <a:solidFill>
                  <a:schemeClr val="tx2">
                    <a:lumMod val="50000"/>
                  </a:schemeClr>
                </a:solidFill>
                <a:latin typeface="Bodoni MT Black" pitchFamily="18" charset="0"/>
                <a:cs typeface="Arial" pitchFamily="34" charset="0"/>
                <a:hlinkClick r:id="rId2" action="ppaction://hlinksldjump"/>
              </a:rPr>
              <a:t>. ÁRBOL DE PROBLEMAS</a:t>
            </a:r>
            <a:endParaRPr lang="es-EC" sz="2200" b="1" dirty="0" smtClean="0">
              <a:solidFill>
                <a:schemeClr val="tx2">
                  <a:lumMod val="50000"/>
                </a:schemeClr>
              </a:solidFill>
              <a:latin typeface="Bodoni MT Black" pitchFamily="18" charset="0"/>
              <a:cs typeface="Arial" pitchFamily="34" charset="0"/>
            </a:endParaRPr>
          </a:p>
          <a:p>
            <a:pPr algn="ctr"/>
            <a:endParaRPr lang="es-EC" sz="2200" dirty="0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789342" y="3494088"/>
            <a:ext cx="1931987" cy="5984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Insatisfacción de los afiliados del IESS que son atendidos por prestadores externos.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885929" y="2187575"/>
            <a:ext cx="1025525" cy="5111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Malestar de los afiliados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560742" y="2082800"/>
            <a:ext cx="1227137" cy="6191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Ambiente de trabajo y atención inadecuada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5141892" y="2230438"/>
            <a:ext cx="1074737" cy="454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Afiliados molestos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1635104" y="4910138"/>
            <a:ext cx="1228725" cy="3825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Ineficiencia del call center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428992" y="4929198"/>
            <a:ext cx="1189037" cy="5715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Infraestructura limitada y poco funcional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827567" y="4959350"/>
            <a:ext cx="1274762" cy="387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Profesionales sin mística de servicios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6330929" y="4964113"/>
            <a:ext cx="1133475" cy="3794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Equipos obsoletos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523017" y="2084388"/>
            <a:ext cx="989012" cy="6000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Resultados de exámenes defectuosos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35" name="AutoShape 11"/>
          <p:cNvCxnSpPr>
            <a:cxnSpLocks noChangeShapeType="1"/>
          </p:cNvCxnSpPr>
          <p:nvPr/>
        </p:nvCxnSpPr>
        <p:spPr bwMode="auto">
          <a:xfrm>
            <a:off x="2263754" y="3170238"/>
            <a:ext cx="4724400" cy="1587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36" name="AutoShape 12"/>
          <p:cNvCxnSpPr>
            <a:cxnSpLocks noChangeShapeType="1"/>
          </p:cNvCxnSpPr>
          <p:nvPr/>
        </p:nvCxnSpPr>
        <p:spPr bwMode="auto">
          <a:xfrm>
            <a:off x="2292329" y="4483100"/>
            <a:ext cx="4649788" cy="0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37" name="AutoShape 13"/>
          <p:cNvCxnSpPr>
            <a:cxnSpLocks noChangeShapeType="1"/>
          </p:cNvCxnSpPr>
          <p:nvPr/>
        </p:nvCxnSpPr>
        <p:spPr bwMode="auto">
          <a:xfrm flipV="1">
            <a:off x="2263754" y="2701925"/>
            <a:ext cx="0" cy="466725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38" name="AutoShape 14"/>
          <p:cNvCxnSpPr>
            <a:cxnSpLocks noChangeShapeType="1"/>
          </p:cNvCxnSpPr>
          <p:nvPr/>
        </p:nvCxnSpPr>
        <p:spPr bwMode="auto">
          <a:xfrm flipV="1">
            <a:off x="4187804" y="2703513"/>
            <a:ext cx="0" cy="466725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39" name="AutoShape 15"/>
          <p:cNvCxnSpPr>
            <a:cxnSpLocks noChangeShapeType="1"/>
          </p:cNvCxnSpPr>
          <p:nvPr/>
        </p:nvCxnSpPr>
        <p:spPr bwMode="auto">
          <a:xfrm flipV="1">
            <a:off x="5664179" y="2703513"/>
            <a:ext cx="0" cy="466725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40" name="AutoShape 16"/>
          <p:cNvCxnSpPr>
            <a:cxnSpLocks noChangeShapeType="1"/>
          </p:cNvCxnSpPr>
          <p:nvPr/>
        </p:nvCxnSpPr>
        <p:spPr bwMode="auto">
          <a:xfrm flipV="1">
            <a:off x="6988154" y="2703513"/>
            <a:ext cx="0" cy="466725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41" name="AutoShape 17"/>
          <p:cNvCxnSpPr>
            <a:cxnSpLocks noChangeShapeType="1"/>
          </p:cNvCxnSpPr>
          <p:nvPr/>
        </p:nvCxnSpPr>
        <p:spPr bwMode="auto">
          <a:xfrm>
            <a:off x="2292329" y="4502150"/>
            <a:ext cx="0" cy="4079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42" name="AutoShape 18"/>
          <p:cNvCxnSpPr>
            <a:cxnSpLocks noChangeShapeType="1"/>
          </p:cNvCxnSpPr>
          <p:nvPr/>
        </p:nvCxnSpPr>
        <p:spPr bwMode="auto">
          <a:xfrm>
            <a:off x="4092554" y="4502150"/>
            <a:ext cx="0" cy="409575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43" name="AutoShape 19"/>
          <p:cNvCxnSpPr>
            <a:cxnSpLocks noChangeShapeType="1"/>
          </p:cNvCxnSpPr>
          <p:nvPr/>
        </p:nvCxnSpPr>
        <p:spPr bwMode="auto">
          <a:xfrm>
            <a:off x="5540354" y="4530725"/>
            <a:ext cx="0" cy="41910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44" name="AutoShape 20"/>
          <p:cNvCxnSpPr>
            <a:cxnSpLocks noChangeShapeType="1"/>
          </p:cNvCxnSpPr>
          <p:nvPr/>
        </p:nvCxnSpPr>
        <p:spPr bwMode="auto">
          <a:xfrm>
            <a:off x="6940529" y="4483100"/>
            <a:ext cx="0" cy="47625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45" name="AutoShape 21"/>
          <p:cNvCxnSpPr>
            <a:cxnSpLocks noChangeShapeType="1"/>
          </p:cNvCxnSpPr>
          <p:nvPr/>
        </p:nvCxnSpPr>
        <p:spPr bwMode="auto">
          <a:xfrm>
            <a:off x="4416404" y="3170238"/>
            <a:ext cx="0" cy="32385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46" name="AutoShape 22"/>
          <p:cNvCxnSpPr>
            <a:cxnSpLocks noChangeShapeType="1"/>
          </p:cNvCxnSpPr>
          <p:nvPr/>
        </p:nvCxnSpPr>
        <p:spPr bwMode="auto">
          <a:xfrm flipV="1">
            <a:off x="4559279" y="4103688"/>
            <a:ext cx="0" cy="379412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2428860" y="2857496"/>
            <a:ext cx="1009650" cy="27463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2500292" y="4587875"/>
            <a:ext cx="1068387" cy="2762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1750992" y="5635625"/>
            <a:ext cx="1006475" cy="466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Especialidades limitadas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Text Box 26"/>
          <p:cNvSpPr txBox="1">
            <a:spLocks noChangeArrowheads="1"/>
          </p:cNvSpPr>
          <p:nvPr/>
        </p:nvSpPr>
        <p:spPr bwMode="auto">
          <a:xfrm>
            <a:off x="2000232" y="3500438"/>
            <a:ext cx="1608138" cy="41116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Problema central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1798617" y="1358900"/>
            <a:ext cx="1397000" cy="3714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Incremento de enfermedades crónicas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52" name="AutoShape 28"/>
          <p:cNvCxnSpPr>
            <a:cxnSpLocks noChangeShapeType="1"/>
          </p:cNvCxnSpPr>
          <p:nvPr/>
        </p:nvCxnSpPr>
        <p:spPr bwMode="auto">
          <a:xfrm flipV="1">
            <a:off x="2387579" y="1730375"/>
            <a:ext cx="0" cy="45720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30" name="29 Llamada ovalada"/>
          <p:cNvSpPr/>
          <p:nvPr/>
        </p:nvSpPr>
        <p:spPr>
          <a:xfrm>
            <a:off x="285720" y="928670"/>
            <a:ext cx="1143008" cy="571504"/>
          </a:xfrm>
          <a:prstGeom prst="wedgeEllipseCallout">
            <a:avLst>
              <a:gd name="adj1" fmla="val 68055"/>
              <a:gd name="adj2" fmla="val 691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dirty="0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Efectos</a:t>
            </a:r>
            <a:endParaRPr lang="es-EC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C" dirty="0"/>
          </a:p>
        </p:txBody>
      </p:sp>
      <p:sp>
        <p:nvSpPr>
          <p:cNvPr id="31" name="30 Llamada ovalada"/>
          <p:cNvSpPr/>
          <p:nvPr/>
        </p:nvSpPr>
        <p:spPr>
          <a:xfrm>
            <a:off x="357158" y="3929066"/>
            <a:ext cx="1143008" cy="714380"/>
          </a:xfrm>
          <a:prstGeom prst="wedgeEllipseCallout">
            <a:avLst>
              <a:gd name="adj1" fmla="val 68055"/>
              <a:gd name="adj2" fmla="val 691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dirty="0" err="1" smtClean="0">
                <a:solidFill>
                  <a:schemeClr val="tx1"/>
                </a:solidFill>
                <a:latin typeface="Monotype Corsiva" pitchFamily="66" charset="0"/>
                <a:cs typeface="Arial" pitchFamily="34" charset="0"/>
              </a:rPr>
              <a:t>Causas</a:t>
            </a:r>
            <a:endParaRPr lang="es-EC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C" dirty="0"/>
          </a:p>
        </p:txBody>
      </p:sp>
      <p:pic>
        <p:nvPicPr>
          <p:cNvPr id="33795" name="Picture 3" descr="F:\MC90009007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3071810"/>
            <a:ext cx="1866925" cy="1540399"/>
          </a:xfrm>
          <a:prstGeom prst="rect">
            <a:avLst/>
          </a:prstGeom>
          <a:noFill/>
        </p:spPr>
      </p:pic>
      <p:cxnSp>
        <p:nvCxnSpPr>
          <p:cNvPr id="33" name="AutoShape 17"/>
          <p:cNvCxnSpPr>
            <a:cxnSpLocks noChangeShapeType="1"/>
          </p:cNvCxnSpPr>
          <p:nvPr/>
        </p:nvCxnSpPr>
        <p:spPr bwMode="auto">
          <a:xfrm>
            <a:off x="2285984" y="5286388"/>
            <a:ext cx="0" cy="4079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928794" y="357166"/>
            <a:ext cx="5286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200" b="1" dirty="0" smtClean="0">
                <a:solidFill>
                  <a:schemeClr val="tx2">
                    <a:lumMod val="50000"/>
                  </a:schemeClr>
                </a:solidFill>
                <a:latin typeface="Bodoni MT Black" pitchFamily="18" charset="0"/>
                <a:cs typeface="Arial" pitchFamily="34" charset="0"/>
                <a:hlinkClick r:id="rId2" action="ppaction://hlinksldjump"/>
              </a:rPr>
              <a:t>6. MACROAMBIENTE</a:t>
            </a:r>
            <a:endParaRPr lang="es-EC" sz="2200" b="1" dirty="0" smtClean="0">
              <a:solidFill>
                <a:schemeClr val="tx2">
                  <a:lumMod val="50000"/>
                </a:schemeClr>
              </a:solidFill>
              <a:latin typeface="Bodoni MT Black" pitchFamily="18" charset="0"/>
              <a:cs typeface="Arial" pitchFamily="34" charset="0"/>
            </a:endParaRPr>
          </a:p>
          <a:p>
            <a:pPr algn="ctr"/>
            <a:endParaRPr lang="es-EC" sz="2200" dirty="0"/>
          </a:p>
        </p:txBody>
      </p:sp>
      <p:pic>
        <p:nvPicPr>
          <p:cNvPr id="32769" name="Picture 1" descr="F:\MP900449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500306"/>
            <a:ext cx="3214680" cy="2411010"/>
          </a:xfrm>
          <a:prstGeom prst="rect">
            <a:avLst/>
          </a:prstGeom>
          <a:noFill/>
        </p:spPr>
      </p:pic>
      <p:graphicFrame>
        <p:nvGraphicFramePr>
          <p:cNvPr id="3" name="2 Diagrama"/>
          <p:cNvGraphicFramePr/>
          <p:nvPr/>
        </p:nvGraphicFramePr>
        <p:xfrm>
          <a:off x="214282" y="1142984"/>
          <a:ext cx="8572560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279</TotalTime>
  <Words>1491</Words>
  <Application>Microsoft Office PowerPoint</Application>
  <PresentationFormat>Presentación en pantalla (4:3)</PresentationFormat>
  <Paragraphs>461</Paragraphs>
  <Slides>40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2" baseType="lpstr">
      <vt:lpstr>Concurrencia</vt:lpstr>
      <vt:lpstr>Ecuación</vt:lpstr>
      <vt:lpstr>“ESTUDIO DE MERCADO PARA MEDIR EL NIVEL DE SATISFACCIÓN DE LOS AFILIADOS AL SEGURO SOCIAL ATENDIDOS POR PRESTADORES EXTERNOS”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“ESTUDIO DE MERCADO PARA MEDIR EL NIVEL DE SATISFACCIÓN DE LOS AFILIADOS AL SEGURO SOCIAL ATENDIDOS POR PRESTADORES EXTERNOS”</dc:title>
  <dc:creator>Personal</dc:creator>
  <cp:lastModifiedBy>Personal</cp:lastModifiedBy>
  <cp:revision>17</cp:revision>
  <dcterms:created xsi:type="dcterms:W3CDTF">2012-04-14T21:24:28Z</dcterms:created>
  <dcterms:modified xsi:type="dcterms:W3CDTF">2012-04-24T17:05:11Z</dcterms:modified>
</cp:coreProperties>
</file>