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71" r:id="rId4"/>
    <p:sldId id="259" r:id="rId5"/>
    <p:sldId id="260" r:id="rId6"/>
    <p:sldId id="261" r:id="rId7"/>
    <p:sldId id="262" r:id="rId8"/>
    <p:sldId id="263" r:id="rId9"/>
    <p:sldId id="278" r:id="rId10"/>
    <p:sldId id="279" r:id="rId11"/>
    <p:sldId id="264" r:id="rId12"/>
    <p:sldId id="277" r:id="rId13"/>
    <p:sldId id="265" r:id="rId14"/>
    <p:sldId id="275" r:id="rId15"/>
    <p:sldId id="282" r:id="rId16"/>
    <p:sldId id="276" r:id="rId17"/>
    <p:sldId id="285" r:id="rId18"/>
    <p:sldId id="286" r:id="rId19"/>
    <p:sldId id="287" r:id="rId20"/>
    <p:sldId id="288" r:id="rId21"/>
    <p:sldId id="289" r:id="rId22"/>
    <p:sldId id="290" r:id="rId23"/>
    <p:sldId id="272" r:id="rId24"/>
    <p:sldId id="273" r:id="rId25"/>
    <p:sldId id="291" r:id="rId26"/>
    <p:sldId id="274" r:id="rId27"/>
    <p:sldId id="26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57" autoAdjust="0"/>
  </p:normalViewPr>
  <p:slideViewPr>
    <p:cSldViewPr>
      <p:cViewPr>
        <p:scale>
          <a:sx n="70" d="100"/>
          <a:sy n="70" d="100"/>
        </p:scale>
        <p:origin x="-882" y="-108"/>
      </p:cViewPr>
      <p:guideLst>
        <p:guide orient="horz" pos="2160"/>
        <p:guide pos="2880"/>
      </p:guideLst>
    </p:cSldViewPr>
  </p:slideViewPr>
  <p:outlineViewPr>
    <p:cViewPr>
      <p:scale>
        <a:sx n="33" d="100"/>
        <a:sy n="33" d="100"/>
      </p:scale>
      <p:origin x="246" y="945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dor\Escritorio\A%20APRINCIPLAL\TEST%20MARC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42"/>
  <c:chart>
    <c:title>
      <c:tx>
        <c:rich>
          <a:bodyPr/>
          <a:lstStyle/>
          <a:p>
            <a:pPr>
              <a:defRPr/>
            </a:pPr>
            <a:r>
              <a:rPr lang="es-ES" sz="1800" b="0" i="0" u="none" strike="noStrike" baseline="0"/>
              <a:t>Marcas establecidas en Metros durante el desarrollo del presente estudio, categorìa menores (Varones)</a:t>
            </a:r>
            <a:r>
              <a:rPr lang="es-ES" sz="1800" b="1" i="0" u="none" strike="noStrike" baseline="0"/>
              <a:t> </a:t>
            </a:r>
            <a:endParaRPr lang="es-ES"/>
          </a:p>
        </c:rich>
      </c:tx>
      <c:layout/>
    </c:title>
    <c:plotArea>
      <c:layout/>
      <c:barChart>
        <c:barDir val="col"/>
        <c:grouping val="clustered"/>
        <c:ser>
          <c:idx val="0"/>
          <c:order val="0"/>
          <c:tx>
            <c:strRef>
              <c:f>Hoja1!$C$3</c:f>
              <c:strCache>
                <c:ptCount val="1"/>
                <c:pt idx="0">
                  <c:v>Marca Inicial</c:v>
                </c:pt>
              </c:strCache>
            </c:strRef>
          </c:tx>
          <c:cat>
            <c:multiLvlStrRef>
              <c:f>Hoja1!$A$4:$B$8</c:f>
              <c:multiLvlStrCache>
                <c:ptCount val="5"/>
                <c:lvl>
                  <c:pt idx="0">
                    <c:v>Andy Merino</c:v>
                  </c:pt>
                  <c:pt idx="1">
                    <c:v>Estiven Guevara</c:v>
                  </c:pt>
                  <c:pt idx="2">
                    <c:v>Jonatán Santamaría</c:v>
                  </c:pt>
                  <c:pt idx="3">
                    <c:v>Jorge Lobato</c:v>
                  </c:pt>
                  <c:pt idx="4">
                    <c:v>Kevin Ayerve</c:v>
                  </c:pt>
                </c:lvl>
                <c:lvl>
                  <c:pt idx="0">
                    <c:v>1</c:v>
                  </c:pt>
                  <c:pt idx="1">
                    <c:v>2</c:v>
                  </c:pt>
                  <c:pt idx="2">
                    <c:v>3</c:v>
                  </c:pt>
                  <c:pt idx="3">
                    <c:v>4</c:v>
                  </c:pt>
                  <c:pt idx="4">
                    <c:v>5</c:v>
                  </c:pt>
                </c:lvl>
              </c:multiLvlStrCache>
            </c:multiLvlStrRef>
          </c:cat>
          <c:val>
            <c:numRef>
              <c:f>Hoja1!$C$4:$C$8</c:f>
              <c:numCache>
                <c:formatCode>General</c:formatCode>
                <c:ptCount val="5"/>
                <c:pt idx="0">
                  <c:v>30</c:v>
                </c:pt>
                <c:pt idx="1">
                  <c:v>25</c:v>
                </c:pt>
                <c:pt idx="2">
                  <c:v>25</c:v>
                </c:pt>
                <c:pt idx="3">
                  <c:v>23</c:v>
                </c:pt>
                <c:pt idx="4">
                  <c:v>22</c:v>
                </c:pt>
              </c:numCache>
            </c:numRef>
          </c:val>
        </c:ser>
        <c:ser>
          <c:idx val="1"/>
          <c:order val="1"/>
          <c:tx>
            <c:strRef>
              <c:f>Hoja1!$D$3</c:f>
              <c:strCache>
                <c:ptCount val="1"/>
                <c:pt idx="0">
                  <c:v>Marca Intermedia</c:v>
                </c:pt>
              </c:strCache>
            </c:strRef>
          </c:tx>
          <c:cat>
            <c:multiLvlStrRef>
              <c:f>Hoja1!$A$4:$B$8</c:f>
              <c:multiLvlStrCache>
                <c:ptCount val="5"/>
                <c:lvl>
                  <c:pt idx="0">
                    <c:v>Andy Merino</c:v>
                  </c:pt>
                  <c:pt idx="1">
                    <c:v>Estiven Guevara</c:v>
                  </c:pt>
                  <c:pt idx="2">
                    <c:v>Jonatán Santamaría</c:v>
                  </c:pt>
                  <c:pt idx="3">
                    <c:v>Jorge Lobato</c:v>
                  </c:pt>
                  <c:pt idx="4">
                    <c:v>Kevin Ayerve</c:v>
                  </c:pt>
                </c:lvl>
                <c:lvl>
                  <c:pt idx="0">
                    <c:v>1</c:v>
                  </c:pt>
                  <c:pt idx="1">
                    <c:v>2</c:v>
                  </c:pt>
                  <c:pt idx="2">
                    <c:v>3</c:v>
                  </c:pt>
                  <c:pt idx="3">
                    <c:v>4</c:v>
                  </c:pt>
                  <c:pt idx="4">
                    <c:v>5</c:v>
                  </c:pt>
                </c:lvl>
              </c:multiLvlStrCache>
            </c:multiLvlStrRef>
          </c:cat>
          <c:val>
            <c:numRef>
              <c:f>Hoja1!$D$4:$D$8</c:f>
              <c:numCache>
                <c:formatCode>General</c:formatCode>
                <c:ptCount val="5"/>
                <c:pt idx="0">
                  <c:v>38</c:v>
                </c:pt>
                <c:pt idx="1">
                  <c:v>31</c:v>
                </c:pt>
                <c:pt idx="2">
                  <c:v>29</c:v>
                </c:pt>
                <c:pt idx="3">
                  <c:v>27</c:v>
                </c:pt>
                <c:pt idx="4">
                  <c:v>25</c:v>
                </c:pt>
              </c:numCache>
            </c:numRef>
          </c:val>
        </c:ser>
        <c:ser>
          <c:idx val="2"/>
          <c:order val="2"/>
          <c:tx>
            <c:strRef>
              <c:f>Hoja1!$E$3</c:f>
              <c:strCache>
                <c:ptCount val="1"/>
                <c:pt idx="0">
                  <c:v>Marca Final</c:v>
                </c:pt>
              </c:strCache>
            </c:strRef>
          </c:tx>
          <c:cat>
            <c:multiLvlStrRef>
              <c:f>Hoja1!$A$4:$B$8</c:f>
              <c:multiLvlStrCache>
                <c:ptCount val="5"/>
                <c:lvl>
                  <c:pt idx="0">
                    <c:v>Andy Merino</c:v>
                  </c:pt>
                  <c:pt idx="1">
                    <c:v>Estiven Guevara</c:v>
                  </c:pt>
                  <c:pt idx="2">
                    <c:v>Jonatán Santamaría</c:v>
                  </c:pt>
                  <c:pt idx="3">
                    <c:v>Jorge Lobato</c:v>
                  </c:pt>
                  <c:pt idx="4">
                    <c:v>Kevin Ayerve</c:v>
                  </c:pt>
                </c:lvl>
                <c:lvl>
                  <c:pt idx="0">
                    <c:v>1</c:v>
                  </c:pt>
                  <c:pt idx="1">
                    <c:v>2</c:v>
                  </c:pt>
                  <c:pt idx="2">
                    <c:v>3</c:v>
                  </c:pt>
                  <c:pt idx="3">
                    <c:v>4</c:v>
                  </c:pt>
                  <c:pt idx="4">
                    <c:v>5</c:v>
                  </c:pt>
                </c:lvl>
              </c:multiLvlStrCache>
            </c:multiLvlStrRef>
          </c:cat>
          <c:val>
            <c:numRef>
              <c:f>Hoja1!$E$4:$E$8</c:f>
              <c:numCache>
                <c:formatCode>General</c:formatCode>
                <c:ptCount val="5"/>
                <c:pt idx="0">
                  <c:v>48</c:v>
                </c:pt>
                <c:pt idx="1">
                  <c:v>42</c:v>
                </c:pt>
                <c:pt idx="2">
                  <c:v>40</c:v>
                </c:pt>
                <c:pt idx="3">
                  <c:v>35</c:v>
                </c:pt>
                <c:pt idx="4">
                  <c:v>33</c:v>
                </c:pt>
              </c:numCache>
            </c:numRef>
          </c:val>
        </c:ser>
        <c:dLbls>
          <c:showVal val="1"/>
        </c:dLbls>
        <c:overlap val="-25"/>
        <c:axId val="117332992"/>
        <c:axId val="106713856"/>
      </c:barChart>
      <c:catAx>
        <c:axId val="117332992"/>
        <c:scaling>
          <c:orientation val="minMax"/>
        </c:scaling>
        <c:axPos val="b"/>
        <c:numFmt formatCode="General" sourceLinked="1"/>
        <c:majorTickMark val="none"/>
        <c:tickLblPos val="nextTo"/>
        <c:crossAx val="106713856"/>
        <c:crosses val="autoZero"/>
        <c:auto val="1"/>
        <c:lblAlgn val="ctr"/>
        <c:lblOffset val="100"/>
      </c:catAx>
      <c:valAx>
        <c:axId val="106713856"/>
        <c:scaling>
          <c:orientation val="minMax"/>
        </c:scaling>
        <c:delete val="1"/>
        <c:axPos val="l"/>
        <c:numFmt formatCode="General" sourceLinked="1"/>
        <c:tickLblPos val="none"/>
        <c:crossAx val="117332992"/>
        <c:crosses val="autoZero"/>
        <c:crossBetween val="between"/>
      </c:valAx>
    </c:plotArea>
    <c:legend>
      <c:legendPos val="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42"/>
  <c:chart>
    <c:title>
      <c:tx>
        <c:rich>
          <a:bodyPr/>
          <a:lstStyle/>
          <a:p>
            <a:pPr>
              <a:defRPr/>
            </a:pPr>
            <a:r>
              <a:rPr lang="es-ES" sz="1800" b="1" i="0" u="none" strike="noStrike" baseline="0"/>
              <a:t>Marcas establecidas en Metros durante el desarrollo del presente estudio, categorìa menores (Damas) </a:t>
            </a:r>
            <a:endParaRPr lang="es-ES"/>
          </a:p>
        </c:rich>
      </c:tx>
      <c:layout/>
    </c:title>
    <c:plotArea>
      <c:layout/>
      <c:barChart>
        <c:barDir val="col"/>
        <c:grouping val="clustered"/>
        <c:ser>
          <c:idx val="0"/>
          <c:order val="0"/>
          <c:tx>
            <c:strRef>
              <c:f>Hoja1!$C$70</c:f>
              <c:strCache>
                <c:ptCount val="1"/>
                <c:pt idx="0">
                  <c:v>Marca Inicial</c:v>
                </c:pt>
              </c:strCache>
            </c:strRef>
          </c:tx>
          <c:cat>
            <c:multiLvlStrRef>
              <c:f>Hoja1!$A$71:$B$75</c:f>
              <c:multiLvlStrCache>
                <c:ptCount val="5"/>
                <c:lvl>
                  <c:pt idx="0">
                    <c:v>Grace Santillán</c:v>
                  </c:pt>
                  <c:pt idx="1">
                    <c:v>Paula Córdova</c:v>
                  </c:pt>
                  <c:pt idx="2">
                    <c:v>Valeria Santillán</c:v>
                  </c:pt>
                  <c:pt idx="3">
                    <c:v>Sofía Calderón</c:v>
                  </c:pt>
                  <c:pt idx="4">
                    <c:v>Laura Calvopiña</c:v>
                  </c:pt>
                </c:lvl>
                <c:lvl>
                  <c:pt idx="0">
                    <c:v>1</c:v>
                  </c:pt>
                  <c:pt idx="1">
                    <c:v>2</c:v>
                  </c:pt>
                  <c:pt idx="2">
                    <c:v>3</c:v>
                  </c:pt>
                  <c:pt idx="3">
                    <c:v>4</c:v>
                  </c:pt>
                  <c:pt idx="4">
                    <c:v>5</c:v>
                  </c:pt>
                </c:lvl>
              </c:multiLvlStrCache>
            </c:multiLvlStrRef>
          </c:cat>
          <c:val>
            <c:numRef>
              <c:f>Hoja1!$C$71:$C$75</c:f>
              <c:numCache>
                <c:formatCode>General</c:formatCode>
                <c:ptCount val="5"/>
                <c:pt idx="0">
                  <c:v>37</c:v>
                </c:pt>
                <c:pt idx="1">
                  <c:v>25</c:v>
                </c:pt>
                <c:pt idx="2">
                  <c:v>24</c:v>
                </c:pt>
                <c:pt idx="3">
                  <c:v>24</c:v>
                </c:pt>
                <c:pt idx="4">
                  <c:v>20</c:v>
                </c:pt>
              </c:numCache>
            </c:numRef>
          </c:val>
        </c:ser>
        <c:ser>
          <c:idx val="1"/>
          <c:order val="1"/>
          <c:tx>
            <c:strRef>
              <c:f>Hoja1!$D$70</c:f>
              <c:strCache>
                <c:ptCount val="1"/>
                <c:pt idx="0">
                  <c:v>Marca Intermedia</c:v>
                </c:pt>
              </c:strCache>
            </c:strRef>
          </c:tx>
          <c:cat>
            <c:multiLvlStrRef>
              <c:f>Hoja1!$A$71:$B$75</c:f>
              <c:multiLvlStrCache>
                <c:ptCount val="5"/>
                <c:lvl>
                  <c:pt idx="0">
                    <c:v>Grace Santillán</c:v>
                  </c:pt>
                  <c:pt idx="1">
                    <c:v>Paula Córdova</c:v>
                  </c:pt>
                  <c:pt idx="2">
                    <c:v>Valeria Santillán</c:v>
                  </c:pt>
                  <c:pt idx="3">
                    <c:v>Sofía Calderón</c:v>
                  </c:pt>
                  <c:pt idx="4">
                    <c:v>Laura Calvopiña</c:v>
                  </c:pt>
                </c:lvl>
                <c:lvl>
                  <c:pt idx="0">
                    <c:v>1</c:v>
                  </c:pt>
                  <c:pt idx="1">
                    <c:v>2</c:v>
                  </c:pt>
                  <c:pt idx="2">
                    <c:v>3</c:v>
                  </c:pt>
                  <c:pt idx="3">
                    <c:v>4</c:v>
                  </c:pt>
                  <c:pt idx="4">
                    <c:v>5</c:v>
                  </c:pt>
                </c:lvl>
              </c:multiLvlStrCache>
            </c:multiLvlStrRef>
          </c:cat>
          <c:val>
            <c:numRef>
              <c:f>Hoja1!$D$71:$D$75</c:f>
              <c:numCache>
                <c:formatCode>General</c:formatCode>
                <c:ptCount val="5"/>
                <c:pt idx="0">
                  <c:v>43</c:v>
                </c:pt>
                <c:pt idx="1">
                  <c:v>31</c:v>
                </c:pt>
                <c:pt idx="2">
                  <c:v>29</c:v>
                </c:pt>
                <c:pt idx="3">
                  <c:v>30</c:v>
                </c:pt>
                <c:pt idx="4">
                  <c:v>28</c:v>
                </c:pt>
              </c:numCache>
            </c:numRef>
          </c:val>
        </c:ser>
        <c:ser>
          <c:idx val="2"/>
          <c:order val="2"/>
          <c:tx>
            <c:strRef>
              <c:f>Hoja1!$E$70</c:f>
              <c:strCache>
                <c:ptCount val="1"/>
                <c:pt idx="0">
                  <c:v>Marca Final</c:v>
                </c:pt>
              </c:strCache>
            </c:strRef>
          </c:tx>
          <c:cat>
            <c:multiLvlStrRef>
              <c:f>Hoja1!$A$71:$B$75</c:f>
              <c:multiLvlStrCache>
                <c:ptCount val="5"/>
                <c:lvl>
                  <c:pt idx="0">
                    <c:v>Grace Santillán</c:v>
                  </c:pt>
                  <c:pt idx="1">
                    <c:v>Paula Córdova</c:v>
                  </c:pt>
                  <c:pt idx="2">
                    <c:v>Valeria Santillán</c:v>
                  </c:pt>
                  <c:pt idx="3">
                    <c:v>Sofía Calderón</c:v>
                  </c:pt>
                  <c:pt idx="4">
                    <c:v>Laura Calvopiña</c:v>
                  </c:pt>
                </c:lvl>
                <c:lvl>
                  <c:pt idx="0">
                    <c:v>1</c:v>
                  </c:pt>
                  <c:pt idx="1">
                    <c:v>2</c:v>
                  </c:pt>
                  <c:pt idx="2">
                    <c:v>3</c:v>
                  </c:pt>
                  <c:pt idx="3">
                    <c:v>4</c:v>
                  </c:pt>
                  <c:pt idx="4">
                    <c:v>5</c:v>
                  </c:pt>
                </c:lvl>
              </c:multiLvlStrCache>
            </c:multiLvlStrRef>
          </c:cat>
          <c:val>
            <c:numRef>
              <c:f>Hoja1!$E$71:$E$75</c:f>
              <c:numCache>
                <c:formatCode>General</c:formatCode>
                <c:ptCount val="5"/>
                <c:pt idx="0">
                  <c:v>49</c:v>
                </c:pt>
                <c:pt idx="1">
                  <c:v>35</c:v>
                </c:pt>
                <c:pt idx="2">
                  <c:v>34</c:v>
                </c:pt>
                <c:pt idx="3">
                  <c:v>33</c:v>
                </c:pt>
                <c:pt idx="4">
                  <c:v>36</c:v>
                </c:pt>
              </c:numCache>
            </c:numRef>
          </c:val>
        </c:ser>
        <c:dLbls>
          <c:showVal val="1"/>
        </c:dLbls>
        <c:overlap val="-25"/>
        <c:axId val="113718016"/>
        <c:axId val="113719552"/>
      </c:barChart>
      <c:catAx>
        <c:axId val="113718016"/>
        <c:scaling>
          <c:orientation val="minMax"/>
        </c:scaling>
        <c:axPos val="b"/>
        <c:numFmt formatCode="General" sourceLinked="1"/>
        <c:majorTickMark val="none"/>
        <c:tickLblPos val="nextTo"/>
        <c:crossAx val="113719552"/>
        <c:crosses val="autoZero"/>
        <c:auto val="1"/>
        <c:lblAlgn val="ctr"/>
        <c:lblOffset val="100"/>
      </c:catAx>
      <c:valAx>
        <c:axId val="113719552"/>
        <c:scaling>
          <c:orientation val="minMax"/>
        </c:scaling>
        <c:delete val="1"/>
        <c:axPos val="l"/>
        <c:numFmt formatCode="General" sourceLinked="1"/>
        <c:tickLblPos val="none"/>
        <c:crossAx val="113718016"/>
        <c:crosses val="autoZero"/>
        <c:crossBetween val="between"/>
      </c:valAx>
    </c:plotArea>
    <c:legend>
      <c:legendPos val="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s-ES" sz="1800" b="1" i="0" u="none" strike="noStrike" baseline="0"/>
              <a:t>Marcas establecidas en Metros durante el desarrollo del presente estudio, categorìa prejuvenil (Varones) </a:t>
            </a:r>
            <a:endParaRPr lang="es-ES"/>
          </a:p>
        </c:rich>
      </c:tx>
      <c:layout/>
    </c:title>
    <c:plotArea>
      <c:layout/>
      <c:barChart>
        <c:barDir val="col"/>
        <c:grouping val="clustered"/>
        <c:ser>
          <c:idx val="0"/>
          <c:order val="0"/>
          <c:tx>
            <c:strRef>
              <c:f>Hoja1!$C$135</c:f>
              <c:strCache>
                <c:ptCount val="1"/>
                <c:pt idx="0">
                  <c:v>Marca Inicial</c:v>
                </c:pt>
              </c:strCache>
            </c:strRef>
          </c:tx>
          <c:cat>
            <c:multiLvlStrRef>
              <c:f>Hoja1!$A$136:$B$143</c:f>
              <c:multiLvlStrCache>
                <c:ptCount val="8"/>
                <c:lvl>
                  <c:pt idx="0">
                    <c:v>Kevin Romero</c:v>
                  </c:pt>
                  <c:pt idx="1">
                    <c:v>Stalin Rodríguez</c:v>
                  </c:pt>
                  <c:pt idx="2">
                    <c:v>Robert López</c:v>
                  </c:pt>
                  <c:pt idx="3">
                    <c:v>Charles Aldaz</c:v>
                  </c:pt>
                  <c:pt idx="4">
                    <c:v>Bryan Mayorga</c:v>
                  </c:pt>
                  <c:pt idx="5">
                    <c:v>Edison Casco</c:v>
                  </c:pt>
                  <c:pt idx="6">
                    <c:v>Bryan Moyano</c:v>
                  </c:pt>
                  <c:pt idx="7">
                    <c:v>Maycol Muñoz</c:v>
                  </c:pt>
                </c:lvl>
                <c:lvl>
                  <c:pt idx="0">
                    <c:v>1</c:v>
                  </c:pt>
                  <c:pt idx="1">
                    <c:v>2</c:v>
                  </c:pt>
                  <c:pt idx="2">
                    <c:v>3</c:v>
                  </c:pt>
                  <c:pt idx="3">
                    <c:v>4</c:v>
                  </c:pt>
                  <c:pt idx="4">
                    <c:v>5</c:v>
                  </c:pt>
                  <c:pt idx="5">
                    <c:v>6</c:v>
                  </c:pt>
                  <c:pt idx="6">
                    <c:v>7</c:v>
                  </c:pt>
                  <c:pt idx="7">
                    <c:v>8</c:v>
                  </c:pt>
                </c:lvl>
              </c:multiLvlStrCache>
            </c:multiLvlStrRef>
          </c:cat>
          <c:val>
            <c:numRef>
              <c:f>Hoja1!$C$136:$C$143</c:f>
              <c:numCache>
                <c:formatCode>General</c:formatCode>
                <c:ptCount val="8"/>
                <c:pt idx="0">
                  <c:v>40</c:v>
                </c:pt>
                <c:pt idx="1">
                  <c:v>36</c:v>
                </c:pt>
                <c:pt idx="2">
                  <c:v>30</c:v>
                </c:pt>
                <c:pt idx="3">
                  <c:v>28.5</c:v>
                </c:pt>
                <c:pt idx="4">
                  <c:v>28</c:v>
                </c:pt>
                <c:pt idx="5">
                  <c:v>25</c:v>
                </c:pt>
                <c:pt idx="6">
                  <c:v>22</c:v>
                </c:pt>
                <c:pt idx="7">
                  <c:v>20</c:v>
                </c:pt>
              </c:numCache>
            </c:numRef>
          </c:val>
        </c:ser>
        <c:ser>
          <c:idx val="1"/>
          <c:order val="1"/>
          <c:tx>
            <c:strRef>
              <c:f>Hoja1!$D$135</c:f>
              <c:strCache>
                <c:ptCount val="1"/>
                <c:pt idx="0">
                  <c:v>Marca Intermedia</c:v>
                </c:pt>
              </c:strCache>
            </c:strRef>
          </c:tx>
          <c:cat>
            <c:multiLvlStrRef>
              <c:f>Hoja1!$A$136:$B$143</c:f>
              <c:multiLvlStrCache>
                <c:ptCount val="8"/>
                <c:lvl>
                  <c:pt idx="0">
                    <c:v>Kevin Romero</c:v>
                  </c:pt>
                  <c:pt idx="1">
                    <c:v>Stalin Rodríguez</c:v>
                  </c:pt>
                  <c:pt idx="2">
                    <c:v>Robert López</c:v>
                  </c:pt>
                  <c:pt idx="3">
                    <c:v>Charles Aldaz</c:v>
                  </c:pt>
                  <c:pt idx="4">
                    <c:v>Bryan Mayorga</c:v>
                  </c:pt>
                  <c:pt idx="5">
                    <c:v>Edison Casco</c:v>
                  </c:pt>
                  <c:pt idx="6">
                    <c:v>Bryan Moyano</c:v>
                  </c:pt>
                  <c:pt idx="7">
                    <c:v>Maycol Muñoz</c:v>
                  </c:pt>
                </c:lvl>
                <c:lvl>
                  <c:pt idx="0">
                    <c:v>1</c:v>
                  </c:pt>
                  <c:pt idx="1">
                    <c:v>2</c:v>
                  </c:pt>
                  <c:pt idx="2">
                    <c:v>3</c:v>
                  </c:pt>
                  <c:pt idx="3">
                    <c:v>4</c:v>
                  </c:pt>
                  <c:pt idx="4">
                    <c:v>5</c:v>
                  </c:pt>
                  <c:pt idx="5">
                    <c:v>6</c:v>
                  </c:pt>
                  <c:pt idx="6">
                    <c:v>7</c:v>
                  </c:pt>
                  <c:pt idx="7">
                    <c:v>8</c:v>
                  </c:pt>
                </c:lvl>
              </c:multiLvlStrCache>
            </c:multiLvlStrRef>
          </c:cat>
          <c:val>
            <c:numRef>
              <c:f>Hoja1!$D$136:$D$143</c:f>
              <c:numCache>
                <c:formatCode>General</c:formatCode>
                <c:ptCount val="8"/>
                <c:pt idx="0">
                  <c:v>48</c:v>
                </c:pt>
                <c:pt idx="1">
                  <c:v>42</c:v>
                </c:pt>
                <c:pt idx="2">
                  <c:v>36</c:v>
                </c:pt>
                <c:pt idx="3">
                  <c:v>34</c:v>
                </c:pt>
                <c:pt idx="4">
                  <c:v>33</c:v>
                </c:pt>
                <c:pt idx="5">
                  <c:v>30</c:v>
                </c:pt>
                <c:pt idx="6">
                  <c:v>27</c:v>
                </c:pt>
                <c:pt idx="7">
                  <c:v>24</c:v>
                </c:pt>
              </c:numCache>
            </c:numRef>
          </c:val>
        </c:ser>
        <c:ser>
          <c:idx val="2"/>
          <c:order val="2"/>
          <c:tx>
            <c:strRef>
              <c:f>Hoja1!$E$135</c:f>
              <c:strCache>
                <c:ptCount val="1"/>
                <c:pt idx="0">
                  <c:v>Marca Final</c:v>
                </c:pt>
              </c:strCache>
            </c:strRef>
          </c:tx>
          <c:cat>
            <c:multiLvlStrRef>
              <c:f>Hoja1!$A$136:$B$143</c:f>
              <c:multiLvlStrCache>
                <c:ptCount val="8"/>
                <c:lvl>
                  <c:pt idx="0">
                    <c:v>Kevin Romero</c:v>
                  </c:pt>
                  <c:pt idx="1">
                    <c:v>Stalin Rodríguez</c:v>
                  </c:pt>
                  <c:pt idx="2">
                    <c:v>Robert López</c:v>
                  </c:pt>
                  <c:pt idx="3">
                    <c:v>Charles Aldaz</c:v>
                  </c:pt>
                  <c:pt idx="4">
                    <c:v>Bryan Mayorga</c:v>
                  </c:pt>
                  <c:pt idx="5">
                    <c:v>Edison Casco</c:v>
                  </c:pt>
                  <c:pt idx="6">
                    <c:v>Bryan Moyano</c:v>
                  </c:pt>
                  <c:pt idx="7">
                    <c:v>Maycol Muñoz</c:v>
                  </c:pt>
                </c:lvl>
                <c:lvl>
                  <c:pt idx="0">
                    <c:v>1</c:v>
                  </c:pt>
                  <c:pt idx="1">
                    <c:v>2</c:v>
                  </c:pt>
                  <c:pt idx="2">
                    <c:v>3</c:v>
                  </c:pt>
                  <c:pt idx="3">
                    <c:v>4</c:v>
                  </c:pt>
                  <c:pt idx="4">
                    <c:v>5</c:v>
                  </c:pt>
                  <c:pt idx="5">
                    <c:v>6</c:v>
                  </c:pt>
                  <c:pt idx="6">
                    <c:v>7</c:v>
                  </c:pt>
                  <c:pt idx="7">
                    <c:v>8</c:v>
                  </c:pt>
                </c:lvl>
              </c:multiLvlStrCache>
            </c:multiLvlStrRef>
          </c:cat>
          <c:val>
            <c:numRef>
              <c:f>Hoja1!$E$136:$E$143</c:f>
              <c:numCache>
                <c:formatCode>General</c:formatCode>
                <c:ptCount val="8"/>
                <c:pt idx="0">
                  <c:v>57</c:v>
                </c:pt>
                <c:pt idx="1">
                  <c:v>50</c:v>
                </c:pt>
                <c:pt idx="2">
                  <c:v>45</c:v>
                </c:pt>
                <c:pt idx="3">
                  <c:v>40</c:v>
                </c:pt>
                <c:pt idx="4">
                  <c:v>39</c:v>
                </c:pt>
                <c:pt idx="5">
                  <c:v>35</c:v>
                </c:pt>
                <c:pt idx="6">
                  <c:v>33</c:v>
                </c:pt>
                <c:pt idx="7">
                  <c:v>30</c:v>
                </c:pt>
              </c:numCache>
            </c:numRef>
          </c:val>
        </c:ser>
        <c:dLbls>
          <c:showVal val="1"/>
        </c:dLbls>
        <c:overlap val="-25"/>
        <c:axId val="114108672"/>
        <c:axId val="114122752"/>
      </c:barChart>
      <c:catAx>
        <c:axId val="114108672"/>
        <c:scaling>
          <c:orientation val="minMax"/>
        </c:scaling>
        <c:axPos val="b"/>
        <c:numFmt formatCode="General" sourceLinked="1"/>
        <c:majorTickMark val="none"/>
        <c:tickLblPos val="nextTo"/>
        <c:crossAx val="114122752"/>
        <c:crosses val="autoZero"/>
        <c:auto val="1"/>
        <c:lblAlgn val="ctr"/>
        <c:lblOffset val="100"/>
      </c:catAx>
      <c:valAx>
        <c:axId val="114122752"/>
        <c:scaling>
          <c:orientation val="minMax"/>
        </c:scaling>
        <c:delete val="1"/>
        <c:axPos val="l"/>
        <c:numFmt formatCode="General" sourceLinked="1"/>
        <c:tickLblPos val="none"/>
        <c:crossAx val="114108672"/>
        <c:crosses val="autoZero"/>
        <c:crossBetween val="between"/>
      </c:valAx>
    </c:plotArea>
    <c:legend>
      <c:legendPos val="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s-ES" sz="1800" b="1" i="0" u="none" strike="noStrike" baseline="0"/>
              <a:t>Marcas establecidas en Metros durante el desarrollo del presente estudio, categorìa prejuvenil (Damas) </a:t>
            </a:r>
            <a:endParaRPr lang="es-ES"/>
          </a:p>
        </c:rich>
      </c:tx>
      <c:layout/>
    </c:title>
    <c:plotArea>
      <c:layout/>
      <c:barChart>
        <c:barDir val="col"/>
        <c:grouping val="clustered"/>
        <c:ser>
          <c:idx val="0"/>
          <c:order val="0"/>
          <c:tx>
            <c:strRef>
              <c:f>Hoja1!$A$202:$B$202</c:f>
              <c:strCache>
                <c:ptCount val="1"/>
                <c:pt idx="0">
                  <c:v>1 Esthefany Lara</c:v>
                </c:pt>
              </c:strCache>
            </c:strRef>
          </c:tx>
          <c:cat>
            <c:strRef>
              <c:f>Hoja1!$C$201:$E$201</c:f>
              <c:strCache>
                <c:ptCount val="3"/>
                <c:pt idx="0">
                  <c:v>Marca Inicial</c:v>
                </c:pt>
                <c:pt idx="1">
                  <c:v>Marca Intermedia</c:v>
                </c:pt>
                <c:pt idx="2">
                  <c:v>Marca Final</c:v>
                </c:pt>
              </c:strCache>
            </c:strRef>
          </c:cat>
          <c:val>
            <c:numRef>
              <c:f>Hoja1!$C$202:$E$202</c:f>
              <c:numCache>
                <c:formatCode>General</c:formatCode>
                <c:ptCount val="3"/>
                <c:pt idx="0">
                  <c:v>17</c:v>
                </c:pt>
                <c:pt idx="1">
                  <c:v>23</c:v>
                </c:pt>
                <c:pt idx="2">
                  <c:v>30</c:v>
                </c:pt>
              </c:numCache>
            </c:numRef>
          </c:val>
        </c:ser>
        <c:ser>
          <c:idx val="1"/>
          <c:order val="1"/>
          <c:tx>
            <c:strRef>
              <c:f>Hoja1!$A$203:$B$203</c:f>
              <c:strCache>
                <c:ptCount val="1"/>
                <c:pt idx="0">
                  <c:v>2 Elsa Toapanta</c:v>
                </c:pt>
              </c:strCache>
            </c:strRef>
          </c:tx>
          <c:cat>
            <c:strRef>
              <c:f>Hoja1!$C$201:$E$201</c:f>
              <c:strCache>
                <c:ptCount val="3"/>
                <c:pt idx="0">
                  <c:v>Marca Inicial</c:v>
                </c:pt>
                <c:pt idx="1">
                  <c:v>Marca Intermedia</c:v>
                </c:pt>
                <c:pt idx="2">
                  <c:v>Marca Final</c:v>
                </c:pt>
              </c:strCache>
            </c:strRef>
          </c:cat>
          <c:val>
            <c:numRef>
              <c:f>Hoja1!$C$203:$E$203</c:f>
              <c:numCache>
                <c:formatCode>General</c:formatCode>
                <c:ptCount val="3"/>
                <c:pt idx="0">
                  <c:v>15</c:v>
                </c:pt>
                <c:pt idx="1">
                  <c:v>19</c:v>
                </c:pt>
                <c:pt idx="2">
                  <c:v>26</c:v>
                </c:pt>
              </c:numCache>
            </c:numRef>
          </c:val>
        </c:ser>
        <c:ser>
          <c:idx val="2"/>
          <c:order val="2"/>
          <c:tx>
            <c:strRef>
              <c:f>Hoja1!$A$204:$B$204</c:f>
              <c:strCache>
                <c:ptCount val="1"/>
                <c:pt idx="0">
                  <c:v>3 Marilyn Oña</c:v>
                </c:pt>
              </c:strCache>
            </c:strRef>
          </c:tx>
          <c:cat>
            <c:strRef>
              <c:f>Hoja1!$C$201:$E$201</c:f>
              <c:strCache>
                <c:ptCount val="3"/>
                <c:pt idx="0">
                  <c:v>Marca Inicial</c:v>
                </c:pt>
                <c:pt idx="1">
                  <c:v>Marca Intermedia</c:v>
                </c:pt>
                <c:pt idx="2">
                  <c:v>Marca Final</c:v>
                </c:pt>
              </c:strCache>
            </c:strRef>
          </c:cat>
          <c:val>
            <c:numRef>
              <c:f>Hoja1!$C$204:$E$204</c:f>
              <c:numCache>
                <c:formatCode>General</c:formatCode>
                <c:ptCount val="3"/>
                <c:pt idx="0">
                  <c:v>13</c:v>
                </c:pt>
                <c:pt idx="1">
                  <c:v>18</c:v>
                </c:pt>
                <c:pt idx="2">
                  <c:v>24</c:v>
                </c:pt>
              </c:numCache>
            </c:numRef>
          </c:val>
        </c:ser>
        <c:dLbls>
          <c:showVal val="1"/>
        </c:dLbls>
        <c:overlap val="-25"/>
        <c:axId val="116801536"/>
        <c:axId val="116803072"/>
      </c:barChart>
      <c:catAx>
        <c:axId val="116801536"/>
        <c:scaling>
          <c:orientation val="minMax"/>
        </c:scaling>
        <c:axPos val="b"/>
        <c:numFmt formatCode="General" sourceLinked="1"/>
        <c:majorTickMark val="none"/>
        <c:tickLblPos val="nextTo"/>
        <c:crossAx val="116803072"/>
        <c:crosses val="autoZero"/>
        <c:auto val="1"/>
        <c:lblAlgn val="ctr"/>
        <c:lblOffset val="100"/>
      </c:catAx>
      <c:valAx>
        <c:axId val="116803072"/>
        <c:scaling>
          <c:orientation val="minMax"/>
        </c:scaling>
        <c:delete val="1"/>
        <c:axPos val="l"/>
        <c:numFmt formatCode="General" sourceLinked="1"/>
        <c:tickLblPos val="none"/>
        <c:crossAx val="116801536"/>
        <c:crosses val="autoZero"/>
        <c:crossBetween val="between"/>
      </c:valAx>
    </c:plotArea>
    <c:legend>
      <c:legendPos val="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s-ES" sz="1800" b="1" i="0" u="none" strike="noStrike" baseline="0"/>
              <a:t>Marcas establecidas en Metros durante el desarrollo del presente estudio, categorìa juvenil (Varones) </a:t>
            </a:r>
            <a:endParaRPr lang="es-ES"/>
          </a:p>
        </c:rich>
      </c:tx>
      <c:layout/>
    </c:title>
    <c:plotArea>
      <c:layout/>
      <c:barChart>
        <c:barDir val="col"/>
        <c:grouping val="clustered"/>
        <c:ser>
          <c:idx val="0"/>
          <c:order val="0"/>
          <c:tx>
            <c:strRef>
              <c:f>Hoja1!$C$268</c:f>
              <c:strCache>
                <c:ptCount val="1"/>
                <c:pt idx="0">
                  <c:v>Marca Inicial</c:v>
                </c:pt>
              </c:strCache>
            </c:strRef>
          </c:tx>
          <c:cat>
            <c:multiLvlStrRef>
              <c:f>Hoja1!$A$269:$B$273</c:f>
              <c:multiLvlStrCache>
                <c:ptCount val="5"/>
                <c:lvl>
                  <c:pt idx="0">
                    <c:v>Byron Nieto</c:v>
                  </c:pt>
                  <c:pt idx="1">
                    <c:v>Jefferson Lemache</c:v>
                  </c:pt>
                  <c:pt idx="2">
                    <c:v>Luis Ramírez</c:v>
                  </c:pt>
                  <c:pt idx="3">
                    <c:v>Hamonà Lima</c:v>
                  </c:pt>
                  <c:pt idx="4">
                    <c:v>Alex Casco</c:v>
                  </c:pt>
                </c:lvl>
                <c:lvl>
                  <c:pt idx="0">
                    <c:v>1</c:v>
                  </c:pt>
                  <c:pt idx="1">
                    <c:v>2</c:v>
                  </c:pt>
                  <c:pt idx="2">
                    <c:v>3</c:v>
                  </c:pt>
                  <c:pt idx="3">
                    <c:v>4</c:v>
                  </c:pt>
                  <c:pt idx="4">
                    <c:v>5</c:v>
                  </c:pt>
                </c:lvl>
              </c:multiLvlStrCache>
            </c:multiLvlStrRef>
          </c:cat>
          <c:val>
            <c:numRef>
              <c:f>Hoja1!$C$269:$C$273</c:f>
              <c:numCache>
                <c:formatCode>General</c:formatCode>
                <c:ptCount val="5"/>
                <c:pt idx="0">
                  <c:v>38</c:v>
                </c:pt>
                <c:pt idx="1">
                  <c:v>30</c:v>
                </c:pt>
                <c:pt idx="2">
                  <c:v>28</c:v>
                </c:pt>
                <c:pt idx="3">
                  <c:v>27</c:v>
                </c:pt>
                <c:pt idx="4">
                  <c:v>26</c:v>
                </c:pt>
              </c:numCache>
            </c:numRef>
          </c:val>
        </c:ser>
        <c:ser>
          <c:idx val="1"/>
          <c:order val="1"/>
          <c:tx>
            <c:strRef>
              <c:f>Hoja1!$D$268</c:f>
              <c:strCache>
                <c:ptCount val="1"/>
                <c:pt idx="0">
                  <c:v>Marca Intermedia</c:v>
                </c:pt>
              </c:strCache>
            </c:strRef>
          </c:tx>
          <c:cat>
            <c:multiLvlStrRef>
              <c:f>Hoja1!$A$269:$B$273</c:f>
              <c:multiLvlStrCache>
                <c:ptCount val="5"/>
                <c:lvl>
                  <c:pt idx="0">
                    <c:v>Byron Nieto</c:v>
                  </c:pt>
                  <c:pt idx="1">
                    <c:v>Jefferson Lemache</c:v>
                  </c:pt>
                  <c:pt idx="2">
                    <c:v>Luis Ramírez</c:v>
                  </c:pt>
                  <c:pt idx="3">
                    <c:v>Hamonà Lima</c:v>
                  </c:pt>
                  <c:pt idx="4">
                    <c:v>Alex Casco</c:v>
                  </c:pt>
                </c:lvl>
                <c:lvl>
                  <c:pt idx="0">
                    <c:v>1</c:v>
                  </c:pt>
                  <c:pt idx="1">
                    <c:v>2</c:v>
                  </c:pt>
                  <c:pt idx="2">
                    <c:v>3</c:v>
                  </c:pt>
                  <c:pt idx="3">
                    <c:v>4</c:v>
                  </c:pt>
                  <c:pt idx="4">
                    <c:v>5</c:v>
                  </c:pt>
                </c:lvl>
              </c:multiLvlStrCache>
            </c:multiLvlStrRef>
          </c:cat>
          <c:val>
            <c:numRef>
              <c:f>Hoja1!$D$269:$D$273</c:f>
              <c:numCache>
                <c:formatCode>General</c:formatCode>
                <c:ptCount val="5"/>
                <c:pt idx="0">
                  <c:v>43</c:v>
                </c:pt>
                <c:pt idx="1">
                  <c:v>34</c:v>
                </c:pt>
                <c:pt idx="2">
                  <c:v>33</c:v>
                </c:pt>
                <c:pt idx="3">
                  <c:v>31</c:v>
                </c:pt>
                <c:pt idx="4">
                  <c:v>29</c:v>
                </c:pt>
              </c:numCache>
            </c:numRef>
          </c:val>
        </c:ser>
        <c:ser>
          <c:idx val="2"/>
          <c:order val="2"/>
          <c:tx>
            <c:strRef>
              <c:f>Hoja1!$E$268</c:f>
              <c:strCache>
                <c:ptCount val="1"/>
                <c:pt idx="0">
                  <c:v>Marca Final</c:v>
                </c:pt>
              </c:strCache>
            </c:strRef>
          </c:tx>
          <c:cat>
            <c:multiLvlStrRef>
              <c:f>Hoja1!$A$269:$B$273</c:f>
              <c:multiLvlStrCache>
                <c:ptCount val="5"/>
                <c:lvl>
                  <c:pt idx="0">
                    <c:v>Byron Nieto</c:v>
                  </c:pt>
                  <c:pt idx="1">
                    <c:v>Jefferson Lemache</c:v>
                  </c:pt>
                  <c:pt idx="2">
                    <c:v>Luis Ramírez</c:v>
                  </c:pt>
                  <c:pt idx="3">
                    <c:v>Hamonà Lima</c:v>
                  </c:pt>
                  <c:pt idx="4">
                    <c:v>Alex Casco</c:v>
                  </c:pt>
                </c:lvl>
                <c:lvl>
                  <c:pt idx="0">
                    <c:v>1</c:v>
                  </c:pt>
                  <c:pt idx="1">
                    <c:v>2</c:v>
                  </c:pt>
                  <c:pt idx="2">
                    <c:v>3</c:v>
                  </c:pt>
                  <c:pt idx="3">
                    <c:v>4</c:v>
                  </c:pt>
                  <c:pt idx="4">
                    <c:v>5</c:v>
                  </c:pt>
                </c:lvl>
              </c:multiLvlStrCache>
            </c:multiLvlStrRef>
          </c:cat>
          <c:val>
            <c:numRef>
              <c:f>Hoja1!$E$269:$E$273</c:f>
              <c:numCache>
                <c:formatCode>General</c:formatCode>
                <c:ptCount val="5"/>
                <c:pt idx="0">
                  <c:v>46</c:v>
                </c:pt>
                <c:pt idx="1">
                  <c:v>39</c:v>
                </c:pt>
                <c:pt idx="2">
                  <c:v>37</c:v>
                </c:pt>
                <c:pt idx="3">
                  <c:v>37</c:v>
                </c:pt>
                <c:pt idx="4">
                  <c:v>36</c:v>
                </c:pt>
              </c:numCache>
            </c:numRef>
          </c:val>
        </c:ser>
        <c:dLbls>
          <c:showVal val="1"/>
        </c:dLbls>
        <c:overlap val="-25"/>
        <c:axId val="117126656"/>
        <c:axId val="117128192"/>
      </c:barChart>
      <c:catAx>
        <c:axId val="117126656"/>
        <c:scaling>
          <c:orientation val="minMax"/>
        </c:scaling>
        <c:axPos val="b"/>
        <c:numFmt formatCode="General" sourceLinked="1"/>
        <c:majorTickMark val="none"/>
        <c:tickLblPos val="nextTo"/>
        <c:crossAx val="117128192"/>
        <c:crosses val="autoZero"/>
        <c:auto val="1"/>
        <c:lblAlgn val="ctr"/>
        <c:lblOffset val="100"/>
      </c:catAx>
      <c:valAx>
        <c:axId val="117128192"/>
        <c:scaling>
          <c:orientation val="minMax"/>
        </c:scaling>
        <c:delete val="1"/>
        <c:axPos val="l"/>
        <c:numFmt formatCode="General" sourceLinked="1"/>
        <c:tickLblPos val="none"/>
        <c:crossAx val="117126656"/>
        <c:crosses val="autoZero"/>
        <c:crossBetween val="between"/>
      </c:valAx>
    </c:plotArea>
    <c:legend>
      <c:legendPos val="t"/>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s-ES" sz="1800" b="1" i="0" u="none" strike="noStrike" baseline="0"/>
              <a:t>Marcas establecidas en Metros durante el desarrollo del presente estudio, categorìa senior (Varones) </a:t>
            </a:r>
            <a:endParaRPr lang="es-ES"/>
          </a:p>
        </c:rich>
      </c:tx>
      <c:layout/>
    </c:title>
    <c:plotArea>
      <c:layout/>
      <c:barChart>
        <c:barDir val="col"/>
        <c:grouping val="clustered"/>
        <c:ser>
          <c:idx val="0"/>
          <c:order val="0"/>
          <c:tx>
            <c:strRef>
              <c:f>Hoja1!$A$335:$B$335</c:f>
              <c:strCache>
                <c:ptCount val="1"/>
                <c:pt idx="0">
                  <c:v>1 Rodrigo Santillán</c:v>
                </c:pt>
              </c:strCache>
            </c:strRef>
          </c:tx>
          <c:cat>
            <c:strRef>
              <c:f>Hoja1!$C$334:$E$334</c:f>
              <c:strCache>
                <c:ptCount val="3"/>
                <c:pt idx="0">
                  <c:v>Marca Inicial</c:v>
                </c:pt>
                <c:pt idx="1">
                  <c:v>Marca Intermedia</c:v>
                </c:pt>
                <c:pt idx="2">
                  <c:v>Marca Final</c:v>
                </c:pt>
              </c:strCache>
            </c:strRef>
          </c:cat>
          <c:val>
            <c:numRef>
              <c:f>Hoja1!$C$335:$E$335</c:f>
              <c:numCache>
                <c:formatCode>General</c:formatCode>
                <c:ptCount val="3"/>
                <c:pt idx="0">
                  <c:v>49</c:v>
                </c:pt>
                <c:pt idx="1">
                  <c:v>51</c:v>
                </c:pt>
                <c:pt idx="2">
                  <c:v>54.86</c:v>
                </c:pt>
              </c:numCache>
            </c:numRef>
          </c:val>
        </c:ser>
        <c:ser>
          <c:idx val="1"/>
          <c:order val="1"/>
          <c:tx>
            <c:strRef>
              <c:f>Hoja1!$A$336:$B$336</c:f>
              <c:strCache>
                <c:ptCount val="1"/>
                <c:pt idx="0">
                  <c:v>2 Sebastián Calderón</c:v>
                </c:pt>
              </c:strCache>
            </c:strRef>
          </c:tx>
          <c:cat>
            <c:strRef>
              <c:f>Hoja1!$C$334:$E$334</c:f>
              <c:strCache>
                <c:ptCount val="3"/>
                <c:pt idx="0">
                  <c:v>Marca Inicial</c:v>
                </c:pt>
                <c:pt idx="1">
                  <c:v>Marca Intermedia</c:v>
                </c:pt>
                <c:pt idx="2">
                  <c:v>Marca Final</c:v>
                </c:pt>
              </c:strCache>
            </c:strRef>
          </c:cat>
          <c:val>
            <c:numRef>
              <c:f>Hoja1!$C$336:$E$336</c:f>
              <c:numCache>
                <c:formatCode>General</c:formatCode>
                <c:ptCount val="3"/>
                <c:pt idx="0">
                  <c:v>35</c:v>
                </c:pt>
                <c:pt idx="1">
                  <c:v>39</c:v>
                </c:pt>
                <c:pt idx="2">
                  <c:v>42</c:v>
                </c:pt>
              </c:numCache>
            </c:numRef>
          </c:val>
        </c:ser>
        <c:dLbls>
          <c:showVal val="1"/>
        </c:dLbls>
        <c:overlap val="-25"/>
        <c:axId val="117172096"/>
        <c:axId val="117173632"/>
      </c:barChart>
      <c:catAx>
        <c:axId val="117172096"/>
        <c:scaling>
          <c:orientation val="minMax"/>
        </c:scaling>
        <c:axPos val="b"/>
        <c:numFmt formatCode="General" sourceLinked="1"/>
        <c:majorTickMark val="none"/>
        <c:tickLblPos val="nextTo"/>
        <c:crossAx val="117173632"/>
        <c:crosses val="autoZero"/>
        <c:auto val="1"/>
        <c:lblAlgn val="ctr"/>
        <c:lblOffset val="100"/>
      </c:catAx>
      <c:valAx>
        <c:axId val="117173632"/>
        <c:scaling>
          <c:orientation val="minMax"/>
        </c:scaling>
        <c:delete val="1"/>
        <c:axPos val="l"/>
        <c:numFmt formatCode="General" sourceLinked="1"/>
        <c:tickLblPos val="none"/>
        <c:crossAx val="117172096"/>
        <c:crosses val="autoZero"/>
        <c:crossBetween val="between"/>
      </c:valAx>
    </c:plotArea>
    <c:legend>
      <c:legendPos val="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F4E9-8C44-4265-9A30-15552E8CF441}" type="datetimeFigureOut">
              <a:rPr lang="es-ES" smtClean="0"/>
              <a:t>03/10/2012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A6972-3630-4EBA-BAE5-60359B0D4E4D}"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AA0DD7-7144-4F1D-887D-1C431496353B}"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297EED-8F5C-432C-AF45-7A0606CFB5F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A0DD7-7144-4F1D-887D-1C431496353B}" type="datetimeFigureOut">
              <a:rPr lang="es-ES" smtClean="0"/>
              <a:pPr/>
              <a:t>03/10/2012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97EED-8F5C-432C-AF45-7A0606CFB5F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274583"/>
            <a:ext cx="6174432" cy="1354217"/>
          </a:xfrm>
          <a:prstGeom prst="rect">
            <a:avLst/>
          </a:prstGeom>
        </p:spPr>
        <p:txBody>
          <a:bodyPr wrap="square">
            <a:spAutoFit/>
          </a:bodyPr>
          <a:lstStyle/>
          <a:p>
            <a:pPr algn="ctr"/>
            <a:r>
              <a:rPr lang="es-MX" sz="3200" dirty="0" smtClean="0">
                <a:solidFill>
                  <a:srgbClr val="009900"/>
                </a:solidFill>
                <a:latin typeface="Arial Black" pitchFamily="34" charset="0"/>
              </a:rPr>
              <a:t>ESCUELA POLITECNICA DEL EJERCITO  “ESPE”</a:t>
            </a:r>
            <a:r>
              <a:rPr lang="es-MX" dirty="0" smtClean="0">
                <a:solidFill>
                  <a:srgbClr val="009900"/>
                </a:solidFill>
                <a:latin typeface="Arial Black" pitchFamily="34" charset="0"/>
              </a:rPr>
              <a:t/>
            </a:r>
            <a:br>
              <a:rPr lang="es-MX" dirty="0" smtClean="0">
                <a:solidFill>
                  <a:srgbClr val="009900"/>
                </a:solidFill>
                <a:latin typeface="Arial Black" pitchFamily="34" charset="0"/>
              </a:rPr>
            </a:br>
            <a:endParaRPr lang="es-ES" dirty="0"/>
          </a:p>
        </p:txBody>
      </p:sp>
      <p:sp>
        <p:nvSpPr>
          <p:cNvPr id="5" name="9 Rectángulo"/>
          <p:cNvSpPr>
            <a:spLocks noChangeArrowheads="1"/>
          </p:cNvSpPr>
          <p:nvPr/>
        </p:nvSpPr>
        <p:spPr bwMode="auto">
          <a:xfrm>
            <a:off x="1835696" y="2276872"/>
            <a:ext cx="7560840" cy="830997"/>
          </a:xfrm>
          <a:prstGeom prst="rect">
            <a:avLst/>
          </a:prstGeom>
          <a:noFill/>
          <a:ln w="9525">
            <a:noFill/>
            <a:miter lim="800000"/>
            <a:headEnd/>
            <a:tailEnd/>
          </a:ln>
        </p:spPr>
        <p:txBody>
          <a:bodyPr wrap="square">
            <a:spAutoFit/>
          </a:bodyPr>
          <a:lstStyle/>
          <a:p>
            <a:pPr algn="ctr"/>
            <a:r>
              <a:rPr lang="es-MX" sz="2400" b="1" dirty="0">
                <a:solidFill>
                  <a:srgbClr val="FF0000"/>
                </a:solidFill>
                <a:latin typeface="Arial Black" pitchFamily="34" charset="0"/>
              </a:rPr>
              <a:t>MAESTRÍA EN ENTRENAMIENTO DEPORTIVO</a:t>
            </a:r>
            <a:endParaRPr lang="es-ES" sz="2400" b="1" dirty="0">
              <a:latin typeface="Arial Black" pitchFamily="34" charset="0"/>
            </a:endParaRPr>
          </a:p>
        </p:txBody>
      </p:sp>
      <p:pic>
        <p:nvPicPr>
          <p:cNvPr id="6" name="Imagen 1" descr="espeec"/>
          <p:cNvPicPr>
            <a:picLocks noChangeAspect="1" noChangeArrowheads="1"/>
          </p:cNvPicPr>
          <p:nvPr/>
        </p:nvPicPr>
        <p:blipFill>
          <a:blip r:embed="rId2" cstate="print"/>
          <a:srcRect/>
          <a:stretch>
            <a:fillRect/>
          </a:stretch>
        </p:blipFill>
        <p:spPr bwMode="auto">
          <a:xfrm>
            <a:off x="35496" y="44624"/>
            <a:ext cx="2428875" cy="2362200"/>
          </a:xfrm>
          <a:prstGeom prst="rect">
            <a:avLst/>
          </a:prstGeom>
          <a:noFill/>
          <a:ln w="9525">
            <a:noFill/>
            <a:miter lim="800000"/>
            <a:headEnd/>
            <a:tailEnd/>
          </a:ln>
        </p:spPr>
      </p:pic>
      <p:pic>
        <p:nvPicPr>
          <p:cNvPr id="7" name="Picture 7" descr="IMAGE008"/>
          <p:cNvPicPr>
            <a:picLocks noChangeAspect="1" noChangeArrowheads="1" noCrop="1"/>
          </p:cNvPicPr>
          <p:nvPr/>
        </p:nvPicPr>
        <p:blipFill>
          <a:blip r:embed="rId3" cstate="print"/>
          <a:srcRect/>
          <a:stretch>
            <a:fillRect/>
          </a:stretch>
        </p:blipFill>
        <p:spPr bwMode="auto">
          <a:xfrm>
            <a:off x="107504" y="2996952"/>
            <a:ext cx="1821106" cy="3528392"/>
          </a:xfrm>
          <a:prstGeom prst="rect">
            <a:avLst/>
          </a:prstGeom>
          <a:noFill/>
          <a:ln w="9525">
            <a:noFill/>
            <a:miter lim="800000"/>
            <a:headEnd/>
            <a:tailEnd/>
          </a:ln>
        </p:spPr>
      </p:pic>
      <p:sp>
        <p:nvSpPr>
          <p:cNvPr id="1025" name="Rectangle 1"/>
          <p:cNvSpPr>
            <a:spLocks noChangeArrowheads="1"/>
          </p:cNvSpPr>
          <p:nvPr/>
        </p:nvSpPr>
        <p:spPr bwMode="auto">
          <a:xfrm>
            <a:off x="2267744" y="1445875"/>
            <a:ext cx="64807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UNIDAD DE GESTIÓN DE POSTGRADOS</a:t>
            </a:r>
            <a:endParaRPr kumimoji="0" lang="es-ES" sz="2400" b="0" i="0" u="none" strike="noStrike" cap="none" normalizeH="0" baseline="0" dirty="0" smtClean="0">
              <a:ln>
                <a:noFill/>
              </a:ln>
              <a:solidFill>
                <a:srgbClr val="FF0000"/>
              </a:solidFill>
              <a:effectLst/>
              <a:latin typeface="Arial Black" pitchFamily="34" charset="0"/>
            </a:endParaRPr>
          </a:p>
        </p:txBody>
      </p:sp>
      <p:sp>
        <p:nvSpPr>
          <p:cNvPr id="1026" name="Rectangle 2"/>
          <p:cNvSpPr>
            <a:spLocks noChangeArrowheads="1"/>
          </p:cNvSpPr>
          <p:nvPr/>
        </p:nvSpPr>
        <p:spPr bwMode="auto">
          <a:xfrm>
            <a:off x="2051720" y="2858160"/>
            <a:ext cx="7271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20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s-ES" sz="2000" b="1" i="0"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TÌTULO</a:t>
            </a:r>
            <a:r>
              <a:rPr kumimoji="0" lang="es-ES" sz="2000" b="0" i="0"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 “INCIDENCIA</a:t>
            </a:r>
            <a:r>
              <a:rPr kumimoji="0" lang="es-ES" sz="2000" b="0" i="0" u="none" strike="noStrike" cap="none" normalizeH="0" dirty="0" smtClean="0">
                <a:ln>
                  <a:noFill/>
                </a:ln>
                <a:solidFill>
                  <a:srgbClr val="0070C0"/>
                </a:solidFill>
                <a:effectLst/>
                <a:latin typeface="Arial Black" pitchFamily="34" charset="0"/>
                <a:ea typeface="Times New Roman" pitchFamily="18" charset="0"/>
                <a:cs typeface="Arial" pitchFamily="34" charset="0"/>
              </a:rPr>
              <a:t> DE LA TÈCNICA DEL LANZAMIENTO DEL MARTILLO EN EL RENDIMIENTO DEPORTIVO DE LOS ATLETAS LANZADORES DE LA PROVINCIA DE CHIMBORAZO</a:t>
            </a:r>
            <a:r>
              <a:rPr kumimoji="0" lang="es-ES" sz="2000" b="0" i="0" u="none" strike="noStrike" cap="none" normalizeH="0" baseline="0" dirty="0" smtClean="0">
                <a:ln>
                  <a:noFill/>
                </a:ln>
                <a:solidFill>
                  <a:srgbClr val="0070C0"/>
                </a:solidFill>
                <a:effectLst/>
                <a:latin typeface="Arial Black" pitchFamily="34" charset="0"/>
                <a:ea typeface="Times New Roman" pitchFamily="18" charset="0"/>
              </a:rPr>
              <a:t>”</a:t>
            </a:r>
            <a:endParaRPr kumimoji="0" lang="es-ES" sz="2000" b="0" i="0" u="none" strike="noStrike" cap="none" normalizeH="0" baseline="0" dirty="0" smtClean="0">
              <a:ln>
                <a:noFill/>
              </a:ln>
              <a:solidFill>
                <a:srgbClr val="0070C0"/>
              </a:solidFill>
              <a:effectLst/>
              <a:latin typeface="Arial Black" pitchFamily="34" charset="0"/>
            </a:endParaRPr>
          </a:p>
        </p:txBody>
      </p:sp>
      <p:sp>
        <p:nvSpPr>
          <p:cNvPr id="10" name="9 Rectángulo"/>
          <p:cNvSpPr/>
          <p:nvPr/>
        </p:nvSpPr>
        <p:spPr>
          <a:xfrm>
            <a:off x="2514548" y="4902259"/>
            <a:ext cx="6089900" cy="830997"/>
          </a:xfrm>
          <a:prstGeom prst="rect">
            <a:avLst/>
          </a:prstGeom>
        </p:spPr>
        <p:txBody>
          <a:bodyPr wrap="square">
            <a:spAutoFit/>
          </a:bodyPr>
          <a:lstStyle/>
          <a:p>
            <a:r>
              <a:rPr lang="es-ES_tradnl" b="1" dirty="0" smtClean="0">
                <a:latin typeface="Calibri" pitchFamily="34" charset="0"/>
              </a:rPr>
              <a:t> </a:t>
            </a:r>
            <a:r>
              <a:rPr lang="es-ES_tradnl" sz="2400" b="1" dirty="0" smtClean="0">
                <a:solidFill>
                  <a:srgbClr val="008000"/>
                </a:solidFill>
                <a:latin typeface="Arial Black" pitchFamily="34" charset="0"/>
              </a:rPr>
              <a:t>AUTOR: Lic. RODRIGO SANTILLÀN</a:t>
            </a:r>
          </a:p>
          <a:p>
            <a:r>
              <a:rPr lang="es-ES_tradnl" sz="2400" b="1" dirty="0" smtClean="0">
                <a:solidFill>
                  <a:srgbClr val="008000"/>
                </a:solidFill>
                <a:latin typeface="Arial Black" pitchFamily="34" charset="0"/>
              </a:rPr>
              <a:t>TUTOR: MsC. MARIO VACA</a:t>
            </a:r>
            <a:endParaRPr lang="es-ES" sz="2400" dirty="0">
              <a:solidFill>
                <a:srgbClr val="008000"/>
              </a:solidFill>
              <a:latin typeface="Arial Black" pitchFamily="34" charset="0"/>
            </a:endParaRPr>
          </a:p>
        </p:txBody>
      </p:sp>
      <p:pic>
        <p:nvPicPr>
          <p:cNvPr id="11" name="Picture 9" descr="atl26"/>
          <p:cNvPicPr>
            <a:picLocks noChangeAspect="1" noChangeArrowheads="1" noCrop="1"/>
          </p:cNvPicPr>
          <p:nvPr/>
        </p:nvPicPr>
        <p:blipFill>
          <a:blip r:embed="rId4" cstate="print"/>
          <a:srcRect/>
          <a:stretch>
            <a:fillRect/>
          </a:stretch>
        </p:blipFill>
        <p:spPr bwMode="auto">
          <a:xfrm flipH="1">
            <a:off x="9144000" y="44450"/>
            <a:ext cx="1973263" cy="6813550"/>
          </a:xfrm>
          <a:prstGeom prst="rect">
            <a:avLst/>
          </a:prstGeom>
          <a:noFill/>
          <a:ln w="9525">
            <a:noFill/>
            <a:miter lim="800000"/>
            <a:headEnd/>
            <a:tailEnd/>
          </a:ln>
        </p:spPr>
      </p:pic>
      <p:sp>
        <p:nvSpPr>
          <p:cNvPr id="1027" name="Rectangle 3"/>
          <p:cNvSpPr>
            <a:spLocks noChangeArrowheads="1"/>
          </p:cNvSpPr>
          <p:nvPr/>
        </p:nvSpPr>
        <p:spPr bwMode="auto">
          <a:xfrm>
            <a:off x="2627784" y="5949280"/>
            <a:ext cx="59766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FECHA: </a:t>
            </a:r>
            <a:r>
              <a:rPr lang="es-ES" sz="2400" dirty="0" smtClean="0">
                <a:solidFill>
                  <a:srgbClr val="FF0000"/>
                </a:solidFill>
                <a:latin typeface="Arial Black" pitchFamily="34" charset="0"/>
                <a:ea typeface="Times New Roman" pitchFamily="18" charset="0"/>
                <a:cs typeface="Arial" pitchFamily="34" charset="0"/>
              </a:rPr>
              <a:t>6</a:t>
            </a:r>
            <a:r>
              <a:rPr kumimoji="0" lang="es-ES" sz="2400" b="0" i="0" u="none" strike="noStrike" cap="none" normalizeH="0" dirty="0" smtClean="0">
                <a:ln>
                  <a:noFill/>
                </a:ln>
                <a:solidFill>
                  <a:srgbClr val="FF0000"/>
                </a:solidFill>
                <a:effectLst/>
                <a:latin typeface="Arial Black" pitchFamily="34" charset="0"/>
                <a:ea typeface="Times New Roman" pitchFamily="18" charset="0"/>
                <a:cs typeface="Arial" pitchFamily="34" charset="0"/>
              </a:rPr>
              <a:t> </a:t>
            </a:r>
            <a:r>
              <a:rPr kumimoji="0" lang="es-ES" sz="2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de </a:t>
            </a:r>
            <a:r>
              <a:rPr lang="es-ES" sz="2400" dirty="0" smtClean="0">
                <a:solidFill>
                  <a:srgbClr val="FF0000"/>
                </a:solidFill>
                <a:latin typeface="Arial Black" pitchFamily="34" charset="0"/>
                <a:ea typeface="Times New Roman" pitchFamily="18" charset="0"/>
                <a:cs typeface="Arial" pitchFamily="34" charset="0"/>
              </a:rPr>
              <a:t>Noviem</a:t>
            </a:r>
            <a:r>
              <a:rPr lang="es-ES" sz="2400" dirty="0" smtClean="0">
                <a:solidFill>
                  <a:srgbClr val="FF0000"/>
                </a:solidFill>
                <a:latin typeface="Arial Black" pitchFamily="34" charset="0"/>
                <a:ea typeface="Times New Roman" pitchFamily="18" charset="0"/>
                <a:cs typeface="Arial" pitchFamily="34" charset="0"/>
              </a:rPr>
              <a:t>bre</a:t>
            </a:r>
            <a:r>
              <a:rPr kumimoji="0" lang="es-ES" sz="2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t>
            </a:r>
            <a:r>
              <a:rPr kumimoji="0" lang="es-ES" sz="2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del</a:t>
            </a:r>
            <a:r>
              <a:rPr kumimoji="0" lang="es-ES" sz="2400" b="0" i="0" u="none" strike="noStrike" cap="none" normalizeH="0" dirty="0" smtClean="0">
                <a:ln>
                  <a:noFill/>
                </a:ln>
                <a:solidFill>
                  <a:srgbClr val="FF0000"/>
                </a:solidFill>
                <a:effectLst/>
                <a:latin typeface="Arial Black" pitchFamily="34" charset="0"/>
                <a:ea typeface="Times New Roman" pitchFamily="18" charset="0"/>
                <a:cs typeface="Arial" pitchFamily="34" charset="0"/>
              </a:rPr>
              <a:t> </a:t>
            </a:r>
            <a:r>
              <a:rPr kumimoji="0" lang="es-ES" sz="2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2012</a:t>
            </a:r>
            <a:endParaRPr kumimoji="0" lang="es-ES" sz="2400" b="0" i="0" u="none" strike="noStrike" cap="none" normalizeH="0" baseline="0" dirty="0" smtClean="0">
              <a:ln>
                <a:noFill/>
              </a:ln>
              <a:solidFill>
                <a:srgbClr val="FF0000"/>
              </a:solidFill>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0-#ppt_w/2"/>
                                          </p:val>
                                        </p:tav>
                                        <p:tav tm="100000">
                                          <p:val>
                                            <p:strVal val="#ppt_x"/>
                                          </p:val>
                                        </p:tav>
                                      </p:tavLst>
                                    </p:anim>
                                    <p:anim calcmode="lin" valueType="num">
                                      <p:cBhvr additive="base">
                                        <p:cTn id="1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5"/>
            <a:ext cx="1800200" cy="576063"/>
          </a:xfrm>
          <a:prstGeom prst="rect">
            <a:avLst/>
          </a:prstGeom>
          <a:noFill/>
        </p:spPr>
      </p:pic>
      <p:sp>
        <p:nvSpPr>
          <p:cNvPr id="5" name="1 Título"/>
          <p:cNvSpPr txBox="1">
            <a:spLocks/>
          </p:cNvSpPr>
          <p:nvPr/>
        </p:nvSpPr>
        <p:spPr>
          <a:xfrm>
            <a:off x="1310952" y="125760"/>
            <a:ext cx="7833048" cy="8549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800" b="1" dirty="0" smtClean="0">
                <a:solidFill>
                  <a:srgbClr val="FF0000"/>
                </a:solidFill>
                <a:latin typeface="+mj-lt"/>
                <a:ea typeface="+mj-ea"/>
                <a:cs typeface="+mj-cs"/>
              </a:rPr>
              <a:t>MARCO TEÒRICO </a:t>
            </a:r>
            <a:endParaRPr kumimoji="0" lang="es-ES" sz="38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2 Marcador de contenido"/>
          <p:cNvSpPr txBox="1">
            <a:spLocks/>
          </p:cNvSpPr>
          <p:nvPr/>
        </p:nvSpPr>
        <p:spPr>
          <a:xfrm>
            <a:off x="179512" y="1556792"/>
            <a:ext cx="8507288" cy="5616624"/>
          </a:xfrm>
          <a:prstGeom prst="rect">
            <a:avLst/>
          </a:prstGeom>
        </p:spPr>
        <p:txBody>
          <a:bodyPr vert="horz" lIns="91440" tIns="45720" rIns="91440" bIns="45720" rtlCol="0">
            <a:normAutofit/>
          </a:bodyPr>
          <a:lstStyle/>
          <a:p>
            <a:r>
              <a:rPr lang="es-ES" sz="2000" b="1" dirty="0" smtClean="0"/>
              <a:t>UNIDAD 2   </a:t>
            </a:r>
            <a:r>
              <a:rPr lang="es-ES" sz="2000" b="1" dirty="0" smtClean="0"/>
              <a:t>        EL </a:t>
            </a:r>
            <a:r>
              <a:rPr lang="es-ES" sz="2000" b="1" dirty="0" smtClean="0"/>
              <a:t>RENDIMIENTO DEPORTIVO</a:t>
            </a:r>
          </a:p>
          <a:p>
            <a:r>
              <a:rPr lang="es-ES" sz="2000" b="1" dirty="0" smtClean="0"/>
              <a:t>                    </a:t>
            </a:r>
            <a:r>
              <a:rPr lang="es-ES" sz="2000" b="1" dirty="0" smtClean="0"/>
              <a:t>          </a:t>
            </a:r>
            <a:r>
              <a:rPr lang="es-ES" sz="2000" b="1" dirty="0" smtClean="0"/>
              <a:t>DEFICIONES CONCEPTUALES </a:t>
            </a:r>
          </a:p>
          <a:p>
            <a:r>
              <a:rPr lang="es-ES" sz="2000" b="1" dirty="0" smtClean="0"/>
              <a:t>                   </a:t>
            </a:r>
            <a:r>
              <a:rPr lang="es-ES" sz="2000" b="1" dirty="0" smtClean="0"/>
              <a:t>           FACTORES </a:t>
            </a:r>
            <a:r>
              <a:rPr lang="es-ES" sz="2000" b="1" dirty="0" smtClean="0"/>
              <a:t>QUE INFLUYEN EN EL RENDIMIENTO DEPORTIVO</a:t>
            </a:r>
          </a:p>
          <a:p>
            <a:endParaRPr lang="es-ES" sz="2000" b="1" dirty="0" smtClean="0"/>
          </a:p>
          <a:p>
            <a:r>
              <a:rPr lang="es-ES" sz="2000" b="1" dirty="0" smtClean="0"/>
              <a:t>UNIDAD 3            ASPECTOS GENERALES RELACIONADOS  AL TEMA </a:t>
            </a:r>
          </a:p>
          <a:p>
            <a:r>
              <a:rPr lang="es-ES" sz="2000" b="1" dirty="0" smtClean="0"/>
              <a:t>                               Y   DEFINICIÒN TERMINOS BÀSICOS</a:t>
            </a:r>
          </a:p>
          <a:p>
            <a:r>
              <a:rPr lang="es-ES" sz="2000" b="1" dirty="0" smtClean="0"/>
              <a:t>                               LOS SISTEMAS ENERGÈTICOS</a:t>
            </a:r>
          </a:p>
          <a:p>
            <a:r>
              <a:rPr lang="es-ES" sz="2000" b="1" dirty="0" smtClean="0"/>
              <a:t>                               LA FIBRA MUSCULAR  (TIPOS DE MUSCULOS)</a:t>
            </a:r>
          </a:p>
          <a:p>
            <a:r>
              <a:rPr lang="es-ES" sz="2000" b="1" dirty="0" smtClean="0"/>
              <a:t>                               LOS TIPOS SOMÀTICOS O  SOMATOTIPO DE </a:t>
            </a:r>
            <a:r>
              <a:rPr lang="es-ES" sz="2000" b="1" dirty="0" smtClean="0"/>
              <a:t>SHELDON</a:t>
            </a:r>
            <a:endParaRPr lang="es-ES" sz="2000" b="1" dirty="0" smtClean="0"/>
          </a:p>
          <a:p>
            <a:endParaRPr lang="es-ES" sz="2000" b="1" dirty="0" smtClean="0"/>
          </a:p>
          <a:p>
            <a:r>
              <a:rPr lang="es-ES" sz="2000" b="1" dirty="0" smtClean="0"/>
              <a:t>UNIDAD 4             CONCLUSIONES Y RECOMENDACIONES DEL MARCO TEÒRICO. </a:t>
            </a:r>
            <a:endParaRPr lang="es-ES" sz="2000" dirty="0" smtClean="0"/>
          </a:p>
          <a:p>
            <a:endParaRPr lang="es-ES" sz="20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264" y="116632"/>
            <a:ext cx="7931224" cy="1143000"/>
          </a:xfrm>
        </p:spPr>
        <p:txBody>
          <a:bodyPr>
            <a:normAutofit/>
          </a:bodyPr>
          <a:lstStyle/>
          <a:p>
            <a:r>
              <a:rPr lang="es-ES" sz="3000" b="1" dirty="0" smtClean="0">
                <a:solidFill>
                  <a:srgbClr val="FF0000"/>
                </a:solidFill>
              </a:rPr>
              <a:t>METODOLOGÌA DE LA INVESTIGACIÒN </a:t>
            </a:r>
            <a:endParaRPr lang="es-ES" sz="3000" dirty="0"/>
          </a:p>
        </p:txBody>
      </p:sp>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19457" name="Rectangle 1"/>
          <p:cNvSpPr>
            <a:spLocks noChangeArrowheads="1"/>
          </p:cNvSpPr>
          <p:nvPr/>
        </p:nvSpPr>
        <p:spPr bwMode="auto">
          <a:xfrm>
            <a:off x="216024" y="1489570"/>
            <a:ext cx="867645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x-none" sz="2200" b="1" smtClean="0"/>
              <a:t>La investigación </a:t>
            </a:r>
            <a:r>
              <a:rPr lang="es-ES" sz="2200" b="1" dirty="0" smtClean="0"/>
              <a:t>es de tipo cuasi experimental, con técnicas </a:t>
            </a:r>
            <a:r>
              <a:rPr lang="x-none" sz="2200" b="1" smtClean="0"/>
              <a:t>de campo, porque  mediante la aplicación de test y técnicas e instrumentos de investigación científica cualitativa – cuantitativa se tom</a:t>
            </a:r>
            <a:r>
              <a:rPr lang="es-ES" sz="2200" b="1" dirty="0" smtClean="0"/>
              <a:t>ó</a:t>
            </a:r>
            <a:r>
              <a:rPr lang="x-none" sz="2200" b="1" smtClean="0"/>
              <a:t> la información respectiva como punto de partida para verificar el progreso y avance técnico que </a:t>
            </a:r>
            <a:r>
              <a:rPr lang="es-ES" sz="2200" b="1" dirty="0" smtClean="0"/>
              <a:t>mostró</a:t>
            </a:r>
            <a:r>
              <a:rPr lang="x-none" sz="2200" b="1" smtClean="0"/>
              <a:t> el atleta durante el presente macrociclo de entrenamiento</a:t>
            </a:r>
            <a:r>
              <a:rPr lang="es-ES" sz="2200" b="1" dirty="0" smtClean="0"/>
              <a:t>, mediante la aplicación de la metodología pre-test, control y post-test, </a:t>
            </a:r>
          </a:p>
          <a:p>
            <a:pPr algn="just"/>
            <a:r>
              <a:rPr lang="es-MX" sz="2200" b="1" dirty="0" smtClean="0"/>
              <a:t>Además tuvo un nivel </a:t>
            </a:r>
            <a:r>
              <a:rPr lang="es-MX" sz="2200" b="1" dirty="0" err="1" smtClean="0"/>
              <a:t>correlacional</a:t>
            </a:r>
            <a:r>
              <a:rPr lang="es-MX" sz="2200" b="1" dirty="0" smtClean="0"/>
              <a:t>  entre las variables de estudio del presente proyecto porque nos ayudó a direccionar la planificación y metodología del entrenamiento deportivo hacia la correcta forma de plantear los periodos, etapas, mesociclos, microciclos, unidades de entrenamiento y las tareas de volumen e intensidad que facilitaron el desarrollo del nivel técnico competitivo de los atletas objeto de estudio.  </a:t>
            </a:r>
            <a:endParaRPr lang="es-ES" sz="2200" b="1" dirty="0" smtClean="0"/>
          </a:p>
          <a:p>
            <a:pPr algn="just"/>
            <a:r>
              <a:rPr lang="es-MX" sz="2200" b="1" dirty="0" smtClean="0"/>
              <a:t> </a:t>
            </a:r>
            <a:endParaRPr lang="es-ES" sz="2200" b="1"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033264" y="116632"/>
            <a:ext cx="7931224" cy="1143000"/>
          </a:xfrm>
        </p:spPr>
        <p:txBody>
          <a:bodyPr>
            <a:normAutofit/>
          </a:bodyPr>
          <a:lstStyle/>
          <a:p>
            <a:r>
              <a:rPr lang="es-ES" sz="3000" b="1" dirty="0" smtClean="0">
                <a:solidFill>
                  <a:srgbClr val="FF0000"/>
                </a:solidFill>
              </a:rPr>
              <a:t>METODOLOGÌA DE LA INVESTIGACIÒN </a:t>
            </a:r>
            <a:endParaRPr lang="es-ES" sz="3000" dirty="0"/>
          </a:p>
        </p:txBody>
      </p:sp>
      <p:sp>
        <p:nvSpPr>
          <p:cNvPr id="6" name="5 Rectángulo"/>
          <p:cNvSpPr/>
          <p:nvPr/>
        </p:nvSpPr>
        <p:spPr>
          <a:xfrm>
            <a:off x="2627784" y="1196752"/>
            <a:ext cx="3744416"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solidFill>
                <a:latin typeface="Arial" pitchFamily="34" charset="0"/>
                <a:cs typeface="Arial" pitchFamily="34" charset="0"/>
              </a:rPr>
              <a:t>Población y Muestra</a:t>
            </a:r>
            <a:endParaRPr lang="es-ES" b="1" dirty="0">
              <a:solidFill>
                <a:schemeClr val="tx2"/>
              </a:solidFill>
              <a:latin typeface="Arial" pitchFamily="34" charset="0"/>
              <a:cs typeface="Arial" pitchFamily="34" charset="0"/>
            </a:endParaRPr>
          </a:p>
        </p:txBody>
      </p:sp>
      <p:sp>
        <p:nvSpPr>
          <p:cNvPr id="10" name="9 Rectángulo"/>
          <p:cNvSpPr/>
          <p:nvPr/>
        </p:nvSpPr>
        <p:spPr>
          <a:xfrm>
            <a:off x="899592" y="2348880"/>
            <a:ext cx="7272808" cy="4104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000" b="1" dirty="0" smtClean="0">
                <a:solidFill>
                  <a:schemeClr val="tx1"/>
                </a:solidFill>
              </a:rPr>
              <a:t>La población  está determinada por los deportistas de la Federación deportiva de  Chimborazo</a:t>
            </a:r>
            <a:endParaRPr lang="es-ES" sz="2000" b="1" dirty="0" smtClean="0">
              <a:solidFill>
                <a:schemeClr val="tx1"/>
              </a:solidFill>
            </a:endParaRPr>
          </a:p>
          <a:p>
            <a:pPr algn="just"/>
            <a:r>
              <a:rPr lang="es-ES_tradnl" sz="2000" b="1" dirty="0" smtClean="0">
                <a:solidFill>
                  <a:schemeClr val="tx1"/>
                </a:solidFill>
              </a:rPr>
              <a:t>La muestra está determinada por Atletas lanzadores de Martillo de la Provincia de Chimborazo establecido en las categorías: </a:t>
            </a:r>
            <a:endParaRPr lang="es-ES" sz="2000" b="1" dirty="0" smtClean="0">
              <a:solidFill>
                <a:schemeClr val="tx1"/>
              </a:solidFill>
            </a:endParaRPr>
          </a:p>
          <a:p>
            <a:r>
              <a:rPr lang="es-ES_tradnl" sz="2000" b="1" dirty="0" smtClean="0">
                <a:solidFill>
                  <a:schemeClr val="tx1"/>
                </a:solidFill>
              </a:rPr>
              <a:t> </a:t>
            </a:r>
            <a:endParaRPr lang="es-ES" sz="2000" b="1" dirty="0" smtClean="0">
              <a:solidFill>
                <a:schemeClr val="tx1"/>
              </a:solidFill>
            </a:endParaRPr>
          </a:p>
          <a:p>
            <a:pPr algn="ctr"/>
            <a:r>
              <a:rPr lang="es-ES_tradnl" sz="2000" b="1" dirty="0" smtClean="0">
                <a:solidFill>
                  <a:schemeClr val="tx1"/>
                </a:solidFill>
              </a:rPr>
              <a:t>Menores:                      10</a:t>
            </a:r>
            <a:endParaRPr lang="es-ES" sz="2000" b="1" dirty="0" smtClean="0">
              <a:solidFill>
                <a:schemeClr val="tx1"/>
              </a:solidFill>
            </a:endParaRPr>
          </a:p>
          <a:p>
            <a:pPr algn="ctr"/>
            <a:r>
              <a:rPr lang="es-ES_tradnl" sz="2000" b="1" dirty="0" smtClean="0">
                <a:solidFill>
                  <a:schemeClr val="tx1"/>
                </a:solidFill>
              </a:rPr>
              <a:t> Pre-juveniles:              11</a:t>
            </a:r>
            <a:endParaRPr lang="es-ES" sz="2000" b="1" dirty="0" smtClean="0">
              <a:solidFill>
                <a:schemeClr val="tx1"/>
              </a:solidFill>
            </a:endParaRPr>
          </a:p>
          <a:p>
            <a:pPr algn="ctr"/>
            <a:r>
              <a:rPr lang="es-ES" sz="2000" b="1" dirty="0" smtClean="0">
                <a:solidFill>
                  <a:schemeClr val="tx1"/>
                </a:solidFill>
              </a:rPr>
              <a:t>Juveniles:                        5</a:t>
            </a:r>
          </a:p>
          <a:p>
            <a:pPr algn="ctr"/>
            <a:r>
              <a:rPr lang="es-ES" sz="2000" b="1" dirty="0" smtClean="0">
                <a:solidFill>
                  <a:schemeClr val="tx1"/>
                </a:solidFill>
              </a:rPr>
              <a:t>Sénior:              +             2</a:t>
            </a:r>
          </a:p>
          <a:p>
            <a:pPr algn="ctr"/>
            <a:endParaRPr lang="es-ES" sz="2000" b="1" dirty="0" smtClean="0">
              <a:solidFill>
                <a:schemeClr val="tx1"/>
              </a:solidFill>
            </a:endParaRPr>
          </a:p>
          <a:p>
            <a:pPr algn="ctr"/>
            <a:r>
              <a:rPr lang="es-ES" sz="2000" b="1" dirty="0" smtClean="0">
                <a:solidFill>
                  <a:schemeClr val="tx1"/>
                </a:solidFill>
              </a:rPr>
              <a:t>Total                              28</a:t>
            </a:r>
          </a:p>
          <a:p>
            <a:pPr algn="ctr"/>
            <a:endParaRPr lang="es-ES" sz="2000" b="1" dirty="0">
              <a:solidFill>
                <a:schemeClr val="tx1"/>
              </a:solidFill>
              <a:latin typeface="Arial" pitchFamily="34" charset="0"/>
              <a:cs typeface="Arial" pitchFamily="34" charset="0"/>
            </a:endParaRPr>
          </a:p>
        </p:txBody>
      </p:sp>
      <p:cxnSp>
        <p:nvCxnSpPr>
          <p:cNvPr id="18" name="17 Conector recto"/>
          <p:cNvCxnSpPr/>
          <p:nvPr/>
        </p:nvCxnSpPr>
        <p:spPr>
          <a:xfrm>
            <a:off x="3131840" y="5445224"/>
            <a:ext cx="2952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427984" y="162880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033264" y="-27384"/>
            <a:ext cx="7931224" cy="1143000"/>
          </a:xfrm>
        </p:spPr>
        <p:txBody>
          <a:bodyPr>
            <a:normAutofit/>
          </a:bodyPr>
          <a:lstStyle/>
          <a:p>
            <a:r>
              <a:rPr lang="es-ES" sz="3000" b="1" dirty="0" smtClean="0">
                <a:solidFill>
                  <a:srgbClr val="FF0000"/>
                </a:solidFill>
              </a:rPr>
              <a:t>METODOLOGÌA DE LA INVESTIGACIÒN </a:t>
            </a:r>
            <a:endParaRPr lang="es-ES" sz="3000" dirty="0"/>
          </a:p>
        </p:txBody>
      </p:sp>
      <p:sp>
        <p:nvSpPr>
          <p:cNvPr id="6" name="5 Rectángulo"/>
          <p:cNvSpPr/>
          <p:nvPr/>
        </p:nvSpPr>
        <p:spPr>
          <a:xfrm>
            <a:off x="2483768" y="1196752"/>
            <a:ext cx="3744416"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solidFill>
                <a:latin typeface="Arial" pitchFamily="34" charset="0"/>
                <a:cs typeface="Arial" pitchFamily="34" charset="0"/>
              </a:rPr>
              <a:t>Técnicas de la Investigación</a:t>
            </a:r>
            <a:endParaRPr lang="es-ES" b="1" dirty="0">
              <a:solidFill>
                <a:schemeClr val="tx2"/>
              </a:solidFill>
              <a:latin typeface="Arial" pitchFamily="34" charset="0"/>
              <a:cs typeface="Arial" pitchFamily="34" charset="0"/>
            </a:endParaRPr>
          </a:p>
        </p:txBody>
      </p:sp>
      <p:sp>
        <p:nvSpPr>
          <p:cNvPr id="9" name="8 Rectángulo"/>
          <p:cNvSpPr/>
          <p:nvPr/>
        </p:nvSpPr>
        <p:spPr>
          <a:xfrm>
            <a:off x="1115616" y="2204864"/>
            <a:ext cx="6480720" cy="12961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b="1" dirty="0" smtClean="0">
              <a:solidFill>
                <a:schemeClr val="tx1"/>
              </a:solidFill>
            </a:endParaRPr>
          </a:p>
          <a:p>
            <a:pPr algn="just"/>
            <a:r>
              <a:rPr lang="es-ES" b="1" dirty="0" smtClean="0">
                <a:solidFill>
                  <a:schemeClr val="tx1"/>
                </a:solidFill>
              </a:rPr>
              <a:t>Las técnicas que se utilizo para recolectar datos fue la matriz de resultado de la competencia, la matriz de conductas a observar durante la ejecución del lanzamiento y test físicos relacionados a la prueba.  </a:t>
            </a:r>
          </a:p>
          <a:p>
            <a:pPr algn="just"/>
            <a:endParaRPr lang="es-ES" b="1" dirty="0" smtClean="0">
              <a:solidFill>
                <a:schemeClr val="tx1"/>
              </a:solidFill>
            </a:endParaRPr>
          </a:p>
          <a:p>
            <a:pPr algn="ctr"/>
            <a:endParaRPr lang="es-ES" b="1" dirty="0">
              <a:solidFill>
                <a:schemeClr val="tx1"/>
              </a:solidFill>
              <a:latin typeface="Arial" pitchFamily="34" charset="0"/>
              <a:cs typeface="Arial" pitchFamily="34" charset="0"/>
            </a:endParaRPr>
          </a:p>
        </p:txBody>
      </p:sp>
      <p:cxnSp>
        <p:nvCxnSpPr>
          <p:cNvPr id="13" name="12 Conector recto de flecha"/>
          <p:cNvCxnSpPr/>
          <p:nvPr/>
        </p:nvCxnSpPr>
        <p:spPr>
          <a:xfrm>
            <a:off x="4283968" y="155679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1051992" y="4365104"/>
            <a:ext cx="6480720" cy="1656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solidFill>
                  <a:schemeClr val="tx1"/>
                </a:solidFill>
              </a:rPr>
              <a:t>Técnicas bibliográficas designadas a obtener información de fuentes secundarias que constan en libros, revistas, periódicos y documentos en general que fueron el punto de partida obligatorio para el trabajo de investigación conocida también como técnica de reciclaje</a:t>
            </a:r>
            <a:endParaRPr lang="es-ES" b="1" dirty="0" smtClean="0">
              <a:solidFill>
                <a:schemeClr val="tx1"/>
              </a:solidFill>
              <a:latin typeface="Arial" pitchFamily="34" charset="0"/>
              <a:cs typeface="Arial" pitchFamily="34" charset="0"/>
            </a:endParaRPr>
          </a:p>
        </p:txBody>
      </p:sp>
      <p:cxnSp>
        <p:nvCxnSpPr>
          <p:cNvPr id="19" name="18 Conector recto de flecha"/>
          <p:cNvCxnSpPr/>
          <p:nvPr/>
        </p:nvCxnSpPr>
        <p:spPr>
          <a:xfrm>
            <a:off x="4283968" y="371703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033264" y="-27384"/>
            <a:ext cx="7931224" cy="1143000"/>
          </a:xfrm>
        </p:spPr>
        <p:txBody>
          <a:bodyPr>
            <a:normAutofit/>
          </a:bodyPr>
          <a:lstStyle/>
          <a:p>
            <a:r>
              <a:rPr lang="es-ES" sz="3000" b="1" dirty="0" smtClean="0">
                <a:solidFill>
                  <a:srgbClr val="FF0000"/>
                </a:solidFill>
              </a:rPr>
              <a:t>METODOLOGÌA DE LA INVESTIGACIÒN </a:t>
            </a:r>
            <a:endParaRPr lang="es-ES" sz="3000" dirty="0"/>
          </a:p>
        </p:txBody>
      </p:sp>
      <p:sp>
        <p:nvSpPr>
          <p:cNvPr id="6" name="5 Rectángulo"/>
          <p:cNvSpPr/>
          <p:nvPr/>
        </p:nvSpPr>
        <p:spPr>
          <a:xfrm>
            <a:off x="2987824" y="1196752"/>
            <a:ext cx="3744416"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a:p>
            <a:pPr algn="ctr"/>
            <a:r>
              <a:rPr lang="es-ES" b="1" dirty="0" smtClean="0">
                <a:solidFill>
                  <a:schemeClr val="tx2"/>
                </a:solidFill>
              </a:rPr>
              <a:t>Instrumentos de recolección de datos</a:t>
            </a:r>
            <a:endParaRPr lang="es-ES" dirty="0" smtClean="0">
              <a:solidFill>
                <a:schemeClr val="tx2"/>
              </a:solidFill>
            </a:endParaRPr>
          </a:p>
          <a:p>
            <a:pPr algn="ctr"/>
            <a:endParaRPr lang="es-ES" b="1" dirty="0">
              <a:solidFill>
                <a:schemeClr val="tx1"/>
              </a:solidFill>
              <a:latin typeface="Arial" pitchFamily="34" charset="0"/>
              <a:cs typeface="Arial" pitchFamily="34" charset="0"/>
            </a:endParaRPr>
          </a:p>
        </p:txBody>
      </p:sp>
      <p:sp>
        <p:nvSpPr>
          <p:cNvPr id="7" name="6 Rectángulo"/>
          <p:cNvSpPr/>
          <p:nvPr/>
        </p:nvSpPr>
        <p:spPr>
          <a:xfrm>
            <a:off x="1403648" y="2420888"/>
            <a:ext cx="6552728"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solidFill>
                  <a:schemeClr val="tx1"/>
                </a:solidFill>
                <a:cs typeface="Arial" pitchFamily="34" charset="0"/>
              </a:rPr>
              <a:t>Se partió desde la observación </a:t>
            </a:r>
            <a:r>
              <a:rPr lang="es-ES" b="1" dirty="0" smtClean="0">
                <a:solidFill>
                  <a:schemeClr val="tx1"/>
                </a:solidFill>
              </a:rPr>
              <a:t>técnica aplicando una batería de Test y la ficha de evaluación de la técnica del lanzamiento del martillo, la cual nos dio una información válida y confiable que  permitió realizar el respectivo análisis de la información recolectada misma que permitió realizar una comparación entre los resultados obtenidos previo al objeto de estudio y en forma periódica acorde al macrociclo de entrenamiento, hasta llegar a la competencia fundamental de los deportistas.</a:t>
            </a:r>
            <a:endParaRPr lang="es-ES" b="1" dirty="0">
              <a:solidFill>
                <a:schemeClr val="tx1"/>
              </a:solidFill>
              <a:cs typeface="Arial" pitchFamily="34" charset="0"/>
            </a:endParaRPr>
          </a:p>
        </p:txBody>
      </p:sp>
      <p:cxnSp>
        <p:nvCxnSpPr>
          <p:cNvPr id="8" name="7 Conector recto de flecha"/>
          <p:cNvCxnSpPr/>
          <p:nvPr/>
        </p:nvCxnSpPr>
        <p:spPr>
          <a:xfrm>
            <a:off x="4644008" y="170080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83473"/>
            <a:ext cx="1714480" cy="969263"/>
          </a:xfrm>
          <a:prstGeom prst="rect">
            <a:avLst/>
          </a:prstGeom>
          <a:noFill/>
        </p:spPr>
      </p:pic>
      <p:sp>
        <p:nvSpPr>
          <p:cNvPr id="5" name="1 Título"/>
          <p:cNvSpPr>
            <a:spLocks noGrp="1"/>
          </p:cNvSpPr>
          <p:nvPr>
            <p:ph type="title"/>
          </p:nvPr>
        </p:nvSpPr>
        <p:spPr>
          <a:xfrm>
            <a:off x="1033264" y="-27384"/>
            <a:ext cx="7931224" cy="1143000"/>
          </a:xfrm>
        </p:spPr>
        <p:txBody>
          <a:bodyPr>
            <a:normAutofit/>
          </a:bodyPr>
          <a:lstStyle/>
          <a:p>
            <a:r>
              <a:rPr lang="es-ES" sz="3000" b="1" dirty="0" smtClean="0">
                <a:solidFill>
                  <a:srgbClr val="FF0000"/>
                </a:solidFill>
              </a:rPr>
              <a:t>METODOLOGÌA DE LA INVESTIGACIÒN </a:t>
            </a:r>
            <a:endParaRPr lang="es-ES" sz="3000" dirty="0"/>
          </a:p>
        </p:txBody>
      </p:sp>
      <p:pic>
        <p:nvPicPr>
          <p:cNvPr id="6" name="Picture 2"/>
          <p:cNvPicPr>
            <a:picLocks noChangeAspect="1" noChangeArrowheads="1"/>
          </p:cNvPicPr>
          <p:nvPr/>
        </p:nvPicPr>
        <p:blipFill>
          <a:blip r:embed="rId3" cstate="print"/>
          <a:srcRect/>
          <a:stretch>
            <a:fillRect/>
          </a:stretch>
        </p:blipFill>
        <p:spPr bwMode="auto">
          <a:xfrm>
            <a:off x="234950" y="1196752"/>
            <a:ext cx="8729538" cy="549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537320" y="-27384"/>
            <a:ext cx="79312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smtClean="0">
                <a:ln>
                  <a:noFill/>
                </a:ln>
                <a:solidFill>
                  <a:srgbClr val="FF0000"/>
                </a:solidFill>
                <a:effectLst/>
                <a:uLnTx/>
                <a:uFillTx/>
                <a:latin typeface="+mj-lt"/>
                <a:ea typeface="+mj-ea"/>
                <a:cs typeface="+mj-cs"/>
              </a:rPr>
              <a:t>METODOLOGÌA DE LA INVESTIGACIÒN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2987824" y="1556792"/>
            <a:ext cx="3744416"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a:p>
            <a:pPr algn="ctr"/>
            <a:r>
              <a:rPr lang="es-ES" b="1" dirty="0" smtClean="0">
                <a:solidFill>
                  <a:schemeClr val="tx2"/>
                </a:solidFill>
              </a:rPr>
              <a:t>Procesamiento y análisis de datos</a:t>
            </a:r>
            <a:endParaRPr lang="es-ES" dirty="0" smtClean="0">
              <a:solidFill>
                <a:schemeClr val="tx2"/>
              </a:solidFill>
            </a:endParaRPr>
          </a:p>
          <a:p>
            <a:pPr algn="ctr"/>
            <a:endParaRPr lang="es-ES" b="1" dirty="0">
              <a:solidFill>
                <a:schemeClr val="tx1"/>
              </a:solidFill>
              <a:latin typeface="Arial" pitchFamily="34" charset="0"/>
              <a:cs typeface="Arial" pitchFamily="34" charset="0"/>
            </a:endParaRPr>
          </a:p>
        </p:txBody>
      </p:sp>
      <p:sp>
        <p:nvSpPr>
          <p:cNvPr id="7" name="6 Rectángulo"/>
          <p:cNvSpPr/>
          <p:nvPr/>
        </p:nvSpPr>
        <p:spPr>
          <a:xfrm>
            <a:off x="395536" y="2996952"/>
            <a:ext cx="8280920" cy="1944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b="1" dirty="0" smtClean="0">
              <a:solidFill>
                <a:schemeClr val="tx1"/>
              </a:solidFill>
            </a:endParaRPr>
          </a:p>
          <a:p>
            <a:pPr algn="just"/>
            <a:r>
              <a:rPr lang="es-ES" b="1" dirty="0" smtClean="0">
                <a:solidFill>
                  <a:schemeClr val="tx1"/>
                </a:solidFill>
              </a:rPr>
              <a:t>Los datos obtenidos de la investigación fueron ordenados y procesados mediante el análisis numérico y valorados mediante la utilización de la estadística descriptiva, con cuadros, gráficos, de los cuales consta los respectivos análisis tomando en consideración los objetivos de las interrogantes y el marco teórico.  </a:t>
            </a:r>
          </a:p>
          <a:p>
            <a:pPr algn="ctr"/>
            <a:endParaRPr lang="es-ES" b="1" dirty="0">
              <a:solidFill>
                <a:schemeClr val="tx1"/>
              </a:solidFill>
              <a:latin typeface="Arial" pitchFamily="34" charset="0"/>
              <a:cs typeface="Arial" pitchFamily="34" charset="0"/>
            </a:endParaRPr>
          </a:p>
        </p:txBody>
      </p:sp>
      <p:cxnSp>
        <p:nvCxnSpPr>
          <p:cNvPr id="8" name="7 Conector recto de flecha"/>
          <p:cNvCxnSpPr/>
          <p:nvPr/>
        </p:nvCxnSpPr>
        <p:spPr>
          <a:xfrm>
            <a:off x="4788024" y="2132856"/>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MENORES (VARONES)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graphicFrame>
        <p:nvGraphicFramePr>
          <p:cNvPr id="7" name="1 Gráfico"/>
          <p:cNvGraphicFramePr>
            <a:graphicFrameLocks/>
          </p:cNvGraphicFramePr>
          <p:nvPr/>
        </p:nvGraphicFramePr>
        <p:xfrm>
          <a:off x="467544" y="1271587"/>
          <a:ext cx="8352927" cy="51097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MENORES (DAMAS)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3 Gráfico"/>
          <p:cNvGraphicFramePr>
            <a:graphicFrameLocks/>
          </p:cNvGraphicFramePr>
          <p:nvPr/>
        </p:nvGraphicFramePr>
        <p:xfrm>
          <a:off x="395536" y="1340768"/>
          <a:ext cx="8208912"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PRE-JUVENIL (VARONES)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5 Gráfico"/>
          <p:cNvGraphicFramePr>
            <a:graphicFrameLocks/>
          </p:cNvGraphicFramePr>
          <p:nvPr/>
        </p:nvGraphicFramePr>
        <p:xfrm>
          <a:off x="467544" y="1412776"/>
          <a:ext cx="8208912"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dor\Mis documentos\Mis imágenes\COMPET SELECTIVO MANABI\DSC08765.JPG"/>
          <p:cNvPicPr>
            <a:picLocks noChangeAspect="1" noChangeArrowheads="1"/>
          </p:cNvPicPr>
          <p:nvPr/>
        </p:nvPicPr>
        <p:blipFill>
          <a:blip r:embed="rId2" cstate="print"/>
          <a:srcRect/>
          <a:stretch>
            <a:fillRect/>
          </a:stretch>
        </p:blipFill>
        <p:spPr bwMode="auto">
          <a:xfrm>
            <a:off x="0" y="1069529"/>
            <a:ext cx="9539536" cy="7256015"/>
          </a:xfrm>
          <a:prstGeom prst="rect">
            <a:avLst/>
          </a:prstGeom>
          <a:noFill/>
        </p:spPr>
      </p:pic>
      <p:sp>
        <p:nvSpPr>
          <p:cNvPr id="3" name="2 Marcador de contenido"/>
          <p:cNvSpPr>
            <a:spLocks noGrp="1"/>
          </p:cNvSpPr>
          <p:nvPr>
            <p:ph idx="1"/>
          </p:nvPr>
        </p:nvSpPr>
        <p:spPr>
          <a:xfrm>
            <a:off x="179512" y="1163885"/>
            <a:ext cx="8507288" cy="6009531"/>
          </a:xfrm>
        </p:spPr>
        <p:txBody>
          <a:bodyPr>
            <a:normAutofit/>
          </a:bodyPr>
          <a:lstStyle/>
          <a:p>
            <a:pPr algn="just">
              <a:buNone/>
            </a:pPr>
            <a:r>
              <a:rPr lang="es-ES_tradnl" sz="1900" dirty="0" smtClean="0"/>
              <a:t>      </a:t>
            </a:r>
            <a:endParaRPr lang="es-ES" sz="1900" dirty="0"/>
          </a:p>
        </p:txBody>
      </p:sp>
      <p:sp>
        <p:nvSpPr>
          <p:cNvPr id="4" name="3 Rectángulo"/>
          <p:cNvSpPr/>
          <p:nvPr/>
        </p:nvSpPr>
        <p:spPr>
          <a:xfrm>
            <a:off x="1115616" y="274583"/>
            <a:ext cx="7470576" cy="861774"/>
          </a:xfrm>
          <a:prstGeom prst="rect">
            <a:avLst/>
          </a:prstGeom>
        </p:spPr>
        <p:txBody>
          <a:bodyPr wrap="square">
            <a:spAutoFit/>
          </a:bodyPr>
          <a:lstStyle/>
          <a:p>
            <a:pPr algn="ctr"/>
            <a:r>
              <a:rPr lang="es-MX" sz="3200" dirty="0" smtClean="0">
                <a:solidFill>
                  <a:srgbClr val="009900"/>
                </a:solidFill>
                <a:latin typeface="Arial Black" pitchFamily="34" charset="0"/>
              </a:rPr>
              <a:t>INTRODUCCIÒN</a:t>
            </a:r>
            <a:r>
              <a:rPr lang="es-MX" dirty="0" smtClean="0">
                <a:solidFill>
                  <a:srgbClr val="009900"/>
                </a:solidFill>
                <a:latin typeface="Arial Black" pitchFamily="34" charset="0"/>
              </a:rPr>
              <a:t/>
            </a:r>
            <a:br>
              <a:rPr lang="es-MX" dirty="0" smtClean="0">
                <a:solidFill>
                  <a:srgbClr val="009900"/>
                </a:solidFill>
                <a:latin typeface="Arial Black" pitchFamily="34" charset="0"/>
              </a:rPr>
            </a:br>
            <a:endParaRPr lang="es-ES" dirty="0"/>
          </a:p>
        </p:txBody>
      </p:sp>
      <p:pic>
        <p:nvPicPr>
          <p:cNvPr id="5" name="Picture 2" descr="C:\Documents and Settings\Administrador\Escritorio\Documentos RODRIGO\Rodrigo Santillan Obregon\ESPE\foto_espe.gif"/>
          <p:cNvPicPr>
            <a:picLocks noChangeAspect="1" noChangeArrowheads="1"/>
          </p:cNvPicPr>
          <p:nvPr/>
        </p:nvPicPr>
        <p:blipFill>
          <a:blip r:embed="rId3" cstate="print"/>
          <a:srcRect/>
          <a:stretch>
            <a:fillRect/>
          </a:stretch>
        </p:blipFill>
        <p:spPr bwMode="auto">
          <a:xfrm>
            <a:off x="35496" y="44624"/>
            <a:ext cx="1714480" cy="9692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PRE-JUVENIL (DAMAS)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7 Gráfico"/>
          <p:cNvGraphicFramePr>
            <a:graphicFrameLocks/>
          </p:cNvGraphicFramePr>
          <p:nvPr/>
        </p:nvGraphicFramePr>
        <p:xfrm>
          <a:off x="323528" y="1340768"/>
          <a:ext cx="8352928"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JUVENIL (VARONES)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10 Gráfico"/>
          <p:cNvGraphicFramePr>
            <a:graphicFrameLocks/>
          </p:cNvGraphicFramePr>
          <p:nvPr/>
        </p:nvGraphicFramePr>
        <p:xfrm>
          <a:off x="539552" y="1412776"/>
          <a:ext cx="7992888" cy="48965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txBox="1">
            <a:spLocks/>
          </p:cNvSpPr>
          <p:nvPr/>
        </p:nvSpPr>
        <p:spPr>
          <a:xfrm>
            <a:off x="1835696" y="116632"/>
            <a:ext cx="7308304" cy="1359024"/>
          </a:xfrm>
          <a:prstGeom prst="rect">
            <a:avLst/>
          </a:prstGeom>
        </p:spPr>
        <p:txBody>
          <a:bodyPr vert="horz" lIns="91440" tIns="45720" rIns="91440" bIns="45720" rtlCol="0" anchor="ctr">
            <a:normAutofit fontScale="62500" lnSpcReduction="20000"/>
          </a:bodyPr>
          <a:lstStyle/>
          <a:p>
            <a:r>
              <a:rPr lang="es-ES" sz="3200" b="1" dirty="0" smtClean="0">
                <a:solidFill>
                  <a:srgbClr val="FF0000"/>
                </a:solidFill>
              </a:rPr>
              <a:t>PRESENTACIÒN DE LAS MARCAS ESTABLECIDAS POR LOS DEPORTISTAS DURANTE EL DESARROLLO DEL PRESENTE ESTUDIO.</a:t>
            </a:r>
            <a:endParaRPr lang="es-ES" sz="3200" dirty="0" smtClean="0">
              <a:solidFill>
                <a:srgbClr val="FF0000"/>
              </a:solidFill>
            </a:endParaRPr>
          </a:p>
          <a:p>
            <a:r>
              <a:rPr lang="es-ES" sz="3200" b="1" dirty="0" smtClean="0">
                <a:solidFill>
                  <a:srgbClr val="FF0000"/>
                </a:solidFill>
              </a:rPr>
              <a:t> </a:t>
            </a:r>
          </a:p>
          <a:p>
            <a:r>
              <a:rPr lang="es-ES" sz="3200" b="1" dirty="0" smtClean="0">
                <a:solidFill>
                  <a:srgbClr val="FF0000"/>
                </a:solidFill>
              </a:rPr>
              <a:t>MARCAS DE LA CATEGORIA SENIOR (VARONES)</a:t>
            </a:r>
            <a:endParaRPr lang="es-ES" sz="3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s-ES"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12 Gráfico"/>
          <p:cNvGraphicFramePr>
            <a:graphicFrameLocks/>
          </p:cNvGraphicFramePr>
          <p:nvPr/>
        </p:nvGraphicFramePr>
        <p:xfrm>
          <a:off x="611560" y="1340768"/>
          <a:ext cx="8064896"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40"/>
            <a:ext cx="7427168" cy="648072"/>
          </a:xfrm>
        </p:spPr>
        <p:txBody>
          <a:bodyPr>
            <a:normAutofit fontScale="90000"/>
          </a:bodyPr>
          <a:lstStyle/>
          <a:p>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CONCLUSIONES</a:t>
            </a:r>
            <a:br>
              <a:rPr lang="es-MX" dirty="0" smtClean="0">
                <a:solidFill>
                  <a:srgbClr val="009900"/>
                </a:solidFill>
                <a:latin typeface="Arial Black" pitchFamily="34" charset="0"/>
              </a:rPr>
            </a:br>
            <a:r>
              <a:rPr lang="es-ES" dirty="0" smtClean="0"/>
              <a:t/>
            </a:r>
            <a:br>
              <a:rPr lang="es-ES" dirty="0" smtClean="0"/>
            </a:br>
            <a:endParaRPr lang="es-ES" dirty="0"/>
          </a:p>
        </p:txBody>
      </p:sp>
      <p:sp>
        <p:nvSpPr>
          <p:cNvPr id="3" name="2 Marcador de contenido"/>
          <p:cNvSpPr>
            <a:spLocks noGrp="1"/>
          </p:cNvSpPr>
          <p:nvPr>
            <p:ph idx="1"/>
          </p:nvPr>
        </p:nvSpPr>
        <p:spPr>
          <a:xfrm>
            <a:off x="251520" y="1124744"/>
            <a:ext cx="8435280" cy="5544616"/>
          </a:xfrm>
        </p:spPr>
        <p:txBody>
          <a:bodyPr>
            <a:normAutofit/>
          </a:bodyPr>
          <a:lstStyle/>
          <a:p>
            <a:pPr algn="just">
              <a:buNone/>
            </a:pPr>
            <a:r>
              <a:rPr lang="es-ES_tradnl" sz="1800" b="1" dirty="0" smtClean="0"/>
              <a:t>      - </a:t>
            </a:r>
            <a:r>
              <a:rPr lang="es-ES" sz="1800" b="1" dirty="0" smtClean="0"/>
              <a:t>La Técnica del Lanzamiento del Martillo si incide en el rendimiento deportivo de los atletas lanzadores de martillo de la Provincia del Chimborazo en las cuatro categorías en el año 2012, ya que tuvo certeza la aplicación de la ficha metodológica, de las conductas a observar en la ejecución técnica del lanzamiento,  toda vez que mejoraron las marcas del lanzamiento.  De los test iniciales en relación con los post test, las evaluaciones  de las competencias preparatorias y especialmente con la competencia fundamental.</a:t>
            </a:r>
          </a:p>
          <a:p>
            <a:pPr algn="just">
              <a:buNone/>
            </a:pPr>
            <a:r>
              <a:rPr lang="es-ES" sz="1800" b="1" dirty="0" smtClean="0"/>
              <a:t> </a:t>
            </a:r>
          </a:p>
          <a:p>
            <a:pPr algn="just">
              <a:buNone/>
            </a:pPr>
            <a:r>
              <a:rPr lang="es-ES" sz="1800" b="1" dirty="0" smtClean="0"/>
              <a:t>      - Con la planificación y metodología del entrenamiento deportivo, durante el proceso de la investigación se ha logrado el éxito deseado.  Con el cumplimiento de los objetivos, la comprobación de hipótesis y los pronósticos mediante las tareas, actividades y ejercicios específicos que fueron direccionados especialmente al desarrollo de la ejecución técnica del lanzamiento del martillo, que se aplicaron  en el proceso, según la estructura del macrociclo  y a través de las evaluaciones. </a:t>
            </a:r>
          </a:p>
          <a:p>
            <a:pPr algn="just">
              <a:buNone/>
            </a:pPr>
            <a:r>
              <a:rPr lang="es-ES" sz="1800" b="1" dirty="0" smtClean="0"/>
              <a:t> </a:t>
            </a:r>
          </a:p>
          <a:p>
            <a:pPr algn="just">
              <a:buNone/>
            </a:pPr>
            <a:r>
              <a:rPr lang="es-ES" sz="1800" b="1" dirty="0" smtClean="0"/>
              <a:t>       - Por el acierto de la aplicación de la planificación y metodológica del entrenamiento deportivo direccionada específicamente al desarrollo de técnica algunos atletas lograron un buen rendimiento técnico en las competencias fundamentales a nivel nacional:</a:t>
            </a:r>
          </a:p>
          <a:p>
            <a:pPr algn="just">
              <a:buNone/>
            </a:pPr>
            <a:endParaRPr lang="es-ES" sz="1800" dirty="0" smtClean="0"/>
          </a:p>
        </p:txBody>
      </p:sp>
      <p:pic>
        <p:nvPicPr>
          <p:cNvPr id="5"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11465"/>
            <a:ext cx="1714480" cy="9692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11465"/>
            <a:ext cx="1714480" cy="969263"/>
          </a:xfrm>
          <a:prstGeom prst="rect">
            <a:avLst/>
          </a:prstGeom>
          <a:noFill/>
        </p:spPr>
      </p:pic>
      <p:sp>
        <p:nvSpPr>
          <p:cNvPr id="5" name="1 Título"/>
          <p:cNvSpPr>
            <a:spLocks noGrp="1"/>
          </p:cNvSpPr>
          <p:nvPr>
            <p:ph type="title"/>
          </p:nvPr>
        </p:nvSpPr>
        <p:spPr>
          <a:xfrm>
            <a:off x="1259632" y="188640"/>
            <a:ext cx="7427168" cy="648072"/>
          </a:xfrm>
        </p:spPr>
        <p:txBody>
          <a:bodyPr>
            <a:normAutofit fontScale="90000"/>
          </a:bodyPr>
          <a:lstStyle/>
          <a:p>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CONCLUSIONES</a:t>
            </a:r>
            <a:br>
              <a:rPr lang="es-MX" dirty="0" smtClean="0">
                <a:solidFill>
                  <a:srgbClr val="009900"/>
                </a:solidFill>
                <a:latin typeface="Arial Black" pitchFamily="34" charset="0"/>
              </a:rPr>
            </a:br>
            <a:r>
              <a:rPr lang="es-ES" dirty="0" smtClean="0"/>
              <a:t/>
            </a:r>
            <a:br>
              <a:rPr lang="es-ES" dirty="0" smtClean="0"/>
            </a:br>
            <a:endParaRPr lang="es-ES" dirty="0"/>
          </a:p>
        </p:txBody>
      </p:sp>
      <p:sp>
        <p:nvSpPr>
          <p:cNvPr id="6" name="2 Marcador de contenido"/>
          <p:cNvSpPr>
            <a:spLocks noGrp="1"/>
          </p:cNvSpPr>
          <p:nvPr>
            <p:ph idx="1"/>
          </p:nvPr>
        </p:nvSpPr>
        <p:spPr>
          <a:xfrm>
            <a:off x="251520" y="1124744"/>
            <a:ext cx="8435280" cy="5544616"/>
          </a:xfrm>
        </p:spPr>
        <p:txBody>
          <a:bodyPr>
            <a:normAutofit lnSpcReduction="10000"/>
          </a:bodyPr>
          <a:lstStyle/>
          <a:p>
            <a:pPr algn="just">
              <a:buNone/>
            </a:pPr>
            <a:r>
              <a:rPr lang="es-ES" sz="1800" b="1" dirty="0" smtClean="0"/>
              <a:t>      </a:t>
            </a:r>
            <a:r>
              <a:rPr lang="es-ES" sz="1800" b="1" dirty="0" smtClean="0"/>
              <a:t>- </a:t>
            </a:r>
            <a:r>
              <a:rPr lang="es-ES" sz="1800" b="1" dirty="0" smtClean="0"/>
              <a:t>En la categoría Sénior de la rama masculina, el atleta Rodrigo Santillán logró una distancia de 54.86 metros al finalizar el proceso de entrenamiento, al realizar la comparación de las distancias entre la evaluación inicial y la evaluación final vemos un incremento del 12% en la distancia alcanzada ya que en su primera evaluación alcanzo la marca de 49 metros y al finalizar el ciclo de entrenamiento logró una marca de 54,86 metros misma que se estableció en los juegos Nacionales Sénior alcanzando el 1er lugar desarrollado en la hermana Provincia del Oro con la subsede en el Azuay en el mes de junio del año en curso. </a:t>
            </a:r>
            <a:endParaRPr lang="es-ES" sz="1800" b="1" dirty="0" smtClean="0"/>
          </a:p>
          <a:p>
            <a:pPr algn="just">
              <a:buNone/>
            </a:pPr>
            <a:r>
              <a:rPr lang="es-ES" sz="1800" b="1" dirty="0" smtClean="0"/>
              <a:t>     </a:t>
            </a:r>
            <a:endParaRPr lang="es-ES" sz="1800" b="1" dirty="0" smtClean="0"/>
          </a:p>
          <a:p>
            <a:pPr algn="just">
              <a:buNone/>
            </a:pPr>
            <a:r>
              <a:rPr lang="es-ES" sz="1800" b="1" dirty="0" smtClean="0"/>
              <a:t> </a:t>
            </a:r>
            <a:r>
              <a:rPr lang="es-ES" sz="1800" b="1" dirty="0" smtClean="0"/>
              <a:t>     </a:t>
            </a:r>
            <a:r>
              <a:rPr lang="es-ES" sz="1800" b="1" dirty="0" smtClean="0"/>
              <a:t> - </a:t>
            </a:r>
            <a:r>
              <a:rPr lang="es-ES" sz="1800" b="1" dirty="0" smtClean="0"/>
              <a:t>En la categoría pre-juvenil de la rama masculina, el atleta Kevin Romero logró una distancia de 57.01 metros al finalizar el proceso de entrenamiento, al realizar la comparación de las distancias entre la evaluación inicial y la evaluación final vemos un incremento del 30% en la distancia alcanzada ya que en su primera evaluación alcanzo la marca de 40 metros y al finalizar el ciclo de entrenamiento logró una marca de 57 metros misma que se estableció en los juegos Nacionales Pre-juveniles alcanzando el 3er lugar y Estalin Rodríguez el 4to lugar con un registro de 50.00 metros verificándose igual una marca incrementada en el 28%, éste evento se desarrollo en la hermana Provincia de Tungurahua en el mes de julio del año en </a:t>
            </a:r>
            <a:r>
              <a:rPr lang="es-ES" sz="1800" b="1" dirty="0" smtClean="0"/>
              <a:t>curso, cabe resaltar que el atleta en mención en el campeonato nacional cadetes realizado en octubre en Quito registro una marca de 64,30 metros con el martillo de 4 kg. estableciéndose como un nuevo record nacional. </a:t>
            </a:r>
            <a:endParaRPr lang="es-ES" sz="1800" b="1" dirty="0" smtClean="0"/>
          </a:p>
          <a:p>
            <a:pPr algn="just">
              <a:buNone/>
            </a:pPr>
            <a:endParaRPr lang="es-ES" sz="1800" b="1" dirty="0" smtClean="0"/>
          </a:p>
          <a:p>
            <a:pPr algn="just">
              <a:buNone/>
            </a:pPr>
            <a:endParaRPr lang="es-ES" sz="1800" b="1" dirty="0" smtClean="0"/>
          </a:p>
          <a:p>
            <a:pPr algn="just">
              <a:buNone/>
            </a:pPr>
            <a:endParaRPr lang="es-ES" sz="1800" dirty="0" smtClean="0"/>
          </a:p>
          <a:p>
            <a:pPr algn="just">
              <a:buNone/>
            </a:pPr>
            <a:endParaRPr lang="es-ES"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11465"/>
            <a:ext cx="1714480" cy="969263"/>
          </a:xfrm>
          <a:prstGeom prst="rect">
            <a:avLst/>
          </a:prstGeom>
          <a:noFill/>
        </p:spPr>
      </p:pic>
      <p:sp>
        <p:nvSpPr>
          <p:cNvPr id="5" name="1 Título"/>
          <p:cNvSpPr>
            <a:spLocks noGrp="1"/>
          </p:cNvSpPr>
          <p:nvPr>
            <p:ph type="title"/>
          </p:nvPr>
        </p:nvSpPr>
        <p:spPr>
          <a:xfrm>
            <a:off x="1259632" y="188640"/>
            <a:ext cx="7427168" cy="648072"/>
          </a:xfrm>
        </p:spPr>
        <p:txBody>
          <a:bodyPr>
            <a:normAutofit fontScale="90000"/>
          </a:bodyPr>
          <a:lstStyle/>
          <a:p>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CONCLUSIONES</a:t>
            </a:r>
            <a:br>
              <a:rPr lang="es-MX" dirty="0" smtClean="0">
                <a:solidFill>
                  <a:srgbClr val="009900"/>
                </a:solidFill>
                <a:latin typeface="Arial Black" pitchFamily="34" charset="0"/>
              </a:rPr>
            </a:br>
            <a:r>
              <a:rPr lang="es-ES" dirty="0" smtClean="0"/>
              <a:t/>
            </a:r>
            <a:br>
              <a:rPr lang="es-ES" dirty="0" smtClean="0"/>
            </a:br>
            <a:endParaRPr lang="es-ES" dirty="0"/>
          </a:p>
        </p:txBody>
      </p:sp>
      <p:sp>
        <p:nvSpPr>
          <p:cNvPr id="6" name="2 Marcador de contenido"/>
          <p:cNvSpPr>
            <a:spLocks noGrp="1"/>
          </p:cNvSpPr>
          <p:nvPr>
            <p:ph idx="1"/>
          </p:nvPr>
        </p:nvSpPr>
        <p:spPr>
          <a:xfrm>
            <a:off x="251520" y="1124744"/>
            <a:ext cx="8435280" cy="5733256"/>
          </a:xfrm>
        </p:spPr>
        <p:txBody>
          <a:bodyPr>
            <a:normAutofit fontScale="92500" lnSpcReduction="10000"/>
          </a:bodyPr>
          <a:lstStyle/>
          <a:p>
            <a:pPr algn="just">
              <a:buNone/>
            </a:pPr>
            <a:r>
              <a:rPr lang="es-ES" sz="1800" b="1" dirty="0" smtClean="0"/>
              <a:t>      </a:t>
            </a:r>
            <a:r>
              <a:rPr lang="es-ES" sz="1800" b="1" dirty="0" smtClean="0"/>
              <a:t>- </a:t>
            </a:r>
            <a:r>
              <a:rPr lang="es-ES" sz="1800" b="1" dirty="0" smtClean="0"/>
              <a:t>En </a:t>
            </a:r>
            <a:r>
              <a:rPr lang="es-ES" sz="1800" b="1" dirty="0" smtClean="0"/>
              <a:t>la </a:t>
            </a:r>
            <a:r>
              <a:rPr lang="es-ES" sz="1800" b="1" dirty="0" smtClean="0"/>
              <a:t>categoría juvenil de la rama masculina, el atleta Kevin Romero logró una distancia de 53 metros al finalizar el proceso de entrenamiento, al realizar la comparación de las distancias entre la evaluación inicial y la evaluación final vemos un incremento del 34% en la distancia alcanzada ya que en su primera evaluación alcanzo la marca de 35 metros y al finalizar el ciclo de entrenamiento logró una marca de 53 metros misma que se estableció en los juegos Nacionales juveniles alcanzando el 2do lugar, cabe resaltar que el atleta en mención es de la categoría pre-juvenil, éste evento se desarrollo en la hermana Provincia de Imbabura en el mes de septiembre del año en </a:t>
            </a:r>
            <a:r>
              <a:rPr lang="es-ES" sz="1800" b="1" dirty="0" smtClean="0"/>
              <a:t>curso.</a:t>
            </a:r>
          </a:p>
          <a:p>
            <a:pPr algn="just">
              <a:buNone/>
            </a:pPr>
            <a:endParaRPr lang="es-ES" sz="1800" b="1" dirty="0" smtClean="0"/>
          </a:p>
          <a:p>
            <a:pPr algn="just">
              <a:buNone/>
            </a:pPr>
            <a:r>
              <a:rPr lang="es-ES" sz="1800" b="1" dirty="0" smtClean="0"/>
              <a:t>       - </a:t>
            </a:r>
            <a:r>
              <a:rPr lang="es-ES" sz="1800" b="1" dirty="0" smtClean="0"/>
              <a:t>En la categoría menores en la rama masculina, el atleta Andy Merino logró una distancia de 48 metros al finalizar el proceso de entrenamiento, al realizar la comparación de las distancias entre la evaluación inicial y la evaluación final vemos un incremento del 37,5% en la distancia alcanzada ya que en su primera evaluación alcanzo la marca de 30 metros y al finalizar el ciclo de entrenamiento logró una marca de 48 metros misma que se estableció en el selectivo estudiantil rumbo al sudamericano Escolar Brasil 2012 alcanzando el primer lugar, realizado en la provincia de Manabí en el mes de octubre y la atleta Grace Santillán, en la rama femenina logró una distancia de 49 metros al finalizar el proceso de entrenamiento, al realizar la comparación de las distancias entre la evaluación inicial y la evaluación final vemos un incremento del 24,5% en la distancia alcanzada ya que en su primera evaluación alcanzo la marca de 37 metros y al finalizar el ciclo de entrenamiento logró una marca de 49 metros alcanzando el primer lugar, resalto que los dos atletas están clasificados para participar en el Sudamericano Escolar Brasil 2012.  </a:t>
            </a:r>
          </a:p>
          <a:p>
            <a:pPr algn="just">
              <a:buNone/>
            </a:pPr>
            <a:endParaRPr lang="es-ES" sz="1800" b="1" dirty="0" smtClean="0"/>
          </a:p>
          <a:p>
            <a:pPr algn="just">
              <a:buNone/>
            </a:pPr>
            <a:endParaRPr lang="es-ES" sz="1800" b="1" dirty="0" smtClean="0"/>
          </a:p>
          <a:p>
            <a:pPr algn="just">
              <a:buNone/>
            </a:pPr>
            <a:endParaRPr lang="es-ES" sz="1800" b="1" dirty="0" smtClean="0"/>
          </a:p>
          <a:p>
            <a:pPr algn="just">
              <a:buNone/>
            </a:pPr>
            <a:endParaRPr lang="es-ES" sz="1800" b="1" dirty="0" smtClean="0"/>
          </a:p>
          <a:p>
            <a:pPr algn="just">
              <a:buNone/>
            </a:pPr>
            <a:endParaRPr lang="es-ES" sz="1800" dirty="0" smtClean="0"/>
          </a:p>
          <a:p>
            <a:pPr algn="just">
              <a:buNone/>
            </a:pPr>
            <a:endParaRPr lang="es-ES" sz="1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11465"/>
            <a:ext cx="1714480" cy="969263"/>
          </a:xfrm>
          <a:prstGeom prst="rect">
            <a:avLst/>
          </a:prstGeom>
          <a:noFill/>
        </p:spPr>
      </p:pic>
      <p:sp>
        <p:nvSpPr>
          <p:cNvPr id="5" name="1 Título"/>
          <p:cNvSpPr>
            <a:spLocks noGrp="1"/>
          </p:cNvSpPr>
          <p:nvPr>
            <p:ph type="title"/>
          </p:nvPr>
        </p:nvSpPr>
        <p:spPr>
          <a:xfrm>
            <a:off x="1259632" y="188640"/>
            <a:ext cx="7427168" cy="648072"/>
          </a:xfrm>
        </p:spPr>
        <p:txBody>
          <a:bodyPr>
            <a:normAutofit fontScale="90000"/>
          </a:bodyPr>
          <a:lstStyle/>
          <a:p>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
            </a:r>
            <a:br>
              <a:rPr lang="es-MX" dirty="0" smtClean="0">
                <a:solidFill>
                  <a:srgbClr val="009900"/>
                </a:solidFill>
                <a:latin typeface="Arial Black" pitchFamily="34" charset="0"/>
              </a:rPr>
            </a:br>
            <a:r>
              <a:rPr lang="es-MX" dirty="0" smtClean="0">
                <a:solidFill>
                  <a:srgbClr val="009900"/>
                </a:solidFill>
                <a:latin typeface="Arial Black" pitchFamily="34" charset="0"/>
              </a:rPr>
              <a:t>RECOMENDACIONES</a:t>
            </a:r>
            <a:br>
              <a:rPr lang="es-MX" dirty="0" smtClean="0">
                <a:solidFill>
                  <a:srgbClr val="009900"/>
                </a:solidFill>
                <a:latin typeface="Arial Black" pitchFamily="34" charset="0"/>
              </a:rPr>
            </a:br>
            <a:r>
              <a:rPr lang="es-ES" dirty="0" smtClean="0"/>
              <a:t/>
            </a:r>
            <a:br>
              <a:rPr lang="es-ES" dirty="0" smtClean="0"/>
            </a:br>
            <a:endParaRPr lang="es-ES" dirty="0"/>
          </a:p>
        </p:txBody>
      </p:sp>
      <p:sp>
        <p:nvSpPr>
          <p:cNvPr id="6" name="2 Marcador de contenido"/>
          <p:cNvSpPr>
            <a:spLocks noGrp="1"/>
          </p:cNvSpPr>
          <p:nvPr>
            <p:ph idx="1"/>
          </p:nvPr>
        </p:nvSpPr>
        <p:spPr>
          <a:xfrm>
            <a:off x="0" y="1340768"/>
            <a:ext cx="8820472" cy="5544616"/>
          </a:xfrm>
        </p:spPr>
        <p:txBody>
          <a:bodyPr>
            <a:normAutofit/>
          </a:bodyPr>
          <a:lstStyle/>
          <a:p>
            <a:pPr algn="just">
              <a:buNone/>
            </a:pPr>
            <a:r>
              <a:rPr lang="es-ES" sz="1800" dirty="0" smtClean="0"/>
              <a:t>       </a:t>
            </a:r>
            <a:r>
              <a:rPr lang="es-ES_tradnl" sz="1800" b="1" dirty="0" smtClean="0"/>
              <a:t>- </a:t>
            </a:r>
            <a:r>
              <a:rPr lang="es-ES" sz="1800" b="1" dirty="0" smtClean="0"/>
              <a:t>Aplicar de la ficha metodológica de las conductas a observar los entrenadores  verifiquen la técnica del lanzamiento del martillo de los atletas lanzadores de la Provincia de Chimborazo de las cuatro categorías del año 2012 y de ser necesario a atletas de otras instituciones en relación con los test iniciales y los post test, las competencias preparatorias y la competencia fundamental. </a:t>
            </a:r>
          </a:p>
          <a:p>
            <a:pPr algn="just">
              <a:buNone/>
            </a:pPr>
            <a:endParaRPr lang="es-ES" sz="1800" b="1" dirty="0" smtClean="0"/>
          </a:p>
          <a:p>
            <a:pPr algn="just">
              <a:buNone/>
            </a:pPr>
            <a:r>
              <a:rPr lang="es-ES_tradnl" sz="1800" b="1" dirty="0" smtClean="0"/>
              <a:t>       - </a:t>
            </a:r>
            <a:r>
              <a:rPr lang="es-ES" sz="1800" b="1" dirty="0" smtClean="0"/>
              <a:t>Estructurar una planificación  direccionada específicamente al desarrollo de la ejecución técnica del lanzamiento del martillo  con una aplicación constante de tareas, actividades y ejercicios específicos de la prueba y una permanente evaluación para corregir errores técnicos del lanzamiento que garanticen mejorar el rendimiento deportivo.</a:t>
            </a:r>
          </a:p>
          <a:p>
            <a:pPr algn="just">
              <a:buNone/>
            </a:pPr>
            <a:endParaRPr lang="es-ES" sz="1800" b="1" dirty="0" smtClean="0"/>
          </a:p>
          <a:p>
            <a:pPr algn="just">
              <a:buNone/>
            </a:pPr>
            <a:r>
              <a:rPr lang="es-ES" sz="1800" b="1" dirty="0" smtClean="0"/>
              <a:t>       - Los entrenadores deben investigar nuevas metodologías que se encuentren acorde a la situación actual del deporte de alto rendimiento ya que hoy en día la ciencia deportiva se encuentra en constante evolución, además debe buscar el trabajo en conjunto con el equipo multidisciplinario ya que un deportista solo alcanzará el éxito cuando se encuentre muy motivado y por ende apoyado en todos los aspectos. </a:t>
            </a:r>
          </a:p>
          <a:p>
            <a:pPr algn="just">
              <a:buNone/>
            </a:pPr>
            <a:endParaRPr lang="es-ES" sz="1800" dirty="0" smtClean="0"/>
          </a:p>
          <a:p>
            <a:pPr algn="just">
              <a:buNone/>
            </a:pPr>
            <a:endParaRPr lang="es-ES"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dor\Escritorio\DSC06139.JPG"/>
          <p:cNvPicPr>
            <a:picLocks noChangeAspect="1" noChangeArrowheads="1"/>
          </p:cNvPicPr>
          <p:nvPr/>
        </p:nvPicPr>
        <p:blipFill>
          <a:blip r:embed="rId2" cstate="print"/>
          <a:srcRect/>
          <a:stretch>
            <a:fillRect/>
          </a:stretch>
        </p:blipFill>
        <p:spPr bwMode="auto">
          <a:xfrm>
            <a:off x="-540568" y="1196752"/>
            <a:ext cx="4639949" cy="3479961"/>
          </a:xfrm>
          <a:prstGeom prst="rect">
            <a:avLst/>
          </a:prstGeom>
          <a:noFill/>
        </p:spPr>
      </p:pic>
      <p:pic>
        <p:nvPicPr>
          <p:cNvPr id="2053" name="Picture 5" descr="C:\Documents and Settings\Administrador\Mis documentos\Mis imágenes\112___08\IMG_3715.JPG"/>
          <p:cNvPicPr>
            <a:picLocks noChangeAspect="1" noChangeArrowheads="1"/>
          </p:cNvPicPr>
          <p:nvPr/>
        </p:nvPicPr>
        <p:blipFill>
          <a:blip r:embed="rId3" cstate="print"/>
          <a:srcRect/>
          <a:stretch>
            <a:fillRect/>
          </a:stretch>
        </p:blipFill>
        <p:spPr bwMode="auto">
          <a:xfrm>
            <a:off x="3563888" y="2204864"/>
            <a:ext cx="4564104" cy="2448272"/>
          </a:xfrm>
          <a:prstGeom prst="rect">
            <a:avLst/>
          </a:prstGeom>
          <a:noFill/>
        </p:spPr>
      </p:pic>
      <p:pic>
        <p:nvPicPr>
          <p:cNvPr id="2052" name="Picture 4" descr="C:\Documents and Settings\Administrador\Mis documentos\Mis imágenes\112___08\IMG_3697.JPG"/>
          <p:cNvPicPr>
            <a:picLocks noChangeAspect="1" noChangeArrowheads="1"/>
          </p:cNvPicPr>
          <p:nvPr/>
        </p:nvPicPr>
        <p:blipFill>
          <a:blip r:embed="rId4" cstate="print"/>
          <a:srcRect/>
          <a:stretch>
            <a:fillRect/>
          </a:stretch>
        </p:blipFill>
        <p:spPr bwMode="auto">
          <a:xfrm>
            <a:off x="6804248" y="2348880"/>
            <a:ext cx="3360889" cy="2304256"/>
          </a:xfrm>
          <a:prstGeom prst="rect">
            <a:avLst/>
          </a:prstGeom>
          <a:noFill/>
        </p:spPr>
      </p:pic>
      <p:pic>
        <p:nvPicPr>
          <p:cNvPr id="2051" name="Picture 3" descr="C:\Documents and Settings\Administrador\Mis documentos\Mis imágenes\112___08\IMG_3728.JPG"/>
          <p:cNvPicPr>
            <a:picLocks noChangeAspect="1" noChangeArrowheads="1"/>
          </p:cNvPicPr>
          <p:nvPr/>
        </p:nvPicPr>
        <p:blipFill>
          <a:blip r:embed="rId5" cstate="print"/>
          <a:srcRect/>
          <a:stretch>
            <a:fillRect/>
          </a:stretch>
        </p:blipFill>
        <p:spPr bwMode="auto">
          <a:xfrm>
            <a:off x="3563888" y="0"/>
            <a:ext cx="3168352" cy="2636912"/>
          </a:xfrm>
          <a:prstGeom prst="rect">
            <a:avLst/>
          </a:prstGeom>
          <a:noFill/>
        </p:spPr>
      </p:pic>
      <p:sp>
        <p:nvSpPr>
          <p:cNvPr id="4" name="WordArt 3"/>
          <p:cNvSpPr>
            <a:spLocks noGrp="1" noChangeArrowheads="1" noChangeShapeType="1" noTextEdit="1"/>
          </p:cNvSpPr>
          <p:nvPr>
            <p:ph sz="quarter" idx="1"/>
          </p:nvPr>
        </p:nvSpPr>
        <p:spPr bwMode="auto">
          <a:xfrm>
            <a:off x="3779912" y="5157192"/>
            <a:ext cx="3096344" cy="1440160"/>
          </a:xfrm>
          <a:prstGeom prst="rect">
            <a:avLst/>
          </a:prstGeom>
        </p:spPr>
        <p:txBody>
          <a:bodyPr wrap="none" fromWordArt="1">
            <a:prstTxWarp prst="textDeflateBottom">
              <a:avLst>
                <a:gd name="adj" fmla="val 76472"/>
              </a:avLst>
            </a:prstTxWarp>
            <a:normAutofit fontScale="85000" lnSpcReduction="20000"/>
            <a:scene3d>
              <a:camera prst="legacyPerspectiveFront">
                <a:rot lat="19799998" lon="19439996" rev="0"/>
              </a:camera>
              <a:lightRig rig="legacyNormal2" dir="t"/>
            </a:scene3d>
            <a:sp3d extrusionH="354000" prstMaterial="legacyMatte">
              <a:extrusionClr>
                <a:srgbClr val="939676"/>
              </a:extrusionClr>
            </a:sp3d>
          </a:bodyPr>
          <a:lstStyle/>
          <a:p>
            <a:pPr algn="ctr">
              <a:buNone/>
            </a:pPr>
            <a:r>
              <a:rPr lang="es-ES" sz="3600" kern="10" dirty="0">
                <a:ln w="9525">
                  <a:round/>
                  <a:headEnd/>
                  <a:tailEnd/>
                </a:ln>
                <a:solidFill>
                  <a:srgbClr val="FF3300"/>
                </a:solidFill>
                <a:latin typeface="Impact"/>
              </a:rPr>
              <a:t>GRACIAS POR </a:t>
            </a:r>
          </a:p>
          <a:p>
            <a:pPr algn="ctr">
              <a:buNone/>
            </a:pPr>
            <a:r>
              <a:rPr lang="es-ES" sz="3600" kern="10" dirty="0" smtClean="0">
                <a:ln w="9525">
                  <a:round/>
                  <a:headEnd/>
                  <a:tailEnd/>
                </a:ln>
                <a:solidFill>
                  <a:srgbClr val="FF3300"/>
                </a:solidFill>
                <a:latin typeface="Impact"/>
              </a:rPr>
              <a:t>SU</a:t>
            </a:r>
          </a:p>
          <a:p>
            <a:pPr algn="ctr">
              <a:buNone/>
            </a:pPr>
            <a:r>
              <a:rPr lang="es-ES" sz="3600" kern="10" dirty="0" smtClean="0">
                <a:ln w="9525">
                  <a:round/>
                  <a:headEnd/>
                  <a:tailEnd/>
                </a:ln>
                <a:solidFill>
                  <a:srgbClr val="FF3300"/>
                </a:solidFill>
                <a:latin typeface="Impact"/>
              </a:rPr>
              <a:t>ATENCIÓN</a:t>
            </a:r>
            <a:endParaRPr lang="es-ES" sz="3600" kern="10" dirty="0">
              <a:ln w="9525">
                <a:round/>
                <a:headEnd/>
                <a:tailEnd/>
              </a:ln>
              <a:solidFill>
                <a:srgbClr val="FF3300"/>
              </a:solidFill>
              <a:latin typeface="Impact"/>
            </a:endParaRPr>
          </a:p>
        </p:txBody>
      </p:sp>
      <p:pic>
        <p:nvPicPr>
          <p:cNvPr id="5" name="Picture 2" descr="C:\Documents and Settings\Administrador\Escritorio\Documentos RODRIGO\Rodrigo Santillan Obregon\ESPE\foto_espe.gif"/>
          <p:cNvPicPr>
            <a:picLocks noChangeAspect="1" noChangeArrowheads="1"/>
          </p:cNvPicPr>
          <p:nvPr/>
        </p:nvPicPr>
        <p:blipFill>
          <a:blip r:embed="rId6" cstate="print"/>
          <a:srcRect/>
          <a:stretch>
            <a:fillRect/>
          </a:stretch>
        </p:blipFill>
        <p:spPr bwMode="auto">
          <a:xfrm>
            <a:off x="35496" y="38849"/>
            <a:ext cx="2430270" cy="1373927"/>
          </a:xfrm>
          <a:prstGeom prst="rect">
            <a:avLst/>
          </a:prstGeom>
          <a:noFill/>
        </p:spPr>
      </p:pic>
      <p:pic>
        <p:nvPicPr>
          <p:cNvPr id="2050" name="Picture 2" descr="C:\Documents and Settings\Administrador\Mis documentos\Mis imágenes\COMPET SELECTIVO MANABI\DSC08784.JPG"/>
          <p:cNvPicPr>
            <a:picLocks noChangeAspect="1" noChangeArrowheads="1"/>
          </p:cNvPicPr>
          <p:nvPr/>
        </p:nvPicPr>
        <p:blipFill>
          <a:blip r:embed="rId7" cstate="print"/>
          <a:srcRect/>
          <a:stretch>
            <a:fillRect/>
          </a:stretch>
        </p:blipFill>
        <p:spPr bwMode="auto">
          <a:xfrm>
            <a:off x="6012160" y="0"/>
            <a:ext cx="3131839" cy="2618910"/>
          </a:xfrm>
          <a:prstGeom prst="rect">
            <a:avLst/>
          </a:prstGeom>
          <a:noFill/>
        </p:spPr>
      </p:pic>
      <p:pic>
        <p:nvPicPr>
          <p:cNvPr id="3" name="Picture 3" descr="C:\Documents and Settings\Administrador\Escritorio\IMG_0985.JPG"/>
          <p:cNvPicPr>
            <a:picLocks noChangeAspect="1" noChangeArrowheads="1"/>
          </p:cNvPicPr>
          <p:nvPr/>
        </p:nvPicPr>
        <p:blipFill>
          <a:blip r:embed="rId8" cstate="print"/>
          <a:srcRect/>
          <a:stretch>
            <a:fillRect/>
          </a:stretch>
        </p:blipFill>
        <p:spPr bwMode="auto">
          <a:xfrm>
            <a:off x="-36512" y="4653136"/>
            <a:ext cx="3587757" cy="2016224"/>
          </a:xfrm>
          <a:prstGeom prst="rect">
            <a:avLst/>
          </a:prstGeom>
          <a:noFill/>
        </p:spPr>
      </p:pic>
      <p:pic>
        <p:nvPicPr>
          <p:cNvPr id="1028" name="Picture 4" descr="C:\Documents and Settings\Administrador\Escritorio\IMG_0010.JPG"/>
          <p:cNvPicPr>
            <a:picLocks noChangeAspect="1" noChangeArrowheads="1"/>
          </p:cNvPicPr>
          <p:nvPr/>
        </p:nvPicPr>
        <p:blipFill>
          <a:blip r:embed="rId9" cstate="print"/>
          <a:srcRect/>
          <a:stretch>
            <a:fillRect/>
          </a:stretch>
        </p:blipFill>
        <p:spPr bwMode="auto">
          <a:xfrm>
            <a:off x="6552729" y="4653136"/>
            <a:ext cx="2555775" cy="21328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Administrador\Mis documentos\Mis imágenes\COMPET SELECTIVO MANABI\DSC08769.JPG"/>
          <p:cNvPicPr>
            <a:picLocks noChangeAspect="1" noChangeArrowheads="1"/>
          </p:cNvPicPr>
          <p:nvPr/>
        </p:nvPicPr>
        <p:blipFill>
          <a:blip r:embed="rId2" cstate="print"/>
          <a:srcRect/>
          <a:stretch>
            <a:fillRect/>
          </a:stretch>
        </p:blipFill>
        <p:spPr bwMode="auto">
          <a:xfrm>
            <a:off x="0" y="-27384"/>
            <a:ext cx="9332321" cy="6712514"/>
          </a:xfrm>
          <a:prstGeom prst="rect">
            <a:avLst/>
          </a:prstGeom>
          <a:noFill/>
        </p:spPr>
      </p:pic>
      <p:sp>
        <p:nvSpPr>
          <p:cNvPr id="3" name="2 Marcador de contenido"/>
          <p:cNvSpPr>
            <a:spLocks noGrp="1"/>
          </p:cNvSpPr>
          <p:nvPr>
            <p:ph idx="1"/>
          </p:nvPr>
        </p:nvSpPr>
        <p:spPr>
          <a:xfrm>
            <a:off x="385192" y="1163885"/>
            <a:ext cx="8507288" cy="5433467"/>
          </a:xfrm>
        </p:spPr>
        <p:txBody>
          <a:bodyPr>
            <a:normAutofit/>
          </a:bodyPr>
          <a:lstStyle/>
          <a:p>
            <a:pPr algn="just">
              <a:buNone/>
            </a:pPr>
            <a:r>
              <a:rPr lang="es-ES" sz="4300" dirty="0" smtClean="0"/>
              <a:t>           </a:t>
            </a:r>
            <a:endParaRPr lang="es-ES" sz="5200" dirty="0" smtClean="0"/>
          </a:p>
          <a:p>
            <a:pPr>
              <a:buNone/>
            </a:pPr>
            <a:endParaRPr lang="es-ES" dirty="0"/>
          </a:p>
        </p:txBody>
      </p:sp>
      <p:sp>
        <p:nvSpPr>
          <p:cNvPr id="4" name="3 Rectángulo"/>
          <p:cNvSpPr/>
          <p:nvPr/>
        </p:nvSpPr>
        <p:spPr>
          <a:xfrm>
            <a:off x="1115616" y="274583"/>
            <a:ext cx="7470576" cy="861774"/>
          </a:xfrm>
          <a:prstGeom prst="rect">
            <a:avLst/>
          </a:prstGeom>
        </p:spPr>
        <p:txBody>
          <a:bodyPr wrap="square">
            <a:spAutoFit/>
          </a:bodyPr>
          <a:lstStyle/>
          <a:p>
            <a:pPr algn="ctr"/>
            <a:r>
              <a:rPr lang="es-MX" sz="3200" dirty="0" smtClean="0">
                <a:solidFill>
                  <a:srgbClr val="009900"/>
                </a:solidFill>
                <a:latin typeface="Arial Black" pitchFamily="34" charset="0"/>
              </a:rPr>
              <a:t>RESUMEN</a:t>
            </a:r>
            <a:r>
              <a:rPr lang="es-MX" dirty="0" smtClean="0">
                <a:solidFill>
                  <a:srgbClr val="009900"/>
                </a:solidFill>
                <a:latin typeface="Arial Black" pitchFamily="34" charset="0"/>
              </a:rPr>
              <a:t/>
            </a:r>
            <a:br>
              <a:rPr lang="es-MX" dirty="0" smtClean="0">
                <a:solidFill>
                  <a:srgbClr val="009900"/>
                </a:solidFill>
                <a:latin typeface="Arial Black" pitchFamily="34" charset="0"/>
              </a:rPr>
            </a:br>
            <a:endParaRPr lang="es-ES" dirty="0"/>
          </a:p>
        </p:txBody>
      </p:sp>
      <p:pic>
        <p:nvPicPr>
          <p:cNvPr id="5" name="Picture 2" descr="C:\Documents and Settings\Administrador\Escritorio\Documentos RODRIGO\Rodrigo Santillan Obregon\ESPE\foto_espe.gif"/>
          <p:cNvPicPr>
            <a:picLocks noChangeAspect="1" noChangeArrowheads="1"/>
          </p:cNvPicPr>
          <p:nvPr/>
        </p:nvPicPr>
        <p:blipFill>
          <a:blip r:embed="rId3" cstate="print"/>
          <a:srcRect/>
          <a:stretch>
            <a:fillRect/>
          </a:stretch>
        </p:blipFill>
        <p:spPr bwMode="auto">
          <a:xfrm>
            <a:off x="35496" y="-27384"/>
            <a:ext cx="1714480" cy="969263"/>
          </a:xfrm>
          <a:prstGeom prst="rect">
            <a:avLst/>
          </a:prstGeom>
          <a:noFill/>
        </p:spPr>
      </p:pic>
      <p:pic>
        <p:nvPicPr>
          <p:cNvPr id="2053" name="Picture 5" descr="C:\Documents and Settings\Administrador\Mis documentos\Mis imágenes\112___08\IMG_3858.JPG"/>
          <p:cNvPicPr>
            <a:picLocks noChangeAspect="1" noChangeArrowheads="1"/>
          </p:cNvPicPr>
          <p:nvPr/>
        </p:nvPicPr>
        <p:blipFill>
          <a:blip r:embed="rId4" cstate="print"/>
          <a:srcRect/>
          <a:stretch>
            <a:fillRect/>
          </a:stretch>
        </p:blipFill>
        <p:spPr bwMode="auto">
          <a:xfrm>
            <a:off x="6403627" y="4797152"/>
            <a:ext cx="4001021" cy="2248467"/>
          </a:xfrm>
          <a:prstGeom prst="rect">
            <a:avLst/>
          </a:prstGeom>
          <a:noFill/>
        </p:spPr>
      </p:pic>
      <p:pic>
        <p:nvPicPr>
          <p:cNvPr id="2054" name="Picture 6" descr="C:\Documents and Settings\Administrador\Mis documentos\Mis imágenes\112___08\IMG_3856.JPG"/>
          <p:cNvPicPr>
            <a:picLocks noChangeAspect="1" noChangeArrowheads="1"/>
          </p:cNvPicPr>
          <p:nvPr/>
        </p:nvPicPr>
        <p:blipFill>
          <a:blip r:embed="rId5" cstate="print"/>
          <a:srcRect/>
          <a:stretch>
            <a:fillRect/>
          </a:stretch>
        </p:blipFill>
        <p:spPr bwMode="auto">
          <a:xfrm>
            <a:off x="-976685" y="4797152"/>
            <a:ext cx="4100297" cy="2304256"/>
          </a:xfrm>
          <a:prstGeom prst="rect">
            <a:avLst/>
          </a:prstGeom>
          <a:noFill/>
        </p:spPr>
      </p:pic>
      <p:pic>
        <p:nvPicPr>
          <p:cNvPr id="2051" name="Picture 3" descr="C:\Documents and Settings\Administrador\Mis documentos\Mis imágenes\112___08\IMG_3728.JPG"/>
          <p:cNvPicPr>
            <a:picLocks noChangeAspect="1" noChangeArrowheads="1"/>
          </p:cNvPicPr>
          <p:nvPr/>
        </p:nvPicPr>
        <p:blipFill>
          <a:blip r:embed="rId6" cstate="print"/>
          <a:srcRect/>
          <a:stretch>
            <a:fillRect/>
          </a:stretch>
        </p:blipFill>
        <p:spPr bwMode="auto">
          <a:xfrm>
            <a:off x="1944216" y="4797152"/>
            <a:ext cx="3635896" cy="2060848"/>
          </a:xfrm>
          <a:prstGeom prst="rect">
            <a:avLst/>
          </a:prstGeom>
          <a:noFill/>
        </p:spPr>
      </p:pic>
      <p:pic>
        <p:nvPicPr>
          <p:cNvPr id="2050" name="Picture 2" descr="C:\Documents and Settings\Administrador\Mis documentos\Mis imágenes\112___08\IMG_3726.JPG"/>
          <p:cNvPicPr>
            <a:picLocks noChangeAspect="1" noChangeArrowheads="1"/>
          </p:cNvPicPr>
          <p:nvPr/>
        </p:nvPicPr>
        <p:blipFill>
          <a:blip r:embed="rId7" cstate="print"/>
          <a:srcRect/>
          <a:stretch>
            <a:fillRect/>
          </a:stretch>
        </p:blipFill>
        <p:spPr bwMode="auto">
          <a:xfrm>
            <a:off x="4752528" y="4797152"/>
            <a:ext cx="2987824" cy="206432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238944" y="-90264"/>
            <a:ext cx="8229600" cy="1143000"/>
          </a:xfrm>
        </p:spPr>
        <p:txBody>
          <a:bodyPr>
            <a:normAutofit/>
          </a:bodyPr>
          <a:lstStyle/>
          <a:p>
            <a:r>
              <a:rPr lang="es-ES" sz="3800" b="1" dirty="0" smtClean="0">
                <a:solidFill>
                  <a:srgbClr val="FF0000"/>
                </a:solidFill>
              </a:rPr>
              <a:t>PLANTEAMIENTO DEL PROBLEMA</a:t>
            </a:r>
            <a:endParaRPr lang="es-ES" sz="3800" dirty="0">
              <a:solidFill>
                <a:srgbClr val="FF0000"/>
              </a:solidFill>
            </a:endParaRPr>
          </a:p>
        </p:txBody>
      </p:sp>
      <p:sp>
        <p:nvSpPr>
          <p:cNvPr id="6" name="5 Rectángulo"/>
          <p:cNvSpPr/>
          <p:nvPr/>
        </p:nvSpPr>
        <p:spPr>
          <a:xfrm>
            <a:off x="5148064" y="1196752"/>
            <a:ext cx="2952328"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RENDIMIENTO DEPORTIVO</a:t>
            </a:r>
            <a:endParaRPr lang="es-ES" b="1" dirty="0">
              <a:solidFill>
                <a:schemeClr val="tx1"/>
              </a:solidFill>
            </a:endParaRPr>
          </a:p>
        </p:txBody>
      </p:sp>
      <p:sp>
        <p:nvSpPr>
          <p:cNvPr id="7" name="6 Rectángulo"/>
          <p:cNvSpPr/>
          <p:nvPr/>
        </p:nvSpPr>
        <p:spPr>
          <a:xfrm>
            <a:off x="827584" y="1196752"/>
            <a:ext cx="2952328"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TÈCNICA DEL LANZAMIENTO DEL MARTILLO</a:t>
            </a:r>
            <a:endParaRPr lang="es-ES" b="1" dirty="0">
              <a:solidFill>
                <a:schemeClr val="tx1"/>
              </a:solidFill>
            </a:endParaRPr>
          </a:p>
        </p:txBody>
      </p:sp>
      <p:sp>
        <p:nvSpPr>
          <p:cNvPr id="8" name="7 Rectángulo"/>
          <p:cNvSpPr/>
          <p:nvPr/>
        </p:nvSpPr>
        <p:spPr>
          <a:xfrm>
            <a:off x="971600" y="2060848"/>
            <a:ext cx="2808312"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FASES DEL LANZAMIENTO </a:t>
            </a:r>
            <a:endParaRPr lang="es-ES" b="1" dirty="0">
              <a:solidFill>
                <a:schemeClr val="tx1"/>
              </a:solidFill>
            </a:endParaRPr>
          </a:p>
        </p:txBody>
      </p:sp>
      <p:sp>
        <p:nvSpPr>
          <p:cNvPr id="9" name="8 Rectángulo"/>
          <p:cNvSpPr/>
          <p:nvPr/>
        </p:nvSpPr>
        <p:spPr>
          <a:xfrm>
            <a:off x="611560" y="2924944"/>
            <a:ext cx="3168352"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ENTRENAMIENTO ESPECIFICO PARA EL DESARROLLO DE CADA FASE DEL LANZAMIENTO</a:t>
            </a:r>
            <a:endParaRPr lang="es-ES" b="1" dirty="0">
              <a:solidFill>
                <a:schemeClr val="tx1"/>
              </a:solidFill>
            </a:endParaRPr>
          </a:p>
        </p:txBody>
      </p:sp>
      <p:sp>
        <p:nvSpPr>
          <p:cNvPr id="11" name="10 Rectángulo"/>
          <p:cNvSpPr/>
          <p:nvPr/>
        </p:nvSpPr>
        <p:spPr>
          <a:xfrm>
            <a:off x="4499992" y="2060848"/>
            <a:ext cx="2016224"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PROCESO DE ENTRENAMIENTO</a:t>
            </a:r>
            <a:endParaRPr lang="es-ES" b="1" dirty="0">
              <a:solidFill>
                <a:schemeClr val="tx1"/>
              </a:solidFill>
            </a:endParaRPr>
          </a:p>
        </p:txBody>
      </p:sp>
      <p:sp>
        <p:nvSpPr>
          <p:cNvPr id="12" name="11 Rectángulo"/>
          <p:cNvSpPr/>
          <p:nvPr/>
        </p:nvSpPr>
        <p:spPr>
          <a:xfrm>
            <a:off x="7020272" y="2060848"/>
            <a:ext cx="1728192"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COMPETENCIAS</a:t>
            </a:r>
            <a:endParaRPr lang="es-ES" b="1" dirty="0">
              <a:solidFill>
                <a:schemeClr val="tx1"/>
              </a:solidFill>
            </a:endParaRPr>
          </a:p>
        </p:txBody>
      </p:sp>
      <p:sp>
        <p:nvSpPr>
          <p:cNvPr id="13" name="12 Rectángulo"/>
          <p:cNvSpPr/>
          <p:nvPr/>
        </p:nvSpPr>
        <p:spPr>
          <a:xfrm>
            <a:off x="6732240" y="5085184"/>
            <a:ext cx="2088232"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NIVELES</a:t>
            </a:r>
          </a:p>
          <a:p>
            <a:pPr algn="ctr"/>
            <a:r>
              <a:rPr lang="es-ES" b="1" dirty="0" smtClean="0">
                <a:solidFill>
                  <a:schemeClr val="tx1"/>
                </a:solidFill>
              </a:rPr>
              <a:t>N. LOCAL</a:t>
            </a:r>
          </a:p>
          <a:p>
            <a:pPr algn="ctr"/>
            <a:r>
              <a:rPr lang="es-ES" b="1" dirty="0" smtClean="0">
                <a:solidFill>
                  <a:schemeClr val="tx1"/>
                </a:solidFill>
              </a:rPr>
              <a:t>N. PROVINCIAL</a:t>
            </a:r>
          </a:p>
          <a:p>
            <a:pPr algn="ctr"/>
            <a:r>
              <a:rPr lang="es-ES" b="1" dirty="0" smtClean="0">
                <a:solidFill>
                  <a:schemeClr val="tx1"/>
                </a:solidFill>
              </a:rPr>
              <a:t>N. NACIONAL</a:t>
            </a:r>
          </a:p>
          <a:p>
            <a:pPr algn="ctr"/>
            <a:r>
              <a:rPr lang="es-ES" b="1" dirty="0" smtClean="0">
                <a:solidFill>
                  <a:schemeClr val="tx1"/>
                </a:solidFill>
              </a:rPr>
              <a:t>N. INTERNACIONAL</a:t>
            </a:r>
            <a:endParaRPr lang="es-ES" b="1" dirty="0">
              <a:solidFill>
                <a:schemeClr val="tx1"/>
              </a:solidFill>
            </a:endParaRPr>
          </a:p>
        </p:txBody>
      </p:sp>
      <p:sp>
        <p:nvSpPr>
          <p:cNvPr id="14" name="13 Rectángulo"/>
          <p:cNvSpPr/>
          <p:nvPr/>
        </p:nvSpPr>
        <p:spPr>
          <a:xfrm>
            <a:off x="7020272" y="2924944"/>
            <a:ext cx="1728192"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a:p>
            <a:pPr algn="ctr"/>
            <a:endParaRPr lang="es-ES" b="1" dirty="0" smtClean="0">
              <a:solidFill>
                <a:schemeClr val="tx1"/>
              </a:solidFill>
            </a:endParaRPr>
          </a:p>
          <a:p>
            <a:pPr algn="ctr"/>
            <a:r>
              <a:rPr lang="es-ES" b="1" dirty="0" smtClean="0">
                <a:solidFill>
                  <a:schemeClr val="tx1"/>
                </a:solidFill>
              </a:rPr>
              <a:t>CATEGORIAS</a:t>
            </a:r>
          </a:p>
          <a:p>
            <a:pPr algn="ctr"/>
            <a:r>
              <a:rPr lang="es-ES" b="1" dirty="0" smtClean="0">
                <a:solidFill>
                  <a:schemeClr val="tx1"/>
                </a:solidFill>
              </a:rPr>
              <a:t>C. MENORES</a:t>
            </a:r>
          </a:p>
          <a:p>
            <a:pPr algn="ctr"/>
            <a:r>
              <a:rPr lang="es-ES" b="1" dirty="0" smtClean="0">
                <a:solidFill>
                  <a:schemeClr val="tx1"/>
                </a:solidFill>
              </a:rPr>
              <a:t>C. PRE JUVENIL </a:t>
            </a:r>
          </a:p>
          <a:p>
            <a:pPr algn="ctr"/>
            <a:r>
              <a:rPr lang="es-ES" b="1" dirty="0" smtClean="0">
                <a:solidFill>
                  <a:schemeClr val="tx1"/>
                </a:solidFill>
              </a:rPr>
              <a:t>C.  JUVENIL</a:t>
            </a:r>
          </a:p>
          <a:p>
            <a:pPr algn="ctr"/>
            <a:r>
              <a:rPr lang="es-ES" b="1" dirty="0" smtClean="0">
                <a:solidFill>
                  <a:schemeClr val="tx1"/>
                </a:solidFill>
              </a:rPr>
              <a:t>C.  SENIOR</a:t>
            </a:r>
          </a:p>
          <a:p>
            <a:pPr algn="ctr"/>
            <a:endParaRPr lang="es-ES" b="1" dirty="0" smtClean="0">
              <a:solidFill>
                <a:schemeClr val="tx1"/>
              </a:solidFill>
            </a:endParaRPr>
          </a:p>
          <a:p>
            <a:pPr algn="ctr"/>
            <a:endParaRPr lang="es-ES" b="1" dirty="0">
              <a:solidFill>
                <a:schemeClr val="tx1"/>
              </a:solidFill>
            </a:endParaRPr>
          </a:p>
        </p:txBody>
      </p:sp>
      <p:sp>
        <p:nvSpPr>
          <p:cNvPr id="15" name="14 Rectángulo"/>
          <p:cNvSpPr/>
          <p:nvPr/>
        </p:nvSpPr>
        <p:spPr>
          <a:xfrm>
            <a:off x="251520" y="4077072"/>
            <a:ext cx="352839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a:p>
            <a:pPr algn="ctr"/>
            <a:endParaRPr lang="es-ES" b="1" dirty="0" smtClean="0">
              <a:solidFill>
                <a:schemeClr val="tx1"/>
              </a:solidFill>
            </a:endParaRPr>
          </a:p>
          <a:p>
            <a:pPr algn="ctr"/>
            <a:r>
              <a:rPr lang="es-ES" b="1" dirty="0" smtClean="0">
                <a:solidFill>
                  <a:schemeClr val="tx1"/>
                </a:solidFill>
              </a:rPr>
              <a:t>CAPACIDADES FÌSICAS A TRABAJAR</a:t>
            </a:r>
          </a:p>
          <a:p>
            <a:pPr algn="ctr"/>
            <a:r>
              <a:rPr lang="es-ES" b="1" dirty="0" smtClean="0">
                <a:solidFill>
                  <a:schemeClr val="tx1"/>
                </a:solidFill>
              </a:rPr>
              <a:t>EVALUACIÒN DEL GÈSTO TÈCNICO</a:t>
            </a:r>
          </a:p>
          <a:p>
            <a:pPr algn="ctr"/>
            <a:endParaRPr lang="es-ES" b="1" dirty="0" smtClean="0">
              <a:solidFill>
                <a:schemeClr val="tx1"/>
              </a:solidFill>
            </a:endParaRPr>
          </a:p>
          <a:p>
            <a:pPr algn="ctr"/>
            <a:endParaRPr lang="es-ES" b="1" dirty="0">
              <a:solidFill>
                <a:schemeClr val="tx1"/>
              </a:solidFill>
            </a:endParaRPr>
          </a:p>
        </p:txBody>
      </p:sp>
      <p:sp>
        <p:nvSpPr>
          <p:cNvPr id="16" name="15 Rectángulo"/>
          <p:cNvSpPr/>
          <p:nvPr/>
        </p:nvSpPr>
        <p:spPr>
          <a:xfrm>
            <a:off x="323528" y="5085184"/>
            <a:ext cx="345638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a:p>
            <a:pPr algn="ctr"/>
            <a:endParaRPr lang="es-ES" b="1" dirty="0" smtClean="0">
              <a:solidFill>
                <a:schemeClr val="tx1"/>
              </a:solidFill>
            </a:endParaRPr>
          </a:p>
          <a:p>
            <a:pPr algn="ctr"/>
            <a:endParaRPr lang="es-ES" b="1" dirty="0" smtClean="0">
              <a:solidFill>
                <a:schemeClr val="tx1"/>
              </a:solidFill>
            </a:endParaRPr>
          </a:p>
          <a:p>
            <a:pPr algn="ctr"/>
            <a:r>
              <a:rPr lang="es-ES" b="1" dirty="0" smtClean="0">
                <a:solidFill>
                  <a:schemeClr val="tx1"/>
                </a:solidFill>
              </a:rPr>
              <a:t>APLICACIÒN DE TEST ESPECIFICOS DE LA PRUEBA</a:t>
            </a:r>
          </a:p>
          <a:p>
            <a:pPr algn="ctr"/>
            <a:endParaRPr lang="es-ES" b="1" dirty="0" smtClean="0">
              <a:solidFill>
                <a:schemeClr val="tx1"/>
              </a:solidFill>
            </a:endParaRPr>
          </a:p>
          <a:p>
            <a:pPr algn="ctr"/>
            <a:endParaRPr lang="es-ES" b="1" dirty="0" smtClean="0">
              <a:solidFill>
                <a:schemeClr val="tx1"/>
              </a:solidFill>
            </a:endParaRPr>
          </a:p>
          <a:p>
            <a:pPr algn="ctr"/>
            <a:endParaRPr lang="es-ES" b="1" dirty="0">
              <a:solidFill>
                <a:schemeClr val="tx1"/>
              </a:solidFill>
            </a:endParaRPr>
          </a:p>
        </p:txBody>
      </p:sp>
      <p:sp>
        <p:nvSpPr>
          <p:cNvPr id="17" name="16 Rectángulo"/>
          <p:cNvSpPr/>
          <p:nvPr/>
        </p:nvSpPr>
        <p:spPr>
          <a:xfrm>
            <a:off x="4499992" y="2996952"/>
            <a:ext cx="1944216"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PLANIFICACIÒN Y METODOLOGÌA DEL ENTRENAMIENTO DEPORTIVO</a:t>
            </a:r>
            <a:endParaRPr lang="es-ES" b="1" dirty="0">
              <a:solidFill>
                <a:schemeClr val="tx1"/>
              </a:solidFill>
            </a:endParaRPr>
          </a:p>
        </p:txBody>
      </p:sp>
      <p:cxnSp>
        <p:nvCxnSpPr>
          <p:cNvPr id="18" name="17 Conector recto de flecha"/>
          <p:cNvCxnSpPr>
            <a:stCxn id="6" idx="2"/>
          </p:cNvCxnSpPr>
          <p:nvPr/>
        </p:nvCxnSpPr>
        <p:spPr>
          <a:xfrm flipH="1">
            <a:off x="5508104" y="1772816"/>
            <a:ext cx="11161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6" idx="2"/>
          </p:cNvCxnSpPr>
          <p:nvPr/>
        </p:nvCxnSpPr>
        <p:spPr>
          <a:xfrm>
            <a:off x="6624228" y="1772816"/>
            <a:ext cx="12601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a:off x="5292080" y="270892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7992380" y="2636912"/>
            <a:ext cx="360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7884368" y="4725144"/>
            <a:ext cx="720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3851920" y="1484784"/>
            <a:ext cx="648072"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H="1" flipV="1">
            <a:off x="3779912" y="2204864"/>
            <a:ext cx="72008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H="1" flipV="1">
            <a:off x="3851920" y="3573016"/>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a:off x="3779912" y="3645024"/>
            <a:ext cx="72008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a:off x="3851920" y="3645024"/>
            <a:ext cx="648072"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7" idx="2"/>
          </p:cNvCxnSpPr>
          <p:nvPr/>
        </p:nvCxnSpPr>
        <p:spPr>
          <a:xfrm>
            <a:off x="2303748" y="1772816"/>
            <a:ext cx="360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2303748" y="2564904"/>
            <a:ext cx="360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9" idx="2"/>
          </p:cNvCxnSpPr>
          <p:nvPr/>
        </p:nvCxnSpPr>
        <p:spPr>
          <a:xfrm>
            <a:off x="2195736" y="3861048"/>
            <a:ext cx="360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2159732" y="4797152"/>
            <a:ext cx="360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238944" y="-18256"/>
            <a:ext cx="8229600" cy="1143000"/>
          </a:xfrm>
        </p:spPr>
        <p:txBody>
          <a:bodyPr>
            <a:normAutofit/>
          </a:bodyPr>
          <a:lstStyle/>
          <a:p>
            <a:r>
              <a:rPr lang="es-ES" sz="3800" b="1" dirty="0" smtClean="0">
                <a:solidFill>
                  <a:srgbClr val="FF0000"/>
                </a:solidFill>
              </a:rPr>
              <a:t>JUSTIFICACIÒN E IMPORTANCIA</a:t>
            </a:r>
            <a:endParaRPr lang="es-ES" sz="3800" dirty="0">
              <a:solidFill>
                <a:srgbClr val="FF0000"/>
              </a:solidFill>
            </a:endParaRPr>
          </a:p>
        </p:txBody>
      </p:sp>
      <p:sp>
        <p:nvSpPr>
          <p:cNvPr id="6" name="5 Rectángulo"/>
          <p:cNvSpPr/>
          <p:nvPr/>
        </p:nvSpPr>
        <p:spPr>
          <a:xfrm>
            <a:off x="4860032" y="1844824"/>
            <a:ext cx="3744416"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OPTIMIZACION DEL RENDIMIENTO DEPORTIVO</a:t>
            </a:r>
            <a:endParaRPr lang="es-ES" b="1" dirty="0">
              <a:solidFill>
                <a:schemeClr val="tx1"/>
              </a:solidFill>
            </a:endParaRPr>
          </a:p>
        </p:txBody>
      </p:sp>
      <p:sp>
        <p:nvSpPr>
          <p:cNvPr id="7" name="6 Rectángulo"/>
          <p:cNvSpPr/>
          <p:nvPr/>
        </p:nvSpPr>
        <p:spPr>
          <a:xfrm>
            <a:off x="1403648" y="3717032"/>
            <a:ext cx="6552728"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RESULTADOS EN COMPETENCIAS NACIONALES EN BENEFICIO DE LA FDCH CON MARCAS DE CARÀCTER INTERNACIONAL</a:t>
            </a:r>
            <a:endParaRPr lang="es-ES" b="1" dirty="0">
              <a:solidFill>
                <a:schemeClr val="tx1"/>
              </a:solidFill>
            </a:endParaRPr>
          </a:p>
        </p:txBody>
      </p:sp>
      <p:cxnSp>
        <p:nvCxnSpPr>
          <p:cNvPr id="8" name="7 Conector recto de flecha"/>
          <p:cNvCxnSpPr/>
          <p:nvPr/>
        </p:nvCxnSpPr>
        <p:spPr>
          <a:xfrm>
            <a:off x="2483768" y="2420888"/>
            <a:ext cx="212423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611560" y="1844824"/>
            <a:ext cx="3744416"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OPTIMIZACION DE LA TÈCNICA DEL LANZAMIENTO DEL MARTILLO </a:t>
            </a:r>
            <a:endParaRPr lang="es-ES" b="1" dirty="0">
              <a:solidFill>
                <a:schemeClr val="tx1"/>
              </a:solidFill>
            </a:endParaRPr>
          </a:p>
        </p:txBody>
      </p:sp>
      <p:cxnSp>
        <p:nvCxnSpPr>
          <p:cNvPr id="13" name="12 Conector recto de flecha"/>
          <p:cNvCxnSpPr>
            <a:stCxn id="6" idx="2"/>
          </p:cNvCxnSpPr>
          <p:nvPr/>
        </p:nvCxnSpPr>
        <p:spPr>
          <a:xfrm flipH="1">
            <a:off x="4680012" y="2420888"/>
            <a:ext cx="205222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590872" y="-18256"/>
            <a:ext cx="8229600" cy="1143000"/>
          </a:xfrm>
        </p:spPr>
        <p:txBody>
          <a:bodyPr>
            <a:normAutofit/>
          </a:bodyPr>
          <a:lstStyle/>
          <a:p>
            <a:r>
              <a:rPr lang="es-ES" sz="3800" b="1" dirty="0" smtClean="0">
                <a:solidFill>
                  <a:srgbClr val="FF0000"/>
                </a:solidFill>
              </a:rPr>
              <a:t>OBJETIVOS</a:t>
            </a:r>
            <a:endParaRPr lang="es-ES" sz="3800" dirty="0">
              <a:solidFill>
                <a:srgbClr val="FF0000"/>
              </a:solidFill>
            </a:endParaRPr>
          </a:p>
        </p:txBody>
      </p:sp>
      <p:sp>
        <p:nvSpPr>
          <p:cNvPr id="1025" name="Rectangle 1"/>
          <p:cNvSpPr>
            <a:spLocks noChangeArrowheads="1"/>
          </p:cNvSpPr>
          <p:nvPr/>
        </p:nvSpPr>
        <p:spPr bwMode="auto">
          <a:xfrm>
            <a:off x="827584" y="1340768"/>
            <a:ext cx="792088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2"/>
                </a:solidFill>
                <a:effectLst/>
                <a:latin typeface="Arial Black" pitchFamily="34" charset="0"/>
                <a:ea typeface="Times New Roman" pitchFamily="18" charset="0"/>
                <a:cs typeface="Arial" pitchFamily="34" charset="0"/>
              </a:rPr>
              <a:t>Objetivo General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Determinar si la técnica del lanzamiento del martillo incide en el rendimiento deportivo de los atletas lanzadores de la Provincia de Chimborazo en el periodo marzo-agosto 2012. </a:t>
            </a:r>
            <a:endParaRPr kumimoji="0" lang="es-ES" sz="1400" b="0" i="0" u="none" strike="noStrike" cap="none" normalizeH="0" baseline="0" dirty="0" smtClean="0">
              <a:ln>
                <a:noFill/>
              </a:ln>
              <a:solidFill>
                <a:schemeClr val="tx1"/>
              </a:solidFill>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827584" y="2924944"/>
            <a:ext cx="7956376" cy="31239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2"/>
                </a:solidFill>
                <a:effectLst/>
                <a:latin typeface="Arial Black" pitchFamily="34" charset="0"/>
                <a:ea typeface="Times New Roman" pitchFamily="18" charset="0"/>
                <a:cs typeface="Arial" pitchFamily="34" charset="0"/>
              </a:rPr>
              <a:t>Objetivos Específicos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Analizar el rendimiento del lanzamiento de martillo de los atletas lanzadores de la Provincia de Chimborazo en el periodo marzo-agosto 2012.</a:t>
            </a:r>
            <a:r>
              <a:rPr kumimoji="0" lang="es-ES" sz="14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Evaluar la técnica del lanzamiento del martillo en la secuencia de los movimientos realizados por los atletas lanzadores de martillo de la Provincia de Chimborazo en el periodo marzo-agosto 2012.</a:t>
            </a:r>
            <a:r>
              <a:rPr kumimoji="0" lang="es-ES" sz="14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400" b="1" dirty="0" smtClean="0">
                <a:solidFill>
                  <a:srgbClr val="000000"/>
                </a:solidFill>
                <a:latin typeface="Arial Black" pitchFamily="34" charset="0"/>
                <a:ea typeface="Times New Roman" pitchFamily="18" charset="0"/>
                <a:cs typeface="Arial" pitchFamily="34" charset="0"/>
              </a:rPr>
              <a:t>- </a:t>
            </a:r>
            <a:r>
              <a:rPr kumimoji="0" lang="es-ES" sz="14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Correlacionar el nivel técnico del lanzamiento del martillo en forma permanente con la aplicación de test físico-técnicos durante el proceso de entrenamiento y en las competencias preparatorias y la competencia fundamental de los atletas lanzadores de martillo de la Provincia de Chimborazo en el periodo marzo-agosto 2012. </a:t>
            </a:r>
            <a:endParaRPr kumimoji="0" lang="es-ES" sz="1400" b="0" i="0" u="none" strike="noStrike" cap="none" normalizeH="0" baseline="0" dirty="0" smtClean="0">
              <a:ln>
                <a:noFill/>
              </a:ln>
              <a:solidFill>
                <a:schemeClr val="tx1"/>
              </a:solidFill>
              <a:effectLst/>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4016" y="1268760"/>
            <a:ext cx="9756576" cy="5832648"/>
          </a:xfrm>
        </p:spPr>
        <p:txBody>
          <a:bodyPr>
            <a:normAutofit fontScale="32500" lnSpcReduction="20000"/>
          </a:bodyPr>
          <a:lstStyle/>
          <a:p>
            <a:pPr>
              <a:buNone/>
            </a:pPr>
            <a:r>
              <a:rPr lang="es-ES" sz="4900" b="1" dirty="0" smtClean="0">
                <a:solidFill>
                  <a:schemeClr val="tx2"/>
                </a:solidFill>
                <a:latin typeface="Arial Black" pitchFamily="34" charset="0"/>
              </a:rPr>
              <a:t>Hipótesis</a:t>
            </a:r>
            <a:r>
              <a:rPr lang="es-ES" sz="4900" dirty="0" smtClean="0"/>
              <a:t> </a:t>
            </a:r>
          </a:p>
          <a:p>
            <a:pPr>
              <a:buNone/>
            </a:pPr>
            <a:r>
              <a:rPr lang="es-ES" sz="4300" dirty="0" smtClean="0">
                <a:latin typeface="Arial Black" pitchFamily="34" charset="0"/>
              </a:rPr>
              <a:t>La técnica del lanzamiento del martillo incide en el rendimiento deportivo</a:t>
            </a:r>
            <a:r>
              <a:rPr lang="es-ES" sz="4300" b="1" dirty="0" smtClean="0">
                <a:latin typeface="Arial Black" pitchFamily="34" charset="0"/>
              </a:rPr>
              <a:t> </a:t>
            </a:r>
            <a:r>
              <a:rPr lang="es-ES" sz="4300" dirty="0" smtClean="0">
                <a:latin typeface="Arial Black" pitchFamily="34" charset="0"/>
              </a:rPr>
              <a:t>de los atletas</a:t>
            </a:r>
          </a:p>
          <a:p>
            <a:pPr>
              <a:buNone/>
            </a:pPr>
            <a:r>
              <a:rPr lang="es-ES" sz="4300" dirty="0" smtClean="0">
                <a:latin typeface="Arial Black" pitchFamily="34" charset="0"/>
              </a:rPr>
              <a:t>lanzadores de la Provincia de Chimborazo</a:t>
            </a:r>
            <a:r>
              <a:rPr lang="es-ES" sz="3500" dirty="0" smtClean="0">
                <a:latin typeface="Arial Black" pitchFamily="34" charset="0"/>
              </a:rPr>
              <a:t>. </a:t>
            </a:r>
          </a:p>
          <a:p>
            <a:pPr>
              <a:buNone/>
            </a:pPr>
            <a:endParaRPr lang="es-ES" dirty="0" smtClean="0"/>
          </a:p>
          <a:p>
            <a:pPr>
              <a:buNone/>
            </a:pPr>
            <a:r>
              <a:rPr lang="es-ES" b="1" dirty="0" smtClean="0"/>
              <a:t> </a:t>
            </a:r>
            <a:r>
              <a:rPr lang="es-ES" sz="4900" b="1" dirty="0" smtClean="0">
                <a:solidFill>
                  <a:schemeClr val="tx2"/>
                </a:solidFill>
                <a:latin typeface="Arial Black" pitchFamily="34" charset="0"/>
              </a:rPr>
              <a:t>Hipótesis Nula</a:t>
            </a:r>
            <a:endParaRPr lang="es-ES" sz="4900" dirty="0" smtClean="0">
              <a:solidFill>
                <a:schemeClr val="tx2"/>
              </a:solidFill>
              <a:latin typeface="Arial Black" pitchFamily="34" charset="0"/>
            </a:endParaRPr>
          </a:p>
          <a:p>
            <a:pPr>
              <a:buNone/>
            </a:pPr>
            <a:r>
              <a:rPr lang="es-ES" sz="4300" dirty="0" smtClean="0">
                <a:latin typeface="Arial Black" pitchFamily="34" charset="0"/>
              </a:rPr>
              <a:t>La  técnica  del  lanzamiento  del  martillo  no incide  en el  rendimiento deportivo</a:t>
            </a:r>
            <a:r>
              <a:rPr lang="es-ES" sz="4300" b="1" dirty="0" smtClean="0">
                <a:latin typeface="Arial Black" pitchFamily="34" charset="0"/>
              </a:rPr>
              <a:t> </a:t>
            </a:r>
            <a:r>
              <a:rPr lang="es-ES" sz="4300" dirty="0" smtClean="0">
                <a:latin typeface="Arial Black" pitchFamily="34" charset="0"/>
              </a:rPr>
              <a:t>de los </a:t>
            </a:r>
          </a:p>
          <a:p>
            <a:pPr>
              <a:buNone/>
            </a:pPr>
            <a:r>
              <a:rPr lang="es-ES" sz="4300" dirty="0" smtClean="0">
                <a:latin typeface="Arial Black" pitchFamily="34" charset="0"/>
              </a:rPr>
              <a:t>atletas lanzadores de la Provincia de Chimborazo</a:t>
            </a:r>
            <a:r>
              <a:rPr lang="es-ES" dirty="0" smtClean="0"/>
              <a:t>. </a:t>
            </a:r>
          </a:p>
          <a:p>
            <a:pPr>
              <a:buNone/>
            </a:pPr>
            <a:r>
              <a:rPr lang="es-ES" b="1" dirty="0" smtClean="0"/>
              <a:t> </a:t>
            </a:r>
            <a:endParaRPr lang="es-ES" sz="4000" dirty="0" smtClean="0">
              <a:solidFill>
                <a:schemeClr val="tx2"/>
              </a:solidFill>
              <a:latin typeface="Arial Black" pitchFamily="34" charset="0"/>
            </a:endParaRPr>
          </a:p>
          <a:p>
            <a:pPr>
              <a:buNone/>
            </a:pPr>
            <a:r>
              <a:rPr lang="es-ES" sz="4900" b="1" dirty="0" smtClean="0">
                <a:solidFill>
                  <a:schemeClr val="tx2"/>
                </a:solidFill>
                <a:latin typeface="Arial Black" pitchFamily="34" charset="0"/>
              </a:rPr>
              <a:t>Operacionalizaciòn de variables  </a:t>
            </a:r>
            <a:endParaRPr lang="es-ES" sz="4900" dirty="0" smtClean="0">
              <a:solidFill>
                <a:schemeClr val="tx2"/>
              </a:solidFill>
              <a:latin typeface="Arial Black" pitchFamily="34" charset="0"/>
            </a:endParaRPr>
          </a:p>
          <a:p>
            <a:pPr>
              <a:buNone/>
            </a:pPr>
            <a:r>
              <a:rPr lang="es-ES" sz="4300" dirty="0" smtClean="0">
                <a:latin typeface="Arial Black" pitchFamily="34" charset="0"/>
              </a:rPr>
              <a:t>En  la  formulación  del problema  de investigación  se plantea el siguiente estudio: ¿Se</a:t>
            </a:r>
          </a:p>
          <a:p>
            <a:pPr>
              <a:buNone/>
            </a:pPr>
            <a:r>
              <a:rPr lang="es-ES" sz="4300" dirty="0" smtClean="0">
                <a:latin typeface="Arial Black" pitchFamily="34" charset="0"/>
              </a:rPr>
              <a:t>relaciona la  Incidencia de la  técnica del  lanzamiento  del  martillo con el rendimiento</a:t>
            </a:r>
          </a:p>
          <a:p>
            <a:pPr>
              <a:buNone/>
            </a:pPr>
            <a:r>
              <a:rPr lang="es-ES" sz="4300" dirty="0" smtClean="0">
                <a:latin typeface="Arial Black" pitchFamily="34" charset="0"/>
              </a:rPr>
              <a:t>deportivo de los atletas lanzadores de la Provincia de Chimborazo en el periodo marzo – </a:t>
            </a:r>
          </a:p>
          <a:p>
            <a:pPr>
              <a:buNone/>
            </a:pPr>
            <a:r>
              <a:rPr lang="es-ES" sz="4300" dirty="0" smtClean="0">
                <a:latin typeface="Arial Black" pitchFamily="34" charset="0"/>
              </a:rPr>
              <a:t>agosto 2012?</a:t>
            </a:r>
          </a:p>
          <a:p>
            <a:pPr>
              <a:buNone/>
            </a:pPr>
            <a:r>
              <a:rPr lang="es-ES" dirty="0" smtClean="0"/>
              <a:t> </a:t>
            </a:r>
          </a:p>
          <a:p>
            <a:pPr>
              <a:buNone/>
            </a:pPr>
            <a:r>
              <a:rPr lang="es-ES" sz="4900" b="1" dirty="0" smtClean="0">
                <a:solidFill>
                  <a:schemeClr val="tx2"/>
                </a:solidFill>
                <a:latin typeface="Arial Black" pitchFamily="34" charset="0"/>
              </a:rPr>
              <a:t>Variable Independiente</a:t>
            </a:r>
            <a:endParaRPr lang="es-ES" sz="4900" dirty="0" smtClean="0">
              <a:solidFill>
                <a:schemeClr val="tx2"/>
              </a:solidFill>
              <a:latin typeface="Arial Black" pitchFamily="34" charset="0"/>
            </a:endParaRPr>
          </a:p>
          <a:p>
            <a:pPr>
              <a:buNone/>
            </a:pPr>
            <a:r>
              <a:rPr lang="es-ES" sz="4300" b="1" dirty="0" smtClean="0">
                <a:latin typeface="Arial Black" pitchFamily="34" charset="0"/>
              </a:rPr>
              <a:t> Técnica del Lanzamiento del Martillo.- </a:t>
            </a:r>
            <a:r>
              <a:rPr lang="es-ES" sz="4300" dirty="0" smtClean="0">
                <a:latin typeface="Arial Black" pitchFamily="34" charset="0"/>
              </a:rPr>
              <a:t>El nivel de la técnica del lanzamiento del martillo</a:t>
            </a:r>
          </a:p>
          <a:p>
            <a:pPr>
              <a:buNone/>
            </a:pPr>
            <a:r>
              <a:rPr lang="es-ES" sz="4300" dirty="0" smtClean="0">
                <a:latin typeface="Arial Black" pitchFamily="34" charset="0"/>
              </a:rPr>
              <a:t> es la Variable  independiente de  esta investigación  en virtud  del efecto que tiene para </a:t>
            </a:r>
          </a:p>
          <a:p>
            <a:pPr>
              <a:buNone/>
            </a:pPr>
            <a:r>
              <a:rPr lang="es-ES" sz="4300" dirty="0" smtClean="0">
                <a:latin typeface="Arial Black" pitchFamily="34" charset="0"/>
              </a:rPr>
              <a:t> alcanzar  un rendimiento óptimo  a nivel nacional; mismo que  se establece como causa </a:t>
            </a:r>
          </a:p>
          <a:p>
            <a:pPr>
              <a:buNone/>
            </a:pPr>
            <a:r>
              <a:rPr lang="es-ES" sz="4300" dirty="0" smtClean="0">
                <a:latin typeface="Arial Black" pitchFamily="34" charset="0"/>
              </a:rPr>
              <a:t> de este problema. </a:t>
            </a:r>
          </a:p>
          <a:p>
            <a:pPr>
              <a:buNone/>
            </a:pPr>
            <a:r>
              <a:rPr lang="es-ES" b="1" dirty="0" smtClean="0"/>
              <a:t> </a:t>
            </a:r>
            <a:endParaRPr lang="es-ES" dirty="0" smtClean="0"/>
          </a:p>
          <a:p>
            <a:pPr>
              <a:buNone/>
            </a:pPr>
            <a:r>
              <a:rPr lang="es-ES" sz="4900" b="1" dirty="0" smtClean="0">
                <a:solidFill>
                  <a:schemeClr val="tx2"/>
                </a:solidFill>
                <a:latin typeface="Arial Black" pitchFamily="34" charset="0"/>
              </a:rPr>
              <a:t>Variable Dependiente</a:t>
            </a:r>
            <a:endParaRPr lang="es-ES" sz="4900" dirty="0" smtClean="0">
              <a:solidFill>
                <a:schemeClr val="tx2"/>
              </a:solidFill>
              <a:latin typeface="Arial Black" pitchFamily="34" charset="0"/>
            </a:endParaRPr>
          </a:p>
          <a:p>
            <a:pPr>
              <a:buNone/>
            </a:pPr>
            <a:r>
              <a:rPr lang="es-ES" sz="4300" b="1" dirty="0" smtClean="0">
                <a:latin typeface="Arial Black" pitchFamily="34" charset="0"/>
              </a:rPr>
              <a:t>Rendimiento Deportivo</a:t>
            </a:r>
            <a:r>
              <a:rPr lang="es-ES" sz="4300" dirty="0" smtClean="0">
                <a:latin typeface="Arial Black" pitchFamily="34" charset="0"/>
              </a:rPr>
              <a:t>.- Siendo la causa de que por la mala técnica del lanzamiento del </a:t>
            </a:r>
          </a:p>
          <a:p>
            <a:pPr>
              <a:buNone/>
            </a:pPr>
            <a:r>
              <a:rPr lang="es-ES" sz="4300" dirty="0" smtClean="0">
                <a:latin typeface="Arial Black" pitchFamily="34" charset="0"/>
              </a:rPr>
              <a:t>Martillo que tienen los  atletas lanzadores de la  Provincia de Chimborazo no se alcance </a:t>
            </a:r>
          </a:p>
          <a:p>
            <a:pPr>
              <a:buNone/>
            </a:pPr>
            <a:r>
              <a:rPr lang="es-ES" sz="4300" dirty="0" smtClean="0">
                <a:latin typeface="Arial Black" pitchFamily="34" charset="0"/>
              </a:rPr>
              <a:t>un rendimiento óptimo a nivel nacional.</a:t>
            </a:r>
          </a:p>
          <a:p>
            <a:pPr>
              <a:buNone/>
            </a:pPr>
            <a:endParaRPr lang="es-ES" sz="4300" dirty="0">
              <a:latin typeface="Arial Black" pitchFamily="34" charset="0"/>
            </a:endParaRPr>
          </a:p>
        </p:txBody>
      </p:sp>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4"/>
            <a:ext cx="1714480" cy="969263"/>
          </a:xfrm>
          <a:prstGeom prst="rect">
            <a:avLst/>
          </a:prstGeom>
          <a:noFill/>
        </p:spPr>
      </p:pic>
      <p:sp>
        <p:nvSpPr>
          <p:cNvPr id="5" name="1 Título"/>
          <p:cNvSpPr>
            <a:spLocks noGrp="1"/>
          </p:cNvSpPr>
          <p:nvPr>
            <p:ph type="title"/>
          </p:nvPr>
        </p:nvSpPr>
        <p:spPr>
          <a:xfrm>
            <a:off x="1310952" y="125760"/>
            <a:ext cx="8229600" cy="1143000"/>
          </a:xfrm>
        </p:spPr>
        <p:txBody>
          <a:bodyPr>
            <a:normAutofit fontScale="90000"/>
          </a:bodyPr>
          <a:lstStyle/>
          <a:p>
            <a:r>
              <a:rPr lang="es-ES" sz="3800" b="1" dirty="0" smtClean="0">
                <a:solidFill>
                  <a:srgbClr val="FF0000"/>
                </a:solidFill>
              </a:rPr>
              <a:t>HIPÒTESIS Y OPERACIONALIZACIÒN DE VARIABLES</a:t>
            </a:r>
            <a:endParaRPr lang="es-ES" sz="38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79829" y="188640"/>
            <a:ext cx="4384342" cy="369332"/>
          </a:xfrm>
          <a:prstGeom prst="rect">
            <a:avLst/>
          </a:prstGeom>
        </p:spPr>
        <p:txBody>
          <a:bodyPr wrap="none">
            <a:spAutoFit/>
          </a:bodyPr>
          <a:lstStyle/>
          <a:p>
            <a:pPr>
              <a:buNone/>
            </a:pPr>
            <a:r>
              <a:rPr lang="es-ES" b="1" dirty="0" smtClean="0">
                <a:solidFill>
                  <a:srgbClr val="FF0000"/>
                </a:solidFill>
                <a:latin typeface="Arial Black" pitchFamily="34" charset="0"/>
              </a:rPr>
              <a:t>Operacionalizaciòn de variables  </a:t>
            </a:r>
            <a:endParaRPr lang="es-ES" dirty="0" smtClean="0">
              <a:solidFill>
                <a:srgbClr val="FF0000"/>
              </a:solidFill>
              <a:latin typeface="Arial Black" pitchFamily="34" charset="0"/>
            </a:endParaRPr>
          </a:p>
        </p:txBody>
      </p:sp>
      <p:pic>
        <p:nvPicPr>
          <p:cNvPr id="5"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5"/>
            <a:ext cx="1800200" cy="576063"/>
          </a:xfrm>
          <a:prstGeom prst="rect">
            <a:avLst/>
          </a:prstGeom>
          <a:noFill/>
        </p:spPr>
      </p:pic>
      <p:pic>
        <p:nvPicPr>
          <p:cNvPr id="11" name="10 Imagen"/>
          <p:cNvPicPr/>
          <p:nvPr/>
        </p:nvPicPr>
        <p:blipFill>
          <a:blip r:embed="rId3" cstate="print"/>
          <a:srcRect/>
          <a:stretch>
            <a:fillRect/>
          </a:stretch>
        </p:blipFill>
        <p:spPr bwMode="auto">
          <a:xfrm>
            <a:off x="484644" y="836712"/>
            <a:ext cx="8174712"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Escritorio\Documentos RODRIGO\Rodrigo Santillan Obregon\ESPE\foto_espe.gif"/>
          <p:cNvPicPr>
            <a:picLocks noChangeAspect="1" noChangeArrowheads="1"/>
          </p:cNvPicPr>
          <p:nvPr/>
        </p:nvPicPr>
        <p:blipFill>
          <a:blip r:embed="rId2" cstate="print"/>
          <a:srcRect/>
          <a:stretch>
            <a:fillRect/>
          </a:stretch>
        </p:blipFill>
        <p:spPr bwMode="auto">
          <a:xfrm>
            <a:off x="35496" y="44625"/>
            <a:ext cx="1800200" cy="576063"/>
          </a:xfrm>
          <a:prstGeom prst="rect">
            <a:avLst/>
          </a:prstGeom>
          <a:noFill/>
        </p:spPr>
      </p:pic>
      <p:sp>
        <p:nvSpPr>
          <p:cNvPr id="5" name="1 Título"/>
          <p:cNvSpPr txBox="1">
            <a:spLocks/>
          </p:cNvSpPr>
          <p:nvPr/>
        </p:nvSpPr>
        <p:spPr>
          <a:xfrm>
            <a:off x="1310952" y="125760"/>
            <a:ext cx="7833048" cy="8549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800" b="1" dirty="0" smtClean="0">
                <a:solidFill>
                  <a:srgbClr val="FF0000"/>
                </a:solidFill>
                <a:latin typeface="+mj-lt"/>
                <a:ea typeface="+mj-ea"/>
                <a:cs typeface="+mj-cs"/>
              </a:rPr>
              <a:t>MARCO TEÒRICO </a:t>
            </a:r>
            <a:endParaRPr kumimoji="0" lang="es-ES" sz="38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2 Marcador de contenido"/>
          <p:cNvSpPr txBox="1">
            <a:spLocks/>
          </p:cNvSpPr>
          <p:nvPr/>
        </p:nvSpPr>
        <p:spPr>
          <a:xfrm>
            <a:off x="179512" y="1163885"/>
            <a:ext cx="8507288" cy="6009531"/>
          </a:xfrm>
          <a:prstGeom prst="rect">
            <a:avLst/>
          </a:prstGeom>
        </p:spPr>
        <p:txBody>
          <a:bodyPr vert="horz" lIns="91440" tIns="45720" rIns="91440" bIns="45720" rtlCol="0">
            <a:normAutofit/>
          </a:bodyPr>
          <a:lstStyle/>
          <a:p>
            <a:r>
              <a:rPr lang="es-ES" sz="2000" b="1" dirty="0" smtClean="0"/>
              <a:t>UNIDAD 1    LA TÈCNICA DEL LANZAMIENTO DEL MARTILLO</a:t>
            </a:r>
          </a:p>
          <a:p>
            <a:r>
              <a:rPr lang="es-ES" sz="2000" b="1" dirty="0" smtClean="0"/>
              <a:t>                      DEFINICIONES CONCEPTUALES</a:t>
            </a:r>
            <a:endParaRPr lang="es-ES" sz="2000" dirty="0" smtClean="0"/>
          </a:p>
          <a:p>
            <a:r>
              <a:rPr lang="es-ES" sz="2000" b="1" dirty="0" smtClean="0"/>
              <a:t>                      QUE ES EL LANZAMIENTO DEL MARTILLO</a:t>
            </a:r>
          </a:p>
          <a:p>
            <a:r>
              <a:rPr lang="es-ES" sz="2000" b="1" dirty="0" smtClean="0"/>
              <a:t>                      BREVE HISTORIA DEL LANZAMIENTO DEL MARTILLO</a:t>
            </a:r>
          </a:p>
          <a:p>
            <a:r>
              <a:rPr lang="es-ES" sz="2000" b="1" dirty="0" smtClean="0"/>
              <a:t>                      CARACTERÌSTICAS DEL MARTILLO   </a:t>
            </a:r>
          </a:p>
          <a:p>
            <a:r>
              <a:rPr lang="es-ES" sz="2000" b="1" dirty="0" smtClean="0"/>
              <a:t>                      CARACTERÌSTICAS DE LA ZONA DE COMPETICIÒN </a:t>
            </a:r>
            <a:endParaRPr lang="es-ES" sz="2000" dirty="0" smtClean="0"/>
          </a:p>
          <a:p>
            <a:r>
              <a:rPr lang="es-ES" sz="2000" b="1" dirty="0" smtClean="0"/>
              <a:t>                      DESCRIPCIÓN TÉCNICA DEL LANZAMIENTO DEL MARTILLO</a:t>
            </a:r>
            <a:endParaRPr lang="es-ES" sz="2000" dirty="0" smtClean="0"/>
          </a:p>
          <a:p>
            <a:r>
              <a:rPr lang="es-ES" sz="2000" b="1" dirty="0" smtClean="0"/>
              <a:t>                      CONSIDERACIONES DE PARTIDA</a:t>
            </a:r>
          </a:p>
          <a:p>
            <a:r>
              <a:rPr lang="es-ES" sz="2000" b="1" dirty="0" smtClean="0"/>
              <a:t>                      FASES DEL LANZAMIENTO DEL MARTILLO: </a:t>
            </a:r>
          </a:p>
          <a:p>
            <a:r>
              <a:rPr lang="es-ES" sz="2000" b="1" dirty="0" smtClean="0"/>
              <a:t>                      LOS VOLTEOS</a:t>
            </a:r>
          </a:p>
          <a:p>
            <a:r>
              <a:rPr lang="es-ES" sz="2000" b="1" dirty="0" smtClean="0"/>
              <a:t>                      TRANSICIÓN DE VOLTEOS A GIROS</a:t>
            </a:r>
            <a:endParaRPr lang="es-ES" sz="2000" dirty="0" smtClean="0"/>
          </a:p>
          <a:p>
            <a:r>
              <a:rPr lang="es-ES" sz="2000" b="1" dirty="0" smtClean="0"/>
              <a:t>                      LOS GIROS </a:t>
            </a:r>
          </a:p>
          <a:p>
            <a:r>
              <a:rPr lang="es-ES" sz="2000" b="1" dirty="0" smtClean="0"/>
              <a:t>                      LA FASE FINAL </a:t>
            </a:r>
          </a:p>
          <a:p>
            <a:r>
              <a:rPr lang="es-ES" sz="2000" b="1" dirty="0" smtClean="0"/>
              <a:t>                      FACTORES QUE INFLUYEN EN LA EJECUCIÒN TÈCNICA DEL  </a:t>
            </a:r>
          </a:p>
          <a:p>
            <a:r>
              <a:rPr lang="es-ES" sz="2000" b="1" dirty="0" smtClean="0"/>
              <a:t>                      LANZAMIENTO DEL MARTILLO</a:t>
            </a:r>
            <a:endParaRPr lang="es-ES" sz="2000" dirty="0" smtClean="0"/>
          </a:p>
          <a:p>
            <a:r>
              <a:rPr lang="es-ES" sz="2000" b="1" dirty="0" smtClean="0"/>
              <a:t>                      EL RITMO DE EJECUCIÓN Y EL NÚMERO DE GIROS:</a:t>
            </a:r>
            <a:endParaRPr lang="es-ES" sz="2000" dirty="0" smtClean="0"/>
          </a:p>
          <a:p>
            <a:endParaRPr lang="es-ES" sz="20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2059</Words>
  <Application>Microsoft Office PowerPoint</Application>
  <PresentationFormat>Presentación en pantalla (4:3)</PresentationFormat>
  <Paragraphs>200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Diapositiva 3</vt:lpstr>
      <vt:lpstr>PLANTEAMIENTO DEL PROBLEMA</vt:lpstr>
      <vt:lpstr>JUSTIFICACIÒN E IMPORTANCIA</vt:lpstr>
      <vt:lpstr>OBJETIVOS</vt:lpstr>
      <vt:lpstr>HIPÒTESIS Y OPERACIONALIZACIÒN DE VARIABLES</vt:lpstr>
      <vt:lpstr>Diapositiva 8</vt:lpstr>
      <vt:lpstr>Diapositiva 9</vt:lpstr>
      <vt:lpstr>Diapositiva 10</vt:lpstr>
      <vt:lpstr>METODOLOGÌA DE LA INVESTIGACIÒN </vt:lpstr>
      <vt:lpstr>METODOLOGÌA DE LA INVESTIGACIÒN </vt:lpstr>
      <vt:lpstr>METODOLOGÌA DE LA INVESTIGACIÒN </vt:lpstr>
      <vt:lpstr>METODOLOGÌA DE LA INVESTIGACIÒN </vt:lpstr>
      <vt:lpstr>METODOLOGÌA DE LA INVESTIGACIÒN </vt:lpstr>
      <vt:lpstr>Diapositiva 16</vt:lpstr>
      <vt:lpstr>Diapositiva 17</vt:lpstr>
      <vt:lpstr>Diapositiva 18</vt:lpstr>
      <vt:lpstr>Diapositiva 19</vt:lpstr>
      <vt:lpstr>Diapositiva 20</vt:lpstr>
      <vt:lpstr>Diapositiva 21</vt:lpstr>
      <vt:lpstr>Diapositiva 22</vt:lpstr>
      <vt:lpstr>  CONCLUSIONES  </vt:lpstr>
      <vt:lpstr>  CONCLUSIONES  </vt:lpstr>
      <vt:lpstr>  CONCLUSIONES  </vt:lpstr>
      <vt:lpstr>  RECOMENDACIONES  </vt:lpstr>
      <vt:lpstr>Diapositiva 27</vt:lpstr>
    </vt:vector>
  </TitlesOfParts>
  <Company>WindowsWolf.com.ar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Wolf</dc:creator>
  <cp:lastModifiedBy>Wolf</cp:lastModifiedBy>
  <cp:revision>77</cp:revision>
  <dcterms:created xsi:type="dcterms:W3CDTF">2011-12-22T12:38:27Z</dcterms:created>
  <dcterms:modified xsi:type="dcterms:W3CDTF">2012-10-04T03:42:04Z</dcterms:modified>
</cp:coreProperties>
</file>