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5.xml" ContentType="application/vnd.openxmlformats-officedocument.drawingml.diagramLayout+xml"/>
  <Override PartName="/ppt/diagrams/layout3.xml" ContentType="application/vnd.openxmlformats-officedocument.drawingml.diagramLayout+xml"/>
  <Override PartName="/ppt/diagrams/data4.xml" ContentType="application/vnd.openxmlformats-officedocument.drawingml.diagramData+xml"/>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diagrams/layout4.xml" ContentType="application/vnd.openxmlformats-officedocument.drawingml.diagramLayout+xml"/>
  <Override PartName="/ppt/slideLayouts/slideLayout10.xml" ContentType="application/vnd.openxmlformats-officedocument.presentationml.slideLayout+xml"/>
  <Default Extension="vml" ContentType="application/vnd.openxmlformats-officedocument.vmlDrawing"/>
  <Override PartName="/ppt/diagrams/layout2.xml" ContentType="application/vnd.openxmlformats-officedocument.drawingml.diagramLayout+xml"/>
  <Override PartName="/ppt/diagrams/data5.xml" ContentType="application/vnd.openxmlformats-officedocument.drawingml.diagramData+xml"/>
  <Override PartName="/ppt/diagrams/data3.xml" ContentType="application/vnd.openxmlformats-officedocument.drawingml.diagramData+xml"/>
  <Override PartName="/ppt/diagrams/colors5.xml" ContentType="application/vnd.openxmlformats-officedocument.drawingml.diagramColors+xml"/>
  <Override PartName="/ppt/slides/slide8.xml" ContentType="application/vnd.openxmlformats-officedocument.presentationml.slide+xml"/>
  <Override PartName="/ppt/slides/slide49.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4">
  <p:sldMasterIdLst>
    <p:sldMasterId id="214748369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9" r:id="rId13"/>
    <p:sldId id="268" r:id="rId14"/>
    <p:sldId id="270" r:id="rId15"/>
    <p:sldId id="273" r:id="rId16"/>
    <p:sldId id="274" r:id="rId17"/>
    <p:sldId id="275" r:id="rId18"/>
    <p:sldId id="276" r:id="rId19"/>
    <p:sldId id="277" r:id="rId20"/>
    <p:sldId id="279" r:id="rId21"/>
    <p:sldId id="278" r:id="rId22"/>
    <p:sldId id="280" r:id="rId23"/>
    <p:sldId id="281" r:id="rId24"/>
    <p:sldId id="282" r:id="rId25"/>
    <p:sldId id="283" r:id="rId26"/>
    <p:sldId id="284" r:id="rId27"/>
    <p:sldId id="285" r:id="rId28"/>
    <p:sldId id="309" r:id="rId29"/>
    <p:sldId id="310" r:id="rId30"/>
    <p:sldId id="311" r:id="rId31"/>
    <p:sldId id="312" r:id="rId32"/>
    <p:sldId id="291" r:id="rId33"/>
    <p:sldId id="292" r:id="rId34"/>
    <p:sldId id="313" r:id="rId35"/>
    <p:sldId id="293" r:id="rId36"/>
    <p:sldId id="295" r:id="rId37"/>
    <p:sldId id="296" r:id="rId38"/>
    <p:sldId id="297" r:id="rId39"/>
    <p:sldId id="298" r:id="rId40"/>
    <p:sldId id="299" r:id="rId41"/>
    <p:sldId id="301" r:id="rId42"/>
    <p:sldId id="302" r:id="rId43"/>
    <p:sldId id="300" r:id="rId44"/>
    <p:sldId id="303" r:id="rId45"/>
    <p:sldId id="304" r:id="rId46"/>
    <p:sldId id="305" r:id="rId47"/>
    <p:sldId id="306" r:id="rId48"/>
    <p:sldId id="307" r:id="rId49"/>
    <p:sldId id="308" r:id="rId50"/>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221" autoAdjust="0"/>
    <p:restoredTop sz="94660"/>
  </p:normalViewPr>
  <p:slideViewPr>
    <p:cSldViewPr>
      <p:cViewPr>
        <p:scale>
          <a:sx n="70" d="100"/>
          <a:sy n="70" d="100"/>
        </p:scale>
        <p:origin x="-1392" y="-5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278EFA-0C86-4A32-A0F3-222530146B2D}" type="doc">
      <dgm:prSet loTypeId="urn:microsoft.com/office/officeart/2005/8/layout/arrow2" loCatId="process" qsTypeId="urn:microsoft.com/office/officeart/2005/8/quickstyle/simple1" qsCatId="simple" csTypeId="urn:microsoft.com/office/officeart/2005/8/colors/accent1_2" csCatId="accent1" phldr="1"/>
      <dgm:spPr/>
    </dgm:pt>
    <dgm:pt modelId="{28004170-6A45-4C84-AD75-AB1C5DD95066}">
      <dgm:prSet phldrT="[Texto]"/>
      <dgm:spPr/>
      <dgm:t>
        <a:bodyPr/>
        <a:lstStyle/>
        <a:p>
          <a:r>
            <a:rPr lang="es-EC" dirty="0" smtClean="0"/>
            <a:t>Parámetros Técnicos</a:t>
          </a:r>
          <a:endParaRPr lang="es-EC" dirty="0"/>
        </a:p>
      </dgm:t>
    </dgm:pt>
    <dgm:pt modelId="{C7B06840-6C02-4A08-A841-20647DAB3EB0}" type="parTrans" cxnId="{31EBA9D3-EA30-48D2-9D22-0F411CB34F47}">
      <dgm:prSet/>
      <dgm:spPr/>
      <dgm:t>
        <a:bodyPr/>
        <a:lstStyle/>
        <a:p>
          <a:endParaRPr lang="es-EC"/>
        </a:p>
      </dgm:t>
    </dgm:pt>
    <dgm:pt modelId="{C16DBCD6-4A9D-416A-B2C1-2871E13F6024}" type="sibTrans" cxnId="{31EBA9D3-EA30-48D2-9D22-0F411CB34F47}">
      <dgm:prSet/>
      <dgm:spPr/>
      <dgm:t>
        <a:bodyPr/>
        <a:lstStyle/>
        <a:p>
          <a:endParaRPr lang="es-EC"/>
        </a:p>
      </dgm:t>
    </dgm:pt>
    <dgm:pt modelId="{108F1ABC-984F-4E34-8421-9C88413043C9}">
      <dgm:prSet phldrT="[Texto]"/>
      <dgm:spPr/>
      <dgm:t>
        <a:bodyPr/>
        <a:lstStyle/>
        <a:p>
          <a:r>
            <a:rPr lang="es-EC" dirty="0" smtClean="0"/>
            <a:t>Análisis de Carga</a:t>
          </a:r>
          <a:endParaRPr lang="es-EC" dirty="0"/>
        </a:p>
      </dgm:t>
    </dgm:pt>
    <dgm:pt modelId="{93E71CDC-FA54-46F0-9AFC-D44B178ECF6B}" type="parTrans" cxnId="{0FCC2B74-30CB-49ED-A503-E48517ACDFDE}">
      <dgm:prSet/>
      <dgm:spPr/>
      <dgm:t>
        <a:bodyPr/>
        <a:lstStyle/>
        <a:p>
          <a:endParaRPr lang="es-EC"/>
        </a:p>
      </dgm:t>
    </dgm:pt>
    <dgm:pt modelId="{44165ECE-E848-4338-A1D0-1F9CAB1BBBF8}" type="sibTrans" cxnId="{0FCC2B74-30CB-49ED-A503-E48517ACDFDE}">
      <dgm:prSet/>
      <dgm:spPr/>
      <dgm:t>
        <a:bodyPr/>
        <a:lstStyle/>
        <a:p>
          <a:endParaRPr lang="es-EC"/>
        </a:p>
      </dgm:t>
    </dgm:pt>
    <dgm:pt modelId="{54B393CE-983D-4B7B-BB1E-C1C6D67599F0}">
      <dgm:prSet phldrT="[Texto]"/>
      <dgm:spPr/>
      <dgm:t>
        <a:bodyPr/>
        <a:lstStyle/>
        <a:p>
          <a:r>
            <a:rPr lang="es-EC" dirty="0" smtClean="0"/>
            <a:t>Detalles de Implementación</a:t>
          </a:r>
          <a:endParaRPr lang="es-EC" dirty="0"/>
        </a:p>
      </dgm:t>
    </dgm:pt>
    <dgm:pt modelId="{F83ADA0A-09AF-4351-8F0A-6C2D40B06445}" type="parTrans" cxnId="{EA7FA398-ABBA-4337-B2A3-3B6E1E21B708}">
      <dgm:prSet/>
      <dgm:spPr/>
      <dgm:t>
        <a:bodyPr/>
        <a:lstStyle/>
        <a:p>
          <a:endParaRPr lang="es-EC"/>
        </a:p>
      </dgm:t>
    </dgm:pt>
    <dgm:pt modelId="{42596976-BA9F-4796-A218-1480B63701C5}" type="sibTrans" cxnId="{EA7FA398-ABBA-4337-B2A3-3B6E1E21B708}">
      <dgm:prSet/>
      <dgm:spPr/>
      <dgm:t>
        <a:bodyPr/>
        <a:lstStyle/>
        <a:p>
          <a:endParaRPr lang="es-EC"/>
        </a:p>
      </dgm:t>
    </dgm:pt>
    <dgm:pt modelId="{EE32879A-3B52-45D3-BF88-8BDBBE36063C}">
      <dgm:prSet phldrT="[Texto]"/>
      <dgm:spPr/>
      <dgm:t>
        <a:bodyPr/>
        <a:lstStyle/>
        <a:p>
          <a:r>
            <a:rPr lang="es-EC" dirty="0" smtClean="0"/>
            <a:t>Proceso de Diseño (Ingeniería)</a:t>
          </a:r>
          <a:endParaRPr lang="es-EC" dirty="0"/>
        </a:p>
      </dgm:t>
    </dgm:pt>
    <dgm:pt modelId="{ED945870-0E7F-44F4-BB43-EDFC71CE423A}" type="parTrans" cxnId="{68655C99-4CCD-4748-BD85-5FE5121D0B86}">
      <dgm:prSet/>
      <dgm:spPr/>
      <dgm:t>
        <a:bodyPr/>
        <a:lstStyle/>
        <a:p>
          <a:endParaRPr lang="es-EC"/>
        </a:p>
      </dgm:t>
    </dgm:pt>
    <dgm:pt modelId="{15E584B6-26EB-41C4-B379-1D4F00474F8F}" type="sibTrans" cxnId="{68655C99-4CCD-4748-BD85-5FE5121D0B86}">
      <dgm:prSet/>
      <dgm:spPr/>
      <dgm:t>
        <a:bodyPr/>
        <a:lstStyle/>
        <a:p>
          <a:endParaRPr lang="es-EC"/>
        </a:p>
      </dgm:t>
    </dgm:pt>
    <dgm:pt modelId="{BB6AB3C7-7CB0-4983-83AC-AFA8F4169015}">
      <dgm:prSet phldrT="[Texto]"/>
      <dgm:spPr/>
      <dgm:t>
        <a:bodyPr/>
        <a:lstStyle/>
        <a:p>
          <a:endParaRPr lang="es-EC" dirty="0"/>
        </a:p>
      </dgm:t>
    </dgm:pt>
    <dgm:pt modelId="{AF0793B1-0BBC-4ADA-B39F-D9A0413D9A02}" type="parTrans" cxnId="{1DE4598B-E6B5-4073-89B8-4E3813D8C196}">
      <dgm:prSet/>
      <dgm:spPr/>
      <dgm:t>
        <a:bodyPr/>
        <a:lstStyle/>
        <a:p>
          <a:endParaRPr lang="es-EC"/>
        </a:p>
      </dgm:t>
    </dgm:pt>
    <dgm:pt modelId="{A11F108D-4861-4CB7-984B-5AA381F2371F}" type="sibTrans" cxnId="{1DE4598B-E6B5-4073-89B8-4E3813D8C196}">
      <dgm:prSet/>
      <dgm:spPr/>
      <dgm:t>
        <a:bodyPr/>
        <a:lstStyle/>
        <a:p>
          <a:endParaRPr lang="es-EC"/>
        </a:p>
      </dgm:t>
    </dgm:pt>
    <dgm:pt modelId="{2EBC9566-C40A-4CD7-A1C6-2A77DFD60ECB}" type="pres">
      <dgm:prSet presAssocID="{95278EFA-0C86-4A32-A0F3-222530146B2D}" presName="arrowDiagram" presStyleCnt="0">
        <dgm:presLayoutVars>
          <dgm:chMax val="5"/>
          <dgm:dir/>
          <dgm:resizeHandles val="exact"/>
        </dgm:presLayoutVars>
      </dgm:prSet>
      <dgm:spPr/>
    </dgm:pt>
    <dgm:pt modelId="{B0D21915-78B4-4D92-A779-29F8BE600507}" type="pres">
      <dgm:prSet presAssocID="{95278EFA-0C86-4A32-A0F3-222530146B2D}" presName="arrow" presStyleLbl="bgShp" presStyleIdx="0" presStyleCnt="1" custLinFactNeighborX="-1216" custLinFactNeighborY="277"/>
      <dgm:spPr/>
    </dgm:pt>
    <dgm:pt modelId="{F9E2483C-78A4-4F30-9221-C3124EF42467}" type="pres">
      <dgm:prSet presAssocID="{95278EFA-0C86-4A32-A0F3-222530146B2D}" presName="arrowDiagram5" presStyleCnt="0"/>
      <dgm:spPr/>
    </dgm:pt>
    <dgm:pt modelId="{478EB086-FC30-4438-9F87-3BD52A8A557E}" type="pres">
      <dgm:prSet presAssocID="{28004170-6A45-4C84-AD75-AB1C5DD95066}" presName="bullet5a" presStyleLbl="node1" presStyleIdx="0" presStyleCnt="5" custLinFactX="60496" custLinFactY="-63764" custLinFactNeighborX="100000" custLinFactNeighborY="-100000"/>
      <dgm:spPr/>
    </dgm:pt>
    <dgm:pt modelId="{7D75079A-EF92-449B-A24F-0A7745B881B0}" type="pres">
      <dgm:prSet presAssocID="{28004170-6A45-4C84-AD75-AB1C5DD95066}" presName="textBox5a" presStyleLbl="revTx" presStyleIdx="0" presStyleCnt="5" custLinFactNeighborX="52532" custLinFactNeighborY="-15545">
        <dgm:presLayoutVars>
          <dgm:bulletEnabled val="1"/>
        </dgm:presLayoutVars>
      </dgm:prSet>
      <dgm:spPr/>
      <dgm:t>
        <a:bodyPr/>
        <a:lstStyle/>
        <a:p>
          <a:endParaRPr lang="es-EC"/>
        </a:p>
      </dgm:t>
    </dgm:pt>
    <dgm:pt modelId="{CFA74E0C-A205-4CF0-813B-6AE2668F1E9B}" type="pres">
      <dgm:prSet presAssocID="{108F1ABC-984F-4E34-8421-9C88413043C9}" presName="bullet5b" presStyleLbl="node1" presStyleIdx="1" presStyleCnt="5" custLinFactX="100000" custLinFactY="-34027" custLinFactNeighborX="187188" custLinFactNeighborY="-100000"/>
      <dgm:spPr/>
    </dgm:pt>
    <dgm:pt modelId="{080F0238-4DFD-4632-8E26-C41E394F116C}" type="pres">
      <dgm:prSet presAssocID="{108F1ABC-984F-4E34-8421-9C88413043C9}" presName="textBox5b" presStyleLbl="revTx" presStyleIdx="1" presStyleCnt="5" custLinFactNeighborX="56668" custLinFactNeighborY="-8724">
        <dgm:presLayoutVars>
          <dgm:bulletEnabled val="1"/>
        </dgm:presLayoutVars>
      </dgm:prSet>
      <dgm:spPr/>
      <dgm:t>
        <a:bodyPr/>
        <a:lstStyle/>
        <a:p>
          <a:endParaRPr lang="es-EC"/>
        </a:p>
      </dgm:t>
    </dgm:pt>
    <dgm:pt modelId="{D0F7BCA5-07A9-44CE-86E1-83A34FFAF98D}" type="pres">
      <dgm:prSet presAssocID="{EE32879A-3B52-45D3-BF88-8BDBBE36063C}" presName="bullet5c" presStyleLbl="node1" presStyleIdx="2" presStyleCnt="5" custLinFactX="116089" custLinFactY="-753" custLinFactNeighborX="200000" custLinFactNeighborY="-100000"/>
      <dgm:spPr/>
    </dgm:pt>
    <dgm:pt modelId="{7E4605EA-E3FC-4869-8781-3B8BE7C6F2B7}" type="pres">
      <dgm:prSet presAssocID="{EE32879A-3B52-45D3-BF88-8BDBBE36063C}" presName="textBox5c" presStyleLbl="revTx" presStyleIdx="2" presStyleCnt="5" custLinFactNeighborX="84168" custLinFactNeighborY="-10716">
        <dgm:presLayoutVars>
          <dgm:bulletEnabled val="1"/>
        </dgm:presLayoutVars>
      </dgm:prSet>
      <dgm:spPr/>
      <dgm:t>
        <a:bodyPr/>
        <a:lstStyle/>
        <a:p>
          <a:endParaRPr lang="es-EC"/>
        </a:p>
      </dgm:t>
    </dgm:pt>
    <dgm:pt modelId="{314B3C6C-B814-4143-8B38-3483C5E54FBB}" type="pres">
      <dgm:prSet presAssocID="{54B393CE-983D-4B7B-BB1E-C1C6D67599F0}" presName="bullet5d" presStyleLbl="node1" presStyleIdx="3" presStyleCnt="5" custAng="7929391" custLinFactX="115362" custLinFactNeighborX="200000" custLinFactNeighborY="-63227"/>
      <dgm:spPr/>
    </dgm:pt>
    <dgm:pt modelId="{1178806E-DCC7-4A92-8DA9-AE61BDE3C5C4}" type="pres">
      <dgm:prSet presAssocID="{54B393CE-983D-4B7B-BB1E-C1C6D67599F0}" presName="textBox5d" presStyleLbl="revTx" presStyleIdx="3" presStyleCnt="5" custFlipVert="0" custScaleY="46933" custLinFactNeighborX="84550" custLinFactNeighborY="-23549">
        <dgm:presLayoutVars>
          <dgm:bulletEnabled val="1"/>
        </dgm:presLayoutVars>
      </dgm:prSet>
      <dgm:spPr/>
      <dgm:t>
        <a:bodyPr/>
        <a:lstStyle/>
        <a:p>
          <a:endParaRPr lang="es-EC"/>
        </a:p>
      </dgm:t>
    </dgm:pt>
    <dgm:pt modelId="{8BD1E5AB-461A-413C-84E2-E48260D86BD3}" type="pres">
      <dgm:prSet presAssocID="{BB6AB3C7-7CB0-4983-83AC-AFA8F4169015}" presName="bullet5e" presStyleLbl="node1" presStyleIdx="4" presStyleCnt="5"/>
      <dgm:spPr/>
    </dgm:pt>
    <dgm:pt modelId="{ABD309D3-9739-44BE-89D0-DDB91EAF3E23}" type="pres">
      <dgm:prSet presAssocID="{BB6AB3C7-7CB0-4983-83AC-AFA8F4169015}" presName="textBox5e" presStyleLbl="revTx" presStyleIdx="4" presStyleCnt="5" custLinFactNeighborX="-37152" custLinFactNeighborY="2249">
        <dgm:presLayoutVars>
          <dgm:bulletEnabled val="1"/>
        </dgm:presLayoutVars>
      </dgm:prSet>
      <dgm:spPr/>
      <dgm:t>
        <a:bodyPr/>
        <a:lstStyle/>
        <a:p>
          <a:endParaRPr lang="es-EC"/>
        </a:p>
      </dgm:t>
    </dgm:pt>
  </dgm:ptLst>
  <dgm:cxnLst>
    <dgm:cxn modelId="{0F38906C-B99D-4573-A25C-FDC33579EDD3}" type="presOf" srcId="{EE32879A-3B52-45D3-BF88-8BDBBE36063C}" destId="{7E4605EA-E3FC-4869-8781-3B8BE7C6F2B7}" srcOrd="0" destOrd="0" presId="urn:microsoft.com/office/officeart/2005/8/layout/arrow2"/>
    <dgm:cxn modelId="{0FCC2B74-30CB-49ED-A503-E48517ACDFDE}" srcId="{95278EFA-0C86-4A32-A0F3-222530146B2D}" destId="{108F1ABC-984F-4E34-8421-9C88413043C9}" srcOrd="1" destOrd="0" parTransId="{93E71CDC-FA54-46F0-9AFC-D44B178ECF6B}" sibTransId="{44165ECE-E848-4338-A1D0-1F9CAB1BBBF8}"/>
    <dgm:cxn modelId="{A7D098FB-302F-43E4-9F14-9FBF4258CA26}" type="presOf" srcId="{108F1ABC-984F-4E34-8421-9C88413043C9}" destId="{080F0238-4DFD-4632-8E26-C41E394F116C}" srcOrd="0" destOrd="0" presId="urn:microsoft.com/office/officeart/2005/8/layout/arrow2"/>
    <dgm:cxn modelId="{68655C99-4CCD-4748-BD85-5FE5121D0B86}" srcId="{95278EFA-0C86-4A32-A0F3-222530146B2D}" destId="{EE32879A-3B52-45D3-BF88-8BDBBE36063C}" srcOrd="2" destOrd="0" parTransId="{ED945870-0E7F-44F4-BB43-EDFC71CE423A}" sibTransId="{15E584B6-26EB-41C4-B379-1D4F00474F8F}"/>
    <dgm:cxn modelId="{EA7FA398-ABBA-4337-B2A3-3B6E1E21B708}" srcId="{95278EFA-0C86-4A32-A0F3-222530146B2D}" destId="{54B393CE-983D-4B7B-BB1E-C1C6D67599F0}" srcOrd="3" destOrd="0" parTransId="{F83ADA0A-09AF-4351-8F0A-6C2D40B06445}" sibTransId="{42596976-BA9F-4796-A218-1480B63701C5}"/>
    <dgm:cxn modelId="{12B1724D-CB0E-4C2B-B0C9-1CE9452BE807}" type="presOf" srcId="{54B393CE-983D-4B7B-BB1E-C1C6D67599F0}" destId="{1178806E-DCC7-4A92-8DA9-AE61BDE3C5C4}" srcOrd="0" destOrd="0" presId="urn:microsoft.com/office/officeart/2005/8/layout/arrow2"/>
    <dgm:cxn modelId="{4ACB1E0A-A9AB-494E-9C4D-725BDB15E678}" type="presOf" srcId="{28004170-6A45-4C84-AD75-AB1C5DD95066}" destId="{7D75079A-EF92-449B-A24F-0A7745B881B0}" srcOrd="0" destOrd="0" presId="urn:microsoft.com/office/officeart/2005/8/layout/arrow2"/>
    <dgm:cxn modelId="{31EBA9D3-EA30-48D2-9D22-0F411CB34F47}" srcId="{95278EFA-0C86-4A32-A0F3-222530146B2D}" destId="{28004170-6A45-4C84-AD75-AB1C5DD95066}" srcOrd="0" destOrd="0" parTransId="{C7B06840-6C02-4A08-A841-20647DAB3EB0}" sibTransId="{C16DBCD6-4A9D-416A-B2C1-2871E13F6024}"/>
    <dgm:cxn modelId="{31732AF7-C722-4A3A-8C79-51135178C5EF}" type="presOf" srcId="{BB6AB3C7-7CB0-4983-83AC-AFA8F4169015}" destId="{ABD309D3-9739-44BE-89D0-DDB91EAF3E23}" srcOrd="0" destOrd="0" presId="urn:microsoft.com/office/officeart/2005/8/layout/arrow2"/>
    <dgm:cxn modelId="{1DE4598B-E6B5-4073-89B8-4E3813D8C196}" srcId="{95278EFA-0C86-4A32-A0F3-222530146B2D}" destId="{BB6AB3C7-7CB0-4983-83AC-AFA8F4169015}" srcOrd="4" destOrd="0" parTransId="{AF0793B1-0BBC-4ADA-B39F-D9A0413D9A02}" sibTransId="{A11F108D-4861-4CB7-984B-5AA381F2371F}"/>
    <dgm:cxn modelId="{940A3170-FEF9-4B4F-86AB-B9C7EAA3A8F2}" type="presOf" srcId="{95278EFA-0C86-4A32-A0F3-222530146B2D}" destId="{2EBC9566-C40A-4CD7-A1C6-2A77DFD60ECB}" srcOrd="0" destOrd="0" presId="urn:microsoft.com/office/officeart/2005/8/layout/arrow2"/>
    <dgm:cxn modelId="{1E77E295-D084-41C9-B104-9550EC5E8907}" type="presParOf" srcId="{2EBC9566-C40A-4CD7-A1C6-2A77DFD60ECB}" destId="{B0D21915-78B4-4D92-A779-29F8BE600507}" srcOrd="0" destOrd="0" presId="urn:microsoft.com/office/officeart/2005/8/layout/arrow2"/>
    <dgm:cxn modelId="{C7AFCDE4-9FCB-4367-9112-BAFF734D81D3}" type="presParOf" srcId="{2EBC9566-C40A-4CD7-A1C6-2A77DFD60ECB}" destId="{F9E2483C-78A4-4F30-9221-C3124EF42467}" srcOrd="1" destOrd="0" presId="urn:microsoft.com/office/officeart/2005/8/layout/arrow2"/>
    <dgm:cxn modelId="{E6B52742-890E-451B-97E3-4D4DF55C658E}" type="presParOf" srcId="{F9E2483C-78A4-4F30-9221-C3124EF42467}" destId="{478EB086-FC30-4438-9F87-3BD52A8A557E}" srcOrd="0" destOrd="0" presId="urn:microsoft.com/office/officeart/2005/8/layout/arrow2"/>
    <dgm:cxn modelId="{228F2C9D-4E77-4821-B032-52561E2EFEC7}" type="presParOf" srcId="{F9E2483C-78A4-4F30-9221-C3124EF42467}" destId="{7D75079A-EF92-449B-A24F-0A7745B881B0}" srcOrd="1" destOrd="0" presId="urn:microsoft.com/office/officeart/2005/8/layout/arrow2"/>
    <dgm:cxn modelId="{93E75549-C89E-4EFD-9190-73B813C5F68E}" type="presParOf" srcId="{F9E2483C-78A4-4F30-9221-C3124EF42467}" destId="{CFA74E0C-A205-4CF0-813B-6AE2668F1E9B}" srcOrd="2" destOrd="0" presId="urn:microsoft.com/office/officeart/2005/8/layout/arrow2"/>
    <dgm:cxn modelId="{086F61D8-1D4D-41C1-B6B0-56B2BEF130C9}" type="presParOf" srcId="{F9E2483C-78A4-4F30-9221-C3124EF42467}" destId="{080F0238-4DFD-4632-8E26-C41E394F116C}" srcOrd="3" destOrd="0" presId="urn:microsoft.com/office/officeart/2005/8/layout/arrow2"/>
    <dgm:cxn modelId="{770C5F0E-B04B-49AE-AD9C-2F7CD6063047}" type="presParOf" srcId="{F9E2483C-78A4-4F30-9221-C3124EF42467}" destId="{D0F7BCA5-07A9-44CE-86E1-83A34FFAF98D}" srcOrd="4" destOrd="0" presId="urn:microsoft.com/office/officeart/2005/8/layout/arrow2"/>
    <dgm:cxn modelId="{3195C4C5-8BD1-48A1-B18F-3CE8D378D24B}" type="presParOf" srcId="{F9E2483C-78A4-4F30-9221-C3124EF42467}" destId="{7E4605EA-E3FC-4869-8781-3B8BE7C6F2B7}" srcOrd="5" destOrd="0" presId="urn:microsoft.com/office/officeart/2005/8/layout/arrow2"/>
    <dgm:cxn modelId="{467EDFFD-4A83-4871-81FF-8ADAEAA7086A}" type="presParOf" srcId="{F9E2483C-78A4-4F30-9221-C3124EF42467}" destId="{314B3C6C-B814-4143-8B38-3483C5E54FBB}" srcOrd="6" destOrd="0" presId="urn:microsoft.com/office/officeart/2005/8/layout/arrow2"/>
    <dgm:cxn modelId="{61E8F483-F6A7-4E74-9B0D-388407A887C4}" type="presParOf" srcId="{F9E2483C-78A4-4F30-9221-C3124EF42467}" destId="{1178806E-DCC7-4A92-8DA9-AE61BDE3C5C4}" srcOrd="7" destOrd="0" presId="urn:microsoft.com/office/officeart/2005/8/layout/arrow2"/>
    <dgm:cxn modelId="{9A9A4BA4-AC97-4183-99BE-1B720BD58DCB}" type="presParOf" srcId="{F9E2483C-78A4-4F30-9221-C3124EF42467}" destId="{8BD1E5AB-461A-413C-84E2-E48260D86BD3}" srcOrd="8" destOrd="0" presId="urn:microsoft.com/office/officeart/2005/8/layout/arrow2"/>
    <dgm:cxn modelId="{15E04375-6BF7-4673-BAF0-15C7E675ADB9}" type="presParOf" srcId="{F9E2483C-78A4-4F30-9221-C3124EF42467}" destId="{ABD309D3-9739-44BE-89D0-DDB91EAF3E23}" srcOrd="9" destOrd="0" presId="urn:microsoft.com/office/officeart/2005/8/layout/arrow2"/>
  </dgm:cxnLst>
  <dgm:bg/>
  <dgm:whole/>
</dgm:dataModel>
</file>

<file path=ppt/diagrams/data2.xml><?xml version="1.0" encoding="utf-8"?>
<dgm:dataModel xmlns:dgm="http://schemas.openxmlformats.org/drawingml/2006/diagram" xmlns:a="http://schemas.openxmlformats.org/drawingml/2006/main">
  <dgm:ptLst>
    <dgm:pt modelId="{DC260CC6-3607-4AC7-9D3D-17F9BC91822E}" type="doc">
      <dgm:prSet loTypeId="urn:microsoft.com/office/officeart/2005/8/layout/hProcess9" loCatId="process" qsTypeId="urn:microsoft.com/office/officeart/2005/8/quickstyle/simple1" qsCatId="simple" csTypeId="urn:microsoft.com/office/officeart/2005/8/colors/accent1_2" csCatId="accent1" phldr="0"/>
      <dgm:spPr/>
    </dgm:pt>
    <dgm:pt modelId="{CB3BF73E-01A2-41FF-9F05-2F0419E49A84}" type="pres">
      <dgm:prSet presAssocID="{DC260CC6-3607-4AC7-9D3D-17F9BC91822E}" presName="CompostProcess" presStyleCnt="0">
        <dgm:presLayoutVars>
          <dgm:dir/>
          <dgm:resizeHandles val="exact"/>
        </dgm:presLayoutVars>
      </dgm:prSet>
      <dgm:spPr/>
    </dgm:pt>
    <dgm:pt modelId="{0EAA54ED-7414-4701-8083-223FE6A1B321}" type="pres">
      <dgm:prSet presAssocID="{DC260CC6-3607-4AC7-9D3D-17F9BC91822E}" presName="arrow" presStyleLbl="bgShp" presStyleIdx="0" presStyleCnt="1" custLinFactNeighborX="-18627"/>
      <dgm:spPr/>
    </dgm:pt>
    <dgm:pt modelId="{4B8BEFFC-AB49-4B8D-9992-4B5A726C40A7}" type="pres">
      <dgm:prSet presAssocID="{DC260CC6-3607-4AC7-9D3D-17F9BC91822E}" presName="linearProcess" presStyleCnt="0"/>
      <dgm:spPr/>
    </dgm:pt>
  </dgm:ptLst>
  <dgm:cxnLst>
    <dgm:cxn modelId="{303C0853-79C9-4A2B-A105-A6E05162846D}" type="presOf" srcId="{DC260CC6-3607-4AC7-9D3D-17F9BC91822E}" destId="{CB3BF73E-01A2-41FF-9F05-2F0419E49A84}" srcOrd="0" destOrd="0" presId="urn:microsoft.com/office/officeart/2005/8/layout/hProcess9"/>
    <dgm:cxn modelId="{37D45B7C-CCCD-4488-9CA1-AEB94E98DDE7}" type="presParOf" srcId="{CB3BF73E-01A2-41FF-9F05-2F0419E49A84}" destId="{0EAA54ED-7414-4701-8083-223FE6A1B321}" srcOrd="0" destOrd="0" presId="urn:microsoft.com/office/officeart/2005/8/layout/hProcess9"/>
    <dgm:cxn modelId="{40E9C281-0F13-45A0-9733-DE106D4DC08C}" type="presParOf" srcId="{CB3BF73E-01A2-41FF-9F05-2F0419E49A84}" destId="{4B8BEFFC-AB49-4B8D-9992-4B5A726C40A7}" srcOrd="1" destOrd="0" presId="urn:microsoft.com/office/officeart/2005/8/layout/hProcess9"/>
  </dgm:cxnLst>
  <dgm:bg/>
  <dgm:whole/>
</dgm:dataModel>
</file>

<file path=ppt/diagrams/data3.xml><?xml version="1.0" encoding="utf-8"?>
<dgm:dataModel xmlns:dgm="http://schemas.openxmlformats.org/drawingml/2006/diagram" xmlns:a="http://schemas.openxmlformats.org/drawingml/2006/main">
  <dgm:ptLst>
    <dgm:pt modelId="{DC260CC6-3607-4AC7-9D3D-17F9BC91822E}" type="doc">
      <dgm:prSet loTypeId="urn:microsoft.com/office/officeart/2005/8/layout/hProcess9" loCatId="process" qsTypeId="urn:microsoft.com/office/officeart/2005/8/quickstyle/simple1" qsCatId="simple" csTypeId="urn:microsoft.com/office/officeart/2005/8/colors/accent1_2" csCatId="accent1" phldr="0"/>
      <dgm:spPr/>
    </dgm:pt>
    <dgm:pt modelId="{CB3BF73E-01A2-41FF-9F05-2F0419E49A84}" type="pres">
      <dgm:prSet presAssocID="{DC260CC6-3607-4AC7-9D3D-17F9BC91822E}" presName="CompostProcess" presStyleCnt="0">
        <dgm:presLayoutVars>
          <dgm:dir/>
          <dgm:resizeHandles val="exact"/>
        </dgm:presLayoutVars>
      </dgm:prSet>
      <dgm:spPr/>
    </dgm:pt>
    <dgm:pt modelId="{0EAA54ED-7414-4701-8083-223FE6A1B321}" type="pres">
      <dgm:prSet presAssocID="{DC260CC6-3607-4AC7-9D3D-17F9BC91822E}" presName="arrow" presStyleLbl="bgShp" presStyleIdx="0" presStyleCnt="1" custLinFactNeighborX="-18627"/>
      <dgm:spPr/>
    </dgm:pt>
    <dgm:pt modelId="{4B8BEFFC-AB49-4B8D-9992-4B5A726C40A7}" type="pres">
      <dgm:prSet presAssocID="{DC260CC6-3607-4AC7-9D3D-17F9BC91822E}" presName="linearProcess" presStyleCnt="0"/>
      <dgm:spPr/>
    </dgm:pt>
  </dgm:ptLst>
  <dgm:cxnLst>
    <dgm:cxn modelId="{BE1A4EBE-0492-4B93-A600-55AA6545B946}" type="presOf" srcId="{DC260CC6-3607-4AC7-9D3D-17F9BC91822E}" destId="{CB3BF73E-01A2-41FF-9F05-2F0419E49A84}" srcOrd="0" destOrd="0" presId="urn:microsoft.com/office/officeart/2005/8/layout/hProcess9"/>
    <dgm:cxn modelId="{14C91713-A819-48DD-88C5-89D4FC907C63}" type="presParOf" srcId="{CB3BF73E-01A2-41FF-9F05-2F0419E49A84}" destId="{0EAA54ED-7414-4701-8083-223FE6A1B321}" srcOrd="0" destOrd="0" presId="urn:microsoft.com/office/officeart/2005/8/layout/hProcess9"/>
    <dgm:cxn modelId="{9F9570C7-B9D2-4D81-B0BC-2CFFAF1A6726}" type="presParOf" srcId="{CB3BF73E-01A2-41FF-9F05-2F0419E49A84}" destId="{4B8BEFFC-AB49-4B8D-9992-4B5A726C40A7}" srcOrd="1" destOrd="0" presId="urn:microsoft.com/office/officeart/2005/8/layout/hProcess9"/>
  </dgm:cxnLst>
  <dgm:bg/>
  <dgm:whole/>
</dgm:dataModel>
</file>

<file path=ppt/diagrams/data4.xml><?xml version="1.0" encoding="utf-8"?>
<dgm:dataModel xmlns:dgm="http://schemas.openxmlformats.org/drawingml/2006/diagram" xmlns:a="http://schemas.openxmlformats.org/drawingml/2006/main">
  <dgm:ptLst>
    <dgm:pt modelId="{DC260CC6-3607-4AC7-9D3D-17F9BC91822E}" type="doc">
      <dgm:prSet loTypeId="urn:microsoft.com/office/officeart/2005/8/layout/hProcess9" loCatId="process" qsTypeId="urn:microsoft.com/office/officeart/2005/8/quickstyle/simple1" qsCatId="simple" csTypeId="urn:microsoft.com/office/officeart/2005/8/colors/accent1_2" csCatId="accent1" phldr="0"/>
      <dgm:spPr/>
    </dgm:pt>
    <dgm:pt modelId="{CB3BF73E-01A2-41FF-9F05-2F0419E49A84}" type="pres">
      <dgm:prSet presAssocID="{DC260CC6-3607-4AC7-9D3D-17F9BC91822E}" presName="CompostProcess" presStyleCnt="0">
        <dgm:presLayoutVars>
          <dgm:dir/>
          <dgm:resizeHandles val="exact"/>
        </dgm:presLayoutVars>
      </dgm:prSet>
      <dgm:spPr/>
    </dgm:pt>
    <dgm:pt modelId="{0EAA54ED-7414-4701-8083-223FE6A1B321}" type="pres">
      <dgm:prSet presAssocID="{DC260CC6-3607-4AC7-9D3D-17F9BC91822E}" presName="arrow" presStyleLbl="bgShp" presStyleIdx="0" presStyleCnt="1" custLinFactNeighborX="-28431" custLinFactNeighborY="80000"/>
      <dgm:spPr/>
    </dgm:pt>
    <dgm:pt modelId="{4B8BEFFC-AB49-4B8D-9992-4B5A726C40A7}" type="pres">
      <dgm:prSet presAssocID="{DC260CC6-3607-4AC7-9D3D-17F9BC91822E}" presName="linearProcess" presStyleCnt="0"/>
      <dgm:spPr/>
    </dgm:pt>
  </dgm:ptLst>
  <dgm:cxnLst>
    <dgm:cxn modelId="{9517FF46-68FD-4609-856D-06ECC243BDBB}" type="presOf" srcId="{DC260CC6-3607-4AC7-9D3D-17F9BC91822E}" destId="{CB3BF73E-01A2-41FF-9F05-2F0419E49A84}" srcOrd="0" destOrd="0" presId="urn:microsoft.com/office/officeart/2005/8/layout/hProcess9"/>
    <dgm:cxn modelId="{676F7582-67FB-4830-9E36-81C8F7A3642B}" type="presParOf" srcId="{CB3BF73E-01A2-41FF-9F05-2F0419E49A84}" destId="{0EAA54ED-7414-4701-8083-223FE6A1B321}" srcOrd="0" destOrd="0" presId="urn:microsoft.com/office/officeart/2005/8/layout/hProcess9"/>
    <dgm:cxn modelId="{5C087A82-9A62-48CC-9184-01C02618CD8E}" type="presParOf" srcId="{CB3BF73E-01A2-41FF-9F05-2F0419E49A84}" destId="{4B8BEFFC-AB49-4B8D-9992-4B5A726C40A7}" srcOrd="1" destOrd="0" presId="urn:microsoft.com/office/officeart/2005/8/layout/hProcess9"/>
  </dgm:cxnLst>
  <dgm:bg/>
  <dgm:whole/>
</dgm:dataModel>
</file>

<file path=ppt/diagrams/data5.xml><?xml version="1.0" encoding="utf-8"?>
<dgm:dataModel xmlns:dgm="http://schemas.openxmlformats.org/drawingml/2006/diagram" xmlns:a="http://schemas.openxmlformats.org/drawingml/2006/main">
  <dgm:ptLst>
    <dgm:pt modelId="{5B8F3D8F-5BDF-4624-8AFC-E72591EF2574}" type="doc">
      <dgm:prSet loTypeId="urn:microsoft.com/office/officeart/2005/8/layout/bProcess4" loCatId="process" qsTypeId="urn:microsoft.com/office/officeart/2005/8/quickstyle/simple1" qsCatId="simple" csTypeId="urn:microsoft.com/office/officeart/2005/8/colors/accent1_2" csCatId="accent1" phldr="1"/>
      <dgm:spPr/>
      <dgm:t>
        <a:bodyPr/>
        <a:lstStyle/>
        <a:p>
          <a:endParaRPr lang="es-EC"/>
        </a:p>
      </dgm:t>
    </dgm:pt>
    <dgm:pt modelId="{2201861F-AA0A-4BBD-A882-AAA7CF56B050}">
      <dgm:prSet phldrT="[Texto]"/>
      <dgm:spPr/>
      <dgm:t>
        <a:bodyPr/>
        <a:lstStyle/>
        <a:p>
          <a:pPr algn="ctr"/>
          <a:r>
            <a:rPr lang="es-EC" dirty="0">
              <a:solidFill>
                <a:sysClr val="windowText" lastClr="000000"/>
              </a:solidFill>
            </a:rPr>
            <a:t>Sector El Beaterio</a:t>
          </a:r>
        </a:p>
      </dgm:t>
    </dgm:pt>
    <dgm:pt modelId="{F95D630B-4D37-4409-82F1-F3CC7EC2C1FD}" type="parTrans" cxnId="{780DC4F4-AC95-40E3-B4CA-E4DB1529FA0C}">
      <dgm:prSet/>
      <dgm:spPr/>
      <dgm:t>
        <a:bodyPr/>
        <a:lstStyle/>
        <a:p>
          <a:pPr algn="ctr"/>
          <a:endParaRPr lang="es-EC"/>
        </a:p>
      </dgm:t>
    </dgm:pt>
    <dgm:pt modelId="{AC01BCED-10DF-4465-89BB-29789DEBECFA}" type="sibTrans" cxnId="{780DC4F4-AC95-40E3-B4CA-E4DB1529FA0C}">
      <dgm:prSet/>
      <dgm:spPr/>
      <dgm:t>
        <a:bodyPr/>
        <a:lstStyle/>
        <a:p>
          <a:pPr algn="ctr"/>
          <a:endParaRPr lang="es-EC" dirty="0"/>
        </a:p>
      </dgm:t>
    </dgm:pt>
    <dgm:pt modelId="{13A75686-E873-4C1B-A3B0-AA81C6A7DEC4}">
      <dgm:prSet phldrT="[Texto]"/>
      <dgm:spPr/>
      <dgm:t>
        <a:bodyPr/>
        <a:lstStyle/>
        <a:p>
          <a:pPr algn="ctr"/>
          <a:r>
            <a:rPr lang="es-EC" dirty="0">
              <a:solidFill>
                <a:sysClr val="windowText" lastClr="000000"/>
              </a:solidFill>
            </a:rPr>
            <a:t>Conjunto </a:t>
          </a:r>
          <a:r>
            <a:rPr lang="es-EC" dirty="0" smtClean="0">
              <a:solidFill>
                <a:sysClr val="windowText" lastClr="000000"/>
              </a:solidFill>
            </a:rPr>
            <a:t>Habitacional </a:t>
          </a:r>
          <a:r>
            <a:rPr lang="es-EC" dirty="0">
              <a:solidFill>
                <a:sysClr val="windowText" lastClr="000000"/>
              </a:solidFill>
            </a:rPr>
            <a:t>La Bretaña</a:t>
          </a:r>
        </a:p>
      </dgm:t>
    </dgm:pt>
    <dgm:pt modelId="{69D86E40-29D4-4F0F-8C37-FC3FA3FC6981}" type="parTrans" cxnId="{B49C787F-4738-46C8-BA99-FE69A9817CE7}">
      <dgm:prSet/>
      <dgm:spPr/>
      <dgm:t>
        <a:bodyPr/>
        <a:lstStyle/>
        <a:p>
          <a:pPr algn="ctr"/>
          <a:endParaRPr lang="es-EC"/>
        </a:p>
      </dgm:t>
    </dgm:pt>
    <dgm:pt modelId="{1D00AFE8-106E-4A6E-9B5C-CA8E91B0A12A}" type="sibTrans" cxnId="{B49C787F-4738-46C8-BA99-FE69A9817CE7}">
      <dgm:prSet/>
      <dgm:spPr/>
      <dgm:t>
        <a:bodyPr/>
        <a:lstStyle/>
        <a:p>
          <a:pPr algn="ctr"/>
          <a:endParaRPr lang="es-EC" dirty="0"/>
        </a:p>
      </dgm:t>
    </dgm:pt>
    <dgm:pt modelId="{417E5E24-BDFC-4AC9-9AE6-5B4101B489D2}">
      <dgm:prSet phldrT="[Texto]"/>
      <dgm:spPr/>
      <dgm:t>
        <a:bodyPr/>
        <a:lstStyle/>
        <a:p>
          <a:pPr algn="ctr"/>
          <a:r>
            <a:rPr lang="es-EC" dirty="0">
              <a:solidFill>
                <a:sysClr val="windowText" lastClr="000000"/>
              </a:solidFill>
            </a:rPr>
            <a:t>Bloque 15</a:t>
          </a:r>
        </a:p>
      </dgm:t>
    </dgm:pt>
    <dgm:pt modelId="{C4F6FE6C-F956-4FA0-8373-04AAF6DCF6AB}" type="parTrans" cxnId="{2CE04D76-3D6C-45D5-BC17-199190DF93FC}">
      <dgm:prSet/>
      <dgm:spPr/>
      <dgm:t>
        <a:bodyPr/>
        <a:lstStyle/>
        <a:p>
          <a:pPr algn="ctr"/>
          <a:endParaRPr lang="es-EC"/>
        </a:p>
      </dgm:t>
    </dgm:pt>
    <dgm:pt modelId="{B74AB0AA-A053-4E65-9C01-51875C940A7A}" type="sibTrans" cxnId="{2CE04D76-3D6C-45D5-BC17-199190DF93FC}">
      <dgm:prSet/>
      <dgm:spPr/>
      <dgm:t>
        <a:bodyPr/>
        <a:lstStyle/>
        <a:p>
          <a:pPr algn="ctr"/>
          <a:endParaRPr lang="es-EC" dirty="0"/>
        </a:p>
      </dgm:t>
    </dgm:pt>
    <dgm:pt modelId="{E8C70B03-0F65-4069-8777-7A64B4167A4F}">
      <dgm:prSet phldrT="[Texto]"/>
      <dgm:spPr/>
      <dgm:t>
        <a:bodyPr/>
        <a:lstStyle/>
        <a:p>
          <a:pPr algn="ctr"/>
          <a:r>
            <a:rPr lang="es-EC" dirty="0">
              <a:solidFill>
                <a:sysClr val="windowText" lastClr="000000"/>
              </a:solidFill>
            </a:rPr>
            <a:t>Departamentos Varios</a:t>
          </a:r>
        </a:p>
      </dgm:t>
    </dgm:pt>
    <dgm:pt modelId="{B597A346-D0A8-4412-8036-2D1134663E63}" type="parTrans" cxnId="{9ABD6705-20E2-47C5-8D6B-7743D913E0C1}">
      <dgm:prSet/>
      <dgm:spPr/>
      <dgm:t>
        <a:bodyPr/>
        <a:lstStyle/>
        <a:p>
          <a:pPr algn="ctr"/>
          <a:endParaRPr lang="es-EC"/>
        </a:p>
      </dgm:t>
    </dgm:pt>
    <dgm:pt modelId="{53F2D142-4D10-4DBB-829A-FC87001C5F8E}" type="sibTrans" cxnId="{9ABD6705-20E2-47C5-8D6B-7743D913E0C1}">
      <dgm:prSet/>
      <dgm:spPr/>
      <dgm:t>
        <a:bodyPr/>
        <a:lstStyle/>
        <a:p>
          <a:pPr algn="ctr"/>
          <a:endParaRPr lang="es-EC" dirty="0"/>
        </a:p>
      </dgm:t>
    </dgm:pt>
    <dgm:pt modelId="{EB6F1416-CF2E-4CFA-A4BC-B392387173E5}">
      <dgm:prSet phldrT="[Texto]"/>
      <dgm:spPr/>
      <dgm:t>
        <a:bodyPr/>
        <a:lstStyle/>
        <a:p>
          <a:pPr algn="ctr"/>
          <a:r>
            <a:rPr lang="es-EC" dirty="0">
              <a:solidFill>
                <a:sysClr val="windowText" lastClr="000000"/>
              </a:solidFill>
            </a:rPr>
            <a:t>Edificio </a:t>
          </a:r>
          <a:r>
            <a:rPr lang="es-EC" dirty="0" smtClean="0">
              <a:solidFill>
                <a:sysClr val="windowText" lastClr="000000"/>
              </a:solidFill>
            </a:rPr>
            <a:t>Torres </a:t>
          </a:r>
          <a:r>
            <a:rPr lang="es-EC" dirty="0">
              <a:solidFill>
                <a:sysClr val="windowText" lastClr="000000"/>
              </a:solidFill>
            </a:rPr>
            <a:t>de Alvear</a:t>
          </a:r>
        </a:p>
      </dgm:t>
    </dgm:pt>
    <dgm:pt modelId="{5B21DF12-67BA-4BF1-8733-87FCCCEF05CF}" type="parTrans" cxnId="{5749C099-7FE8-4026-BAE9-B12F2A322F76}">
      <dgm:prSet/>
      <dgm:spPr/>
      <dgm:t>
        <a:bodyPr/>
        <a:lstStyle/>
        <a:p>
          <a:pPr algn="ctr"/>
          <a:endParaRPr lang="es-EC"/>
        </a:p>
      </dgm:t>
    </dgm:pt>
    <dgm:pt modelId="{3CAE7343-9159-43B9-900E-158B5BFC4983}" type="sibTrans" cxnId="{5749C099-7FE8-4026-BAE9-B12F2A322F76}">
      <dgm:prSet/>
      <dgm:spPr/>
      <dgm:t>
        <a:bodyPr/>
        <a:lstStyle/>
        <a:p>
          <a:pPr algn="ctr"/>
          <a:endParaRPr lang="es-EC" dirty="0"/>
        </a:p>
      </dgm:t>
    </dgm:pt>
    <dgm:pt modelId="{82D36440-30D8-48B7-B02C-554FDA294E0B}">
      <dgm:prSet phldrT="[Texto]"/>
      <dgm:spPr/>
      <dgm:t>
        <a:bodyPr/>
        <a:lstStyle/>
        <a:p>
          <a:pPr algn="ctr"/>
          <a:r>
            <a:rPr lang="es-EC" dirty="0">
              <a:solidFill>
                <a:sysClr val="windowText" lastClr="000000"/>
              </a:solidFill>
            </a:rPr>
            <a:t>Sector </a:t>
          </a:r>
          <a:r>
            <a:rPr lang="es-EC" dirty="0" smtClean="0">
              <a:solidFill>
                <a:sysClr val="windowText" lastClr="000000"/>
              </a:solidFill>
            </a:rPr>
            <a:t>Monteserrín</a:t>
          </a:r>
          <a:endParaRPr lang="es-EC" dirty="0">
            <a:solidFill>
              <a:sysClr val="windowText" lastClr="000000"/>
            </a:solidFill>
          </a:endParaRPr>
        </a:p>
      </dgm:t>
    </dgm:pt>
    <dgm:pt modelId="{DE6ABF71-7443-4738-B2E6-787B62FE2E22}" type="parTrans" cxnId="{C5024294-B1B4-45B0-922D-64CB1236BEF9}">
      <dgm:prSet/>
      <dgm:spPr/>
      <dgm:t>
        <a:bodyPr/>
        <a:lstStyle/>
        <a:p>
          <a:pPr algn="ctr"/>
          <a:endParaRPr lang="es-EC"/>
        </a:p>
      </dgm:t>
    </dgm:pt>
    <dgm:pt modelId="{CBDE0E2E-E476-4EF5-A805-C8A00CC5D73C}" type="sibTrans" cxnId="{C5024294-B1B4-45B0-922D-64CB1236BEF9}">
      <dgm:prSet/>
      <dgm:spPr/>
      <dgm:t>
        <a:bodyPr/>
        <a:lstStyle/>
        <a:p>
          <a:pPr algn="ctr"/>
          <a:endParaRPr lang="es-EC" dirty="0"/>
        </a:p>
      </dgm:t>
    </dgm:pt>
    <dgm:pt modelId="{7512B733-C5C9-40FD-B28B-89F4D267A913}">
      <dgm:prSet phldrT="[Texto]"/>
      <dgm:spPr/>
      <dgm:t>
        <a:bodyPr/>
        <a:lstStyle/>
        <a:p>
          <a:pPr algn="ctr"/>
          <a:r>
            <a:rPr lang="es-EC" dirty="0">
              <a:solidFill>
                <a:sysClr val="windowText" lastClr="000000"/>
              </a:solidFill>
            </a:rPr>
            <a:t>Sector Hosp. </a:t>
          </a:r>
          <a:r>
            <a:rPr lang="es-EC" dirty="0" smtClean="0">
              <a:solidFill>
                <a:sysClr val="windowText" lastClr="000000"/>
              </a:solidFill>
            </a:rPr>
            <a:t>Militar</a:t>
          </a:r>
          <a:endParaRPr lang="es-EC" dirty="0">
            <a:solidFill>
              <a:sysClr val="windowText" lastClr="000000"/>
            </a:solidFill>
          </a:endParaRPr>
        </a:p>
      </dgm:t>
    </dgm:pt>
    <dgm:pt modelId="{CC615DA2-EC6C-4FD9-BE3F-CA5196A86517}" type="parTrans" cxnId="{C5E534EB-B5C8-48A3-AE14-D0E329FB09F4}">
      <dgm:prSet/>
      <dgm:spPr/>
      <dgm:t>
        <a:bodyPr/>
        <a:lstStyle/>
        <a:p>
          <a:pPr algn="ctr"/>
          <a:endParaRPr lang="es-EC"/>
        </a:p>
      </dgm:t>
    </dgm:pt>
    <dgm:pt modelId="{10DCB3DA-C05D-4C9F-9F5B-085A514B8CB4}" type="sibTrans" cxnId="{C5E534EB-B5C8-48A3-AE14-D0E329FB09F4}">
      <dgm:prSet/>
      <dgm:spPr/>
      <dgm:t>
        <a:bodyPr/>
        <a:lstStyle/>
        <a:p>
          <a:pPr algn="ctr"/>
          <a:endParaRPr lang="es-EC" dirty="0"/>
        </a:p>
      </dgm:t>
    </dgm:pt>
    <dgm:pt modelId="{BB6248EA-128B-4A28-92CC-0CB0862D7E79}">
      <dgm:prSet phldrT="[Texto]"/>
      <dgm:spPr/>
      <dgm:t>
        <a:bodyPr/>
        <a:lstStyle/>
        <a:p>
          <a:pPr algn="ctr"/>
          <a:r>
            <a:rPr lang="es-EC" dirty="0">
              <a:solidFill>
                <a:sysClr val="windowText" lastClr="000000"/>
              </a:solidFill>
            </a:rPr>
            <a:t>Conjunto Terrazas del Dorado</a:t>
          </a:r>
        </a:p>
      </dgm:t>
    </dgm:pt>
    <dgm:pt modelId="{3E6ECE9F-3DB5-4973-A509-A1276A7C18E5}" type="parTrans" cxnId="{08BD2F5E-0E36-4183-9451-610AAF34B791}">
      <dgm:prSet/>
      <dgm:spPr/>
      <dgm:t>
        <a:bodyPr/>
        <a:lstStyle/>
        <a:p>
          <a:pPr algn="ctr"/>
          <a:endParaRPr lang="es-EC"/>
        </a:p>
      </dgm:t>
    </dgm:pt>
    <dgm:pt modelId="{E5E0D458-E136-419B-8800-A84F64E724A9}" type="sibTrans" cxnId="{08BD2F5E-0E36-4183-9451-610AAF34B791}">
      <dgm:prSet/>
      <dgm:spPr/>
      <dgm:t>
        <a:bodyPr/>
        <a:lstStyle/>
        <a:p>
          <a:pPr algn="ctr"/>
          <a:endParaRPr lang="es-EC" dirty="0"/>
        </a:p>
      </dgm:t>
    </dgm:pt>
    <dgm:pt modelId="{808CE4D4-5010-42C7-9425-704B45BE5F69}">
      <dgm:prSet phldrT="[Texto]"/>
      <dgm:spPr/>
      <dgm:t>
        <a:bodyPr/>
        <a:lstStyle/>
        <a:p>
          <a:pPr algn="ctr"/>
          <a:r>
            <a:rPr lang="es-EC" dirty="0">
              <a:solidFill>
                <a:sysClr val="windowText" lastClr="000000"/>
              </a:solidFill>
            </a:rPr>
            <a:t>Bloque B</a:t>
          </a:r>
        </a:p>
      </dgm:t>
    </dgm:pt>
    <dgm:pt modelId="{033F3DBD-A20A-4B08-A0EC-935F18FC6023}" type="parTrans" cxnId="{2EDEE1F2-ED33-48DC-A3D4-9949D113E7EA}">
      <dgm:prSet/>
      <dgm:spPr/>
      <dgm:t>
        <a:bodyPr/>
        <a:lstStyle/>
        <a:p>
          <a:pPr algn="ctr"/>
          <a:endParaRPr lang="es-EC"/>
        </a:p>
      </dgm:t>
    </dgm:pt>
    <dgm:pt modelId="{63AE6F6D-1364-4CCB-A3C9-CCBC717C0FBA}" type="sibTrans" cxnId="{2EDEE1F2-ED33-48DC-A3D4-9949D113E7EA}">
      <dgm:prSet/>
      <dgm:spPr/>
      <dgm:t>
        <a:bodyPr/>
        <a:lstStyle/>
        <a:p>
          <a:pPr algn="ctr"/>
          <a:endParaRPr lang="es-EC" dirty="0"/>
        </a:p>
      </dgm:t>
    </dgm:pt>
    <dgm:pt modelId="{D66426E9-30A5-4D83-AA44-A8E0C5C998A3}">
      <dgm:prSet phldrT="[Texto]"/>
      <dgm:spPr/>
      <dgm:t>
        <a:bodyPr/>
        <a:lstStyle/>
        <a:p>
          <a:pPr algn="ctr"/>
          <a:r>
            <a:rPr lang="es-EC" dirty="0">
              <a:solidFill>
                <a:sysClr val="windowText" lastClr="000000"/>
              </a:solidFill>
            </a:rPr>
            <a:t>Sector Las Bromelias</a:t>
          </a:r>
        </a:p>
      </dgm:t>
    </dgm:pt>
    <dgm:pt modelId="{F70DE2D0-41E2-474E-AB89-52C75B5AF9B7}" type="parTrans" cxnId="{4250ADFA-2409-4D89-84E6-022B49904A35}">
      <dgm:prSet/>
      <dgm:spPr/>
      <dgm:t>
        <a:bodyPr/>
        <a:lstStyle/>
        <a:p>
          <a:pPr algn="ctr"/>
          <a:endParaRPr lang="es-EC"/>
        </a:p>
      </dgm:t>
    </dgm:pt>
    <dgm:pt modelId="{1F093C00-90E0-4130-AAAC-63DC065C23A9}" type="sibTrans" cxnId="{4250ADFA-2409-4D89-84E6-022B49904A35}">
      <dgm:prSet/>
      <dgm:spPr/>
      <dgm:t>
        <a:bodyPr/>
        <a:lstStyle/>
        <a:p>
          <a:pPr algn="ctr"/>
          <a:endParaRPr lang="es-EC" dirty="0"/>
        </a:p>
      </dgm:t>
    </dgm:pt>
    <dgm:pt modelId="{B9FD9B7C-CB42-4D63-94B5-56911D5F5336}">
      <dgm:prSet phldrT="[Texto]"/>
      <dgm:spPr/>
      <dgm:t>
        <a:bodyPr/>
        <a:lstStyle/>
        <a:p>
          <a:pPr algn="ctr"/>
          <a:r>
            <a:rPr lang="es-EC" dirty="0">
              <a:solidFill>
                <a:sysClr val="windowText" lastClr="000000"/>
              </a:solidFill>
            </a:rPr>
            <a:t>Departamentos Varios</a:t>
          </a:r>
        </a:p>
      </dgm:t>
    </dgm:pt>
    <dgm:pt modelId="{048A04B6-C1EB-4DE1-82B2-36016879D4E7}" type="parTrans" cxnId="{0F051154-0302-42A6-8188-61EE5FB2AEC2}">
      <dgm:prSet/>
      <dgm:spPr/>
      <dgm:t>
        <a:bodyPr/>
        <a:lstStyle/>
        <a:p>
          <a:pPr algn="ctr"/>
          <a:endParaRPr lang="es-EC"/>
        </a:p>
      </dgm:t>
    </dgm:pt>
    <dgm:pt modelId="{FA021269-27ED-4211-B675-31628C70C3D7}" type="sibTrans" cxnId="{0F051154-0302-42A6-8188-61EE5FB2AEC2}">
      <dgm:prSet/>
      <dgm:spPr/>
      <dgm:t>
        <a:bodyPr/>
        <a:lstStyle/>
        <a:p>
          <a:pPr algn="ctr"/>
          <a:endParaRPr lang="es-EC" dirty="0"/>
        </a:p>
      </dgm:t>
    </dgm:pt>
    <dgm:pt modelId="{F83CD822-3A8F-4198-A509-562EA762EE3A}">
      <dgm:prSet phldrT="[Texto]"/>
      <dgm:spPr/>
      <dgm:t>
        <a:bodyPr/>
        <a:lstStyle/>
        <a:p>
          <a:pPr algn="ctr"/>
          <a:r>
            <a:rPr lang="es-EC" dirty="0">
              <a:solidFill>
                <a:sysClr val="windowText" lastClr="000000"/>
              </a:solidFill>
            </a:rPr>
            <a:t>Muestras </a:t>
          </a:r>
          <a:r>
            <a:rPr lang="es-EC" dirty="0" smtClean="0">
              <a:solidFill>
                <a:sysClr val="windowText" lastClr="000000"/>
              </a:solidFill>
            </a:rPr>
            <a:t>Seleccionadas </a:t>
          </a:r>
          <a:r>
            <a:rPr lang="es-EC" dirty="0">
              <a:solidFill>
                <a:sysClr val="windowText" lastClr="000000"/>
              </a:solidFill>
            </a:rPr>
            <a:t>en Área de </a:t>
          </a:r>
          <a:r>
            <a:rPr lang="es-EC" dirty="0" smtClean="0">
              <a:solidFill>
                <a:sysClr val="windowText" lastClr="000000"/>
              </a:solidFill>
            </a:rPr>
            <a:t>Concesión</a:t>
          </a:r>
          <a:endParaRPr lang="es-EC" dirty="0">
            <a:solidFill>
              <a:sysClr val="windowText" lastClr="000000"/>
            </a:solidFill>
          </a:endParaRPr>
        </a:p>
      </dgm:t>
    </dgm:pt>
    <dgm:pt modelId="{0FD40CB1-ACD2-4913-827C-FD4AB6724805}" type="parTrans" cxnId="{2D378854-07F4-4088-9753-F03DA30891CE}">
      <dgm:prSet/>
      <dgm:spPr/>
      <dgm:t>
        <a:bodyPr/>
        <a:lstStyle/>
        <a:p>
          <a:pPr algn="ctr"/>
          <a:endParaRPr lang="es-EC"/>
        </a:p>
      </dgm:t>
    </dgm:pt>
    <dgm:pt modelId="{EF99DB69-7893-4EE5-B59C-0BA3DB4F49F9}" type="sibTrans" cxnId="{2D378854-07F4-4088-9753-F03DA30891CE}">
      <dgm:prSet/>
      <dgm:spPr/>
      <dgm:t>
        <a:bodyPr/>
        <a:lstStyle/>
        <a:p>
          <a:pPr algn="ctr"/>
          <a:endParaRPr lang="es-EC"/>
        </a:p>
      </dgm:t>
    </dgm:pt>
    <dgm:pt modelId="{CE587749-411C-45EB-B887-588F44AC7BA7}">
      <dgm:prSet phldrT="[Texto]"/>
      <dgm:spPr/>
      <dgm:t>
        <a:bodyPr/>
        <a:lstStyle/>
        <a:p>
          <a:pPr algn="ctr"/>
          <a:r>
            <a:rPr lang="es-EC" dirty="0">
              <a:solidFill>
                <a:sysClr val="windowText" lastClr="000000"/>
              </a:solidFill>
            </a:rPr>
            <a:t>Edificio Ibis del Moral II</a:t>
          </a:r>
        </a:p>
      </dgm:t>
    </dgm:pt>
    <dgm:pt modelId="{55E17539-D75E-4B70-B831-6F8500A26F63}" type="parTrans" cxnId="{B2C1DFC3-6C82-4562-BAF2-B1D8CB0B663A}">
      <dgm:prSet/>
      <dgm:spPr/>
      <dgm:t>
        <a:bodyPr/>
        <a:lstStyle/>
        <a:p>
          <a:pPr algn="ctr"/>
          <a:endParaRPr lang="es-EC"/>
        </a:p>
      </dgm:t>
    </dgm:pt>
    <dgm:pt modelId="{05348AF5-F927-4E78-9D35-42EFA03C5DA7}" type="sibTrans" cxnId="{B2C1DFC3-6C82-4562-BAF2-B1D8CB0B663A}">
      <dgm:prSet/>
      <dgm:spPr/>
      <dgm:t>
        <a:bodyPr/>
        <a:lstStyle/>
        <a:p>
          <a:pPr algn="ctr"/>
          <a:endParaRPr lang="es-EC" dirty="0"/>
        </a:p>
      </dgm:t>
    </dgm:pt>
    <dgm:pt modelId="{025729B2-F21A-4315-BAD1-6AD4CE621834}" type="pres">
      <dgm:prSet presAssocID="{5B8F3D8F-5BDF-4624-8AFC-E72591EF2574}" presName="Name0" presStyleCnt="0">
        <dgm:presLayoutVars>
          <dgm:dir/>
          <dgm:resizeHandles/>
        </dgm:presLayoutVars>
      </dgm:prSet>
      <dgm:spPr/>
      <dgm:t>
        <a:bodyPr/>
        <a:lstStyle/>
        <a:p>
          <a:endParaRPr lang="es-EC"/>
        </a:p>
      </dgm:t>
    </dgm:pt>
    <dgm:pt modelId="{D578784D-FC2B-4C61-BE5E-5414A4076D2E}" type="pres">
      <dgm:prSet presAssocID="{2201861F-AA0A-4BBD-A882-AAA7CF56B050}" presName="compNode" presStyleCnt="0"/>
      <dgm:spPr/>
    </dgm:pt>
    <dgm:pt modelId="{B99579AF-3838-484D-9FF7-1D90FC4B80F1}" type="pres">
      <dgm:prSet presAssocID="{2201861F-AA0A-4BBD-A882-AAA7CF56B050}" presName="dummyConnPt" presStyleCnt="0"/>
      <dgm:spPr/>
    </dgm:pt>
    <dgm:pt modelId="{173BEEA0-4F43-4EC2-BB3C-C83C31BD2539}" type="pres">
      <dgm:prSet presAssocID="{2201861F-AA0A-4BBD-A882-AAA7CF56B050}" presName="node" presStyleLbl="node1" presStyleIdx="0" presStyleCnt="13" custLinFactY="44501" custLinFactNeighborX="-64045" custLinFactNeighborY="100000">
        <dgm:presLayoutVars>
          <dgm:bulletEnabled val="1"/>
        </dgm:presLayoutVars>
      </dgm:prSet>
      <dgm:spPr/>
      <dgm:t>
        <a:bodyPr/>
        <a:lstStyle/>
        <a:p>
          <a:endParaRPr lang="es-EC"/>
        </a:p>
      </dgm:t>
    </dgm:pt>
    <dgm:pt modelId="{6B75D70C-8C2B-4928-B4F4-767ED2488999}" type="pres">
      <dgm:prSet presAssocID="{AC01BCED-10DF-4465-89BB-29789DEBECFA}" presName="sibTrans" presStyleLbl="bgSibTrans2D1" presStyleIdx="0" presStyleCnt="12" custScaleX="205617" custScaleY="132849" custLinFactNeighborX="15265" custLinFactNeighborY="49651"/>
      <dgm:spPr/>
      <dgm:t>
        <a:bodyPr/>
        <a:lstStyle/>
        <a:p>
          <a:endParaRPr lang="es-EC"/>
        </a:p>
      </dgm:t>
    </dgm:pt>
    <dgm:pt modelId="{D95A08DD-6541-45BA-99E3-6732047B7185}" type="pres">
      <dgm:prSet presAssocID="{13A75686-E873-4C1B-A3B0-AA81C6A7DEC4}" presName="compNode" presStyleCnt="0"/>
      <dgm:spPr/>
    </dgm:pt>
    <dgm:pt modelId="{9C589DF4-74C6-4B46-845E-B66EC9084079}" type="pres">
      <dgm:prSet presAssocID="{13A75686-E873-4C1B-A3B0-AA81C6A7DEC4}" presName="dummyConnPt" presStyleCnt="0"/>
      <dgm:spPr/>
    </dgm:pt>
    <dgm:pt modelId="{B07E2F56-E106-4EDD-B2CE-E8DC5CA8DEBD}" type="pres">
      <dgm:prSet presAssocID="{13A75686-E873-4C1B-A3B0-AA81C6A7DEC4}" presName="node" presStyleLbl="node1" presStyleIdx="1" presStyleCnt="13" custLinFactY="32135" custLinFactNeighborX="-64045" custLinFactNeighborY="100000">
        <dgm:presLayoutVars>
          <dgm:bulletEnabled val="1"/>
        </dgm:presLayoutVars>
      </dgm:prSet>
      <dgm:spPr/>
      <dgm:t>
        <a:bodyPr/>
        <a:lstStyle/>
        <a:p>
          <a:endParaRPr lang="es-EC"/>
        </a:p>
      </dgm:t>
    </dgm:pt>
    <dgm:pt modelId="{9B910690-CD25-4178-B7E8-2EE9EA42929B}" type="pres">
      <dgm:prSet presAssocID="{1D00AFE8-106E-4A6E-9B5C-CA8E91B0A12A}" presName="sibTrans" presStyleLbl="bgSibTrans2D1" presStyleIdx="1" presStyleCnt="12" custScaleX="106634" custScaleY="104544" custLinFactNeighborX="13608"/>
      <dgm:spPr/>
      <dgm:t>
        <a:bodyPr/>
        <a:lstStyle/>
        <a:p>
          <a:endParaRPr lang="es-EC"/>
        </a:p>
      </dgm:t>
    </dgm:pt>
    <dgm:pt modelId="{5030BBC9-9900-4566-BCEF-A30F42E99643}" type="pres">
      <dgm:prSet presAssocID="{417E5E24-BDFC-4AC9-9AE6-5B4101B489D2}" presName="compNode" presStyleCnt="0"/>
      <dgm:spPr/>
    </dgm:pt>
    <dgm:pt modelId="{461DA430-AA78-418A-9880-A3791FF814EF}" type="pres">
      <dgm:prSet presAssocID="{417E5E24-BDFC-4AC9-9AE6-5B4101B489D2}" presName="dummyConnPt" presStyleCnt="0"/>
      <dgm:spPr/>
    </dgm:pt>
    <dgm:pt modelId="{57F9C316-11D6-4E8A-B413-3BB35BA40972}" type="pres">
      <dgm:prSet presAssocID="{417E5E24-BDFC-4AC9-9AE6-5B4101B489D2}" presName="node" presStyleLbl="node1" presStyleIdx="2" presStyleCnt="13" custLinFactY="25535" custLinFactNeighborX="-64045" custLinFactNeighborY="100000">
        <dgm:presLayoutVars>
          <dgm:bulletEnabled val="1"/>
        </dgm:presLayoutVars>
      </dgm:prSet>
      <dgm:spPr/>
      <dgm:t>
        <a:bodyPr/>
        <a:lstStyle/>
        <a:p>
          <a:endParaRPr lang="es-EC"/>
        </a:p>
      </dgm:t>
    </dgm:pt>
    <dgm:pt modelId="{51CF2B1E-4885-4BDE-8082-9C6FAF73E2CD}" type="pres">
      <dgm:prSet presAssocID="{B74AB0AA-A053-4E65-9C01-51875C940A7A}" presName="sibTrans" presStyleLbl="bgSibTrans2D1" presStyleIdx="2" presStyleCnt="12" custScaleX="148541" custScaleY="86784" custLinFactY="-900000" custLinFactNeighborX="25156" custLinFactNeighborY="-941814"/>
      <dgm:spPr/>
      <dgm:t>
        <a:bodyPr/>
        <a:lstStyle/>
        <a:p>
          <a:endParaRPr lang="es-EC"/>
        </a:p>
      </dgm:t>
    </dgm:pt>
    <dgm:pt modelId="{DB56B7B0-09D5-4221-B039-F5BB9B05ACD3}" type="pres">
      <dgm:prSet presAssocID="{E8C70B03-0F65-4069-8777-7A64B4167A4F}" presName="compNode" presStyleCnt="0"/>
      <dgm:spPr/>
    </dgm:pt>
    <dgm:pt modelId="{4E73AD78-D66E-4FAC-91CF-CE90C44C2BD8}" type="pres">
      <dgm:prSet presAssocID="{E8C70B03-0F65-4069-8777-7A64B4167A4F}" presName="dummyConnPt" presStyleCnt="0"/>
      <dgm:spPr/>
    </dgm:pt>
    <dgm:pt modelId="{3E809851-02BA-472B-988D-69FB671CF3F2}" type="pres">
      <dgm:prSet presAssocID="{E8C70B03-0F65-4069-8777-7A64B4167A4F}" presName="node" presStyleLbl="node1" presStyleIdx="3" presStyleCnt="13" custLinFactX="100000" custLinFactNeighborX="119077" custLinFactNeighborY="3358">
        <dgm:presLayoutVars>
          <dgm:bulletEnabled val="1"/>
        </dgm:presLayoutVars>
      </dgm:prSet>
      <dgm:spPr/>
      <dgm:t>
        <a:bodyPr/>
        <a:lstStyle/>
        <a:p>
          <a:endParaRPr lang="es-EC"/>
        </a:p>
      </dgm:t>
    </dgm:pt>
    <dgm:pt modelId="{0D68E4D6-EA4B-43CC-B769-FA7CEC16236E}" type="pres">
      <dgm:prSet presAssocID="{53F2D142-4D10-4DBB-829A-FC87001C5F8E}" presName="sibTrans" presStyleLbl="bgSibTrans2D1" presStyleIdx="3" presStyleCnt="12" custFlipHor="1" custScaleX="23755" custScaleY="47502" custLinFactY="-900000" custLinFactNeighborX="-13180" custLinFactNeighborY="-962236"/>
      <dgm:spPr/>
      <dgm:t>
        <a:bodyPr/>
        <a:lstStyle/>
        <a:p>
          <a:endParaRPr lang="es-EC"/>
        </a:p>
      </dgm:t>
    </dgm:pt>
    <dgm:pt modelId="{0F00F9DE-CAE3-4F03-9CC2-306B0752DB01}" type="pres">
      <dgm:prSet presAssocID="{EB6F1416-CF2E-4CFA-A4BC-B392387173E5}" presName="compNode" presStyleCnt="0"/>
      <dgm:spPr/>
    </dgm:pt>
    <dgm:pt modelId="{E8E78D9E-4B64-45B7-AB6F-17F86A61DD70}" type="pres">
      <dgm:prSet presAssocID="{EB6F1416-CF2E-4CFA-A4BC-B392387173E5}" presName="dummyConnPt" presStyleCnt="0"/>
      <dgm:spPr/>
    </dgm:pt>
    <dgm:pt modelId="{690279F1-BC1D-4CFE-9FD9-EE39925E88C7}" type="pres">
      <dgm:prSet presAssocID="{EB6F1416-CF2E-4CFA-A4BC-B392387173E5}" presName="node" presStyleLbl="node1" presStyleIdx="4" presStyleCnt="13" custLinFactY="-13851" custLinFactNeighborX="85291" custLinFactNeighborY="-100000">
        <dgm:presLayoutVars>
          <dgm:bulletEnabled val="1"/>
        </dgm:presLayoutVars>
      </dgm:prSet>
      <dgm:spPr/>
      <dgm:t>
        <a:bodyPr/>
        <a:lstStyle/>
        <a:p>
          <a:endParaRPr lang="es-EC"/>
        </a:p>
      </dgm:t>
    </dgm:pt>
    <dgm:pt modelId="{3AD469B7-9CE2-47BB-B7D6-F2E1A1F83601}" type="pres">
      <dgm:prSet presAssocID="{3CAE7343-9159-43B9-900E-158B5BFC4983}" presName="sibTrans" presStyleLbl="bgSibTrans2D1" presStyleIdx="4" presStyleCnt="12" custAng="77432" custScaleX="217406" custScaleY="183739" custLinFactY="28582" custLinFactNeighborX="-9882" custLinFactNeighborY="100000"/>
      <dgm:spPr/>
      <dgm:t>
        <a:bodyPr/>
        <a:lstStyle/>
        <a:p>
          <a:endParaRPr lang="es-EC"/>
        </a:p>
      </dgm:t>
    </dgm:pt>
    <dgm:pt modelId="{FBD68739-1E6A-466C-A8B4-8C6F8238D629}" type="pres">
      <dgm:prSet presAssocID="{82D36440-30D8-48B7-B02C-554FDA294E0B}" presName="compNode" presStyleCnt="0"/>
      <dgm:spPr/>
    </dgm:pt>
    <dgm:pt modelId="{347C694B-CD3D-4AA8-A363-7EFCE8DCC381}" type="pres">
      <dgm:prSet presAssocID="{82D36440-30D8-48B7-B02C-554FDA294E0B}" presName="dummyConnPt" presStyleCnt="0"/>
      <dgm:spPr/>
    </dgm:pt>
    <dgm:pt modelId="{FC47AB24-1EDF-4B59-811C-097A778B95EB}" type="pres">
      <dgm:prSet presAssocID="{82D36440-30D8-48B7-B02C-554FDA294E0B}" presName="node" presStyleLbl="node1" presStyleIdx="5" presStyleCnt="13" custLinFactY="-4160" custLinFactNeighborX="83746" custLinFactNeighborY="-100000">
        <dgm:presLayoutVars>
          <dgm:bulletEnabled val="1"/>
        </dgm:presLayoutVars>
      </dgm:prSet>
      <dgm:spPr/>
      <dgm:t>
        <a:bodyPr/>
        <a:lstStyle/>
        <a:p>
          <a:endParaRPr lang="es-EC"/>
        </a:p>
      </dgm:t>
    </dgm:pt>
    <dgm:pt modelId="{29D6F012-7ED5-4959-BA20-C56078D2EAFB}" type="pres">
      <dgm:prSet presAssocID="{CBDE0E2E-E476-4EF5-A805-C8A00CC5D73C}" presName="sibTrans" presStyleLbl="bgSibTrans2D1" presStyleIdx="5" presStyleCnt="12" custAng="5408324" custScaleX="41890" custScaleY="124499" custLinFactY="-261119" custLinFactNeighborX="17543" custLinFactNeighborY="-300000"/>
      <dgm:spPr/>
      <dgm:t>
        <a:bodyPr/>
        <a:lstStyle/>
        <a:p>
          <a:endParaRPr lang="es-EC"/>
        </a:p>
      </dgm:t>
    </dgm:pt>
    <dgm:pt modelId="{64A7E10E-C3AD-453A-A910-D6AA53BA645E}" type="pres">
      <dgm:prSet presAssocID="{7512B733-C5C9-40FD-B28B-89F4D267A913}" presName="compNode" presStyleCnt="0"/>
      <dgm:spPr/>
    </dgm:pt>
    <dgm:pt modelId="{7F41EEB1-81BE-4D4A-935A-4CEC37C8EE06}" type="pres">
      <dgm:prSet presAssocID="{7512B733-C5C9-40FD-B28B-89F4D267A913}" presName="dummyConnPt" presStyleCnt="0"/>
      <dgm:spPr/>
    </dgm:pt>
    <dgm:pt modelId="{E0369305-0A65-4643-A456-84E98FB631AD}" type="pres">
      <dgm:prSet presAssocID="{7512B733-C5C9-40FD-B28B-89F4D267A913}" presName="node" presStyleLbl="node1" presStyleIdx="6" presStyleCnt="13" custLinFactNeighborX="-21163" custLinFactNeighborY="20260">
        <dgm:presLayoutVars>
          <dgm:bulletEnabled val="1"/>
        </dgm:presLayoutVars>
      </dgm:prSet>
      <dgm:spPr/>
      <dgm:t>
        <a:bodyPr/>
        <a:lstStyle/>
        <a:p>
          <a:endParaRPr lang="es-EC"/>
        </a:p>
      </dgm:t>
    </dgm:pt>
    <dgm:pt modelId="{13002510-A155-4DB2-90BE-D0D87ED784F8}" type="pres">
      <dgm:prSet presAssocID="{10DCB3DA-C05D-4C9F-9F5B-085A514B8CB4}" presName="sibTrans" presStyleLbl="bgSibTrans2D1" presStyleIdx="6" presStyleCnt="12" custAng="21466290" custScaleX="268006" custScaleY="167181" custLinFactY="163861" custLinFactNeighborX="-9547" custLinFactNeighborY="200000"/>
      <dgm:spPr/>
      <dgm:t>
        <a:bodyPr/>
        <a:lstStyle/>
        <a:p>
          <a:endParaRPr lang="es-EC"/>
        </a:p>
      </dgm:t>
    </dgm:pt>
    <dgm:pt modelId="{3FBF29E4-AA7F-478A-BD42-9F3B12AEFC36}" type="pres">
      <dgm:prSet presAssocID="{BB6248EA-128B-4A28-92CC-0CB0862D7E79}" presName="compNode" presStyleCnt="0"/>
      <dgm:spPr/>
    </dgm:pt>
    <dgm:pt modelId="{1EE91CB2-E4BE-4597-94CA-81E170D8D9E8}" type="pres">
      <dgm:prSet presAssocID="{BB6248EA-128B-4A28-92CC-0CB0862D7E79}" presName="dummyConnPt" presStyleCnt="0"/>
      <dgm:spPr/>
    </dgm:pt>
    <dgm:pt modelId="{583FEF7E-CC35-4F87-BE88-771CD4DCDCDE}" type="pres">
      <dgm:prSet presAssocID="{BB6248EA-128B-4A28-92CC-0CB0862D7E79}" presName="node" presStyleLbl="node1" presStyleIdx="7" presStyleCnt="13" custLinFactY="100000" custLinFactNeighborX="-23908" custLinFactNeighborY="163950">
        <dgm:presLayoutVars>
          <dgm:bulletEnabled val="1"/>
        </dgm:presLayoutVars>
      </dgm:prSet>
      <dgm:spPr/>
      <dgm:t>
        <a:bodyPr/>
        <a:lstStyle/>
        <a:p>
          <a:endParaRPr lang="es-EC"/>
        </a:p>
      </dgm:t>
    </dgm:pt>
    <dgm:pt modelId="{A6F61A58-A479-491A-9818-99EB0AB4FF8C}" type="pres">
      <dgm:prSet presAssocID="{E5E0D458-E136-419B-8800-A84F64E724A9}" presName="sibTrans" presStyleLbl="bgSibTrans2D1" presStyleIdx="7" presStyleCnt="12"/>
      <dgm:spPr/>
      <dgm:t>
        <a:bodyPr/>
        <a:lstStyle/>
        <a:p>
          <a:endParaRPr lang="es-EC"/>
        </a:p>
      </dgm:t>
    </dgm:pt>
    <dgm:pt modelId="{54A5DE70-32EE-4A47-9D5A-92C0C61DFCB1}" type="pres">
      <dgm:prSet presAssocID="{808CE4D4-5010-42C7-9425-704B45BE5F69}" presName="compNode" presStyleCnt="0"/>
      <dgm:spPr/>
    </dgm:pt>
    <dgm:pt modelId="{8F52C061-6B66-4E2B-B6C3-BDAFB5012A9F}" type="pres">
      <dgm:prSet presAssocID="{808CE4D4-5010-42C7-9425-704B45BE5F69}" presName="dummyConnPt" presStyleCnt="0"/>
      <dgm:spPr/>
    </dgm:pt>
    <dgm:pt modelId="{90D83A9D-C7F1-4862-999D-0B96A910D671}" type="pres">
      <dgm:prSet presAssocID="{808CE4D4-5010-42C7-9425-704B45BE5F69}" presName="node" presStyleLbl="node1" presStyleIdx="8" presStyleCnt="13" custLinFactX="-59489" custLinFactY="177294" custLinFactNeighborX="-100000" custLinFactNeighborY="200000">
        <dgm:presLayoutVars>
          <dgm:bulletEnabled val="1"/>
        </dgm:presLayoutVars>
      </dgm:prSet>
      <dgm:spPr/>
      <dgm:t>
        <a:bodyPr/>
        <a:lstStyle/>
        <a:p>
          <a:endParaRPr lang="es-EC"/>
        </a:p>
      </dgm:t>
    </dgm:pt>
    <dgm:pt modelId="{3E2A34A8-2A92-4E80-A985-B7DBF9FFB7D0}" type="pres">
      <dgm:prSet presAssocID="{63AE6F6D-1364-4CCB-A3C9-CCBC717C0FBA}" presName="sibTrans" presStyleLbl="bgSibTrans2D1" presStyleIdx="8" presStyleCnt="12" custAng="7335181" custFlipVert="1" custScaleX="78679" custScaleY="174532" custLinFactNeighborX="39318" custLinFactNeighborY="38649"/>
      <dgm:spPr/>
      <dgm:t>
        <a:bodyPr/>
        <a:lstStyle/>
        <a:p>
          <a:endParaRPr lang="es-EC"/>
        </a:p>
      </dgm:t>
    </dgm:pt>
    <dgm:pt modelId="{E0241DCB-EF2F-405D-A87C-A9CB51E91B12}" type="pres">
      <dgm:prSet presAssocID="{D66426E9-30A5-4D83-AA44-A8E0C5C998A3}" presName="compNode" presStyleCnt="0"/>
      <dgm:spPr/>
    </dgm:pt>
    <dgm:pt modelId="{DE14C79B-C541-4A06-B6CF-23091E1FBFCC}" type="pres">
      <dgm:prSet presAssocID="{D66426E9-30A5-4D83-AA44-A8E0C5C998A3}" presName="dummyConnPt" presStyleCnt="0"/>
      <dgm:spPr/>
    </dgm:pt>
    <dgm:pt modelId="{82013253-33C1-44DD-8811-246EC0254FE3}" type="pres">
      <dgm:prSet presAssocID="{D66426E9-30A5-4D83-AA44-A8E0C5C998A3}" presName="node" presStyleLbl="node1" presStyleIdx="9" presStyleCnt="13" custLinFactNeighborX="59874" custLinFactNeighborY="22565">
        <dgm:presLayoutVars>
          <dgm:bulletEnabled val="1"/>
        </dgm:presLayoutVars>
      </dgm:prSet>
      <dgm:spPr/>
      <dgm:t>
        <a:bodyPr/>
        <a:lstStyle/>
        <a:p>
          <a:endParaRPr lang="es-EC"/>
        </a:p>
      </dgm:t>
    </dgm:pt>
    <dgm:pt modelId="{1E66821E-A789-47E4-BDA0-25CFB79599B2}" type="pres">
      <dgm:prSet presAssocID="{1F093C00-90E0-4130-AAAC-63DC065C23A9}" presName="sibTrans" presStyleLbl="bgSibTrans2D1" presStyleIdx="9" presStyleCnt="12" custLinFactY="600000" custLinFactNeighborX="-15591" custLinFactNeighborY="654904"/>
      <dgm:spPr/>
      <dgm:t>
        <a:bodyPr/>
        <a:lstStyle/>
        <a:p>
          <a:endParaRPr lang="es-EC"/>
        </a:p>
      </dgm:t>
    </dgm:pt>
    <dgm:pt modelId="{C2A50980-011A-46FA-BBEE-71D54E370FE9}" type="pres">
      <dgm:prSet presAssocID="{CE587749-411C-45EB-B887-588F44AC7BA7}" presName="compNode" presStyleCnt="0"/>
      <dgm:spPr/>
    </dgm:pt>
    <dgm:pt modelId="{62CB60D1-B0E1-4CE3-8C54-822E821E0111}" type="pres">
      <dgm:prSet presAssocID="{CE587749-411C-45EB-B887-588F44AC7BA7}" presName="dummyConnPt" presStyleCnt="0"/>
      <dgm:spPr/>
    </dgm:pt>
    <dgm:pt modelId="{A1530C0E-33A7-4CE6-9A9B-92A10F8E1D71}" type="pres">
      <dgm:prSet presAssocID="{CE587749-411C-45EB-B887-588F44AC7BA7}" presName="node" presStyleLbl="node1" presStyleIdx="10" presStyleCnt="13" custLinFactNeighborX="60027" custLinFactNeighborY="11726">
        <dgm:presLayoutVars>
          <dgm:bulletEnabled val="1"/>
        </dgm:presLayoutVars>
      </dgm:prSet>
      <dgm:spPr/>
      <dgm:t>
        <a:bodyPr/>
        <a:lstStyle/>
        <a:p>
          <a:endParaRPr lang="es-EC"/>
        </a:p>
      </dgm:t>
    </dgm:pt>
    <dgm:pt modelId="{6248F88E-0B85-4518-8A5D-C31ED4CCADFA}" type="pres">
      <dgm:prSet presAssocID="{05348AF5-F927-4E78-9D35-42EFA03C5DA7}" presName="sibTrans" presStyleLbl="bgSibTrans2D1" presStyleIdx="10" presStyleCnt="12" custLinFactY="200000" custLinFactNeighborX="-9340" custLinFactNeighborY="205615"/>
      <dgm:spPr/>
      <dgm:t>
        <a:bodyPr/>
        <a:lstStyle/>
        <a:p>
          <a:endParaRPr lang="es-EC"/>
        </a:p>
      </dgm:t>
    </dgm:pt>
    <dgm:pt modelId="{2374B615-1FB6-44C2-8A37-CA2D7AFEA113}" type="pres">
      <dgm:prSet presAssocID="{B9FD9B7C-CB42-4D63-94B5-56911D5F5336}" presName="compNode" presStyleCnt="0"/>
      <dgm:spPr/>
    </dgm:pt>
    <dgm:pt modelId="{A94C419F-3268-4688-AE73-9B4AC9C2E86C}" type="pres">
      <dgm:prSet presAssocID="{B9FD9B7C-CB42-4D63-94B5-56911D5F5336}" presName="dummyConnPt" presStyleCnt="0"/>
      <dgm:spPr/>
    </dgm:pt>
    <dgm:pt modelId="{B50ED13A-FC5E-485E-A878-49835586BC5F}" type="pres">
      <dgm:prSet presAssocID="{B9FD9B7C-CB42-4D63-94B5-56911D5F5336}" presName="node" presStyleLbl="node1" presStyleIdx="11" presStyleCnt="13" custLinFactNeighborX="62275" custLinFactNeighborY="2857">
        <dgm:presLayoutVars>
          <dgm:bulletEnabled val="1"/>
        </dgm:presLayoutVars>
      </dgm:prSet>
      <dgm:spPr/>
      <dgm:t>
        <a:bodyPr/>
        <a:lstStyle/>
        <a:p>
          <a:endParaRPr lang="es-EC"/>
        </a:p>
      </dgm:t>
    </dgm:pt>
    <dgm:pt modelId="{032ED9FF-08A3-4C07-BD40-12039CFB3EEF}" type="pres">
      <dgm:prSet presAssocID="{FA021269-27ED-4211-B675-31628C70C3D7}" presName="sibTrans" presStyleLbl="bgSibTrans2D1" presStyleIdx="11" presStyleCnt="12" custAng="2265580" custScaleX="18613" custScaleY="123137" custLinFactY="-500000" custLinFactNeighborX="-10677" custLinFactNeighborY="-577186"/>
      <dgm:spPr/>
      <dgm:t>
        <a:bodyPr/>
        <a:lstStyle/>
        <a:p>
          <a:endParaRPr lang="es-EC"/>
        </a:p>
      </dgm:t>
    </dgm:pt>
    <dgm:pt modelId="{DFF75F30-B513-429D-AA0C-3BA2D7C4DC7B}" type="pres">
      <dgm:prSet presAssocID="{F83CD822-3A8F-4198-A509-562EA762EE3A}" presName="compNode" presStyleCnt="0"/>
      <dgm:spPr/>
    </dgm:pt>
    <dgm:pt modelId="{7BE43B77-C9E5-44C4-BD7E-459598057408}" type="pres">
      <dgm:prSet presAssocID="{F83CD822-3A8F-4198-A509-562EA762EE3A}" presName="dummyConnPt" presStyleCnt="0"/>
      <dgm:spPr/>
    </dgm:pt>
    <dgm:pt modelId="{CF690B25-22E9-4906-94F6-F9B3170FD072}" type="pres">
      <dgm:prSet presAssocID="{F83CD822-3A8F-4198-A509-562EA762EE3A}" presName="node" presStyleLbl="node1" presStyleIdx="12" presStyleCnt="13" custLinFactX="-100000" custLinFactY="-177581" custLinFactNeighborX="-147026" custLinFactNeighborY="-200000">
        <dgm:presLayoutVars>
          <dgm:bulletEnabled val="1"/>
        </dgm:presLayoutVars>
      </dgm:prSet>
      <dgm:spPr/>
      <dgm:t>
        <a:bodyPr/>
        <a:lstStyle/>
        <a:p>
          <a:endParaRPr lang="es-EC"/>
        </a:p>
      </dgm:t>
    </dgm:pt>
  </dgm:ptLst>
  <dgm:cxnLst>
    <dgm:cxn modelId="{7A7FDC4C-A600-453D-9D5A-3CA51C9CF483}" type="presOf" srcId="{53F2D142-4D10-4DBB-829A-FC87001C5F8E}" destId="{0D68E4D6-EA4B-43CC-B769-FA7CEC16236E}" srcOrd="0" destOrd="0" presId="urn:microsoft.com/office/officeart/2005/8/layout/bProcess4"/>
    <dgm:cxn modelId="{B2C1DFC3-6C82-4562-BAF2-B1D8CB0B663A}" srcId="{5B8F3D8F-5BDF-4624-8AFC-E72591EF2574}" destId="{CE587749-411C-45EB-B887-588F44AC7BA7}" srcOrd="10" destOrd="0" parTransId="{55E17539-D75E-4B70-B831-6F8500A26F63}" sibTransId="{05348AF5-F927-4E78-9D35-42EFA03C5DA7}"/>
    <dgm:cxn modelId="{AF93045C-E1BB-46C8-A4A4-04C748E5A646}" type="presOf" srcId="{BB6248EA-128B-4A28-92CC-0CB0862D7E79}" destId="{583FEF7E-CC35-4F87-BE88-771CD4DCDCDE}" srcOrd="0" destOrd="0" presId="urn:microsoft.com/office/officeart/2005/8/layout/bProcess4"/>
    <dgm:cxn modelId="{9ABD6705-20E2-47C5-8D6B-7743D913E0C1}" srcId="{5B8F3D8F-5BDF-4624-8AFC-E72591EF2574}" destId="{E8C70B03-0F65-4069-8777-7A64B4167A4F}" srcOrd="3" destOrd="0" parTransId="{B597A346-D0A8-4412-8036-2D1134663E63}" sibTransId="{53F2D142-4D10-4DBB-829A-FC87001C5F8E}"/>
    <dgm:cxn modelId="{F273F5AB-527C-4F20-B56C-5EA28386D40F}" type="presOf" srcId="{05348AF5-F927-4E78-9D35-42EFA03C5DA7}" destId="{6248F88E-0B85-4518-8A5D-C31ED4CCADFA}" srcOrd="0" destOrd="0" presId="urn:microsoft.com/office/officeart/2005/8/layout/bProcess4"/>
    <dgm:cxn modelId="{6FD99D94-A0DE-46E5-B5D6-89B55F26392E}" type="presOf" srcId="{E8C70B03-0F65-4069-8777-7A64B4167A4F}" destId="{3E809851-02BA-472B-988D-69FB671CF3F2}" srcOrd="0" destOrd="0" presId="urn:microsoft.com/office/officeart/2005/8/layout/bProcess4"/>
    <dgm:cxn modelId="{DABE28EB-1D5D-4B8B-8040-0AEEF64FFC9B}" type="presOf" srcId="{5B8F3D8F-5BDF-4624-8AFC-E72591EF2574}" destId="{025729B2-F21A-4315-BAD1-6AD4CE621834}" srcOrd="0" destOrd="0" presId="urn:microsoft.com/office/officeart/2005/8/layout/bProcess4"/>
    <dgm:cxn modelId="{B49C787F-4738-46C8-BA99-FE69A9817CE7}" srcId="{5B8F3D8F-5BDF-4624-8AFC-E72591EF2574}" destId="{13A75686-E873-4C1B-A3B0-AA81C6A7DEC4}" srcOrd="1" destOrd="0" parTransId="{69D86E40-29D4-4F0F-8C37-FC3FA3FC6981}" sibTransId="{1D00AFE8-106E-4A6E-9B5C-CA8E91B0A12A}"/>
    <dgm:cxn modelId="{C3D9ED81-009F-4106-975B-3331FA753727}" type="presOf" srcId="{CBDE0E2E-E476-4EF5-A805-C8A00CC5D73C}" destId="{29D6F012-7ED5-4959-BA20-C56078D2EAFB}" srcOrd="0" destOrd="0" presId="urn:microsoft.com/office/officeart/2005/8/layout/bProcess4"/>
    <dgm:cxn modelId="{5659B7D7-EB12-4512-80F4-EDB8F3DAF886}" type="presOf" srcId="{F83CD822-3A8F-4198-A509-562EA762EE3A}" destId="{CF690B25-22E9-4906-94F6-F9B3170FD072}" srcOrd="0" destOrd="0" presId="urn:microsoft.com/office/officeart/2005/8/layout/bProcess4"/>
    <dgm:cxn modelId="{660FAD82-7FE1-4DAC-8B06-A7CE67328BB3}" type="presOf" srcId="{1F093C00-90E0-4130-AAAC-63DC065C23A9}" destId="{1E66821E-A789-47E4-BDA0-25CFB79599B2}" srcOrd="0" destOrd="0" presId="urn:microsoft.com/office/officeart/2005/8/layout/bProcess4"/>
    <dgm:cxn modelId="{FA40B191-5A20-4BD5-A172-4657DDF60E09}" type="presOf" srcId="{B9FD9B7C-CB42-4D63-94B5-56911D5F5336}" destId="{B50ED13A-FC5E-485E-A878-49835586BC5F}" srcOrd="0" destOrd="0" presId="urn:microsoft.com/office/officeart/2005/8/layout/bProcess4"/>
    <dgm:cxn modelId="{5749C099-7FE8-4026-BAE9-B12F2A322F76}" srcId="{5B8F3D8F-5BDF-4624-8AFC-E72591EF2574}" destId="{EB6F1416-CF2E-4CFA-A4BC-B392387173E5}" srcOrd="4" destOrd="0" parTransId="{5B21DF12-67BA-4BF1-8733-87FCCCEF05CF}" sibTransId="{3CAE7343-9159-43B9-900E-158B5BFC4983}"/>
    <dgm:cxn modelId="{19D5B55A-D092-426D-A5AD-85837FA12217}" type="presOf" srcId="{13A75686-E873-4C1B-A3B0-AA81C6A7DEC4}" destId="{B07E2F56-E106-4EDD-B2CE-E8DC5CA8DEBD}" srcOrd="0" destOrd="0" presId="urn:microsoft.com/office/officeart/2005/8/layout/bProcess4"/>
    <dgm:cxn modelId="{FE796D72-FF2F-4977-BD00-2305F35F938C}" type="presOf" srcId="{E5E0D458-E136-419B-8800-A84F64E724A9}" destId="{A6F61A58-A479-491A-9818-99EB0AB4FF8C}" srcOrd="0" destOrd="0" presId="urn:microsoft.com/office/officeart/2005/8/layout/bProcess4"/>
    <dgm:cxn modelId="{002C52DC-197E-4301-A259-2345A04B870C}" type="presOf" srcId="{FA021269-27ED-4211-B675-31628C70C3D7}" destId="{032ED9FF-08A3-4C07-BD40-12039CFB3EEF}" srcOrd="0" destOrd="0" presId="urn:microsoft.com/office/officeart/2005/8/layout/bProcess4"/>
    <dgm:cxn modelId="{533400F4-7BA5-4D50-B8E2-7D221A549FB0}" type="presOf" srcId="{417E5E24-BDFC-4AC9-9AE6-5B4101B489D2}" destId="{57F9C316-11D6-4E8A-B413-3BB35BA40972}" srcOrd="0" destOrd="0" presId="urn:microsoft.com/office/officeart/2005/8/layout/bProcess4"/>
    <dgm:cxn modelId="{13AD2998-BABB-422B-A09D-8431EAEC78C8}" type="presOf" srcId="{CE587749-411C-45EB-B887-588F44AC7BA7}" destId="{A1530C0E-33A7-4CE6-9A9B-92A10F8E1D71}" srcOrd="0" destOrd="0" presId="urn:microsoft.com/office/officeart/2005/8/layout/bProcess4"/>
    <dgm:cxn modelId="{DB7808C7-8BBA-4315-8DC6-1C9C6E1120A4}" type="presOf" srcId="{1D00AFE8-106E-4A6E-9B5C-CA8E91B0A12A}" destId="{9B910690-CD25-4178-B7E8-2EE9EA42929B}" srcOrd="0" destOrd="0" presId="urn:microsoft.com/office/officeart/2005/8/layout/bProcess4"/>
    <dgm:cxn modelId="{2EDEE1F2-ED33-48DC-A3D4-9949D113E7EA}" srcId="{5B8F3D8F-5BDF-4624-8AFC-E72591EF2574}" destId="{808CE4D4-5010-42C7-9425-704B45BE5F69}" srcOrd="8" destOrd="0" parTransId="{033F3DBD-A20A-4B08-A0EC-935F18FC6023}" sibTransId="{63AE6F6D-1364-4CCB-A3C9-CCBC717C0FBA}"/>
    <dgm:cxn modelId="{41797D0D-EA9C-4918-9801-EDEFB00EE4C2}" type="presOf" srcId="{AC01BCED-10DF-4465-89BB-29789DEBECFA}" destId="{6B75D70C-8C2B-4928-B4F4-767ED2488999}" srcOrd="0" destOrd="0" presId="urn:microsoft.com/office/officeart/2005/8/layout/bProcess4"/>
    <dgm:cxn modelId="{96AB323C-7CA7-472C-8C3A-A20C7F9DA75A}" type="presOf" srcId="{B74AB0AA-A053-4E65-9C01-51875C940A7A}" destId="{51CF2B1E-4885-4BDE-8082-9C6FAF73E2CD}" srcOrd="0" destOrd="0" presId="urn:microsoft.com/office/officeart/2005/8/layout/bProcess4"/>
    <dgm:cxn modelId="{8890A072-FDFD-4DA0-BD7F-BF6AD568C77E}" type="presOf" srcId="{82D36440-30D8-48B7-B02C-554FDA294E0B}" destId="{FC47AB24-1EDF-4B59-811C-097A778B95EB}" srcOrd="0" destOrd="0" presId="urn:microsoft.com/office/officeart/2005/8/layout/bProcess4"/>
    <dgm:cxn modelId="{3D43B15E-1D16-4F50-84F8-58D9D340F982}" type="presOf" srcId="{3CAE7343-9159-43B9-900E-158B5BFC4983}" destId="{3AD469B7-9CE2-47BB-B7D6-F2E1A1F83601}" srcOrd="0" destOrd="0" presId="urn:microsoft.com/office/officeart/2005/8/layout/bProcess4"/>
    <dgm:cxn modelId="{5BEB41D9-7C94-4BFF-94AA-C354C6EA0C3E}" type="presOf" srcId="{63AE6F6D-1364-4CCB-A3C9-CCBC717C0FBA}" destId="{3E2A34A8-2A92-4E80-A985-B7DBF9FFB7D0}" srcOrd="0" destOrd="0" presId="urn:microsoft.com/office/officeart/2005/8/layout/bProcess4"/>
    <dgm:cxn modelId="{6B5DF052-C496-4B43-9C7E-8B742DCE39B8}" type="presOf" srcId="{EB6F1416-CF2E-4CFA-A4BC-B392387173E5}" destId="{690279F1-BC1D-4CFE-9FD9-EE39925E88C7}" srcOrd="0" destOrd="0" presId="urn:microsoft.com/office/officeart/2005/8/layout/bProcess4"/>
    <dgm:cxn modelId="{C5E534EB-B5C8-48A3-AE14-D0E329FB09F4}" srcId="{5B8F3D8F-5BDF-4624-8AFC-E72591EF2574}" destId="{7512B733-C5C9-40FD-B28B-89F4D267A913}" srcOrd="6" destOrd="0" parTransId="{CC615DA2-EC6C-4FD9-BE3F-CA5196A86517}" sibTransId="{10DCB3DA-C05D-4C9F-9F5B-085A514B8CB4}"/>
    <dgm:cxn modelId="{C442E674-7349-4ED7-AC9C-9F0DB81D5BF2}" type="presOf" srcId="{2201861F-AA0A-4BBD-A882-AAA7CF56B050}" destId="{173BEEA0-4F43-4EC2-BB3C-C83C31BD2539}" srcOrd="0" destOrd="0" presId="urn:microsoft.com/office/officeart/2005/8/layout/bProcess4"/>
    <dgm:cxn modelId="{0F051154-0302-42A6-8188-61EE5FB2AEC2}" srcId="{5B8F3D8F-5BDF-4624-8AFC-E72591EF2574}" destId="{B9FD9B7C-CB42-4D63-94B5-56911D5F5336}" srcOrd="11" destOrd="0" parTransId="{048A04B6-C1EB-4DE1-82B2-36016879D4E7}" sibTransId="{FA021269-27ED-4211-B675-31628C70C3D7}"/>
    <dgm:cxn modelId="{780DC4F4-AC95-40E3-B4CA-E4DB1529FA0C}" srcId="{5B8F3D8F-5BDF-4624-8AFC-E72591EF2574}" destId="{2201861F-AA0A-4BBD-A882-AAA7CF56B050}" srcOrd="0" destOrd="0" parTransId="{F95D630B-4D37-4409-82F1-F3CC7EC2C1FD}" sibTransId="{AC01BCED-10DF-4465-89BB-29789DEBECFA}"/>
    <dgm:cxn modelId="{DE9DFA31-E294-49D8-B752-C56182CEB07F}" type="presOf" srcId="{10DCB3DA-C05D-4C9F-9F5B-085A514B8CB4}" destId="{13002510-A155-4DB2-90BE-D0D87ED784F8}" srcOrd="0" destOrd="0" presId="urn:microsoft.com/office/officeart/2005/8/layout/bProcess4"/>
    <dgm:cxn modelId="{4250ADFA-2409-4D89-84E6-022B49904A35}" srcId="{5B8F3D8F-5BDF-4624-8AFC-E72591EF2574}" destId="{D66426E9-30A5-4D83-AA44-A8E0C5C998A3}" srcOrd="9" destOrd="0" parTransId="{F70DE2D0-41E2-474E-AB89-52C75B5AF9B7}" sibTransId="{1F093C00-90E0-4130-AAAC-63DC065C23A9}"/>
    <dgm:cxn modelId="{08BD2F5E-0E36-4183-9451-610AAF34B791}" srcId="{5B8F3D8F-5BDF-4624-8AFC-E72591EF2574}" destId="{BB6248EA-128B-4A28-92CC-0CB0862D7E79}" srcOrd="7" destOrd="0" parTransId="{3E6ECE9F-3DB5-4973-A509-A1276A7C18E5}" sibTransId="{E5E0D458-E136-419B-8800-A84F64E724A9}"/>
    <dgm:cxn modelId="{80B40B58-4315-4AB0-840E-DE0988CA21D4}" type="presOf" srcId="{7512B733-C5C9-40FD-B28B-89F4D267A913}" destId="{E0369305-0A65-4643-A456-84E98FB631AD}" srcOrd="0" destOrd="0" presId="urn:microsoft.com/office/officeart/2005/8/layout/bProcess4"/>
    <dgm:cxn modelId="{4AB0C92B-C05E-4CE8-AED8-34EFC84B134C}" type="presOf" srcId="{D66426E9-30A5-4D83-AA44-A8E0C5C998A3}" destId="{82013253-33C1-44DD-8811-246EC0254FE3}" srcOrd="0" destOrd="0" presId="urn:microsoft.com/office/officeart/2005/8/layout/bProcess4"/>
    <dgm:cxn modelId="{2CE04D76-3D6C-45D5-BC17-199190DF93FC}" srcId="{5B8F3D8F-5BDF-4624-8AFC-E72591EF2574}" destId="{417E5E24-BDFC-4AC9-9AE6-5B4101B489D2}" srcOrd="2" destOrd="0" parTransId="{C4F6FE6C-F956-4FA0-8373-04AAF6DCF6AB}" sibTransId="{B74AB0AA-A053-4E65-9C01-51875C940A7A}"/>
    <dgm:cxn modelId="{2D378854-07F4-4088-9753-F03DA30891CE}" srcId="{5B8F3D8F-5BDF-4624-8AFC-E72591EF2574}" destId="{F83CD822-3A8F-4198-A509-562EA762EE3A}" srcOrd="12" destOrd="0" parTransId="{0FD40CB1-ACD2-4913-827C-FD4AB6724805}" sibTransId="{EF99DB69-7893-4EE5-B59C-0BA3DB4F49F9}"/>
    <dgm:cxn modelId="{AD3F0008-69A4-48D3-B866-EAB15CE21592}" type="presOf" srcId="{808CE4D4-5010-42C7-9425-704B45BE5F69}" destId="{90D83A9D-C7F1-4862-999D-0B96A910D671}" srcOrd="0" destOrd="0" presId="urn:microsoft.com/office/officeart/2005/8/layout/bProcess4"/>
    <dgm:cxn modelId="{C5024294-B1B4-45B0-922D-64CB1236BEF9}" srcId="{5B8F3D8F-5BDF-4624-8AFC-E72591EF2574}" destId="{82D36440-30D8-48B7-B02C-554FDA294E0B}" srcOrd="5" destOrd="0" parTransId="{DE6ABF71-7443-4738-B2E6-787B62FE2E22}" sibTransId="{CBDE0E2E-E476-4EF5-A805-C8A00CC5D73C}"/>
    <dgm:cxn modelId="{CB515A09-A550-4AC6-BB70-F4AFF762EBC8}" type="presParOf" srcId="{025729B2-F21A-4315-BAD1-6AD4CE621834}" destId="{D578784D-FC2B-4C61-BE5E-5414A4076D2E}" srcOrd="0" destOrd="0" presId="urn:microsoft.com/office/officeart/2005/8/layout/bProcess4"/>
    <dgm:cxn modelId="{BA9DE595-1354-4C91-B69D-A19269BDAFAF}" type="presParOf" srcId="{D578784D-FC2B-4C61-BE5E-5414A4076D2E}" destId="{B99579AF-3838-484D-9FF7-1D90FC4B80F1}" srcOrd="0" destOrd="0" presId="urn:microsoft.com/office/officeart/2005/8/layout/bProcess4"/>
    <dgm:cxn modelId="{4082346B-B190-45C6-8D16-5CFF3DFDAAA4}" type="presParOf" srcId="{D578784D-FC2B-4C61-BE5E-5414A4076D2E}" destId="{173BEEA0-4F43-4EC2-BB3C-C83C31BD2539}" srcOrd="1" destOrd="0" presId="urn:microsoft.com/office/officeart/2005/8/layout/bProcess4"/>
    <dgm:cxn modelId="{128149A7-6B18-469D-A658-B4AFC5B7CC96}" type="presParOf" srcId="{025729B2-F21A-4315-BAD1-6AD4CE621834}" destId="{6B75D70C-8C2B-4928-B4F4-767ED2488999}" srcOrd="1" destOrd="0" presId="urn:microsoft.com/office/officeart/2005/8/layout/bProcess4"/>
    <dgm:cxn modelId="{E52396F3-7710-4525-924E-1E46C07ECEC7}" type="presParOf" srcId="{025729B2-F21A-4315-BAD1-6AD4CE621834}" destId="{D95A08DD-6541-45BA-99E3-6732047B7185}" srcOrd="2" destOrd="0" presId="urn:microsoft.com/office/officeart/2005/8/layout/bProcess4"/>
    <dgm:cxn modelId="{C9BF2791-FE0E-41EB-AA0E-69DBCFDE1562}" type="presParOf" srcId="{D95A08DD-6541-45BA-99E3-6732047B7185}" destId="{9C589DF4-74C6-4B46-845E-B66EC9084079}" srcOrd="0" destOrd="0" presId="urn:microsoft.com/office/officeart/2005/8/layout/bProcess4"/>
    <dgm:cxn modelId="{2D430B8A-5EB5-4EAD-BB24-1A54925EA4FC}" type="presParOf" srcId="{D95A08DD-6541-45BA-99E3-6732047B7185}" destId="{B07E2F56-E106-4EDD-B2CE-E8DC5CA8DEBD}" srcOrd="1" destOrd="0" presId="urn:microsoft.com/office/officeart/2005/8/layout/bProcess4"/>
    <dgm:cxn modelId="{FB4E08F8-56D6-45DB-AE37-08393A6749EB}" type="presParOf" srcId="{025729B2-F21A-4315-BAD1-6AD4CE621834}" destId="{9B910690-CD25-4178-B7E8-2EE9EA42929B}" srcOrd="3" destOrd="0" presId="urn:microsoft.com/office/officeart/2005/8/layout/bProcess4"/>
    <dgm:cxn modelId="{5F353AAB-3C24-4345-A75C-5A53276D26EA}" type="presParOf" srcId="{025729B2-F21A-4315-BAD1-6AD4CE621834}" destId="{5030BBC9-9900-4566-BCEF-A30F42E99643}" srcOrd="4" destOrd="0" presId="urn:microsoft.com/office/officeart/2005/8/layout/bProcess4"/>
    <dgm:cxn modelId="{BD613F7D-5E95-438E-B130-2AF4D7311814}" type="presParOf" srcId="{5030BBC9-9900-4566-BCEF-A30F42E99643}" destId="{461DA430-AA78-418A-9880-A3791FF814EF}" srcOrd="0" destOrd="0" presId="urn:microsoft.com/office/officeart/2005/8/layout/bProcess4"/>
    <dgm:cxn modelId="{89747B28-BEA1-4F0C-A48C-EBC60AEB694C}" type="presParOf" srcId="{5030BBC9-9900-4566-BCEF-A30F42E99643}" destId="{57F9C316-11D6-4E8A-B413-3BB35BA40972}" srcOrd="1" destOrd="0" presId="urn:microsoft.com/office/officeart/2005/8/layout/bProcess4"/>
    <dgm:cxn modelId="{C5E5AD48-2014-4A91-80F6-E5E515B62F3F}" type="presParOf" srcId="{025729B2-F21A-4315-BAD1-6AD4CE621834}" destId="{51CF2B1E-4885-4BDE-8082-9C6FAF73E2CD}" srcOrd="5" destOrd="0" presId="urn:microsoft.com/office/officeart/2005/8/layout/bProcess4"/>
    <dgm:cxn modelId="{A8C7E30D-014E-4046-AE7C-BEB85A9A1483}" type="presParOf" srcId="{025729B2-F21A-4315-BAD1-6AD4CE621834}" destId="{DB56B7B0-09D5-4221-B039-F5BB9B05ACD3}" srcOrd="6" destOrd="0" presId="urn:microsoft.com/office/officeart/2005/8/layout/bProcess4"/>
    <dgm:cxn modelId="{9734BE67-4AB8-4779-AD81-CD2F6D733D25}" type="presParOf" srcId="{DB56B7B0-09D5-4221-B039-F5BB9B05ACD3}" destId="{4E73AD78-D66E-4FAC-91CF-CE90C44C2BD8}" srcOrd="0" destOrd="0" presId="urn:microsoft.com/office/officeart/2005/8/layout/bProcess4"/>
    <dgm:cxn modelId="{4F58E3A3-3FC5-4522-95C7-E08B8F761374}" type="presParOf" srcId="{DB56B7B0-09D5-4221-B039-F5BB9B05ACD3}" destId="{3E809851-02BA-472B-988D-69FB671CF3F2}" srcOrd="1" destOrd="0" presId="urn:microsoft.com/office/officeart/2005/8/layout/bProcess4"/>
    <dgm:cxn modelId="{DF871EE9-10EB-4E06-9FB7-DBD5349B6EFF}" type="presParOf" srcId="{025729B2-F21A-4315-BAD1-6AD4CE621834}" destId="{0D68E4D6-EA4B-43CC-B769-FA7CEC16236E}" srcOrd="7" destOrd="0" presId="urn:microsoft.com/office/officeart/2005/8/layout/bProcess4"/>
    <dgm:cxn modelId="{6D50C958-3B38-4F21-9410-A871F65C0BCB}" type="presParOf" srcId="{025729B2-F21A-4315-BAD1-6AD4CE621834}" destId="{0F00F9DE-CAE3-4F03-9CC2-306B0752DB01}" srcOrd="8" destOrd="0" presId="urn:microsoft.com/office/officeart/2005/8/layout/bProcess4"/>
    <dgm:cxn modelId="{530343BF-20CA-4611-B9A3-1F0A2CBBF3D0}" type="presParOf" srcId="{0F00F9DE-CAE3-4F03-9CC2-306B0752DB01}" destId="{E8E78D9E-4B64-45B7-AB6F-17F86A61DD70}" srcOrd="0" destOrd="0" presId="urn:microsoft.com/office/officeart/2005/8/layout/bProcess4"/>
    <dgm:cxn modelId="{95874C3F-99E5-4839-841A-3EAB49AE8501}" type="presParOf" srcId="{0F00F9DE-CAE3-4F03-9CC2-306B0752DB01}" destId="{690279F1-BC1D-4CFE-9FD9-EE39925E88C7}" srcOrd="1" destOrd="0" presId="urn:microsoft.com/office/officeart/2005/8/layout/bProcess4"/>
    <dgm:cxn modelId="{2CB1178F-2406-4D18-8578-C667B8BD051A}" type="presParOf" srcId="{025729B2-F21A-4315-BAD1-6AD4CE621834}" destId="{3AD469B7-9CE2-47BB-B7D6-F2E1A1F83601}" srcOrd="9" destOrd="0" presId="urn:microsoft.com/office/officeart/2005/8/layout/bProcess4"/>
    <dgm:cxn modelId="{92031AA0-4827-49C4-B285-70320C2A2127}" type="presParOf" srcId="{025729B2-F21A-4315-BAD1-6AD4CE621834}" destId="{FBD68739-1E6A-466C-A8B4-8C6F8238D629}" srcOrd="10" destOrd="0" presId="urn:microsoft.com/office/officeart/2005/8/layout/bProcess4"/>
    <dgm:cxn modelId="{A76AA6CF-CF78-4580-88A8-3AD4F9CD09AB}" type="presParOf" srcId="{FBD68739-1E6A-466C-A8B4-8C6F8238D629}" destId="{347C694B-CD3D-4AA8-A363-7EFCE8DCC381}" srcOrd="0" destOrd="0" presId="urn:microsoft.com/office/officeart/2005/8/layout/bProcess4"/>
    <dgm:cxn modelId="{848A5F76-3D42-40BE-A99C-A636C70608E0}" type="presParOf" srcId="{FBD68739-1E6A-466C-A8B4-8C6F8238D629}" destId="{FC47AB24-1EDF-4B59-811C-097A778B95EB}" srcOrd="1" destOrd="0" presId="urn:microsoft.com/office/officeart/2005/8/layout/bProcess4"/>
    <dgm:cxn modelId="{431BDBD9-772B-4E44-B6FD-983A9E35BAE2}" type="presParOf" srcId="{025729B2-F21A-4315-BAD1-6AD4CE621834}" destId="{29D6F012-7ED5-4959-BA20-C56078D2EAFB}" srcOrd="11" destOrd="0" presId="urn:microsoft.com/office/officeart/2005/8/layout/bProcess4"/>
    <dgm:cxn modelId="{B2742D9A-763D-4A26-8D48-C29054072020}" type="presParOf" srcId="{025729B2-F21A-4315-BAD1-6AD4CE621834}" destId="{64A7E10E-C3AD-453A-A910-D6AA53BA645E}" srcOrd="12" destOrd="0" presId="urn:microsoft.com/office/officeart/2005/8/layout/bProcess4"/>
    <dgm:cxn modelId="{197310BF-E480-4601-A7C1-B9E0A3D60953}" type="presParOf" srcId="{64A7E10E-C3AD-453A-A910-D6AA53BA645E}" destId="{7F41EEB1-81BE-4D4A-935A-4CEC37C8EE06}" srcOrd="0" destOrd="0" presId="urn:microsoft.com/office/officeart/2005/8/layout/bProcess4"/>
    <dgm:cxn modelId="{D4803EE2-CA35-41C9-A71B-F04094C1D4AD}" type="presParOf" srcId="{64A7E10E-C3AD-453A-A910-D6AA53BA645E}" destId="{E0369305-0A65-4643-A456-84E98FB631AD}" srcOrd="1" destOrd="0" presId="urn:microsoft.com/office/officeart/2005/8/layout/bProcess4"/>
    <dgm:cxn modelId="{2C852903-EE43-4E7C-942D-CBC166EAABC1}" type="presParOf" srcId="{025729B2-F21A-4315-BAD1-6AD4CE621834}" destId="{13002510-A155-4DB2-90BE-D0D87ED784F8}" srcOrd="13" destOrd="0" presId="urn:microsoft.com/office/officeart/2005/8/layout/bProcess4"/>
    <dgm:cxn modelId="{03500F65-8BA7-44B8-A5D2-9905378907B0}" type="presParOf" srcId="{025729B2-F21A-4315-BAD1-6AD4CE621834}" destId="{3FBF29E4-AA7F-478A-BD42-9F3B12AEFC36}" srcOrd="14" destOrd="0" presId="urn:microsoft.com/office/officeart/2005/8/layout/bProcess4"/>
    <dgm:cxn modelId="{970DC36F-1669-415D-9BC8-3A6CD0604CEA}" type="presParOf" srcId="{3FBF29E4-AA7F-478A-BD42-9F3B12AEFC36}" destId="{1EE91CB2-E4BE-4597-94CA-81E170D8D9E8}" srcOrd="0" destOrd="0" presId="urn:microsoft.com/office/officeart/2005/8/layout/bProcess4"/>
    <dgm:cxn modelId="{84AAE5F4-6D9D-4190-B906-E477B28303A1}" type="presParOf" srcId="{3FBF29E4-AA7F-478A-BD42-9F3B12AEFC36}" destId="{583FEF7E-CC35-4F87-BE88-771CD4DCDCDE}" srcOrd="1" destOrd="0" presId="urn:microsoft.com/office/officeart/2005/8/layout/bProcess4"/>
    <dgm:cxn modelId="{122B0F83-07B5-4E2A-98FD-42852A0084B2}" type="presParOf" srcId="{025729B2-F21A-4315-BAD1-6AD4CE621834}" destId="{A6F61A58-A479-491A-9818-99EB0AB4FF8C}" srcOrd="15" destOrd="0" presId="urn:microsoft.com/office/officeart/2005/8/layout/bProcess4"/>
    <dgm:cxn modelId="{90B81DF0-929D-4E2F-8C11-5BBE1CA37EC1}" type="presParOf" srcId="{025729B2-F21A-4315-BAD1-6AD4CE621834}" destId="{54A5DE70-32EE-4A47-9D5A-92C0C61DFCB1}" srcOrd="16" destOrd="0" presId="urn:microsoft.com/office/officeart/2005/8/layout/bProcess4"/>
    <dgm:cxn modelId="{A6593E15-8710-4770-B827-46FB6B3C403D}" type="presParOf" srcId="{54A5DE70-32EE-4A47-9D5A-92C0C61DFCB1}" destId="{8F52C061-6B66-4E2B-B6C3-BDAFB5012A9F}" srcOrd="0" destOrd="0" presId="urn:microsoft.com/office/officeart/2005/8/layout/bProcess4"/>
    <dgm:cxn modelId="{66A4A5CA-0439-4B18-97D2-225932124378}" type="presParOf" srcId="{54A5DE70-32EE-4A47-9D5A-92C0C61DFCB1}" destId="{90D83A9D-C7F1-4862-999D-0B96A910D671}" srcOrd="1" destOrd="0" presId="urn:microsoft.com/office/officeart/2005/8/layout/bProcess4"/>
    <dgm:cxn modelId="{E182928B-27D9-4821-9DC4-6994AA543DD2}" type="presParOf" srcId="{025729B2-F21A-4315-BAD1-6AD4CE621834}" destId="{3E2A34A8-2A92-4E80-A985-B7DBF9FFB7D0}" srcOrd="17" destOrd="0" presId="urn:microsoft.com/office/officeart/2005/8/layout/bProcess4"/>
    <dgm:cxn modelId="{72D9D87B-F296-4DC3-BDB4-3D83FC5032DF}" type="presParOf" srcId="{025729B2-F21A-4315-BAD1-6AD4CE621834}" destId="{E0241DCB-EF2F-405D-A87C-A9CB51E91B12}" srcOrd="18" destOrd="0" presId="urn:microsoft.com/office/officeart/2005/8/layout/bProcess4"/>
    <dgm:cxn modelId="{EAF37F24-7B0F-4933-81F4-878444F71C9F}" type="presParOf" srcId="{E0241DCB-EF2F-405D-A87C-A9CB51E91B12}" destId="{DE14C79B-C541-4A06-B6CF-23091E1FBFCC}" srcOrd="0" destOrd="0" presId="urn:microsoft.com/office/officeart/2005/8/layout/bProcess4"/>
    <dgm:cxn modelId="{68396AEC-ED6E-4C06-B1A0-C5BD7FAB5A5B}" type="presParOf" srcId="{E0241DCB-EF2F-405D-A87C-A9CB51E91B12}" destId="{82013253-33C1-44DD-8811-246EC0254FE3}" srcOrd="1" destOrd="0" presId="urn:microsoft.com/office/officeart/2005/8/layout/bProcess4"/>
    <dgm:cxn modelId="{D4DE834D-75C9-424C-9729-D42FAB7A7A17}" type="presParOf" srcId="{025729B2-F21A-4315-BAD1-6AD4CE621834}" destId="{1E66821E-A789-47E4-BDA0-25CFB79599B2}" srcOrd="19" destOrd="0" presId="urn:microsoft.com/office/officeart/2005/8/layout/bProcess4"/>
    <dgm:cxn modelId="{1B30C488-1EAB-453D-BE4B-3DF6EF614607}" type="presParOf" srcId="{025729B2-F21A-4315-BAD1-6AD4CE621834}" destId="{C2A50980-011A-46FA-BBEE-71D54E370FE9}" srcOrd="20" destOrd="0" presId="urn:microsoft.com/office/officeart/2005/8/layout/bProcess4"/>
    <dgm:cxn modelId="{BEC3F1B9-84BA-49D8-905E-959DCCF6BC47}" type="presParOf" srcId="{C2A50980-011A-46FA-BBEE-71D54E370FE9}" destId="{62CB60D1-B0E1-4CE3-8C54-822E821E0111}" srcOrd="0" destOrd="0" presId="urn:microsoft.com/office/officeart/2005/8/layout/bProcess4"/>
    <dgm:cxn modelId="{E5D13C6D-9380-4BEC-AF2E-11BC8E84ED4F}" type="presParOf" srcId="{C2A50980-011A-46FA-BBEE-71D54E370FE9}" destId="{A1530C0E-33A7-4CE6-9A9B-92A10F8E1D71}" srcOrd="1" destOrd="0" presId="urn:microsoft.com/office/officeart/2005/8/layout/bProcess4"/>
    <dgm:cxn modelId="{4162849B-29AF-4029-AF88-B6873C251C11}" type="presParOf" srcId="{025729B2-F21A-4315-BAD1-6AD4CE621834}" destId="{6248F88E-0B85-4518-8A5D-C31ED4CCADFA}" srcOrd="21" destOrd="0" presId="urn:microsoft.com/office/officeart/2005/8/layout/bProcess4"/>
    <dgm:cxn modelId="{4AA27C9E-9274-4E87-B995-1BBA9E874002}" type="presParOf" srcId="{025729B2-F21A-4315-BAD1-6AD4CE621834}" destId="{2374B615-1FB6-44C2-8A37-CA2D7AFEA113}" srcOrd="22" destOrd="0" presId="urn:microsoft.com/office/officeart/2005/8/layout/bProcess4"/>
    <dgm:cxn modelId="{D319961A-6A25-412F-B338-E148C5E78C2D}" type="presParOf" srcId="{2374B615-1FB6-44C2-8A37-CA2D7AFEA113}" destId="{A94C419F-3268-4688-AE73-9B4AC9C2E86C}" srcOrd="0" destOrd="0" presId="urn:microsoft.com/office/officeart/2005/8/layout/bProcess4"/>
    <dgm:cxn modelId="{ED75FB64-0677-4DAA-8F6E-E1F103E6124B}" type="presParOf" srcId="{2374B615-1FB6-44C2-8A37-CA2D7AFEA113}" destId="{B50ED13A-FC5E-485E-A878-49835586BC5F}" srcOrd="1" destOrd="0" presId="urn:microsoft.com/office/officeart/2005/8/layout/bProcess4"/>
    <dgm:cxn modelId="{7E0D8E0E-98DC-43F8-B1AC-487E311676BE}" type="presParOf" srcId="{025729B2-F21A-4315-BAD1-6AD4CE621834}" destId="{032ED9FF-08A3-4C07-BD40-12039CFB3EEF}" srcOrd="23" destOrd="0" presId="urn:microsoft.com/office/officeart/2005/8/layout/bProcess4"/>
    <dgm:cxn modelId="{01C964B9-A0D9-4333-96D7-415BA59813F3}" type="presParOf" srcId="{025729B2-F21A-4315-BAD1-6AD4CE621834}" destId="{DFF75F30-B513-429D-AA0C-3BA2D7C4DC7B}" srcOrd="24" destOrd="0" presId="urn:microsoft.com/office/officeart/2005/8/layout/bProcess4"/>
    <dgm:cxn modelId="{D1B61712-907C-4875-884F-59A373E9D8B5}" type="presParOf" srcId="{DFF75F30-B513-429D-AA0C-3BA2D7C4DC7B}" destId="{7BE43B77-C9E5-44C4-BD7E-459598057408}" srcOrd="0" destOrd="0" presId="urn:microsoft.com/office/officeart/2005/8/layout/bProcess4"/>
    <dgm:cxn modelId="{B5150658-94D3-43CC-8F9F-E1791D9D290D}" type="presParOf" srcId="{DFF75F30-B513-429D-AA0C-3BA2D7C4DC7B}" destId="{CF690B25-22E9-4906-94F6-F9B3170FD072}" srcOrd="1" destOrd="0" presId="urn:microsoft.com/office/officeart/2005/8/layout/bProcess4"/>
  </dgm:cxnLst>
  <dgm:bg/>
  <dgm:whole/>
</dgm:dataModel>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png"/></Relationship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vmlDrawing" Target="../drawings/vmlDrawing2.v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3082" name="Rectangle 10"/>
          <p:cNvSpPr>
            <a:spLocks noChangeArrowheads="1"/>
          </p:cNvSpPr>
          <p:nvPr/>
        </p:nvSpPr>
        <p:spPr bwMode="gray">
          <a:xfrm>
            <a:off x="1588" y="3803650"/>
            <a:ext cx="9142412" cy="1301750"/>
          </a:xfrm>
          <a:prstGeom prst="rect">
            <a:avLst/>
          </a:prstGeom>
          <a:gradFill rotWithShape="1">
            <a:gsLst>
              <a:gs pos="0">
                <a:schemeClr val="accent2"/>
              </a:gs>
              <a:gs pos="100000">
                <a:schemeClr val="accent2">
                  <a:gamma/>
                  <a:tint val="0"/>
                  <a:invGamma/>
                </a:schemeClr>
              </a:gs>
            </a:gsLst>
            <a:lin ang="5400000" scaled="1"/>
          </a:gradFill>
          <a:ln w="0" algn="ctr">
            <a:noFill/>
            <a:miter lim="800000"/>
            <a:headEnd/>
            <a:tailEnd/>
          </a:ln>
          <a:effectLst/>
        </p:spPr>
        <p:txBody>
          <a:bodyPr wrap="none" anchor="ctr"/>
          <a:lstStyle/>
          <a:p>
            <a:endParaRPr lang="es-EC" dirty="0"/>
          </a:p>
        </p:txBody>
      </p:sp>
      <p:graphicFrame>
        <p:nvGraphicFramePr>
          <p:cNvPr id="3090" name="Object 18"/>
          <p:cNvGraphicFramePr>
            <a:graphicFrameLocks noChangeAspect="1"/>
          </p:cNvGraphicFramePr>
          <p:nvPr/>
        </p:nvGraphicFramePr>
        <p:xfrm>
          <a:off x="0" y="0"/>
          <a:ext cx="9144000" cy="2622550"/>
        </p:xfrm>
        <a:graphic>
          <a:graphicData uri="http://schemas.openxmlformats.org/presentationml/2006/ole">
            <p:oleObj spid="_x0000_s4098" name="Image" r:id="rId3" imgW="13003175" imgH="4571429" progId="">
              <p:embed/>
            </p:oleObj>
          </a:graphicData>
        </a:graphic>
      </p:graphicFrame>
      <p:sp>
        <p:nvSpPr>
          <p:cNvPr id="3091" name="Rectangle 19"/>
          <p:cNvSpPr>
            <a:spLocks noChangeArrowheads="1"/>
          </p:cNvSpPr>
          <p:nvPr/>
        </p:nvSpPr>
        <p:spPr bwMode="gray">
          <a:xfrm>
            <a:off x="0" y="2678113"/>
            <a:ext cx="9144000" cy="1071562"/>
          </a:xfrm>
          <a:prstGeom prst="rect">
            <a:avLst/>
          </a:prstGeom>
          <a:gradFill rotWithShape="1">
            <a:gsLst>
              <a:gs pos="0">
                <a:schemeClr val="accent1"/>
              </a:gs>
              <a:gs pos="100000">
                <a:schemeClr val="accent1">
                  <a:gamma/>
                  <a:shade val="46275"/>
                  <a:invGamma/>
                </a:schemeClr>
              </a:gs>
            </a:gsLst>
            <a:lin ang="5400000" scaled="1"/>
          </a:gradFill>
          <a:ln w="9525">
            <a:noFill/>
            <a:miter lim="800000"/>
            <a:headEnd/>
            <a:tailEnd/>
          </a:ln>
          <a:effectLst/>
        </p:spPr>
        <p:txBody>
          <a:bodyPr wrap="none" anchor="ctr"/>
          <a:lstStyle/>
          <a:p>
            <a:endParaRPr lang="es-EC" dirty="0"/>
          </a:p>
        </p:txBody>
      </p:sp>
      <p:sp>
        <p:nvSpPr>
          <p:cNvPr id="3076" name="Rectangle 4"/>
          <p:cNvSpPr>
            <a:spLocks noGrp="1" noChangeArrowheads="1"/>
          </p:cNvSpPr>
          <p:nvPr>
            <p:ph type="dt" sz="half" idx="2"/>
          </p:nvPr>
        </p:nvSpPr>
        <p:spPr>
          <a:xfrm>
            <a:off x="457200" y="6477000"/>
            <a:ext cx="2133600" cy="244475"/>
          </a:xfrm>
        </p:spPr>
        <p:txBody>
          <a:bodyPr/>
          <a:lstStyle>
            <a:lvl1pPr>
              <a:defRPr sz="1200"/>
            </a:lvl1pPr>
          </a:lstStyle>
          <a:p>
            <a:fld id="{9D35B48E-2056-40F5-BAD2-4EC8DD609DF2}" type="datetimeFigureOut">
              <a:rPr lang="es-EC" smtClean="0"/>
              <a:pPr/>
              <a:t>01/03/2013</a:t>
            </a:fld>
            <a:endParaRPr lang="es-EC" dirty="0"/>
          </a:p>
        </p:txBody>
      </p:sp>
      <p:sp>
        <p:nvSpPr>
          <p:cNvPr id="3077" name="Rectangle 5"/>
          <p:cNvSpPr>
            <a:spLocks noGrp="1" noChangeArrowheads="1"/>
          </p:cNvSpPr>
          <p:nvPr>
            <p:ph type="ftr" sz="quarter" idx="3"/>
          </p:nvPr>
        </p:nvSpPr>
        <p:spPr>
          <a:xfrm>
            <a:off x="3124200" y="6477000"/>
            <a:ext cx="2895600" cy="244475"/>
          </a:xfrm>
        </p:spPr>
        <p:txBody>
          <a:bodyPr/>
          <a:lstStyle>
            <a:lvl1pPr>
              <a:defRPr sz="1200"/>
            </a:lvl1pPr>
          </a:lstStyle>
          <a:p>
            <a:endParaRPr lang="en-US" dirty="0"/>
          </a:p>
        </p:txBody>
      </p:sp>
      <p:sp>
        <p:nvSpPr>
          <p:cNvPr id="3078" name="Rectangle 6"/>
          <p:cNvSpPr>
            <a:spLocks noGrp="1" noChangeArrowheads="1"/>
          </p:cNvSpPr>
          <p:nvPr>
            <p:ph type="sldNum" sz="quarter" idx="4"/>
          </p:nvPr>
        </p:nvSpPr>
        <p:spPr>
          <a:xfrm>
            <a:off x="6553200" y="6477000"/>
            <a:ext cx="2133600" cy="244475"/>
          </a:xfrm>
        </p:spPr>
        <p:txBody>
          <a:bodyPr/>
          <a:lstStyle>
            <a:lvl1pPr>
              <a:defRPr sz="1200"/>
            </a:lvl1pPr>
          </a:lstStyle>
          <a:p>
            <a:fld id="{9DE5712C-850E-4067-8788-DD0A67949C0B}" type="slidenum">
              <a:rPr lang="es-EC" smtClean="0"/>
              <a:pPr/>
              <a:t>‹Nº›</a:t>
            </a:fld>
            <a:endParaRPr lang="es-EC" dirty="0"/>
          </a:p>
        </p:txBody>
      </p:sp>
      <p:grpSp>
        <p:nvGrpSpPr>
          <p:cNvPr id="2" name="Group 16"/>
          <p:cNvGrpSpPr>
            <a:grpSpLocks/>
          </p:cNvGrpSpPr>
          <p:nvPr/>
        </p:nvGrpSpPr>
        <p:grpSpPr bwMode="auto">
          <a:xfrm>
            <a:off x="4114800" y="5838825"/>
            <a:ext cx="1079500" cy="633413"/>
            <a:chOff x="2680" y="3678"/>
            <a:chExt cx="680" cy="399"/>
          </a:xfrm>
        </p:grpSpPr>
        <p:sp>
          <p:nvSpPr>
            <p:cNvPr id="3086" name="Text Box 14"/>
            <p:cNvSpPr txBox="1">
              <a:spLocks noChangeArrowheads="1"/>
            </p:cNvSpPr>
            <p:nvPr/>
          </p:nvSpPr>
          <p:spPr bwMode="gray">
            <a:xfrm>
              <a:off x="2680" y="3789"/>
              <a:ext cx="680" cy="288"/>
            </a:xfrm>
            <a:prstGeom prst="rect">
              <a:avLst/>
            </a:prstGeom>
            <a:noFill/>
            <a:ln w="9525">
              <a:noFill/>
              <a:miter lim="800000"/>
              <a:headEnd/>
              <a:tailEnd/>
            </a:ln>
            <a:effectLst/>
          </p:spPr>
          <p:txBody>
            <a:bodyPr>
              <a:spAutoFit/>
            </a:bodyPr>
            <a:lstStyle/>
            <a:p>
              <a:r>
                <a:rPr lang="en-US" sz="2400" b="1" dirty="0"/>
                <a:t>LOGO</a:t>
              </a:r>
            </a:p>
          </p:txBody>
        </p:sp>
        <p:sp>
          <p:nvSpPr>
            <p:cNvPr id="3087" name="AutoShape 15"/>
            <p:cNvSpPr>
              <a:spLocks noChangeArrowheads="1"/>
            </p:cNvSpPr>
            <p:nvPr/>
          </p:nvSpPr>
          <p:spPr bwMode="gray">
            <a:xfrm rot="5400000">
              <a:off x="2928" y="3493"/>
              <a:ext cx="172" cy="542"/>
            </a:xfrm>
            <a:prstGeom prst="moon">
              <a:avLst>
                <a:gd name="adj" fmla="val 21208"/>
              </a:avLst>
            </a:prstGeom>
            <a:solidFill>
              <a:schemeClr val="accent2"/>
            </a:solidFill>
            <a:ln w="9525">
              <a:noFill/>
              <a:miter lim="800000"/>
              <a:headEnd/>
              <a:tailEnd/>
            </a:ln>
            <a:effectLst/>
          </p:spPr>
          <p:txBody>
            <a:bodyPr wrap="none" anchor="ctr"/>
            <a:lstStyle/>
            <a:p>
              <a:endParaRPr lang="es-EC" dirty="0"/>
            </a:p>
          </p:txBody>
        </p:sp>
      </p:grpSp>
      <p:sp>
        <p:nvSpPr>
          <p:cNvPr id="3083" name="AutoShape 11"/>
          <p:cNvSpPr>
            <a:spLocks noChangeArrowheads="1"/>
          </p:cNvSpPr>
          <p:nvPr/>
        </p:nvSpPr>
        <p:spPr bwMode="gray">
          <a:xfrm>
            <a:off x="685800" y="3429000"/>
            <a:ext cx="7620000" cy="685800"/>
          </a:xfrm>
          <a:prstGeom prst="roundRect">
            <a:avLst>
              <a:gd name="adj" fmla="val 38449"/>
            </a:avLst>
          </a:prstGeom>
          <a:solidFill>
            <a:schemeClr val="bg1"/>
          </a:solidFill>
          <a:ln w="38100" algn="ctr">
            <a:noFill/>
            <a:round/>
            <a:headEnd/>
            <a:tailEnd/>
          </a:ln>
          <a:effectLst/>
        </p:spPr>
        <p:txBody>
          <a:bodyPr wrap="none" anchor="ctr"/>
          <a:lstStyle/>
          <a:p>
            <a:endParaRPr lang="es-EC" dirty="0"/>
          </a:p>
        </p:txBody>
      </p:sp>
      <p:sp>
        <p:nvSpPr>
          <p:cNvPr id="3075" name="Rectangle 3"/>
          <p:cNvSpPr>
            <a:spLocks noGrp="1" noChangeArrowheads="1"/>
          </p:cNvSpPr>
          <p:nvPr>
            <p:ph type="subTitle" idx="1"/>
          </p:nvPr>
        </p:nvSpPr>
        <p:spPr bwMode="gray">
          <a:xfrm>
            <a:off x="914400" y="2895600"/>
            <a:ext cx="7304088" cy="381000"/>
          </a:xfrm>
        </p:spPr>
        <p:txBody>
          <a:bodyPr/>
          <a:lstStyle>
            <a:lvl1pPr marL="0" indent="0" algn="ctr">
              <a:buFont typeface="Wingdings" pitchFamily="2" charset="2"/>
              <a:buNone/>
              <a:defRPr sz="2400">
                <a:solidFill>
                  <a:schemeClr val="bg1"/>
                </a:solidFill>
              </a:defRPr>
            </a:lvl1pPr>
          </a:lstStyle>
          <a:p>
            <a:r>
              <a:rPr lang="es-ES" smtClean="0"/>
              <a:t>Haga clic para modificar el estilo de subtítulo del patrón</a:t>
            </a:r>
            <a:endParaRPr lang="en-US"/>
          </a:p>
        </p:txBody>
      </p:sp>
      <p:sp>
        <p:nvSpPr>
          <p:cNvPr id="3074" name="Rectangle 2"/>
          <p:cNvSpPr>
            <a:spLocks noGrp="1" noChangeArrowheads="1"/>
          </p:cNvSpPr>
          <p:nvPr>
            <p:ph type="ctrTitle"/>
          </p:nvPr>
        </p:nvSpPr>
        <p:spPr bwMode="gray">
          <a:xfrm>
            <a:off x="762000" y="3432175"/>
            <a:ext cx="7620000" cy="682625"/>
          </a:xfrm>
        </p:spPr>
        <p:txBody>
          <a:bodyPr/>
          <a:lstStyle>
            <a:lvl1pPr>
              <a:defRPr sz="4000" b="1">
                <a:solidFill>
                  <a:schemeClr val="tx1"/>
                </a:solidFill>
              </a:defRPr>
            </a:lvl1pPr>
          </a:lstStyle>
          <a:p>
            <a:r>
              <a:rPr lang="es-ES" smtClean="0"/>
              <a:t>Haga clic para modificar el estilo de título del patrón</a:t>
            </a:r>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lvl1pPr>
              <a:defRPr/>
            </a:lvl1pPr>
          </a:lstStyle>
          <a:p>
            <a:fld id="{9D35B48E-2056-40F5-BAD2-4EC8DD609DF2}" type="datetimeFigureOut">
              <a:rPr lang="es-EC" smtClean="0"/>
              <a:pPr/>
              <a:t>01/03/2013</a:t>
            </a:fld>
            <a:endParaRPr lang="es-EC" dirty="0"/>
          </a:p>
        </p:txBody>
      </p:sp>
      <p:sp>
        <p:nvSpPr>
          <p:cNvPr id="5" name="4 Marcador de pie de página"/>
          <p:cNvSpPr>
            <a:spLocks noGrp="1"/>
          </p:cNvSpPr>
          <p:nvPr>
            <p:ph type="ftr" sz="quarter" idx="11"/>
          </p:nvPr>
        </p:nvSpPr>
        <p:spPr/>
        <p:txBody>
          <a:bodyPr/>
          <a:lstStyle>
            <a:lvl1pPr>
              <a:defRPr/>
            </a:lvl1pPr>
          </a:lstStyle>
          <a:p>
            <a:endParaRPr lang="es-EC" dirty="0"/>
          </a:p>
        </p:txBody>
      </p:sp>
      <p:sp>
        <p:nvSpPr>
          <p:cNvPr id="6" name="5 Marcador de número de diapositiva"/>
          <p:cNvSpPr>
            <a:spLocks noGrp="1"/>
          </p:cNvSpPr>
          <p:nvPr>
            <p:ph type="sldNum" sz="quarter" idx="12"/>
          </p:nvPr>
        </p:nvSpPr>
        <p:spPr/>
        <p:txBody>
          <a:bodyPr/>
          <a:lstStyle>
            <a:lvl1pPr>
              <a:defRPr/>
            </a:lvl1pPr>
          </a:lstStyle>
          <a:p>
            <a:fld id="{9DE5712C-850E-4067-8788-DD0A67949C0B}" type="slidenum">
              <a:rPr lang="es-EC" smtClean="0"/>
              <a:pPr/>
              <a:t>‹Nº›</a:t>
            </a:fld>
            <a:endParaRPr lang="es-EC"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374650"/>
            <a:ext cx="2057400" cy="5949950"/>
          </a:xfrm>
        </p:spPr>
        <p:txBody>
          <a:bodyPr vert="eaVert"/>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457200" y="374650"/>
            <a:ext cx="6019800" cy="594995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lvl1pPr>
              <a:defRPr/>
            </a:lvl1pPr>
          </a:lstStyle>
          <a:p>
            <a:fld id="{9D35B48E-2056-40F5-BAD2-4EC8DD609DF2}" type="datetimeFigureOut">
              <a:rPr lang="es-EC" smtClean="0"/>
              <a:pPr/>
              <a:t>01/03/2013</a:t>
            </a:fld>
            <a:endParaRPr lang="es-EC" dirty="0"/>
          </a:p>
        </p:txBody>
      </p:sp>
      <p:sp>
        <p:nvSpPr>
          <p:cNvPr id="5" name="4 Marcador de pie de página"/>
          <p:cNvSpPr>
            <a:spLocks noGrp="1"/>
          </p:cNvSpPr>
          <p:nvPr>
            <p:ph type="ftr" sz="quarter" idx="11"/>
          </p:nvPr>
        </p:nvSpPr>
        <p:spPr/>
        <p:txBody>
          <a:bodyPr/>
          <a:lstStyle>
            <a:lvl1pPr>
              <a:defRPr/>
            </a:lvl1pPr>
          </a:lstStyle>
          <a:p>
            <a:endParaRPr lang="es-EC" dirty="0"/>
          </a:p>
        </p:txBody>
      </p:sp>
      <p:sp>
        <p:nvSpPr>
          <p:cNvPr id="6" name="5 Marcador de número de diapositiva"/>
          <p:cNvSpPr>
            <a:spLocks noGrp="1"/>
          </p:cNvSpPr>
          <p:nvPr>
            <p:ph type="sldNum" sz="quarter" idx="12"/>
          </p:nvPr>
        </p:nvSpPr>
        <p:spPr/>
        <p:txBody>
          <a:bodyPr/>
          <a:lstStyle>
            <a:lvl1pPr>
              <a:defRPr/>
            </a:lvl1pPr>
          </a:lstStyle>
          <a:p>
            <a:fld id="{9DE5712C-850E-4067-8788-DD0A67949C0B}" type="slidenum">
              <a:rPr lang="es-EC" smtClean="0"/>
              <a:pPr/>
              <a:t>‹Nº›</a:t>
            </a:fld>
            <a:endParaRPr lang="es-EC"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ítulo y tabla">
    <p:spTree>
      <p:nvGrpSpPr>
        <p:cNvPr id="1" name=""/>
        <p:cNvGrpSpPr/>
        <p:nvPr/>
      </p:nvGrpSpPr>
      <p:grpSpPr>
        <a:xfrm>
          <a:off x="0" y="0"/>
          <a:ext cx="0" cy="0"/>
          <a:chOff x="0" y="0"/>
          <a:chExt cx="0" cy="0"/>
        </a:xfrm>
      </p:grpSpPr>
      <p:sp>
        <p:nvSpPr>
          <p:cNvPr id="2" name="1 Título"/>
          <p:cNvSpPr>
            <a:spLocks noGrp="1"/>
          </p:cNvSpPr>
          <p:nvPr>
            <p:ph type="title"/>
          </p:nvPr>
        </p:nvSpPr>
        <p:spPr>
          <a:xfrm>
            <a:off x="838200" y="374650"/>
            <a:ext cx="7010400" cy="563563"/>
          </a:xfrm>
        </p:spPr>
        <p:txBody>
          <a:bodyPr/>
          <a:lstStyle/>
          <a:p>
            <a:r>
              <a:rPr lang="es-ES" smtClean="0"/>
              <a:t>Haga clic para modificar el estilo de título del patrón</a:t>
            </a:r>
            <a:endParaRPr lang="es-EC"/>
          </a:p>
        </p:txBody>
      </p:sp>
      <p:sp>
        <p:nvSpPr>
          <p:cNvPr id="3" name="2 Marcador de tabla"/>
          <p:cNvSpPr>
            <a:spLocks noGrp="1"/>
          </p:cNvSpPr>
          <p:nvPr>
            <p:ph type="tbl" idx="1"/>
          </p:nvPr>
        </p:nvSpPr>
        <p:spPr>
          <a:xfrm>
            <a:off x="457200" y="1219200"/>
            <a:ext cx="8229600" cy="5105400"/>
          </a:xfrm>
        </p:spPr>
        <p:txBody>
          <a:bodyPr/>
          <a:lstStyle/>
          <a:p>
            <a:r>
              <a:rPr lang="es-ES" dirty="0" smtClean="0"/>
              <a:t>Haga clic en el icono para agregar una tabla</a:t>
            </a:r>
            <a:endParaRPr lang="es-EC" dirty="0"/>
          </a:p>
        </p:txBody>
      </p:sp>
      <p:sp>
        <p:nvSpPr>
          <p:cNvPr id="4" name="3 Marcador de fecha"/>
          <p:cNvSpPr>
            <a:spLocks noGrp="1"/>
          </p:cNvSpPr>
          <p:nvPr>
            <p:ph type="dt" sz="half" idx="10"/>
          </p:nvPr>
        </p:nvSpPr>
        <p:spPr>
          <a:xfrm>
            <a:off x="457200" y="6400800"/>
            <a:ext cx="2133600" cy="320675"/>
          </a:xfrm>
        </p:spPr>
        <p:txBody>
          <a:bodyPr/>
          <a:lstStyle>
            <a:lvl1pPr>
              <a:defRPr/>
            </a:lvl1pPr>
          </a:lstStyle>
          <a:p>
            <a:fld id="{9D35B48E-2056-40F5-BAD2-4EC8DD609DF2}" type="datetimeFigureOut">
              <a:rPr lang="es-EC" smtClean="0"/>
              <a:pPr/>
              <a:t>01/03/2013</a:t>
            </a:fld>
            <a:endParaRPr lang="es-EC" dirty="0"/>
          </a:p>
        </p:txBody>
      </p:sp>
      <p:sp>
        <p:nvSpPr>
          <p:cNvPr id="5" name="4 Marcador de pie de página"/>
          <p:cNvSpPr>
            <a:spLocks noGrp="1"/>
          </p:cNvSpPr>
          <p:nvPr>
            <p:ph type="ftr" sz="quarter" idx="11"/>
          </p:nvPr>
        </p:nvSpPr>
        <p:spPr>
          <a:xfrm>
            <a:off x="3124200" y="6400800"/>
            <a:ext cx="2895600" cy="320675"/>
          </a:xfrm>
        </p:spPr>
        <p:txBody>
          <a:bodyPr/>
          <a:lstStyle>
            <a:lvl1pPr>
              <a:defRPr/>
            </a:lvl1pPr>
          </a:lstStyle>
          <a:p>
            <a:endParaRPr lang="es-EC" dirty="0"/>
          </a:p>
        </p:txBody>
      </p:sp>
      <p:sp>
        <p:nvSpPr>
          <p:cNvPr id="6" name="5 Marcador de número de diapositiva"/>
          <p:cNvSpPr>
            <a:spLocks noGrp="1"/>
          </p:cNvSpPr>
          <p:nvPr>
            <p:ph type="sldNum" sz="quarter" idx="12"/>
          </p:nvPr>
        </p:nvSpPr>
        <p:spPr>
          <a:xfrm>
            <a:off x="6553200" y="6400800"/>
            <a:ext cx="2133600" cy="320675"/>
          </a:xfrm>
        </p:spPr>
        <p:txBody>
          <a:bodyPr/>
          <a:lstStyle>
            <a:lvl1pPr>
              <a:defRPr/>
            </a:lvl1pPr>
          </a:lstStyle>
          <a:p>
            <a:fld id="{9DE5712C-850E-4067-8788-DD0A67949C0B}" type="slidenum">
              <a:rPr lang="es-EC" smtClean="0"/>
              <a:pPr/>
              <a:t>‹Nº›</a:t>
            </a:fld>
            <a:endParaRPr lang="es-EC"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lvl1pPr>
              <a:defRPr/>
            </a:lvl1pPr>
          </a:lstStyle>
          <a:p>
            <a:fld id="{9D35B48E-2056-40F5-BAD2-4EC8DD609DF2}" type="datetimeFigureOut">
              <a:rPr lang="es-EC" smtClean="0"/>
              <a:pPr/>
              <a:t>01/03/2013</a:t>
            </a:fld>
            <a:endParaRPr lang="es-EC" dirty="0"/>
          </a:p>
        </p:txBody>
      </p:sp>
      <p:sp>
        <p:nvSpPr>
          <p:cNvPr id="5" name="4 Marcador de pie de página"/>
          <p:cNvSpPr>
            <a:spLocks noGrp="1"/>
          </p:cNvSpPr>
          <p:nvPr>
            <p:ph type="ftr" sz="quarter" idx="11"/>
          </p:nvPr>
        </p:nvSpPr>
        <p:spPr/>
        <p:txBody>
          <a:bodyPr/>
          <a:lstStyle>
            <a:lvl1pPr>
              <a:defRPr/>
            </a:lvl1pPr>
          </a:lstStyle>
          <a:p>
            <a:endParaRPr lang="es-EC" dirty="0"/>
          </a:p>
        </p:txBody>
      </p:sp>
      <p:sp>
        <p:nvSpPr>
          <p:cNvPr id="6" name="5 Marcador de número de diapositiva"/>
          <p:cNvSpPr>
            <a:spLocks noGrp="1"/>
          </p:cNvSpPr>
          <p:nvPr>
            <p:ph type="sldNum" sz="quarter" idx="12"/>
          </p:nvPr>
        </p:nvSpPr>
        <p:spPr/>
        <p:txBody>
          <a:bodyPr/>
          <a:lstStyle>
            <a:lvl1pPr>
              <a:defRPr/>
            </a:lvl1pPr>
          </a:lstStyle>
          <a:p>
            <a:fld id="{9DE5712C-850E-4067-8788-DD0A67949C0B}" type="slidenum">
              <a:rPr lang="es-EC" smtClean="0"/>
              <a:pPr/>
              <a:t>‹Nº›</a:t>
            </a:fld>
            <a:endParaRPr lang="es-EC"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fld id="{9D35B48E-2056-40F5-BAD2-4EC8DD609DF2}" type="datetimeFigureOut">
              <a:rPr lang="es-EC" smtClean="0"/>
              <a:pPr/>
              <a:t>01/03/2013</a:t>
            </a:fld>
            <a:endParaRPr lang="es-EC" dirty="0"/>
          </a:p>
        </p:txBody>
      </p:sp>
      <p:sp>
        <p:nvSpPr>
          <p:cNvPr id="5" name="4 Marcador de pie de página"/>
          <p:cNvSpPr>
            <a:spLocks noGrp="1"/>
          </p:cNvSpPr>
          <p:nvPr>
            <p:ph type="ftr" sz="quarter" idx="11"/>
          </p:nvPr>
        </p:nvSpPr>
        <p:spPr/>
        <p:txBody>
          <a:bodyPr/>
          <a:lstStyle>
            <a:lvl1pPr>
              <a:defRPr/>
            </a:lvl1pPr>
          </a:lstStyle>
          <a:p>
            <a:endParaRPr lang="es-EC" dirty="0"/>
          </a:p>
        </p:txBody>
      </p:sp>
      <p:sp>
        <p:nvSpPr>
          <p:cNvPr id="6" name="5 Marcador de número de diapositiva"/>
          <p:cNvSpPr>
            <a:spLocks noGrp="1"/>
          </p:cNvSpPr>
          <p:nvPr>
            <p:ph type="sldNum" sz="quarter" idx="12"/>
          </p:nvPr>
        </p:nvSpPr>
        <p:spPr/>
        <p:txBody>
          <a:bodyPr/>
          <a:lstStyle>
            <a:lvl1pPr>
              <a:defRPr/>
            </a:lvl1pPr>
          </a:lstStyle>
          <a:p>
            <a:fld id="{9DE5712C-850E-4067-8788-DD0A67949C0B}" type="slidenum">
              <a:rPr lang="es-EC" smtClean="0"/>
              <a:pPr/>
              <a:t>‹Nº›</a:t>
            </a:fld>
            <a:endParaRPr lang="es-EC"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sz="half" idx="1"/>
          </p:nvPr>
        </p:nvSpPr>
        <p:spPr>
          <a:xfrm>
            <a:off x="457200" y="1219200"/>
            <a:ext cx="40386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half" idx="2"/>
          </p:nvPr>
        </p:nvSpPr>
        <p:spPr>
          <a:xfrm>
            <a:off x="4648200" y="1219200"/>
            <a:ext cx="40386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fecha"/>
          <p:cNvSpPr>
            <a:spLocks noGrp="1"/>
          </p:cNvSpPr>
          <p:nvPr>
            <p:ph type="dt" sz="half" idx="10"/>
          </p:nvPr>
        </p:nvSpPr>
        <p:spPr/>
        <p:txBody>
          <a:bodyPr/>
          <a:lstStyle>
            <a:lvl1pPr>
              <a:defRPr/>
            </a:lvl1pPr>
          </a:lstStyle>
          <a:p>
            <a:fld id="{9D35B48E-2056-40F5-BAD2-4EC8DD609DF2}" type="datetimeFigureOut">
              <a:rPr lang="es-EC" smtClean="0"/>
              <a:pPr/>
              <a:t>01/03/2013</a:t>
            </a:fld>
            <a:endParaRPr lang="es-EC" dirty="0"/>
          </a:p>
        </p:txBody>
      </p:sp>
      <p:sp>
        <p:nvSpPr>
          <p:cNvPr id="6" name="5 Marcador de pie de página"/>
          <p:cNvSpPr>
            <a:spLocks noGrp="1"/>
          </p:cNvSpPr>
          <p:nvPr>
            <p:ph type="ftr" sz="quarter" idx="11"/>
          </p:nvPr>
        </p:nvSpPr>
        <p:spPr/>
        <p:txBody>
          <a:bodyPr/>
          <a:lstStyle>
            <a:lvl1pPr>
              <a:defRPr/>
            </a:lvl1pPr>
          </a:lstStyle>
          <a:p>
            <a:endParaRPr lang="es-EC" dirty="0"/>
          </a:p>
        </p:txBody>
      </p:sp>
      <p:sp>
        <p:nvSpPr>
          <p:cNvPr id="7" name="6 Marcador de número de diapositiva"/>
          <p:cNvSpPr>
            <a:spLocks noGrp="1"/>
          </p:cNvSpPr>
          <p:nvPr>
            <p:ph type="sldNum" sz="quarter" idx="12"/>
          </p:nvPr>
        </p:nvSpPr>
        <p:spPr/>
        <p:txBody>
          <a:bodyPr/>
          <a:lstStyle>
            <a:lvl1pPr>
              <a:defRPr/>
            </a:lvl1pPr>
          </a:lstStyle>
          <a:p>
            <a:fld id="{9DE5712C-850E-4067-8788-DD0A67949C0B}" type="slidenum">
              <a:rPr lang="es-EC" smtClean="0"/>
              <a:pPr/>
              <a:t>‹Nº›</a:t>
            </a:fld>
            <a:endParaRPr lang="es-EC"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6 Marcador de fecha"/>
          <p:cNvSpPr>
            <a:spLocks noGrp="1"/>
          </p:cNvSpPr>
          <p:nvPr>
            <p:ph type="dt" sz="half" idx="10"/>
          </p:nvPr>
        </p:nvSpPr>
        <p:spPr/>
        <p:txBody>
          <a:bodyPr/>
          <a:lstStyle>
            <a:lvl1pPr>
              <a:defRPr/>
            </a:lvl1pPr>
          </a:lstStyle>
          <a:p>
            <a:fld id="{9D35B48E-2056-40F5-BAD2-4EC8DD609DF2}" type="datetimeFigureOut">
              <a:rPr lang="es-EC" smtClean="0"/>
              <a:pPr/>
              <a:t>01/03/2013</a:t>
            </a:fld>
            <a:endParaRPr lang="es-EC" dirty="0"/>
          </a:p>
        </p:txBody>
      </p:sp>
      <p:sp>
        <p:nvSpPr>
          <p:cNvPr id="8" name="7 Marcador de pie de página"/>
          <p:cNvSpPr>
            <a:spLocks noGrp="1"/>
          </p:cNvSpPr>
          <p:nvPr>
            <p:ph type="ftr" sz="quarter" idx="11"/>
          </p:nvPr>
        </p:nvSpPr>
        <p:spPr/>
        <p:txBody>
          <a:bodyPr/>
          <a:lstStyle>
            <a:lvl1pPr>
              <a:defRPr/>
            </a:lvl1pPr>
          </a:lstStyle>
          <a:p>
            <a:endParaRPr lang="es-EC" dirty="0"/>
          </a:p>
        </p:txBody>
      </p:sp>
      <p:sp>
        <p:nvSpPr>
          <p:cNvPr id="9" name="8 Marcador de número de diapositiva"/>
          <p:cNvSpPr>
            <a:spLocks noGrp="1"/>
          </p:cNvSpPr>
          <p:nvPr>
            <p:ph type="sldNum" sz="quarter" idx="12"/>
          </p:nvPr>
        </p:nvSpPr>
        <p:spPr/>
        <p:txBody>
          <a:bodyPr/>
          <a:lstStyle>
            <a:lvl1pPr>
              <a:defRPr/>
            </a:lvl1pPr>
          </a:lstStyle>
          <a:p>
            <a:fld id="{9DE5712C-850E-4067-8788-DD0A67949C0B}" type="slidenum">
              <a:rPr lang="es-EC" smtClean="0"/>
              <a:pPr/>
              <a:t>‹Nº›</a:t>
            </a:fld>
            <a:endParaRPr lang="es-EC"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fecha"/>
          <p:cNvSpPr>
            <a:spLocks noGrp="1"/>
          </p:cNvSpPr>
          <p:nvPr>
            <p:ph type="dt" sz="half" idx="10"/>
          </p:nvPr>
        </p:nvSpPr>
        <p:spPr/>
        <p:txBody>
          <a:bodyPr/>
          <a:lstStyle>
            <a:lvl1pPr>
              <a:defRPr/>
            </a:lvl1pPr>
          </a:lstStyle>
          <a:p>
            <a:fld id="{9D35B48E-2056-40F5-BAD2-4EC8DD609DF2}" type="datetimeFigureOut">
              <a:rPr lang="es-EC" smtClean="0"/>
              <a:pPr/>
              <a:t>01/03/2013</a:t>
            </a:fld>
            <a:endParaRPr lang="es-EC" dirty="0"/>
          </a:p>
        </p:txBody>
      </p:sp>
      <p:sp>
        <p:nvSpPr>
          <p:cNvPr id="4" name="3 Marcador de pie de página"/>
          <p:cNvSpPr>
            <a:spLocks noGrp="1"/>
          </p:cNvSpPr>
          <p:nvPr>
            <p:ph type="ftr" sz="quarter" idx="11"/>
          </p:nvPr>
        </p:nvSpPr>
        <p:spPr/>
        <p:txBody>
          <a:bodyPr/>
          <a:lstStyle>
            <a:lvl1pPr>
              <a:defRPr/>
            </a:lvl1pPr>
          </a:lstStyle>
          <a:p>
            <a:endParaRPr lang="es-EC" dirty="0"/>
          </a:p>
        </p:txBody>
      </p:sp>
      <p:sp>
        <p:nvSpPr>
          <p:cNvPr id="5" name="4 Marcador de número de diapositiva"/>
          <p:cNvSpPr>
            <a:spLocks noGrp="1"/>
          </p:cNvSpPr>
          <p:nvPr>
            <p:ph type="sldNum" sz="quarter" idx="12"/>
          </p:nvPr>
        </p:nvSpPr>
        <p:spPr/>
        <p:txBody>
          <a:bodyPr/>
          <a:lstStyle>
            <a:lvl1pPr>
              <a:defRPr/>
            </a:lvl1pPr>
          </a:lstStyle>
          <a:p>
            <a:fld id="{9DE5712C-850E-4067-8788-DD0A67949C0B}" type="slidenum">
              <a:rPr lang="es-EC" smtClean="0"/>
              <a:pPr/>
              <a:t>‹Nº›</a:t>
            </a:fld>
            <a:endParaRPr lang="es-EC"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lvl1pPr>
          </a:lstStyle>
          <a:p>
            <a:fld id="{9D35B48E-2056-40F5-BAD2-4EC8DD609DF2}" type="datetimeFigureOut">
              <a:rPr lang="es-EC" smtClean="0"/>
              <a:pPr/>
              <a:t>01/03/2013</a:t>
            </a:fld>
            <a:endParaRPr lang="es-EC" dirty="0"/>
          </a:p>
        </p:txBody>
      </p:sp>
      <p:sp>
        <p:nvSpPr>
          <p:cNvPr id="3" name="2 Marcador de pie de página"/>
          <p:cNvSpPr>
            <a:spLocks noGrp="1"/>
          </p:cNvSpPr>
          <p:nvPr>
            <p:ph type="ftr" sz="quarter" idx="11"/>
          </p:nvPr>
        </p:nvSpPr>
        <p:spPr/>
        <p:txBody>
          <a:bodyPr/>
          <a:lstStyle>
            <a:lvl1pPr>
              <a:defRPr/>
            </a:lvl1pPr>
          </a:lstStyle>
          <a:p>
            <a:endParaRPr lang="es-EC" dirty="0"/>
          </a:p>
        </p:txBody>
      </p:sp>
      <p:sp>
        <p:nvSpPr>
          <p:cNvPr id="4" name="3 Marcador de número de diapositiva"/>
          <p:cNvSpPr>
            <a:spLocks noGrp="1"/>
          </p:cNvSpPr>
          <p:nvPr>
            <p:ph type="sldNum" sz="quarter" idx="12"/>
          </p:nvPr>
        </p:nvSpPr>
        <p:spPr/>
        <p:txBody>
          <a:bodyPr/>
          <a:lstStyle>
            <a:lvl1pPr>
              <a:defRPr/>
            </a:lvl1pPr>
          </a:lstStyle>
          <a:p>
            <a:fld id="{9DE5712C-850E-4067-8788-DD0A67949C0B}" type="slidenum">
              <a:rPr lang="es-EC" smtClean="0"/>
              <a:pPr/>
              <a:t>‹Nº›</a:t>
            </a:fld>
            <a:endParaRPr lang="es-EC"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C"/>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fld id="{9D35B48E-2056-40F5-BAD2-4EC8DD609DF2}" type="datetimeFigureOut">
              <a:rPr lang="es-EC" smtClean="0"/>
              <a:pPr/>
              <a:t>01/03/2013</a:t>
            </a:fld>
            <a:endParaRPr lang="es-EC" dirty="0"/>
          </a:p>
        </p:txBody>
      </p:sp>
      <p:sp>
        <p:nvSpPr>
          <p:cNvPr id="6" name="5 Marcador de pie de página"/>
          <p:cNvSpPr>
            <a:spLocks noGrp="1"/>
          </p:cNvSpPr>
          <p:nvPr>
            <p:ph type="ftr" sz="quarter" idx="11"/>
          </p:nvPr>
        </p:nvSpPr>
        <p:spPr/>
        <p:txBody>
          <a:bodyPr/>
          <a:lstStyle>
            <a:lvl1pPr>
              <a:defRPr/>
            </a:lvl1pPr>
          </a:lstStyle>
          <a:p>
            <a:endParaRPr lang="es-EC" dirty="0"/>
          </a:p>
        </p:txBody>
      </p:sp>
      <p:sp>
        <p:nvSpPr>
          <p:cNvPr id="7" name="6 Marcador de número de diapositiva"/>
          <p:cNvSpPr>
            <a:spLocks noGrp="1"/>
          </p:cNvSpPr>
          <p:nvPr>
            <p:ph type="sldNum" sz="quarter" idx="12"/>
          </p:nvPr>
        </p:nvSpPr>
        <p:spPr/>
        <p:txBody>
          <a:bodyPr/>
          <a:lstStyle>
            <a:lvl1pPr>
              <a:defRPr/>
            </a:lvl1pPr>
          </a:lstStyle>
          <a:p>
            <a:fld id="{9DE5712C-850E-4067-8788-DD0A67949C0B}" type="slidenum">
              <a:rPr lang="es-EC" smtClean="0"/>
              <a:pPr/>
              <a:t>‹Nº›</a:t>
            </a:fld>
            <a:endParaRPr lang="es-EC"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C"/>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dirty="0" smtClean="0"/>
              <a:t>Haga clic en el icono para agregar una imagen</a:t>
            </a:r>
            <a:endParaRPr lang="es-EC" dirty="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fld id="{9D35B48E-2056-40F5-BAD2-4EC8DD609DF2}" type="datetimeFigureOut">
              <a:rPr lang="es-EC" smtClean="0"/>
              <a:pPr/>
              <a:t>01/03/2013</a:t>
            </a:fld>
            <a:endParaRPr lang="es-EC" dirty="0"/>
          </a:p>
        </p:txBody>
      </p:sp>
      <p:sp>
        <p:nvSpPr>
          <p:cNvPr id="6" name="5 Marcador de pie de página"/>
          <p:cNvSpPr>
            <a:spLocks noGrp="1"/>
          </p:cNvSpPr>
          <p:nvPr>
            <p:ph type="ftr" sz="quarter" idx="11"/>
          </p:nvPr>
        </p:nvSpPr>
        <p:spPr/>
        <p:txBody>
          <a:bodyPr/>
          <a:lstStyle>
            <a:lvl1pPr>
              <a:defRPr/>
            </a:lvl1pPr>
          </a:lstStyle>
          <a:p>
            <a:endParaRPr lang="es-EC" dirty="0"/>
          </a:p>
        </p:txBody>
      </p:sp>
      <p:sp>
        <p:nvSpPr>
          <p:cNvPr id="7" name="6 Marcador de número de diapositiva"/>
          <p:cNvSpPr>
            <a:spLocks noGrp="1"/>
          </p:cNvSpPr>
          <p:nvPr>
            <p:ph type="sldNum" sz="quarter" idx="12"/>
          </p:nvPr>
        </p:nvSpPr>
        <p:spPr/>
        <p:txBody>
          <a:bodyPr/>
          <a:lstStyle>
            <a:lvl1pPr>
              <a:defRPr/>
            </a:lvl1pPr>
          </a:lstStyle>
          <a:p>
            <a:fld id="{9DE5712C-850E-4067-8788-DD0A67949C0B}" type="slidenum">
              <a:rPr lang="es-EC" smtClean="0"/>
              <a:pPr/>
              <a:t>‹Nº›</a:t>
            </a:fld>
            <a:endParaRPr lang="es-EC"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oleObject" Target="../embeddings/oleObject1.bin"/><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vmlDrawing" Target="../drawings/vmlDrawing1.v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0" name="Rectangle 16"/>
          <p:cNvSpPr>
            <a:spLocks noChangeArrowheads="1"/>
          </p:cNvSpPr>
          <p:nvPr/>
        </p:nvSpPr>
        <p:spPr bwMode="gray">
          <a:xfrm>
            <a:off x="0" y="641350"/>
            <a:ext cx="9144000" cy="92075"/>
          </a:xfrm>
          <a:prstGeom prst="rect">
            <a:avLst/>
          </a:prstGeom>
          <a:gradFill rotWithShape="1">
            <a:gsLst>
              <a:gs pos="0">
                <a:schemeClr val="accent1"/>
              </a:gs>
              <a:gs pos="100000">
                <a:schemeClr val="accent1">
                  <a:gamma/>
                  <a:shade val="46275"/>
                  <a:invGamma/>
                </a:schemeClr>
              </a:gs>
            </a:gsLst>
            <a:lin ang="5400000" scaled="1"/>
          </a:gradFill>
          <a:ln w="9525">
            <a:noFill/>
            <a:miter lim="800000"/>
            <a:headEnd/>
            <a:tailEnd/>
          </a:ln>
          <a:effectLst/>
        </p:spPr>
        <p:txBody>
          <a:bodyPr wrap="none" anchor="ctr"/>
          <a:lstStyle/>
          <a:p>
            <a:endParaRPr lang="es-EC" dirty="0"/>
          </a:p>
        </p:txBody>
      </p:sp>
      <p:sp>
        <p:nvSpPr>
          <p:cNvPr id="1031" name="Rectangle 7"/>
          <p:cNvSpPr>
            <a:spLocks noChangeArrowheads="1"/>
          </p:cNvSpPr>
          <p:nvPr/>
        </p:nvSpPr>
        <p:spPr bwMode="white">
          <a:xfrm>
            <a:off x="1588" y="766763"/>
            <a:ext cx="9142412" cy="1366837"/>
          </a:xfrm>
          <a:prstGeom prst="rect">
            <a:avLst/>
          </a:prstGeom>
          <a:gradFill rotWithShape="0">
            <a:gsLst>
              <a:gs pos="0">
                <a:schemeClr val="accent2"/>
              </a:gs>
              <a:gs pos="100000">
                <a:schemeClr val="accent2">
                  <a:gamma/>
                  <a:tint val="0"/>
                  <a:invGamma/>
                </a:schemeClr>
              </a:gs>
            </a:gsLst>
            <a:lin ang="5400000" scaled="1"/>
          </a:gradFill>
          <a:ln w="0" algn="ctr">
            <a:noFill/>
            <a:miter lim="800000"/>
            <a:headEnd/>
            <a:tailEnd/>
          </a:ln>
          <a:effectLst/>
        </p:spPr>
        <p:txBody>
          <a:bodyPr wrap="none" anchor="ctr"/>
          <a:lstStyle/>
          <a:p>
            <a:endParaRPr lang="es-EC" dirty="0"/>
          </a:p>
        </p:txBody>
      </p:sp>
      <p:graphicFrame>
        <p:nvGraphicFramePr>
          <p:cNvPr id="1039" name="Object 15"/>
          <p:cNvGraphicFramePr>
            <a:graphicFrameLocks noChangeAspect="1"/>
          </p:cNvGraphicFramePr>
          <p:nvPr/>
        </p:nvGraphicFramePr>
        <p:xfrm>
          <a:off x="-11113" y="0"/>
          <a:ext cx="9155113" cy="609600"/>
        </p:xfrm>
        <a:graphic>
          <a:graphicData uri="http://schemas.openxmlformats.org/presentationml/2006/ole">
            <p:oleObj spid="_x0000_s3074" name="Image" r:id="rId15" imgW="13003175" imgH="4571429" progId="">
              <p:embed/>
            </p:oleObj>
          </a:graphicData>
        </a:graphic>
      </p:graphicFrame>
      <p:sp>
        <p:nvSpPr>
          <p:cNvPr id="1033" name="AutoShape 9"/>
          <p:cNvSpPr>
            <a:spLocks noChangeArrowheads="1"/>
          </p:cNvSpPr>
          <p:nvPr/>
        </p:nvSpPr>
        <p:spPr bwMode="gray">
          <a:xfrm>
            <a:off x="609600" y="344488"/>
            <a:ext cx="7366000" cy="644525"/>
          </a:xfrm>
          <a:prstGeom prst="roundRect">
            <a:avLst>
              <a:gd name="adj" fmla="val 41870"/>
            </a:avLst>
          </a:prstGeom>
          <a:gradFill rotWithShape="1">
            <a:gsLst>
              <a:gs pos="0">
                <a:schemeClr val="tx2">
                  <a:gamma/>
                  <a:shade val="46275"/>
                  <a:invGamma/>
                </a:schemeClr>
              </a:gs>
              <a:gs pos="100000">
                <a:schemeClr val="tx2"/>
              </a:gs>
            </a:gsLst>
            <a:lin ang="0" scaled="1"/>
          </a:gradFill>
          <a:ln w="38100" algn="ctr">
            <a:solidFill>
              <a:schemeClr val="bg1"/>
            </a:solidFill>
            <a:round/>
            <a:headEnd/>
            <a:tailEnd/>
          </a:ln>
          <a:effectLst/>
        </p:spPr>
        <p:txBody>
          <a:bodyPr wrap="none" anchor="ctr"/>
          <a:lstStyle/>
          <a:p>
            <a:endParaRPr lang="es-EC" dirty="0"/>
          </a:p>
        </p:txBody>
      </p:sp>
      <p:sp>
        <p:nvSpPr>
          <p:cNvPr id="1027" name="Rectangle 3"/>
          <p:cNvSpPr>
            <a:spLocks noGrp="1" noChangeArrowheads="1"/>
          </p:cNvSpPr>
          <p:nvPr>
            <p:ph type="body" idx="1"/>
          </p:nvPr>
        </p:nvSpPr>
        <p:spPr bwMode="auto">
          <a:xfrm>
            <a:off x="457200" y="1219200"/>
            <a:ext cx="8229600" cy="5105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smtClean="0"/>
          </a:p>
        </p:txBody>
      </p:sp>
      <p:sp>
        <p:nvSpPr>
          <p:cNvPr id="1028" name="Rectangle 4"/>
          <p:cNvSpPr>
            <a:spLocks noGrp="1" noChangeArrowheads="1"/>
          </p:cNvSpPr>
          <p:nvPr>
            <p:ph type="dt" sz="half" idx="2"/>
          </p:nvPr>
        </p:nvSpPr>
        <p:spPr bwMode="auto">
          <a:xfrm>
            <a:off x="457200" y="6400800"/>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fld id="{9D35B48E-2056-40F5-BAD2-4EC8DD609DF2}" type="datetimeFigureOut">
              <a:rPr lang="es-EC" smtClean="0"/>
              <a:pPr/>
              <a:t>01/03/2013</a:t>
            </a:fld>
            <a:endParaRPr lang="es-EC" dirty="0"/>
          </a:p>
        </p:txBody>
      </p:sp>
      <p:sp>
        <p:nvSpPr>
          <p:cNvPr id="1029" name="Rectangle 5"/>
          <p:cNvSpPr>
            <a:spLocks noGrp="1" noChangeArrowheads="1"/>
          </p:cNvSpPr>
          <p:nvPr>
            <p:ph type="ftr" sz="quarter" idx="3"/>
          </p:nvPr>
        </p:nvSpPr>
        <p:spPr bwMode="auto">
          <a:xfrm>
            <a:off x="3124200" y="6400800"/>
            <a:ext cx="2895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s-EC" dirty="0"/>
          </a:p>
        </p:txBody>
      </p:sp>
      <p:sp>
        <p:nvSpPr>
          <p:cNvPr id="1030" name="Rectangle 6"/>
          <p:cNvSpPr>
            <a:spLocks noGrp="1" noChangeArrowheads="1"/>
          </p:cNvSpPr>
          <p:nvPr>
            <p:ph type="sldNum" sz="quarter" idx="4"/>
          </p:nvPr>
        </p:nvSpPr>
        <p:spPr bwMode="auto">
          <a:xfrm>
            <a:off x="6553200" y="6400800"/>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9DE5712C-850E-4067-8788-DD0A67949C0B}" type="slidenum">
              <a:rPr lang="es-EC" smtClean="0"/>
              <a:pPr/>
              <a:t>‹Nº›</a:t>
            </a:fld>
            <a:endParaRPr lang="es-EC" dirty="0"/>
          </a:p>
        </p:txBody>
      </p:sp>
      <p:sp>
        <p:nvSpPr>
          <p:cNvPr id="1026" name="Rectangle 2"/>
          <p:cNvSpPr>
            <a:spLocks noGrp="1" noChangeArrowheads="1"/>
          </p:cNvSpPr>
          <p:nvPr>
            <p:ph type="title"/>
          </p:nvPr>
        </p:nvSpPr>
        <p:spPr bwMode="white">
          <a:xfrm>
            <a:off x="838200" y="374650"/>
            <a:ext cx="7010400" cy="563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s-ES" smtClean="0"/>
              <a:t>Haga clic para modificar el estilo de título del patrón</a:t>
            </a:r>
            <a:endParaRPr lang="en-US" smtClean="0"/>
          </a:p>
        </p:txBody>
      </p:sp>
      <p:sp>
        <p:nvSpPr>
          <p:cNvPr id="1037" name="Text Box 13"/>
          <p:cNvSpPr txBox="1">
            <a:spLocks noChangeArrowheads="1"/>
          </p:cNvSpPr>
          <p:nvPr/>
        </p:nvSpPr>
        <p:spPr bwMode="gray">
          <a:xfrm>
            <a:off x="8131175" y="257175"/>
            <a:ext cx="990600" cy="396875"/>
          </a:xfrm>
          <a:prstGeom prst="rect">
            <a:avLst/>
          </a:prstGeom>
          <a:noFill/>
          <a:ln w="9525">
            <a:noFill/>
            <a:miter lim="800000"/>
            <a:headEnd/>
            <a:tailEnd/>
          </a:ln>
          <a:effectLst/>
        </p:spPr>
        <p:txBody>
          <a:bodyPr>
            <a:spAutoFit/>
          </a:bodyPr>
          <a:lstStyle/>
          <a:p>
            <a:r>
              <a:rPr lang="en-US" sz="2000" b="1" dirty="0"/>
              <a:t>LOGO</a:t>
            </a:r>
          </a:p>
        </p:txBody>
      </p:sp>
      <p:sp>
        <p:nvSpPr>
          <p:cNvPr id="1038" name="AutoShape 14"/>
          <p:cNvSpPr>
            <a:spLocks noChangeArrowheads="1"/>
          </p:cNvSpPr>
          <p:nvPr/>
        </p:nvSpPr>
        <p:spPr bwMode="gray">
          <a:xfrm rot="5400000">
            <a:off x="8447088" y="-185738"/>
            <a:ext cx="273050" cy="860425"/>
          </a:xfrm>
          <a:prstGeom prst="moon">
            <a:avLst>
              <a:gd name="adj" fmla="val 21208"/>
            </a:avLst>
          </a:prstGeom>
          <a:solidFill>
            <a:schemeClr val="tx1"/>
          </a:solidFill>
          <a:ln w="9525">
            <a:noFill/>
            <a:miter lim="800000"/>
            <a:headEnd/>
            <a:tailEnd/>
          </a:ln>
          <a:effectLst/>
        </p:spPr>
        <p:txBody>
          <a:bodyPr wrap="none" anchor="ctr"/>
          <a:lstStyle/>
          <a:p>
            <a:endParaRPr lang="es-EC" dirty="0"/>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iming>
    <p:tnLst>
      <p:par>
        <p:cTn id="1" dur="indefinite" restart="never" nodeType="tmRoot"/>
      </p:par>
    </p:tnLst>
  </p:timing>
  <p:txStyles>
    <p:titleStyle>
      <a:lvl1pPr algn="ctr" rtl="0" eaLnBrk="1" fontAlgn="base" hangingPunct="1">
        <a:spcBef>
          <a:spcPct val="0"/>
        </a:spcBef>
        <a:spcAft>
          <a:spcPct val="0"/>
        </a:spcAft>
        <a:defRPr sz="3600">
          <a:solidFill>
            <a:schemeClr val="bg1"/>
          </a:solidFill>
          <a:latin typeface="+mj-lt"/>
          <a:ea typeface="+mj-ea"/>
          <a:cs typeface="+mj-cs"/>
        </a:defRPr>
      </a:lvl1pPr>
      <a:lvl2pPr algn="ctr" rtl="0" eaLnBrk="1" fontAlgn="base" hangingPunct="1">
        <a:spcBef>
          <a:spcPct val="0"/>
        </a:spcBef>
        <a:spcAft>
          <a:spcPct val="0"/>
        </a:spcAft>
        <a:defRPr sz="3600">
          <a:solidFill>
            <a:schemeClr val="bg1"/>
          </a:solidFill>
          <a:latin typeface="Arial" charset="0"/>
        </a:defRPr>
      </a:lvl2pPr>
      <a:lvl3pPr algn="ctr" rtl="0" eaLnBrk="1" fontAlgn="base" hangingPunct="1">
        <a:spcBef>
          <a:spcPct val="0"/>
        </a:spcBef>
        <a:spcAft>
          <a:spcPct val="0"/>
        </a:spcAft>
        <a:defRPr sz="3600">
          <a:solidFill>
            <a:schemeClr val="bg1"/>
          </a:solidFill>
          <a:latin typeface="Arial" charset="0"/>
        </a:defRPr>
      </a:lvl3pPr>
      <a:lvl4pPr algn="ctr" rtl="0" eaLnBrk="1" fontAlgn="base" hangingPunct="1">
        <a:spcBef>
          <a:spcPct val="0"/>
        </a:spcBef>
        <a:spcAft>
          <a:spcPct val="0"/>
        </a:spcAft>
        <a:defRPr sz="3600">
          <a:solidFill>
            <a:schemeClr val="bg1"/>
          </a:solidFill>
          <a:latin typeface="Arial" charset="0"/>
        </a:defRPr>
      </a:lvl4pPr>
      <a:lvl5pPr algn="ctr" rtl="0" eaLnBrk="1" fontAlgn="base" hangingPunct="1">
        <a:spcBef>
          <a:spcPct val="0"/>
        </a:spcBef>
        <a:spcAft>
          <a:spcPct val="0"/>
        </a:spcAft>
        <a:defRPr sz="3600">
          <a:solidFill>
            <a:schemeClr val="bg1"/>
          </a:solidFill>
          <a:latin typeface="Arial" charset="0"/>
        </a:defRPr>
      </a:lvl5pPr>
      <a:lvl6pPr marL="457200" algn="ctr" rtl="0" eaLnBrk="1" fontAlgn="base" hangingPunct="1">
        <a:spcBef>
          <a:spcPct val="0"/>
        </a:spcBef>
        <a:spcAft>
          <a:spcPct val="0"/>
        </a:spcAft>
        <a:defRPr sz="3600">
          <a:solidFill>
            <a:schemeClr val="bg1"/>
          </a:solidFill>
          <a:latin typeface="Arial" charset="0"/>
        </a:defRPr>
      </a:lvl6pPr>
      <a:lvl7pPr marL="914400" algn="ctr" rtl="0" eaLnBrk="1" fontAlgn="base" hangingPunct="1">
        <a:spcBef>
          <a:spcPct val="0"/>
        </a:spcBef>
        <a:spcAft>
          <a:spcPct val="0"/>
        </a:spcAft>
        <a:defRPr sz="3600">
          <a:solidFill>
            <a:schemeClr val="bg1"/>
          </a:solidFill>
          <a:latin typeface="Arial" charset="0"/>
        </a:defRPr>
      </a:lvl7pPr>
      <a:lvl8pPr marL="1371600" algn="ctr" rtl="0" eaLnBrk="1" fontAlgn="base" hangingPunct="1">
        <a:spcBef>
          <a:spcPct val="0"/>
        </a:spcBef>
        <a:spcAft>
          <a:spcPct val="0"/>
        </a:spcAft>
        <a:defRPr sz="3600">
          <a:solidFill>
            <a:schemeClr val="bg1"/>
          </a:solidFill>
          <a:latin typeface="Arial" charset="0"/>
        </a:defRPr>
      </a:lvl8pPr>
      <a:lvl9pPr marL="1828800" algn="ctr" rtl="0" eaLnBrk="1" fontAlgn="base" hangingPunct="1">
        <a:spcBef>
          <a:spcPct val="0"/>
        </a:spcBef>
        <a:spcAft>
          <a:spcPct val="0"/>
        </a:spcAft>
        <a:defRPr sz="3600">
          <a:solidFill>
            <a:schemeClr val="bg1"/>
          </a:solidFill>
          <a:latin typeface="Arial" charset="0"/>
        </a:defRPr>
      </a:lvl9pPr>
    </p:titleStyle>
    <p:bodyStyle>
      <a:lvl1pPr marL="342900" indent="-342900" algn="l" rtl="0" eaLnBrk="1" fontAlgn="base" hangingPunct="1">
        <a:spcBef>
          <a:spcPct val="20000"/>
        </a:spcBef>
        <a:spcAft>
          <a:spcPct val="0"/>
        </a:spcAft>
        <a:buClr>
          <a:schemeClr val="tx2"/>
        </a:buClr>
        <a:buFont typeface="Wingdings" pitchFamily="2" charset="2"/>
        <a:buChar char="v"/>
        <a:defRPr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Font typeface="Wingdings" pitchFamily="2" charset="2"/>
        <a:buChar char="§"/>
        <a:defRPr sz="2800">
          <a:solidFill>
            <a:schemeClr val="tx1"/>
          </a:solidFill>
          <a:latin typeface="+mn-lt"/>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diagramData" Target="../diagrams/data5.xml"/><Relationship Id="rId7" Type="http://schemas.openxmlformats.org/officeDocument/2006/relationships/image" Target="../media/image34.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10" Type="http://schemas.openxmlformats.org/officeDocument/2006/relationships/image" Target="../media/image37.png"/><Relationship Id="rId4" Type="http://schemas.openxmlformats.org/officeDocument/2006/relationships/diagramLayout" Target="../diagrams/layout5.xml"/><Relationship Id="rId9"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jpeg"/></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5.jpe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jpe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jpe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5.jpe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3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9.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2.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81.png"/><Relationship Id="rId4" Type="http://schemas.openxmlformats.org/officeDocument/2006/relationships/image" Target="../media/image80.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diagramQuickStyle" Target="../diagrams/quickStyle3.xml"/><Relationship Id="rId18" Type="http://schemas.openxmlformats.org/officeDocument/2006/relationships/diagramColors" Target="../diagrams/colors4.xml"/><Relationship Id="rId3" Type="http://schemas.openxmlformats.org/officeDocument/2006/relationships/diagramData" Target="../diagrams/data2.xml"/><Relationship Id="rId7" Type="http://schemas.openxmlformats.org/officeDocument/2006/relationships/image" Target="../media/image8.png"/><Relationship Id="rId12" Type="http://schemas.openxmlformats.org/officeDocument/2006/relationships/diagramLayout" Target="../diagrams/layout3.xml"/><Relationship Id="rId17" Type="http://schemas.openxmlformats.org/officeDocument/2006/relationships/diagramQuickStyle" Target="../diagrams/quickStyle4.xml"/><Relationship Id="rId2" Type="http://schemas.openxmlformats.org/officeDocument/2006/relationships/image" Target="../media/image7.png"/><Relationship Id="rId16" Type="http://schemas.openxmlformats.org/officeDocument/2006/relationships/diagramLayout" Target="../diagrams/layout4.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diagramData" Target="../diagrams/data3.xml"/><Relationship Id="rId5" Type="http://schemas.openxmlformats.org/officeDocument/2006/relationships/diagramQuickStyle" Target="../diagrams/quickStyle2.xml"/><Relationship Id="rId15" Type="http://schemas.openxmlformats.org/officeDocument/2006/relationships/diagramData" Target="../diagrams/data4.xml"/><Relationship Id="rId10" Type="http://schemas.openxmlformats.org/officeDocument/2006/relationships/image" Target="../media/image11.png"/><Relationship Id="rId19" Type="http://schemas.openxmlformats.org/officeDocument/2006/relationships/image" Target="../media/image5.jpeg"/><Relationship Id="rId4" Type="http://schemas.openxmlformats.org/officeDocument/2006/relationships/diagramLayout" Target="../diagrams/layout2.xml"/><Relationship Id="rId9" Type="http://schemas.openxmlformats.org/officeDocument/2006/relationships/image" Target="../media/image10.png"/><Relationship Id="rId14" Type="http://schemas.openxmlformats.org/officeDocument/2006/relationships/diagramColors" Target="../diagrams/colors3.xml"/></Relationships>
</file>

<file path=ppt/slides/_rels/slide4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85.png"/></Relationships>
</file>

<file path=ppt/slides/_rels/slide41.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10" Type="http://schemas.openxmlformats.org/officeDocument/2006/relationships/image" Target="../media/image5.jpeg"/><Relationship Id="rId4" Type="http://schemas.openxmlformats.org/officeDocument/2006/relationships/image" Target="../media/image88.png"/><Relationship Id="rId9" Type="http://schemas.openxmlformats.org/officeDocument/2006/relationships/image" Target="../media/image93.png"/></Relationships>
</file>

<file path=ppt/slides/_rels/slide4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5.jpe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5.jpe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1285852" y="3214686"/>
            <a:ext cx="6858000" cy="1524000"/>
          </a:xfrm>
        </p:spPr>
        <p:txBody>
          <a:bodyPr/>
          <a:lstStyle/>
          <a:p>
            <a:r>
              <a:rPr lang="es-EC" sz="1600" dirty="0"/>
              <a:t>METODOLOGÍA DE DISEÑO PARA CENTROS </a:t>
            </a:r>
            <a:r>
              <a:rPr lang="es-EC" sz="1600" dirty="0" smtClean="0"/>
              <a:t>DE TRANSFORMACIÓN </a:t>
            </a:r>
            <a:r>
              <a:rPr lang="es-EC" sz="1600" dirty="0"/>
              <a:t>A FUNCIONAR EN EDIFICIOS </a:t>
            </a:r>
            <a:r>
              <a:rPr lang="es-EC" sz="1600" dirty="0" smtClean="0"/>
              <a:t>RESIDENCIALES DENTRO </a:t>
            </a:r>
            <a:r>
              <a:rPr lang="es-EC" sz="1600" dirty="0"/>
              <a:t>DEL ÁREA DE CONSECIÓN DE LA EMPRESA </a:t>
            </a:r>
            <a:r>
              <a:rPr lang="es-EC" sz="1600" dirty="0" smtClean="0"/>
              <a:t>ELÉCTRICA QUITO </a:t>
            </a:r>
            <a:r>
              <a:rPr lang="es-EC" sz="1600" dirty="0"/>
              <a:t>S.A.</a:t>
            </a:r>
          </a:p>
        </p:txBody>
      </p:sp>
      <p:pic>
        <p:nvPicPr>
          <p:cNvPr id="4" name="3 Imagen" descr="SELLO2"/>
          <p:cNvPicPr/>
          <p:nvPr/>
        </p:nvPicPr>
        <p:blipFill>
          <a:blip r:embed="rId2" cstate="print"/>
          <a:srcRect/>
          <a:stretch>
            <a:fillRect/>
          </a:stretch>
        </p:blipFill>
        <p:spPr bwMode="auto">
          <a:xfrm>
            <a:off x="4357686" y="5286388"/>
            <a:ext cx="1571636" cy="1357322"/>
          </a:xfrm>
          <a:prstGeom prst="rect">
            <a:avLst/>
          </a:prstGeom>
          <a:noFill/>
          <a:ln w="9525">
            <a:noFill/>
            <a:miter lim="800000"/>
            <a:headEnd/>
            <a:tailEnd/>
          </a:ln>
        </p:spPr>
      </p:pic>
      <p:pic>
        <p:nvPicPr>
          <p:cNvPr id="5" name="4 Imagen" descr="17565.jpg"/>
          <p:cNvPicPr>
            <a:picLocks noChangeAspect="1"/>
          </p:cNvPicPr>
          <p:nvPr/>
        </p:nvPicPr>
        <p:blipFill>
          <a:blip r:embed="rId3" cstate="print"/>
          <a:stretch>
            <a:fillRect/>
          </a:stretch>
        </p:blipFill>
        <p:spPr>
          <a:xfrm>
            <a:off x="3000364" y="5214950"/>
            <a:ext cx="1428760" cy="1428760"/>
          </a:xfrm>
          <a:prstGeom prst="rect">
            <a:avLst/>
          </a:prstGeom>
        </p:spPr>
      </p:pic>
      <p:sp>
        <p:nvSpPr>
          <p:cNvPr id="6" name="1 Título"/>
          <p:cNvSpPr txBox="1">
            <a:spLocks/>
          </p:cNvSpPr>
          <p:nvPr/>
        </p:nvSpPr>
        <p:spPr bwMode="black">
          <a:xfrm>
            <a:off x="6357918" y="5643578"/>
            <a:ext cx="2786082" cy="1524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C" sz="1400" b="1" i="0" u="none" strike="noStrike" kern="0" cap="none" spc="0" normalizeH="0" baseline="0" noProof="0" dirty="0" smtClean="0">
                <a:ln>
                  <a:noFill/>
                </a:ln>
                <a:solidFill>
                  <a:schemeClr val="tx2"/>
                </a:solidFill>
                <a:effectLst/>
                <a:uLnTx/>
                <a:uFillTx/>
                <a:latin typeface="+mj-lt"/>
                <a:ea typeface="+mj-ea"/>
                <a:cs typeface="+mj-cs"/>
              </a:rPr>
              <a:t>Rommel</a:t>
            </a:r>
            <a:r>
              <a:rPr kumimoji="0" lang="es-EC" sz="1400" b="1" i="0" u="none" strike="noStrike" kern="0" cap="none" spc="0" normalizeH="0" noProof="0" dirty="0" smtClean="0">
                <a:ln>
                  <a:noFill/>
                </a:ln>
                <a:solidFill>
                  <a:schemeClr val="tx2"/>
                </a:solidFill>
                <a:effectLst/>
                <a:uLnTx/>
                <a:uFillTx/>
                <a:latin typeface="+mj-lt"/>
                <a:ea typeface="+mj-ea"/>
                <a:cs typeface="+mj-cs"/>
              </a:rPr>
              <a:t> Antamba Rivas</a:t>
            </a:r>
            <a:endParaRPr kumimoji="0" lang="es-EC" sz="1400" b="1" i="0" u="none" strike="noStrike" kern="0" cap="none" spc="0" normalizeH="0" baseline="0" noProof="0" dirty="0" smtClean="0">
              <a:ln>
                <a:noFill/>
              </a:ln>
              <a:solidFill>
                <a:schemeClr val="tx2"/>
              </a:solidFill>
              <a:effectLst/>
              <a:uLnTx/>
              <a:uFillTx/>
              <a:latin typeface="+mj-lt"/>
              <a:ea typeface="+mj-ea"/>
              <a:cs typeface="+mj-cs"/>
            </a:endParaRPr>
          </a:p>
        </p:txBody>
      </p:sp>
      <p:pic>
        <p:nvPicPr>
          <p:cNvPr id="37890" name="Picture 2" descr="http://www.ormazabal.com/sites/default/files/ormazabal/productos/images/trafo_organic.jpg"/>
          <p:cNvPicPr>
            <a:picLocks noChangeAspect="1" noChangeArrowheads="1"/>
          </p:cNvPicPr>
          <p:nvPr/>
        </p:nvPicPr>
        <p:blipFill>
          <a:blip r:embed="rId4" cstate="print"/>
          <a:srcRect/>
          <a:stretch>
            <a:fillRect/>
          </a:stretch>
        </p:blipFill>
        <p:spPr bwMode="auto">
          <a:xfrm>
            <a:off x="285720" y="5072074"/>
            <a:ext cx="2071702" cy="1367761"/>
          </a:xfrm>
          <a:prstGeom prst="rect">
            <a:avLst/>
          </a:prstGeom>
          <a:noFill/>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sz="2400" dirty="0" smtClean="0"/>
              <a:t>Análisis de Carga – Edificios Residenciales</a:t>
            </a:r>
            <a:endParaRPr lang="es-EC" sz="2400" dirty="0"/>
          </a:p>
        </p:txBody>
      </p:sp>
      <p:pic>
        <p:nvPicPr>
          <p:cNvPr id="4" name="3 Marcador de contenido" descr="SELLO2"/>
          <p:cNvPicPr>
            <a:picLocks/>
          </p:cNvPicPr>
          <p:nvPr/>
        </p:nvPicPr>
        <p:blipFill>
          <a:blip r:embed="rId2" cstate="print"/>
          <a:srcRect/>
          <a:stretch>
            <a:fillRect/>
          </a:stretch>
        </p:blipFill>
        <p:spPr bwMode="auto">
          <a:xfrm>
            <a:off x="8142316" y="0"/>
            <a:ext cx="1001684" cy="856211"/>
          </a:xfrm>
          <a:prstGeom prst="rect">
            <a:avLst/>
          </a:prstGeom>
          <a:noFill/>
          <a:ln w="9525">
            <a:noFill/>
            <a:miter lim="800000"/>
            <a:headEnd/>
            <a:tailEnd/>
          </a:ln>
          <a:effectLst/>
        </p:spPr>
      </p:pic>
      <p:sp>
        <p:nvSpPr>
          <p:cNvPr id="5" name="1 Título"/>
          <p:cNvSpPr txBox="1">
            <a:spLocks/>
          </p:cNvSpPr>
          <p:nvPr/>
        </p:nvSpPr>
        <p:spPr bwMode="white">
          <a:xfrm>
            <a:off x="-285784" y="0"/>
            <a:ext cx="2428892" cy="4206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C" sz="1200" b="0" i="0" u="none" strike="noStrike" kern="0" cap="none" spc="0" normalizeH="0" baseline="0" noProof="0" dirty="0" smtClean="0">
                <a:ln>
                  <a:noFill/>
                </a:ln>
                <a:solidFill>
                  <a:schemeClr val="bg1"/>
                </a:solidFill>
                <a:effectLst/>
                <a:uLnTx/>
                <a:uFillTx/>
                <a:latin typeface="+mj-lt"/>
                <a:ea typeface="+mj-ea"/>
                <a:cs typeface="+mj-cs"/>
              </a:rPr>
              <a:t>An</a:t>
            </a:r>
            <a:r>
              <a:rPr lang="es-EC" sz="1200" kern="0" dirty="0" smtClean="0">
                <a:solidFill>
                  <a:schemeClr val="bg1"/>
                </a:solidFill>
                <a:latin typeface="+mj-lt"/>
                <a:ea typeface="+mj-ea"/>
                <a:cs typeface="+mj-cs"/>
              </a:rPr>
              <a:t>álisis de Carga</a:t>
            </a:r>
            <a:endParaRPr kumimoji="0" lang="es-EC" sz="1200" b="0" i="0" u="none" strike="noStrike" kern="0" cap="none" spc="0" normalizeH="0" baseline="0" noProof="0" dirty="0">
              <a:ln>
                <a:noFill/>
              </a:ln>
              <a:solidFill>
                <a:schemeClr val="bg1"/>
              </a:solidFill>
              <a:effectLst/>
              <a:uLnTx/>
              <a:uFillTx/>
              <a:latin typeface="+mj-lt"/>
              <a:ea typeface="+mj-ea"/>
              <a:cs typeface="+mj-cs"/>
            </a:endParaRPr>
          </a:p>
        </p:txBody>
      </p:sp>
      <p:pic>
        <p:nvPicPr>
          <p:cNvPr id="7171" name="Picture 3"/>
          <p:cNvPicPr>
            <a:picLocks noChangeAspect="1" noChangeArrowheads="1"/>
          </p:cNvPicPr>
          <p:nvPr/>
        </p:nvPicPr>
        <p:blipFill>
          <a:blip r:embed="rId3"/>
          <a:srcRect l="32394" t="47070" r="31881" b="26562"/>
          <a:stretch>
            <a:fillRect/>
          </a:stretch>
        </p:blipFill>
        <p:spPr bwMode="auto">
          <a:xfrm>
            <a:off x="642910" y="2214554"/>
            <a:ext cx="3857652" cy="1600783"/>
          </a:xfrm>
          <a:prstGeom prst="rect">
            <a:avLst/>
          </a:prstGeom>
          <a:noFill/>
          <a:ln w="9525">
            <a:noFill/>
            <a:miter lim="800000"/>
            <a:headEnd/>
            <a:tailEnd/>
          </a:ln>
          <a:effectLst/>
        </p:spPr>
      </p:pic>
      <p:sp>
        <p:nvSpPr>
          <p:cNvPr id="9" name="1 Título"/>
          <p:cNvSpPr txBox="1">
            <a:spLocks/>
          </p:cNvSpPr>
          <p:nvPr/>
        </p:nvSpPr>
        <p:spPr bwMode="white">
          <a:xfrm>
            <a:off x="0" y="1214422"/>
            <a:ext cx="7010400" cy="563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C" b="0" i="0" u="none" strike="noStrike" kern="0" cap="none" spc="0" normalizeH="0" baseline="0" noProof="0" dirty="0" smtClean="0">
                <a:ln>
                  <a:noFill/>
                </a:ln>
                <a:effectLst/>
                <a:uLnTx/>
                <a:uFillTx/>
                <a:latin typeface="+mj-lt"/>
                <a:ea typeface="+mj-ea"/>
                <a:cs typeface="+mj-cs"/>
              </a:rPr>
              <a:t>Proceso de Muestreo – Muestreo por conglomerados</a:t>
            </a:r>
            <a:endParaRPr kumimoji="0" lang="es-EC" b="0" i="0" u="none" strike="noStrike" kern="0" cap="none" spc="0" normalizeH="0" baseline="0" noProof="0" dirty="0">
              <a:ln>
                <a:noFill/>
              </a:ln>
              <a:effectLst/>
              <a:uLnTx/>
              <a:uFillTx/>
              <a:latin typeface="+mj-lt"/>
              <a:ea typeface="+mj-ea"/>
              <a:cs typeface="+mj-cs"/>
            </a:endParaRPr>
          </a:p>
        </p:txBody>
      </p:sp>
      <p:sp>
        <p:nvSpPr>
          <p:cNvPr id="10" name="1 Título"/>
          <p:cNvSpPr txBox="1">
            <a:spLocks/>
          </p:cNvSpPr>
          <p:nvPr/>
        </p:nvSpPr>
        <p:spPr bwMode="white">
          <a:xfrm>
            <a:off x="714348" y="1714488"/>
            <a:ext cx="2928958" cy="563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C" sz="1600" b="0" i="0" u="none" strike="noStrike" kern="0" cap="none" spc="0" normalizeH="0" baseline="0" noProof="0" dirty="0" smtClean="0">
                <a:ln>
                  <a:noFill/>
                </a:ln>
                <a:effectLst/>
                <a:uLnTx/>
                <a:uFillTx/>
                <a:latin typeface="+mj-lt"/>
                <a:ea typeface="+mj-ea"/>
                <a:cs typeface="+mj-cs"/>
              </a:rPr>
              <a:t>- Características homogéneas</a:t>
            </a:r>
            <a:endParaRPr kumimoji="0" lang="es-EC" sz="1600" b="0" i="0" u="none" strike="noStrike" kern="0" cap="none" spc="0" normalizeH="0" baseline="0" noProof="0" dirty="0">
              <a:ln>
                <a:noFill/>
              </a:ln>
              <a:effectLst/>
              <a:uLnTx/>
              <a:uFillTx/>
              <a:latin typeface="+mj-lt"/>
              <a:ea typeface="+mj-ea"/>
              <a:cs typeface="+mj-cs"/>
            </a:endParaRPr>
          </a:p>
        </p:txBody>
      </p:sp>
      <p:pic>
        <p:nvPicPr>
          <p:cNvPr id="7172" name="Picture 4"/>
          <p:cNvPicPr>
            <a:picLocks noChangeAspect="1" noChangeArrowheads="1"/>
          </p:cNvPicPr>
          <p:nvPr/>
        </p:nvPicPr>
        <p:blipFill>
          <a:blip r:embed="rId4"/>
          <a:srcRect l="41764" t="31445" r="38470" b="30469"/>
          <a:stretch>
            <a:fillRect/>
          </a:stretch>
        </p:blipFill>
        <p:spPr bwMode="auto">
          <a:xfrm>
            <a:off x="5143504" y="1928802"/>
            <a:ext cx="2286016" cy="2476517"/>
          </a:xfrm>
          <a:prstGeom prst="rect">
            <a:avLst/>
          </a:prstGeom>
          <a:noFill/>
          <a:ln w="9525">
            <a:noFill/>
            <a:miter lim="800000"/>
            <a:headEnd/>
            <a:tailEnd/>
          </a:ln>
          <a:effectLst/>
        </p:spPr>
      </p:pic>
      <p:sp>
        <p:nvSpPr>
          <p:cNvPr id="12" name="1 Título"/>
          <p:cNvSpPr txBox="1">
            <a:spLocks/>
          </p:cNvSpPr>
          <p:nvPr/>
        </p:nvSpPr>
        <p:spPr bwMode="white">
          <a:xfrm>
            <a:off x="571472" y="4143380"/>
            <a:ext cx="3429024" cy="563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C" sz="1600" b="0" i="0" u="none" strike="noStrike" kern="0" cap="none" spc="0" normalizeH="0" baseline="0" noProof="0" dirty="0" smtClean="0">
                <a:ln>
                  <a:noFill/>
                </a:ln>
                <a:effectLst/>
                <a:uLnTx/>
                <a:uFillTx/>
                <a:latin typeface="+mj-lt"/>
                <a:ea typeface="+mj-ea"/>
                <a:cs typeface="+mj-cs"/>
              </a:rPr>
              <a:t>- Características heterogéneas</a:t>
            </a:r>
            <a:endParaRPr kumimoji="0" lang="es-EC" sz="1600" b="0" i="0" u="none" strike="noStrike" kern="0" cap="none" spc="0" normalizeH="0" baseline="0" noProof="0" dirty="0">
              <a:ln>
                <a:noFill/>
              </a:ln>
              <a:effectLst/>
              <a:uLnTx/>
              <a:uFillTx/>
              <a:latin typeface="+mj-lt"/>
              <a:ea typeface="+mj-ea"/>
              <a:cs typeface="+mj-cs"/>
            </a:endParaRPr>
          </a:p>
        </p:txBody>
      </p:sp>
      <p:pic>
        <p:nvPicPr>
          <p:cNvPr id="7174" name="Picture 6"/>
          <p:cNvPicPr>
            <a:picLocks noChangeAspect="1" noChangeArrowheads="1"/>
          </p:cNvPicPr>
          <p:nvPr/>
        </p:nvPicPr>
        <p:blipFill>
          <a:blip r:embed="rId5"/>
          <a:srcRect l="35175" t="44141" r="35176" b="27539"/>
          <a:stretch>
            <a:fillRect/>
          </a:stretch>
        </p:blipFill>
        <p:spPr bwMode="auto">
          <a:xfrm>
            <a:off x="2714612" y="4714884"/>
            <a:ext cx="3357586" cy="1803149"/>
          </a:xfrm>
          <a:prstGeom prst="rect">
            <a:avLst/>
          </a:prstGeom>
          <a:noFill/>
          <a:ln w="9525">
            <a:noFill/>
            <a:miter lim="800000"/>
            <a:headEnd/>
            <a:tailEnd/>
          </a:ln>
          <a:effectLst/>
        </p:spPr>
      </p:pic>
      <p:pic>
        <p:nvPicPr>
          <p:cNvPr id="7175" name="Picture 7"/>
          <p:cNvPicPr>
            <a:picLocks noChangeAspect="1" noChangeArrowheads="1"/>
          </p:cNvPicPr>
          <p:nvPr/>
        </p:nvPicPr>
        <p:blipFill>
          <a:blip r:embed="rId6"/>
          <a:srcRect/>
          <a:stretch>
            <a:fillRect/>
          </a:stretch>
        </p:blipFill>
        <p:spPr bwMode="auto">
          <a:xfrm>
            <a:off x="0" y="1357298"/>
            <a:ext cx="8767341" cy="5143536"/>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175"/>
                                        </p:tgtEl>
                                        <p:attrNameLst>
                                          <p:attrName>style.visibility</p:attrName>
                                        </p:attrNameLst>
                                      </p:cBhvr>
                                      <p:to>
                                        <p:strVal val="visible"/>
                                      </p:to>
                                    </p:set>
                                    <p:animEffect transition="in" filter="blinds(horizontal)">
                                      <p:cBhvr>
                                        <p:cTn id="7" dur="2000"/>
                                        <p:tgtEl>
                                          <p:spTgt spid="7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3 Marcador de contenido" descr="SELLO2"/>
          <p:cNvPicPr>
            <a:picLocks/>
          </p:cNvPicPr>
          <p:nvPr/>
        </p:nvPicPr>
        <p:blipFill>
          <a:blip r:embed="rId2" cstate="print"/>
          <a:srcRect/>
          <a:stretch>
            <a:fillRect/>
          </a:stretch>
        </p:blipFill>
        <p:spPr bwMode="auto">
          <a:xfrm>
            <a:off x="8142316" y="0"/>
            <a:ext cx="1001684" cy="856211"/>
          </a:xfrm>
          <a:prstGeom prst="rect">
            <a:avLst/>
          </a:prstGeom>
          <a:noFill/>
          <a:ln w="9525">
            <a:noFill/>
            <a:miter lim="800000"/>
            <a:headEnd/>
            <a:tailEnd/>
          </a:ln>
          <a:effectLst/>
        </p:spPr>
      </p:pic>
      <p:sp>
        <p:nvSpPr>
          <p:cNvPr id="6" name="1 Título"/>
          <p:cNvSpPr txBox="1">
            <a:spLocks/>
          </p:cNvSpPr>
          <p:nvPr/>
        </p:nvSpPr>
        <p:spPr bwMode="white">
          <a:xfrm>
            <a:off x="928662" y="428604"/>
            <a:ext cx="7010400" cy="563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C" sz="2400" b="0" i="0" u="none" strike="noStrike" kern="0" cap="none" spc="0" normalizeH="0" baseline="0" noProof="0" dirty="0" smtClean="0">
                <a:ln>
                  <a:noFill/>
                </a:ln>
                <a:solidFill>
                  <a:schemeClr val="bg1"/>
                </a:solidFill>
                <a:effectLst/>
                <a:uLnTx/>
                <a:uFillTx/>
                <a:latin typeface="+mj-lt"/>
                <a:ea typeface="+mj-ea"/>
                <a:cs typeface="+mj-cs"/>
              </a:rPr>
              <a:t>Análisis de Carga – Edificios Residenciales</a:t>
            </a:r>
            <a:endParaRPr kumimoji="0" lang="es-EC" sz="2400" b="0" i="0" u="none" strike="noStrike" kern="0" cap="none" spc="0" normalizeH="0" baseline="0" noProof="0" dirty="0">
              <a:ln>
                <a:noFill/>
              </a:ln>
              <a:solidFill>
                <a:schemeClr val="bg1"/>
              </a:solidFill>
              <a:effectLst/>
              <a:uLnTx/>
              <a:uFillTx/>
              <a:latin typeface="+mj-lt"/>
              <a:ea typeface="+mj-ea"/>
              <a:cs typeface="+mj-cs"/>
            </a:endParaRPr>
          </a:p>
        </p:txBody>
      </p:sp>
      <p:sp>
        <p:nvSpPr>
          <p:cNvPr id="7" name="1 Título"/>
          <p:cNvSpPr txBox="1">
            <a:spLocks/>
          </p:cNvSpPr>
          <p:nvPr/>
        </p:nvSpPr>
        <p:spPr bwMode="white">
          <a:xfrm>
            <a:off x="0" y="1071546"/>
            <a:ext cx="3929090" cy="563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C" b="0" i="0" u="none" strike="noStrike" kern="0" cap="none" spc="0" normalizeH="0" baseline="0" noProof="0" dirty="0" smtClean="0">
                <a:ln>
                  <a:noFill/>
                </a:ln>
                <a:effectLst/>
                <a:uLnTx/>
                <a:uFillTx/>
                <a:latin typeface="+mj-lt"/>
                <a:ea typeface="+mj-ea"/>
                <a:cs typeface="+mj-cs"/>
              </a:rPr>
              <a:t>Muestras</a:t>
            </a:r>
            <a:r>
              <a:rPr kumimoji="0" lang="es-EC" b="0" i="0" u="none" strike="noStrike" kern="0" cap="none" spc="0" normalizeH="0" noProof="0" dirty="0" smtClean="0">
                <a:ln>
                  <a:noFill/>
                </a:ln>
                <a:effectLst/>
                <a:uLnTx/>
                <a:uFillTx/>
                <a:latin typeface="+mj-lt"/>
                <a:ea typeface="+mj-ea"/>
                <a:cs typeface="+mj-cs"/>
              </a:rPr>
              <a:t> Seleccionadas</a:t>
            </a:r>
            <a:endParaRPr kumimoji="0" lang="es-EC" b="0" i="0" u="none" strike="noStrike" kern="0" cap="none" spc="0" normalizeH="0" baseline="0" noProof="0" dirty="0">
              <a:ln>
                <a:noFill/>
              </a:ln>
              <a:effectLst/>
              <a:uLnTx/>
              <a:uFillTx/>
              <a:latin typeface="+mj-lt"/>
              <a:ea typeface="+mj-ea"/>
              <a:cs typeface="+mj-cs"/>
            </a:endParaRPr>
          </a:p>
        </p:txBody>
      </p:sp>
      <p:graphicFrame>
        <p:nvGraphicFramePr>
          <p:cNvPr id="11" name="10 Diagrama"/>
          <p:cNvGraphicFramePr/>
          <p:nvPr/>
        </p:nvGraphicFramePr>
        <p:xfrm>
          <a:off x="2000232" y="1571612"/>
          <a:ext cx="5929354" cy="31920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196" name="Picture 4"/>
          <p:cNvPicPr>
            <a:picLocks noChangeAspect="1" noChangeArrowheads="1"/>
          </p:cNvPicPr>
          <p:nvPr/>
        </p:nvPicPr>
        <p:blipFill>
          <a:blip r:embed="rId7"/>
          <a:srcRect l="45058" t="45117" r="35176" b="20703"/>
          <a:stretch>
            <a:fillRect/>
          </a:stretch>
        </p:blipFill>
        <p:spPr bwMode="auto">
          <a:xfrm>
            <a:off x="357158" y="4786322"/>
            <a:ext cx="1910432" cy="1857364"/>
          </a:xfrm>
          <a:prstGeom prst="rect">
            <a:avLst/>
          </a:prstGeom>
          <a:noFill/>
          <a:ln w="9525">
            <a:noFill/>
            <a:miter lim="800000"/>
            <a:headEnd/>
            <a:tailEnd/>
          </a:ln>
          <a:effectLst/>
        </p:spPr>
      </p:pic>
      <p:pic>
        <p:nvPicPr>
          <p:cNvPr id="8197" name="Picture 5"/>
          <p:cNvPicPr>
            <a:picLocks noChangeAspect="1" noChangeArrowheads="1"/>
          </p:cNvPicPr>
          <p:nvPr/>
        </p:nvPicPr>
        <p:blipFill>
          <a:blip r:embed="rId8"/>
          <a:srcRect l="43960" t="30469" r="35725" b="32422"/>
          <a:stretch>
            <a:fillRect/>
          </a:stretch>
        </p:blipFill>
        <p:spPr bwMode="auto">
          <a:xfrm>
            <a:off x="2643174" y="4857760"/>
            <a:ext cx="1714512" cy="1760850"/>
          </a:xfrm>
          <a:prstGeom prst="rect">
            <a:avLst/>
          </a:prstGeom>
          <a:noFill/>
          <a:ln w="9525">
            <a:noFill/>
            <a:miter lim="800000"/>
            <a:headEnd/>
            <a:tailEnd/>
          </a:ln>
          <a:effectLst/>
        </p:spPr>
      </p:pic>
      <p:pic>
        <p:nvPicPr>
          <p:cNvPr id="8198" name="Picture 6"/>
          <p:cNvPicPr>
            <a:picLocks noChangeAspect="1" noChangeArrowheads="1"/>
          </p:cNvPicPr>
          <p:nvPr/>
        </p:nvPicPr>
        <p:blipFill>
          <a:blip r:embed="rId9"/>
          <a:srcRect l="43960" t="44141" r="36823" b="26562"/>
          <a:stretch>
            <a:fillRect/>
          </a:stretch>
        </p:blipFill>
        <p:spPr bwMode="auto">
          <a:xfrm>
            <a:off x="4572000" y="4786322"/>
            <a:ext cx="2166953" cy="1857388"/>
          </a:xfrm>
          <a:prstGeom prst="rect">
            <a:avLst/>
          </a:prstGeom>
          <a:noFill/>
          <a:ln w="9525">
            <a:noFill/>
            <a:miter lim="800000"/>
            <a:headEnd/>
            <a:tailEnd/>
          </a:ln>
          <a:effectLst/>
        </p:spPr>
      </p:pic>
      <p:pic>
        <p:nvPicPr>
          <p:cNvPr id="8199" name="Picture 7"/>
          <p:cNvPicPr>
            <a:picLocks noChangeAspect="1" noChangeArrowheads="1"/>
          </p:cNvPicPr>
          <p:nvPr/>
        </p:nvPicPr>
        <p:blipFill>
          <a:blip r:embed="rId10"/>
          <a:srcRect l="46706" t="37305" r="39019" b="25586"/>
          <a:stretch>
            <a:fillRect/>
          </a:stretch>
        </p:blipFill>
        <p:spPr bwMode="auto">
          <a:xfrm>
            <a:off x="7000892" y="4560994"/>
            <a:ext cx="1571636" cy="2297006"/>
          </a:xfrm>
          <a:prstGeom prst="rect">
            <a:avLst/>
          </a:prstGeom>
          <a:noFill/>
          <a:ln w="9525">
            <a:noFill/>
            <a:miter lim="800000"/>
            <a:headEnd/>
            <a:tailEnd/>
          </a:ln>
          <a:effectLst/>
        </p:spPr>
      </p:pic>
      <p:sp>
        <p:nvSpPr>
          <p:cNvPr id="16" name="1 Título"/>
          <p:cNvSpPr txBox="1">
            <a:spLocks/>
          </p:cNvSpPr>
          <p:nvPr/>
        </p:nvSpPr>
        <p:spPr bwMode="white">
          <a:xfrm>
            <a:off x="-285784" y="0"/>
            <a:ext cx="2428892" cy="4206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C" sz="1200" b="0" i="0" u="none" strike="noStrike" kern="0" cap="none" spc="0" normalizeH="0" baseline="0" noProof="0" dirty="0" smtClean="0">
                <a:ln>
                  <a:noFill/>
                </a:ln>
                <a:solidFill>
                  <a:schemeClr val="bg1"/>
                </a:solidFill>
                <a:effectLst/>
                <a:uLnTx/>
                <a:uFillTx/>
                <a:latin typeface="+mj-lt"/>
                <a:ea typeface="+mj-ea"/>
                <a:cs typeface="+mj-cs"/>
              </a:rPr>
              <a:t>An</a:t>
            </a:r>
            <a:r>
              <a:rPr lang="es-EC" sz="1200" kern="0" dirty="0" smtClean="0">
                <a:solidFill>
                  <a:schemeClr val="bg1"/>
                </a:solidFill>
                <a:latin typeface="+mj-lt"/>
                <a:ea typeface="+mj-ea"/>
                <a:cs typeface="+mj-cs"/>
              </a:rPr>
              <a:t>álisis de Carga</a:t>
            </a:r>
            <a:endParaRPr kumimoji="0" lang="es-EC" sz="1200" b="0" i="0" u="none" strike="noStrike" kern="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3 Marcador de contenido" descr="SELLO2"/>
          <p:cNvPicPr>
            <a:picLocks/>
          </p:cNvPicPr>
          <p:nvPr/>
        </p:nvPicPr>
        <p:blipFill>
          <a:blip r:embed="rId2" cstate="print"/>
          <a:srcRect/>
          <a:stretch>
            <a:fillRect/>
          </a:stretch>
        </p:blipFill>
        <p:spPr bwMode="auto">
          <a:xfrm>
            <a:off x="8142316" y="0"/>
            <a:ext cx="1001684" cy="856211"/>
          </a:xfrm>
          <a:prstGeom prst="rect">
            <a:avLst/>
          </a:prstGeom>
          <a:noFill/>
          <a:ln w="9525">
            <a:noFill/>
            <a:miter lim="800000"/>
            <a:headEnd/>
            <a:tailEnd/>
          </a:ln>
          <a:effectLst/>
        </p:spPr>
      </p:pic>
      <p:sp>
        <p:nvSpPr>
          <p:cNvPr id="6" name="1 Título"/>
          <p:cNvSpPr txBox="1">
            <a:spLocks/>
          </p:cNvSpPr>
          <p:nvPr/>
        </p:nvSpPr>
        <p:spPr bwMode="white">
          <a:xfrm>
            <a:off x="928662" y="428604"/>
            <a:ext cx="7010400" cy="563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C" sz="2400" b="0" i="0" u="none" strike="noStrike" kern="0" cap="none" spc="0" normalizeH="0" baseline="0" noProof="0" dirty="0" smtClean="0">
                <a:ln>
                  <a:noFill/>
                </a:ln>
                <a:solidFill>
                  <a:schemeClr val="bg1"/>
                </a:solidFill>
                <a:effectLst/>
                <a:uLnTx/>
                <a:uFillTx/>
                <a:latin typeface="+mj-lt"/>
                <a:ea typeface="+mj-ea"/>
                <a:cs typeface="+mj-cs"/>
              </a:rPr>
              <a:t>Análisis de Carga – Edificios Residenciales</a:t>
            </a:r>
            <a:endParaRPr kumimoji="0" lang="es-EC" sz="2400" b="0" i="0" u="none" strike="noStrike" kern="0" cap="none" spc="0" normalizeH="0" baseline="0" noProof="0" dirty="0">
              <a:ln>
                <a:noFill/>
              </a:ln>
              <a:solidFill>
                <a:schemeClr val="bg1"/>
              </a:solidFill>
              <a:effectLst/>
              <a:uLnTx/>
              <a:uFillTx/>
              <a:latin typeface="+mj-lt"/>
              <a:ea typeface="+mj-ea"/>
              <a:cs typeface="+mj-cs"/>
            </a:endParaRPr>
          </a:p>
        </p:txBody>
      </p:sp>
      <p:sp>
        <p:nvSpPr>
          <p:cNvPr id="7" name="1 Título"/>
          <p:cNvSpPr txBox="1">
            <a:spLocks/>
          </p:cNvSpPr>
          <p:nvPr/>
        </p:nvSpPr>
        <p:spPr bwMode="white">
          <a:xfrm>
            <a:off x="428596" y="1285860"/>
            <a:ext cx="4857752" cy="563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C" b="0" i="0" u="none" strike="noStrike" kern="0" cap="none" spc="0" normalizeH="0" baseline="0" noProof="0" dirty="0" smtClean="0">
                <a:ln>
                  <a:noFill/>
                </a:ln>
                <a:effectLst/>
                <a:uLnTx/>
                <a:uFillTx/>
                <a:latin typeface="+mj-lt"/>
                <a:ea typeface="+mj-ea"/>
                <a:cs typeface="+mj-cs"/>
              </a:rPr>
              <a:t>Nivel de Tensi</a:t>
            </a:r>
            <a:r>
              <a:rPr lang="es-EC" kern="0" dirty="0" smtClean="0">
                <a:latin typeface="+mj-lt"/>
                <a:ea typeface="+mj-ea"/>
                <a:cs typeface="+mj-cs"/>
              </a:rPr>
              <a:t>ón – Área de concesión</a:t>
            </a:r>
            <a:endParaRPr kumimoji="0" lang="es-EC" b="0" i="0" u="none" strike="noStrike" kern="0" cap="none" spc="0" normalizeH="0" baseline="0" noProof="0" dirty="0">
              <a:ln>
                <a:noFill/>
              </a:ln>
              <a:effectLst/>
              <a:uLnTx/>
              <a:uFillTx/>
              <a:latin typeface="+mj-lt"/>
              <a:ea typeface="+mj-ea"/>
              <a:cs typeface="+mj-cs"/>
            </a:endParaRPr>
          </a:p>
        </p:txBody>
      </p:sp>
      <p:pic>
        <p:nvPicPr>
          <p:cNvPr id="9219" name="Picture 3"/>
          <p:cNvPicPr>
            <a:picLocks noChangeAspect="1" noChangeArrowheads="1"/>
          </p:cNvPicPr>
          <p:nvPr/>
        </p:nvPicPr>
        <p:blipFill>
          <a:blip r:embed="rId3"/>
          <a:srcRect l="31845" t="25390" r="43997" b="17969"/>
          <a:stretch>
            <a:fillRect/>
          </a:stretch>
        </p:blipFill>
        <p:spPr bwMode="auto">
          <a:xfrm>
            <a:off x="857224" y="2071678"/>
            <a:ext cx="3418997" cy="4429156"/>
          </a:xfrm>
          <a:prstGeom prst="rect">
            <a:avLst/>
          </a:prstGeom>
          <a:noFill/>
          <a:ln w="9525">
            <a:noFill/>
            <a:miter lim="800000"/>
            <a:headEnd/>
            <a:tailEnd/>
          </a:ln>
          <a:effectLst/>
        </p:spPr>
      </p:pic>
      <p:pic>
        <p:nvPicPr>
          <p:cNvPr id="9220" name="Picture 4" descr="G:\Imágenes\Foto1535.jpg"/>
          <p:cNvPicPr>
            <a:picLocks noChangeAspect="1" noChangeArrowheads="1"/>
          </p:cNvPicPr>
          <p:nvPr/>
        </p:nvPicPr>
        <p:blipFill>
          <a:blip r:embed="rId4" cstate="print"/>
          <a:srcRect/>
          <a:stretch>
            <a:fillRect/>
          </a:stretch>
        </p:blipFill>
        <p:spPr bwMode="auto">
          <a:xfrm>
            <a:off x="5000628" y="3929066"/>
            <a:ext cx="3000396" cy="2250297"/>
          </a:xfrm>
          <a:prstGeom prst="rect">
            <a:avLst/>
          </a:prstGeom>
          <a:noFill/>
        </p:spPr>
      </p:pic>
      <p:pic>
        <p:nvPicPr>
          <p:cNvPr id="9221" name="Picture 5"/>
          <p:cNvPicPr>
            <a:picLocks noChangeAspect="1" noChangeArrowheads="1"/>
          </p:cNvPicPr>
          <p:nvPr/>
        </p:nvPicPr>
        <p:blipFill>
          <a:blip r:embed="rId5"/>
          <a:srcRect/>
          <a:stretch>
            <a:fillRect/>
          </a:stretch>
        </p:blipFill>
        <p:spPr bwMode="auto">
          <a:xfrm>
            <a:off x="853440" y="1428736"/>
            <a:ext cx="8290560" cy="4857784"/>
          </a:xfrm>
          <a:prstGeom prst="rect">
            <a:avLst/>
          </a:prstGeom>
          <a:noFill/>
          <a:ln w="9525">
            <a:noFill/>
            <a:miter lim="800000"/>
            <a:headEnd/>
            <a:tailEnd/>
          </a:ln>
          <a:effectLst/>
        </p:spPr>
      </p:pic>
      <p:sp>
        <p:nvSpPr>
          <p:cNvPr id="9" name="1 Título"/>
          <p:cNvSpPr txBox="1">
            <a:spLocks/>
          </p:cNvSpPr>
          <p:nvPr/>
        </p:nvSpPr>
        <p:spPr bwMode="white">
          <a:xfrm>
            <a:off x="-285784" y="0"/>
            <a:ext cx="2428892" cy="4206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C" sz="1200" b="0" i="0" u="none" strike="noStrike" kern="0" cap="none" spc="0" normalizeH="0" baseline="0" noProof="0" dirty="0" smtClean="0">
                <a:ln>
                  <a:noFill/>
                </a:ln>
                <a:solidFill>
                  <a:schemeClr val="bg1"/>
                </a:solidFill>
                <a:effectLst/>
                <a:uLnTx/>
                <a:uFillTx/>
                <a:latin typeface="+mj-lt"/>
                <a:ea typeface="+mj-ea"/>
                <a:cs typeface="+mj-cs"/>
              </a:rPr>
              <a:t>An</a:t>
            </a:r>
            <a:r>
              <a:rPr lang="es-EC" sz="1200" kern="0" dirty="0" smtClean="0">
                <a:solidFill>
                  <a:schemeClr val="bg1"/>
                </a:solidFill>
                <a:latin typeface="+mj-lt"/>
                <a:ea typeface="+mj-ea"/>
                <a:cs typeface="+mj-cs"/>
              </a:rPr>
              <a:t>álisis de Carga</a:t>
            </a:r>
            <a:endParaRPr kumimoji="0" lang="es-EC" sz="1200" b="0" i="0" u="none" strike="noStrike" kern="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221"/>
                                        </p:tgtEl>
                                        <p:attrNameLst>
                                          <p:attrName>style.visibility</p:attrName>
                                        </p:attrNameLst>
                                      </p:cBhvr>
                                      <p:to>
                                        <p:strVal val="visible"/>
                                      </p:to>
                                    </p:set>
                                    <p:animEffect transition="in" filter="checkerboard(across)">
                                      <p:cBhvr>
                                        <p:cTn id="7" dur="2000"/>
                                        <p:tgtEl>
                                          <p:spTgt spid="9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bwMode="white">
          <a:xfrm>
            <a:off x="928662" y="428604"/>
            <a:ext cx="7010400" cy="563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C" sz="2400" b="0" i="0" u="none" strike="noStrike" kern="0" cap="none" spc="0" normalizeH="0" baseline="0" noProof="0" dirty="0" smtClean="0">
                <a:ln>
                  <a:noFill/>
                </a:ln>
                <a:solidFill>
                  <a:schemeClr val="bg1"/>
                </a:solidFill>
                <a:effectLst/>
                <a:uLnTx/>
                <a:uFillTx/>
                <a:latin typeface="+mj-lt"/>
                <a:ea typeface="+mj-ea"/>
                <a:cs typeface="+mj-cs"/>
              </a:rPr>
              <a:t>Análisis de Carga – Conjunto La Bretaña</a:t>
            </a:r>
            <a:endParaRPr kumimoji="0" lang="es-EC" sz="2400" b="0" i="0" u="none" strike="noStrike" kern="0" cap="none" spc="0" normalizeH="0" baseline="0" noProof="0" dirty="0">
              <a:ln>
                <a:noFill/>
              </a:ln>
              <a:solidFill>
                <a:schemeClr val="bg1"/>
              </a:solidFill>
              <a:effectLst/>
              <a:uLnTx/>
              <a:uFillTx/>
              <a:latin typeface="+mj-lt"/>
              <a:ea typeface="+mj-ea"/>
              <a:cs typeface="+mj-cs"/>
            </a:endParaRPr>
          </a:p>
        </p:txBody>
      </p:sp>
      <p:sp>
        <p:nvSpPr>
          <p:cNvPr id="7" name="6 Rectángulo"/>
          <p:cNvSpPr/>
          <p:nvPr/>
        </p:nvSpPr>
        <p:spPr>
          <a:xfrm>
            <a:off x="5572132" y="5786454"/>
            <a:ext cx="2587568" cy="338554"/>
          </a:xfrm>
          <a:prstGeom prst="rect">
            <a:avLst/>
          </a:prstGeom>
        </p:spPr>
        <p:txBody>
          <a:bodyPr wrap="none">
            <a:spAutoFit/>
          </a:bodyPr>
          <a:lstStyle/>
          <a:p>
            <a:pPr lvl="0" algn="ctr" fontAlgn="base">
              <a:spcBef>
                <a:spcPct val="0"/>
              </a:spcBef>
              <a:spcAft>
                <a:spcPct val="0"/>
              </a:spcAft>
              <a:defRPr/>
            </a:pPr>
            <a:r>
              <a:rPr lang="es-EC" sz="1600" kern="0" dirty="0" smtClean="0"/>
              <a:t>Carga instalada Verificada</a:t>
            </a:r>
            <a:endParaRPr lang="es-EC" sz="1600" kern="0" dirty="0"/>
          </a:p>
        </p:txBody>
      </p:sp>
      <p:pic>
        <p:nvPicPr>
          <p:cNvPr id="10245" name="Picture 5"/>
          <p:cNvPicPr>
            <a:picLocks noChangeAspect="1" noChangeArrowheads="1"/>
          </p:cNvPicPr>
          <p:nvPr/>
        </p:nvPicPr>
        <p:blipFill>
          <a:blip r:embed="rId2"/>
          <a:srcRect l="32430" t="20703" r="31881" b="8984"/>
          <a:stretch>
            <a:fillRect/>
          </a:stretch>
        </p:blipFill>
        <p:spPr bwMode="auto">
          <a:xfrm>
            <a:off x="285721" y="1571612"/>
            <a:ext cx="3998544" cy="4429156"/>
          </a:xfrm>
          <a:prstGeom prst="rect">
            <a:avLst/>
          </a:prstGeom>
          <a:noFill/>
          <a:ln w="9525">
            <a:noFill/>
            <a:miter lim="800000"/>
            <a:headEnd/>
            <a:tailEnd/>
          </a:ln>
          <a:effectLst/>
        </p:spPr>
      </p:pic>
      <p:pic>
        <p:nvPicPr>
          <p:cNvPr id="10" name="3 Marcador de contenido" descr="SELLO2"/>
          <p:cNvPicPr>
            <a:picLocks/>
          </p:cNvPicPr>
          <p:nvPr/>
        </p:nvPicPr>
        <p:blipFill>
          <a:blip r:embed="rId3" cstate="print"/>
          <a:srcRect/>
          <a:stretch>
            <a:fillRect/>
          </a:stretch>
        </p:blipFill>
        <p:spPr bwMode="auto">
          <a:xfrm>
            <a:off x="8142316" y="0"/>
            <a:ext cx="1001684" cy="856211"/>
          </a:xfrm>
          <a:prstGeom prst="rect">
            <a:avLst/>
          </a:prstGeom>
          <a:noFill/>
          <a:ln w="9525">
            <a:noFill/>
            <a:miter lim="800000"/>
            <a:headEnd/>
            <a:tailEnd/>
          </a:ln>
          <a:effectLst/>
        </p:spPr>
      </p:pic>
      <p:sp>
        <p:nvSpPr>
          <p:cNvPr id="11" name="1 Título"/>
          <p:cNvSpPr txBox="1">
            <a:spLocks/>
          </p:cNvSpPr>
          <p:nvPr/>
        </p:nvSpPr>
        <p:spPr bwMode="white">
          <a:xfrm>
            <a:off x="-285784" y="0"/>
            <a:ext cx="2428892" cy="4206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C" sz="1200" b="0" i="0" u="none" strike="noStrike" kern="0" cap="none" spc="0" normalizeH="0" baseline="0" noProof="0" dirty="0" smtClean="0">
                <a:ln>
                  <a:noFill/>
                </a:ln>
                <a:solidFill>
                  <a:schemeClr val="bg1"/>
                </a:solidFill>
                <a:effectLst/>
                <a:uLnTx/>
                <a:uFillTx/>
                <a:latin typeface="+mj-lt"/>
                <a:ea typeface="+mj-ea"/>
                <a:cs typeface="+mj-cs"/>
              </a:rPr>
              <a:t>An</a:t>
            </a:r>
            <a:r>
              <a:rPr lang="es-EC" sz="1200" kern="0" dirty="0" smtClean="0">
                <a:solidFill>
                  <a:schemeClr val="bg1"/>
                </a:solidFill>
                <a:latin typeface="+mj-lt"/>
                <a:ea typeface="+mj-ea"/>
                <a:cs typeface="+mj-cs"/>
              </a:rPr>
              <a:t>álisis de Carga</a:t>
            </a:r>
            <a:endParaRPr kumimoji="0" lang="es-EC" sz="1200" b="0" i="0" u="none" strike="noStrike" kern="0" cap="none" spc="0" normalizeH="0" baseline="0" noProof="0" dirty="0">
              <a:ln>
                <a:noFill/>
              </a:ln>
              <a:solidFill>
                <a:schemeClr val="bg1"/>
              </a:solidFill>
              <a:effectLst/>
              <a:uLnTx/>
              <a:uFillTx/>
              <a:latin typeface="+mj-lt"/>
              <a:ea typeface="+mj-ea"/>
              <a:cs typeface="+mj-cs"/>
            </a:endParaRPr>
          </a:p>
        </p:txBody>
      </p:sp>
      <p:graphicFrame>
        <p:nvGraphicFramePr>
          <p:cNvPr id="9" name="8 Tabla"/>
          <p:cNvGraphicFramePr>
            <a:graphicFrameLocks noGrp="1"/>
          </p:cNvGraphicFramePr>
          <p:nvPr/>
        </p:nvGraphicFramePr>
        <p:xfrm>
          <a:off x="4357686" y="1285860"/>
          <a:ext cx="4545846" cy="4357724"/>
        </p:xfrm>
        <a:graphic>
          <a:graphicData uri="http://schemas.openxmlformats.org/drawingml/2006/table">
            <a:tbl>
              <a:tblPr/>
              <a:tblGrid>
                <a:gridCol w="431185"/>
                <a:gridCol w="1844104"/>
                <a:gridCol w="655717"/>
                <a:gridCol w="819777"/>
                <a:gridCol w="795063"/>
              </a:tblGrid>
              <a:tr h="213155">
                <a:tc>
                  <a:txBody>
                    <a:bodyPr/>
                    <a:lstStyle/>
                    <a:p>
                      <a:pPr algn="ctr">
                        <a:lnSpc>
                          <a:spcPct val="115000"/>
                        </a:lnSpc>
                        <a:spcAft>
                          <a:spcPts val="0"/>
                        </a:spcAft>
                      </a:pPr>
                      <a:r>
                        <a:rPr lang="es-EC" sz="1100" b="1">
                          <a:solidFill>
                            <a:srgbClr val="000000"/>
                          </a:solidFill>
                          <a:latin typeface="Arial"/>
                          <a:ea typeface="Times New Roman"/>
                          <a:cs typeface="Times New Roman"/>
                        </a:rPr>
                        <a:t>N°</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C" sz="1100" b="1">
                          <a:solidFill>
                            <a:srgbClr val="000000"/>
                          </a:solidFill>
                          <a:latin typeface="Arial"/>
                          <a:ea typeface="Times New Roman"/>
                          <a:cs typeface="Times New Roman"/>
                        </a:rPr>
                        <a:t>              Artefacto</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b="1">
                          <a:solidFill>
                            <a:srgbClr val="000000"/>
                          </a:solidFill>
                          <a:latin typeface="Arial"/>
                          <a:ea typeface="Times New Roman"/>
                          <a:cs typeface="Times New Roman"/>
                        </a:rPr>
                        <a:t>Pn (w)</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b="1">
                          <a:solidFill>
                            <a:srgbClr val="000000"/>
                          </a:solidFill>
                          <a:latin typeface="Arial"/>
                          <a:ea typeface="Times New Roman"/>
                          <a:cs typeface="Times New Roman"/>
                        </a:rPr>
                        <a:t>Cantidad</a:t>
                      </a:r>
                      <a:endParaRPr lang="es-EC" sz="1000">
                        <a:latin typeface="Calibri"/>
                        <a:ea typeface="Times New Roman"/>
                        <a:cs typeface="Times New Roman"/>
                      </a:endParaRPr>
                    </a:p>
                  </a:txBody>
                  <a:tcPr marL="42014" marR="420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b="1">
                          <a:solidFill>
                            <a:srgbClr val="000000"/>
                          </a:solidFill>
                          <a:latin typeface="Arial"/>
                          <a:ea typeface="Times New Roman"/>
                          <a:cs typeface="Times New Roman"/>
                        </a:rPr>
                        <a:t>CI</a:t>
                      </a:r>
                      <a:endParaRPr lang="es-EC" sz="1000">
                        <a:latin typeface="Calibri"/>
                        <a:ea typeface="Times New Roman"/>
                        <a:cs typeface="Times New Roman"/>
                      </a:endParaRPr>
                    </a:p>
                  </a:txBody>
                  <a:tcPr marL="42014" marR="420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2729">
                <a:tc>
                  <a:txBody>
                    <a:bodyPr/>
                    <a:lstStyle/>
                    <a:p>
                      <a:pPr algn="ctr">
                        <a:lnSpc>
                          <a:spcPct val="115000"/>
                        </a:lnSpc>
                        <a:spcAft>
                          <a:spcPts val="0"/>
                        </a:spcAft>
                      </a:pPr>
                      <a:r>
                        <a:rPr lang="es-EC" sz="1000">
                          <a:solidFill>
                            <a:srgbClr val="000000"/>
                          </a:solidFill>
                          <a:latin typeface="Arial"/>
                          <a:ea typeface="Times New Roman"/>
                          <a:cs typeface="Times New Roman"/>
                        </a:rPr>
                        <a:t>1</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Televisor Samsung 14”</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60</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a:t>
                      </a:r>
                      <a:endParaRPr lang="es-EC" sz="1000">
                        <a:latin typeface="Calibri"/>
                        <a:ea typeface="Times New Roman"/>
                        <a:cs typeface="Times New Roman"/>
                      </a:endParaRPr>
                    </a:p>
                  </a:txBody>
                  <a:tcPr marL="42014" marR="420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60</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2037">
                <a:tc>
                  <a:txBody>
                    <a:bodyPr/>
                    <a:lstStyle/>
                    <a:p>
                      <a:pPr algn="ctr">
                        <a:lnSpc>
                          <a:spcPct val="115000"/>
                        </a:lnSpc>
                        <a:spcAft>
                          <a:spcPts val="0"/>
                        </a:spcAft>
                      </a:pPr>
                      <a:r>
                        <a:rPr lang="es-EC" sz="1000">
                          <a:solidFill>
                            <a:srgbClr val="000000"/>
                          </a:solidFill>
                          <a:latin typeface="Arial"/>
                          <a:ea typeface="Times New Roman"/>
                          <a:cs typeface="Times New Roman"/>
                        </a:rPr>
                        <a:t>2</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Televisor Goldstar 14”</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65</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a:t>
                      </a:r>
                      <a:endParaRPr lang="es-EC" sz="1000">
                        <a:latin typeface="Calibri"/>
                        <a:ea typeface="Times New Roman"/>
                        <a:cs typeface="Times New Roman"/>
                      </a:endParaRPr>
                    </a:p>
                  </a:txBody>
                  <a:tcPr marL="42014" marR="420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65</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5393">
                <a:tc>
                  <a:txBody>
                    <a:bodyPr/>
                    <a:lstStyle/>
                    <a:p>
                      <a:pPr algn="ctr">
                        <a:lnSpc>
                          <a:spcPct val="115000"/>
                        </a:lnSpc>
                        <a:spcAft>
                          <a:spcPts val="0"/>
                        </a:spcAft>
                      </a:pPr>
                      <a:r>
                        <a:rPr lang="es-EC" sz="1000">
                          <a:solidFill>
                            <a:srgbClr val="000000"/>
                          </a:solidFill>
                          <a:latin typeface="Arial"/>
                          <a:ea typeface="Times New Roman"/>
                          <a:cs typeface="Times New Roman"/>
                        </a:rPr>
                        <a:t>3</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Mini Componente SONY</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125</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a:t>
                      </a:r>
                      <a:endParaRPr lang="es-EC" sz="1000">
                        <a:latin typeface="Calibri"/>
                        <a:ea typeface="Times New Roman"/>
                        <a:cs typeface="Times New Roman"/>
                      </a:endParaRPr>
                    </a:p>
                  </a:txBody>
                  <a:tcPr marL="42014" marR="420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125</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5393">
                <a:tc>
                  <a:txBody>
                    <a:bodyPr/>
                    <a:lstStyle/>
                    <a:p>
                      <a:pPr algn="ctr">
                        <a:lnSpc>
                          <a:spcPct val="115000"/>
                        </a:lnSpc>
                        <a:spcAft>
                          <a:spcPts val="0"/>
                        </a:spcAft>
                      </a:pPr>
                      <a:r>
                        <a:rPr lang="es-EC" sz="1000">
                          <a:solidFill>
                            <a:srgbClr val="000000"/>
                          </a:solidFill>
                          <a:latin typeface="Arial"/>
                          <a:ea typeface="Times New Roman"/>
                          <a:cs typeface="Times New Roman"/>
                        </a:rPr>
                        <a:t>4</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DVD SONY</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15</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a:t>
                      </a:r>
                      <a:endParaRPr lang="es-EC" sz="1000">
                        <a:latin typeface="Calibri"/>
                        <a:ea typeface="Times New Roman"/>
                        <a:cs typeface="Times New Roman"/>
                      </a:endParaRPr>
                    </a:p>
                  </a:txBody>
                  <a:tcPr marL="42014" marR="420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15</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5393">
                <a:tc>
                  <a:txBody>
                    <a:bodyPr/>
                    <a:lstStyle/>
                    <a:p>
                      <a:pPr algn="ctr">
                        <a:lnSpc>
                          <a:spcPct val="115000"/>
                        </a:lnSpc>
                        <a:spcAft>
                          <a:spcPts val="0"/>
                        </a:spcAft>
                      </a:pPr>
                      <a:r>
                        <a:rPr lang="es-EC" sz="1000">
                          <a:solidFill>
                            <a:srgbClr val="000000"/>
                          </a:solidFill>
                          <a:latin typeface="Arial"/>
                          <a:ea typeface="Times New Roman"/>
                          <a:cs typeface="Times New Roman"/>
                        </a:rPr>
                        <a:t>5</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Refrigerador Durex – Clase T</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288</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a:t>
                      </a:r>
                      <a:endParaRPr lang="es-EC" sz="1000">
                        <a:latin typeface="Calibri"/>
                        <a:ea typeface="Times New Roman"/>
                        <a:cs typeface="Times New Roman"/>
                      </a:endParaRPr>
                    </a:p>
                  </a:txBody>
                  <a:tcPr marL="42014" marR="420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288</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5393">
                <a:tc>
                  <a:txBody>
                    <a:bodyPr/>
                    <a:lstStyle/>
                    <a:p>
                      <a:pPr algn="ctr">
                        <a:lnSpc>
                          <a:spcPct val="115000"/>
                        </a:lnSpc>
                        <a:spcAft>
                          <a:spcPts val="0"/>
                        </a:spcAft>
                      </a:pPr>
                      <a:r>
                        <a:rPr lang="es-EC" sz="1000">
                          <a:solidFill>
                            <a:srgbClr val="000000"/>
                          </a:solidFill>
                          <a:latin typeface="Arial"/>
                          <a:ea typeface="Times New Roman"/>
                          <a:cs typeface="Times New Roman"/>
                        </a:rPr>
                        <a:t>6</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 Microondas Panasonic</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1250</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a:t>
                      </a:r>
                      <a:endParaRPr lang="es-EC" sz="1000">
                        <a:latin typeface="Calibri"/>
                        <a:ea typeface="Times New Roman"/>
                        <a:cs typeface="Times New Roman"/>
                      </a:endParaRPr>
                    </a:p>
                  </a:txBody>
                  <a:tcPr marL="42014" marR="420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1250</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5393">
                <a:tc>
                  <a:txBody>
                    <a:bodyPr/>
                    <a:lstStyle/>
                    <a:p>
                      <a:pPr algn="ctr">
                        <a:lnSpc>
                          <a:spcPct val="115000"/>
                        </a:lnSpc>
                        <a:spcAft>
                          <a:spcPts val="0"/>
                        </a:spcAft>
                      </a:pPr>
                      <a:r>
                        <a:rPr lang="es-EC" sz="1000">
                          <a:solidFill>
                            <a:srgbClr val="000000"/>
                          </a:solidFill>
                          <a:latin typeface="Arial"/>
                          <a:ea typeface="Times New Roman"/>
                          <a:cs typeface="Times New Roman"/>
                        </a:rPr>
                        <a:t>7</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Router</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24</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a:t>
                      </a:r>
                      <a:endParaRPr lang="es-EC" sz="1000">
                        <a:latin typeface="Calibri"/>
                        <a:ea typeface="Times New Roman"/>
                        <a:cs typeface="Times New Roman"/>
                      </a:endParaRPr>
                    </a:p>
                  </a:txBody>
                  <a:tcPr marL="42014" marR="420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24</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5393">
                <a:tc>
                  <a:txBody>
                    <a:bodyPr/>
                    <a:lstStyle/>
                    <a:p>
                      <a:pPr algn="ctr">
                        <a:lnSpc>
                          <a:spcPct val="115000"/>
                        </a:lnSpc>
                        <a:spcAft>
                          <a:spcPts val="0"/>
                        </a:spcAft>
                      </a:pPr>
                      <a:r>
                        <a:rPr lang="es-EC" sz="1000">
                          <a:solidFill>
                            <a:srgbClr val="000000"/>
                          </a:solidFill>
                          <a:latin typeface="Arial"/>
                          <a:ea typeface="Times New Roman"/>
                          <a:cs typeface="Times New Roman"/>
                        </a:rPr>
                        <a:t>8</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Teléfono Panasonic (2u) </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120</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a:t>
                      </a:r>
                      <a:endParaRPr lang="es-EC" sz="1000">
                        <a:latin typeface="Calibri"/>
                        <a:ea typeface="Times New Roman"/>
                        <a:cs typeface="Times New Roman"/>
                      </a:endParaRPr>
                    </a:p>
                  </a:txBody>
                  <a:tcPr marL="42014" marR="420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120</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5393">
                <a:tc>
                  <a:txBody>
                    <a:bodyPr/>
                    <a:lstStyle/>
                    <a:p>
                      <a:pPr algn="ctr">
                        <a:lnSpc>
                          <a:spcPct val="115000"/>
                        </a:lnSpc>
                        <a:spcAft>
                          <a:spcPts val="0"/>
                        </a:spcAft>
                      </a:pPr>
                      <a:r>
                        <a:rPr lang="es-EC" sz="1000">
                          <a:solidFill>
                            <a:srgbClr val="000000"/>
                          </a:solidFill>
                          <a:latin typeface="Arial"/>
                          <a:ea typeface="Times New Roman"/>
                          <a:cs typeface="Times New Roman"/>
                        </a:rPr>
                        <a:t>9</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Plancha Oster</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1100</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a:t>
                      </a:r>
                      <a:endParaRPr lang="es-EC" sz="1000">
                        <a:latin typeface="Calibri"/>
                        <a:ea typeface="Times New Roman"/>
                        <a:cs typeface="Times New Roman"/>
                      </a:endParaRPr>
                    </a:p>
                  </a:txBody>
                  <a:tcPr marL="42014" marR="420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1100</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5393">
                <a:tc>
                  <a:txBody>
                    <a:bodyPr/>
                    <a:lstStyle/>
                    <a:p>
                      <a:pPr algn="ctr">
                        <a:lnSpc>
                          <a:spcPct val="115000"/>
                        </a:lnSpc>
                        <a:spcAft>
                          <a:spcPts val="0"/>
                        </a:spcAft>
                      </a:pPr>
                      <a:r>
                        <a:rPr lang="es-EC" sz="1000">
                          <a:solidFill>
                            <a:srgbClr val="000000"/>
                          </a:solidFill>
                          <a:latin typeface="Arial"/>
                          <a:ea typeface="Times New Roman"/>
                          <a:cs typeface="Times New Roman"/>
                        </a:rPr>
                        <a:t>10</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Aspiradora Hoover</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840</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a:t>
                      </a:r>
                      <a:endParaRPr lang="es-EC" sz="1000">
                        <a:latin typeface="Calibri"/>
                        <a:ea typeface="Times New Roman"/>
                        <a:cs typeface="Times New Roman"/>
                      </a:endParaRPr>
                    </a:p>
                  </a:txBody>
                  <a:tcPr marL="42014" marR="420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840</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5393">
                <a:tc>
                  <a:txBody>
                    <a:bodyPr/>
                    <a:lstStyle/>
                    <a:p>
                      <a:pPr algn="ctr">
                        <a:lnSpc>
                          <a:spcPct val="115000"/>
                        </a:lnSpc>
                        <a:spcAft>
                          <a:spcPts val="0"/>
                        </a:spcAft>
                      </a:pPr>
                      <a:r>
                        <a:rPr lang="es-EC" sz="1000">
                          <a:solidFill>
                            <a:srgbClr val="000000"/>
                          </a:solidFill>
                          <a:latin typeface="Arial"/>
                          <a:ea typeface="Times New Roman"/>
                          <a:cs typeface="Times New Roman"/>
                        </a:rPr>
                        <a:t>11</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Abrillantadora Electrolux</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600</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a:t>
                      </a:r>
                      <a:endParaRPr lang="es-EC" sz="1000">
                        <a:latin typeface="Calibri"/>
                        <a:ea typeface="Times New Roman"/>
                        <a:cs typeface="Times New Roman"/>
                      </a:endParaRPr>
                    </a:p>
                  </a:txBody>
                  <a:tcPr marL="42014" marR="420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600</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5393">
                <a:tc>
                  <a:txBody>
                    <a:bodyPr/>
                    <a:lstStyle/>
                    <a:p>
                      <a:pPr algn="ctr">
                        <a:lnSpc>
                          <a:spcPct val="115000"/>
                        </a:lnSpc>
                        <a:spcAft>
                          <a:spcPts val="0"/>
                        </a:spcAft>
                      </a:pPr>
                      <a:r>
                        <a:rPr lang="es-EC" sz="1000">
                          <a:solidFill>
                            <a:srgbClr val="000000"/>
                          </a:solidFill>
                          <a:latin typeface="Arial"/>
                          <a:ea typeface="Times New Roman"/>
                          <a:cs typeface="Times New Roman"/>
                        </a:rPr>
                        <a:t>12</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Calefactor CeramicElement</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1500</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a:t>
                      </a:r>
                      <a:endParaRPr lang="es-EC" sz="1000">
                        <a:latin typeface="Calibri"/>
                        <a:ea typeface="Times New Roman"/>
                        <a:cs typeface="Times New Roman"/>
                      </a:endParaRPr>
                    </a:p>
                  </a:txBody>
                  <a:tcPr marL="42014" marR="420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1500</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5393">
                <a:tc>
                  <a:txBody>
                    <a:bodyPr/>
                    <a:lstStyle/>
                    <a:p>
                      <a:pPr algn="ctr">
                        <a:lnSpc>
                          <a:spcPct val="115000"/>
                        </a:lnSpc>
                        <a:spcAft>
                          <a:spcPts val="0"/>
                        </a:spcAft>
                      </a:pPr>
                      <a:r>
                        <a:rPr lang="es-EC" sz="1000">
                          <a:solidFill>
                            <a:srgbClr val="000000"/>
                          </a:solidFill>
                          <a:latin typeface="Arial"/>
                          <a:ea typeface="Times New Roman"/>
                          <a:cs typeface="Times New Roman"/>
                        </a:rPr>
                        <a:t>13</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Calibri"/>
                          <a:ea typeface="Times New Roman"/>
                          <a:cs typeface="Calibri"/>
                        </a:rPr>
                        <a:t>Cargador</a:t>
                      </a:r>
                      <a:r>
                        <a:rPr lang="es-EC" sz="1000">
                          <a:solidFill>
                            <a:srgbClr val="000000"/>
                          </a:solidFill>
                          <a:latin typeface="Arial"/>
                          <a:ea typeface="Times New Roman"/>
                          <a:cs typeface="Times New Roman"/>
                        </a:rPr>
                        <a:t> Celular (4 Unidades)</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40</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a:t>
                      </a:r>
                      <a:endParaRPr lang="es-EC" sz="1000">
                        <a:latin typeface="Calibri"/>
                        <a:ea typeface="Times New Roman"/>
                        <a:cs typeface="Times New Roman"/>
                      </a:endParaRPr>
                    </a:p>
                  </a:txBody>
                  <a:tcPr marL="42014" marR="420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40</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5393">
                <a:tc>
                  <a:txBody>
                    <a:bodyPr/>
                    <a:lstStyle/>
                    <a:p>
                      <a:pPr algn="ctr">
                        <a:lnSpc>
                          <a:spcPct val="115000"/>
                        </a:lnSpc>
                        <a:spcAft>
                          <a:spcPts val="0"/>
                        </a:spcAft>
                      </a:pPr>
                      <a:r>
                        <a:rPr lang="es-EC" sz="1000">
                          <a:solidFill>
                            <a:srgbClr val="000000"/>
                          </a:solidFill>
                          <a:latin typeface="Arial"/>
                          <a:ea typeface="Times New Roman"/>
                          <a:cs typeface="Times New Roman"/>
                        </a:rPr>
                        <a:t>14</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Reloj Digital</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4</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a:t>
                      </a:r>
                      <a:endParaRPr lang="es-EC" sz="1000">
                        <a:latin typeface="Calibri"/>
                        <a:ea typeface="Times New Roman"/>
                        <a:cs typeface="Times New Roman"/>
                      </a:endParaRPr>
                    </a:p>
                  </a:txBody>
                  <a:tcPr marL="42014" marR="420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4</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5393">
                <a:tc>
                  <a:txBody>
                    <a:bodyPr/>
                    <a:lstStyle/>
                    <a:p>
                      <a:pPr algn="ctr">
                        <a:lnSpc>
                          <a:spcPct val="115000"/>
                        </a:lnSpc>
                        <a:spcAft>
                          <a:spcPts val="0"/>
                        </a:spcAft>
                      </a:pPr>
                      <a:r>
                        <a:rPr lang="es-EC" sz="1000">
                          <a:solidFill>
                            <a:srgbClr val="000000"/>
                          </a:solidFill>
                          <a:latin typeface="Arial"/>
                          <a:ea typeface="Times New Roman"/>
                          <a:cs typeface="Times New Roman"/>
                        </a:rPr>
                        <a:t>15</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Router - Wireless</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24</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a:t>
                      </a:r>
                      <a:endParaRPr lang="es-EC" sz="1000">
                        <a:latin typeface="Calibri"/>
                        <a:ea typeface="Times New Roman"/>
                        <a:cs typeface="Times New Roman"/>
                      </a:endParaRPr>
                    </a:p>
                  </a:txBody>
                  <a:tcPr marL="42014" marR="420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24</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5393">
                <a:tc>
                  <a:txBody>
                    <a:bodyPr/>
                    <a:lstStyle/>
                    <a:p>
                      <a:pPr algn="ctr">
                        <a:lnSpc>
                          <a:spcPct val="115000"/>
                        </a:lnSpc>
                        <a:spcAft>
                          <a:spcPts val="0"/>
                        </a:spcAft>
                      </a:pPr>
                      <a:r>
                        <a:rPr lang="es-EC" sz="1000">
                          <a:solidFill>
                            <a:srgbClr val="000000"/>
                          </a:solidFill>
                          <a:latin typeface="Arial"/>
                          <a:ea typeface="Times New Roman"/>
                          <a:cs typeface="Times New Roman"/>
                        </a:rPr>
                        <a:t>16</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Wireless MAC</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24</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a:t>
                      </a:r>
                      <a:endParaRPr lang="es-EC" sz="1000">
                        <a:latin typeface="Calibri"/>
                        <a:ea typeface="Times New Roman"/>
                        <a:cs typeface="Times New Roman"/>
                      </a:endParaRPr>
                    </a:p>
                  </a:txBody>
                  <a:tcPr marL="42014" marR="420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24</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5393">
                <a:tc>
                  <a:txBody>
                    <a:bodyPr/>
                    <a:lstStyle/>
                    <a:p>
                      <a:pPr algn="ctr">
                        <a:lnSpc>
                          <a:spcPct val="115000"/>
                        </a:lnSpc>
                        <a:spcAft>
                          <a:spcPts val="0"/>
                        </a:spcAft>
                      </a:pPr>
                      <a:r>
                        <a:rPr lang="es-EC" sz="1000">
                          <a:solidFill>
                            <a:srgbClr val="000000"/>
                          </a:solidFill>
                          <a:latin typeface="Arial"/>
                          <a:ea typeface="Times New Roman"/>
                          <a:cs typeface="Times New Roman"/>
                        </a:rPr>
                        <a:t>17</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Microondas Electrolux</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800</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a:t>
                      </a:r>
                      <a:endParaRPr lang="es-EC" sz="1000">
                        <a:latin typeface="Calibri"/>
                        <a:ea typeface="Times New Roman"/>
                        <a:cs typeface="Times New Roman"/>
                      </a:endParaRPr>
                    </a:p>
                  </a:txBody>
                  <a:tcPr marL="42014" marR="420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800</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5393">
                <a:tc>
                  <a:txBody>
                    <a:bodyPr/>
                    <a:lstStyle/>
                    <a:p>
                      <a:pPr algn="ctr">
                        <a:lnSpc>
                          <a:spcPct val="115000"/>
                        </a:lnSpc>
                        <a:spcAft>
                          <a:spcPts val="0"/>
                        </a:spcAft>
                      </a:pPr>
                      <a:r>
                        <a:rPr lang="es-EC" sz="1000">
                          <a:solidFill>
                            <a:srgbClr val="000000"/>
                          </a:solidFill>
                          <a:latin typeface="Arial"/>
                          <a:ea typeface="Times New Roman"/>
                          <a:cs typeface="Times New Roman"/>
                        </a:rPr>
                        <a:t>18</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Impresora HP Laser Jet</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480</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a:t>
                      </a:r>
                      <a:endParaRPr lang="es-EC" sz="1000">
                        <a:latin typeface="Calibri"/>
                        <a:ea typeface="Times New Roman"/>
                        <a:cs typeface="Times New Roman"/>
                      </a:endParaRPr>
                    </a:p>
                  </a:txBody>
                  <a:tcPr marL="42014" marR="420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480</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5393">
                <a:tc>
                  <a:txBody>
                    <a:bodyPr/>
                    <a:lstStyle/>
                    <a:p>
                      <a:pPr algn="ctr">
                        <a:lnSpc>
                          <a:spcPct val="115000"/>
                        </a:lnSpc>
                        <a:spcAft>
                          <a:spcPts val="0"/>
                        </a:spcAft>
                      </a:pPr>
                      <a:r>
                        <a:rPr lang="es-EC" sz="1000">
                          <a:solidFill>
                            <a:srgbClr val="000000"/>
                          </a:solidFill>
                          <a:latin typeface="Arial"/>
                          <a:ea typeface="Times New Roman"/>
                          <a:cs typeface="Times New Roman"/>
                        </a:rPr>
                        <a:t>19</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Portátil HP </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204</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a:t>
                      </a:r>
                      <a:endParaRPr lang="es-EC" sz="1000">
                        <a:latin typeface="Calibri"/>
                        <a:ea typeface="Times New Roman"/>
                        <a:cs typeface="Times New Roman"/>
                      </a:endParaRPr>
                    </a:p>
                  </a:txBody>
                  <a:tcPr marL="42014" marR="420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204</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5393">
                <a:tc>
                  <a:txBody>
                    <a:bodyPr/>
                    <a:lstStyle/>
                    <a:p>
                      <a:pPr algn="ctr">
                        <a:lnSpc>
                          <a:spcPct val="115000"/>
                        </a:lnSpc>
                        <a:spcAft>
                          <a:spcPts val="0"/>
                        </a:spcAft>
                      </a:pPr>
                      <a:r>
                        <a:rPr lang="es-EC" sz="1000">
                          <a:solidFill>
                            <a:srgbClr val="000000"/>
                          </a:solidFill>
                          <a:latin typeface="Arial"/>
                          <a:ea typeface="Times New Roman"/>
                          <a:cs typeface="Times New Roman"/>
                        </a:rPr>
                        <a:t>20</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Licuadora Oster</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375</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a:t>
                      </a:r>
                      <a:endParaRPr lang="es-EC" sz="1000">
                        <a:latin typeface="Calibri"/>
                        <a:ea typeface="Times New Roman"/>
                        <a:cs typeface="Times New Roman"/>
                      </a:endParaRPr>
                    </a:p>
                  </a:txBody>
                  <a:tcPr marL="42014" marR="420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375</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2729">
                <a:tc gridSpan="2">
                  <a:txBody>
                    <a:bodyPr/>
                    <a:lstStyle/>
                    <a:p>
                      <a:pPr algn="ctr">
                        <a:lnSpc>
                          <a:spcPct val="115000"/>
                        </a:lnSpc>
                        <a:spcAft>
                          <a:spcPts val="0"/>
                        </a:spcAft>
                      </a:pPr>
                      <a:r>
                        <a:rPr lang="es-EC" sz="1000" b="1">
                          <a:solidFill>
                            <a:srgbClr val="000000"/>
                          </a:solidFill>
                          <a:latin typeface="Arial"/>
                          <a:ea typeface="Times New Roman"/>
                          <a:cs typeface="Times New Roman"/>
                        </a:rPr>
                        <a:t>TOTAL</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a:txBody>
                    <a:bodyPr/>
                    <a:lstStyle/>
                    <a:p>
                      <a:pPr algn="ctr">
                        <a:lnSpc>
                          <a:spcPct val="115000"/>
                        </a:lnSpc>
                        <a:spcAft>
                          <a:spcPts val="0"/>
                        </a:spcAft>
                      </a:pPr>
                      <a:r>
                        <a:rPr lang="es-EC" sz="1000">
                          <a:solidFill>
                            <a:srgbClr val="000000"/>
                          </a:solidFill>
                          <a:latin typeface="Arial"/>
                          <a:ea typeface="Times New Roman"/>
                          <a:cs typeface="Times New Roman"/>
                        </a:rPr>
                        <a:t>7938</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s-EC" sz="1000">
                        <a:solidFill>
                          <a:srgbClr val="000000"/>
                        </a:solidFill>
                        <a:latin typeface="Arial"/>
                        <a:ea typeface="Times New Roman"/>
                        <a:cs typeface="Times New Roman"/>
                      </a:endParaRPr>
                    </a:p>
                  </a:txBody>
                  <a:tcPr marL="42014" marR="420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dirty="0">
                          <a:solidFill>
                            <a:srgbClr val="000000"/>
                          </a:solidFill>
                          <a:latin typeface="Arial"/>
                          <a:ea typeface="Times New Roman"/>
                          <a:cs typeface="Times New Roman"/>
                        </a:rPr>
                        <a:t>7938</a:t>
                      </a:r>
                      <a:endParaRPr lang="es-EC" sz="1000" dirty="0">
                        <a:latin typeface="Calibri"/>
                        <a:ea typeface="Times New Roman"/>
                        <a:cs typeface="Times New Roman"/>
                      </a:endParaRPr>
                    </a:p>
                  </a:txBody>
                  <a:tcPr marL="42014" marR="420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bwMode="white">
          <a:xfrm>
            <a:off x="928662" y="428604"/>
            <a:ext cx="7010400" cy="563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C" sz="2400" b="0" i="0" u="none" strike="noStrike" kern="0" cap="none" spc="0" normalizeH="0" baseline="0" noProof="0" dirty="0" smtClean="0">
                <a:ln>
                  <a:noFill/>
                </a:ln>
                <a:solidFill>
                  <a:schemeClr val="bg1"/>
                </a:solidFill>
                <a:effectLst/>
                <a:uLnTx/>
                <a:uFillTx/>
                <a:latin typeface="+mj-lt"/>
                <a:ea typeface="+mj-ea"/>
                <a:cs typeface="+mj-cs"/>
              </a:rPr>
              <a:t>Análisis de Carga – Conjunto Terrazas del Dorado</a:t>
            </a:r>
            <a:endParaRPr kumimoji="0" lang="es-EC" sz="2400" b="0" i="0" u="none" strike="noStrike" kern="0" cap="none" spc="0" normalizeH="0" baseline="0" noProof="0" dirty="0">
              <a:ln>
                <a:noFill/>
              </a:ln>
              <a:solidFill>
                <a:schemeClr val="bg1"/>
              </a:solidFill>
              <a:effectLst/>
              <a:uLnTx/>
              <a:uFillTx/>
              <a:latin typeface="+mj-lt"/>
              <a:ea typeface="+mj-ea"/>
              <a:cs typeface="+mj-cs"/>
            </a:endParaRPr>
          </a:p>
        </p:txBody>
      </p:sp>
      <p:pic>
        <p:nvPicPr>
          <p:cNvPr id="10242" name="Picture 2"/>
          <p:cNvPicPr>
            <a:picLocks noChangeAspect="1" noChangeArrowheads="1"/>
          </p:cNvPicPr>
          <p:nvPr/>
        </p:nvPicPr>
        <p:blipFill>
          <a:blip r:embed="rId2"/>
          <a:srcRect l="34041" t="19531" r="31918" b="13086"/>
          <a:stretch>
            <a:fillRect/>
          </a:stretch>
        </p:blipFill>
        <p:spPr bwMode="auto">
          <a:xfrm>
            <a:off x="357158" y="1500174"/>
            <a:ext cx="4172393" cy="4643470"/>
          </a:xfrm>
          <a:prstGeom prst="rect">
            <a:avLst/>
          </a:prstGeom>
          <a:noFill/>
          <a:ln w="9525">
            <a:noFill/>
            <a:miter lim="800000"/>
            <a:headEnd/>
            <a:tailEnd/>
          </a:ln>
          <a:effectLst/>
        </p:spPr>
      </p:pic>
      <p:sp>
        <p:nvSpPr>
          <p:cNvPr id="7" name="6 Rectángulo"/>
          <p:cNvSpPr/>
          <p:nvPr/>
        </p:nvSpPr>
        <p:spPr>
          <a:xfrm>
            <a:off x="5715008" y="5429264"/>
            <a:ext cx="2587568" cy="338554"/>
          </a:xfrm>
          <a:prstGeom prst="rect">
            <a:avLst/>
          </a:prstGeom>
        </p:spPr>
        <p:txBody>
          <a:bodyPr wrap="none">
            <a:spAutoFit/>
          </a:bodyPr>
          <a:lstStyle/>
          <a:p>
            <a:pPr lvl="0" algn="ctr" fontAlgn="base">
              <a:spcBef>
                <a:spcPct val="0"/>
              </a:spcBef>
              <a:spcAft>
                <a:spcPct val="0"/>
              </a:spcAft>
              <a:defRPr/>
            </a:pPr>
            <a:r>
              <a:rPr lang="es-EC" sz="1600" kern="0" dirty="0" smtClean="0"/>
              <a:t>Carga instalada Verificada</a:t>
            </a:r>
            <a:endParaRPr lang="es-EC" sz="1600" kern="0" dirty="0"/>
          </a:p>
        </p:txBody>
      </p:sp>
      <p:pic>
        <p:nvPicPr>
          <p:cNvPr id="8" name="3 Marcador de contenido" descr="SELLO2"/>
          <p:cNvPicPr>
            <a:picLocks/>
          </p:cNvPicPr>
          <p:nvPr/>
        </p:nvPicPr>
        <p:blipFill>
          <a:blip r:embed="rId3" cstate="print"/>
          <a:srcRect/>
          <a:stretch>
            <a:fillRect/>
          </a:stretch>
        </p:blipFill>
        <p:spPr bwMode="auto">
          <a:xfrm>
            <a:off x="8142316" y="0"/>
            <a:ext cx="1001684" cy="856211"/>
          </a:xfrm>
          <a:prstGeom prst="rect">
            <a:avLst/>
          </a:prstGeom>
          <a:noFill/>
          <a:ln w="9525">
            <a:noFill/>
            <a:miter lim="800000"/>
            <a:headEnd/>
            <a:tailEnd/>
          </a:ln>
          <a:effectLst/>
        </p:spPr>
      </p:pic>
      <p:sp>
        <p:nvSpPr>
          <p:cNvPr id="9" name="1 Título"/>
          <p:cNvSpPr txBox="1">
            <a:spLocks/>
          </p:cNvSpPr>
          <p:nvPr/>
        </p:nvSpPr>
        <p:spPr bwMode="white">
          <a:xfrm>
            <a:off x="-285784" y="0"/>
            <a:ext cx="2428892" cy="4206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C" sz="1200" b="0" i="0" u="none" strike="noStrike" kern="0" cap="none" spc="0" normalizeH="0" baseline="0" noProof="0" dirty="0" smtClean="0">
                <a:ln>
                  <a:noFill/>
                </a:ln>
                <a:solidFill>
                  <a:schemeClr val="bg1"/>
                </a:solidFill>
                <a:effectLst/>
                <a:uLnTx/>
                <a:uFillTx/>
                <a:latin typeface="+mj-lt"/>
                <a:ea typeface="+mj-ea"/>
                <a:cs typeface="+mj-cs"/>
              </a:rPr>
              <a:t>An</a:t>
            </a:r>
            <a:r>
              <a:rPr lang="es-EC" sz="1200" kern="0" dirty="0" smtClean="0">
                <a:solidFill>
                  <a:schemeClr val="bg1"/>
                </a:solidFill>
                <a:latin typeface="+mj-lt"/>
                <a:ea typeface="+mj-ea"/>
                <a:cs typeface="+mj-cs"/>
              </a:rPr>
              <a:t>álisis de Carga</a:t>
            </a:r>
            <a:endParaRPr kumimoji="0" lang="es-EC" sz="1200" b="0" i="0" u="none" strike="noStrike" kern="0" cap="none" spc="0" normalizeH="0" baseline="0" noProof="0" dirty="0">
              <a:ln>
                <a:noFill/>
              </a:ln>
              <a:solidFill>
                <a:schemeClr val="bg1"/>
              </a:solidFill>
              <a:effectLst/>
              <a:uLnTx/>
              <a:uFillTx/>
              <a:latin typeface="+mj-lt"/>
              <a:ea typeface="+mj-ea"/>
              <a:cs typeface="+mj-cs"/>
            </a:endParaRPr>
          </a:p>
        </p:txBody>
      </p:sp>
      <p:graphicFrame>
        <p:nvGraphicFramePr>
          <p:cNvPr id="10" name="9 Tabla"/>
          <p:cNvGraphicFramePr>
            <a:graphicFrameLocks noGrp="1"/>
          </p:cNvGraphicFramePr>
          <p:nvPr/>
        </p:nvGraphicFramePr>
        <p:xfrm>
          <a:off x="4643438" y="1214422"/>
          <a:ext cx="4286249" cy="4096055"/>
        </p:xfrm>
        <a:graphic>
          <a:graphicData uri="http://schemas.openxmlformats.org/drawingml/2006/table">
            <a:tbl>
              <a:tblPr/>
              <a:tblGrid>
                <a:gridCol w="406562"/>
                <a:gridCol w="1738794"/>
                <a:gridCol w="618271"/>
                <a:gridCol w="772962"/>
                <a:gridCol w="749660"/>
              </a:tblGrid>
              <a:tr h="191787">
                <a:tc>
                  <a:txBody>
                    <a:bodyPr/>
                    <a:lstStyle/>
                    <a:p>
                      <a:pPr algn="ctr">
                        <a:lnSpc>
                          <a:spcPct val="115000"/>
                        </a:lnSpc>
                        <a:spcAft>
                          <a:spcPts val="0"/>
                        </a:spcAft>
                      </a:pPr>
                      <a:r>
                        <a:rPr lang="es-EC" sz="1100" b="1" dirty="0">
                          <a:solidFill>
                            <a:srgbClr val="000000"/>
                          </a:solidFill>
                          <a:latin typeface="Arial"/>
                          <a:ea typeface="Times New Roman"/>
                          <a:cs typeface="Times New Roman"/>
                        </a:rPr>
                        <a:t>N°</a:t>
                      </a:r>
                      <a:endParaRPr lang="es-EC" sz="1000" dirty="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C" sz="1100" b="1" dirty="0">
                          <a:solidFill>
                            <a:srgbClr val="000000"/>
                          </a:solidFill>
                          <a:latin typeface="Arial"/>
                          <a:ea typeface="Times New Roman"/>
                          <a:cs typeface="Times New Roman"/>
                        </a:rPr>
                        <a:t>              Artefacto</a:t>
                      </a:r>
                      <a:endParaRPr lang="es-EC" sz="1000" dirty="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b="1">
                          <a:solidFill>
                            <a:srgbClr val="000000"/>
                          </a:solidFill>
                          <a:latin typeface="Arial"/>
                          <a:ea typeface="Times New Roman"/>
                          <a:cs typeface="Times New Roman"/>
                        </a:rPr>
                        <a:t>Pn (w)</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b="1">
                          <a:solidFill>
                            <a:srgbClr val="000000"/>
                          </a:solidFill>
                          <a:latin typeface="Arial"/>
                          <a:ea typeface="Times New Roman"/>
                          <a:cs typeface="Times New Roman"/>
                        </a:rPr>
                        <a:t>Cantidad</a:t>
                      </a:r>
                      <a:endParaRPr lang="es-EC" sz="1000">
                        <a:latin typeface="Calibri"/>
                        <a:ea typeface="Times New Roman"/>
                        <a:cs typeface="Times New Roman"/>
                      </a:endParaRPr>
                    </a:p>
                  </a:txBody>
                  <a:tcPr marL="42014" marR="420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b="1">
                          <a:solidFill>
                            <a:srgbClr val="000000"/>
                          </a:solidFill>
                          <a:latin typeface="Arial"/>
                          <a:ea typeface="Times New Roman"/>
                          <a:cs typeface="Times New Roman"/>
                        </a:rPr>
                        <a:t>CI</a:t>
                      </a:r>
                      <a:endParaRPr lang="es-EC" sz="1000">
                        <a:latin typeface="Calibri"/>
                        <a:ea typeface="Times New Roman"/>
                        <a:cs typeface="Times New Roman"/>
                      </a:endParaRPr>
                    </a:p>
                  </a:txBody>
                  <a:tcPr marL="42014" marR="420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2407">
                <a:tc>
                  <a:txBody>
                    <a:bodyPr/>
                    <a:lstStyle/>
                    <a:p>
                      <a:pPr algn="ctr">
                        <a:lnSpc>
                          <a:spcPct val="115000"/>
                        </a:lnSpc>
                        <a:spcAft>
                          <a:spcPts val="0"/>
                        </a:spcAft>
                      </a:pPr>
                      <a:r>
                        <a:rPr lang="es-EC" sz="1000">
                          <a:solidFill>
                            <a:srgbClr val="000000"/>
                          </a:solidFill>
                          <a:latin typeface="Arial"/>
                          <a:ea typeface="Times New Roman"/>
                          <a:cs typeface="Times New Roman"/>
                        </a:rPr>
                        <a:t>1</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Televisor Samsung 14”</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60</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a:t>
                      </a:r>
                      <a:endParaRPr lang="es-EC" sz="1000">
                        <a:latin typeface="Calibri"/>
                        <a:ea typeface="Times New Roman"/>
                        <a:cs typeface="Times New Roman"/>
                      </a:endParaRPr>
                    </a:p>
                  </a:txBody>
                  <a:tcPr marL="42014" marR="420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60</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9779">
                <a:tc>
                  <a:txBody>
                    <a:bodyPr/>
                    <a:lstStyle/>
                    <a:p>
                      <a:pPr algn="ctr">
                        <a:lnSpc>
                          <a:spcPct val="115000"/>
                        </a:lnSpc>
                        <a:spcAft>
                          <a:spcPts val="0"/>
                        </a:spcAft>
                      </a:pPr>
                      <a:r>
                        <a:rPr lang="es-EC" sz="1000">
                          <a:solidFill>
                            <a:srgbClr val="000000"/>
                          </a:solidFill>
                          <a:latin typeface="Arial"/>
                          <a:ea typeface="Times New Roman"/>
                          <a:cs typeface="Times New Roman"/>
                        </a:rPr>
                        <a:t>2</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Televisor Goldstar 14”</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65</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a:t>
                      </a:r>
                      <a:endParaRPr lang="es-EC" sz="1000">
                        <a:latin typeface="Calibri"/>
                        <a:ea typeface="Times New Roman"/>
                        <a:cs typeface="Times New Roman"/>
                      </a:endParaRPr>
                    </a:p>
                  </a:txBody>
                  <a:tcPr marL="42014" marR="420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65</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5806">
                <a:tc>
                  <a:txBody>
                    <a:bodyPr/>
                    <a:lstStyle/>
                    <a:p>
                      <a:pPr algn="ctr">
                        <a:lnSpc>
                          <a:spcPct val="115000"/>
                        </a:lnSpc>
                        <a:spcAft>
                          <a:spcPts val="0"/>
                        </a:spcAft>
                      </a:pPr>
                      <a:r>
                        <a:rPr lang="es-EC" sz="1000">
                          <a:solidFill>
                            <a:srgbClr val="000000"/>
                          </a:solidFill>
                          <a:latin typeface="Arial"/>
                          <a:ea typeface="Times New Roman"/>
                          <a:cs typeface="Times New Roman"/>
                        </a:rPr>
                        <a:t>3</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Mini Componente SONY</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125</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a:t>
                      </a:r>
                      <a:endParaRPr lang="es-EC" sz="1000">
                        <a:latin typeface="Calibri"/>
                        <a:ea typeface="Times New Roman"/>
                        <a:cs typeface="Times New Roman"/>
                      </a:endParaRPr>
                    </a:p>
                  </a:txBody>
                  <a:tcPr marL="42014" marR="420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125</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5806">
                <a:tc>
                  <a:txBody>
                    <a:bodyPr/>
                    <a:lstStyle/>
                    <a:p>
                      <a:pPr algn="ctr">
                        <a:lnSpc>
                          <a:spcPct val="115000"/>
                        </a:lnSpc>
                        <a:spcAft>
                          <a:spcPts val="0"/>
                        </a:spcAft>
                      </a:pPr>
                      <a:r>
                        <a:rPr lang="es-EC" sz="1000">
                          <a:solidFill>
                            <a:srgbClr val="000000"/>
                          </a:solidFill>
                          <a:latin typeface="Arial"/>
                          <a:ea typeface="Times New Roman"/>
                          <a:cs typeface="Times New Roman"/>
                        </a:rPr>
                        <a:t>4</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DVD SONY</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15</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a:t>
                      </a:r>
                      <a:endParaRPr lang="es-EC" sz="1000">
                        <a:latin typeface="Calibri"/>
                        <a:ea typeface="Times New Roman"/>
                        <a:cs typeface="Times New Roman"/>
                      </a:endParaRPr>
                    </a:p>
                  </a:txBody>
                  <a:tcPr marL="42014" marR="420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15</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5806">
                <a:tc>
                  <a:txBody>
                    <a:bodyPr/>
                    <a:lstStyle/>
                    <a:p>
                      <a:pPr algn="ctr">
                        <a:lnSpc>
                          <a:spcPct val="115000"/>
                        </a:lnSpc>
                        <a:spcAft>
                          <a:spcPts val="0"/>
                        </a:spcAft>
                      </a:pPr>
                      <a:r>
                        <a:rPr lang="es-EC" sz="1000">
                          <a:solidFill>
                            <a:srgbClr val="000000"/>
                          </a:solidFill>
                          <a:latin typeface="Arial"/>
                          <a:ea typeface="Times New Roman"/>
                          <a:cs typeface="Times New Roman"/>
                        </a:rPr>
                        <a:t>5</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Refrigerador Durex – Clase T</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288</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a:t>
                      </a:r>
                      <a:endParaRPr lang="es-EC" sz="1000">
                        <a:latin typeface="Calibri"/>
                        <a:ea typeface="Times New Roman"/>
                        <a:cs typeface="Times New Roman"/>
                      </a:endParaRPr>
                    </a:p>
                  </a:txBody>
                  <a:tcPr marL="42014" marR="420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288</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5806">
                <a:tc>
                  <a:txBody>
                    <a:bodyPr/>
                    <a:lstStyle/>
                    <a:p>
                      <a:pPr algn="ctr">
                        <a:lnSpc>
                          <a:spcPct val="115000"/>
                        </a:lnSpc>
                        <a:spcAft>
                          <a:spcPts val="0"/>
                        </a:spcAft>
                      </a:pPr>
                      <a:r>
                        <a:rPr lang="es-EC" sz="1000">
                          <a:solidFill>
                            <a:srgbClr val="000000"/>
                          </a:solidFill>
                          <a:latin typeface="Arial"/>
                          <a:ea typeface="Times New Roman"/>
                          <a:cs typeface="Times New Roman"/>
                        </a:rPr>
                        <a:t>6</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 Microondas Panasonic</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1250</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a:t>
                      </a:r>
                      <a:endParaRPr lang="es-EC" sz="1000">
                        <a:latin typeface="Calibri"/>
                        <a:ea typeface="Times New Roman"/>
                        <a:cs typeface="Times New Roman"/>
                      </a:endParaRPr>
                    </a:p>
                  </a:txBody>
                  <a:tcPr marL="42014" marR="420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1250</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5806">
                <a:tc>
                  <a:txBody>
                    <a:bodyPr/>
                    <a:lstStyle/>
                    <a:p>
                      <a:pPr algn="ctr">
                        <a:lnSpc>
                          <a:spcPct val="115000"/>
                        </a:lnSpc>
                        <a:spcAft>
                          <a:spcPts val="0"/>
                        </a:spcAft>
                      </a:pPr>
                      <a:r>
                        <a:rPr lang="es-EC" sz="1000">
                          <a:solidFill>
                            <a:srgbClr val="000000"/>
                          </a:solidFill>
                          <a:latin typeface="Arial"/>
                          <a:ea typeface="Times New Roman"/>
                          <a:cs typeface="Times New Roman"/>
                        </a:rPr>
                        <a:t>7</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Router</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24</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a:t>
                      </a:r>
                      <a:endParaRPr lang="es-EC" sz="1000">
                        <a:latin typeface="Calibri"/>
                        <a:ea typeface="Times New Roman"/>
                        <a:cs typeface="Times New Roman"/>
                      </a:endParaRPr>
                    </a:p>
                  </a:txBody>
                  <a:tcPr marL="42014" marR="420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24</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5806">
                <a:tc>
                  <a:txBody>
                    <a:bodyPr/>
                    <a:lstStyle/>
                    <a:p>
                      <a:pPr algn="ctr">
                        <a:lnSpc>
                          <a:spcPct val="115000"/>
                        </a:lnSpc>
                        <a:spcAft>
                          <a:spcPts val="0"/>
                        </a:spcAft>
                      </a:pPr>
                      <a:r>
                        <a:rPr lang="es-EC" sz="1000">
                          <a:solidFill>
                            <a:srgbClr val="000000"/>
                          </a:solidFill>
                          <a:latin typeface="Arial"/>
                          <a:ea typeface="Times New Roman"/>
                          <a:cs typeface="Times New Roman"/>
                        </a:rPr>
                        <a:t>8</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Teléfono Panasonic (2u) </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120</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a:t>
                      </a:r>
                      <a:endParaRPr lang="es-EC" sz="1000">
                        <a:latin typeface="Calibri"/>
                        <a:ea typeface="Times New Roman"/>
                        <a:cs typeface="Times New Roman"/>
                      </a:endParaRPr>
                    </a:p>
                  </a:txBody>
                  <a:tcPr marL="42014" marR="420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120</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5806">
                <a:tc>
                  <a:txBody>
                    <a:bodyPr/>
                    <a:lstStyle/>
                    <a:p>
                      <a:pPr algn="ctr">
                        <a:lnSpc>
                          <a:spcPct val="115000"/>
                        </a:lnSpc>
                        <a:spcAft>
                          <a:spcPts val="0"/>
                        </a:spcAft>
                      </a:pPr>
                      <a:r>
                        <a:rPr lang="es-EC" sz="1000">
                          <a:solidFill>
                            <a:srgbClr val="000000"/>
                          </a:solidFill>
                          <a:latin typeface="Arial"/>
                          <a:ea typeface="Times New Roman"/>
                          <a:cs typeface="Times New Roman"/>
                        </a:rPr>
                        <a:t>9</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Plancha Oster</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dirty="0">
                          <a:solidFill>
                            <a:srgbClr val="000000"/>
                          </a:solidFill>
                          <a:latin typeface="Arial"/>
                          <a:ea typeface="Times New Roman"/>
                          <a:cs typeface="Times New Roman"/>
                        </a:rPr>
                        <a:t>1100</a:t>
                      </a:r>
                      <a:endParaRPr lang="es-EC" sz="1000" dirty="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a:t>
                      </a:r>
                      <a:endParaRPr lang="es-EC" sz="1000">
                        <a:latin typeface="Calibri"/>
                        <a:ea typeface="Times New Roman"/>
                        <a:cs typeface="Times New Roman"/>
                      </a:endParaRPr>
                    </a:p>
                  </a:txBody>
                  <a:tcPr marL="42014" marR="420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1100</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5806">
                <a:tc>
                  <a:txBody>
                    <a:bodyPr/>
                    <a:lstStyle/>
                    <a:p>
                      <a:pPr algn="ctr">
                        <a:lnSpc>
                          <a:spcPct val="115000"/>
                        </a:lnSpc>
                        <a:spcAft>
                          <a:spcPts val="0"/>
                        </a:spcAft>
                      </a:pPr>
                      <a:r>
                        <a:rPr lang="es-EC" sz="1000">
                          <a:solidFill>
                            <a:srgbClr val="000000"/>
                          </a:solidFill>
                          <a:latin typeface="Arial"/>
                          <a:ea typeface="Times New Roman"/>
                          <a:cs typeface="Times New Roman"/>
                        </a:rPr>
                        <a:t>10</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Aspiradora Hoover</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dirty="0">
                          <a:solidFill>
                            <a:srgbClr val="000000"/>
                          </a:solidFill>
                          <a:latin typeface="Arial"/>
                          <a:ea typeface="Times New Roman"/>
                          <a:cs typeface="Times New Roman"/>
                        </a:rPr>
                        <a:t>840</a:t>
                      </a:r>
                      <a:endParaRPr lang="es-EC" sz="1000" dirty="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a:t>
                      </a:r>
                      <a:endParaRPr lang="es-EC" sz="1000">
                        <a:latin typeface="Calibri"/>
                        <a:ea typeface="Times New Roman"/>
                        <a:cs typeface="Times New Roman"/>
                      </a:endParaRPr>
                    </a:p>
                  </a:txBody>
                  <a:tcPr marL="42014" marR="420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840</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5806">
                <a:tc>
                  <a:txBody>
                    <a:bodyPr/>
                    <a:lstStyle/>
                    <a:p>
                      <a:pPr algn="ctr">
                        <a:lnSpc>
                          <a:spcPct val="115000"/>
                        </a:lnSpc>
                        <a:spcAft>
                          <a:spcPts val="0"/>
                        </a:spcAft>
                      </a:pPr>
                      <a:r>
                        <a:rPr lang="es-EC" sz="1000">
                          <a:solidFill>
                            <a:srgbClr val="000000"/>
                          </a:solidFill>
                          <a:latin typeface="Arial"/>
                          <a:ea typeface="Times New Roman"/>
                          <a:cs typeface="Times New Roman"/>
                        </a:rPr>
                        <a:t>11</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Abrillantadora Electrolux</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600</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a:t>
                      </a:r>
                      <a:endParaRPr lang="es-EC" sz="1000">
                        <a:latin typeface="Calibri"/>
                        <a:ea typeface="Times New Roman"/>
                        <a:cs typeface="Times New Roman"/>
                      </a:endParaRPr>
                    </a:p>
                  </a:txBody>
                  <a:tcPr marL="42014" marR="420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600</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5806">
                <a:tc>
                  <a:txBody>
                    <a:bodyPr/>
                    <a:lstStyle/>
                    <a:p>
                      <a:pPr algn="ctr">
                        <a:lnSpc>
                          <a:spcPct val="115000"/>
                        </a:lnSpc>
                        <a:spcAft>
                          <a:spcPts val="0"/>
                        </a:spcAft>
                      </a:pPr>
                      <a:r>
                        <a:rPr lang="es-EC" sz="1000">
                          <a:solidFill>
                            <a:srgbClr val="000000"/>
                          </a:solidFill>
                          <a:latin typeface="Arial"/>
                          <a:ea typeface="Times New Roman"/>
                          <a:cs typeface="Times New Roman"/>
                        </a:rPr>
                        <a:t>12</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Calefactor CeramicElement</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1500</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a:t>
                      </a:r>
                      <a:endParaRPr lang="es-EC" sz="1000">
                        <a:latin typeface="Calibri"/>
                        <a:ea typeface="Times New Roman"/>
                        <a:cs typeface="Times New Roman"/>
                      </a:endParaRPr>
                    </a:p>
                  </a:txBody>
                  <a:tcPr marL="42014" marR="420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1500</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5806">
                <a:tc>
                  <a:txBody>
                    <a:bodyPr/>
                    <a:lstStyle/>
                    <a:p>
                      <a:pPr algn="ctr">
                        <a:lnSpc>
                          <a:spcPct val="115000"/>
                        </a:lnSpc>
                        <a:spcAft>
                          <a:spcPts val="0"/>
                        </a:spcAft>
                      </a:pPr>
                      <a:r>
                        <a:rPr lang="es-EC" sz="1000">
                          <a:solidFill>
                            <a:srgbClr val="000000"/>
                          </a:solidFill>
                          <a:latin typeface="Arial"/>
                          <a:ea typeface="Times New Roman"/>
                          <a:cs typeface="Times New Roman"/>
                        </a:rPr>
                        <a:t>13</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Calibri"/>
                          <a:ea typeface="Times New Roman"/>
                          <a:cs typeface="Calibri"/>
                        </a:rPr>
                        <a:t>Cargador</a:t>
                      </a:r>
                      <a:r>
                        <a:rPr lang="es-EC" sz="1000">
                          <a:solidFill>
                            <a:srgbClr val="000000"/>
                          </a:solidFill>
                          <a:latin typeface="Arial"/>
                          <a:ea typeface="Times New Roman"/>
                          <a:cs typeface="Times New Roman"/>
                        </a:rPr>
                        <a:t> Celular (4 Unidades)</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40</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a:t>
                      </a:r>
                      <a:endParaRPr lang="es-EC" sz="1000">
                        <a:latin typeface="Calibri"/>
                        <a:ea typeface="Times New Roman"/>
                        <a:cs typeface="Times New Roman"/>
                      </a:endParaRPr>
                    </a:p>
                  </a:txBody>
                  <a:tcPr marL="42014" marR="420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40</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9088">
                <a:tc>
                  <a:txBody>
                    <a:bodyPr/>
                    <a:lstStyle/>
                    <a:p>
                      <a:pPr algn="ctr">
                        <a:lnSpc>
                          <a:spcPct val="115000"/>
                        </a:lnSpc>
                        <a:spcAft>
                          <a:spcPts val="0"/>
                        </a:spcAft>
                      </a:pPr>
                      <a:r>
                        <a:rPr lang="es-EC" sz="1000">
                          <a:solidFill>
                            <a:srgbClr val="000000"/>
                          </a:solidFill>
                          <a:latin typeface="Arial"/>
                          <a:ea typeface="Times New Roman"/>
                          <a:cs typeface="Times New Roman"/>
                        </a:rPr>
                        <a:t>14</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Reloj Digital</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4</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a:t>
                      </a:r>
                      <a:endParaRPr lang="es-EC" sz="1000">
                        <a:latin typeface="Calibri"/>
                        <a:ea typeface="Times New Roman"/>
                        <a:cs typeface="Times New Roman"/>
                      </a:endParaRPr>
                    </a:p>
                  </a:txBody>
                  <a:tcPr marL="42014" marR="420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4</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5806">
                <a:tc>
                  <a:txBody>
                    <a:bodyPr/>
                    <a:lstStyle/>
                    <a:p>
                      <a:pPr algn="ctr">
                        <a:lnSpc>
                          <a:spcPct val="115000"/>
                        </a:lnSpc>
                        <a:spcAft>
                          <a:spcPts val="0"/>
                        </a:spcAft>
                      </a:pPr>
                      <a:r>
                        <a:rPr lang="es-EC" sz="1000">
                          <a:solidFill>
                            <a:srgbClr val="000000"/>
                          </a:solidFill>
                          <a:latin typeface="Arial"/>
                          <a:ea typeface="Times New Roman"/>
                          <a:cs typeface="Times New Roman"/>
                        </a:rPr>
                        <a:t>15</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Router - Wireless</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24</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a:t>
                      </a:r>
                      <a:endParaRPr lang="es-EC" sz="1000">
                        <a:latin typeface="Calibri"/>
                        <a:ea typeface="Times New Roman"/>
                        <a:cs typeface="Times New Roman"/>
                      </a:endParaRPr>
                    </a:p>
                  </a:txBody>
                  <a:tcPr marL="42014" marR="420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24</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5806">
                <a:tc>
                  <a:txBody>
                    <a:bodyPr/>
                    <a:lstStyle/>
                    <a:p>
                      <a:pPr algn="ctr">
                        <a:lnSpc>
                          <a:spcPct val="115000"/>
                        </a:lnSpc>
                        <a:spcAft>
                          <a:spcPts val="0"/>
                        </a:spcAft>
                      </a:pPr>
                      <a:r>
                        <a:rPr lang="es-EC" sz="1000">
                          <a:solidFill>
                            <a:srgbClr val="000000"/>
                          </a:solidFill>
                          <a:latin typeface="Arial"/>
                          <a:ea typeface="Times New Roman"/>
                          <a:cs typeface="Times New Roman"/>
                        </a:rPr>
                        <a:t>16</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Wireless MAC</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24</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a:t>
                      </a:r>
                      <a:endParaRPr lang="es-EC" sz="1000">
                        <a:latin typeface="Calibri"/>
                        <a:ea typeface="Times New Roman"/>
                        <a:cs typeface="Times New Roman"/>
                      </a:endParaRPr>
                    </a:p>
                  </a:txBody>
                  <a:tcPr marL="42014" marR="420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24</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5806">
                <a:tc>
                  <a:txBody>
                    <a:bodyPr/>
                    <a:lstStyle/>
                    <a:p>
                      <a:pPr algn="ctr">
                        <a:lnSpc>
                          <a:spcPct val="115000"/>
                        </a:lnSpc>
                        <a:spcAft>
                          <a:spcPts val="0"/>
                        </a:spcAft>
                      </a:pPr>
                      <a:r>
                        <a:rPr lang="es-EC" sz="1000">
                          <a:solidFill>
                            <a:srgbClr val="000000"/>
                          </a:solidFill>
                          <a:latin typeface="Arial"/>
                          <a:ea typeface="Times New Roman"/>
                          <a:cs typeface="Times New Roman"/>
                        </a:rPr>
                        <a:t>17</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Microondas Electrolux</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800</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a:t>
                      </a:r>
                      <a:endParaRPr lang="es-EC" sz="1000">
                        <a:latin typeface="Calibri"/>
                        <a:ea typeface="Times New Roman"/>
                        <a:cs typeface="Times New Roman"/>
                      </a:endParaRPr>
                    </a:p>
                  </a:txBody>
                  <a:tcPr marL="42014" marR="420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800</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5806">
                <a:tc>
                  <a:txBody>
                    <a:bodyPr/>
                    <a:lstStyle/>
                    <a:p>
                      <a:pPr algn="ctr">
                        <a:lnSpc>
                          <a:spcPct val="115000"/>
                        </a:lnSpc>
                        <a:spcAft>
                          <a:spcPts val="0"/>
                        </a:spcAft>
                      </a:pPr>
                      <a:r>
                        <a:rPr lang="es-EC" sz="1000">
                          <a:solidFill>
                            <a:srgbClr val="000000"/>
                          </a:solidFill>
                          <a:latin typeface="Arial"/>
                          <a:ea typeface="Times New Roman"/>
                          <a:cs typeface="Times New Roman"/>
                        </a:rPr>
                        <a:t>18</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Impresora HP Laser Jet</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480</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a:t>
                      </a:r>
                      <a:endParaRPr lang="es-EC" sz="1000">
                        <a:latin typeface="Calibri"/>
                        <a:ea typeface="Times New Roman"/>
                        <a:cs typeface="Times New Roman"/>
                      </a:endParaRPr>
                    </a:p>
                  </a:txBody>
                  <a:tcPr marL="42014" marR="420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480</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5806">
                <a:tc>
                  <a:txBody>
                    <a:bodyPr/>
                    <a:lstStyle/>
                    <a:p>
                      <a:pPr algn="ctr">
                        <a:lnSpc>
                          <a:spcPct val="115000"/>
                        </a:lnSpc>
                        <a:spcAft>
                          <a:spcPts val="0"/>
                        </a:spcAft>
                      </a:pPr>
                      <a:r>
                        <a:rPr lang="es-EC" sz="1000">
                          <a:solidFill>
                            <a:srgbClr val="000000"/>
                          </a:solidFill>
                          <a:latin typeface="Arial"/>
                          <a:ea typeface="Times New Roman"/>
                          <a:cs typeface="Times New Roman"/>
                        </a:rPr>
                        <a:t>19</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Portátil HP </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204</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a:t>
                      </a:r>
                      <a:endParaRPr lang="es-EC" sz="1000">
                        <a:latin typeface="Calibri"/>
                        <a:ea typeface="Times New Roman"/>
                        <a:cs typeface="Times New Roman"/>
                      </a:endParaRPr>
                    </a:p>
                  </a:txBody>
                  <a:tcPr marL="42014" marR="420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204</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5806">
                <a:tc>
                  <a:txBody>
                    <a:bodyPr/>
                    <a:lstStyle/>
                    <a:p>
                      <a:pPr algn="ctr">
                        <a:lnSpc>
                          <a:spcPct val="115000"/>
                        </a:lnSpc>
                        <a:spcAft>
                          <a:spcPts val="0"/>
                        </a:spcAft>
                      </a:pPr>
                      <a:r>
                        <a:rPr lang="es-EC" sz="1000">
                          <a:solidFill>
                            <a:srgbClr val="000000"/>
                          </a:solidFill>
                          <a:latin typeface="Arial"/>
                          <a:ea typeface="Times New Roman"/>
                          <a:cs typeface="Times New Roman"/>
                        </a:rPr>
                        <a:t>20</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Licuadora Oster</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375</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a:t>
                      </a:r>
                      <a:endParaRPr lang="es-EC" sz="1000">
                        <a:latin typeface="Calibri"/>
                        <a:ea typeface="Times New Roman"/>
                        <a:cs typeface="Times New Roman"/>
                      </a:endParaRPr>
                    </a:p>
                  </a:txBody>
                  <a:tcPr marL="42014" marR="420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375</a:t>
                      </a:r>
                      <a:endParaRPr lang="es-EC" sz="100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2407">
                <a:tc gridSpan="2">
                  <a:txBody>
                    <a:bodyPr/>
                    <a:lstStyle/>
                    <a:p>
                      <a:pPr algn="ctr">
                        <a:lnSpc>
                          <a:spcPct val="115000"/>
                        </a:lnSpc>
                        <a:spcAft>
                          <a:spcPts val="0"/>
                        </a:spcAft>
                      </a:pPr>
                      <a:r>
                        <a:rPr lang="es-EC" sz="1000" b="1" dirty="0">
                          <a:solidFill>
                            <a:srgbClr val="000000"/>
                          </a:solidFill>
                          <a:latin typeface="Arial"/>
                          <a:ea typeface="Times New Roman"/>
                          <a:cs typeface="Times New Roman"/>
                        </a:rPr>
                        <a:t>TOTAL</a:t>
                      </a:r>
                      <a:endParaRPr lang="es-EC" sz="1000" dirty="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a:txBody>
                    <a:bodyPr/>
                    <a:lstStyle/>
                    <a:p>
                      <a:pPr algn="ctr">
                        <a:lnSpc>
                          <a:spcPct val="115000"/>
                        </a:lnSpc>
                        <a:spcAft>
                          <a:spcPts val="0"/>
                        </a:spcAft>
                      </a:pPr>
                      <a:r>
                        <a:rPr lang="es-EC" sz="1000" dirty="0">
                          <a:solidFill>
                            <a:srgbClr val="000000"/>
                          </a:solidFill>
                          <a:latin typeface="Arial"/>
                          <a:ea typeface="Times New Roman"/>
                          <a:cs typeface="Times New Roman"/>
                        </a:rPr>
                        <a:t>7938</a:t>
                      </a:r>
                      <a:endParaRPr lang="es-EC" sz="1000" dirty="0">
                        <a:latin typeface="Calibri"/>
                        <a:ea typeface="Times New Roman"/>
                        <a:cs typeface="Times New Roman"/>
                      </a:endParaRPr>
                    </a:p>
                  </a:txBody>
                  <a:tcPr marL="42014" marR="4201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s-EC" sz="1000">
                        <a:solidFill>
                          <a:srgbClr val="000000"/>
                        </a:solidFill>
                        <a:latin typeface="Arial"/>
                        <a:ea typeface="Times New Roman"/>
                        <a:cs typeface="Times New Roman"/>
                      </a:endParaRPr>
                    </a:p>
                  </a:txBody>
                  <a:tcPr marL="42014" marR="420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dirty="0">
                          <a:solidFill>
                            <a:srgbClr val="000000"/>
                          </a:solidFill>
                          <a:latin typeface="Arial"/>
                          <a:ea typeface="Times New Roman"/>
                          <a:cs typeface="Times New Roman"/>
                        </a:rPr>
                        <a:t>7938</a:t>
                      </a:r>
                      <a:endParaRPr lang="es-EC" sz="1000" dirty="0">
                        <a:latin typeface="Calibri"/>
                        <a:ea typeface="Times New Roman"/>
                        <a:cs typeface="Times New Roman"/>
                      </a:endParaRPr>
                    </a:p>
                  </a:txBody>
                  <a:tcPr marL="42014" marR="420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bwMode="white">
          <a:xfrm>
            <a:off x="928662" y="428604"/>
            <a:ext cx="7010400" cy="563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C" sz="2400" b="0" i="0" u="none" strike="noStrike" kern="0" cap="none" spc="0" normalizeH="0" baseline="0" noProof="0" dirty="0" smtClean="0">
                <a:ln>
                  <a:noFill/>
                </a:ln>
                <a:solidFill>
                  <a:schemeClr val="bg1"/>
                </a:solidFill>
                <a:effectLst/>
                <a:uLnTx/>
                <a:uFillTx/>
                <a:latin typeface="+mj-lt"/>
                <a:ea typeface="+mj-ea"/>
                <a:cs typeface="+mj-cs"/>
              </a:rPr>
              <a:t>Análisis de Carga – Edificio Torres</a:t>
            </a:r>
            <a:r>
              <a:rPr kumimoji="0" lang="es-EC" sz="2400" b="0" i="0" u="none" strike="noStrike" kern="0" cap="none" spc="0" normalizeH="0" noProof="0" dirty="0" smtClean="0">
                <a:ln>
                  <a:noFill/>
                </a:ln>
                <a:solidFill>
                  <a:schemeClr val="bg1"/>
                </a:solidFill>
                <a:effectLst/>
                <a:uLnTx/>
                <a:uFillTx/>
                <a:latin typeface="+mj-lt"/>
                <a:ea typeface="+mj-ea"/>
                <a:cs typeface="+mj-cs"/>
              </a:rPr>
              <a:t> de Alvear</a:t>
            </a:r>
            <a:endParaRPr kumimoji="0" lang="es-EC" sz="2400" b="0" i="0" u="none" strike="noStrike" kern="0" cap="none" spc="0" normalizeH="0" baseline="0" noProof="0" dirty="0">
              <a:ln>
                <a:noFill/>
              </a:ln>
              <a:solidFill>
                <a:schemeClr val="bg1"/>
              </a:solidFill>
              <a:effectLst/>
              <a:uLnTx/>
              <a:uFillTx/>
              <a:latin typeface="+mj-lt"/>
              <a:ea typeface="+mj-ea"/>
              <a:cs typeface="+mj-cs"/>
            </a:endParaRPr>
          </a:p>
        </p:txBody>
      </p:sp>
      <p:pic>
        <p:nvPicPr>
          <p:cNvPr id="8" name="3 Marcador de contenido" descr="SELLO2"/>
          <p:cNvPicPr>
            <a:picLocks/>
          </p:cNvPicPr>
          <p:nvPr/>
        </p:nvPicPr>
        <p:blipFill>
          <a:blip r:embed="rId2" cstate="print"/>
          <a:srcRect/>
          <a:stretch>
            <a:fillRect/>
          </a:stretch>
        </p:blipFill>
        <p:spPr bwMode="auto">
          <a:xfrm>
            <a:off x="8142316" y="0"/>
            <a:ext cx="1001684" cy="856211"/>
          </a:xfrm>
          <a:prstGeom prst="rect">
            <a:avLst/>
          </a:prstGeom>
          <a:noFill/>
          <a:ln w="9525">
            <a:noFill/>
            <a:miter lim="800000"/>
            <a:headEnd/>
            <a:tailEnd/>
          </a:ln>
          <a:effectLst/>
        </p:spPr>
      </p:pic>
      <p:sp>
        <p:nvSpPr>
          <p:cNvPr id="9" name="1 Título"/>
          <p:cNvSpPr txBox="1">
            <a:spLocks/>
          </p:cNvSpPr>
          <p:nvPr/>
        </p:nvSpPr>
        <p:spPr bwMode="white">
          <a:xfrm>
            <a:off x="-285784" y="0"/>
            <a:ext cx="2428892" cy="4206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C" sz="1200" b="0" i="0" u="none" strike="noStrike" kern="0" cap="none" spc="0" normalizeH="0" baseline="0" noProof="0" dirty="0" smtClean="0">
                <a:ln>
                  <a:noFill/>
                </a:ln>
                <a:solidFill>
                  <a:schemeClr val="bg1"/>
                </a:solidFill>
                <a:effectLst/>
                <a:uLnTx/>
                <a:uFillTx/>
                <a:latin typeface="+mj-lt"/>
                <a:ea typeface="+mj-ea"/>
                <a:cs typeface="+mj-cs"/>
              </a:rPr>
              <a:t>Aná</a:t>
            </a:r>
            <a:r>
              <a:rPr lang="es-EC" sz="1200" kern="0" dirty="0" smtClean="0">
                <a:solidFill>
                  <a:schemeClr val="bg1"/>
                </a:solidFill>
                <a:latin typeface="+mj-lt"/>
                <a:ea typeface="+mj-ea"/>
                <a:cs typeface="+mj-cs"/>
              </a:rPr>
              <a:t>lisis de Carga</a:t>
            </a:r>
            <a:endParaRPr kumimoji="0" lang="es-EC" sz="1200" b="0" i="0" u="none" strike="noStrike" kern="0" cap="none" spc="0" normalizeH="0" baseline="0" noProof="0" dirty="0">
              <a:ln>
                <a:noFill/>
              </a:ln>
              <a:solidFill>
                <a:schemeClr val="bg1"/>
              </a:solidFill>
              <a:effectLst/>
              <a:uLnTx/>
              <a:uFillTx/>
              <a:latin typeface="+mj-lt"/>
              <a:ea typeface="+mj-ea"/>
              <a:cs typeface="+mj-cs"/>
            </a:endParaRPr>
          </a:p>
        </p:txBody>
      </p:sp>
      <p:sp>
        <p:nvSpPr>
          <p:cNvPr id="10" name="9 Rectángulo"/>
          <p:cNvSpPr/>
          <p:nvPr/>
        </p:nvSpPr>
        <p:spPr>
          <a:xfrm>
            <a:off x="1142976" y="5715016"/>
            <a:ext cx="3090911" cy="276999"/>
          </a:xfrm>
          <a:prstGeom prst="rect">
            <a:avLst/>
          </a:prstGeom>
        </p:spPr>
        <p:txBody>
          <a:bodyPr wrap="none">
            <a:spAutoFit/>
          </a:bodyPr>
          <a:lstStyle/>
          <a:p>
            <a:pPr lvl="0" algn="ctr" fontAlgn="base">
              <a:spcBef>
                <a:spcPct val="0"/>
              </a:spcBef>
              <a:spcAft>
                <a:spcPct val="0"/>
              </a:spcAft>
              <a:defRPr/>
            </a:pPr>
            <a:r>
              <a:rPr lang="es-EC" sz="1200" kern="0" dirty="0" smtClean="0"/>
              <a:t>Carga instalada Verificada - Departamento</a:t>
            </a:r>
            <a:endParaRPr lang="es-EC" sz="1200" kern="0" dirty="0"/>
          </a:p>
        </p:txBody>
      </p:sp>
      <p:sp>
        <p:nvSpPr>
          <p:cNvPr id="11" name="10 Rectángulo"/>
          <p:cNvSpPr/>
          <p:nvPr/>
        </p:nvSpPr>
        <p:spPr>
          <a:xfrm>
            <a:off x="5214942" y="5572140"/>
            <a:ext cx="2565126" cy="276999"/>
          </a:xfrm>
          <a:prstGeom prst="rect">
            <a:avLst/>
          </a:prstGeom>
        </p:spPr>
        <p:txBody>
          <a:bodyPr wrap="none">
            <a:spAutoFit/>
          </a:bodyPr>
          <a:lstStyle/>
          <a:p>
            <a:pPr lvl="0" algn="ctr" fontAlgn="base">
              <a:spcBef>
                <a:spcPct val="0"/>
              </a:spcBef>
              <a:spcAft>
                <a:spcPct val="0"/>
              </a:spcAft>
              <a:defRPr/>
            </a:pPr>
            <a:r>
              <a:rPr lang="es-EC" sz="1200" kern="0" dirty="0" smtClean="0"/>
              <a:t>Carga instalada Verificada - SSGG</a:t>
            </a:r>
            <a:endParaRPr lang="es-EC" sz="1200" kern="0" dirty="0"/>
          </a:p>
        </p:txBody>
      </p:sp>
      <p:graphicFrame>
        <p:nvGraphicFramePr>
          <p:cNvPr id="12" name="11 Tabla"/>
          <p:cNvGraphicFramePr>
            <a:graphicFrameLocks noGrp="1"/>
          </p:cNvGraphicFramePr>
          <p:nvPr/>
        </p:nvGraphicFramePr>
        <p:xfrm>
          <a:off x="857224" y="1285860"/>
          <a:ext cx="3294055" cy="4357709"/>
        </p:xfrm>
        <a:graphic>
          <a:graphicData uri="http://schemas.openxmlformats.org/drawingml/2006/table">
            <a:tbl>
              <a:tblPr/>
              <a:tblGrid>
                <a:gridCol w="422832"/>
                <a:gridCol w="2280538"/>
                <a:gridCol w="590685"/>
              </a:tblGrid>
              <a:tr h="154216">
                <a:tc>
                  <a:txBody>
                    <a:bodyPr/>
                    <a:lstStyle/>
                    <a:p>
                      <a:pPr algn="ctr">
                        <a:lnSpc>
                          <a:spcPct val="115000"/>
                        </a:lnSpc>
                        <a:spcAft>
                          <a:spcPts val="0"/>
                        </a:spcAft>
                      </a:pPr>
                      <a:r>
                        <a:rPr lang="es-EC" sz="700" b="1" dirty="0">
                          <a:solidFill>
                            <a:srgbClr val="000000"/>
                          </a:solidFill>
                          <a:latin typeface="Arial"/>
                          <a:ea typeface="Times New Roman"/>
                          <a:cs typeface="Times New Roman"/>
                        </a:rPr>
                        <a:t>N°</a:t>
                      </a:r>
                      <a:endParaRPr lang="es-EC" sz="800" dirty="0">
                        <a:latin typeface="Calibri"/>
                        <a:ea typeface="Times New Roman"/>
                        <a:cs typeface="Times New Roman"/>
                      </a:endParaRPr>
                    </a:p>
                  </a:txBody>
                  <a:tcPr marL="31960" marR="31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700" b="1" dirty="0">
                          <a:solidFill>
                            <a:srgbClr val="000000"/>
                          </a:solidFill>
                          <a:latin typeface="Arial"/>
                          <a:ea typeface="Times New Roman"/>
                          <a:cs typeface="Times New Roman"/>
                        </a:rPr>
                        <a:t>Artefacto</a:t>
                      </a:r>
                      <a:endParaRPr lang="es-EC" sz="800" dirty="0">
                        <a:latin typeface="Calibri"/>
                        <a:ea typeface="Times New Roman"/>
                        <a:cs typeface="Times New Roman"/>
                      </a:endParaRPr>
                    </a:p>
                  </a:txBody>
                  <a:tcPr marL="31960" marR="31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700" b="1" dirty="0" smtClean="0">
                          <a:solidFill>
                            <a:srgbClr val="000000"/>
                          </a:solidFill>
                          <a:latin typeface="Arial"/>
                          <a:ea typeface="Times New Roman"/>
                          <a:cs typeface="Times New Roman"/>
                        </a:rPr>
                        <a:t>CI </a:t>
                      </a:r>
                      <a:r>
                        <a:rPr lang="es-EC" sz="700" b="1" dirty="0">
                          <a:solidFill>
                            <a:srgbClr val="000000"/>
                          </a:solidFill>
                          <a:latin typeface="Arial"/>
                          <a:ea typeface="Times New Roman"/>
                          <a:cs typeface="Times New Roman"/>
                        </a:rPr>
                        <a:t>(W)</a:t>
                      </a:r>
                      <a:endParaRPr lang="es-EC" sz="800" dirty="0">
                        <a:latin typeface="Calibri"/>
                        <a:ea typeface="Times New Roman"/>
                        <a:cs typeface="Times New Roman"/>
                      </a:endParaRPr>
                    </a:p>
                  </a:txBody>
                  <a:tcPr marL="31960" marR="31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4216">
                <a:tc>
                  <a:txBody>
                    <a:bodyPr/>
                    <a:lstStyle/>
                    <a:p>
                      <a:pPr algn="ctr">
                        <a:lnSpc>
                          <a:spcPct val="115000"/>
                        </a:lnSpc>
                        <a:spcAft>
                          <a:spcPts val="0"/>
                        </a:spcAft>
                      </a:pPr>
                      <a:r>
                        <a:rPr lang="es-EC" sz="700" b="1">
                          <a:solidFill>
                            <a:srgbClr val="000000"/>
                          </a:solidFill>
                          <a:latin typeface="Arial"/>
                          <a:ea typeface="Times New Roman"/>
                          <a:cs typeface="Times New Roman"/>
                        </a:rPr>
                        <a:t>1</a:t>
                      </a:r>
                      <a:endParaRPr lang="es-EC" sz="800">
                        <a:latin typeface="Calibri"/>
                        <a:ea typeface="Times New Roman"/>
                        <a:cs typeface="Times New Roman"/>
                      </a:endParaRPr>
                    </a:p>
                  </a:txBody>
                  <a:tcPr marL="31960" marR="31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algn="ctr">
                        <a:lnSpc>
                          <a:spcPct val="115000"/>
                        </a:lnSpc>
                        <a:spcAft>
                          <a:spcPts val="0"/>
                        </a:spcAft>
                      </a:pPr>
                      <a:r>
                        <a:rPr lang="es-EC" sz="700">
                          <a:solidFill>
                            <a:srgbClr val="000000"/>
                          </a:solidFill>
                          <a:latin typeface="Arial"/>
                          <a:ea typeface="Times New Roman"/>
                          <a:cs typeface="Times New Roman"/>
                        </a:rPr>
                        <a:t>Televisor tipo LCD (3u)</a:t>
                      </a:r>
                      <a:endParaRPr lang="es-EC" sz="800">
                        <a:latin typeface="Calibri"/>
                        <a:ea typeface="Times New Roman"/>
                        <a:cs typeface="Times New Roman"/>
                      </a:endParaRPr>
                    </a:p>
                  </a:txBody>
                  <a:tcPr marL="31960" marR="31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algn="ctr">
                        <a:lnSpc>
                          <a:spcPct val="115000"/>
                        </a:lnSpc>
                        <a:spcAft>
                          <a:spcPts val="0"/>
                        </a:spcAft>
                      </a:pPr>
                      <a:r>
                        <a:rPr lang="es-EC" sz="700">
                          <a:solidFill>
                            <a:srgbClr val="000000"/>
                          </a:solidFill>
                          <a:latin typeface="Arial"/>
                          <a:ea typeface="Times New Roman"/>
                          <a:cs typeface="Times New Roman"/>
                        </a:rPr>
                        <a:t>345</a:t>
                      </a:r>
                      <a:endParaRPr lang="es-EC" sz="800">
                        <a:latin typeface="Calibri"/>
                        <a:ea typeface="Times New Roman"/>
                        <a:cs typeface="Times New Roman"/>
                      </a:endParaRPr>
                    </a:p>
                  </a:txBody>
                  <a:tcPr marL="31960" marR="31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r>
              <a:tr h="154216">
                <a:tc>
                  <a:txBody>
                    <a:bodyPr/>
                    <a:lstStyle/>
                    <a:p>
                      <a:pPr algn="ctr">
                        <a:lnSpc>
                          <a:spcPct val="115000"/>
                        </a:lnSpc>
                        <a:spcAft>
                          <a:spcPts val="0"/>
                        </a:spcAft>
                      </a:pPr>
                      <a:r>
                        <a:rPr lang="es-EC" sz="700" b="1">
                          <a:solidFill>
                            <a:srgbClr val="000000"/>
                          </a:solidFill>
                          <a:latin typeface="Arial"/>
                          <a:ea typeface="Times New Roman"/>
                          <a:cs typeface="Times New Roman"/>
                        </a:rPr>
                        <a:t>2</a:t>
                      </a:r>
                      <a:endParaRPr lang="es-EC" sz="800">
                        <a:latin typeface="Calibri"/>
                        <a:ea typeface="Times New Roman"/>
                        <a:cs typeface="Times New Roman"/>
                      </a:endParaRPr>
                    </a:p>
                  </a:txBody>
                  <a:tcPr marL="31960" marR="31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700">
                          <a:solidFill>
                            <a:srgbClr val="000000"/>
                          </a:solidFill>
                          <a:latin typeface="Arial"/>
                          <a:ea typeface="Times New Roman"/>
                          <a:cs typeface="Times New Roman"/>
                        </a:rPr>
                        <a:t>BluRay Disc</a:t>
                      </a:r>
                      <a:endParaRPr lang="es-EC" sz="800">
                        <a:latin typeface="Calibri"/>
                        <a:ea typeface="Times New Roman"/>
                        <a:cs typeface="Times New Roman"/>
                      </a:endParaRPr>
                    </a:p>
                  </a:txBody>
                  <a:tcPr marL="31960" marR="31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700">
                          <a:solidFill>
                            <a:srgbClr val="000000"/>
                          </a:solidFill>
                          <a:latin typeface="Arial"/>
                          <a:ea typeface="Times New Roman"/>
                          <a:cs typeface="Times New Roman"/>
                        </a:rPr>
                        <a:t>11</a:t>
                      </a:r>
                      <a:endParaRPr lang="es-EC" sz="800">
                        <a:latin typeface="Calibri"/>
                        <a:ea typeface="Times New Roman"/>
                        <a:cs typeface="Times New Roman"/>
                      </a:endParaRPr>
                    </a:p>
                  </a:txBody>
                  <a:tcPr marL="31960" marR="31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4216">
                <a:tc>
                  <a:txBody>
                    <a:bodyPr/>
                    <a:lstStyle/>
                    <a:p>
                      <a:pPr algn="ctr">
                        <a:lnSpc>
                          <a:spcPct val="115000"/>
                        </a:lnSpc>
                        <a:spcAft>
                          <a:spcPts val="0"/>
                        </a:spcAft>
                      </a:pPr>
                      <a:r>
                        <a:rPr lang="es-EC" sz="700" b="1">
                          <a:solidFill>
                            <a:srgbClr val="000000"/>
                          </a:solidFill>
                          <a:latin typeface="Arial"/>
                          <a:ea typeface="Times New Roman"/>
                          <a:cs typeface="Times New Roman"/>
                        </a:rPr>
                        <a:t>3</a:t>
                      </a:r>
                      <a:endParaRPr lang="es-EC" sz="800">
                        <a:latin typeface="Calibri"/>
                        <a:ea typeface="Times New Roman"/>
                        <a:cs typeface="Times New Roman"/>
                      </a:endParaRPr>
                    </a:p>
                  </a:txBody>
                  <a:tcPr marL="31960" marR="31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700">
                          <a:solidFill>
                            <a:srgbClr val="000000"/>
                          </a:solidFill>
                          <a:latin typeface="Arial"/>
                          <a:ea typeface="Times New Roman"/>
                          <a:cs typeface="Times New Roman"/>
                        </a:rPr>
                        <a:t>Play Station</a:t>
                      </a:r>
                      <a:endParaRPr lang="es-EC" sz="800">
                        <a:latin typeface="Calibri"/>
                        <a:ea typeface="Times New Roman"/>
                        <a:cs typeface="Times New Roman"/>
                      </a:endParaRPr>
                    </a:p>
                  </a:txBody>
                  <a:tcPr marL="31960" marR="31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700">
                          <a:solidFill>
                            <a:srgbClr val="000000"/>
                          </a:solidFill>
                          <a:latin typeface="Arial"/>
                          <a:ea typeface="Times New Roman"/>
                          <a:cs typeface="Times New Roman"/>
                        </a:rPr>
                        <a:t>200</a:t>
                      </a:r>
                      <a:endParaRPr lang="es-EC" sz="800">
                        <a:latin typeface="Calibri"/>
                        <a:ea typeface="Times New Roman"/>
                        <a:cs typeface="Times New Roman"/>
                      </a:endParaRPr>
                    </a:p>
                  </a:txBody>
                  <a:tcPr marL="31960" marR="31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4216">
                <a:tc>
                  <a:txBody>
                    <a:bodyPr/>
                    <a:lstStyle/>
                    <a:p>
                      <a:pPr algn="ctr">
                        <a:lnSpc>
                          <a:spcPct val="115000"/>
                        </a:lnSpc>
                        <a:spcAft>
                          <a:spcPts val="0"/>
                        </a:spcAft>
                      </a:pPr>
                      <a:r>
                        <a:rPr lang="es-EC" sz="700" b="1">
                          <a:solidFill>
                            <a:srgbClr val="000000"/>
                          </a:solidFill>
                          <a:latin typeface="Arial"/>
                          <a:ea typeface="Times New Roman"/>
                          <a:cs typeface="Times New Roman"/>
                        </a:rPr>
                        <a:t>4</a:t>
                      </a:r>
                      <a:endParaRPr lang="es-EC" sz="800">
                        <a:latin typeface="Calibri"/>
                        <a:ea typeface="Times New Roman"/>
                        <a:cs typeface="Times New Roman"/>
                      </a:endParaRPr>
                    </a:p>
                  </a:txBody>
                  <a:tcPr marL="31960" marR="31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700">
                          <a:solidFill>
                            <a:srgbClr val="000000"/>
                          </a:solidFill>
                          <a:latin typeface="Arial"/>
                          <a:ea typeface="Times New Roman"/>
                          <a:cs typeface="Times New Roman"/>
                        </a:rPr>
                        <a:t>Router - Wireless</a:t>
                      </a:r>
                      <a:endParaRPr lang="es-EC" sz="800">
                        <a:latin typeface="Calibri"/>
                        <a:ea typeface="Times New Roman"/>
                        <a:cs typeface="Times New Roman"/>
                      </a:endParaRPr>
                    </a:p>
                  </a:txBody>
                  <a:tcPr marL="31960" marR="31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700">
                          <a:solidFill>
                            <a:srgbClr val="000000"/>
                          </a:solidFill>
                          <a:latin typeface="Arial"/>
                          <a:ea typeface="Times New Roman"/>
                          <a:cs typeface="Times New Roman"/>
                        </a:rPr>
                        <a:t>22</a:t>
                      </a:r>
                      <a:endParaRPr lang="es-EC" sz="800">
                        <a:latin typeface="Calibri"/>
                        <a:ea typeface="Times New Roman"/>
                        <a:cs typeface="Times New Roman"/>
                      </a:endParaRPr>
                    </a:p>
                  </a:txBody>
                  <a:tcPr marL="31960" marR="31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4216">
                <a:tc>
                  <a:txBody>
                    <a:bodyPr/>
                    <a:lstStyle/>
                    <a:p>
                      <a:pPr algn="ctr">
                        <a:lnSpc>
                          <a:spcPct val="115000"/>
                        </a:lnSpc>
                        <a:spcAft>
                          <a:spcPts val="0"/>
                        </a:spcAft>
                      </a:pPr>
                      <a:r>
                        <a:rPr lang="es-EC" sz="700" b="1">
                          <a:solidFill>
                            <a:srgbClr val="000000"/>
                          </a:solidFill>
                          <a:latin typeface="Arial"/>
                          <a:ea typeface="Times New Roman"/>
                          <a:cs typeface="Times New Roman"/>
                        </a:rPr>
                        <a:t>5</a:t>
                      </a:r>
                      <a:endParaRPr lang="es-EC" sz="800">
                        <a:latin typeface="Calibri"/>
                        <a:ea typeface="Times New Roman"/>
                        <a:cs typeface="Times New Roman"/>
                      </a:endParaRPr>
                    </a:p>
                  </a:txBody>
                  <a:tcPr marL="31960" marR="31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700">
                          <a:solidFill>
                            <a:srgbClr val="000000"/>
                          </a:solidFill>
                          <a:latin typeface="Arial"/>
                          <a:ea typeface="Times New Roman"/>
                          <a:cs typeface="Times New Roman"/>
                        </a:rPr>
                        <a:t>Microondas </a:t>
                      </a:r>
                      <a:endParaRPr lang="es-EC" sz="800">
                        <a:latin typeface="Calibri"/>
                        <a:ea typeface="Times New Roman"/>
                        <a:cs typeface="Times New Roman"/>
                      </a:endParaRPr>
                    </a:p>
                  </a:txBody>
                  <a:tcPr marL="31960" marR="31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700">
                          <a:solidFill>
                            <a:srgbClr val="000000"/>
                          </a:solidFill>
                          <a:latin typeface="Arial"/>
                          <a:ea typeface="Times New Roman"/>
                          <a:cs typeface="Times New Roman"/>
                        </a:rPr>
                        <a:t>1200</a:t>
                      </a:r>
                      <a:endParaRPr lang="es-EC" sz="800">
                        <a:latin typeface="Calibri"/>
                        <a:ea typeface="Times New Roman"/>
                        <a:cs typeface="Times New Roman"/>
                      </a:endParaRPr>
                    </a:p>
                  </a:txBody>
                  <a:tcPr marL="31960" marR="31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4216">
                <a:tc>
                  <a:txBody>
                    <a:bodyPr/>
                    <a:lstStyle/>
                    <a:p>
                      <a:pPr algn="ctr">
                        <a:lnSpc>
                          <a:spcPct val="115000"/>
                        </a:lnSpc>
                        <a:spcAft>
                          <a:spcPts val="0"/>
                        </a:spcAft>
                      </a:pPr>
                      <a:r>
                        <a:rPr lang="es-EC" sz="700" b="1">
                          <a:solidFill>
                            <a:srgbClr val="000000"/>
                          </a:solidFill>
                          <a:latin typeface="Arial"/>
                          <a:ea typeface="Times New Roman"/>
                          <a:cs typeface="Times New Roman"/>
                        </a:rPr>
                        <a:t>6</a:t>
                      </a:r>
                      <a:endParaRPr lang="es-EC" sz="800">
                        <a:latin typeface="Calibri"/>
                        <a:ea typeface="Times New Roman"/>
                        <a:cs typeface="Times New Roman"/>
                      </a:endParaRPr>
                    </a:p>
                  </a:txBody>
                  <a:tcPr marL="31960" marR="31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700">
                          <a:solidFill>
                            <a:srgbClr val="000000"/>
                          </a:solidFill>
                          <a:latin typeface="Arial"/>
                          <a:ea typeface="Times New Roman"/>
                          <a:cs typeface="Times New Roman"/>
                        </a:rPr>
                        <a:t>Cocina Eléctrica 210V</a:t>
                      </a:r>
                      <a:endParaRPr lang="es-EC" sz="800">
                        <a:latin typeface="Calibri"/>
                        <a:ea typeface="Times New Roman"/>
                        <a:cs typeface="Times New Roman"/>
                      </a:endParaRPr>
                    </a:p>
                  </a:txBody>
                  <a:tcPr marL="31960" marR="31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700">
                          <a:solidFill>
                            <a:srgbClr val="000000"/>
                          </a:solidFill>
                          <a:latin typeface="Arial"/>
                          <a:ea typeface="Times New Roman"/>
                          <a:cs typeface="Times New Roman"/>
                        </a:rPr>
                        <a:t>6000</a:t>
                      </a:r>
                      <a:endParaRPr lang="es-EC" sz="800">
                        <a:latin typeface="Calibri"/>
                        <a:ea typeface="Times New Roman"/>
                        <a:cs typeface="Times New Roman"/>
                      </a:endParaRPr>
                    </a:p>
                  </a:txBody>
                  <a:tcPr marL="31960" marR="31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4216">
                <a:tc>
                  <a:txBody>
                    <a:bodyPr/>
                    <a:lstStyle/>
                    <a:p>
                      <a:pPr algn="ctr">
                        <a:lnSpc>
                          <a:spcPct val="115000"/>
                        </a:lnSpc>
                        <a:spcAft>
                          <a:spcPts val="0"/>
                        </a:spcAft>
                      </a:pPr>
                      <a:r>
                        <a:rPr lang="es-EC" sz="700" b="1">
                          <a:solidFill>
                            <a:srgbClr val="000000"/>
                          </a:solidFill>
                          <a:latin typeface="Arial"/>
                          <a:ea typeface="Times New Roman"/>
                          <a:cs typeface="Times New Roman"/>
                        </a:rPr>
                        <a:t>7</a:t>
                      </a:r>
                      <a:endParaRPr lang="es-EC" sz="800">
                        <a:latin typeface="Calibri"/>
                        <a:ea typeface="Times New Roman"/>
                        <a:cs typeface="Times New Roman"/>
                      </a:endParaRPr>
                    </a:p>
                  </a:txBody>
                  <a:tcPr marL="31960" marR="31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700">
                          <a:solidFill>
                            <a:srgbClr val="000000"/>
                          </a:solidFill>
                          <a:latin typeface="Arial"/>
                          <a:ea typeface="Times New Roman"/>
                          <a:cs typeface="Times New Roman"/>
                        </a:rPr>
                        <a:t>Horno Eléctrico</a:t>
                      </a:r>
                      <a:endParaRPr lang="es-EC" sz="800">
                        <a:latin typeface="Calibri"/>
                        <a:ea typeface="Times New Roman"/>
                        <a:cs typeface="Times New Roman"/>
                      </a:endParaRPr>
                    </a:p>
                  </a:txBody>
                  <a:tcPr marL="31960" marR="31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700">
                          <a:solidFill>
                            <a:srgbClr val="000000"/>
                          </a:solidFill>
                          <a:latin typeface="Arial"/>
                          <a:ea typeface="Times New Roman"/>
                          <a:cs typeface="Times New Roman"/>
                        </a:rPr>
                        <a:t>6000</a:t>
                      </a:r>
                      <a:endParaRPr lang="es-EC" sz="800">
                        <a:latin typeface="Calibri"/>
                        <a:ea typeface="Times New Roman"/>
                        <a:cs typeface="Times New Roman"/>
                      </a:endParaRPr>
                    </a:p>
                  </a:txBody>
                  <a:tcPr marL="31960" marR="31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4216">
                <a:tc>
                  <a:txBody>
                    <a:bodyPr/>
                    <a:lstStyle/>
                    <a:p>
                      <a:pPr algn="ctr">
                        <a:lnSpc>
                          <a:spcPct val="115000"/>
                        </a:lnSpc>
                        <a:spcAft>
                          <a:spcPts val="0"/>
                        </a:spcAft>
                      </a:pPr>
                      <a:r>
                        <a:rPr lang="es-EC" sz="700" b="1">
                          <a:solidFill>
                            <a:srgbClr val="000000"/>
                          </a:solidFill>
                          <a:latin typeface="Arial"/>
                          <a:ea typeface="Times New Roman"/>
                          <a:cs typeface="Times New Roman"/>
                        </a:rPr>
                        <a:t>8</a:t>
                      </a:r>
                      <a:endParaRPr lang="es-EC" sz="800">
                        <a:latin typeface="Calibri"/>
                        <a:ea typeface="Times New Roman"/>
                        <a:cs typeface="Times New Roman"/>
                      </a:endParaRPr>
                    </a:p>
                  </a:txBody>
                  <a:tcPr marL="31960" marR="31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700">
                          <a:solidFill>
                            <a:srgbClr val="000000"/>
                          </a:solidFill>
                          <a:latin typeface="Arial"/>
                          <a:ea typeface="Times New Roman"/>
                          <a:cs typeface="Times New Roman"/>
                        </a:rPr>
                        <a:t>Lavaplatos</a:t>
                      </a:r>
                      <a:endParaRPr lang="es-EC" sz="800">
                        <a:latin typeface="Calibri"/>
                        <a:ea typeface="Times New Roman"/>
                        <a:cs typeface="Times New Roman"/>
                      </a:endParaRPr>
                    </a:p>
                  </a:txBody>
                  <a:tcPr marL="31960" marR="31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700">
                          <a:solidFill>
                            <a:srgbClr val="000000"/>
                          </a:solidFill>
                          <a:latin typeface="Arial"/>
                          <a:ea typeface="Times New Roman"/>
                          <a:cs typeface="Times New Roman"/>
                        </a:rPr>
                        <a:t>2300</a:t>
                      </a:r>
                      <a:endParaRPr lang="es-EC" sz="800">
                        <a:latin typeface="Calibri"/>
                        <a:ea typeface="Times New Roman"/>
                        <a:cs typeface="Times New Roman"/>
                      </a:endParaRPr>
                    </a:p>
                  </a:txBody>
                  <a:tcPr marL="31960" marR="31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4216">
                <a:tc>
                  <a:txBody>
                    <a:bodyPr/>
                    <a:lstStyle/>
                    <a:p>
                      <a:pPr algn="ctr">
                        <a:lnSpc>
                          <a:spcPct val="115000"/>
                        </a:lnSpc>
                        <a:spcAft>
                          <a:spcPts val="0"/>
                        </a:spcAft>
                      </a:pPr>
                      <a:r>
                        <a:rPr lang="es-EC" sz="700" b="1">
                          <a:solidFill>
                            <a:srgbClr val="000000"/>
                          </a:solidFill>
                          <a:latin typeface="Arial"/>
                          <a:ea typeface="Times New Roman"/>
                          <a:cs typeface="Times New Roman"/>
                        </a:rPr>
                        <a:t>9</a:t>
                      </a:r>
                      <a:endParaRPr lang="es-EC" sz="800">
                        <a:latin typeface="Calibri"/>
                        <a:ea typeface="Times New Roman"/>
                        <a:cs typeface="Times New Roman"/>
                      </a:endParaRPr>
                    </a:p>
                  </a:txBody>
                  <a:tcPr marL="31960" marR="31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700">
                          <a:solidFill>
                            <a:srgbClr val="000000"/>
                          </a:solidFill>
                          <a:latin typeface="Arial"/>
                          <a:ea typeface="Times New Roman"/>
                          <a:cs typeface="Times New Roman"/>
                        </a:rPr>
                        <a:t>Lavadora</a:t>
                      </a:r>
                      <a:endParaRPr lang="es-EC" sz="800">
                        <a:latin typeface="Calibri"/>
                        <a:ea typeface="Times New Roman"/>
                        <a:cs typeface="Times New Roman"/>
                      </a:endParaRPr>
                    </a:p>
                  </a:txBody>
                  <a:tcPr marL="31960" marR="31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700" dirty="0">
                          <a:solidFill>
                            <a:srgbClr val="000000"/>
                          </a:solidFill>
                          <a:latin typeface="Arial"/>
                          <a:ea typeface="Times New Roman"/>
                          <a:cs typeface="Times New Roman"/>
                        </a:rPr>
                        <a:t>700</a:t>
                      </a:r>
                      <a:endParaRPr lang="es-EC" sz="800" dirty="0">
                        <a:latin typeface="Calibri"/>
                        <a:ea typeface="Times New Roman"/>
                        <a:cs typeface="Times New Roman"/>
                      </a:endParaRPr>
                    </a:p>
                  </a:txBody>
                  <a:tcPr marL="31960" marR="31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4216">
                <a:tc>
                  <a:txBody>
                    <a:bodyPr/>
                    <a:lstStyle/>
                    <a:p>
                      <a:pPr algn="ctr">
                        <a:lnSpc>
                          <a:spcPct val="115000"/>
                        </a:lnSpc>
                        <a:spcAft>
                          <a:spcPts val="0"/>
                        </a:spcAft>
                      </a:pPr>
                      <a:r>
                        <a:rPr lang="es-EC" sz="700" b="1">
                          <a:solidFill>
                            <a:srgbClr val="000000"/>
                          </a:solidFill>
                          <a:latin typeface="Arial"/>
                          <a:ea typeface="Times New Roman"/>
                          <a:cs typeface="Times New Roman"/>
                        </a:rPr>
                        <a:t>10</a:t>
                      </a:r>
                      <a:endParaRPr lang="es-EC" sz="800">
                        <a:latin typeface="Calibri"/>
                        <a:ea typeface="Times New Roman"/>
                        <a:cs typeface="Times New Roman"/>
                      </a:endParaRPr>
                    </a:p>
                  </a:txBody>
                  <a:tcPr marL="31960" marR="31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700">
                          <a:solidFill>
                            <a:srgbClr val="000000"/>
                          </a:solidFill>
                          <a:latin typeface="Arial"/>
                          <a:ea typeface="Times New Roman"/>
                          <a:cs typeface="Times New Roman"/>
                        </a:rPr>
                        <a:t>Secadora 210V</a:t>
                      </a:r>
                      <a:endParaRPr lang="es-EC" sz="800">
                        <a:latin typeface="Calibri"/>
                        <a:ea typeface="Times New Roman"/>
                        <a:cs typeface="Times New Roman"/>
                      </a:endParaRPr>
                    </a:p>
                  </a:txBody>
                  <a:tcPr marL="31960" marR="31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700">
                          <a:solidFill>
                            <a:srgbClr val="000000"/>
                          </a:solidFill>
                          <a:latin typeface="Arial"/>
                          <a:ea typeface="Times New Roman"/>
                          <a:cs typeface="Times New Roman"/>
                        </a:rPr>
                        <a:t>5000</a:t>
                      </a:r>
                      <a:endParaRPr lang="es-EC" sz="800">
                        <a:latin typeface="Calibri"/>
                        <a:ea typeface="Times New Roman"/>
                        <a:cs typeface="Times New Roman"/>
                      </a:endParaRPr>
                    </a:p>
                  </a:txBody>
                  <a:tcPr marL="31960" marR="31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0247">
                <a:tc>
                  <a:txBody>
                    <a:bodyPr/>
                    <a:lstStyle/>
                    <a:p>
                      <a:pPr algn="ctr">
                        <a:lnSpc>
                          <a:spcPct val="115000"/>
                        </a:lnSpc>
                        <a:spcAft>
                          <a:spcPts val="0"/>
                        </a:spcAft>
                      </a:pPr>
                      <a:r>
                        <a:rPr lang="es-EC" sz="700" b="1">
                          <a:solidFill>
                            <a:srgbClr val="000000"/>
                          </a:solidFill>
                          <a:latin typeface="Arial"/>
                          <a:ea typeface="Times New Roman"/>
                          <a:cs typeface="Times New Roman"/>
                        </a:rPr>
                        <a:t>11</a:t>
                      </a:r>
                      <a:endParaRPr lang="es-EC" sz="800">
                        <a:latin typeface="Calibri"/>
                        <a:ea typeface="Times New Roman"/>
                        <a:cs typeface="Times New Roman"/>
                      </a:endParaRPr>
                    </a:p>
                  </a:txBody>
                  <a:tcPr marL="31960" marR="31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700">
                          <a:solidFill>
                            <a:srgbClr val="000000"/>
                          </a:solidFill>
                          <a:latin typeface="Arial"/>
                          <a:ea typeface="Times New Roman"/>
                          <a:cs typeface="Times New Roman"/>
                        </a:rPr>
                        <a:t>Motor AC (Movimiento de pantalla de proyección) – (16 unidades)</a:t>
                      </a:r>
                      <a:endParaRPr lang="es-EC" sz="800">
                        <a:latin typeface="Calibri"/>
                        <a:ea typeface="Times New Roman"/>
                        <a:cs typeface="Times New Roman"/>
                      </a:endParaRPr>
                    </a:p>
                  </a:txBody>
                  <a:tcPr marL="31960" marR="31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700">
                          <a:solidFill>
                            <a:srgbClr val="000000"/>
                          </a:solidFill>
                          <a:latin typeface="Arial"/>
                          <a:ea typeface="Times New Roman"/>
                          <a:cs typeface="Times New Roman"/>
                        </a:rPr>
                        <a:t>850</a:t>
                      </a:r>
                      <a:endParaRPr lang="es-EC" sz="800">
                        <a:latin typeface="Calibri"/>
                        <a:ea typeface="Times New Roman"/>
                        <a:cs typeface="Times New Roman"/>
                      </a:endParaRPr>
                    </a:p>
                  </a:txBody>
                  <a:tcPr marL="31960" marR="31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4216">
                <a:tc>
                  <a:txBody>
                    <a:bodyPr/>
                    <a:lstStyle/>
                    <a:p>
                      <a:pPr algn="ctr">
                        <a:lnSpc>
                          <a:spcPct val="115000"/>
                        </a:lnSpc>
                        <a:spcAft>
                          <a:spcPts val="0"/>
                        </a:spcAft>
                      </a:pPr>
                      <a:r>
                        <a:rPr lang="es-EC" sz="700" b="1">
                          <a:solidFill>
                            <a:srgbClr val="000000"/>
                          </a:solidFill>
                          <a:latin typeface="Arial"/>
                          <a:ea typeface="Times New Roman"/>
                          <a:cs typeface="Times New Roman"/>
                        </a:rPr>
                        <a:t>12</a:t>
                      </a:r>
                      <a:endParaRPr lang="es-EC" sz="800">
                        <a:latin typeface="Calibri"/>
                        <a:ea typeface="Times New Roman"/>
                        <a:cs typeface="Times New Roman"/>
                      </a:endParaRPr>
                    </a:p>
                  </a:txBody>
                  <a:tcPr marL="31960" marR="31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700">
                          <a:solidFill>
                            <a:srgbClr val="000000"/>
                          </a:solidFill>
                          <a:latin typeface="Arial"/>
                          <a:ea typeface="Times New Roman"/>
                          <a:cs typeface="Times New Roman"/>
                        </a:rPr>
                        <a:t>Motor AC (Movimiento de Cortinas)</a:t>
                      </a:r>
                      <a:endParaRPr lang="es-EC" sz="800">
                        <a:latin typeface="Calibri"/>
                        <a:ea typeface="Times New Roman"/>
                        <a:cs typeface="Times New Roman"/>
                      </a:endParaRPr>
                    </a:p>
                  </a:txBody>
                  <a:tcPr marL="31960" marR="31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700">
                          <a:solidFill>
                            <a:srgbClr val="000000"/>
                          </a:solidFill>
                          <a:latin typeface="Arial"/>
                          <a:ea typeface="Times New Roman"/>
                          <a:cs typeface="Times New Roman"/>
                        </a:rPr>
                        <a:t>50</a:t>
                      </a:r>
                      <a:endParaRPr lang="es-EC" sz="800">
                        <a:latin typeface="Calibri"/>
                        <a:ea typeface="Times New Roman"/>
                        <a:cs typeface="Times New Roman"/>
                      </a:endParaRPr>
                    </a:p>
                  </a:txBody>
                  <a:tcPr marL="31960" marR="31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4216">
                <a:tc>
                  <a:txBody>
                    <a:bodyPr/>
                    <a:lstStyle/>
                    <a:p>
                      <a:pPr algn="ctr">
                        <a:lnSpc>
                          <a:spcPct val="115000"/>
                        </a:lnSpc>
                        <a:spcAft>
                          <a:spcPts val="0"/>
                        </a:spcAft>
                      </a:pPr>
                      <a:r>
                        <a:rPr lang="es-EC" sz="700" b="1">
                          <a:solidFill>
                            <a:srgbClr val="000000"/>
                          </a:solidFill>
                          <a:latin typeface="Arial"/>
                          <a:ea typeface="Times New Roman"/>
                          <a:cs typeface="Times New Roman"/>
                        </a:rPr>
                        <a:t>13</a:t>
                      </a:r>
                      <a:endParaRPr lang="es-EC" sz="800">
                        <a:latin typeface="Calibri"/>
                        <a:ea typeface="Times New Roman"/>
                        <a:cs typeface="Times New Roman"/>
                      </a:endParaRPr>
                    </a:p>
                  </a:txBody>
                  <a:tcPr marL="31960" marR="31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700">
                          <a:solidFill>
                            <a:srgbClr val="000000"/>
                          </a:solidFill>
                          <a:latin typeface="Arial"/>
                          <a:ea typeface="Times New Roman"/>
                          <a:cs typeface="Times New Roman"/>
                        </a:rPr>
                        <a:t>Proyector Multimedia</a:t>
                      </a:r>
                      <a:endParaRPr lang="es-EC" sz="800">
                        <a:latin typeface="Calibri"/>
                        <a:ea typeface="Times New Roman"/>
                        <a:cs typeface="Times New Roman"/>
                      </a:endParaRPr>
                    </a:p>
                  </a:txBody>
                  <a:tcPr marL="31960" marR="31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700">
                          <a:solidFill>
                            <a:srgbClr val="000000"/>
                          </a:solidFill>
                          <a:latin typeface="Arial"/>
                          <a:ea typeface="Times New Roman"/>
                          <a:cs typeface="Times New Roman"/>
                        </a:rPr>
                        <a:t>225</a:t>
                      </a:r>
                      <a:endParaRPr lang="es-EC" sz="800">
                        <a:latin typeface="Calibri"/>
                        <a:ea typeface="Times New Roman"/>
                        <a:cs typeface="Times New Roman"/>
                      </a:endParaRPr>
                    </a:p>
                  </a:txBody>
                  <a:tcPr marL="31960" marR="31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4216">
                <a:tc>
                  <a:txBody>
                    <a:bodyPr/>
                    <a:lstStyle/>
                    <a:p>
                      <a:pPr algn="ctr">
                        <a:lnSpc>
                          <a:spcPct val="115000"/>
                        </a:lnSpc>
                        <a:spcAft>
                          <a:spcPts val="0"/>
                        </a:spcAft>
                      </a:pPr>
                      <a:r>
                        <a:rPr lang="es-EC" sz="700" b="1">
                          <a:solidFill>
                            <a:srgbClr val="000000"/>
                          </a:solidFill>
                          <a:latin typeface="Arial"/>
                          <a:ea typeface="Times New Roman"/>
                          <a:cs typeface="Times New Roman"/>
                        </a:rPr>
                        <a:t>14</a:t>
                      </a:r>
                      <a:endParaRPr lang="es-EC" sz="800">
                        <a:latin typeface="Calibri"/>
                        <a:ea typeface="Times New Roman"/>
                        <a:cs typeface="Times New Roman"/>
                      </a:endParaRPr>
                    </a:p>
                  </a:txBody>
                  <a:tcPr marL="31960" marR="31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700">
                          <a:solidFill>
                            <a:srgbClr val="000000"/>
                          </a:solidFill>
                          <a:latin typeface="Arial"/>
                          <a:ea typeface="Times New Roman"/>
                          <a:cs typeface="Times New Roman"/>
                        </a:rPr>
                        <a:t>Equipo de Amplificación </a:t>
                      </a:r>
                      <a:endParaRPr lang="es-EC" sz="800">
                        <a:latin typeface="Calibri"/>
                        <a:ea typeface="Times New Roman"/>
                        <a:cs typeface="Times New Roman"/>
                      </a:endParaRPr>
                    </a:p>
                  </a:txBody>
                  <a:tcPr marL="31960" marR="31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700">
                          <a:solidFill>
                            <a:srgbClr val="000000"/>
                          </a:solidFill>
                          <a:latin typeface="Arial"/>
                          <a:ea typeface="Times New Roman"/>
                          <a:cs typeface="Times New Roman"/>
                        </a:rPr>
                        <a:t>850</a:t>
                      </a:r>
                      <a:endParaRPr lang="es-EC" sz="800">
                        <a:latin typeface="Calibri"/>
                        <a:ea typeface="Times New Roman"/>
                        <a:cs typeface="Times New Roman"/>
                      </a:endParaRPr>
                    </a:p>
                  </a:txBody>
                  <a:tcPr marL="31960" marR="31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0247">
                <a:tc>
                  <a:txBody>
                    <a:bodyPr/>
                    <a:lstStyle/>
                    <a:p>
                      <a:pPr algn="ctr">
                        <a:lnSpc>
                          <a:spcPct val="115000"/>
                        </a:lnSpc>
                        <a:spcAft>
                          <a:spcPts val="0"/>
                        </a:spcAft>
                      </a:pPr>
                      <a:r>
                        <a:rPr lang="es-EC" sz="700" b="1">
                          <a:solidFill>
                            <a:srgbClr val="000000"/>
                          </a:solidFill>
                          <a:latin typeface="Arial"/>
                          <a:ea typeface="Times New Roman"/>
                          <a:cs typeface="Times New Roman"/>
                        </a:rPr>
                        <a:t>15</a:t>
                      </a:r>
                      <a:endParaRPr lang="es-EC" sz="800">
                        <a:latin typeface="Calibri"/>
                        <a:ea typeface="Times New Roman"/>
                        <a:cs typeface="Times New Roman"/>
                      </a:endParaRPr>
                    </a:p>
                  </a:txBody>
                  <a:tcPr marL="31960" marR="31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700">
                          <a:solidFill>
                            <a:srgbClr val="000000"/>
                          </a:solidFill>
                          <a:latin typeface="Arial"/>
                          <a:ea typeface="Times New Roman"/>
                          <a:cs typeface="Times New Roman"/>
                        </a:rPr>
                        <a:t>Equipo de Amplificación en resto de Departamento (14 Parlantes)</a:t>
                      </a:r>
                      <a:endParaRPr lang="es-EC" sz="800">
                        <a:latin typeface="Calibri"/>
                        <a:ea typeface="Times New Roman"/>
                        <a:cs typeface="Times New Roman"/>
                      </a:endParaRPr>
                    </a:p>
                  </a:txBody>
                  <a:tcPr marL="31960" marR="31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700" dirty="0">
                          <a:solidFill>
                            <a:srgbClr val="000000"/>
                          </a:solidFill>
                          <a:latin typeface="Arial"/>
                          <a:ea typeface="Times New Roman"/>
                          <a:cs typeface="Times New Roman"/>
                        </a:rPr>
                        <a:t>1400</a:t>
                      </a:r>
                      <a:endParaRPr lang="es-EC" sz="800" dirty="0">
                        <a:latin typeface="Calibri"/>
                        <a:ea typeface="Times New Roman"/>
                        <a:cs typeface="Times New Roman"/>
                      </a:endParaRPr>
                    </a:p>
                  </a:txBody>
                  <a:tcPr marL="31960" marR="31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4216">
                <a:tc>
                  <a:txBody>
                    <a:bodyPr/>
                    <a:lstStyle/>
                    <a:p>
                      <a:pPr algn="ctr">
                        <a:lnSpc>
                          <a:spcPct val="115000"/>
                        </a:lnSpc>
                        <a:spcAft>
                          <a:spcPts val="0"/>
                        </a:spcAft>
                      </a:pPr>
                      <a:r>
                        <a:rPr lang="es-EC" sz="700" b="1">
                          <a:solidFill>
                            <a:srgbClr val="000000"/>
                          </a:solidFill>
                          <a:latin typeface="Arial"/>
                          <a:ea typeface="Times New Roman"/>
                          <a:cs typeface="Times New Roman"/>
                        </a:rPr>
                        <a:t>16</a:t>
                      </a:r>
                      <a:endParaRPr lang="es-EC" sz="800">
                        <a:latin typeface="Calibri"/>
                        <a:ea typeface="Times New Roman"/>
                        <a:cs typeface="Times New Roman"/>
                      </a:endParaRPr>
                    </a:p>
                  </a:txBody>
                  <a:tcPr marL="31960" marR="31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700">
                          <a:solidFill>
                            <a:srgbClr val="000000"/>
                          </a:solidFill>
                          <a:latin typeface="Arial"/>
                          <a:ea typeface="Times New Roman"/>
                          <a:cs typeface="Times New Roman"/>
                        </a:rPr>
                        <a:t>Parlantes Exteriores (4 Equipos)</a:t>
                      </a:r>
                      <a:endParaRPr lang="es-EC" sz="800">
                        <a:latin typeface="Calibri"/>
                        <a:ea typeface="Times New Roman"/>
                        <a:cs typeface="Times New Roman"/>
                      </a:endParaRPr>
                    </a:p>
                  </a:txBody>
                  <a:tcPr marL="31960" marR="31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700">
                          <a:solidFill>
                            <a:srgbClr val="000000"/>
                          </a:solidFill>
                          <a:latin typeface="Arial"/>
                          <a:ea typeface="Times New Roman"/>
                          <a:cs typeface="Times New Roman"/>
                        </a:rPr>
                        <a:t>400</a:t>
                      </a:r>
                      <a:endParaRPr lang="es-EC" sz="800">
                        <a:latin typeface="Calibri"/>
                        <a:ea typeface="Times New Roman"/>
                        <a:cs typeface="Times New Roman"/>
                      </a:endParaRPr>
                    </a:p>
                  </a:txBody>
                  <a:tcPr marL="31960" marR="31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4216">
                <a:tc>
                  <a:txBody>
                    <a:bodyPr/>
                    <a:lstStyle/>
                    <a:p>
                      <a:pPr algn="ctr">
                        <a:lnSpc>
                          <a:spcPct val="115000"/>
                        </a:lnSpc>
                        <a:spcAft>
                          <a:spcPts val="0"/>
                        </a:spcAft>
                      </a:pPr>
                      <a:r>
                        <a:rPr lang="es-EC" sz="700" b="1">
                          <a:solidFill>
                            <a:srgbClr val="000000"/>
                          </a:solidFill>
                          <a:latin typeface="Arial"/>
                          <a:ea typeface="Times New Roman"/>
                          <a:cs typeface="Times New Roman"/>
                        </a:rPr>
                        <a:t>17</a:t>
                      </a:r>
                      <a:endParaRPr lang="es-EC" sz="800">
                        <a:latin typeface="Calibri"/>
                        <a:ea typeface="Times New Roman"/>
                        <a:cs typeface="Times New Roman"/>
                      </a:endParaRPr>
                    </a:p>
                  </a:txBody>
                  <a:tcPr marL="31960" marR="31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700">
                          <a:solidFill>
                            <a:srgbClr val="000000"/>
                          </a:solidFill>
                          <a:latin typeface="Arial"/>
                          <a:ea typeface="Times New Roman"/>
                          <a:cs typeface="Times New Roman"/>
                        </a:rPr>
                        <a:t>Barra de Sonido</a:t>
                      </a:r>
                      <a:endParaRPr lang="es-EC" sz="800">
                        <a:latin typeface="Calibri"/>
                        <a:ea typeface="Times New Roman"/>
                        <a:cs typeface="Times New Roman"/>
                      </a:endParaRPr>
                    </a:p>
                  </a:txBody>
                  <a:tcPr marL="31960" marR="31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700">
                          <a:solidFill>
                            <a:srgbClr val="000000"/>
                          </a:solidFill>
                          <a:latin typeface="Arial"/>
                          <a:ea typeface="Times New Roman"/>
                          <a:cs typeface="Times New Roman"/>
                        </a:rPr>
                        <a:t>160</a:t>
                      </a:r>
                      <a:endParaRPr lang="es-EC" sz="800">
                        <a:latin typeface="Calibri"/>
                        <a:ea typeface="Times New Roman"/>
                        <a:cs typeface="Times New Roman"/>
                      </a:endParaRPr>
                    </a:p>
                  </a:txBody>
                  <a:tcPr marL="31960" marR="31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4216">
                <a:tc>
                  <a:txBody>
                    <a:bodyPr/>
                    <a:lstStyle/>
                    <a:p>
                      <a:pPr algn="ctr">
                        <a:lnSpc>
                          <a:spcPct val="115000"/>
                        </a:lnSpc>
                        <a:spcAft>
                          <a:spcPts val="0"/>
                        </a:spcAft>
                      </a:pPr>
                      <a:r>
                        <a:rPr lang="es-EC" sz="700" b="1">
                          <a:solidFill>
                            <a:srgbClr val="000000"/>
                          </a:solidFill>
                          <a:latin typeface="Arial"/>
                          <a:ea typeface="Times New Roman"/>
                          <a:cs typeface="Times New Roman"/>
                        </a:rPr>
                        <a:t>18</a:t>
                      </a:r>
                      <a:endParaRPr lang="es-EC" sz="800">
                        <a:latin typeface="Calibri"/>
                        <a:ea typeface="Times New Roman"/>
                        <a:cs typeface="Times New Roman"/>
                      </a:endParaRPr>
                    </a:p>
                  </a:txBody>
                  <a:tcPr marL="31960" marR="31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700">
                          <a:solidFill>
                            <a:srgbClr val="000000"/>
                          </a:solidFill>
                          <a:latin typeface="Arial"/>
                          <a:ea typeface="Times New Roman"/>
                          <a:cs typeface="Times New Roman"/>
                        </a:rPr>
                        <a:t>Refrigerador</a:t>
                      </a:r>
                      <a:endParaRPr lang="es-EC" sz="800">
                        <a:latin typeface="Calibri"/>
                        <a:ea typeface="Times New Roman"/>
                        <a:cs typeface="Times New Roman"/>
                      </a:endParaRPr>
                    </a:p>
                  </a:txBody>
                  <a:tcPr marL="31960" marR="31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700">
                          <a:solidFill>
                            <a:srgbClr val="000000"/>
                          </a:solidFill>
                          <a:latin typeface="Arial"/>
                          <a:ea typeface="Times New Roman"/>
                          <a:cs typeface="Times New Roman"/>
                        </a:rPr>
                        <a:t>400</a:t>
                      </a:r>
                      <a:endParaRPr lang="es-EC" sz="800">
                        <a:latin typeface="Calibri"/>
                        <a:ea typeface="Times New Roman"/>
                        <a:cs typeface="Times New Roman"/>
                      </a:endParaRPr>
                    </a:p>
                  </a:txBody>
                  <a:tcPr marL="31960" marR="31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4216">
                <a:tc>
                  <a:txBody>
                    <a:bodyPr/>
                    <a:lstStyle/>
                    <a:p>
                      <a:pPr algn="ctr">
                        <a:lnSpc>
                          <a:spcPct val="115000"/>
                        </a:lnSpc>
                        <a:spcAft>
                          <a:spcPts val="0"/>
                        </a:spcAft>
                      </a:pPr>
                      <a:r>
                        <a:rPr lang="es-EC" sz="700" b="1">
                          <a:solidFill>
                            <a:srgbClr val="000000"/>
                          </a:solidFill>
                          <a:latin typeface="Arial"/>
                          <a:ea typeface="Times New Roman"/>
                          <a:cs typeface="Times New Roman"/>
                        </a:rPr>
                        <a:t>19</a:t>
                      </a:r>
                      <a:endParaRPr lang="es-EC" sz="800">
                        <a:latin typeface="Calibri"/>
                        <a:ea typeface="Times New Roman"/>
                        <a:cs typeface="Times New Roman"/>
                      </a:endParaRPr>
                    </a:p>
                  </a:txBody>
                  <a:tcPr marL="31960" marR="31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700">
                          <a:solidFill>
                            <a:srgbClr val="000000"/>
                          </a:solidFill>
                          <a:latin typeface="Arial"/>
                          <a:ea typeface="Times New Roman"/>
                          <a:cs typeface="Times New Roman"/>
                        </a:rPr>
                        <a:t>Laptop (2 Unidades)</a:t>
                      </a:r>
                      <a:endParaRPr lang="es-EC" sz="800">
                        <a:latin typeface="Calibri"/>
                        <a:ea typeface="Times New Roman"/>
                        <a:cs typeface="Times New Roman"/>
                      </a:endParaRPr>
                    </a:p>
                  </a:txBody>
                  <a:tcPr marL="31960" marR="31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700">
                          <a:solidFill>
                            <a:srgbClr val="000000"/>
                          </a:solidFill>
                          <a:latin typeface="Arial"/>
                          <a:ea typeface="Times New Roman"/>
                          <a:cs typeface="Times New Roman"/>
                        </a:rPr>
                        <a:t>400</a:t>
                      </a:r>
                      <a:endParaRPr lang="es-EC" sz="800">
                        <a:latin typeface="Calibri"/>
                        <a:ea typeface="Times New Roman"/>
                        <a:cs typeface="Times New Roman"/>
                      </a:endParaRPr>
                    </a:p>
                  </a:txBody>
                  <a:tcPr marL="31960" marR="31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4216">
                <a:tc>
                  <a:txBody>
                    <a:bodyPr/>
                    <a:lstStyle/>
                    <a:p>
                      <a:pPr algn="ctr">
                        <a:lnSpc>
                          <a:spcPct val="115000"/>
                        </a:lnSpc>
                        <a:spcAft>
                          <a:spcPts val="0"/>
                        </a:spcAft>
                      </a:pPr>
                      <a:r>
                        <a:rPr lang="es-EC" sz="700" b="1">
                          <a:solidFill>
                            <a:srgbClr val="000000"/>
                          </a:solidFill>
                          <a:latin typeface="Arial"/>
                          <a:ea typeface="Times New Roman"/>
                          <a:cs typeface="Times New Roman"/>
                        </a:rPr>
                        <a:t>20</a:t>
                      </a:r>
                      <a:endParaRPr lang="es-EC" sz="800">
                        <a:latin typeface="Calibri"/>
                        <a:ea typeface="Times New Roman"/>
                        <a:cs typeface="Times New Roman"/>
                      </a:endParaRPr>
                    </a:p>
                  </a:txBody>
                  <a:tcPr marL="31960" marR="31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700">
                          <a:solidFill>
                            <a:srgbClr val="000000"/>
                          </a:solidFill>
                          <a:latin typeface="Arial"/>
                          <a:ea typeface="Times New Roman"/>
                          <a:cs typeface="Times New Roman"/>
                        </a:rPr>
                        <a:t>Equipo de Control por red de audio e iluminación</a:t>
                      </a:r>
                      <a:endParaRPr lang="es-EC" sz="800">
                        <a:latin typeface="Calibri"/>
                        <a:ea typeface="Times New Roman"/>
                        <a:cs typeface="Times New Roman"/>
                      </a:endParaRPr>
                    </a:p>
                  </a:txBody>
                  <a:tcPr marL="31960" marR="31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700">
                          <a:solidFill>
                            <a:srgbClr val="000000"/>
                          </a:solidFill>
                          <a:latin typeface="Arial"/>
                          <a:ea typeface="Times New Roman"/>
                          <a:cs typeface="Times New Roman"/>
                        </a:rPr>
                        <a:t>42</a:t>
                      </a:r>
                      <a:endParaRPr lang="es-EC" sz="800">
                        <a:latin typeface="Calibri"/>
                        <a:ea typeface="Times New Roman"/>
                        <a:cs typeface="Times New Roman"/>
                      </a:endParaRPr>
                    </a:p>
                  </a:txBody>
                  <a:tcPr marL="31960" marR="31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4216">
                <a:tc>
                  <a:txBody>
                    <a:bodyPr/>
                    <a:lstStyle/>
                    <a:p>
                      <a:pPr algn="ctr">
                        <a:lnSpc>
                          <a:spcPct val="115000"/>
                        </a:lnSpc>
                        <a:spcAft>
                          <a:spcPts val="0"/>
                        </a:spcAft>
                      </a:pPr>
                      <a:r>
                        <a:rPr lang="es-EC" sz="700" b="1">
                          <a:solidFill>
                            <a:srgbClr val="000000"/>
                          </a:solidFill>
                          <a:latin typeface="Arial"/>
                          <a:ea typeface="Times New Roman"/>
                          <a:cs typeface="Times New Roman"/>
                        </a:rPr>
                        <a:t>21</a:t>
                      </a:r>
                      <a:endParaRPr lang="es-EC" sz="800">
                        <a:latin typeface="Calibri"/>
                        <a:ea typeface="Times New Roman"/>
                        <a:cs typeface="Times New Roman"/>
                      </a:endParaRPr>
                    </a:p>
                  </a:txBody>
                  <a:tcPr marL="31960" marR="31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700">
                          <a:solidFill>
                            <a:srgbClr val="000000"/>
                          </a:solidFill>
                          <a:latin typeface="Arial"/>
                          <a:ea typeface="Times New Roman"/>
                          <a:cs typeface="Times New Roman"/>
                        </a:rPr>
                        <a:t>Pantalla Táctil para control de Iluminación</a:t>
                      </a:r>
                      <a:endParaRPr lang="es-EC" sz="800">
                        <a:latin typeface="Calibri"/>
                        <a:ea typeface="Times New Roman"/>
                        <a:cs typeface="Times New Roman"/>
                      </a:endParaRPr>
                    </a:p>
                  </a:txBody>
                  <a:tcPr marL="31960" marR="31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700">
                          <a:solidFill>
                            <a:srgbClr val="000000"/>
                          </a:solidFill>
                          <a:latin typeface="Arial"/>
                          <a:ea typeface="Times New Roman"/>
                          <a:cs typeface="Times New Roman"/>
                        </a:rPr>
                        <a:t>2</a:t>
                      </a:r>
                      <a:endParaRPr lang="es-EC" sz="800">
                        <a:latin typeface="Calibri"/>
                        <a:ea typeface="Times New Roman"/>
                        <a:cs typeface="Times New Roman"/>
                      </a:endParaRPr>
                    </a:p>
                  </a:txBody>
                  <a:tcPr marL="31960" marR="31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0247">
                <a:tc>
                  <a:txBody>
                    <a:bodyPr/>
                    <a:lstStyle/>
                    <a:p>
                      <a:pPr algn="ctr">
                        <a:lnSpc>
                          <a:spcPct val="115000"/>
                        </a:lnSpc>
                        <a:spcAft>
                          <a:spcPts val="0"/>
                        </a:spcAft>
                      </a:pPr>
                      <a:r>
                        <a:rPr lang="es-EC" sz="700" b="1">
                          <a:solidFill>
                            <a:srgbClr val="000000"/>
                          </a:solidFill>
                          <a:latin typeface="Arial"/>
                          <a:ea typeface="Times New Roman"/>
                          <a:cs typeface="Times New Roman"/>
                        </a:rPr>
                        <a:t>22</a:t>
                      </a:r>
                      <a:endParaRPr lang="es-EC" sz="800">
                        <a:latin typeface="Calibri"/>
                        <a:ea typeface="Times New Roman"/>
                        <a:cs typeface="Times New Roman"/>
                      </a:endParaRPr>
                    </a:p>
                  </a:txBody>
                  <a:tcPr marL="31960" marR="31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700">
                          <a:solidFill>
                            <a:srgbClr val="000000"/>
                          </a:solidFill>
                          <a:latin typeface="Arial"/>
                          <a:ea typeface="Times New Roman"/>
                          <a:cs typeface="Times New Roman"/>
                        </a:rPr>
                        <a:t>Iluminación Fluorescente – Luminaria Tipo Dicroico (200 Luminarias)</a:t>
                      </a:r>
                      <a:endParaRPr lang="es-EC" sz="800">
                        <a:latin typeface="Calibri"/>
                        <a:ea typeface="Times New Roman"/>
                        <a:cs typeface="Times New Roman"/>
                      </a:endParaRPr>
                    </a:p>
                  </a:txBody>
                  <a:tcPr marL="31960" marR="31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700">
                          <a:solidFill>
                            <a:srgbClr val="000000"/>
                          </a:solidFill>
                          <a:latin typeface="Arial"/>
                          <a:ea typeface="Times New Roman"/>
                          <a:cs typeface="Times New Roman"/>
                        </a:rPr>
                        <a:t>2200</a:t>
                      </a:r>
                      <a:endParaRPr lang="es-EC" sz="800">
                        <a:latin typeface="Calibri"/>
                        <a:ea typeface="Times New Roman"/>
                        <a:cs typeface="Times New Roman"/>
                      </a:endParaRPr>
                    </a:p>
                  </a:txBody>
                  <a:tcPr marL="31960" marR="31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4216">
                <a:tc>
                  <a:txBody>
                    <a:bodyPr/>
                    <a:lstStyle/>
                    <a:p>
                      <a:pPr algn="ctr">
                        <a:lnSpc>
                          <a:spcPct val="115000"/>
                        </a:lnSpc>
                        <a:spcAft>
                          <a:spcPts val="0"/>
                        </a:spcAft>
                      </a:pPr>
                      <a:r>
                        <a:rPr lang="es-EC" sz="700" b="1">
                          <a:solidFill>
                            <a:srgbClr val="000000"/>
                          </a:solidFill>
                          <a:latin typeface="Arial"/>
                          <a:ea typeface="Times New Roman"/>
                          <a:cs typeface="Times New Roman"/>
                        </a:rPr>
                        <a:t>23</a:t>
                      </a:r>
                      <a:endParaRPr lang="es-EC" sz="800">
                        <a:latin typeface="Calibri"/>
                        <a:ea typeface="Times New Roman"/>
                        <a:cs typeface="Times New Roman"/>
                      </a:endParaRPr>
                    </a:p>
                  </a:txBody>
                  <a:tcPr marL="31960" marR="31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700">
                          <a:solidFill>
                            <a:srgbClr val="000000"/>
                          </a:solidFill>
                          <a:latin typeface="Arial"/>
                          <a:ea typeface="Times New Roman"/>
                          <a:cs typeface="Times New Roman"/>
                        </a:rPr>
                        <a:t>Iluminación Fluorescente (8 Luminarias)</a:t>
                      </a:r>
                      <a:endParaRPr lang="es-EC" sz="800">
                        <a:latin typeface="Calibri"/>
                        <a:ea typeface="Times New Roman"/>
                        <a:cs typeface="Times New Roman"/>
                      </a:endParaRPr>
                    </a:p>
                  </a:txBody>
                  <a:tcPr marL="31960" marR="31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700">
                          <a:solidFill>
                            <a:srgbClr val="000000"/>
                          </a:solidFill>
                          <a:latin typeface="Arial"/>
                          <a:ea typeface="Times New Roman"/>
                          <a:cs typeface="Times New Roman"/>
                        </a:rPr>
                        <a:t>160</a:t>
                      </a:r>
                      <a:endParaRPr lang="es-EC" sz="800">
                        <a:latin typeface="Calibri"/>
                        <a:ea typeface="Times New Roman"/>
                        <a:cs typeface="Times New Roman"/>
                      </a:endParaRPr>
                    </a:p>
                  </a:txBody>
                  <a:tcPr marL="31960" marR="31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4216">
                <a:tc>
                  <a:txBody>
                    <a:bodyPr/>
                    <a:lstStyle/>
                    <a:p>
                      <a:pPr algn="ctr">
                        <a:lnSpc>
                          <a:spcPct val="115000"/>
                        </a:lnSpc>
                        <a:spcAft>
                          <a:spcPts val="0"/>
                        </a:spcAft>
                      </a:pPr>
                      <a:r>
                        <a:rPr lang="es-EC" sz="700" b="1">
                          <a:solidFill>
                            <a:srgbClr val="000000"/>
                          </a:solidFill>
                          <a:latin typeface="Arial"/>
                          <a:ea typeface="Times New Roman"/>
                          <a:cs typeface="Times New Roman"/>
                        </a:rPr>
                        <a:t>24</a:t>
                      </a:r>
                      <a:endParaRPr lang="es-EC" sz="800">
                        <a:latin typeface="Calibri"/>
                        <a:ea typeface="Times New Roman"/>
                        <a:cs typeface="Times New Roman"/>
                      </a:endParaRPr>
                    </a:p>
                  </a:txBody>
                  <a:tcPr marL="31960" marR="31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700">
                          <a:solidFill>
                            <a:srgbClr val="000000"/>
                          </a:solidFill>
                          <a:latin typeface="Arial"/>
                          <a:ea typeface="Times New Roman"/>
                          <a:cs typeface="Times New Roman"/>
                        </a:rPr>
                        <a:t>Iluminación Incandescente (2 Luminarias)</a:t>
                      </a:r>
                      <a:endParaRPr lang="es-EC" sz="800">
                        <a:latin typeface="Calibri"/>
                        <a:ea typeface="Times New Roman"/>
                        <a:cs typeface="Times New Roman"/>
                      </a:endParaRPr>
                    </a:p>
                  </a:txBody>
                  <a:tcPr marL="31960" marR="31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700">
                          <a:solidFill>
                            <a:srgbClr val="000000"/>
                          </a:solidFill>
                          <a:latin typeface="Arial"/>
                          <a:ea typeface="Times New Roman"/>
                          <a:cs typeface="Times New Roman"/>
                        </a:rPr>
                        <a:t>200</a:t>
                      </a:r>
                      <a:endParaRPr lang="es-EC" sz="800">
                        <a:latin typeface="Calibri"/>
                        <a:ea typeface="Times New Roman"/>
                        <a:cs typeface="Times New Roman"/>
                      </a:endParaRPr>
                    </a:p>
                  </a:txBody>
                  <a:tcPr marL="31960" marR="31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4216">
                <a:tc gridSpan="2">
                  <a:txBody>
                    <a:bodyPr/>
                    <a:lstStyle/>
                    <a:p>
                      <a:pPr algn="ctr">
                        <a:lnSpc>
                          <a:spcPct val="115000"/>
                        </a:lnSpc>
                        <a:spcAft>
                          <a:spcPts val="0"/>
                        </a:spcAft>
                      </a:pPr>
                      <a:r>
                        <a:rPr lang="es-EC" sz="700">
                          <a:solidFill>
                            <a:srgbClr val="000000"/>
                          </a:solidFill>
                          <a:latin typeface="Arial"/>
                          <a:ea typeface="Times New Roman"/>
                          <a:cs typeface="Times New Roman"/>
                        </a:rPr>
                        <a:t>Totales</a:t>
                      </a:r>
                      <a:endParaRPr lang="es-EC" sz="800">
                        <a:latin typeface="Calibri"/>
                        <a:ea typeface="Times New Roman"/>
                        <a:cs typeface="Times New Roman"/>
                      </a:endParaRPr>
                    </a:p>
                  </a:txBody>
                  <a:tcPr marL="31960" marR="31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a:txBody>
                    <a:bodyPr/>
                    <a:lstStyle/>
                    <a:p>
                      <a:pPr algn="ctr">
                        <a:lnSpc>
                          <a:spcPct val="115000"/>
                        </a:lnSpc>
                        <a:spcAft>
                          <a:spcPts val="0"/>
                        </a:spcAft>
                      </a:pPr>
                      <a:r>
                        <a:rPr lang="es-EC" sz="700" dirty="0">
                          <a:solidFill>
                            <a:srgbClr val="000000"/>
                          </a:solidFill>
                          <a:latin typeface="Arial"/>
                          <a:ea typeface="Times New Roman"/>
                          <a:cs typeface="Times New Roman"/>
                        </a:rPr>
                        <a:t>29117</a:t>
                      </a:r>
                      <a:endParaRPr lang="es-EC" sz="800" dirty="0">
                        <a:latin typeface="Calibri"/>
                        <a:ea typeface="Times New Roman"/>
                        <a:cs typeface="Times New Roman"/>
                      </a:endParaRPr>
                    </a:p>
                  </a:txBody>
                  <a:tcPr marL="31960" marR="31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13" name="12 Tabla"/>
          <p:cNvGraphicFramePr>
            <a:graphicFrameLocks noGrp="1"/>
          </p:cNvGraphicFramePr>
          <p:nvPr/>
        </p:nvGraphicFramePr>
        <p:xfrm>
          <a:off x="4714876" y="1285860"/>
          <a:ext cx="3714777" cy="4086051"/>
        </p:xfrm>
        <a:graphic>
          <a:graphicData uri="http://schemas.openxmlformats.org/drawingml/2006/table">
            <a:tbl>
              <a:tblPr/>
              <a:tblGrid>
                <a:gridCol w="248560"/>
                <a:gridCol w="2982718"/>
                <a:gridCol w="483499"/>
              </a:tblGrid>
              <a:tr h="173732">
                <a:tc>
                  <a:txBody>
                    <a:bodyPr/>
                    <a:lstStyle/>
                    <a:p>
                      <a:pPr algn="ctr">
                        <a:lnSpc>
                          <a:spcPct val="115000"/>
                        </a:lnSpc>
                        <a:spcAft>
                          <a:spcPts val="0"/>
                        </a:spcAft>
                      </a:pPr>
                      <a:r>
                        <a:rPr lang="es-EC" sz="900" b="1" dirty="0">
                          <a:solidFill>
                            <a:srgbClr val="000000"/>
                          </a:solidFill>
                          <a:latin typeface="Arial"/>
                          <a:ea typeface="Times New Roman"/>
                          <a:cs typeface="Times New Roman"/>
                        </a:rPr>
                        <a:t>N°</a:t>
                      </a:r>
                      <a:endParaRPr lang="es-EC" sz="1000" dirty="0">
                        <a:latin typeface="Calibri"/>
                        <a:ea typeface="Times New Roman"/>
                        <a:cs typeface="Times New Roman"/>
                      </a:endParaRPr>
                    </a:p>
                  </a:txBody>
                  <a:tcPr marL="38607" marR="3860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es-EC" sz="900" b="1" dirty="0">
                          <a:solidFill>
                            <a:srgbClr val="000000"/>
                          </a:solidFill>
                          <a:latin typeface="Arial"/>
                          <a:ea typeface="Times New Roman"/>
                          <a:cs typeface="Times New Roman"/>
                        </a:rPr>
                        <a:t>APARATOS ELÉCTRICOS Y DE ALUMBRADO</a:t>
                      </a:r>
                      <a:endParaRPr lang="es-EC" sz="1000" dirty="0">
                        <a:latin typeface="Calibri"/>
                        <a:ea typeface="Times New Roman"/>
                        <a:cs typeface="Times New Roman"/>
                      </a:endParaRPr>
                    </a:p>
                  </a:txBody>
                  <a:tcPr marL="38607" marR="3860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r>
              <a:tr h="173732">
                <a:tc>
                  <a:txBody>
                    <a:bodyPr/>
                    <a:lstStyle/>
                    <a:p>
                      <a:pPr>
                        <a:lnSpc>
                          <a:spcPct val="115000"/>
                        </a:lnSpc>
                        <a:spcAft>
                          <a:spcPts val="0"/>
                        </a:spcAft>
                      </a:pPr>
                      <a:r>
                        <a:rPr lang="es-EC" sz="900" b="1">
                          <a:solidFill>
                            <a:srgbClr val="000000"/>
                          </a:solidFill>
                          <a:latin typeface="Arial"/>
                          <a:ea typeface="Times New Roman"/>
                          <a:cs typeface="Times New Roman"/>
                        </a:rPr>
                        <a:t> </a:t>
                      </a:r>
                      <a:endParaRPr lang="es-EC" sz="1000">
                        <a:latin typeface="Calibri"/>
                        <a:ea typeface="Times New Roman"/>
                        <a:cs typeface="Times New Roman"/>
                      </a:endParaRPr>
                    </a:p>
                  </a:txBody>
                  <a:tcPr marL="38607" marR="3860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b="1">
                          <a:solidFill>
                            <a:srgbClr val="000000"/>
                          </a:solidFill>
                          <a:latin typeface="Arial"/>
                          <a:ea typeface="Times New Roman"/>
                          <a:cs typeface="Times New Roman"/>
                        </a:rPr>
                        <a:t>DESCRIPCION</a:t>
                      </a:r>
                      <a:endParaRPr lang="es-EC" sz="1000">
                        <a:latin typeface="Calibri"/>
                        <a:ea typeface="Times New Roman"/>
                        <a:cs typeface="Times New Roman"/>
                      </a:endParaRPr>
                    </a:p>
                  </a:txBody>
                  <a:tcPr marL="38607" marR="3860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b="1" dirty="0" smtClean="0">
                          <a:solidFill>
                            <a:srgbClr val="000000"/>
                          </a:solidFill>
                          <a:latin typeface="Arial"/>
                          <a:ea typeface="Times New Roman"/>
                          <a:cs typeface="Times New Roman"/>
                        </a:rPr>
                        <a:t>CI(W</a:t>
                      </a:r>
                      <a:r>
                        <a:rPr lang="es-EC" sz="900" b="1" dirty="0">
                          <a:solidFill>
                            <a:srgbClr val="000000"/>
                          </a:solidFill>
                          <a:latin typeface="Arial"/>
                          <a:ea typeface="Times New Roman"/>
                          <a:cs typeface="Times New Roman"/>
                        </a:rPr>
                        <a:t>)</a:t>
                      </a:r>
                      <a:endParaRPr lang="es-EC" sz="1000" dirty="0">
                        <a:latin typeface="Calibri"/>
                        <a:ea typeface="Times New Roman"/>
                        <a:cs typeface="Times New Roman"/>
                      </a:endParaRPr>
                    </a:p>
                  </a:txBody>
                  <a:tcPr marL="38607" marR="3860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3732">
                <a:tc>
                  <a:txBody>
                    <a:bodyPr/>
                    <a:lstStyle/>
                    <a:p>
                      <a:pPr algn="ctr">
                        <a:lnSpc>
                          <a:spcPct val="115000"/>
                        </a:lnSpc>
                        <a:spcAft>
                          <a:spcPts val="0"/>
                        </a:spcAft>
                      </a:pPr>
                      <a:r>
                        <a:rPr lang="es-EC" sz="900" b="1">
                          <a:solidFill>
                            <a:srgbClr val="000000"/>
                          </a:solidFill>
                          <a:latin typeface="Arial"/>
                          <a:ea typeface="Times New Roman"/>
                          <a:cs typeface="Times New Roman"/>
                        </a:rPr>
                        <a:t>1</a:t>
                      </a:r>
                      <a:endParaRPr lang="es-EC" sz="1000">
                        <a:latin typeface="Calibri"/>
                        <a:ea typeface="Times New Roman"/>
                        <a:cs typeface="Times New Roman"/>
                      </a:endParaRPr>
                    </a:p>
                  </a:txBody>
                  <a:tcPr marL="38607" marR="3860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a:solidFill>
                            <a:srgbClr val="000000"/>
                          </a:solidFill>
                          <a:latin typeface="Arial"/>
                          <a:ea typeface="Times New Roman"/>
                          <a:cs typeface="Times New Roman"/>
                        </a:rPr>
                        <a:t>Iluminación Fluorescente (15W) en corredor </a:t>
                      </a:r>
                      <a:endParaRPr lang="es-EC" sz="1000">
                        <a:latin typeface="Calibri"/>
                        <a:ea typeface="Times New Roman"/>
                        <a:cs typeface="Times New Roman"/>
                      </a:endParaRPr>
                    </a:p>
                  </a:txBody>
                  <a:tcPr marL="38607" marR="3860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dirty="0">
                          <a:solidFill>
                            <a:srgbClr val="000000"/>
                          </a:solidFill>
                          <a:latin typeface="Arial"/>
                          <a:ea typeface="Times New Roman"/>
                          <a:cs typeface="Times New Roman"/>
                        </a:rPr>
                        <a:t>975</a:t>
                      </a:r>
                      <a:endParaRPr lang="es-EC" sz="1000" dirty="0">
                        <a:latin typeface="Calibri"/>
                        <a:ea typeface="Times New Roman"/>
                        <a:cs typeface="Times New Roman"/>
                      </a:endParaRPr>
                    </a:p>
                  </a:txBody>
                  <a:tcPr marL="38607" marR="3860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4444">
                <a:tc>
                  <a:txBody>
                    <a:bodyPr/>
                    <a:lstStyle/>
                    <a:p>
                      <a:pPr algn="ctr">
                        <a:lnSpc>
                          <a:spcPct val="115000"/>
                        </a:lnSpc>
                        <a:spcAft>
                          <a:spcPts val="0"/>
                        </a:spcAft>
                      </a:pPr>
                      <a:r>
                        <a:rPr lang="es-EC" sz="900" b="1">
                          <a:solidFill>
                            <a:srgbClr val="000000"/>
                          </a:solidFill>
                          <a:latin typeface="Arial"/>
                          <a:ea typeface="Times New Roman"/>
                          <a:cs typeface="Times New Roman"/>
                        </a:rPr>
                        <a:t>2</a:t>
                      </a:r>
                      <a:endParaRPr lang="es-EC" sz="1000">
                        <a:latin typeface="Calibri"/>
                        <a:ea typeface="Times New Roman"/>
                        <a:cs typeface="Times New Roman"/>
                      </a:endParaRPr>
                    </a:p>
                  </a:txBody>
                  <a:tcPr marL="38607" marR="3860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a:solidFill>
                            <a:srgbClr val="000000"/>
                          </a:solidFill>
                          <a:latin typeface="Arial"/>
                          <a:ea typeface="Times New Roman"/>
                          <a:cs typeface="Times New Roman"/>
                        </a:rPr>
                        <a:t>Equipo de Limpieza para todo edificio(Aspiradora - Pulidora - 1500W)</a:t>
                      </a:r>
                      <a:endParaRPr lang="es-EC" sz="1000">
                        <a:latin typeface="Calibri"/>
                        <a:ea typeface="Times New Roman"/>
                        <a:cs typeface="Times New Roman"/>
                      </a:endParaRPr>
                    </a:p>
                  </a:txBody>
                  <a:tcPr marL="38607" marR="3860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dirty="0">
                          <a:solidFill>
                            <a:srgbClr val="000000"/>
                          </a:solidFill>
                          <a:latin typeface="Arial"/>
                          <a:ea typeface="Times New Roman"/>
                          <a:cs typeface="Times New Roman"/>
                        </a:rPr>
                        <a:t>9000</a:t>
                      </a:r>
                      <a:endParaRPr lang="es-EC" sz="1000" dirty="0">
                        <a:latin typeface="Calibri"/>
                        <a:ea typeface="Times New Roman"/>
                        <a:cs typeface="Times New Roman"/>
                      </a:endParaRPr>
                    </a:p>
                  </a:txBody>
                  <a:tcPr marL="38607" marR="3860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3732">
                <a:tc>
                  <a:txBody>
                    <a:bodyPr/>
                    <a:lstStyle/>
                    <a:p>
                      <a:pPr algn="ctr">
                        <a:lnSpc>
                          <a:spcPct val="115000"/>
                        </a:lnSpc>
                        <a:spcAft>
                          <a:spcPts val="0"/>
                        </a:spcAft>
                      </a:pPr>
                      <a:r>
                        <a:rPr lang="es-EC" sz="900" b="1">
                          <a:solidFill>
                            <a:srgbClr val="000000"/>
                          </a:solidFill>
                          <a:latin typeface="Arial"/>
                          <a:ea typeface="Times New Roman"/>
                          <a:cs typeface="Times New Roman"/>
                        </a:rPr>
                        <a:t>3</a:t>
                      </a:r>
                      <a:endParaRPr lang="es-EC" sz="1000">
                        <a:latin typeface="Calibri"/>
                        <a:ea typeface="Times New Roman"/>
                        <a:cs typeface="Times New Roman"/>
                      </a:endParaRPr>
                    </a:p>
                  </a:txBody>
                  <a:tcPr marL="38607" marR="3860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a:solidFill>
                            <a:srgbClr val="000000"/>
                          </a:solidFill>
                          <a:latin typeface="Arial"/>
                          <a:ea typeface="Times New Roman"/>
                          <a:cs typeface="Times New Roman"/>
                        </a:rPr>
                        <a:t>Iluminación Parqueaderos (Lámparas 100 W)</a:t>
                      </a:r>
                      <a:endParaRPr lang="es-EC" sz="1000">
                        <a:latin typeface="Calibri"/>
                        <a:ea typeface="Times New Roman"/>
                        <a:cs typeface="Times New Roman"/>
                      </a:endParaRPr>
                    </a:p>
                  </a:txBody>
                  <a:tcPr marL="38607" marR="3860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dirty="0">
                          <a:solidFill>
                            <a:srgbClr val="000000"/>
                          </a:solidFill>
                          <a:latin typeface="Arial"/>
                          <a:ea typeface="Times New Roman"/>
                          <a:cs typeface="Times New Roman"/>
                        </a:rPr>
                        <a:t>4700</a:t>
                      </a:r>
                      <a:endParaRPr lang="es-EC" sz="1000" dirty="0">
                        <a:latin typeface="Calibri"/>
                        <a:ea typeface="Times New Roman"/>
                        <a:cs typeface="Times New Roman"/>
                      </a:endParaRPr>
                    </a:p>
                  </a:txBody>
                  <a:tcPr marL="38607" marR="3860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3732">
                <a:tc>
                  <a:txBody>
                    <a:bodyPr/>
                    <a:lstStyle/>
                    <a:p>
                      <a:pPr algn="ctr">
                        <a:lnSpc>
                          <a:spcPct val="115000"/>
                        </a:lnSpc>
                        <a:spcAft>
                          <a:spcPts val="0"/>
                        </a:spcAft>
                      </a:pPr>
                      <a:r>
                        <a:rPr lang="es-EC" sz="900" b="1">
                          <a:solidFill>
                            <a:srgbClr val="000000"/>
                          </a:solidFill>
                          <a:latin typeface="Arial"/>
                          <a:ea typeface="Times New Roman"/>
                          <a:cs typeface="Times New Roman"/>
                        </a:rPr>
                        <a:t>4</a:t>
                      </a:r>
                      <a:endParaRPr lang="es-EC" sz="1000">
                        <a:latin typeface="Calibri"/>
                        <a:ea typeface="Times New Roman"/>
                        <a:cs typeface="Times New Roman"/>
                      </a:endParaRPr>
                    </a:p>
                  </a:txBody>
                  <a:tcPr marL="38607" marR="3860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a:solidFill>
                            <a:srgbClr val="000000"/>
                          </a:solidFill>
                          <a:latin typeface="Arial"/>
                          <a:ea typeface="Times New Roman"/>
                          <a:cs typeface="Times New Roman"/>
                        </a:rPr>
                        <a:t>Iluminación  Cuarto Eléctrico (30W)</a:t>
                      </a:r>
                      <a:endParaRPr lang="es-EC" sz="1000">
                        <a:latin typeface="Calibri"/>
                        <a:ea typeface="Times New Roman"/>
                        <a:cs typeface="Times New Roman"/>
                      </a:endParaRPr>
                    </a:p>
                  </a:txBody>
                  <a:tcPr marL="38607" marR="3860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dirty="0">
                          <a:solidFill>
                            <a:srgbClr val="000000"/>
                          </a:solidFill>
                          <a:latin typeface="Arial"/>
                          <a:ea typeface="Times New Roman"/>
                          <a:cs typeface="Times New Roman"/>
                        </a:rPr>
                        <a:t>120</a:t>
                      </a:r>
                      <a:endParaRPr lang="es-EC" sz="1000" dirty="0">
                        <a:latin typeface="Calibri"/>
                        <a:ea typeface="Times New Roman"/>
                        <a:cs typeface="Times New Roman"/>
                      </a:endParaRPr>
                    </a:p>
                  </a:txBody>
                  <a:tcPr marL="38607" marR="3860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4444">
                <a:tc>
                  <a:txBody>
                    <a:bodyPr/>
                    <a:lstStyle/>
                    <a:p>
                      <a:pPr algn="ctr">
                        <a:lnSpc>
                          <a:spcPct val="115000"/>
                        </a:lnSpc>
                        <a:spcAft>
                          <a:spcPts val="0"/>
                        </a:spcAft>
                      </a:pPr>
                      <a:r>
                        <a:rPr lang="es-EC" sz="900" b="1">
                          <a:solidFill>
                            <a:srgbClr val="000000"/>
                          </a:solidFill>
                          <a:latin typeface="Arial"/>
                          <a:ea typeface="Times New Roman"/>
                          <a:cs typeface="Times New Roman"/>
                        </a:rPr>
                        <a:t>5</a:t>
                      </a:r>
                      <a:endParaRPr lang="es-EC" sz="1000">
                        <a:latin typeface="Calibri"/>
                        <a:ea typeface="Times New Roman"/>
                        <a:cs typeface="Times New Roman"/>
                      </a:endParaRPr>
                    </a:p>
                  </a:txBody>
                  <a:tcPr marL="38607" marR="3860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a:solidFill>
                            <a:srgbClr val="000000"/>
                          </a:solidFill>
                          <a:latin typeface="Arial"/>
                          <a:ea typeface="Times New Roman"/>
                          <a:cs typeface="Times New Roman"/>
                        </a:rPr>
                        <a:t>Iluminación Fluorescente Sala comunal - guardianía - baños - corredor (20W)</a:t>
                      </a:r>
                      <a:endParaRPr lang="es-EC" sz="1000">
                        <a:latin typeface="Calibri"/>
                        <a:ea typeface="Times New Roman"/>
                        <a:cs typeface="Times New Roman"/>
                      </a:endParaRPr>
                    </a:p>
                  </a:txBody>
                  <a:tcPr marL="38607" marR="3860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dirty="0">
                          <a:solidFill>
                            <a:srgbClr val="000000"/>
                          </a:solidFill>
                          <a:latin typeface="Arial"/>
                          <a:ea typeface="Times New Roman"/>
                          <a:cs typeface="Times New Roman"/>
                        </a:rPr>
                        <a:t>600</a:t>
                      </a:r>
                      <a:endParaRPr lang="es-EC" sz="1000" dirty="0">
                        <a:latin typeface="Calibri"/>
                        <a:ea typeface="Times New Roman"/>
                        <a:cs typeface="Times New Roman"/>
                      </a:endParaRPr>
                    </a:p>
                  </a:txBody>
                  <a:tcPr marL="38607" marR="3860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3732">
                <a:tc>
                  <a:txBody>
                    <a:bodyPr/>
                    <a:lstStyle/>
                    <a:p>
                      <a:pPr algn="ctr">
                        <a:lnSpc>
                          <a:spcPct val="115000"/>
                        </a:lnSpc>
                        <a:spcAft>
                          <a:spcPts val="0"/>
                        </a:spcAft>
                      </a:pPr>
                      <a:r>
                        <a:rPr lang="es-EC" sz="900" b="1">
                          <a:solidFill>
                            <a:srgbClr val="000000"/>
                          </a:solidFill>
                          <a:latin typeface="Arial"/>
                          <a:ea typeface="Times New Roman"/>
                          <a:cs typeface="Times New Roman"/>
                        </a:rPr>
                        <a:t>6</a:t>
                      </a:r>
                      <a:endParaRPr lang="es-EC" sz="1000">
                        <a:latin typeface="Calibri"/>
                        <a:ea typeface="Times New Roman"/>
                        <a:cs typeface="Times New Roman"/>
                      </a:endParaRPr>
                    </a:p>
                  </a:txBody>
                  <a:tcPr marL="38607" marR="3860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a:solidFill>
                            <a:srgbClr val="000000"/>
                          </a:solidFill>
                          <a:latin typeface="Arial"/>
                          <a:ea typeface="Times New Roman"/>
                          <a:cs typeface="Times New Roman"/>
                        </a:rPr>
                        <a:t>Sala comunal (Equipo de computación)</a:t>
                      </a:r>
                      <a:endParaRPr lang="es-EC" sz="1000">
                        <a:latin typeface="Calibri"/>
                        <a:ea typeface="Times New Roman"/>
                        <a:cs typeface="Times New Roman"/>
                      </a:endParaRPr>
                    </a:p>
                  </a:txBody>
                  <a:tcPr marL="38607" marR="3860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dirty="0">
                          <a:solidFill>
                            <a:srgbClr val="000000"/>
                          </a:solidFill>
                          <a:latin typeface="Arial"/>
                          <a:ea typeface="Times New Roman"/>
                          <a:cs typeface="Times New Roman"/>
                        </a:rPr>
                        <a:t>700</a:t>
                      </a:r>
                      <a:endParaRPr lang="es-EC" sz="1000" dirty="0">
                        <a:latin typeface="Calibri"/>
                        <a:ea typeface="Times New Roman"/>
                        <a:cs typeface="Times New Roman"/>
                      </a:endParaRPr>
                    </a:p>
                  </a:txBody>
                  <a:tcPr marL="38607" marR="3860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3732">
                <a:tc>
                  <a:txBody>
                    <a:bodyPr/>
                    <a:lstStyle/>
                    <a:p>
                      <a:pPr algn="ctr">
                        <a:lnSpc>
                          <a:spcPct val="115000"/>
                        </a:lnSpc>
                        <a:spcAft>
                          <a:spcPts val="0"/>
                        </a:spcAft>
                      </a:pPr>
                      <a:r>
                        <a:rPr lang="es-EC" sz="900" b="1">
                          <a:solidFill>
                            <a:srgbClr val="000000"/>
                          </a:solidFill>
                          <a:latin typeface="Arial"/>
                          <a:ea typeface="Times New Roman"/>
                          <a:cs typeface="Times New Roman"/>
                        </a:rPr>
                        <a:t>7</a:t>
                      </a:r>
                      <a:endParaRPr lang="es-EC" sz="1000">
                        <a:latin typeface="Calibri"/>
                        <a:ea typeface="Times New Roman"/>
                        <a:cs typeface="Times New Roman"/>
                      </a:endParaRPr>
                    </a:p>
                  </a:txBody>
                  <a:tcPr marL="38607" marR="3860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a:solidFill>
                            <a:srgbClr val="000000"/>
                          </a:solidFill>
                          <a:latin typeface="Arial"/>
                          <a:ea typeface="Times New Roman"/>
                          <a:cs typeface="Times New Roman"/>
                        </a:rPr>
                        <a:t> Sala comunal (Equipo de amplificación)</a:t>
                      </a:r>
                      <a:endParaRPr lang="es-EC" sz="1000">
                        <a:latin typeface="Calibri"/>
                        <a:ea typeface="Times New Roman"/>
                        <a:cs typeface="Times New Roman"/>
                      </a:endParaRPr>
                    </a:p>
                  </a:txBody>
                  <a:tcPr marL="38607" marR="3860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dirty="0">
                          <a:solidFill>
                            <a:srgbClr val="000000"/>
                          </a:solidFill>
                          <a:latin typeface="Arial"/>
                          <a:ea typeface="Times New Roman"/>
                          <a:cs typeface="Times New Roman"/>
                        </a:rPr>
                        <a:t>1000</a:t>
                      </a:r>
                      <a:endParaRPr lang="es-EC" sz="1000" dirty="0">
                        <a:latin typeface="Calibri"/>
                        <a:ea typeface="Times New Roman"/>
                        <a:cs typeface="Times New Roman"/>
                      </a:endParaRPr>
                    </a:p>
                  </a:txBody>
                  <a:tcPr marL="38607" marR="3860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3732">
                <a:tc>
                  <a:txBody>
                    <a:bodyPr/>
                    <a:lstStyle/>
                    <a:p>
                      <a:pPr algn="ctr">
                        <a:lnSpc>
                          <a:spcPct val="115000"/>
                        </a:lnSpc>
                        <a:spcAft>
                          <a:spcPts val="0"/>
                        </a:spcAft>
                      </a:pPr>
                      <a:r>
                        <a:rPr lang="es-EC" sz="900" b="1">
                          <a:solidFill>
                            <a:srgbClr val="000000"/>
                          </a:solidFill>
                          <a:latin typeface="Arial"/>
                          <a:ea typeface="Times New Roman"/>
                          <a:cs typeface="Times New Roman"/>
                        </a:rPr>
                        <a:t>8</a:t>
                      </a:r>
                      <a:endParaRPr lang="es-EC" sz="1000">
                        <a:latin typeface="Calibri"/>
                        <a:ea typeface="Times New Roman"/>
                        <a:cs typeface="Times New Roman"/>
                      </a:endParaRPr>
                    </a:p>
                  </a:txBody>
                  <a:tcPr marL="38607" marR="3860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a:solidFill>
                            <a:srgbClr val="000000"/>
                          </a:solidFill>
                          <a:latin typeface="Arial"/>
                          <a:ea typeface="Times New Roman"/>
                          <a:cs typeface="Times New Roman"/>
                        </a:rPr>
                        <a:t> Sala comunal (Proyector multimedia)</a:t>
                      </a:r>
                      <a:endParaRPr lang="es-EC" sz="1000">
                        <a:latin typeface="Calibri"/>
                        <a:ea typeface="Times New Roman"/>
                        <a:cs typeface="Times New Roman"/>
                      </a:endParaRPr>
                    </a:p>
                  </a:txBody>
                  <a:tcPr marL="38607" marR="3860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dirty="0">
                          <a:solidFill>
                            <a:srgbClr val="000000"/>
                          </a:solidFill>
                          <a:latin typeface="Arial"/>
                          <a:ea typeface="Times New Roman"/>
                          <a:cs typeface="Times New Roman"/>
                        </a:rPr>
                        <a:t>225</a:t>
                      </a:r>
                      <a:endParaRPr lang="es-EC" sz="1000" dirty="0">
                        <a:latin typeface="Calibri"/>
                        <a:ea typeface="Times New Roman"/>
                        <a:cs typeface="Times New Roman"/>
                      </a:endParaRPr>
                    </a:p>
                  </a:txBody>
                  <a:tcPr marL="38607" marR="3860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3732">
                <a:tc>
                  <a:txBody>
                    <a:bodyPr/>
                    <a:lstStyle/>
                    <a:p>
                      <a:pPr algn="ctr">
                        <a:lnSpc>
                          <a:spcPct val="115000"/>
                        </a:lnSpc>
                        <a:spcAft>
                          <a:spcPts val="0"/>
                        </a:spcAft>
                      </a:pPr>
                      <a:r>
                        <a:rPr lang="es-EC" sz="900" b="1">
                          <a:solidFill>
                            <a:srgbClr val="000000"/>
                          </a:solidFill>
                          <a:latin typeface="Arial"/>
                          <a:ea typeface="Times New Roman"/>
                          <a:cs typeface="Times New Roman"/>
                        </a:rPr>
                        <a:t>9</a:t>
                      </a:r>
                      <a:endParaRPr lang="es-EC" sz="1000">
                        <a:latin typeface="Calibri"/>
                        <a:ea typeface="Times New Roman"/>
                        <a:cs typeface="Times New Roman"/>
                      </a:endParaRPr>
                    </a:p>
                  </a:txBody>
                  <a:tcPr marL="38607" marR="3860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a:solidFill>
                            <a:srgbClr val="000000"/>
                          </a:solidFill>
                          <a:latin typeface="Arial"/>
                          <a:ea typeface="Times New Roman"/>
                          <a:cs typeface="Times New Roman"/>
                        </a:rPr>
                        <a:t>Iluminación exterior (Lámparas 100 W)</a:t>
                      </a:r>
                      <a:endParaRPr lang="es-EC" sz="1000">
                        <a:latin typeface="Calibri"/>
                        <a:ea typeface="Times New Roman"/>
                        <a:cs typeface="Times New Roman"/>
                      </a:endParaRPr>
                    </a:p>
                  </a:txBody>
                  <a:tcPr marL="38607" marR="3860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dirty="0">
                          <a:solidFill>
                            <a:srgbClr val="000000"/>
                          </a:solidFill>
                          <a:latin typeface="Arial"/>
                          <a:ea typeface="Times New Roman"/>
                          <a:cs typeface="Times New Roman"/>
                        </a:rPr>
                        <a:t>400</a:t>
                      </a:r>
                      <a:endParaRPr lang="es-EC" sz="1000" dirty="0">
                        <a:latin typeface="Calibri"/>
                        <a:ea typeface="Times New Roman"/>
                        <a:cs typeface="Times New Roman"/>
                      </a:endParaRPr>
                    </a:p>
                  </a:txBody>
                  <a:tcPr marL="38607" marR="3860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3732">
                <a:tc>
                  <a:txBody>
                    <a:bodyPr/>
                    <a:lstStyle/>
                    <a:p>
                      <a:pPr algn="ctr">
                        <a:lnSpc>
                          <a:spcPct val="115000"/>
                        </a:lnSpc>
                        <a:spcAft>
                          <a:spcPts val="0"/>
                        </a:spcAft>
                      </a:pPr>
                      <a:r>
                        <a:rPr lang="es-EC" sz="900" b="1">
                          <a:solidFill>
                            <a:srgbClr val="000000"/>
                          </a:solidFill>
                          <a:latin typeface="Arial"/>
                          <a:ea typeface="Times New Roman"/>
                          <a:cs typeface="Times New Roman"/>
                        </a:rPr>
                        <a:t>10</a:t>
                      </a:r>
                      <a:endParaRPr lang="es-EC" sz="1000">
                        <a:latin typeface="Calibri"/>
                        <a:ea typeface="Times New Roman"/>
                        <a:cs typeface="Times New Roman"/>
                      </a:endParaRPr>
                    </a:p>
                  </a:txBody>
                  <a:tcPr marL="38607" marR="3860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a:solidFill>
                            <a:srgbClr val="000000"/>
                          </a:solidFill>
                          <a:latin typeface="Arial"/>
                          <a:ea typeface="Times New Roman"/>
                          <a:cs typeface="Times New Roman"/>
                        </a:rPr>
                        <a:t>Motor de accionamiento de  bombas de agua </a:t>
                      </a:r>
                      <a:endParaRPr lang="es-EC" sz="1000">
                        <a:latin typeface="Calibri"/>
                        <a:ea typeface="Times New Roman"/>
                        <a:cs typeface="Times New Roman"/>
                      </a:endParaRPr>
                    </a:p>
                  </a:txBody>
                  <a:tcPr marL="38607" marR="3860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dirty="0">
                          <a:solidFill>
                            <a:srgbClr val="000000"/>
                          </a:solidFill>
                          <a:latin typeface="Arial"/>
                          <a:ea typeface="Times New Roman"/>
                          <a:cs typeface="Times New Roman"/>
                        </a:rPr>
                        <a:t>4800</a:t>
                      </a:r>
                      <a:endParaRPr lang="es-EC" sz="1000" dirty="0">
                        <a:latin typeface="Calibri"/>
                        <a:ea typeface="Times New Roman"/>
                        <a:cs typeface="Times New Roman"/>
                      </a:endParaRPr>
                    </a:p>
                  </a:txBody>
                  <a:tcPr marL="38607" marR="3860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3732">
                <a:tc>
                  <a:txBody>
                    <a:bodyPr/>
                    <a:lstStyle/>
                    <a:p>
                      <a:pPr algn="ctr">
                        <a:lnSpc>
                          <a:spcPct val="115000"/>
                        </a:lnSpc>
                        <a:spcAft>
                          <a:spcPts val="0"/>
                        </a:spcAft>
                      </a:pPr>
                      <a:r>
                        <a:rPr lang="es-EC" sz="900" b="1">
                          <a:solidFill>
                            <a:srgbClr val="000000"/>
                          </a:solidFill>
                          <a:latin typeface="Arial"/>
                          <a:ea typeface="Times New Roman"/>
                          <a:cs typeface="Times New Roman"/>
                        </a:rPr>
                        <a:t>11</a:t>
                      </a:r>
                      <a:endParaRPr lang="es-EC" sz="1000">
                        <a:latin typeface="Calibri"/>
                        <a:ea typeface="Times New Roman"/>
                        <a:cs typeface="Times New Roman"/>
                      </a:endParaRPr>
                    </a:p>
                  </a:txBody>
                  <a:tcPr marL="38607" marR="3860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a:solidFill>
                            <a:srgbClr val="000000"/>
                          </a:solidFill>
                          <a:latin typeface="Arial"/>
                          <a:ea typeface="Times New Roman"/>
                          <a:cs typeface="Times New Roman"/>
                        </a:rPr>
                        <a:t>Motor para funcionamiento de ascensores</a:t>
                      </a:r>
                      <a:endParaRPr lang="es-EC" sz="1000">
                        <a:latin typeface="Calibri"/>
                        <a:ea typeface="Times New Roman"/>
                        <a:cs typeface="Times New Roman"/>
                      </a:endParaRPr>
                    </a:p>
                  </a:txBody>
                  <a:tcPr marL="38607" marR="3860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a:solidFill>
                            <a:srgbClr val="000000"/>
                          </a:solidFill>
                          <a:latin typeface="Arial"/>
                          <a:ea typeface="Times New Roman"/>
                          <a:cs typeface="Times New Roman"/>
                        </a:rPr>
                        <a:t>8000</a:t>
                      </a:r>
                      <a:endParaRPr lang="es-EC" sz="1000">
                        <a:latin typeface="Calibri"/>
                        <a:ea typeface="Times New Roman"/>
                        <a:cs typeface="Times New Roman"/>
                      </a:endParaRPr>
                    </a:p>
                  </a:txBody>
                  <a:tcPr marL="38607" marR="3860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3732">
                <a:tc>
                  <a:txBody>
                    <a:bodyPr/>
                    <a:lstStyle/>
                    <a:p>
                      <a:pPr algn="ctr">
                        <a:lnSpc>
                          <a:spcPct val="115000"/>
                        </a:lnSpc>
                        <a:spcAft>
                          <a:spcPts val="0"/>
                        </a:spcAft>
                      </a:pPr>
                      <a:r>
                        <a:rPr lang="es-EC" sz="900" b="1">
                          <a:solidFill>
                            <a:srgbClr val="000000"/>
                          </a:solidFill>
                          <a:latin typeface="Arial"/>
                          <a:ea typeface="Times New Roman"/>
                          <a:cs typeface="Times New Roman"/>
                        </a:rPr>
                        <a:t>12</a:t>
                      </a:r>
                      <a:endParaRPr lang="es-EC" sz="1000">
                        <a:latin typeface="Calibri"/>
                        <a:ea typeface="Times New Roman"/>
                        <a:cs typeface="Times New Roman"/>
                      </a:endParaRPr>
                    </a:p>
                  </a:txBody>
                  <a:tcPr marL="38607" marR="3860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a:solidFill>
                            <a:srgbClr val="000000"/>
                          </a:solidFill>
                          <a:latin typeface="Arial"/>
                          <a:ea typeface="Times New Roman"/>
                          <a:cs typeface="Times New Roman"/>
                        </a:rPr>
                        <a:t>Iluminación cuarto de máquinas (30 W)</a:t>
                      </a:r>
                      <a:endParaRPr lang="es-EC" sz="1000">
                        <a:latin typeface="Calibri"/>
                        <a:ea typeface="Times New Roman"/>
                        <a:cs typeface="Times New Roman"/>
                      </a:endParaRPr>
                    </a:p>
                  </a:txBody>
                  <a:tcPr marL="38607" marR="3860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a:solidFill>
                            <a:srgbClr val="000000"/>
                          </a:solidFill>
                          <a:latin typeface="Arial"/>
                          <a:ea typeface="Times New Roman"/>
                          <a:cs typeface="Times New Roman"/>
                        </a:rPr>
                        <a:t>60</a:t>
                      </a:r>
                      <a:endParaRPr lang="es-EC" sz="1000">
                        <a:latin typeface="Calibri"/>
                        <a:ea typeface="Times New Roman"/>
                        <a:cs typeface="Times New Roman"/>
                      </a:endParaRPr>
                    </a:p>
                  </a:txBody>
                  <a:tcPr marL="38607" marR="3860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3732">
                <a:tc>
                  <a:txBody>
                    <a:bodyPr/>
                    <a:lstStyle/>
                    <a:p>
                      <a:pPr algn="ctr">
                        <a:lnSpc>
                          <a:spcPct val="115000"/>
                        </a:lnSpc>
                        <a:spcAft>
                          <a:spcPts val="0"/>
                        </a:spcAft>
                      </a:pPr>
                      <a:r>
                        <a:rPr lang="es-EC" sz="900" b="1">
                          <a:solidFill>
                            <a:srgbClr val="000000"/>
                          </a:solidFill>
                          <a:latin typeface="Arial"/>
                          <a:ea typeface="Times New Roman"/>
                          <a:cs typeface="Times New Roman"/>
                        </a:rPr>
                        <a:t>13</a:t>
                      </a:r>
                      <a:endParaRPr lang="es-EC" sz="1000">
                        <a:latin typeface="Calibri"/>
                        <a:ea typeface="Times New Roman"/>
                        <a:cs typeface="Times New Roman"/>
                      </a:endParaRPr>
                    </a:p>
                  </a:txBody>
                  <a:tcPr marL="38607" marR="3860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a:solidFill>
                            <a:srgbClr val="000000"/>
                          </a:solidFill>
                          <a:latin typeface="Arial"/>
                          <a:ea typeface="Times New Roman"/>
                          <a:cs typeface="Times New Roman"/>
                        </a:rPr>
                        <a:t>Equipo de CCTV - Cámaras Analógicas  (25W)</a:t>
                      </a:r>
                      <a:endParaRPr lang="es-EC" sz="1000">
                        <a:latin typeface="Calibri"/>
                        <a:ea typeface="Times New Roman"/>
                        <a:cs typeface="Times New Roman"/>
                      </a:endParaRPr>
                    </a:p>
                  </a:txBody>
                  <a:tcPr marL="38607" marR="3860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a:solidFill>
                            <a:srgbClr val="000000"/>
                          </a:solidFill>
                          <a:latin typeface="Arial"/>
                          <a:ea typeface="Times New Roman"/>
                          <a:cs typeface="Times New Roman"/>
                        </a:rPr>
                        <a:t>100</a:t>
                      </a:r>
                      <a:endParaRPr lang="es-EC" sz="1000">
                        <a:latin typeface="Calibri"/>
                        <a:ea typeface="Times New Roman"/>
                        <a:cs typeface="Times New Roman"/>
                      </a:endParaRPr>
                    </a:p>
                  </a:txBody>
                  <a:tcPr marL="38607" marR="3860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3732">
                <a:tc>
                  <a:txBody>
                    <a:bodyPr/>
                    <a:lstStyle/>
                    <a:p>
                      <a:pPr algn="ctr">
                        <a:lnSpc>
                          <a:spcPct val="115000"/>
                        </a:lnSpc>
                        <a:spcAft>
                          <a:spcPts val="0"/>
                        </a:spcAft>
                      </a:pPr>
                      <a:r>
                        <a:rPr lang="es-EC" sz="900" b="1">
                          <a:solidFill>
                            <a:srgbClr val="000000"/>
                          </a:solidFill>
                          <a:latin typeface="Arial"/>
                          <a:ea typeface="Times New Roman"/>
                          <a:cs typeface="Times New Roman"/>
                        </a:rPr>
                        <a:t>14</a:t>
                      </a:r>
                      <a:endParaRPr lang="es-EC" sz="1000">
                        <a:latin typeface="Calibri"/>
                        <a:ea typeface="Times New Roman"/>
                        <a:cs typeface="Times New Roman"/>
                      </a:endParaRPr>
                    </a:p>
                  </a:txBody>
                  <a:tcPr marL="38607" marR="3860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a:solidFill>
                            <a:srgbClr val="000000"/>
                          </a:solidFill>
                          <a:latin typeface="Arial"/>
                          <a:ea typeface="Times New Roman"/>
                          <a:cs typeface="Times New Roman"/>
                        </a:rPr>
                        <a:t>Equipo de CCTV </a:t>
                      </a:r>
                      <a:endParaRPr lang="es-EC" sz="1000">
                        <a:latin typeface="Calibri"/>
                        <a:ea typeface="Times New Roman"/>
                        <a:cs typeface="Times New Roman"/>
                      </a:endParaRPr>
                    </a:p>
                  </a:txBody>
                  <a:tcPr marL="38607" marR="3860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a:solidFill>
                            <a:srgbClr val="000000"/>
                          </a:solidFill>
                          <a:latin typeface="Arial"/>
                          <a:ea typeface="Times New Roman"/>
                          <a:cs typeface="Times New Roman"/>
                        </a:rPr>
                        <a:t>450</a:t>
                      </a:r>
                      <a:endParaRPr lang="es-EC" sz="1000">
                        <a:latin typeface="Calibri"/>
                        <a:ea typeface="Times New Roman"/>
                        <a:cs typeface="Times New Roman"/>
                      </a:endParaRPr>
                    </a:p>
                  </a:txBody>
                  <a:tcPr marL="38607" marR="3860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3732">
                <a:tc>
                  <a:txBody>
                    <a:bodyPr/>
                    <a:lstStyle/>
                    <a:p>
                      <a:pPr algn="ctr">
                        <a:lnSpc>
                          <a:spcPct val="115000"/>
                        </a:lnSpc>
                        <a:spcAft>
                          <a:spcPts val="0"/>
                        </a:spcAft>
                      </a:pPr>
                      <a:r>
                        <a:rPr lang="es-EC" sz="900" b="1">
                          <a:solidFill>
                            <a:srgbClr val="000000"/>
                          </a:solidFill>
                          <a:latin typeface="Arial"/>
                          <a:ea typeface="Times New Roman"/>
                          <a:cs typeface="Times New Roman"/>
                        </a:rPr>
                        <a:t>15</a:t>
                      </a:r>
                      <a:endParaRPr lang="es-EC" sz="1000">
                        <a:latin typeface="Calibri"/>
                        <a:ea typeface="Times New Roman"/>
                        <a:cs typeface="Times New Roman"/>
                      </a:endParaRPr>
                    </a:p>
                  </a:txBody>
                  <a:tcPr marL="38607" marR="3860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a:solidFill>
                            <a:srgbClr val="000000"/>
                          </a:solidFill>
                          <a:latin typeface="Arial"/>
                          <a:ea typeface="Times New Roman"/>
                          <a:cs typeface="Times New Roman"/>
                        </a:rPr>
                        <a:t>Fuente para Controlador de accesos</a:t>
                      </a:r>
                      <a:endParaRPr lang="es-EC" sz="1000">
                        <a:latin typeface="Calibri"/>
                        <a:ea typeface="Times New Roman"/>
                        <a:cs typeface="Times New Roman"/>
                      </a:endParaRPr>
                    </a:p>
                  </a:txBody>
                  <a:tcPr marL="38607" marR="3860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a:solidFill>
                            <a:srgbClr val="000000"/>
                          </a:solidFill>
                          <a:latin typeface="Arial"/>
                          <a:ea typeface="Times New Roman"/>
                          <a:cs typeface="Times New Roman"/>
                        </a:rPr>
                        <a:t>40</a:t>
                      </a:r>
                      <a:endParaRPr lang="es-EC" sz="1000">
                        <a:latin typeface="Calibri"/>
                        <a:ea typeface="Times New Roman"/>
                        <a:cs typeface="Times New Roman"/>
                      </a:endParaRPr>
                    </a:p>
                  </a:txBody>
                  <a:tcPr marL="38607" marR="3860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4227">
                <a:tc>
                  <a:txBody>
                    <a:bodyPr/>
                    <a:lstStyle/>
                    <a:p>
                      <a:pPr algn="ctr">
                        <a:lnSpc>
                          <a:spcPct val="115000"/>
                        </a:lnSpc>
                        <a:spcAft>
                          <a:spcPts val="0"/>
                        </a:spcAft>
                      </a:pPr>
                      <a:r>
                        <a:rPr lang="es-EC" sz="900" b="1">
                          <a:solidFill>
                            <a:srgbClr val="000000"/>
                          </a:solidFill>
                          <a:latin typeface="Arial"/>
                          <a:ea typeface="Times New Roman"/>
                          <a:cs typeface="Times New Roman"/>
                        </a:rPr>
                        <a:t>16</a:t>
                      </a:r>
                      <a:endParaRPr lang="es-EC" sz="1000">
                        <a:latin typeface="Calibri"/>
                        <a:ea typeface="Times New Roman"/>
                        <a:cs typeface="Times New Roman"/>
                      </a:endParaRPr>
                    </a:p>
                  </a:txBody>
                  <a:tcPr marL="38607" marR="3860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a:solidFill>
                            <a:srgbClr val="000000"/>
                          </a:solidFill>
                          <a:latin typeface="Arial"/>
                          <a:ea typeface="Times New Roman"/>
                          <a:cs typeface="Times New Roman"/>
                        </a:rPr>
                        <a:t>Fuente para cerradura magnética y lector de tarjetas</a:t>
                      </a:r>
                      <a:endParaRPr lang="es-EC" sz="1000">
                        <a:latin typeface="Calibri"/>
                        <a:ea typeface="Times New Roman"/>
                        <a:cs typeface="Times New Roman"/>
                      </a:endParaRPr>
                    </a:p>
                  </a:txBody>
                  <a:tcPr marL="38607" marR="3860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a:solidFill>
                            <a:srgbClr val="000000"/>
                          </a:solidFill>
                          <a:latin typeface="Arial"/>
                          <a:ea typeface="Times New Roman"/>
                          <a:cs typeface="Times New Roman"/>
                        </a:rPr>
                        <a:t>520</a:t>
                      </a:r>
                      <a:endParaRPr lang="es-EC" sz="1000">
                        <a:latin typeface="Calibri"/>
                        <a:ea typeface="Times New Roman"/>
                        <a:cs typeface="Times New Roman"/>
                      </a:endParaRPr>
                    </a:p>
                  </a:txBody>
                  <a:tcPr marL="38607" marR="3860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3732">
                <a:tc>
                  <a:txBody>
                    <a:bodyPr/>
                    <a:lstStyle/>
                    <a:p>
                      <a:pPr algn="ctr">
                        <a:lnSpc>
                          <a:spcPct val="115000"/>
                        </a:lnSpc>
                        <a:spcAft>
                          <a:spcPts val="0"/>
                        </a:spcAft>
                      </a:pPr>
                      <a:r>
                        <a:rPr lang="es-EC" sz="900" b="1">
                          <a:solidFill>
                            <a:srgbClr val="000000"/>
                          </a:solidFill>
                          <a:latin typeface="Arial"/>
                          <a:ea typeface="Times New Roman"/>
                          <a:cs typeface="Times New Roman"/>
                        </a:rPr>
                        <a:t>17</a:t>
                      </a:r>
                      <a:endParaRPr lang="es-EC" sz="1000">
                        <a:latin typeface="Calibri"/>
                        <a:ea typeface="Times New Roman"/>
                        <a:cs typeface="Times New Roman"/>
                      </a:endParaRPr>
                    </a:p>
                  </a:txBody>
                  <a:tcPr marL="38607" marR="3860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a:solidFill>
                            <a:srgbClr val="000000"/>
                          </a:solidFill>
                          <a:latin typeface="Arial"/>
                          <a:ea typeface="Times New Roman"/>
                          <a:cs typeface="Times New Roman"/>
                        </a:rPr>
                        <a:t>Lector de tarjetas</a:t>
                      </a:r>
                      <a:endParaRPr lang="es-EC" sz="1000">
                        <a:latin typeface="Calibri"/>
                        <a:ea typeface="Times New Roman"/>
                        <a:cs typeface="Times New Roman"/>
                      </a:endParaRPr>
                    </a:p>
                  </a:txBody>
                  <a:tcPr marL="38607" marR="3860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a:solidFill>
                            <a:srgbClr val="000000"/>
                          </a:solidFill>
                          <a:latin typeface="Arial"/>
                          <a:ea typeface="Times New Roman"/>
                          <a:cs typeface="Times New Roman"/>
                        </a:rPr>
                        <a:t>520</a:t>
                      </a:r>
                      <a:endParaRPr lang="es-EC" sz="1000">
                        <a:latin typeface="Calibri"/>
                        <a:ea typeface="Times New Roman"/>
                        <a:cs typeface="Times New Roman"/>
                      </a:endParaRPr>
                    </a:p>
                  </a:txBody>
                  <a:tcPr marL="38607" marR="3860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3732">
                <a:tc>
                  <a:txBody>
                    <a:bodyPr/>
                    <a:lstStyle/>
                    <a:p>
                      <a:pPr algn="ctr">
                        <a:lnSpc>
                          <a:spcPct val="115000"/>
                        </a:lnSpc>
                        <a:spcAft>
                          <a:spcPts val="0"/>
                        </a:spcAft>
                      </a:pPr>
                      <a:r>
                        <a:rPr lang="es-EC" sz="900" b="1">
                          <a:solidFill>
                            <a:srgbClr val="000000"/>
                          </a:solidFill>
                          <a:latin typeface="Arial"/>
                          <a:ea typeface="Times New Roman"/>
                          <a:cs typeface="Times New Roman"/>
                        </a:rPr>
                        <a:t>18</a:t>
                      </a:r>
                      <a:endParaRPr lang="es-EC" sz="1000">
                        <a:latin typeface="Calibri"/>
                        <a:ea typeface="Times New Roman"/>
                        <a:cs typeface="Times New Roman"/>
                      </a:endParaRPr>
                    </a:p>
                  </a:txBody>
                  <a:tcPr marL="38607" marR="3860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a:solidFill>
                            <a:srgbClr val="000000"/>
                          </a:solidFill>
                          <a:latin typeface="Arial"/>
                          <a:ea typeface="Times New Roman"/>
                          <a:cs typeface="Times New Roman"/>
                        </a:rPr>
                        <a:t>Motor de apertura para ingreso a parqueaderos (3/4 HP)</a:t>
                      </a:r>
                      <a:endParaRPr lang="es-EC" sz="1000">
                        <a:latin typeface="Calibri"/>
                        <a:ea typeface="Times New Roman"/>
                        <a:cs typeface="Times New Roman"/>
                      </a:endParaRPr>
                    </a:p>
                  </a:txBody>
                  <a:tcPr marL="38607" marR="3860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900">
                          <a:solidFill>
                            <a:srgbClr val="000000"/>
                          </a:solidFill>
                          <a:latin typeface="Arial"/>
                          <a:ea typeface="Times New Roman"/>
                          <a:cs typeface="Times New Roman"/>
                        </a:rPr>
                        <a:t>1110</a:t>
                      </a:r>
                      <a:endParaRPr lang="es-EC" sz="1000">
                        <a:latin typeface="Calibri"/>
                        <a:ea typeface="Times New Roman"/>
                        <a:cs typeface="Times New Roman"/>
                      </a:endParaRPr>
                    </a:p>
                  </a:txBody>
                  <a:tcPr marL="38607" marR="3860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7444">
                <a:tc gridSpan="2">
                  <a:txBody>
                    <a:bodyPr/>
                    <a:lstStyle/>
                    <a:p>
                      <a:pPr algn="ctr">
                        <a:lnSpc>
                          <a:spcPct val="115000"/>
                        </a:lnSpc>
                        <a:spcAft>
                          <a:spcPts val="0"/>
                        </a:spcAft>
                      </a:pPr>
                      <a:r>
                        <a:rPr lang="es-EC" sz="900" b="1">
                          <a:solidFill>
                            <a:srgbClr val="000000"/>
                          </a:solidFill>
                          <a:latin typeface="Arial"/>
                          <a:ea typeface="Times New Roman"/>
                          <a:cs typeface="Times New Roman"/>
                        </a:rPr>
                        <a:t>Totales</a:t>
                      </a:r>
                      <a:endParaRPr lang="es-EC" sz="1000">
                        <a:latin typeface="Calibri"/>
                        <a:ea typeface="Times New Roman"/>
                        <a:cs typeface="Times New Roman"/>
                      </a:endParaRPr>
                    </a:p>
                  </a:txBody>
                  <a:tcPr marL="38607" marR="3860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a:txBody>
                    <a:bodyPr/>
                    <a:lstStyle/>
                    <a:p>
                      <a:pPr algn="r">
                        <a:lnSpc>
                          <a:spcPct val="115000"/>
                        </a:lnSpc>
                        <a:spcAft>
                          <a:spcPts val="0"/>
                        </a:spcAft>
                      </a:pPr>
                      <a:r>
                        <a:rPr lang="es-EC" sz="900" dirty="0">
                          <a:solidFill>
                            <a:srgbClr val="000000"/>
                          </a:solidFill>
                          <a:latin typeface="Arial"/>
                          <a:ea typeface="Times New Roman"/>
                          <a:cs typeface="Times New Roman"/>
                        </a:rPr>
                        <a:t>33320</a:t>
                      </a:r>
                      <a:endParaRPr lang="es-EC" sz="1000" dirty="0">
                        <a:latin typeface="Calibri"/>
                        <a:ea typeface="Times New Roman"/>
                        <a:cs typeface="Times New Roman"/>
                      </a:endParaRPr>
                    </a:p>
                  </a:txBody>
                  <a:tcPr marL="38607" marR="3860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bwMode="white">
          <a:xfrm>
            <a:off x="928662" y="428604"/>
            <a:ext cx="7010400" cy="563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C" sz="2400" b="0" i="0" u="none" strike="noStrike" kern="0" cap="none" spc="0" normalizeH="0" baseline="0" noProof="0" dirty="0" smtClean="0">
                <a:ln>
                  <a:noFill/>
                </a:ln>
                <a:solidFill>
                  <a:schemeClr val="bg1"/>
                </a:solidFill>
                <a:effectLst/>
                <a:uLnTx/>
                <a:uFillTx/>
                <a:latin typeface="+mj-lt"/>
                <a:ea typeface="+mj-ea"/>
                <a:cs typeface="+mj-cs"/>
              </a:rPr>
              <a:t>Análisis de Carga – Factores Eléctricos</a:t>
            </a:r>
            <a:endParaRPr kumimoji="0" lang="es-EC" sz="2400" b="0" i="0" u="none" strike="noStrike" kern="0" cap="none" spc="0" normalizeH="0" baseline="0" noProof="0" dirty="0">
              <a:ln>
                <a:noFill/>
              </a:ln>
              <a:solidFill>
                <a:schemeClr val="bg1"/>
              </a:solidFill>
              <a:effectLst/>
              <a:uLnTx/>
              <a:uFillTx/>
              <a:latin typeface="+mj-lt"/>
              <a:ea typeface="+mj-ea"/>
              <a:cs typeface="+mj-cs"/>
            </a:endParaRPr>
          </a:p>
        </p:txBody>
      </p:sp>
      <p:pic>
        <p:nvPicPr>
          <p:cNvPr id="8" name="3 Marcador de contenido" descr="SELLO2"/>
          <p:cNvPicPr>
            <a:picLocks/>
          </p:cNvPicPr>
          <p:nvPr/>
        </p:nvPicPr>
        <p:blipFill>
          <a:blip r:embed="rId2" cstate="print"/>
          <a:srcRect/>
          <a:stretch>
            <a:fillRect/>
          </a:stretch>
        </p:blipFill>
        <p:spPr bwMode="auto">
          <a:xfrm>
            <a:off x="8142316" y="0"/>
            <a:ext cx="1001684" cy="856211"/>
          </a:xfrm>
          <a:prstGeom prst="rect">
            <a:avLst/>
          </a:prstGeom>
          <a:noFill/>
          <a:ln w="9525">
            <a:noFill/>
            <a:miter lim="800000"/>
            <a:headEnd/>
            <a:tailEnd/>
          </a:ln>
          <a:effectLst/>
        </p:spPr>
      </p:pic>
      <p:sp>
        <p:nvSpPr>
          <p:cNvPr id="9" name="1 Título"/>
          <p:cNvSpPr txBox="1">
            <a:spLocks/>
          </p:cNvSpPr>
          <p:nvPr/>
        </p:nvSpPr>
        <p:spPr bwMode="white">
          <a:xfrm>
            <a:off x="-285784" y="0"/>
            <a:ext cx="2428892" cy="4206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C" sz="1200" b="0" i="0" u="none" strike="noStrike" kern="0" cap="none" spc="0" normalizeH="0" baseline="0" noProof="0" dirty="0" smtClean="0">
                <a:ln>
                  <a:noFill/>
                </a:ln>
                <a:solidFill>
                  <a:schemeClr val="bg1"/>
                </a:solidFill>
                <a:effectLst/>
                <a:uLnTx/>
                <a:uFillTx/>
                <a:latin typeface="+mj-lt"/>
                <a:ea typeface="+mj-ea"/>
                <a:cs typeface="+mj-cs"/>
              </a:rPr>
              <a:t>An</a:t>
            </a:r>
            <a:r>
              <a:rPr lang="es-EC" sz="1200" kern="0" dirty="0" smtClean="0">
                <a:solidFill>
                  <a:schemeClr val="bg1"/>
                </a:solidFill>
                <a:latin typeface="+mj-lt"/>
                <a:ea typeface="+mj-ea"/>
                <a:cs typeface="+mj-cs"/>
              </a:rPr>
              <a:t>álisis de Carga</a:t>
            </a:r>
            <a:endParaRPr kumimoji="0" lang="es-EC" sz="1200" b="0" i="0" u="none" strike="noStrike" kern="0" cap="none" spc="0" normalizeH="0" baseline="0" noProof="0" dirty="0">
              <a:ln>
                <a:noFill/>
              </a:ln>
              <a:solidFill>
                <a:schemeClr val="bg1"/>
              </a:solidFill>
              <a:effectLst/>
              <a:uLnTx/>
              <a:uFillTx/>
              <a:latin typeface="+mj-lt"/>
              <a:ea typeface="+mj-ea"/>
              <a:cs typeface="+mj-cs"/>
            </a:endParaRPr>
          </a:p>
        </p:txBody>
      </p:sp>
      <p:sp>
        <p:nvSpPr>
          <p:cNvPr id="10" name="9 Rectángulo"/>
          <p:cNvSpPr/>
          <p:nvPr/>
        </p:nvSpPr>
        <p:spPr>
          <a:xfrm>
            <a:off x="285720" y="1071546"/>
            <a:ext cx="5643602" cy="1415772"/>
          </a:xfrm>
          <a:prstGeom prst="rect">
            <a:avLst/>
          </a:prstGeom>
        </p:spPr>
        <p:txBody>
          <a:bodyPr wrap="square">
            <a:spAutoFit/>
          </a:bodyPr>
          <a:lstStyle/>
          <a:p>
            <a:pPr lvl="0" fontAlgn="base">
              <a:spcBef>
                <a:spcPct val="0"/>
              </a:spcBef>
              <a:spcAft>
                <a:spcPct val="0"/>
              </a:spcAft>
              <a:defRPr/>
            </a:pPr>
            <a:r>
              <a:rPr lang="es-EC" sz="1400" b="1" kern="0" dirty="0" smtClean="0"/>
              <a:t>Factor de Frecuencia de Uso (FFU)</a:t>
            </a:r>
          </a:p>
          <a:p>
            <a:pPr algn="just" fontAlgn="base">
              <a:spcBef>
                <a:spcPct val="0"/>
              </a:spcBef>
              <a:spcAft>
                <a:spcPct val="0"/>
              </a:spcAft>
              <a:defRPr/>
            </a:pPr>
            <a:r>
              <a:rPr lang="es-EC" sz="1200" dirty="0" smtClean="0"/>
              <a:t>Representa las posibilidades de presencia de un dispositivo eléctrico entre diferentes usuarios dentro de un mismo recinto, este factor se obtiene en tanto porciento al promediar a los usuarios que tengan el dispositivo eléctrico y el usuario de mayor carga de consumo.</a:t>
            </a:r>
          </a:p>
          <a:p>
            <a:pPr lvl="0" algn="ctr" fontAlgn="base">
              <a:spcBef>
                <a:spcPct val="0"/>
              </a:spcBef>
              <a:spcAft>
                <a:spcPct val="0"/>
              </a:spcAft>
              <a:defRPr/>
            </a:pPr>
            <a:endParaRPr lang="es-EC" sz="1200" kern="0" dirty="0" smtClean="0"/>
          </a:p>
          <a:p>
            <a:pPr lvl="0" fontAlgn="base">
              <a:spcBef>
                <a:spcPct val="0"/>
              </a:spcBef>
              <a:spcAft>
                <a:spcPct val="0"/>
              </a:spcAft>
              <a:defRPr/>
            </a:pPr>
            <a:endParaRPr lang="es-EC" sz="1200" kern="0" dirty="0"/>
          </a:p>
        </p:txBody>
      </p:sp>
      <p:sp>
        <p:nvSpPr>
          <p:cNvPr id="12" name="11 Rectángulo"/>
          <p:cNvSpPr/>
          <p:nvPr/>
        </p:nvSpPr>
        <p:spPr>
          <a:xfrm>
            <a:off x="285720" y="2285992"/>
            <a:ext cx="5643602" cy="1231106"/>
          </a:xfrm>
          <a:prstGeom prst="rect">
            <a:avLst/>
          </a:prstGeom>
        </p:spPr>
        <p:txBody>
          <a:bodyPr wrap="square">
            <a:spAutoFit/>
          </a:bodyPr>
          <a:lstStyle/>
          <a:p>
            <a:pPr lvl="0" fontAlgn="base">
              <a:spcBef>
                <a:spcPct val="0"/>
              </a:spcBef>
              <a:spcAft>
                <a:spcPct val="0"/>
              </a:spcAft>
              <a:defRPr/>
            </a:pPr>
            <a:r>
              <a:rPr lang="es-EC" sz="1400" b="1" kern="0" dirty="0" smtClean="0"/>
              <a:t>Factor de Simultaneidad (FS)</a:t>
            </a:r>
          </a:p>
          <a:p>
            <a:pPr algn="just"/>
            <a:r>
              <a:rPr lang="es-EC" sz="1200" dirty="0" smtClean="0"/>
              <a:t>Es la potencia simultánea máxima de trabajo de un grupo de dispositivos eléctricos o electrónicos de un determinado número de abonados, dentro de un intervalo, la expresión de este factor se la realiza en tanto por ciento.</a:t>
            </a:r>
          </a:p>
          <a:p>
            <a:pPr lvl="0" algn="ctr" fontAlgn="base">
              <a:spcBef>
                <a:spcPct val="0"/>
              </a:spcBef>
              <a:spcAft>
                <a:spcPct val="0"/>
              </a:spcAft>
              <a:defRPr/>
            </a:pPr>
            <a:endParaRPr lang="es-EC" sz="1200" kern="0" dirty="0" smtClean="0"/>
          </a:p>
          <a:p>
            <a:pPr lvl="0" fontAlgn="base">
              <a:spcBef>
                <a:spcPct val="0"/>
              </a:spcBef>
              <a:spcAft>
                <a:spcPct val="0"/>
              </a:spcAft>
              <a:defRPr/>
            </a:pPr>
            <a:endParaRPr lang="es-EC" sz="1200" kern="0" dirty="0"/>
          </a:p>
        </p:txBody>
      </p:sp>
      <p:sp>
        <p:nvSpPr>
          <p:cNvPr id="13" name="12 Rectángulo"/>
          <p:cNvSpPr/>
          <p:nvPr/>
        </p:nvSpPr>
        <p:spPr>
          <a:xfrm>
            <a:off x="285720" y="3286124"/>
            <a:ext cx="5643602" cy="1046440"/>
          </a:xfrm>
          <a:prstGeom prst="rect">
            <a:avLst/>
          </a:prstGeom>
        </p:spPr>
        <p:txBody>
          <a:bodyPr wrap="square">
            <a:spAutoFit/>
          </a:bodyPr>
          <a:lstStyle/>
          <a:p>
            <a:pPr lvl="0" fontAlgn="base">
              <a:spcBef>
                <a:spcPct val="0"/>
              </a:spcBef>
              <a:spcAft>
                <a:spcPct val="0"/>
              </a:spcAft>
              <a:defRPr/>
            </a:pPr>
            <a:r>
              <a:rPr lang="es-EC" sz="1400" b="1" kern="0" dirty="0" smtClean="0"/>
              <a:t>Carga Instalada Representativa (CIR)</a:t>
            </a:r>
          </a:p>
          <a:p>
            <a:pPr algn="just"/>
            <a:r>
              <a:rPr lang="es-EC" sz="1200" dirty="0" smtClean="0"/>
              <a:t>Representa una fracción del período máximo de consumo simultáneo, del total de la carga instala.</a:t>
            </a:r>
          </a:p>
          <a:p>
            <a:pPr lvl="0" algn="ctr" fontAlgn="base">
              <a:spcBef>
                <a:spcPct val="0"/>
              </a:spcBef>
              <a:spcAft>
                <a:spcPct val="0"/>
              </a:spcAft>
              <a:defRPr/>
            </a:pPr>
            <a:endParaRPr lang="es-EC" sz="1200" kern="0" dirty="0" smtClean="0"/>
          </a:p>
          <a:p>
            <a:pPr lvl="0" fontAlgn="base">
              <a:spcBef>
                <a:spcPct val="0"/>
              </a:spcBef>
              <a:spcAft>
                <a:spcPct val="0"/>
              </a:spcAft>
              <a:defRPr/>
            </a:pPr>
            <a:endParaRPr lang="es-EC" sz="1200" kern="0" dirty="0"/>
          </a:p>
        </p:txBody>
      </p:sp>
      <p:sp>
        <p:nvSpPr>
          <p:cNvPr id="15" name="14 Rectángulo"/>
          <p:cNvSpPr/>
          <p:nvPr/>
        </p:nvSpPr>
        <p:spPr>
          <a:xfrm>
            <a:off x="357158" y="4143380"/>
            <a:ext cx="5643602" cy="677108"/>
          </a:xfrm>
          <a:prstGeom prst="rect">
            <a:avLst/>
          </a:prstGeom>
        </p:spPr>
        <p:txBody>
          <a:bodyPr wrap="square">
            <a:spAutoFit/>
          </a:bodyPr>
          <a:lstStyle/>
          <a:p>
            <a:pPr lvl="0" fontAlgn="base">
              <a:spcBef>
                <a:spcPct val="0"/>
              </a:spcBef>
              <a:spcAft>
                <a:spcPct val="0"/>
              </a:spcAft>
              <a:defRPr/>
            </a:pPr>
            <a:r>
              <a:rPr lang="es-EC" sz="1400" b="1" kern="0" dirty="0" smtClean="0"/>
              <a:t>Demanda Máxima Unitaria (DMU)</a:t>
            </a:r>
          </a:p>
          <a:p>
            <a:pPr algn="just"/>
            <a:r>
              <a:rPr lang="es-EC" sz="1200" dirty="0" smtClean="0"/>
              <a:t>Valor máximo de consumo eléctrico individual en un intervalo</a:t>
            </a:r>
            <a:endParaRPr lang="es-EC" sz="1200" kern="0" dirty="0" smtClean="0"/>
          </a:p>
          <a:p>
            <a:pPr lvl="0" fontAlgn="base">
              <a:spcBef>
                <a:spcPct val="0"/>
              </a:spcBef>
              <a:spcAft>
                <a:spcPct val="0"/>
              </a:spcAft>
              <a:defRPr/>
            </a:pPr>
            <a:endParaRPr lang="es-EC" sz="1200" kern="0" dirty="0"/>
          </a:p>
        </p:txBody>
      </p:sp>
      <p:sp>
        <p:nvSpPr>
          <p:cNvPr id="16" name="15 Rectángulo"/>
          <p:cNvSpPr/>
          <p:nvPr/>
        </p:nvSpPr>
        <p:spPr>
          <a:xfrm>
            <a:off x="357158" y="4857760"/>
            <a:ext cx="5643602" cy="492443"/>
          </a:xfrm>
          <a:prstGeom prst="rect">
            <a:avLst/>
          </a:prstGeom>
        </p:spPr>
        <p:txBody>
          <a:bodyPr wrap="square">
            <a:spAutoFit/>
          </a:bodyPr>
          <a:lstStyle/>
          <a:p>
            <a:pPr lvl="0" fontAlgn="base">
              <a:spcBef>
                <a:spcPct val="0"/>
              </a:spcBef>
              <a:spcAft>
                <a:spcPct val="0"/>
              </a:spcAft>
              <a:defRPr/>
            </a:pPr>
            <a:r>
              <a:rPr lang="es-EC" sz="1400" b="1" kern="0" dirty="0" smtClean="0"/>
              <a:t>Demanda de Diseño (DD)</a:t>
            </a:r>
          </a:p>
          <a:p>
            <a:pPr algn="just"/>
            <a:r>
              <a:rPr lang="es-EC" sz="1200" dirty="0" smtClean="0"/>
              <a:t>Señala la capacidad en voltamperios requeridas por el transformador.</a:t>
            </a:r>
            <a:endParaRPr lang="es-EC" sz="1200" kern="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57158" y="357166"/>
            <a:ext cx="7867624" cy="563563"/>
          </a:xfrm>
        </p:spPr>
        <p:txBody>
          <a:bodyPr/>
          <a:lstStyle/>
          <a:p>
            <a:r>
              <a:rPr lang="es-EC" sz="1800" dirty="0" smtClean="0"/>
              <a:t>Parámetros de Carga Obtenidos, respecto a muestras analizados</a:t>
            </a:r>
            <a:endParaRPr lang="es-EC" sz="1800" dirty="0"/>
          </a:p>
        </p:txBody>
      </p:sp>
      <p:pic>
        <p:nvPicPr>
          <p:cNvPr id="4" name="3 Marcador de contenido" descr="SELLO2"/>
          <p:cNvPicPr>
            <a:picLocks/>
          </p:cNvPicPr>
          <p:nvPr/>
        </p:nvPicPr>
        <p:blipFill>
          <a:blip r:embed="rId2" cstate="print"/>
          <a:srcRect/>
          <a:stretch>
            <a:fillRect/>
          </a:stretch>
        </p:blipFill>
        <p:spPr bwMode="auto">
          <a:xfrm>
            <a:off x="8142316" y="0"/>
            <a:ext cx="1001684" cy="856211"/>
          </a:xfrm>
          <a:prstGeom prst="rect">
            <a:avLst/>
          </a:prstGeom>
          <a:noFill/>
          <a:ln w="9525">
            <a:noFill/>
            <a:miter lim="800000"/>
            <a:headEnd/>
            <a:tailEnd/>
          </a:ln>
          <a:effectLst/>
        </p:spPr>
      </p:pic>
      <p:sp>
        <p:nvSpPr>
          <p:cNvPr id="5" name="1 Título"/>
          <p:cNvSpPr txBox="1">
            <a:spLocks/>
          </p:cNvSpPr>
          <p:nvPr/>
        </p:nvSpPr>
        <p:spPr bwMode="white">
          <a:xfrm>
            <a:off x="-285784" y="0"/>
            <a:ext cx="2428892" cy="4206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C" sz="1200" b="0" i="0" u="none" strike="noStrike" kern="0" cap="none" spc="0" normalizeH="0" baseline="0" noProof="0" dirty="0" smtClean="0">
                <a:ln>
                  <a:noFill/>
                </a:ln>
                <a:solidFill>
                  <a:schemeClr val="bg1"/>
                </a:solidFill>
                <a:effectLst/>
                <a:uLnTx/>
                <a:uFillTx/>
                <a:latin typeface="+mj-lt"/>
                <a:ea typeface="+mj-ea"/>
                <a:cs typeface="+mj-cs"/>
              </a:rPr>
              <a:t>An</a:t>
            </a:r>
            <a:r>
              <a:rPr lang="es-EC" sz="1200" kern="0" dirty="0" smtClean="0">
                <a:solidFill>
                  <a:schemeClr val="bg1"/>
                </a:solidFill>
                <a:latin typeface="+mj-lt"/>
                <a:ea typeface="+mj-ea"/>
                <a:cs typeface="+mj-cs"/>
              </a:rPr>
              <a:t>álisis de Carga</a:t>
            </a:r>
            <a:endParaRPr kumimoji="0" lang="es-EC" sz="1200" b="0" i="0" u="none" strike="noStrike" kern="0" cap="none" spc="0" normalizeH="0" baseline="0" noProof="0" dirty="0">
              <a:ln>
                <a:noFill/>
              </a:ln>
              <a:solidFill>
                <a:schemeClr val="bg1"/>
              </a:solidFill>
              <a:effectLst/>
              <a:uLnTx/>
              <a:uFillTx/>
              <a:latin typeface="+mj-lt"/>
              <a:ea typeface="+mj-ea"/>
              <a:cs typeface="+mj-cs"/>
            </a:endParaRPr>
          </a:p>
        </p:txBody>
      </p:sp>
      <p:pic>
        <p:nvPicPr>
          <p:cNvPr id="34818" name="Picture 2"/>
          <p:cNvPicPr>
            <a:picLocks noChangeAspect="1" noChangeArrowheads="1"/>
          </p:cNvPicPr>
          <p:nvPr/>
        </p:nvPicPr>
        <p:blipFill>
          <a:blip r:embed="rId3"/>
          <a:srcRect l="32943" t="30273" r="29722" b="15039"/>
          <a:stretch>
            <a:fillRect/>
          </a:stretch>
        </p:blipFill>
        <p:spPr bwMode="auto">
          <a:xfrm>
            <a:off x="2285984" y="1357298"/>
            <a:ext cx="4857752" cy="4000528"/>
          </a:xfrm>
          <a:prstGeom prst="rect">
            <a:avLst/>
          </a:prstGeom>
          <a:noFill/>
          <a:ln w="9525">
            <a:noFill/>
            <a:miter lim="800000"/>
            <a:headEnd/>
            <a:tailEnd/>
          </a:ln>
          <a:effectLst/>
        </p:spPr>
      </p:pic>
      <p:sp>
        <p:nvSpPr>
          <p:cNvPr id="11" name="10 Rectángulo"/>
          <p:cNvSpPr/>
          <p:nvPr/>
        </p:nvSpPr>
        <p:spPr>
          <a:xfrm>
            <a:off x="2000232" y="5500702"/>
            <a:ext cx="5522666" cy="276999"/>
          </a:xfrm>
          <a:prstGeom prst="rect">
            <a:avLst/>
          </a:prstGeom>
        </p:spPr>
        <p:txBody>
          <a:bodyPr wrap="none">
            <a:spAutoFit/>
          </a:bodyPr>
          <a:lstStyle/>
          <a:p>
            <a:pPr lvl="0" algn="ctr" fontAlgn="base">
              <a:spcBef>
                <a:spcPct val="0"/>
              </a:spcBef>
              <a:spcAft>
                <a:spcPct val="0"/>
              </a:spcAft>
              <a:defRPr/>
            </a:pPr>
            <a:r>
              <a:rPr lang="es-EC" sz="1200" kern="0" dirty="0" smtClean="0"/>
              <a:t>Factor de Frecuencia de Uso y Simultaneidad – Conjunto Terrazas del Dorado</a:t>
            </a:r>
            <a:endParaRPr lang="es-EC" sz="1200" kern="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57158" y="357166"/>
            <a:ext cx="7867624" cy="563563"/>
          </a:xfrm>
        </p:spPr>
        <p:txBody>
          <a:bodyPr/>
          <a:lstStyle/>
          <a:p>
            <a:r>
              <a:rPr lang="es-EC" sz="1800" dirty="0" smtClean="0"/>
              <a:t>Parámetros de Carga Obtenidos, respecto a muestras analizados</a:t>
            </a:r>
            <a:endParaRPr lang="es-EC" sz="1800" dirty="0"/>
          </a:p>
        </p:txBody>
      </p:sp>
      <p:pic>
        <p:nvPicPr>
          <p:cNvPr id="4" name="3 Marcador de contenido" descr="SELLO2"/>
          <p:cNvPicPr>
            <a:picLocks/>
          </p:cNvPicPr>
          <p:nvPr/>
        </p:nvPicPr>
        <p:blipFill>
          <a:blip r:embed="rId2" cstate="print"/>
          <a:srcRect/>
          <a:stretch>
            <a:fillRect/>
          </a:stretch>
        </p:blipFill>
        <p:spPr bwMode="auto">
          <a:xfrm>
            <a:off x="8142316" y="0"/>
            <a:ext cx="1001684" cy="856211"/>
          </a:xfrm>
          <a:prstGeom prst="rect">
            <a:avLst/>
          </a:prstGeom>
          <a:noFill/>
          <a:ln w="9525">
            <a:noFill/>
            <a:miter lim="800000"/>
            <a:headEnd/>
            <a:tailEnd/>
          </a:ln>
          <a:effectLst/>
        </p:spPr>
      </p:pic>
      <p:sp>
        <p:nvSpPr>
          <p:cNvPr id="5" name="1 Título"/>
          <p:cNvSpPr txBox="1">
            <a:spLocks/>
          </p:cNvSpPr>
          <p:nvPr/>
        </p:nvSpPr>
        <p:spPr bwMode="white">
          <a:xfrm>
            <a:off x="-285784" y="0"/>
            <a:ext cx="2428892" cy="4206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C" sz="1200" b="0" i="0" u="none" strike="noStrike" kern="0" cap="none" spc="0" normalizeH="0" baseline="0" noProof="0" dirty="0" smtClean="0">
                <a:ln>
                  <a:noFill/>
                </a:ln>
                <a:solidFill>
                  <a:schemeClr val="bg1"/>
                </a:solidFill>
                <a:effectLst/>
                <a:uLnTx/>
                <a:uFillTx/>
                <a:latin typeface="+mj-lt"/>
                <a:ea typeface="+mj-ea"/>
                <a:cs typeface="+mj-cs"/>
              </a:rPr>
              <a:t>An</a:t>
            </a:r>
            <a:r>
              <a:rPr lang="es-EC" sz="1200" kern="0" dirty="0" smtClean="0">
                <a:solidFill>
                  <a:schemeClr val="bg1"/>
                </a:solidFill>
                <a:latin typeface="+mj-lt"/>
                <a:ea typeface="+mj-ea"/>
                <a:cs typeface="+mj-cs"/>
              </a:rPr>
              <a:t>álisis de Carga</a:t>
            </a:r>
            <a:endParaRPr kumimoji="0" lang="es-EC" sz="1200" b="0" i="0" u="none" strike="noStrike" kern="0" cap="none" spc="0" normalizeH="0" baseline="0" noProof="0" dirty="0">
              <a:ln>
                <a:noFill/>
              </a:ln>
              <a:solidFill>
                <a:schemeClr val="bg1"/>
              </a:solidFill>
              <a:effectLst/>
              <a:uLnTx/>
              <a:uFillTx/>
              <a:latin typeface="+mj-lt"/>
              <a:ea typeface="+mj-ea"/>
              <a:cs typeface="+mj-cs"/>
            </a:endParaRPr>
          </a:p>
        </p:txBody>
      </p:sp>
      <p:sp>
        <p:nvSpPr>
          <p:cNvPr id="11" name="10 Rectángulo"/>
          <p:cNvSpPr/>
          <p:nvPr/>
        </p:nvSpPr>
        <p:spPr>
          <a:xfrm>
            <a:off x="2214546" y="5429264"/>
            <a:ext cx="4875053" cy="276999"/>
          </a:xfrm>
          <a:prstGeom prst="rect">
            <a:avLst/>
          </a:prstGeom>
        </p:spPr>
        <p:txBody>
          <a:bodyPr wrap="none">
            <a:spAutoFit/>
          </a:bodyPr>
          <a:lstStyle/>
          <a:p>
            <a:pPr lvl="0" algn="ctr" fontAlgn="base">
              <a:spcBef>
                <a:spcPct val="0"/>
              </a:spcBef>
              <a:spcAft>
                <a:spcPct val="0"/>
              </a:spcAft>
              <a:defRPr/>
            </a:pPr>
            <a:r>
              <a:rPr lang="es-EC" sz="1200" kern="0" dirty="0" smtClean="0"/>
              <a:t>Factor de Frecuencia de Uso y Simultaneidad – Conjunto La Bretaña</a:t>
            </a:r>
            <a:endParaRPr lang="es-EC" sz="1200" kern="0" dirty="0"/>
          </a:p>
        </p:txBody>
      </p:sp>
      <p:pic>
        <p:nvPicPr>
          <p:cNvPr id="35842" name="Picture 2"/>
          <p:cNvPicPr>
            <a:picLocks noChangeAspect="1" noChangeArrowheads="1"/>
          </p:cNvPicPr>
          <p:nvPr/>
        </p:nvPicPr>
        <p:blipFill>
          <a:blip r:embed="rId3"/>
          <a:srcRect l="33492" t="26367" r="29722" b="21875"/>
          <a:stretch>
            <a:fillRect/>
          </a:stretch>
        </p:blipFill>
        <p:spPr bwMode="auto">
          <a:xfrm>
            <a:off x="2285984" y="1428736"/>
            <a:ext cx="4786314" cy="378621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Factor de Potencia</a:t>
            </a:r>
            <a:endParaRPr lang="es-EC" dirty="0"/>
          </a:p>
        </p:txBody>
      </p:sp>
      <p:pic>
        <p:nvPicPr>
          <p:cNvPr id="36869" name="Picture 5"/>
          <p:cNvPicPr>
            <a:picLocks noChangeAspect="1" noChangeArrowheads="1"/>
          </p:cNvPicPr>
          <p:nvPr/>
        </p:nvPicPr>
        <p:blipFill>
          <a:blip r:embed="rId2"/>
          <a:srcRect l="32394" t="24414" r="29722" b="12109"/>
          <a:stretch>
            <a:fillRect/>
          </a:stretch>
        </p:blipFill>
        <p:spPr bwMode="auto">
          <a:xfrm>
            <a:off x="642910" y="1357298"/>
            <a:ext cx="4929190" cy="4643470"/>
          </a:xfrm>
          <a:prstGeom prst="rect">
            <a:avLst/>
          </a:prstGeom>
          <a:noFill/>
          <a:ln w="9525">
            <a:noFill/>
            <a:miter lim="800000"/>
            <a:headEnd/>
            <a:tailEnd/>
          </a:ln>
          <a:effectLst/>
        </p:spPr>
      </p:pic>
      <p:pic>
        <p:nvPicPr>
          <p:cNvPr id="36870" name="Picture 6"/>
          <p:cNvPicPr>
            <a:picLocks noChangeAspect="1" noChangeArrowheads="1"/>
          </p:cNvPicPr>
          <p:nvPr/>
        </p:nvPicPr>
        <p:blipFill>
          <a:blip r:embed="rId3"/>
          <a:srcRect l="32979" t="60743" r="29685" b="30468"/>
          <a:stretch>
            <a:fillRect/>
          </a:stretch>
        </p:blipFill>
        <p:spPr bwMode="auto">
          <a:xfrm>
            <a:off x="714348" y="5929330"/>
            <a:ext cx="4857784" cy="642942"/>
          </a:xfrm>
          <a:prstGeom prst="rect">
            <a:avLst/>
          </a:prstGeom>
          <a:noFill/>
          <a:ln w="9525">
            <a:noFill/>
            <a:miter lim="800000"/>
            <a:headEnd/>
            <a:tailEnd/>
          </a:ln>
          <a:effectLst/>
        </p:spPr>
      </p:pic>
      <p:pic>
        <p:nvPicPr>
          <p:cNvPr id="36871" name="Picture 7"/>
          <p:cNvPicPr>
            <a:picLocks noChangeAspect="1" noChangeArrowheads="1"/>
          </p:cNvPicPr>
          <p:nvPr/>
        </p:nvPicPr>
        <p:blipFill>
          <a:blip r:embed="rId4"/>
          <a:srcRect l="41764" t="42187" r="38470" b="49024"/>
          <a:stretch>
            <a:fillRect/>
          </a:stretch>
        </p:blipFill>
        <p:spPr bwMode="auto">
          <a:xfrm>
            <a:off x="5786446" y="4929198"/>
            <a:ext cx="2571768" cy="642942"/>
          </a:xfrm>
          <a:prstGeom prst="rect">
            <a:avLst/>
          </a:prstGeom>
          <a:noFill/>
          <a:ln w="9525">
            <a:noFill/>
            <a:miter lim="800000"/>
            <a:headEnd/>
            <a:tailEnd/>
          </a:ln>
          <a:effectLst/>
        </p:spPr>
      </p:pic>
      <p:sp>
        <p:nvSpPr>
          <p:cNvPr id="11" name="10 Rectángulo"/>
          <p:cNvSpPr/>
          <p:nvPr/>
        </p:nvSpPr>
        <p:spPr>
          <a:xfrm>
            <a:off x="5572132" y="5715016"/>
            <a:ext cx="3357554" cy="461665"/>
          </a:xfrm>
          <a:prstGeom prst="rect">
            <a:avLst/>
          </a:prstGeom>
        </p:spPr>
        <p:txBody>
          <a:bodyPr wrap="square">
            <a:spAutoFit/>
          </a:bodyPr>
          <a:lstStyle/>
          <a:p>
            <a:pPr lvl="0" algn="ctr" fontAlgn="base">
              <a:spcBef>
                <a:spcPct val="0"/>
              </a:spcBef>
              <a:spcAft>
                <a:spcPct val="0"/>
              </a:spcAft>
              <a:defRPr/>
            </a:pPr>
            <a:r>
              <a:rPr lang="es-EC" sz="1200" kern="0" dirty="0" smtClean="0"/>
              <a:t>Factor de Potencia – Departamento Individual Edificio Torres de Alvear</a:t>
            </a:r>
            <a:endParaRPr lang="es-EC" sz="1200" kern="0" dirty="0"/>
          </a:p>
        </p:txBody>
      </p:sp>
      <p:pic>
        <p:nvPicPr>
          <p:cNvPr id="8" name="3 Marcador de contenido" descr="SELLO2"/>
          <p:cNvPicPr>
            <a:picLocks/>
          </p:cNvPicPr>
          <p:nvPr/>
        </p:nvPicPr>
        <p:blipFill>
          <a:blip r:embed="rId5" cstate="print"/>
          <a:srcRect/>
          <a:stretch>
            <a:fillRect/>
          </a:stretch>
        </p:blipFill>
        <p:spPr bwMode="auto">
          <a:xfrm>
            <a:off x="8142316" y="0"/>
            <a:ext cx="1001684" cy="856211"/>
          </a:xfrm>
          <a:prstGeom prst="rect">
            <a:avLst/>
          </a:prstGeom>
          <a:noFill/>
          <a:ln w="9525">
            <a:noFill/>
            <a:miter lim="800000"/>
            <a:headEnd/>
            <a:tailEnd/>
          </a:ln>
          <a:effectLst/>
        </p:spPr>
      </p:pic>
      <p:pic>
        <p:nvPicPr>
          <p:cNvPr id="9" name="8 Imagen"/>
          <p:cNvPicPr/>
          <p:nvPr/>
        </p:nvPicPr>
        <p:blipFill>
          <a:blip r:embed="rId6" cstate="print"/>
          <a:srcRect/>
          <a:stretch>
            <a:fillRect/>
          </a:stretch>
        </p:blipFill>
        <p:spPr bwMode="auto">
          <a:xfrm>
            <a:off x="6000760" y="1571612"/>
            <a:ext cx="2628616" cy="1223815"/>
          </a:xfrm>
          <a:prstGeom prst="rect">
            <a:avLst/>
          </a:prstGeom>
          <a:noFill/>
          <a:ln w="9525">
            <a:noFill/>
            <a:miter lim="800000"/>
            <a:headEnd/>
            <a:tailEnd/>
          </a:ln>
        </p:spPr>
      </p:pic>
      <p:pic>
        <p:nvPicPr>
          <p:cNvPr id="5122" name="Picture 2"/>
          <p:cNvPicPr>
            <a:picLocks noChangeAspect="1" noChangeArrowheads="1"/>
          </p:cNvPicPr>
          <p:nvPr/>
        </p:nvPicPr>
        <p:blipFill>
          <a:blip r:embed="rId7"/>
          <a:srcRect l="27452" t="37109" r="56076" b="40430"/>
          <a:stretch>
            <a:fillRect/>
          </a:stretch>
        </p:blipFill>
        <p:spPr bwMode="auto">
          <a:xfrm>
            <a:off x="6215074" y="3000372"/>
            <a:ext cx="2143140" cy="1643074"/>
          </a:xfrm>
          <a:prstGeom prst="rect">
            <a:avLst/>
          </a:prstGeom>
          <a:noFill/>
          <a:ln w="9525">
            <a:noFill/>
            <a:miter lim="800000"/>
            <a:headEnd/>
            <a:tailEnd/>
          </a:ln>
          <a:effectLst/>
        </p:spPr>
      </p:pic>
      <p:sp>
        <p:nvSpPr>
          <p:cNvPr id="12" name="1 Título"/>
          <p:cNvSpPr txBox="1">
            <a:spLocks/>
          </p:cNvSpPr>
          <p:nvPr/>
        </p:nvSpPr>
        <p:spPr bwMode="white">
          <a:xfrm>
            <a:off x="-285784" y="0"/>
            <a:ext cx="2428892" cy="4206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C" sz="1200" b="0" i="0" u="none" strike="noStrike" kern="0" cap="none" spc="0" normalizeH="0" baseline="0" noProof="0" dirty="0" smtClean="0">
                <a:ln>
                  <a:noFill/>
                </a:ln>
                <a:solidFill>
                  <a:schemeClr val="bg1"/>
                </a:solidFill>
                <a:effectLst/>
                <a:uLnTx/>
                <a:uFillTx/>
                <a:latin typeface="+mj-lt"/>
                <a:ea typeface="+mj-ea"/>
                <a:cs typeface="+mj-cs"/>
              </a:rPr>
              <a:t>An</a:t>
            </a:r>
            <a:r>
              <a:rPr lang="es-EC" sz="1200" kern="0" dirty="0" smtClean="0">
                <a:solidFill>
                  <a:schemeClr val="bg1"/>
                </a:solidFill>
                <a:latin typeface="+mj-lt"/>
                <a:ea typeface="+mj-ea"/>
                <a:cs typeface="+mj-cs"/>
              </a:rPr>
              <a:t>álisis de Carga</a:t>
            </a:r>
            <a:endParaRPr kumimoji="0" lang="es-EC" sz="1200" b="0" i="0" u="none" strike="noStrike" kern="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428604"/>
            <a:ext cx="8229600" cy="490518"/>
          </a:xfrm>
        </p:spPr>
        <p:txBody>
          <a:bodyPr/>
          <a:lstStyle/>
          <a:p>
            <a:r>
              <a:rPr lang="es-EC" sz="2400" dirty="0" smtClean="0"/>
              <a:t>Proceso de Diseño Centro de Transformación</a:t>
            </a:r>
            <a:endParaRPr lang="es-EC" sz="2400" dirty="0"/>
          </a:p>
        </p:txBody>
      </p:sp>
      <p:graphicFrame>
        <p:nvGraphicFramePr>
          <p:cNvPr id="4" name="3 Marcador de contenido"/>
          <p:cNvGraphicFramePr>
            <a:graphicFrameLocks noGrp="1"/>
          </p:cNvGraphicFramePr>
          <p:nvPr>
            <p:ph idx="1"/>
          </p:nvPr>
        </p:nvGraphicFramePr>
        <p:xfrm>
          <a:off x="457200" y="1071546"/>
          <a:ext cx="8229600" cy="5248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4 Imagen" descr="SELLO2"/>
          <p:cNvPicPr/>
          <p:nvPr/>
        </p:nvPicPr>
        <p:blipFill>
          <a:blip r:embed="rId6" cstate="print"/>
          <a:srcRect/>
          <a:stretch>
            <a:fillRect/>
          </a:stretch>
        </p:blipFill>
        <p:spPr bwMode="auto">
          <a:xfrm>
            <a:off x="8143900" y="0"/>
            <a:ext cx="1000100" cy="8572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Factor de Potencia</a:t>
            </a:r>
            <a:endParaRPr lang="es-EC" dirty="0"/>
          </a:p>
        </p:txBody>
      </p:sp>
      <p:sp>
        <p:nvSpPr>
          <p:cNvPr id="11" name="10 Rectángulo"/>
          <p:cNvSpPr/>
          <p:nvPr/>
        </p:nvSpPr>
        <p:spPr>
          <a:xfrm>
            <a:off x="5572132" y="2071678"/>
            <a:ext cx="3357554" cy="461665"/>
          </a:xfrm>
          <a:prstGeom prst="rect">
            <a:avLst/>
          </a:prstGeom>
        </p:spPr>
        <p:txBody>
          <a:bodyPr wrap="square">
            <a:spAutoFit/>
          </a:bodyPr>
          <a:lstStyle/>
          <a:p>
            <a:pPr lvl="0" algn="ctr" fontAlgn="base">
              <a:spcBef>
                <a:spcPct val="0"/>
              </a:spcBef>
              <a:spcAft>
                <a:spcPct val="0"/>
              </a:spcAft>
              <a:defRPr/>
            </a:pPr>
            <a:r>
              <a:rPr lang="es-EC" sz="1200" kern="0" dirty="0" smtClean="0"/>
              <a:t>Factor de Potencia SSGG - Edificio Torres de Alvear</a:t>
            </a:r>
            <a:endParaRPr lang="es-EC" sz="1200" kern="0" dirty="0"/>
          </a:p>
        </p:txBody>
      </p:sp>
      <p:pic>
        <p:nvPicPr>
          <p:cNvPr id="37890" name="Picture 2"/>
          <p:cNvPicPr>
            <a:picLocks noChangeAspect="1" noChangeArrowheads="1"/>
          </p:cNvPicPr>
          <p:nvPr/>
        </p:nvPicPr>
        <p:blipFill>
          <a:blip r:embed="rId2"/>
          <a:srcRect l="32943" t="28320" r="29722" b="9179"/>
          <a:stretch>
            <a:fillRect/>
          </a:stretch>
        </p:blipFill>
        <p:spPr bwMode="auto">
          <a:xfrm>
            <a:off x="428596" y="1428736"/>
            <a:ext cx="4857752" cy="4572032"/>
          </a:xfrm>
          <a:prstGeom prst="rect">
            <a:avLst/>
          </a:prstGeom>
          <a:noFill/>
          <a:ln w="9525">
            <a:noFill/>
            <a:miter lim="800000"/>
            <a:headEnd/>
            <a:tailEnd/>
          </a:ln>
          <a:effectLst/>
        </p:spPr>
      </p:pic>
      <p:pic>
        <p:nvPicPr>
          <p:cNvPr id="37891" name="Picture 3"/>
          <p:cNvPicPr>
            <a:picLocks noChangeAspect="1" noChangeArrowheads="1"/>
          </p:cNvPicPr>
          <p:nvPr/>
        </p:nvPicPr>
        <p:blipFill>
          <a:blip r:embed="rId3"/>
          <a:srcRect l="41215" t="54883" r="38470" b="35351"/>
          <a:stretch>
            <a:fillRect/>
          </a:stretch>
        </p:blipFill>
        <p:spPr bwMode="auto">
          <a:xfrm>
            <a:off x="5715008" y="1357298"/>
            <a:ext cx="2643206" cy="714380"/>
          </a:xfrm>
          <a:prstGeom prst="rect">
            <a:avLst/>
          </a:prstGeom>
          <a:noFill/>
          <a:ln w="9525">
            <a:noFill/>
            <a:miter lim="800000"/>
            <a:headEnd/>
            <a:tailEnd/>
          </a:ln>
          <a:effectLst/>
        </p:spPr>
      </p:pic>
      <p:pic>
        <p:nvPicPr>
          <p:cNvPr id="6" name="3 Marcador de contenido" descr="SELLO2"/>
          <p:cNvPicPr>
            <a:picLocks/>
          </p:cNvPicPr>
          <p:nvPr/>
        </p:nvPicPr>
        <p:blipFill>
          <a:blip r:embed="rId4" cstate="print"/>
          <a:srcRect/>
          <a:stretch>
            <a:fillRect/>
          </a:stretch>
        </p:blipFill>
        <p:spPr bwMode="auto">
          <a:xfrm>
            <a:off x="8142316" y="0"/>
            <a:ext cx="1001684" cy="856211"/>
          </a:xfrm>
          <a:prstGeom prst="rect">
            <a:avLst/>
          </a:prstGeom>
          <a:noFill/>
          <a:ln w="9525">
            <a:noFill/>
            <a:miter lim="800000"/>
            <a:headEnd/>
            <a:tailEnd/>
          </a:ln>
          <a:effectLst/>
        </p:spPr>
      </p:pic>
      <p:sp>
        <p:nvSpPr>
          <p:cNvPr id="7" name="1 Título"/>
          <p:cNvSpPr txBox="1">
            <a:spLocks/>
          </p:cNvSpPr>
          <p:nvPr/>
        </p:nvSpPr>
        <p:spPr bwMode="white">
          <a:xfrm>
            <a:off x="-285784" y="0"/>
            <a:ext cx="2428892" cy="4206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C" sz="1200" b="0" i="0" u="none" strike="noStrike" kern="0" cap="none" spc="0" normalizeH="0" baseline="0" noProof="0" dirty="0" smtClean="0">
                <a:ln>
                  <a:noFill/>
                </a:ln>
                <a:solidFill>
                  <a:schemeClr val="bg1"/>
                </a:solidFill>
                <a:effectLst/>
                <a:uLnTx/>
                <a:uFillTx/>
                <a:latin typeface="+mj-lt"/>
                <a:ea typeface="+mj-ea"/>
                <a:cs typeface="+mj-cs"/>
              </a:rPr>
              <a:t>An</a:t>
            </a:r>
            <a:r>
              <a:rPr lang="es-EC" sz="1200" kern="0" dirty="0" smtClean="0">
                <a:solidFill>
                  <a:schemeClr val="bg1"/>
                </a:solidFill>
                <a:latin typeface="+mj-lt"/>
                <a:ea typeface="+mj-ea"/>
                <a:cs typeface="+mj-cs"/>
              </a:rPr>
              <a:t>álisis de Carga</a:t>
            </a:r>
            <a:endParaRPr kumimoji="0" lang="es-EC" sz="1200" b="0" i="0" u="none" strike="noStrike" kern="0" cap="none" spc="0" normalizeH="0" baseline="0" noProof="0" dirty="0">
              <a:ln>
                <a:noFill/>
              </a:ln>
              <a:solidFill>
                <a:schemeClr val="bg1"/>
              </a:solidFill>
              <a:effectLst/>
              <a:uLnTx/>
              <a:uFillTx/>
              <a:latin typeface="+mj-lt"/>
              <a:ea typeface="+mj-ea"/>
              <a:cs typeface="+mj-cs"/>
            </a:endParaRPr>
          </a:p>
        </p:txBody>
      </p:sp>
      <p:pic>
        <p:nvPicPr>
          <p:cNvPr id="16386" name="Picture 2"/>
          <p:cNvPicPr>
            <a:picLocks noChangeAspect="1" noChangeArrowheads="1"/>
          </p:cNvPicPr>
          <p:nvPr/>
        </p:nvPicPr>
        <p:blipFill>
          <a:blip r:embed="rId5"/>
          <a:srcRect l="42862" t="22656" r="40117" b="49023"/>
          <a:stretch>
            <a:fillRect/>
          </a:stretch>
        </p:blipFill>
        <p:spPr bwMode="auto">
          <a:xfrm>
            <a:off x="5357818" y="2786058"/>
            <a:ext cx="1756415" cy="1643098"/>
          </a:xfrm>
          <a:prstGeom prst="rect">
            <a:avLst/>
          </a:prstGeom>
          <a:noFill/>
          <a:ln w="9525">
            <a:noFill/>
            <a:miter lim="800000"/>
            <a:headEnd/>
            <a:tailEnd/>
          </a:ln>
          <a:effectLst/>
        </p:spPr>
      </p:pic>
      <p:pic>
        <p:nvPicPr>
          <p:cNvPr id="16387" name="Picture 3"/>
          <p:cNvPicPr>
            <a:picLocks noChangeAspect="1" noChangeArrowheads="1"/>
          </p:cNvPicPr>
          <p:nvPr/>
        </p:nvPicPr>
        <p:blipFill>
          <a:blip r:embed="rId6"/>
          <a:srcRect l="42313" t="37305" r="39568" b="34375"/>
          <a:stretch>
            <a:fillRect/>
          </a:stretch>
        </p:blipFill>
        <p:spPr bwMode="auto">
          <a:xfrm>
            <a:off x="7143768" y="2786058"/>
            <a:ext cx="1788413" cy="1643074"/>
          </a:xfrm>
          <a:prstGeom prst="rect">
            <a:avLst/>
          </a:prstGeom>
          <a:noFill/>
          <a:ln w="9525">
            <a:noFill/>
            <a:miter lim="800000"/>
            <a:headEnd/>
            <a:tailEnd/>
          </a:ln>
          <a:effectLst/>
        </p:spPr>
      </p:pic>
      <p:pic>
        <p:nvPicPr>
          <p:cNvPr id="16388" name="Picture 4"/>
          <p:cNvPicPr>
            <a:picLocks noChangeAspect="1" noChangeArrowheads="1"/>
          </p:cNvPicPr>
          <p:nvPr/>
        </p:nvPicPr>
        <p:blipFill>
          <a:blip r:embed="rId7"/>
          <a:srcRect l="32394" t="52734" r="28074" b="20898"/>
          <a:stretch>
            <a:fillRect/>
          </a:stretch>
        </p:blipFill>
        <p:spPr bwMode="auto">
          <a:xfrm>
            <a:off x="5286380" y="4786322"/>
            <a:ext cx="3857620" cy="171451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Consumo de Iluminación</a:t>
            </a:r>
            <a:endParaRPr lang="es-EC" dirty="0"/>
          </a:p>
        </p:txBody>
      </p:sp>
      <p:pic>
        <p:nvPicPr>
          <p:cNvPr id="6146" name="Picture 2"/>
          <p:cNvPicPr>
            <a:picLocks noChangeAspect="1" noChangeArrowheads="1"/>
          </p:cNvPicPr>
          <p:nvPr/>
        </p:nvPicPr>
        <p:blipFill>
          <a:blip r:embed="rId2"/>
          <a:srcRect l="33492" t="38086" r="30820" b="25781"/>
          <a:stretch>
            <a:fillRect/>
          </a:stretch>
        </p:blipFill>
        <p:spPr bwMode="auto">
          <a:xfrm>
            <a:off x="428596" y="1428736"/>
            <a:ext cx="4266972" cy="2428892"/>
          </a:xfrm>
          <a:prstGeom prst="rect">
            <a:avLst/>
          </a:prstGeom>
          <a:noFill/>
          <a:ln w="9525">
            <a:noFill/>
            <a:miter lim="800000"/>
            <a:headEnd/>
            <a:tailEnd/>
          </a:ln>
          <a:effectLst/>
        </p:spPr>
      </p:pic>
      <p:pic>
        <p:nvPicPr>
          <p:cNvPr id="6148" name="Picture 4"/>
          <p:cNvPicPr>
            <a:picLocks noChangeAspect="1" noChangeArrowheads="1"/>
          </p:cNvPicPr>
          <p:nvPr/>
        </p:nvPicPr>
        <p:blipFill>
          <a:blip r:embed="rId3"/>
          <a:srcRect l="32430" t="31445" r="29685" b="29492"/>
          <a:stretch>
            <a:fillRect/>
          </a:stretch>
        </p:blipFill>
        <p:spPr bwMode="auto">
          <a:xfrm>
            <a:off x="428596" y="4166134"/>
            <a:ext cx="4357718" cy="2526214"/>
          </a:xfrm>
          <a:prstGeom prst="rect">
            <a:avLst/>
          </a:prstGeom>
          <a:noFill/>
          <a:ln w="9525">
            <a:noFill/>
            <a:miter lim="800000"/>
            <a:headEnd/>
            <a:tailEnd/>
          </a:ln>
          <a:effectLst/>
        </p:spPr>
      </p:pic>
      <p:pic>
        <p:nvPicPr>
          <p:cNvPr id="7" name="3 Marcador de contenido" descr="SELLO2"/>
          <p:cNvPicPr>
            <a:picLocks/>
          </p:cNvPicPr>
          <p:nvPr/>
        </p:nvPicPr>
        <p:blipFill>
          <a:blip r:embed="rId4" cstate="print"/>
          <a:srcRect/>
          <a:stretch>
            <a:fillRect/>
          </a:stretch>
        </p:blipFill>
        <p:spPr bwMode="auto">
          <a:xfrm>
            <a:off x="8142316" y="0"/>
            <a:ext cx="1001684" cy="856211"/>
          </a:xfrm>
          <a:prstGeom prst="rect">
            <a:avLst/>
          </a:prstGeom>
          <a:noFill/>
          <a:ln w="9525">
            <a:noFill/>
            <a:miter lim="800000"/>
            <a:headEnd/>
            <a:tailEnd/>
          </a:ln>
          <a:effectLst/>
        </p:spPr>
      </p:pic>
      <p:sp>
        <p:nvSpPr>
          <p:cNvPr id="8" name="1 Título"/>
          <p:cNvSpPr txBox="1">
            <a:spLocks/>
          </p:cNvSpPr>
          <p:nvPr/>
        </p:nvSpPr>
        <p:spPr bwMode="white">
          <a:xfrm>
            <a:off x="-285784" y="0"/>
            <a:ext cx="2428892" cy="4206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C" sz="1200" b="0" i="0" u="none" strike="noStrike" kern="0" cap="none" spc="0" normalizeH="0" baseline="0" noProof="0" dirty="0" smtClean="0">
                <a:ln>
                  <a:noFill/>
                </a:ln>
                <a:solidFill>
                  <a:schemeClr val="bg1"/>
                </a:solidFill>
                <a:effectLst/>
                <a:uLnTx/>
                <a:uFillTx/>
                <a:latin typeface="+mj-lt"/>
                <a:ea typeface="+mj-ea"/>
                <a:cs typeface="+mj-cs"/>
              </a:rPr>
              <a:t>An</a:t>
            </a:r>
            <a:r>
              <a:rPr lang="es-EC" sz="1200" kern="0" dirty="0" smtClean="0">
                <a:solidFill>
                  <a:schemeClr val="bg1"/>
                </a:solidFill>
                <a:latin typeface="+mj-lt"/>
                <a:ea typeface="+mj-ea"/>
                <a:cs typeface="+mj-cs"/>
              </a:rPr>
              <a:t>álisis de Carga</a:t>
            </a:r>
            <a:endParaRPr kumimoji="0" lang="es-EC" sz="1200" b="0" i="0" u="none" strike="noStrike" kern="0" cap="none" spc="0" normalizeH="0" baseline="0" noProof="0" dirty="0">
              <a:ln>
                <a:noFill/>
              </a:ln>
              <a:solidFill>
                <a:schemeClr val="bg1"/>
              </a:solidFill>
              <a:effectLst/>
              <a:uLnTx/>
              <a:uFillTx/>
              <a:latin typeface="+mj-lt"/>
              <a:ea typeface="+mj-ea"/>
              <a:cs typeface="+mj-cs"/>
            </a:endParaRPr>
          </a:p>
        </p:txBody>
      </p:sp>
      <p:pic>
        <p:nvPicPr>
          <p:cNvPr id="15361" name="Picture 1"/>
          <p:cNvPicPr>
            <a:picLocks noChangeAspect="1" noChangeArrowheads="1"/>
          </p:cNvPicPr>
          <p:nvPr/>
        </p:nvPicPr>
        <p:blipFill>
          <a:blip r:embed="rId5"/>
          <a:srcRect l="28001" t="48828" r="27526" b="19922"/>
          <a:stretch>
            <a:fillRect/>
          </a:stretch>
        </p:blipFill>
        <p:spPr bwMode="auto">
          <a:xfrm>
            <a:off x="4804141" y="2928934"/>
            <a:ext cx="4339859" cy="17859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57224" y="357166"/>
            <a:ext cx="7010400" cy="563563"/>
          </a:xfrm>
        </p:spPr>
        <p:txBody>
          <a:bodyPr/>
          <a:lstStyle/>
          <a:p>
            <a:r>
              <a:rPr lang="es-EC" dirty="0" smtClean="0"/>
              <a:t>Caída de Tensión</a:t>
            </a:r>
            <a:endParaRPr lang="es-EC" dirty="0"/>
          </a:p>
        </p:txBody>
      </p:sp>
      <p:pic>
        <p:nvPicPr>
          <p:cNvPr id="7170" name="Picture 2"/>
          <p:cNvPicPr>
            <a:picLocks noChangeAspect="1" noChangeArrowheads="1"/>
          </p:cNvPicPr>
          <p:nvPr/>
        </p:nvPicPr>
        <p:blipFill>
          <a:blip r:embed="rId2"/>
          <a:srcRect l="30747" t="38086" r="30820" b="35547"/>
          <a:stretch>
            <a:fillRect/>
          </a:stretch>
        </p:blipFill>
        <p:spPr bwMode="auto">
          <a:xfrm>
            <a:off x="571472" y="2428868"/>
            <a:ext cx="4259822" cy="1643074"/>
          </a:xfrm>
          <a:prstGeom prst="rect">
            <a:avLst/>
          </a:prstGeom>
          <a:noFill/>
          <a:ln w="9525">
            <a:noFill/>
            <a:miter lim="800000"/>
            <a:headEnd/>
            <a:tailEnd/>
          </a:ln>
          <a:effectLst/>
        </p:spPr>
      </p:pic>
      <p:pic>
        <p:nvPicPr>
          <p:cNvPr id="7172" name="Picture 4"/>
          <p:cNvPicPr>
            <a:picLocks noChangeAspect="1" noChangeArrowheads="1"/>
          </p:cNvPicPr>
          <p:nvPr/>
        </p:nvPicPr>
        <p:blipFill>
          <a:blip r:embed="rId3"/>
          <a:srcRect l="30783" t="36328" r="30783" b="38281"/>
          <a:stretch>
            <a:fillRect/>
          </a:stretch>
        </p:blipFill>
        <p:spPr bwMode="auto">
          <a:xfrm>
            <a:off x="4214810" y="4429132"/>
            <a:ext cx="4423662" cy="1643074"/>
          </a:xfrm>
          <a:prstGeom prst="rect">
            <a:avLst/>
          </a:prstGeom>
          <a:noFill/>
          <a:ln w="9525">
            <a:noFill/>
            <a:miter lim="800000"/>
            <a:headEnd/>
            <a:tailEnd/>
          </a:ln>
          <a:effectLst/>
        </p:spPr>
      </p:pic>
      <p:pic>
        <p:nvPicPr>
          <p:cNvPr id="7173" name="Picture 5"/>
          <p:cNvPicPr>
            <a:picLocks noChangeAspect="1" noChangeArrowheads="1"/>
          </p:cNvPicPr>
          <p:nvPr/>
        </p:nvPicPr>
        <p:blipFill>
          <a:blip r:embed="rId4"/>
          <a:srcRect l="42313" t="42187" r="42313" b="36328"/>
          <a:stretch>
            <a:fillRect/>
          </a:stretch>
        </p:blipFill>
        <p:spPr bwMode="auto">
          <a:xfrm>
            <a:off x="5143504" y="1571612"/>
            <a:ext cx="2643206" cy="2076804"/>
          </a:xfrm>
          <a:prstGeom prst="rect">
            <a:avLst/>
          </a:prstGeom>
          <a:noFill/>
          <a:ln w="9525">
            <a:noFill/>
            <a:miter lim="800000"/>
            <a:headEnd/>
            <a:tailEnd/>
          </a:ln>
          <a:effectLst/>
        </p:spPr>
      </p:pic>
      <p:pic>
        <p:nvPicPr>
          <p:cNvPr id="8" name="3 Marcador de contenido" descr="SELLO2"/>
          <p:cNvPicPr>
            <a:picLocks/>
          </p:cNvPicPr>
          <p:nvPr/>
        </p:nvPicPr>
        <p:blipFill>
          <a:blip r:embed="rId5" cstate="print"/>
          <a:srcRect/>
          <a:stretch>
            <a:fillRect/>
          </a:stretch>
        </p:blipFill>
        <p:spPr bwMode="auto">
          <a:xfrm>
            <a:off x="8142316" y="0"/>
            <a:ext cx="1001684" cy="856211"/>
          </a:xfrm>
          <a:prstGeom prst="rect">
            <a:avLst/>
          </a:prstGeom>
          <a:noFill/>
          <a:ln w="9525">
            <a:noFill/>
            <a:miter lim="800000"/>
            <a:headEnd/>
            <a:tailEnd/>
          </a:ln>
          <a:effectLst/>
        </p:spPr>
      </p:pic>
      <p:sp>
        <p:nvSpPr>
          <p:cNvPr id="9" name="1 Título"/>
          <p:cNvSpPr txBox="1">
            <a:spLocks/>
          </p:cNvSpPr>
          <p:nvPr/>
        </p:nvSpPr>
        <p:spPr bwMode="white">
          <a:xfrm>
            <a:off x="-285784" y="0"/>
            <a:ext cx="2428892" cy="4206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C" sz="1200" b="0" i="0" u="none" strike="noStrike" kern="0" cap="none" spc="0" normalizeH="0" baseline="0" noProof="0" dirty="0" smtClean="0">
                <a:ln>
                  <a:noFill/>
                </a:ln>
                <a:solidFill>
                  <a:schemeClr val="bg1"/>
                </a:solidFill>
                <a:effectLst/>
                <a:uLnTx/>
                <a:uFillTx/>
                <a:latin typeface="+mj-lt"/>
                <a:ea typeface="+mj-ea"/>
                <a:cs typeface="+mj-cs"/>
              </a:rPr>
              <a:t>An</a:t>
            </a:r>
            <a:r>
              <a:rPr lang="es-EC" sz="1200" kern="0" dirty="0" smtClean="0">
                <a:solidFill>
                  <a:schemeClr val="bg1"/>
                </a:solidFill>
                <a:latin typeface="+mj-lt"/>
                <a:ea typeface="+mj-ea"/>
                <a:cs typeface="+mj-cs"/>
              </a:rPr>
              <a:t>álisis de Carga</a:t>
            </a:r>
            <a:endParaRPr kumimoji="0" lang="es-EC" sz="1200" b="0" i="0" u="none" strike="noStrike" kern="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57224" y="714357"/>
            <a:ext cx="7010400" cy="357190"/>
          </a:xfrm>
        </p:spPr>
        <p:txBody>
          <a:bodyPr/>
          <a:lstStyle/>
          <a:p>
            <a:r>
              <a:rPr lang="es-EC" sz="2400" dirty="0" smtClean="0"/>
              <a:t>Resistividad de Suelos – Quito y Alrededores</a:t>
            </a:r>
            <a:r>
              <a:rPr lang="es-EC" dirty="0" smtClean="0"/>
              <a:t/>
            </a:r>
            <a:br>
              <a:rPr lang="es-EC" dirty="0" smtClean="0"/>
            </a:br>
            <a:endParaRPr lang="es-EC" dirty="0"/>
          </a:p>
        </p:txBody>
      </p:sp>
      <p:pic>
        <p:nvPicPr>
          <p:cNvPr id="4" name="3 Imagen"/>
          <p:cNvPicPr/>
          <p:nvPr/>
        </p:nvPicPr>
        <p:blipFill>
          <a:blip r:embed="rId2" cstate="print"/>
          <a:srcRect/>
          <a:stretch>
            <a:fillRect/>
          </a:stretch>
        </p:blipFill>
        <p:spPr bwMode="auto">
          <a:xfrm>
            <a:off x="571472" y="1643050"/>
            <a:ext cx="4643470" cy="4071966"/>
          </a:xfrm>
          <a:prstGeom prst="rect">
            <a:avLst/>
          </a:prstGeom>
          <a:noFill/>
          <a:ln w="9525">
            <a:noFill/>
            <a:miter lim="800000"/>
            <a:headEnd/>
            <a:tailEnd/>
          </a:ln>
        </p:spPr>
      </p:pic>
      <p:sp>
        <p:nvSpPr>
          <p:cNvPr id="6" name="5 Rectángulo"/>
          <p:cNvSpPr/>
          <p:nvPr/>
        </p:nvSpPr>
        <p:spPr>
          <a:xfrm>
            <a:off x="5500694" y="1785926"/>
            <a:ext cx="3357554" cy="461665"/>
          </a:xfrm>
          <a:prstGeom prst="rect">
            <a:avLst/>
          </a:prstGeom>
        </p:spPr>
        <p:txBody>
          <a:bodyPr wrap="square">
            <a:spAutoFit/>
          </a:bodyPr>
          <a:lstStyle/>
          <a:p>
            <a:pPr lvl="0" fontAlgn="base">
              <a:spcBef>
                <a:spcPct val="0"/>
              </a:spcBef>
              <a:spcAft>
                <a:spcPct val="0"/>
              </a:spcAft>
              <a:defRPr/>
            </a:pPr>
            <a:r>
              <a:rPr lang="es-EC" sz="1200" kern="0" dirty="0" smtClean="0"/>
              <a:t>Suelo Arcilloso.- Quito , San Rafael  - Amaguaña – 50 </a:t>
            </a:r>
            <a:r>
              <a:rPr lang="el-GR" sz="1200" kern="0" dirty="0" smtClean="0"/>
              <a:t>Ω</a:t>
            </a:r>
            <a:r>
              <a:rPr lang="es-EC" sz="1200" kern="0" dirty="0" smtClean="0"/>
              <a:t>.m</a:t>
            </a:r>
            <a:endParaRPr lang="es-EC" sz="1200" kern="0" dirty="0"/>
          </a:p>
        </p:txBody>
      </p:sp>
      <p:sp>
        <p:nvSpPr>
          <p:cNvPr id="7" name="6 Rectángulo"/>
          <p:cNvSpPr/>
          <p:nvPr/>
        </p:nvSpPr>
        <p:spPr>
          <a:xfrm>
            <a:off x="5500694" y="2428868"/>
            <a:ext cx="3357554" cy="276999"/>
          </a:xfrm>
          <a:prstGeom prst="rect">
            <a:avLst/>
          </a:prstGeom>
        </p:spPr>
        <p:txBody>
          <a:bodyPr wrap="square">
            <a:spAutoFit/>
          </a:bodyPr>
          <a:lstStyle/>
          <a:p>
            <a:pPr lvl="0" fontAlgn="base">
              <a:spcBef>
                <a:spcPct val="0"/>
              </a:spcBef>
              <a:spcAft>
                <a:spcPct val="0"/>
              </a:spcAft>
              <a:defRPr/>
            </a:pPr>
            <a:r>
              <a:rPr lang="es-EC" sz="1200" kern="0" dirty="0" smtClean="0"/>
              <a:t>Suelo Rocoso – Cumbaya – 300 a 500 </a:t>
            </a:r>
            <a:r>
              <a:rPr lang="el-GR" sz="1200" kern="0" dirty="0" smtClean="0"/>
              <a:t>Ω</a:t>
            </a:r>
            <a:r>
              <a:rPr lang="es-EC" sz="1200" kern="0" dirty="0" smtClean="0"/>
              <a:t>.m</a:t>
            </a:r>
            <a:endParaRPr lang="es-EC" sz="1200" kern="0" dirty="0"/>
          </a:p>
        </p:txBody>
      </p:sp>
      <p:sp>
        <p:nvSpPr>
          <p:cNvPr id="8" name="7 Rectángulo"/>
          <p:cNvSpPr/>
          <p:nvPr/>
        </p:nvSpPr>
        <p:spPr>
          <a:xfrm>
            <a:off x="5500694" y="2928934"/>
            <a:ext cx="3357554" cy="461665"/>
          </a:xfrm>
          <a:prstGeom prst="rect">
            <a:avLst/>
          </a:prstGeom>
        </p:spPr>
        <p:txBody>
          <a:bodyPr wrap="square">
            <a:spAutoFit/>
          </a:bodyPr>
          <a:lstStyle/>
          <a:p>
            <a:pPr lvl="0" fontAlgn="base">
              <a:spcBef>
                <a:spcPct val="0"/>
              </a:spcBef>
              <a:spcAft>
                <a:spcPct val="0"/>
              </a:spcAft>
              <a:defRPr/>
            </a:pPr>
            <a:r>
              <a:rPr lang="es-EC" sz="1200" kern="0" dirty="0" smtClean="0"/>
              <a:t>Suelo Rocoso Compacto – Pomasqui, San Isidro – 1500 a 3000 </a:t>
            </a:r>
            <a:r>
              <a:rPr lang="el-GR" sz="1200" kern="0" dirty="0" smtClean="0"/>
              <a:t>Ω</a:t>
            </a:r>
            <a:r>
              <a:rPr lang="es-EC" sz="1200" kern="0" dirty="0" smtClean="0"/>
              <a:t>.m</a:t>
            </a:r>
            <a:endParaRPr lang="es-EC" sz="1200" kern="0" dirty="0"/>
          </a:p>
        </p:txBody>
      </p:sp>
      <p:pic>
        <p:nvPicPr>
          <p:cNvPr id="8194" name="Picture 2"/>
          <p:cNvPicPr>
            <a:picLocks noChangeAspect="1" noChangeArrowheads="1"/>
          </p:cNvPicPr>
          <p:nvPr/>
        </p:nvPicPr>
        <p:blipFill>
          <a:blip r:embed="rId3"/>
          <a:srcRect l="38983" t="32227" r="35212" b="34570"/>
          <a:stretch>
            <a:fillRect/>
          </a:stretch>
        </p:blipFill>
        <p:spPr bwMode="auto">
          <a:xfrm>
            <a:off x="3746260" y="4540089"/>
            <a:ext cx="2611690" cy="1889307"/>
          </a:xfrm>
          <a:prstGeom prst="rect">
            <a:avLst/>
          </a:prstGeom>
          <a:noFill/>
          <a:ln w="9525">
            <a:noFill/>
            <a:miter lim="800000"/>
            <a:headEnd/>
            <a:tailEnd/>
          </a:ln>
          <a:effectLst/>
        </p:spPr>
      </p:pic>
      <p:pic>
        <p:nvPicPr>
          <p:cNvPr id="8195" name="Picture 3"/>
          <p:cNvPicPr>
            <a:picLocks noChangeAspect="1" noChangeArrowheads="1"/>
          </p:cNvPicPr>
          <p:nvPr/>
        </p:nvPicPr>
        <p:blipFill>
          <a:blip r:embed="rId4"/>
          <a:srcRect l="40117" t="43164" r="36274" b="27539"/>
          <a:stretch>
            <a:fillRect/>
          </a:stretch>
        </p:blipFill>
        <p:spPr bwMode="auto">
          <a:xfrm>
            <a:off x="6410305" y="4500570"/>
            <a:ext cx="2662257" cy="1857388"/>
          </a:xfrm>
          <a:prstGeom prst="rect">
            <a:avLst/>
          </a:prstGeom>
          <a:noFill/>
          <a:ln w="9525">
            <a:noFill/>
            <a:miter lim="800000"/>
            <a:headEnd/>
            <a:tailEnd/>
          </a:ln>
          <a:effectLst/>
        </p:spPr>
      </p:pic>
      <p:sp>
        <p:nvSpPr>
          <p:cNvPr id="11" name="1 Título"/>
          <p:cNvSpPr txBox="1">
            <a:spLocks/>
          </p:cNvSpPr>
          <p:nvPr/>
        </p:nvSpPr>
        <p:spPr bwMode="white">
          <a:xfrm>
            <a:off x="-285784" y="0"/>
            <a:ext cx="2428892" cy="4206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C" sz="1200" b="0" i="0" u="none" strike="noStrike" kern="0" cap="none" spc="0" normalizeH="0" baseline="0" noProof="0" dirty="0" smtClean="0">
                <a:ln>
                  <a:noFill/>
                </a:ln>
                <a:solidFill>
                  <a:schemeClr val="bg1"/>
                </a:solidFill>
                <a:effectLst/>
                <a:uLnTx/>
                <a:uFillTx/>
                <a:latin typeface="+mj-lt"/>
                <a:ea typeface="+mj-ea"/>
                <a:cs typeface="+mj-cs"/>
              </a:rPr>
              <a:t>An</a:t>
            </a:r>
            <a:r>
              <a:rPr lang="es-EC" sz="1200" kern="0" dirty="0" smtClean="0">
                <a:solidFill>
                  <a:schemeClr val="bg1"/>
                </a:solidFill>
                <a:latin typeface="+mj-lt"/>
                <a:ea typeface="+mj-ea"/>
                <a:cs typeface="+mj-cs"/>
              </a:rPr>
              <a:t>álisis de Carga</a:t>
            </a:r>
            <a:endParaRPr kumimoji="0" lang="es-EC" sz="1200" b="0" i="0" u="none" strike="noStrike" kern="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Aterrizar estructuras metálicas</a:t>
            </a:r>
            <a:endParaRPr lang="es-EC" dirty="0"/>
          </a:p>
        </p:txBody>
      </p:sp>
      <p:pic>
        <p:nvPicPr>
          <p:cNvPr id="9218" name="Picture 2"/>
          <p:cNvPicPr>
            <a:picLocks noChangeAspect="1" noChangeArrowheads="1"/>
          </p:cNvPicPr>
          <p:nvPr/>
        </p:nvPicPr>
        <p:blipFill>
          <a:blip r:embed="rId2"/>
          <a:srcRect l="29100" t="22461" r="45095" b="51172"/>
          <a:stretch>
            <a:fillRect/>
          </a:stretch>
        </p:blipFill>
        <p:spPr bwMode="auto">
          <a:xfrm>
            <a:off x="428596" y="1857364"/>
            <a:ext cx="3357586" cy="1928826"/>
          </a:xfrm>
          <a:prstGeom prst="rect">
            <a:avLst/>
          </a:prstGeom>
          <a:noFill/>
          <a:ln w="9525">
            <a:noFill/>
            <a:miter lim="800000"/>
            <a:headEnd/>
            <a:tailEnd/>
          </a:ln>
          <a:effectLst/>
        </p:spPr>
      </p:pic>
      <p:pic>
        <p:nvPicPr>
          <p:cNvPr id="9219" name="Picture 3"/>
          <p:cNvPicPr>
            <a:picLocks noChangeAspect="1" noChangeArrowheads="1"/>
          </p:cNvPicPr>
          <p:nvPr/>
        </p:nvPicPr>
        <p:blipFill>
          <a:blip r:embed="rId3"/>
          <a:srcRect l="29649" t="54688" r="45059" b="19726"/>
          <a:stretch>
            <a:fillRect/>
          </a:stretch>
        </p:blipFill>
        <p:spPr bwMode="auto">
          <a:xfrm>
            <a:off x="500034" y="4143380"/>
            <a:ext cx="3290865" cy="1871650"/>
          </a:xfrm>
          <a:prstGeom prst="rect">
            <a:avLst/>
          </a:prstGeom>
          <a:noFill/>
          <a:ln w="9525">
            <a:noFill/>
            <a:miter lim="800000"/>
            <a:headEnd/>
            <a:tailEnd/>
          </a:ln>
          <a:effectLst/>
        </p:spPr>
      </p:pic>
      <p:pic>
        <p:nvPicPr>
          <p:cNvPr id="9222" name="Picture 6"/>
          <p:cNvPicPr>
            <a:picLocks noChangeAspect="1" noChangeArrowheads="1"/>
          </p:cNvPicPr>
          <p:nvPr/>
        </p:nvPicPr>
        <p:blipFill>
          <a:blip r:embed="rId4"/>
          <a:srcRect l="42313" t="50000" r="39019" b="13867"/>
          <a:stretch>
            <a:fillRect/>
          </a:stretch>
        </p:blipFill>
        <p:spPr bwMode="auto">
          <a:xfrm>
            <a:off x="4857752" y="1357298"/>
            <a:ext cx="2822767" cy="3071834"/>
          </a:xfrm>
          <a:prstGeom prst="rect">
            <a:avLst/>
          </a:prstGeom>
          <a:noFill/>
          <a:ln w="9525">
            <a:noFill/>
            <a:miter lim="800000"/>
            <a:headEnd/>
            <a:tailEnd/>
          </a:ln>
          <a:effectLst/>
        </p:spPr>
      </p:pic>
      <p:pic>
        <p:nvPicPr>
          <p:cNvPr id="9223" name="Picture 7"/>
          <p:cNvPicPr>
            <a:picLocks noChangeAspect="1" noChangeArrowheads="1"/>
          </p:cNvPicPr>
          <p:nvPr/>
        </p:nvPicPr>
        <p:blipFill>
          <a:blip r:embed="rId5"/>
          <a:srcRect l="39019" t="37305" r="33528" b="28515"/>
          <a:stretch>
            <a:fillRect/>
          </a:stretch>
        </p:blipFill>
        <p:spPr bwMode="auto">
          <a:xfrm>
            <a:off x="4214810" y="1285860"/>
            <a:ext cx="4490389" cy="3143272"/>
          </a:xfrm>
          <a:prstGeom prst="rect">
            <a:avLst/>
          </a:prstGeom>
          <a:noFill/>
          <a:ln w="9525">
            <a:noFill/>
            <a:miter lim="800000"/>
            <a:headEnd/>
            <a:tailEnd/>
          </a:ln>
          <a:effectLst/>
        </p:spPr>
      </p:pic>
      <p:pic>
        <p:nvPicPr>
          <p:cNvPr id="9224" name="Picture 8"/>
          <p:cNvPicPr>
            <a:picLocks noChangeAspect="1" noChangeArrowheads="1"/>
          </p:cNvPicPr>
          <p:nvPr/>
        </p:nvPicPr>
        <p:blipFill>
          <a:blip r:embed="rId6"/>
          <a:srcRect l="39019" t="46094" r="36274" b="26562"/>
          <a:stretch>
            <a:fillRect/>
          </a:stretch>
        </p:blipFill>
        <p:spPr bwMode="auto">
          <a:xfrm>
            <a:off x="4714876" y="4572008"/>
            <a:ext cx="3214710" cy="2000264"/>
          </a:xfrm>
          <a:prstGeom prst="rect">
            <a:avLst/>
          </a:prstGeom>
          <a:noFill/>
          <a:ln w="9525">
            <a:noFill/>
            <a:miter lim="800000"/>
            <a:headEnd/>
            <a:tailEnd/>
          </a:ln>
          <a:effectLst/>
        </p:spPr>
      </p:pic>
      <p:pic>
        <p:nvPicPr>
          <p:cNvPr id="12" name="3 Marcador de contenido" descr="SELLO2"/>
          <p:cNvPicPr>
            <a:picLocks/>
          </p:cNvPicPr>
          <p:nvPr/>
        </p:nvPicPr>
        <p:blipFill>
          <a:blip r:embed="rId7" cstate="print"/>
          <a:srcRect/>
          <a:stretch>
            <a:fillRect/>
          </a:stretch>
        </p:blipFill>
        <p:spPr bwMode="auto">
          <a:xfrm>
            <a:off x="8142316" y="0"/>
            <a:ext cx="1001684" cy="856211"/>
          </a:xfrm>
          <a:prstGeom prst="rect">
            <a:avLst/>
          </a:prstGeom>
          <a:noFill/>
          <a:ln w="9525">
            <a:noFill/>
            <a:miter lim="800000"/>
            <a:headEnd/>
            <a:tailEnd/>
          </a:ln>
          <a:effectLst/>
        </p:spPr>
      </p:pic>
      <p:sp>
        <p:nvSpPr>
          <p:cNvPr id="13" name="1 Título"/>
          <p:cNvSpPr txBox="1">
            <a:spLocks/>
          </p:cNvSpPr>
          <p:nvPr/>
        </p:nvSpPr>
        <p:spPr bwMode="white">
          <a:xfrm>
            <a:off x="-285784" y="0"/>
            <a:ext cx="2428892" cy="4206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C" sz="1200" b="0" i="0" u="none" strike="noStrike" kern="0" cap="none" spc="0" normalizeH="0" baseline="0" noProof="0" dirty="0" smtClean="0">
                <a:ln>
                  <a:noFill/>
                </a:ln>
                <a:solidFill>
                  <a:schemeClr val="bg1"/>
                </a:solidFill>
                <a:effectLst/>
                <a:uLnTx/>
                <a:uFillTx/>
                <a:latin typeface="+mj-lt"/>
                <a:ea typeface="+mj-ea"/>
                <a:cs typeface="+mj-cs"/>
              </a:rPr>
              <a:t>An</a:t>
            </a:r>
            <a:r>
              <a:rPr lang="es-EC" sz="1200" kern="0" dirty="0" smtClean="0">
                <a:solidFill>
                  <a:schemeClr val="bg1"/>
                </a:solidFill>
                <a:latin typeface="+mj-lt"/>
                <a:ea typeface="+mj-ea"/>
                <a:cs typeface="+mj-cs"/>
              </a:rPr>
              <a:t>álisis de Carga</a:t>
            </a:r>
            <a:endParaRPr kumimoji="0" lang="es-EC" sz="1200" b="0" i="0" u="none" strike="noStrike" kern="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Niveles Isoceráunicos</a:t>
            </a:r>
            <a:endParaRPr lang="es-EC" dirty="0"/>
          </a:p>
        </p:txBody>
      </p:sp>
      <p:pic>
        <p:nvPicPr>
          <p:cNvPr id="4" name="3 Imagen"/>
          <p:cNvPicPr/>
          <p:nvPr/>
        </p:nvPicPr>
        <p:blipFill>
          <a:blip r:embed="rId2" cstate="print"/>
          <a:srcRect l="12696" t="17647" r="48457" b="12091"/>
          <a:stretch>
            <a:fillRect/>
          </a:stretch>
        </p:blipFill>
        <p:spPr bwMode="auto">
          <a:xfrm>
            <a:off x="428596" y="1857364"/>
            <a:ext cx="4451375" cy="4572032"/>
          </a:xfrm>
          <a:prstGeom prst="rect">
            <a:avLst/>
          </a:prstGeom>
          <a:noFill/>
          <a:ln w="9525">
            <a:noFill/>
            <a:miter lim="800000"/>
            <a:headEnd/>
            <a:tailEnd/>
          </a:ln>
        </p:spPr>
      </p:pic>
      <p:sp>
        <p:nvSpPr>
          <p:cNvPr id="5" name="4 Rectángulo"/>
          <p:cNvSpPr/>
          <p:nvPr/>
        </p:nvSpPr>
        <p:spPr>
          <a:xfrm>
            <a:off x="5072066" y="2928934"/>
            <a:ext cx="3929090" cy="1815882"/>
          </a:xfrm>
          <a:prstGeom prst="rect">
            <a:avLst/>
          </a:prstGeom>
        </p:spPr>
        <p:txBody>
          <a:bodyPr wrap="square">
            <a:spAutoFit/>
          </a:bodyPr>
          <a:lstStyle/>
          <a:p>
            <a:pPr algn="just"/>
            <a:r>
              <a:rPr lang="es-EC" sz="1400" dirty="0" smtClean="0"/>
              <a:t>Dentro del área de interés del presente escrito, se verifica variedad de días tormentosos por año, netamente en la ciudad de Quito y sus valles se constata 70 días con tormentas eléctricas, en sectores periféricos al sur se denota 60 días tormentosos, en las zonas con pocas precipitaciones alrededor de Quito se encuentra 20 días con tormentas eléctricas.</a:t>
            </a:r>
            <a:endParaRPr lang="es-EC" sz="1400" dirty="0"/>
          </a:p>
        </p:txBody>
      </p:sp>
      <p:pic>
        <p:nvPicPr>
          <p:cNvPr id="6" name="3 Marcador de contenido" descr="SELLO2"/>
          <p:cNvPicPr>
            <a:picLocks/>
          </p:cNvPicPr>
          <p:nvPr/>
        </p:nvPicPr>
        <p:blipFill>
          <a:blip r:embed="rId3" cstate="print"/>
          <a:srcRect/>
          <a:stretch>
            <a:fillRect/>
          </a:stretch>
        </p:blipFill>
        <p:spPr bwMode="auto">
          <a:xfrm>
            <a:off x="8142316" y="0"/>
            <a:ext cx="1001684" cy="856211"/>
          </a:xfrm>
          <a:prstGeom prst="rect">
            <a:avLst/>
          </a:prstGeom>
          <a:noFill/>
          <a:ln w="9525">
            <a:noFill/>
            <a:miter lim="800000"/>
            <a:headEnd/>
            <a:tailEnd/>
          </a:ln>
          <a:effectLst/>
        </p:spPr>
      </p:pic>
      <p:sp>
        <p:nvSpPr>
          <p:cNvPr id="7" name="1 Título"/>
          <p:cNvSpPr txBox="1">
            <a:spLocks/>
          </p:cNvSpPr>
          <p:nvPr/>
        </p:nvSpPr>
        <p:spPr bwMode="white">
          <a:xfrm>
            <a:off x="-285784" y="0"/>
            <a:ext cx="2428892" cy="4206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C" sz="1200" b="0" i="0" u="none" strike="noStrike" kern="0" cap="none" spc="0" normalizeH="0" baseline="0" noProof="0" dirty="0" smtClean="0">
                <a:ln>
                  <a:noFill/>
                </a:ln>
                <a:solidFill>
                  <a:schemeClr val="bg1"/>
                </a:solidFill>
                <a:effectLst/>
                <a:uLnTx/>
                <a:uFillTx/>
                <a:latin typeface="+mj-lt"/>
                <a:ea typeface="+mj-ea"/>
                <a:cs typeface="+mj-cs"/>
              </a:rPr>
              <a:t>An</a:t>
            </a:r>
            <a:r>
              <a:rPr lang="es-EC" sz="1200" kern="0" dirty="0" smtClean="0">
                <a:solidFill>
                  <a:schemeClr val="bg1"/>
                </a:solidFill>
                <a:latin typeface="+mj-lt"/>
                <a:ea typeface="+mj-ea"/>
                <a:cs typeface="+mj-cs"/>
              </a:rPr>
              <a:t>álisis de Carga</a:t>
            </a:r>
            <a:endParaRPr kumimoji="0" lang="es-EC" sz="1200" b="0" i="0" u="none" strike="noStrike" kern="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Verificación de Carga Instalada</a:t>
            </a:r>
            <a:endParaRPr lang="es-EC" dirty="0"/>
          </a:p>
        </p:txBody>
      </p:sp>
      <p:sp>
        <p:nvSpPr>
          <p:cNvPr id="3" name="2 Marcador de contenido"/>
          <p:cNvSpPr>
            <a:spLocks noGrp="1"/>
          </p:cNvSpPr>
          <p:nvPr>
            <p:ph idx="1"/>
          </p:nvPr>
        </p:nvSpPr>
        <p:spPr>
          <a:xfrm>
            <a:off x="457200" y="1219200"/>
            <a:ext cx="8229600" cy="566726"/>
          </a:xfrm>
        </p:spPr>
        <p:txBody>
          <a:bodyPr/>
          <a:lstStyle/>
          <a:p>
            <a:r>
              <a:rPr lang="es-EC" sz="1800" dirty="0" smtClean="0"/>
              <a:t>Diseño de Referencia – Edificio Ibis del Moral III</a:t>
            </a:r>
            <a:endParaRPr lang="es-EC" sz="1800" dirty="0"/>
          </a:p>
        </p:txBody>
      </p:sp>
      <p:sp>
        <p:nvSpPr>
          <p:cNvPr id="4" name="1 Título"/>
          <p:cNvSpPr txBox="1">
            <a:spLocks/>
          </p:cNvSpPr>
          <p:nvPr/>
        </p:nvSpPr>
        <p:spPr bwMode="white">
          <a:xfrm>
            <a:off x="-32" y="0"/>
            <a:ext cx="2428892" cy="4206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C" sz="1200" b="0" i="0" u="none" strike="noStrike" kern="0" cap="none" spc="0" normalizeH="0" baseline="0" noProof="0" dirty="0" smtClean="0">
                <a:ln>
                  <a:noFill/>
                </a:ln>
                <a:solidFill>
                  <a:schemeClr val="bg1"/>
                </a:solidFill>
                <a:effectLst/>
                <a:uLnTx/>
                <a:uFillTx/>
                <a:latin typeface="+mj-lt"/>
                <a:ea typeface="+mj-ea"/>
                <a:cs typeface="+mj-cs"/>
              </a:rPr>
              <a:t>Proceso</a:t>
            </a:r>
            <a:r>
              <a:rPr kumimoji="0" lang="es-EC" sz="1200" b="0" i="0" u="none" strike="noStrike" kern="0" cap="none" spc="0" normalizeH="0" noProof="0" dirty="0" smtClean="0">
                <a:ln>
                  <a:noFill/>
                </a:ln>
                <a:solidFill>
                  <a:schemeClr val="bg1"/>
                </a:solidFill>
                <a:effectLst/>
                <a:uLnTx/>
                <a:uFillTx/>
                <a:latin typeface="+mj-lt"/>
                <a:ea typeface="+mj-ea"/>
                <a:cs typeface="+mj-cs"/>
              </a:rPr>
              <a:t> de Diseño  - Ingenier</a:t>
            </a:r>
            <a:r>
              <a:rPr lang="es-EC" sz="1200" kern="0" dirty="0" smtClean="0">
                <a:solidFill>
                  <a:schemeClr val="bg1"/>
                </a:solidFill>
                <a:latin typeface="+mj-lt"/>
                <a:ea typeface="+mj-ea"/>
                <a:cs typeface="+mj-cs"/>
              </a:rPr>
              <a:t>ía</a:t>
            </a:r>
            <a:endParaRPr kumimoji="0" lang="es-EC" sz="1200" b="0" i="0" u="none" strike="noStrike" kern="0" cap="none" spc="0" normalizeH="0" baseline="0" noProof="0" dirty="0">
              <a:ln>
                <a:noFill/>
              </a:ln>
              <a:solidFill>
                <a:schemeClr val="bg1"/>
              </a:solidFill>
              <a:effectLst/>
              <a:uLnTx/>
              <a:uFillTx/>
              <a:latin typeface="+mj-lt"/>
              <a:ea typeface="+mj-ea"/>
              <a:cs typeface="+mj-cs"/>
            </a:endParaRPr>
          </a:p>
        </p:txBody>
      </p:sp>
      <p:pic>
        <p:nvPicPr>
          <p:cNvPr id="5" name="3 Marcador de contenido" descr="SELLO2"/>
          <p:cNvPicPr>
            <a:picLocks/>
          </p:cNvPicPr>
          <p:nvPr/>
        </p:nvPicPr>
        <p:blipFill>
          <a:blip r:embed="rId2" cstate="print"/>
          <a:srcRect/>
          <a:stretch>
            <a:fillRect/>
          </a:stretch>
        </p:blipFill>
        <p:spPr bwMode="auto">
          <a:xfrm>
            <a:off x="8142316" y="0"/>
            <a:ext cx="1001684" cy="856211"/>
          </a:xfrm>
          <a:prstGeom prst="rect">
            <a:avLst/>
          </a:prstGeom>
          <a:noFill/>
          <a:ln w="9525">
            <a:noFill/>
            <a:miter lim="800000"/>
            <a:headEnd/>
            <a:tailEnd/>
          </a:ln>
          <a:effectLst/>
        </p:spPr>
      </p:pic>
      <p:sp>
        <p:nvSpPr>
          <p:cNvPr id="6" name="2 Marcador de contenido"/>
          <p:cNvSpPr txBox="1">
            <a:spLocks/>
          </p:cNvSpPr>
          <p:nvPr/>
        </p:nvSpPr>
        <p:spPr bwMode="auto">
          <a:xfrm>
            <a:off x="214282" y="1785926"/>
            <a:ext cx="8229600" cy="56672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chemeClr val="tx2"/>
              </a:buClr>
              <a:buSzTx/>
              <a:buFont typeface="Wingdings" pitchFamily="2" charset="2"/>
              <a:buChar char="v"/>
              <a:tabLst/>
              <a:defRPr/>
            </a:pPr>
            <a:r>
              <a:rPr kumimoji="0" lang="es-EC" sz="1800" b="0" i="0" u="none" strike="noStrike" kern="0" cap="none" spc="0" normalizeH="0" baseline="0" noProof="0" dirty="0" smtClean="0">
                <a:ln>
                  <a:noFill/>
                </a:ln>
                <a:solidFill>
                  <a:schemeClr val="tx1"/>
                </a:solidFill>
                <a:effectLst/>
                <a:uLnTx/>
                <a:uFillTx/>
                <a:latin typeface="+mn-lt"/>
                <a:ea typeface="+mn-ea"/>
                <a:cs typeface="+mn-cs"/>
              </a:rPr>
              <a:t>Agrupación</a:t>
            </a:r>
            <a:r>
              <a:rPr kumimoji="0" lang="es-EC" sz="1800" b="0" i="0" u="none" strike="noStrike" kern="0" cap="none" spc="0" normalizeH="0" noProof="0" dirty="0" smtClean="0">
                <a:ln>
                  <a:noFill/>
                </a:ln>
                <a:solidFill>
                  <a:schemeClr val="tx1"/>
                </a:solidFill>
                <a:effectLst/>
                <a:uLnTx/>
                <a:uFillTx/>
                <a:latin typeface="+mn-lt"/>
                <a:ea typeface="+mn-ea"/>
                <a:cs typeface="+mn-cs"/>
              </a:rPr>
              <a:t> de Departamentos Tipo</a:t>
            </a:r>
            <a:endParaRPr kumimoji="0" lang="es-EC" sz="1800" b="0" i="0" u="none" strike="noStrike" kern="0" cap="none" spc="0" normalizeH="0" baseline="0" noProof="0" dirty="0">
              <a:ln>
                <a:noFill/>
              </a:ln>
              <a:solidFill>
                <a:schemeClr val="tx1"/>
              </a:solidFill>
              <a:effectLst/>
              <a:uLnTx/>
              <a:uFillTx/>
              <a:latin typeface="+mn-lt"/>
              <a:ea typeface="+mn-ea"/>
              <a:cs typeface="+mn-cs"/>
            </a:endParaRPr>
          </a:p>
        </p:txBody>
      </p:sp>
      <p:sp>
        <p:nvSpPr>
          <p:cNvPr id="7" name="2 Marcador de contenido"/>
          <p:cNvSpPr txBox="1">
            <a:spLocks/>
          </p:cNvSpPr>
          <p:nvPr/>
        </p:nvSpPr>
        <p:spPr bwMode="auto">
          <a:xfrm>
            <a:off x="1214414" y="2357430"/>
            <a:ext cx="2786082" cy="200026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r>
              <a:rPr lang="es-EC" sz="1200" b="1" dirty="0" smtClean="0"/>
              <a:t>Departamento tipo 1</a:t>
            </a:r>
            <a:endParaRPr lang="es-EC" sz="1200" dirty="0" smtClean="0"/>
          </a:p>
          <a:p>
            <a:pPr lvl="0"/>
            <a:r>
              <a:rPr lang="es-EC" sz="1200" dirty="0" smtClean="0"/>
              <a:t>Distribución</a:t>
            </a:r>
          </a:p>
          <a:p>
            <a:pPr lvl="1"/>
            <a:r>
              <a:rPr lang="es-EC" sz="1200" dirty="0" smtClean="0"/>
              <a:t>Dormitorio Principal</a:t>
            </a:r>
          </a:p>
          <a:p>
            <a:pPr lvl="1"/>
            <a:r>
              <a:rPr lang="es-EC" sz="1200" dirty="0" smtClean="0"/>
              <a:t>Dormitorio 1</a:t>
            </a:r>
          </a:p>
          <a:p>
            <a:pPr lvl="1"/>
            <a:r>
              <a:rPr lang="es-EC" sz="1200" dirty="0" smtClean="0"/>
              <a:t>Dormitorio 2</a:t>
            </a:r>
          </a:p>
          <a:p>
            <a:pPr lvl="1"/>
            <a:r>
              <a:rPr lang="es-EC" sz="1200" dirty="0" smtClean="0"/>
              <a:t>Sala - Comedor</a:t>
            </a:r>
          </a:p>
          <a:p>
            <a:pPr lvl="1"/>
            <a:r>
              <a:rPr lang="es-EC" sz="1200" dirty="0" smtClean="0"/>
              <a:t>Cocina</a:t>
            </a:r>
          </a:p>
          <a:p>
            <a:pPr lvl="1"/>
            <a:r>
              <a:rPr lang="es-EC" sz="1200" dirty="0" smtClean="0"/>
              <a:t>Baño de Cuarto Principal</a:t>
            </a:r>
          </a:p>
          <a:p>
            <a:pPr lvl="1"/>
            <a:r>
              <a:rPr lang="es-EC" sz="1200" dirty="0" smtClean="0"/>
              <a:t>Baño 1, Baño 2</a:t>
            </a:r>
          </a:p>
          <a:p>
            <a:pPr lvl="0"/>
            <a:r>
              <a:rPr lang="es-EC" sz="1200" dirty="0" smtClean="0"/>
              <a:t>Área de Construcción 113 </a:t>
            </a:r>
            <a:endParaRPr lang="es-EC" sz="1200" dirty="0"/>
          </a:p>
        </p:txBody>
      </p:sp>
      <p:sp>
        <p:nvSpPr>
          <p:cNvPr id="8" name="2 Marcador de contenido"/>
          <p:cNvSpPr txBox="1">
            <a:spLocks/>
          </p:cNvSpPr>
          <p:nvPr/>
        </p:nvSpPr>
        <p:spPr bwMode="auto">
          <a:xfrm>
            <a:off x="1285852" y="4572008"/>
            <a:ext cx="2786082" cy="1928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r>
              <a:rPr lang="es-EC" sz="1200" b="1" dirty="0" smtClean="0"/>
              <a:t>Departamento tipo 2</a:t>
            </a:r>
            <a:endParaRPr lang="es-EC" sz="1200" dirty="0" smtClean="0"/>
          </a:p>
          <a:p>
            <a:pPr lvl="0"/>
            <a:r>
              <a:rPr lang="es-EC" sz="1200" dirty="0" smtClean="0"/>
              <a:t>Distribución</a:t>
            </a:r>
          </a:p>
          <a:p>
            <a:pPr lvl="1"/>
            <a:r>
              <a:rPr lang="es-EC" sz="1200" dirty="0" smtClean="0"/>
              <a:t>Dormitorio Principal</a:t>
            </a:r>
          </a:p>
          <a:p>
            <a:pPr lvl="1"/>
            <a:r>
              <a:rPr lang="es-EC" sz="1200" dirty="0" smtClean="0"/>
              <a:t>Dormitorio 1</a:t>
            </a:r>
          </a:p>
          <a:p>
            <a:pPr lvl="1"/>
            <a:r>
              <a:rPr lang="es-EC" sz="1200" dirty="0" smtClean="0"/>
              <a:t>Sala - Comedor</a:t>
            </a:r>
          </a:p>
          <a:p>
            <a:pPr lvl="1"/>
            <a:r>
              <a:rPr lang="es-EC" sz="1200" dirty="0" smtClean="0"/>
              <a:t>Cocina</a:t>
            </a:r>
          </a:p>
          <a:p>
            <a:pPr lvl="1"/>
            <a:r>
              <a:rPr lang="es-EC" sz="1200" dirty="0" smtClean="0"/>
              <a:t>Baño de Cuarto Principal</a:t>
            </a:r>
          </a:p>
          <a:p>
            <a:pPr lvl="1"/>
            <a:r>
              <a:rPr lang="es-EC" sz="1200" dirty="0" smtClean="0"/>
              <a:t>Baño 1</a:t>
            </a:r>
          </a:p>
          <a:p>
            <a:pPr lvl="0"/>
            <a:r>
              <a:rPr lang="es-EC" sz="1200" dirty="0" smtClean="0"/>
              <a:t>Área de Construcción 73 </a:t>
            </a:r>
            <a:endParaRPr lang="es-EC" sz="1200" dirty="0"/>
          </a:p>
        </p:txBody>
      </p:sp>
      <p:sp>
        <p:nvSpPr>
          <p:cNvPr id="9" name="2 Marcador de contenido"/>
          <p:cNvSpPr txBox="1">
            <a:spLocks/>
          </p:cNvSpPr>
          <p:nvPr/>
        </p:nvSpPr>
        <p:spPr bwMode="auto">
          <a:xfrm>
            <a:off x="5072066" y="2000240"/>
            <a:ext cx="2786082" cy="157163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r>
              <a:rPr lang="es-EC" sz="1200" b="1" dirty="0" smtClean="0"/>
              <a:t>Departamento tipo 3</a:t>
            </a:r>
            <a:endParaRPr lang="es-EC" sz="1200" dirty="0" smtClean="0"/>
          </a:p>
          <a:p>
            <a:pPr lvl="0"/>
            <a:r>
              <a:rPr lang="es-EC" sz="1200" dirty="0" smtClean="0"/>
              <a:t>Distribución</a:t>
            </a:r>
          </a:p>
          <a:p>
            <a:pPr lvl="1"/>
            <a:r>
              <a:rPr lang="es-EC" sz="1200" dirty="0" smtClean="0"/>
              <a:t>Dormitorio Principal</a:t>
            </a:r>
          </a:p>
          <a:p>
            <a:pPr lvl="1"/>
            <a:r>
              <a:rPr lang="es-EC" sz="1200" dirty="0" smtClean="0"/>
              <a:t>Sala - Comedor</a:t>
            </a:r>
          </a:p>
          <a:p>
            <a:pPr lvl="1"/>
            <a:r>
              <a:rPr lang="es-EC" sz="1200" dirty="0" smtClean="0"/>
              <a:t>Cocina</a:t>
            </a:r>
          </a:p>
          <a:p>
            <a:pPr lvl="1"/>
            <a:r>
              <a:rPr lang="es-EC" sz="1200" dirty="0" smtClean="0"/>
              <a:t>Baño de Cuarto Principal</a:t>
            </a:r>
          </a:p>
          <a:p>
            <a:pPr lvl="0"/>
            <a:r>
              <a:rPr lang="es-EC" sz="1200" dirty="0" smtClean="0"/>
              <a:t>Área de Construcción 53 </a:t>
            </a:r>
            <a:endParaRPr lang="es-EC" sz="1200" dirty="0"/>
          </a:p>
        </p:txBody>
      </p:sp>
      <p:sp>
        <p:nvSpPr>
          <p:cNvPr id="10243" name="Rectangle 3"/>
          <p:cNvSpPr>
            <a:spLocks noChangeArrowheads="1"/>
          </p:cNvSpPr>
          <p:nvPr/>
        </p:nvSpPr>
        <p:spPr bwMode="auto">
          <a:xfrm>
            <a:off x="588963" y="6667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5" name="2 Marcador de contenido"/>
          <p:cNvSpPr txBox="1">
            <a:spLocks/>
          </p:cNvSpPr>
          <p:nvPr/>
        </p:nvSpPr>
        <p:spPr bwMode="auto">
          <a:xfrm>
            <a:off x="6715140" y="6518657"/>
            <a:ext cx="2786082" cy="67868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r>
              <a:rPr lang="es-EC" sz="1200" b="1" dirty="0" smtClean="0"/>
              <a:t>Presentación de Planos</a:t>
            </a:r>
            <a:endParaRPr lang="es-EC" sz="1200" dirty="0"/>
          </a:p>
        </p:txBody>
      </p:sp>
      <p:sp>
        <p:nvSpPr>
          <p:cNvPr id="14" name="2 Marcador de contenido"/>
          <p:cNvSpPr txBox="1">
            <a:spLocks/>
          </p:cNvSpPr>
          <p:nvPr/>
        </p:nvSpPr>
        <p:spPr bwMode="auto">
          <a:xfrm>
            <a:off x="5143504" y="3500438"/>
            <a:ext cx="2786082" cy="1928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r>
              <a:rPr lang="es-EC" sz="1200" b="1" dirty="0" smtClean="0"/>
              <a:t>Departamento tipo </a:t>
            </a:r>
            <a:r>
              <a:rPr lang="es-EC" sz="1200" b="1" dirty="0" smtClean="0"/>
              <a:t>4</a:t>
            </a:r>
            <a:endParaRPr lang="es-EC" sz="1200" dirty="0" smtClean="0"/>
          </a:p>
          <a:p>
            <a:pPr lvl="0"/>
            <a:r>
              <a:rPr lang="es-EC" sz="1200" dirty="0" smtClean="0"/>
              <a:t>Distribución </a:t>
            </a:r>
          </a:p>
          <a:p>
            <a:r>
              <a:rPr lang="es-EC" sz="1200" dirty="0" smtClean="0"/>
              <a:t>Piso 1</a:t>
            </a:r>
          </a:p>
          <a:p>
            <a:pPr lvl="1"/>
            <a:r>
              <a:rPr lang="es-EC" sz="1200" dirty="0" smtClean="0"/>
              <a:t>Sala - Comedor</a:t>
            </a:r>
          </a:p>
          <a:p>
            <a:pPr lvl="1"/>
            <a:r>
              <a:rPr lang="es-EC" sz="1200" dirty="0" smtClean="0"/>
              <a:t>Cocina</a:t>
            </a:r>
          </a:p>
          <a:p>
            <a:pPr lvl="1"/>
            <a:r>
              <a:rPr lang="es-EC" sz="1200" dirty="0" smtClean="0"/>
              <a:t>Cuarto de Lavandería</a:t>
            </a:r>
          </a:p>
          <a:p>
            <a:pPr lvl="1"/>
            <a:r>
              <a:rPr lang="es-EC" sz="1200" dirty="0" smtClean="0"/>
              <a:t>Baño</a:t>
            </a:r>
          </a:p>
          <a:p>
            <a:pPr lvl="1"/>
            <a:r>
              <a:rPr lang="es-EC" sz="1200" dirty="0" smtClean="0"/>
              <a:t>Hall de Entrada</a:t>
            </a:r>
          </a:p>
          <a:p>
            <a:r>
              <a:rPr lang="es-EC" sz="1200" dirty="0" smtClean="0"/>
              <a:t>Piso 2</a:t>
            </a:r>
          </a:p>
          <a:p>
            <a:pPr lvl="1"/>
            <a:r>
              <a:rPr lang="es-EC" sz="1200" dirty="0" smtClean="0"/>
              <a:t>Dormitorio Principal</a:t>
            </a:r>
          </a:p>
          <a:p>
            <a:pPr lvl="1"/>
            <a:r>
              <a:rPr lang="es-EC" sz="1200" dirty="0" smtClean="0"/>
              <a:t>Dormitorio1</a:t>
            </a:r>
          </a:p>
          <a:p>
            <a:pPr lvl="1"/>
            <a:r>
              <a:rPr lang="es-EC" sz="1200" dirty="0" smtClean="0"/>
              <a:t>Dormitorio2</a:t>
            </a:r>
          </a:p>
          <a:p>
            <a:pPr lvl="1"/>
            <a:r>
              <a:rPr lang="es-EC" sz="1200" dirty="0" smtClean="0"/>
              <a:t>Sala de Estar</a:t>
            </a:r>
          </a:p>
          <a:p>
            <a:pPr lvl="1"/>
            <a:r>
              <a:rPr lang="es-EC" sz="1200" dirty="0" smtClean="0"/>
              <a:t>Vestidor – Baño Principal</a:t>
            </a:r>
          </a:p>
          <a:p>
            <a:pPr lvl="1"/>
            <a:r>
              <a:rPr lang="es-EC" sz="1200" dirty="0" smtClean="0"/>
              <a:t>Baño 2</a:t>
            </a:r>
            <a:endParaRPr lang="es-EC" sz="12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sz="2800" dirty="0" smtClean="0"/>
              <a:t>Carga Instalada – Edificio Ibis del Moral III</a:t>
            </a:r>
            <a:endParaRPr lang="es-EC" sz="2800" dirty="0"/>
          </a:p>
        </p:txBody>
      </p:sp>
      <p:pic>
        <p:nvPicPr>
          <p:cNvPr id="9" name="3 Marcador de contenido" descr="SELLO2"/>
          <p:cNvPicPr>
            <a:picLocks/>
          </p:cNvPicPr>
          <p:nvPr/>
        </p:nvPicPr>
        <p:blipFill>
          <a:blip r:embed="rId2" cstate="print"/>
          <a:srcRect/>
          <a:stretch>
            <a:fillRect/>
          </a:stretch>
        </p:blipFill>
        <p:spPr bwMode="auto">
          <a:xfrm>
            <a:off x="8142316" y="0"/>
            <a:ext cx="1001684" cy="856211"/>
          </a:xfrm>
          <a:prstGeom prst="rect">
            <a:avLst/>
          </a:prstGeom>
          <a:noFill/>
          <a:ln w="9525">
            <a:noFill/>
            <a:miter lim="800000"/>
            <a:headEnd/>
            <a:tailEnd/>
          </a:ln>
          <a:effectLst/>
        </p:spPr>
      </p:pic>
      <p:sp>
        <p:nvSpPr>
          <p:cNvPr id="6" name="1 Título"/>
          <p:cNvSpPr txBox="1">
            <a:spLocks/>
          </p:cNvSpPr>
          <p:nvPr/>
        </p:nvSpPr>
        <p:spPr bwMode="white">
          <a:xfrm>
            <a:off x="-32" y="0"/>
            <a:ext cx="2428892" cy="4206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C" sz="1200" b="0" i="0" u="none" strike="noStrike" kern="0" cap="none" spc="0" normalizeH="0" baseline="0" noProof="0" dirty="0" smtClean="0">
                <a:ln>
                  <a:noFill/>
                </a:ln>
                <a:solidFill>
                  <a:schemeClr val="bg1"/>
                </a:solidFill>
                <a:effectLst/>
                <a:uLnTx/>
                <a:uFillTx/>
                <a:latin typeface="+mj-lt"/>
                <a:ea typeface="+mj-ea"/>
                <a:cs typeface="+mj-cs"/>
              </a:rPr>
              <a:t>Proceso</a:t>
            </a:r>
            <a:r>
              <a:rPr kumimoji="0" lang="es-EC" sz="1200" b="0" i="0" u="none" strike="noStrike" kern="0" cap="none" spc="0" normalizeH="0" noProof="0" dirty="0" smtClean="0">
                <a:ln>
                  <a:noFill/>
                </a:ln>
                <a:solidFill>
                  <a:schemeClr val="bg1"/>
                </a:solidFill>
                <a:effectLst/>
                <a:uLnTx/>
                <a:uFillTx/>
                <a:latin typeface="+mj-lt"/>
                <a:ea typeface="+mj-ea"/>
                <a:cs typeface="+mj-cs"/>
              </a:rPr>
              <a:t> de Diseño  - Ingenier</a:t>
            </a:r>
            <a:r>
              <a:rPr lang="es-EC" sz="1200" kern="0" dirty="0" smtClean="0">
                <a:solidFill>
                  <a:schemeClr val="bg1"/>
                </a:solidFill>
                <a:latin typeface="+mj-lt"/>
                <a:ea typeface="+mj-ea"/>
                <a:cs typeface="+mj-cs"/>
              </a:rPr>
              <a:t>ía</a:t>
            </a:r>
            <a:endParaRPr kumimoji="0" lang="es-EC" sz="1200" b="0" i="0" u="none" strike="noStrike" kern="0" cap="none" spc="0" normalizeH="0" baseline="0" noProof="0" dirty="0">
              <a:ln>
                <a:noFill/>
              </a:ln>
              <a:solidFill>
                <a:schemeClr val="bg1"/>
              </a:solidFill>
              <a:effectLst/>
              <a:uLnTx/>
              <a:uFillTx/>
              <a:latin typeface="+mj-lt"/>
              <a:ea typeface="+mj-ea"/>
              <a:cs typeface="+mj-cs"/>
            </a:endParaRPr>
          </a:p>
        </p:txBody>
      </p:sp>
      <p:graphicFrame>
        <p:nvGraphicFramePr>
          <p:cNvPr id="7" name="6 Tabla"/>
          <p:cNvGraphicFramePr>
            <a:graphicFrameLocks noGrp="1"/>
          </p:cNvGraphicFramePr>
          <p:nvPr/>
        </p:nvGraphicFramePr>
        <p:xfrm>
          <a:off x="928662" y="1142984"/>
          <a:ext cx="7215239" cy="5360223"/>
        </p:xfrm>
        <a:graphic>
          <a:graphicData uri="http://schemas.openxmlformats.org/drawingml/2006/table">
            <a:tbl>
              <a:tblPr/>
              <a:tblGrid>
                <a:gridCol w="335722"/>
                <a:gridCol w="2575970"/>
                <a:gridCol w="559271"/>
                <a:gridCol w="672232"/>
                <a:gridCol w="564012"/>
                <a:gridCol w="450261"/>
                <a:gridCol w="783612"/>
                <a:gridCol w="490547"/>
                <a:gridCol w="783612"/>
              </a:tblGrid>
              <a:tr h="333135">
                <a:tc>
                  <a:txBody>
                    <a:bodyPr/>
                    <a:lstStyle/>
                    <a:p>
                      <a:pPr algn="ctr">
                        <a:lnSpc>
                          <a:spcPct val="115000"/>
                        </a:lnSpc>
                        <a:spcAft>
                          <a:spcPts val="0"/>
                        </a:spcAft>
                      </a:pPr>
                      <a:r>
                        <a:rPr lang="es-EC" sz="1000" b="1" dirty="0">
                          <a:solidFill>
                            <a:srgbClr val="000000"/>
                          </a:solidFill>
                          <a:latin typeface="Arial"/>
                          <a:ea typeface="Times New Roman"/>
                          <a:cs typeface="Times New Roman"/>
                        </a:rPr>
                        <a:t>N°</a:t>
                      </a:r>
                      <a:endParaRPr lang="es-EC" sz="1050" dirty="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b="1" dirty="0">
                          <a:solidFill>
                            <a:srgbClr val="000000"/>
                          </a:solidFill>
                          <a:latin typeface="Arial"/>
                          <a:ea typeface="Times New Roman"/>
                          <a:cs typeface="Times New Roman"/>
                        </a:rPr>
                        <a:t>APARATOS ELÉCTRICOS Y DE ALUMBRADO - DEPARTAMENTOS</a:t>
                      </a:r>
                      <a:endParaRPr lang="es-EC" sz="1050" dirty="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b="1">
                          <a:solidFill>
                            <a:srgbClr val="000000"/>
                          </a:solidFill>
                          <a:latin typeface="Arial"/>
                          <a:ea typeface="Times New Roman"/>
                          <a:cs typeface="Times New Roman"/>
                        </a:rPr>
                        <a:t>Cant.</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b="1" dirty="0">
                          <a:solidFill>
                            <a:srgbClr val="000000"/>
                          </a:solidFill>
                          <a:latin typeface="Arial"/>
                          <a:ea typeface="Times New Roman"/>
                          <a:cs typeface="Times New Roman"/>
                        </a:rPr>
                        <a:t>Pn(W)</a:t>
                      </a:r>
                      <a:endParaRPr lang="es-EC" sz="1050" dirty="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b="1">
                          <a:solidFill>
                            <a:srgbClr val="000000"/>
                          </a:solidFill>
                          <a:latin typeface="Arial"/>
                          <a:ea typeface="Times New Roman"/>
                          <a:cs typeface="Times New Roman"/>
                        </a:rPr>
                        <a:t>CI (W)</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b="1">
                          <a:solidFill>
                            <a:srgbClr val="000000"/>
                          </a:solidFill>
                          <a:latin typeface="Arial"/>
                          <a:ea typeface="Times New Roman"/>
                          <a:cs typeface="Times New Roman"/>
                        </a:rPr>
                        <a:t>FFU (%)</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b="1">
                          <a:solidFill>
                            <a:srgbClr val="000000"/>
                          </a:solidFill>
                          <a:latin typeface="Arial"/>
                          <a:ea typeface="Times New Roman"/>
                          <a:cs typeface="Times New Roman"/>
                        </a:rPr>
                        <a:t>CIR (W)</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b="1">
                          <a:solidFill>
                            <a:srgbClr val="000000"/>
                          </a:solidFill>
                          <a:latin typeface="Arial"/>
                          <a:ea typeface="Times New Roman"/>
                          <a:cs typeface="Times New Roman"/>
                        </a:rPr>
                        <a:t>FS (%)</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b="1" dirty="0">
                          <a:solidFill>
                            <a:srgbClr val="000000"/>
                          </a:solidFill>
                          <a:latin typeface="Arial"/>
                          <a:ea typeface="Times New Roman"/>
                          <a:cs typeface="Times New Roman"/>
                        </a:rPr>
                        <a:t>DMU (W)</a:t>
                      </a:r>
                      <a:endParaRPr lang="es-EC" sz="1050" dirty="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8413">
                <a:tc>
                  <a:txBody>
                    <a:bodyPr/>
                    <a:lstStyle/>
                    <a:p>
                      <a:pPr algn="ctr">
                        <a:lnSpc>
                          <a:spcPct val="115000"/>
                        </a:lnSpc>
                        <a:spcAft>
                          <a:spcPts val="0"/>
                        </a:spcAft>
                      </a:pPr>
                      <a:r>
                        <a:rPr lang="es-EC" sz="1000" b="1">
                          <a:solidFill>
                            <a:srgbClr val="000000"/>
                          </a:solidFill>
                          <a:latin typeface="Arial"/>
                          <a:ea typeface="Times New Roman"/>
                          <a:cs typeface="Times New Roman"/>
                        </a:rPr>
                        <a:t>1</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dirty="0">
                          <a:solidFill>
                            <a:srgbClr val="000000"/>
                          </a:solidFill>
                          <a:latin typeface="Arial"/>
                          <a:ea typeface="Times New Roman"/>
                          <a:cs typeface="Times New Roman"/>
                        </a:rPr>
                        <a:t>Iluminación</a:t>
                      </a:r>
                      <a:endParaRPr lang="es-EC" sz="1050" dirty="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28</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20</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560</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98</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548,8</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45</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dirty="0">
                          <a:solidFill>
                            <a:srgbClr val="000000"/>
                          </a:solidFill>
                          <a:latin typeface="Arial"/>
                          <a:ea typeface="Times New Roman"/>
                          <a:cs typeface="Times New Roman"/>
                        </a:rPr>
                        <a:t>246,96</a:t>
                      </a:r>
                      <a:endParaRPr lang="es-EC" sz="1050" dirty="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8413">
                <a:tc>
                  <a:txBody>
                    <a:bodyPr/>
                    <a:lstStyle/>
                    <a:p>
                      <a:pPr algn="ctr">
                        <a:lnSpc>
                          <a:spcPct val="115000"/>
                        </a:lnSpc>
                        <a:spcAft>
                          <a:spcPts val="0"/>
                        </a:spcAft>
                      </a:pPr>
                      <a:r>
                        <a:rPr lang="es-EC" sz="1000" b="1">
                          <a:solidFill>
                            <a:srgbClr val="000000"/>
                          </a:solidFill>
                          <a:latin typeface="Arial"/>
                          <a:ea typeface="Times New Roman"/>
                          <a:cs typeface="Times New Roman"/>
                        </a:rPr>
                        <a:t>2</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dirty="0">
                          <a:solidFill>
                            <a:srgbClr val="000000"/>
                          </a:solidFill>
                          <a:latin typeface="Arial"/>
                          <a:ea typeface="Times New Roman"/>
                          <a:cs typeface="Times New Roman"/>
                        </a:rPr>
                        <a:t>Equipo de Amplificación de audio</a:t>
                      </a:r>
                      <a:endParaRPr lang="es-EC" sz="1050" dirty="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850</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850</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40</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340</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50</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dirty="0">
                          <a:solidFill>
                            <a:srgbClr val="000000"/>
                          </a:solidFill>
                          <a:latin typeface="Arial"/>
                          <a:ea typeface="Times New Roman"/>
                          <a:cs typeface="Times New Roman"/>
                        </a:rPr>
                        <a:t>170</a:t>
                      </a:r>
                      <a:endParaRPr lang="es-EC" sz="1050" dirty="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6826">
                <a:tc>
                  <a:txBody>
                    <a:bodyPr/>
                    <a:lstStyle/>
                    <a:p>
                      <a:pPr algn="ctr">
                        <a:lnSpc>
                          <a:spcPct val="115000"/>
                        </a:lnSpc>
                        <a:spcAft>
                          <a:spcPts val="0"/>
                        </a:spcAft>
                      </a:pPr>
                      <a:r>
                        <a:rPr lang="es-EC" sz="1000" b="1">
                          <a:solidFill>
                            <a:srgbClr val="000000"/>
                          </a:solidFill>
                          <a:latin typeface="Arial"/>
                          <a:ea typeface="Times New Roman"/>
                          <a:cs typeface="Times New Roman"/>
                        </a:rPr>
                        <a:t>3</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dirty="0">
                          <a:solidFill>
                            <a:srgbClr val="000000"/>
                          </a:solidFill>
                          <a:latin typeface="Arial"/>
                          <a:ea typeface="Times New Roman"/>
                          <a:cs typeface="Times New Roman"/>
                        </a:rPr>
                        <a:t>Televisor tipo </a:t>
                      </a:r>
                      <a:r>
                        <a:rPr lang="es-EC" sz="1000" dirty="0" err="1">
                          <a:solidFill>
                            <a:srgbClr val="000000"/>
                          </a:solidFill>
                          <a:latin typeface="Arial"/>
                          <a:ea typeface="Times New Roman"/>
                          <a:cs typeface="Times New Roman"/>
                        </a:rPr>
                        <a:t>Led</a:t>
                      </a:r>
                      <a:r>
                        <a:rPr lang="es-EC" sz="1000" dirty="0">
                          <a:solidFill>
                            <a:srgbClr val="000000"/>
                          </a:solidFill>
                          <a:latin typeface="Arial"/>
                          <a:ea typeface="Times New Roman"/>
                          <a:cs typeface="Times New Roman"/>
                        </a:rPr>
                        <a:t> (Dormitorio Principal - Dormitorio 1 y 2)</a:t>
                      </a:r>
                      <a:endParaRPr lang="es-EC" sz="1050" dirty="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3</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115</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345</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70</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241,5</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65</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dirty="0">
                          <a:solidFill>
                            <a:srgbClr val="000000"/>
                          </a:solidFill>
                          <a:latin typeface="Arial"/>
                          <a:ea typeface="Times New Roman"/>
                          <a:cs typeface="Times New Roman"/>
                        </a:rPr>
                        <a:t>156,975</a:t>
                      </a:r>
                      <a:endParaRPr lang="es-EC" sz="1050" dirty="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8413">
                <a:tc>
                  <a:txBody>
                    <a:bodyPr/>
                    <a:lstStyle/>
                    <a:p>
                      <a:pPr algn="ctr">
                        <a:lnSpc>
                          <a:spcPct val="115000"/>
                        </a:lnSpc>
                        <a:spcAft>
                          <a:spcPts val="0"/>
                        </a:spcAft>
                      </a:pPr>
                      <a:r>
                        <a:rPr lang="es-EC" sz="1000" b="1">
                          <a:solidFill>
                            <a:srgbClr val="000000"/>
                          </a:solidFill>
                          <a:latin typeface="Arial"/>
                          <a:ea typeface="Times New Roman"/>
                          <a:cs typeface="Times New Roman"/>
                        </a:rPr>
                        <a:t>4</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dirty="0">
                          <a:solidFill>
                            <a:srgbClr val="000000"/>
                          </a:solidFill>
                          <a:latin typeface="Arial"/>
                          <a:ea typeface="Times New Roman"/>
                          <a:cs typeface="Times New Roman"/>
                        </a:rPr>
                        <a:t>Computador portátil</a:t>
                      </a:r>
                      <a:endParaRPr lang="es-EC" sz="1050" dirty="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2</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250</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500</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70</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350</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65</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dirty="0">
                          <a:solidFill>
                            <a:srgbClr val="000000"/>
                          </a:solidFill>
                          <a:latin typeface="Arial"/>
                          <a:ea typeface="Times New Roman"/>
                          <a:cs typeface="Times New Roman"/>
                        </a:rPr>
                        <a:t>227,5</a:t>
                      </a:r>
                      <a:endParaRPr lang="es-EC" sz="1050" dirty="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8413">
                <a:tc>
                  <a:txBody>
                    <a:bodyPr/>
                    <a:lstStyle/>
                    <a:p>
                      <a:pPr algn="ctr">
                        <a:lnSpc>
                          <a:spcPct val="115000"/>
                        </a:lnSpc>
                        <a:spcAft>
                          <a:spcPts val="0"/>
                        </a:spcAft>
                      </a:pPr>
                      <a:r>
                        <a:rPr lang="es-EC" sz="1000" b="1">
                          <a:solidFill>
                            <a:srgbClr val="000000"/>
                          </a:solidFill>
                          <a:latin typeface="Arial"/>
                          <a:ea typeface="Times New Roman"/>
                          <a:cs typeface="Times New Roman"/>
                        </a:rPr>
                        <a:t>5</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dirty="0">
                          <a:solidFill>
                            <a:srgbClr val="000000"/>
                          </a:solidFill>
                          <a:latin typeface="Arial"/>
                          <a:ea typeface="Times New Roman"/>
                          <a:cs typeface="Times New Roman"/>
                        </a:rPr>
                        <a:t>Impresora</a:t>
                      </a:r>
                      <a:endParaRPr lang="es-EC" sz="1050" dirty="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80</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80</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60</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48</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50</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dirty="0">
                          <a:solidFill>
                            <a:srgbClr val="000000"/>
                          </a:solidFill>
                          <a:latin typeface="Arial"/>
                          <a:ea typeface="Times New Roman"/>
                          <a:cs typeface="Times New Roman"/>
                        </a:rPr>
                        <a:t>24</a:t>
                      </a:r>
                      <a:endParaRPr lang="es-EC" sz="1050" dirty="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8413">
                <a:tc>
                  <a:txBody>
                    <a:bodyPr/>
                    <a:lstStyle/>
                    <a:p>
                      <a:pPr algn="ctr">
                        <a:lnSpc>
                          <a:spcPct val="115000"/>
                        </a:lnSpc>
                        <a:spcAft>
                          <a:spcPts val="0"/>
                        </a:spcAft>
                      </a:pPr>
                      <a:r>
                        <a:rPr lang="es-EC" sz="1000" b="1">
                          <a:solidFill>
                            <a:srgbClr val="000000"/>
                          </a:solidFill>
                          <a:latin typeface="Arial"/>
                          <a:ea typeface="Times New Roman"/>
                          <a:cs typeface="Times New Roman"/>
                        </a:rPr>
                        <a:t>6</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dirty="0" err="1">
                          <a:solidFill>
                            <a:srgbClr val="000000"/>
                          </a:solidFill>
                          <a:latin typeface="Arial"/>
                          <a:ea typeface="Times New Roman"/>
                          <a:cs typeface="Times New Roman"/>
                        </a:rPr>
                        <a:t>BluRay</a:t>
                      </a:r>
                      <a:endParaRPr lang="es-EC" sz="1050" dirty="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50</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50</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55</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27,5</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25</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6,875</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8413">
                <a:tc>
                  <a:txBody>
                    <a:bodyPr/>
                    <a:lstStyle/>
                    <a:p>
                      <a:pPr algn="ctr">
                        <a:lnSpc>
                          <a:spcPct val="115000"/>
                        </a:lnSpc>
                        <a:spcAft>
                          <a:spcPts val="0"/>
                        </a:spcAft>
                      </a:pPr>
                      <a:r>
                        <a:rPr lang="es-EC" sz="1000" b="1">
                          <a:solidFill>
                            <a:srgbClr val="000000"/>
                          </a:solidFill>
                          <a:latin typeface="Arial"/>
                          <a:ea typeface="Times New Roman"/>
                          <a:cs typeface="Times New Roman"/>
                        </a:rPr>
                        <a:t>7</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dirty="0">
                          <a:solidFill>
                            <a:srgbClr val="000000"/>
                          </a:solidFill>
                          <a:latin typeface="Arial"/>
                          <a:ea typeface="Times New Roman"/>
                          <a:cs typeface="Times New Roman"/>
                        </a:rPr>
                        <a:t>Play </a:t>
                      </a:r>
                      <a:r>
                        <a:rPr lang="es-EC" sz="1000" dirty="0" err="1">
                          <a:solidFill>
                            <a:srgbClr val="000000"/>
                          </a:solidFill>
                          <a:latin typeface="Arial"/>
                          <a:ea typeface="Times New Roman"/>
                          <a:cs typeface="Times New Roman"/>
                        </a:rPr>
                        <a:t>Station</a:t>
                      </a:r>
                      <a:endParaRPr lang="es-EC" sz="1050" dirty="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200</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200</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55</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110</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25</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dirty="0">
                          <a:solidFill>
                            <a:srgbClr val="000000"/>
                          </a:solidFill>
                          <a:latin typeface="Arial"/>
                          <a:ea typeface="Times New Roman"/>
                          <a:cs typeface="Times New Roman"/>
                        </a:rPr>
                        <a:t>27,5</a:t>
                      </a:r>
                      <a:endParaRPr lang="es-EC" sz="1050" dirty="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8413">
                <a:tc>
                  <a:txBody>
                    <a:bodyPr/>
                    <a:lstStyle/>
                    <a:p>
                      <a:pPr algn="ctr">
                        <a:lnSpc>
                          <a:spcPct val="115000"/>
                        </a:lnSpc>
                        <a:spcAft>
                          <a:spcPts val="0"/>
                        </a:spcAft>
                      </a:pPr>
                      <a:r>
                        <a:rPr lang="es-EC" sz="1000" b="1">
                          <a:solidFill>
                            <a:srgbClr val="000000"/>
                          </a:solidFill>
                          <a:latin typeface="Arial"/>
                          <a:ea typeface="Times New Roman"/>
                          <a:cs typeface="Times New Roman"/>
                        </a:rPr>
                        <a:t>8</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dirty="0">
                          <a:solidFill>
                            <a:srgbClr val="000000"/>
                          </a:solidFill>
                          <a:latin typeface="Arial"/>
                          <a:ea typeface="Times New Roman"/>
                          <a:cs typeface="Times New Roman"/>
                        </a:rPr>
                        <a:t>Barra de Sonido</a:t>
                      </a:r>
                      <a:endParaRPr lang="es-EC" sz="1050" dirty="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150</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45</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67,5</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20</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13,5</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8413">
                <a:tc>
                  <a:txBody>
                    <a:bodyPr/>
                    <a:lstStyle/>
                    <a:p>
                      <a:pPr algn="ctr">
                        <a:lnSpc>
                          <a:spcPct val="115000"/>
                        </a:lnSpc>
                        <a:spcAft>
                          <a:spcPts val="0"/>
                        </a:spcAft>
                      </a:pPr>
                      <a:r>
                        <a:rPr lang="es-EC" sz="1000" b="1">
                          <a:solidFill>
                            <a:srgbClr val="000000"/>
                          </a:solidFill>
                          <a:latin typeface="Arial"/>
                          <a:ea typeface="Times New Roman"/>
                          <a:cs typeface="Times New Roman"/>
                        </a:rPr>
                        <a:t>9</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Plancha</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1200</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1200</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70</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840</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25</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210</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8413">
                <a:tc>
                  <a:txBody>
                    <a:bodyPr/>
                    <a:lstStyle/>
                    <a:p>
                      <a:pPr algn="ctr">
                        <a:lnSpc>
                          <a:spcPct val="115000"/>
                        </a:lnSpc>
                        <a:spcAft>
                          <a:spcPts val="0"/>
                        </a:spcAft>
                      </a:pPr>
                      <a:r>
                        <a:rPr lang="es-EC" sz="1000" b="1">
                          <a:solidFill>
                            <a:srgbClr val="000000"/>
                          </a:solidFill>
                          <a:latin typeface="Arial"/>
                          <a:ea typeface="Times New Roman"/>
                          <a:cs typeface="Times New Roman"/>
                        </a:rPr>
                        <a:t>10</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Secador de pelo</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1800</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1800</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40</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720</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15</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dirty="0">
                          <a:solidFill>
                            <a:srgbClr val="000000"/>
                          </a:solidFill>
                          <a:latin typeface="Arial"/>
                          <a:ea typeface="Times New Roman"/>
                          <a:cs typeface="Times New Roman"/>
                        </a:rPr>
                        <a:t>108</a:t>
                      </a:r>
                      <a:endParaRPr lang="es-EC" sz="1050" dirty="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8413">
                <a:tc>
                  <a:txBody>
                    <a:bodyPr/>
                    <a:lstStyle/>
                    <a:p>
                      <a:pPr algn="ctr">
                        <a:lnSpc>
                          <a:spcPct val="115000"/>
                        </a:lnSpc>
                        <a:spcAft>
                          <a:spcPts val="0"/>
                        </a:spcAft>
                      </a:pPr>
                      <a:r>
                        <a:rPr lang="es-EC" sz="1000" b="1">
                          <a:solidFill>
                            <a:srgbClr val="000000"/>
                          </a:solidFill>
                          <a:latin typeface="Arial"/>
                          <a:ea typeface="Times New Roman"/>
                          <a:cs typeface="Times New Roman"/>
                        </a:rPr>
                        <a:t>11</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Lámpara de meza</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dirty="0">
                          <a:solidFill>
                            <a:srgbClr val="000000"/>
                          </a:solidFill>
                          <a:latin typeface="Arial"/>
                          <a:ea typeface="Times New Roman"/>
                          <a:cs typeface="Times New Roman"/>
                        </a:rPr>
                        <a:t>3</a:t>
                      </a:r>
                      <a:endParaRPr lang="es-EC" sz="1050" dirty="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100</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300</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5</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15</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20</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3</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8413">
                <a:tc>
                  <a:txBody>
                    <a:bodyPr/>
                    <a:lstStyle/>
                    <a:p>
                      <a:pPr algn="ctr">
                        <a:lnSpc>
                          <a:spcPct val="115000"/>
                        </a:lnSpc>
                        <a:spcAft>
                          <a:spcPts val="0"/>
                        </a:spcAft>
                      </a:pPr>
                      <a:r>
                        <a:rPr lang="es-EC" sz="1000" b="1">
                          <a:solidFill>
                            <a:srgbClr val="000000"/>
                          </a:solidFill>
                          <a:latin typeface="Arial"/>
                          <a:ea typeface="Times New Roman"/>
                          <a:cs typeface="Times New Roman"/>
                        </a:rPr>
                        <a:t>12</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Router - Wireless</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2</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dirty="0">
                          <a:solidFill>
                            <a:srgbClr val="000000"/>
                          </a:solidFill>
                          <a:latin typeface="Arial"/>
                          <a:ea typeface="Times New Roman"/>
                          <a:cs typeface="Times New Roman"/>
                        </a:rPr>
                        <a:t>22</a:t>
                      </a:r>
                      <a:endParaRPr lang="es-EC" sz="1050" dirty="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44</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70</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30,8</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70</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dirty="0">
                          <a:solidFill>
                            <a:srgbClr val="000000"/>
                          </a:solidFill>
                          <a:latin typeface="Arial"/>
                          <a:ea typeface="Times New Roman"/>
                          <a:cs typeface="Times New Roman"/>
                        </a:rPr>
                        <a:t>21,56</a:t>
                      </a:r>
                      <a:endParaRPr lang="es-EC" sz="1050" dirty="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8413">
                <a:tc>
                  <a:txBody>
                    <a:bodyPr/>
                    <a:lstStyle/>
                    <a:p>
                      <a:pPr algn="ctr">
                        <a:lnSpc>
                          <a:spcPct val="115000"/>
                        </a:lnSpc>
                        <a:spcAft>
                          <a:spcPts val="0"/>
                        </a:spcAft>
                      </a:pPr>
                      <a:r>
                        <a:rPr lang="es-EC" sz="1000" b="1">
                          <a:solidFill>
                            <a:srgbClr val="000000"/>
                          </a:solidFill>
                          <a:latin typeface="Arial"/>
                          <a:ea typeface="Times New Roman"/>
                          <a:cs typeface="Times New Roman"/>
                        </a:rPr>
                        <a:t>13</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Tostadora</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dirty="0">
                          <a:solidFill>
                            <a:srgbClr val="000000"/>
                          </a:solidFill>
                          <a:latin typeface="Arial"/>
                          <a:ea typeface="Times New Roman"/>
                          <a:cs typeface="Times New Roman"/>
                        </a:rPr>
                        <a:t>400</a:t>
                      </a:r>
                      <a:endParaRPr lang="es-EC" sz="1050" dirty="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400</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90</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360</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33</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dirty="0">
                          <a:solidFill>
                            <a:srgbClr val="000000"/>
                          </a:solidFill>
                          <a:latin typeface="Arial"/>
                          <a:ea typeface="Times New Roman"/>
                          <a:cs typeface="Times New Roman"/>
                        </a:rPr>
                        <a:t>118,8</a:t>
                      </a:r>
                      <a:endParaRPr lang="es-EC" sz="1050" dirty="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8413">
                <a:tc>
                  <a:txBody>
                    <a:bodyPr/>
                    <a:lstStyle/>
                    <a:p>
                      <a:pPr algn="ctr">
                        <a:lnSpc>
                          <a:spcPct val="115000"/>
                        </a:lnSpc>
                        <a:spcAft>
                          <a:spcPts val="0"/>
                        </a:spcAft>
                      </a:pPr>
                      <a:r>
                        <a:rPr lang="es-EC" sz="1000" b="1">
                          <a:solidFill>
                            <a:srgbClr val="000000"/>
                          </a:solidFill>
                          <a:latin typeface="Arial"/>
                          <a:ea typeface="Times New Roman"/>
                          <a:cs typeface="Times New Roman"/>
                        </a:rPr>
                        <a:t>14</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Cafetera</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400</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400</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90</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360</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33</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118,8</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8413">
                <a:tc>
                  <a:txBody>
                    <a:bodyPr/>
                    <a:lstStyle/>
                    <a:p>
                      <a:pPr algn="ctr">
                        <a:lnSpc>
                          <a:spcPct val="115000"/>
                        </a:lnSpc>
                        <a:spcAft>
                          <a:spcPts val="0"/>
                        </a:spcAft>
                      </a:pPr>
                      <a:r>
                        <a:rPr lang="es-EC" sz="1000" b="1">
                          <a:solidFill>
                            <a:srgbClr val="000000"/>
                          </a:solidFill>
                          <a:latin typeface="Arial"/>
                          <a:ea typeface="Times New Roman"/>
                          <a:cs typeface="Times New Roman"/>
                        </a:rPr>
                        <a:t>15</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Licuadora</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dirty="0">
                          <a:solidFill>
                            <a:srgbClr val="000000"/>
                          </a:solidFill>
                          <a:latin typeface="Arial"/>
                          <a:ea typeface="Times New Roman"/>
                          <a:cs typeface="Times New Roman"/>
                        </a:rPr>
                        <a:t>400</a:t>
                      </a:r>
                      <a:endParaRPr lang="es-EC" sz="1050" dirty="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400</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90</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360</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33</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dirty="0">
                          <a:solidFill>
                            <a:srgbClr val="000000"/>
                          </a:solidFill>
                          <a:latin typeface="Arial"/>
                          <a:ea typeface="Times New Roman"/>
                          <a:cs typeface="Times New Roman"/>
                        </a:rPr>
                        <a:t>118,8</a:t>
                      </a:r>
                      <a:endParaRPr lang="es-EC" sz="1050" dirty="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8413">
                <a:tc>
                  <a:txBody>
                    <a:bodyPr/>
                    <a:lstStyle/>
                    <a:p>
                      <a:pPr algn="ctr">
                        <a:lnSpc>
                          <a:spcPct val="115000"/>
                        </a:lnSpc>
                        <a:spcAft>
                          <a:spcPts val="0"/>
                        </a:spcAft>
                      </a:pPr>
                      <a:r>
                        <a:rPr lang="es-EC" sz="1000" b="1">
                          <a:solidFill>
                            <a:srgbClr val="000000"/>
                          </a:solidFill>
                          <a:latin typeface="Arial"/>
                          <a:ea typeface="Times New Roman"/>
                          <a:cs typeface="Times New Roman"/>
                        </a:rPr>
                        <a:t>16</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Refrigeradora</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500</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dirty="0">
                          <a:solidFill>
                            <a:srgbClr val="000000"/>
                          </a:solidFill>
                          <a:latin typeface="Arial"/>
                          <a:ea typeface="Times New Roman"/>
                          <a:cs typeface="Times New Roman"/>
                        </a:rPr>
                        <a:t>500</a:t>
                      </a:r>
                      <a:endParaRPr lang="es-EC" sz="1050" dirty="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100</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500</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40</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dirty="0">
                          <a:solidFill>
                            <a:srgbClr val="000000"/>
                          </a:solidFill>
                          <a:latin typeface="Arial"/>
                          <a:ea typeface="Times New Roman"/>
                          <a:cs typeface="Times New Roman"/>
                        </a:rPr>
                        <a:t>200</a:t>
                      </a:r>
                      <a:endParaRPr lang="es-EC" sz="1050" dirty="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8413">
                <a:tc>
                  <a:txBody>
                    <a:bodyPr/>
                    <a:lstStyle/>
                    <a:p>
                      <a:pPr algn="ctr">
                        <a:lnSpc>
                          <a:spcPct val="115000"/>
                        </a:lnSpc>
                        <a:spcAft>
                          <a:spcPts val="0"/>
                        </a:spcAft>
                      </a:pPr>
                      <a:r>
                        <a:rPr lang="es-EC" sz="1000" b="1">
                          <a:solidFill>
                            <a:srgbClr val="000000"/>
                          </a:solidFill>
                          <a:latin typeface="Arial"/>
                          <a:ea typeface="Times New Roman"/>
                          <a:cs typeface="Times New Roman"/>
                        </a:rPr>
                        <a:t>17</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Campana Extractora</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200</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200</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85</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170</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20</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dirty="0">
                          <a:solidFill>
                            <a:srgbClr val="000000"/>
                          </a:solidFill>
                          <a:latin typeface="Arial"/>
                          <a:ea typeface="Times New Roman"/>
                          <a:cs typeface="Times New Roman"/>
                        </a:rPr>
                        <a:t>34</a:t>
                      </a:r>
                      <a:endParaRPr lang="es-EC" sz="1050" dirty="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2090">
                <a:tc>
                  <a:txBody>
                    <a:bodyPr/>
                    <a:lstStyle/>
                    <a:p>
                      <a:pPr algn="ctr">
                        <a:lnSpc>
                          <a:spcPct val="115000"/>
                        </a:lnSpc>
                        <a:spcAft>
                          <a:spcPts val="0"/>
                        </a:spcAft>
                      </a:pPr>
                      <a:r>
                        <a:rPr lang="es-EC" sz="1000" b="1">
                          <a:solidFill>
                            <a:srgbClr val="000000"/>
                          </a:solidFill>
                          <a:latin typeface="Arial"/>
                          <a:ea typeface="Times New Roman"/>
                          <a:cs typeface="Times New Roman"/>
                        </a:rPr>
                        <a:t>18</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Sartén eléctrico (plancha de cocina)</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800</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dirty="0">
                          <a:solidFill>
                            <a:srgbClr val="000000"/>
                          </a:solidFill>
                          <a:latin typeface="Arial"/>
                          <a:ea typeface="Times New Roman"/>
                          <a:cs typeface="Times New Roman"/>
                        </a:rPr>
                        <a:t>800</a:t>
                      </a:r>
                      <a:endParaRPr lang="es-EC" sz="1050" dirty="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70</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560</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35</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dirty="0">
                          <a:solidFill>
                            <a:srgbClr val="000000"/>
                          </a:solidFill>
                          <a:latin typeface="Arial"/>
                          <a:ea typeface="Times New Roman"/>
                          <a:cs typeface="Times New Roman"/>
                        </a:rPr>
                        <a:t>196</a:t>
                      </a:r>
                      <a:endParaRPr lang="es-EC" sz="1050" dirty="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8413">
                <a:tc>
                  <a:txBody>
                    <a:bodyPr/>
                    <a:lstStyle/>
                    <a:p>
                      <a:pPr algn="ctr">
                        <a:lnSpc>
                          <a:spcPct val="115000"/>
                        </a:lnSpc>
                        <a:spcAft>
                          <a:spcPts val="0"/>
                        </a:spcAft>
                      </a:pPr>
                      <a:r>
                        <a:rPr lang="es-EC" sz="1000" b="1">
                          <a:solidFill>
                            <a:srgbClr val="000000"/>
                          </a:solidFill>
                          <a:latin typeface="Arial"/>
                          <a:ea typeface="Times New Roman"/>
                          <a:cs typeface="Times New Roman"/>
                        </a:rPr>
                        <a:t>19</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Microondas</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1200</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1200</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80</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960</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30</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dirty="0">
                          <a:solidFill>
                            <a:srgbClr val="000000"/>
                          </a:solidFill>
                          <a:latin typeface="Arial"/>
                          <a:ea typeface="Times New Roman"/>
                          <a:cs typeface="Times New Roman"/>
                        </a:rPr>
                        <a:t>288</a:t>
                      </a:r>
                      <a:endParaRPr lang="es-EC" sz="1050" dirty="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2090">
                <a:tc>
                  <a:txBody>
                    <a:bodyPr/>
                    <a:lstStyle/>
                    <a:p>
                      <a:pPr algn="ctr">
                        <a:lnSpc>
                          <a:spcPct val="115000"/>
                        </a:lnSpc>
                        <a:spcAft>
                          <a:spcPts val="0"/>
                        </a:spcAft>
                      </a:pPr>
                      <a:r>
                        <a:rPr lang="es-EC" sz="1000" b="1">
                          <a:solidFill>
                            <a:srgbClr val="000000"/>
                          </a:solidFill>
                          <a:latin typeface="Arial"/>
                          <a:ea typeface="Times New Roman"/>
                          <a:cs typeface="Times New Roman"/>
                        </a:rPr>
                        <a:t>20</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Toma Especial 220V (Horno Eléctrico)</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6000</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6000</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dirty="0">
                          <a:solidFill>
                            <a:srgbClr val="000000"/>
                          </a:solidFill>
                          <a:latin typeface="Arial"/>
                          <a:ea typeface="Times New Roman"/>
                          <a:cs typeface="Times New Roman"/>
                        </a:rPr>
                        <a:t>55</a:t>
                      </a:r>
                      <a:endParaRPr lang="es-EC" sz="1050" dirty="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3300</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20</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dirty="0">
                          <a:solidFill>
                            <a:srgbClr val="000000"/>
                          </a:solidFill>
                          <a:latin typeface="Arial"/>
                          <a:ea typeface="Times New Roman"/>
                          <a:cs typeface="Times New Roman"/>
                        </a:rPr>
                        <a:t>660</a:t>
                      </a:r>
                      <a:endParaRPr lang="es-EC" sz="1050" dirty="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8413">
                <a:tc>
                  <a:txBody>
                    <a:bodyPr/>
                    <a:lstStyle/>
                    <a:p>
                      <a:pPr algn="ctr">
                        <a:lnSpc>
                          <a:spcPct val="115000"/>
                        </a:lnSpc>
                        <a:spcAft>
                          <a:spcPts val="0"/>
                        </a:spcAft>
                      </a:pPr>
                      <a:r>
                        <a:rPr lang="es-EC" sz="1000" b="1">
                          <a:solidFill>
                            <a:srgbClr val="000000"/>
                          </a:solidFill>
                          <a:latin typeface="Arial"/>
                          <a:ea typeface="Times New Roman"/>
                          <a:cs typeface="Times New Roman"/>
                        </a:rPr>
                        <a:t>21</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Cocina Eléctrica</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5000</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5000</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60</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3000</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35</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dirty="0">
                          <a:solidFill>
                            <a:srgbClr val="000000"/>
                          </a:solidFill>
                          <a:latin typeface="Arial"/>
                          <a:ea typeface="Times New Roman"/>
                          <a:cs typeface="Times New Roman"/>
                        </a:rPr>
                        <a:t>1050</a:t>
                      </a:r>
                      <a:endParaRPr lang="es-EC" sz="1050" dirty="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8413">
                <a:tc>
                  <a:txBody>
                    <a:bodyPr/>
                    <a:lstStyle/>
                    <a:p>
                      <a:pPr algn="ctr">
                        <a:lnSpc>
                          <a:spcPct val="115000"/>
                        </a:lnSpc>
                        <a:spcAft>
                          <a:spcPts val="0"/>
                        </a:spcAft>
                      </a:pPr>
                      <a:r>
                        <a:rPr lang="es-EC" sz="1000" b="1">
                          <a:solidFill>
                            <a:srgbClr val="000000"/>
                          </a:solidFill>
                          <a:latin typeface="Arial"/>
                          <a:ea typeface="Times New Roman"/>
                          <a:cs typeface="Times New Roman"/>
                        </a:rPr>
                        <a:t>22</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Toma Especial 220V (Secadora)</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5000</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5000</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50</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dirty="0">
                          <a:solidFill>
                            <a:srgbClr val="000000"/>
                          </a:solidFill>
                          <a:latin typeface="Arial"/>
                          <a:ea typeface="Times New Roman"/>
                          <a:cs typeface="Times New Roman"/>
                        </a:rPr>
                        <a:t>2500</a:t>
                      </a:r>
                      <a:endParaRPr lang="es-EC" sz="1050" dirty="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25</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dirty="0">
                          <a:solidFill>
                            <a:srgbClr val="000000"/>
                          </a:solidFill>
                          <a:latin typeface="Arial"/>
                          <a:ea typeface="Times New Roman"/>
                          <a:cs typeface="Times New Roman"/>
                        </a:rPr>
                        <a:t>625</a:t>
                      </a:r>
                      <a:endParaRPr lang="es-EC" sz="1050" dirty="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8413">
                <a:tc>
                  <a:txBody>
                    <a:bodyPr/>
                    <a:lstStyle/>
                    <a:p>
                      <a:pPr algn="ctr">
                        <a:lnSpc>
                          <a:spcPct val="115000"/>
                        </a:lnSpc>
                        <a:spcAft>
                          <a:spcPts val="0"/>
                        </a:spcAft>
                      </a:pPr>
                      <a:r>
                        <a:rPr lang="es-EC" sz="1000" b="1">
                          <a:solidFill>
                            <a:srgbClr val="000000"/>
                          </a:solidFill>
                          <a:latin typeface="Arial"/>
                          <a:ea typeface="Times New Roman"/>
                          <a:cs typeface="Times New Roman"/>
                        </a:rPr>
                        <a:t>23</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Lavadora</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700</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700</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90</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630</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25</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dirty="0">
                          <a:solidFill>
                            <a:srgbClr val="000000"/>
                          </a:solidFill>
                          <a:latin typeface="Arial"/>
                          <a:ea typeface="Times New Roman"/>
                          <a:cs typeface="Times New Roman"/>
                        </a:rPr>
                        <a:t>157,5</a:t>
                      </a:r>
                      <a:endParaRPr lang="es-EC" sz="1050" dirty="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8413">
                <a:tc>
                  <a:txBody>
                    <a:bodyPr/>
                    <a:lstStyle/>
                    <a:p>
                      <a:pPr algn="ctr">
                        <a:lnSpc>
                          <a:spcPct val="115000"/>
                        </a:lnSpc>
                        <a:spcAft>
                          <a:spcPts val="0"/>
                        </a:spcAft>
                      </a:pPr>
                      <a:r>
                        <a:rPr lang="es-EC" sz="1000" b="1">
                          <a:solidFill>
                            <a:srgbClr val="000000"/>
                          </a:solidFill>
                          <a:latin typeface="Arial"/>
                          <a:ea typeface="Times New Roman"/>
                          <a:cs typeface="Times New Roman"/>
                        </a:rPr>
                        <a:t>24</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Lavaplatos</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1200</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1200</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70</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dirty="0">
                          <a:solidFill>
                            <a:srgbClr val="000000"/>
                          </a:solidFill>
                          <a:latin typeface="Arial"/>
                          <a:ea typeface="Times New Roman"/>
                          <a:cs typeface="Times New Roman"/>
                        </a:rPr>
                        <a:t>840</a:t>
                      </a:r>
                      <a:endParaRPr lang="es-EC" sz="1050" dirty="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30</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dirty="0">
                          <a:solidFill>
                            <a:srgbClr val="000000"/>
                          </a:solidFill>
                          <a:latin typeface="Arial"/>
                          <a:ea typeface="Times New Roman"/>
                          <a:cs typeface="Times New Roman"/>
                        </a:rPr>
                        <a:t>252</a:t>
                      </a:r>
                      <a:endParaRPr lang="es-EC" sz="1050" dirty="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8413">
                <a:tc>
                  <a:txBody>
                    <a:bodyPr/>
                    <a:lstStyle/>
                    <a:p>
                      <a:pPr algn="ctr">
                        <a:lnSpc>
                          <a:spcPct val="115000"/>
                        </a:lnSpc>
                        <a:spcAft>
                          <a:spcPts val="0"/>
                        </a:spcAft>
                      </a:pPr>
                      <a:r>
                        <a:rPr lang="es-EC" sz="1000" b="1">
                          <a:solidFill>
                            <a:srgbClr val="000000"/>
                          </a:solidFill>
                          <a:latin typeface="Arial"/>
                          <a:ea typeface="Times New Roman"/>
                          <a:cs typeface="Times New Roman"/>
                        </a:rPr>
                        <a:t>25</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Aspiradora</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850</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850</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30</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dirty="0">
                          <a:solidFill>
                            <a:srgbClr val="000000"/>
                          </a:solidFill>
                          <a:latin typeface="Arial"/>
                          <a:ea typeface="Times New Roman"/>
                          <a:cs typeface="Times New Roman"/>
                        </a:rPr>
                        <a:t>255</a:t>
                      </a:r>
                      <a:endParaRPr lang="es-EC" sz="1050" dirty="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10</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dirty="0">
                          <a:solidFill>
                            <a:srgbClr val="000000"/>
                          </a:solidFill>
                          <a:latin typeface="Arial"/>
                          <a:ea typeface="Times New Roman"/>
                          <a:cs typeface="Times New Roman"/>
                        </a:rPr>
                        <a:t>25,5</a:t>
                      </a:r>
                      <a:endParaRPr lang="es-EC" sz="1050" dirty="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8413">
                <a:tc>
                  <a:txBody>
                    <a:bodyPr/>
                    <a:lstStyle/>
                    <a:p>
                      <a:pPr algn="ctr">
                        <a:lnSpc>
                          <a:spcPct val="115000"/>
                        </a:lnSpc>
                        <a:spcAft>
                          <a:spcPts val="0"/>
                        </a:spcAft>
                      </a:pPr>
                      <a:r>
                        <a:rPr lang="es-EC" sz="1000" b="1">
                          <a:solidFill>
                            <a:srgbClr val="000000"/>
                          </a:solidFill>
                          <a:latin typeface="Arial"/>
                          <a:ea typeface="Times New Roman"/>
                          <a:cs typeface="Times New Roman"/>
                        </a:rPr>
                        <a:t>26</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Pulidora</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1000</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1000</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30</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a:solidFill>
                            <a:srgbClr val="000000"/>
                          </a:solidFill>
                          <a:latin typeface="Arial"/>
                          <a:ea typeface="Times New Roman"/>
                          <a:cs typeface="Times New Roman"/>
                        </a:rPr>
                        <a:t>300</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dirty="0">
                          <a:solidFill>
                            <a:srgbClr val="000000"/>
                          </a:solidFill>
                          <a:latin typeface="Arial"/>
                          <a:ea typeface="Times New Roman"/>
                          <a:cs typeface="Times New Roman"/>
                        </a:rPr>
                        <a:t>10</a:t>
                      </a:r>
                      <a:endParaRPr lang="es-EC" sz="1050" dirty="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dirty="0">
                          <a:solidFill>
                            <a:srgbClr val="000000"/>
                          </a:solidFill>
                          <a:latin typeface="Arial"/>
                          <a:ea typeface="Times New Roman"/>
                          <a:cs typeface="Times New Roman"/>
                        </a:rPr>
                        <a:t>30</a:t>
                      </a:r>
                      <a:endParaRPr lang="es-EC" sz="1050" dirty="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5834">
                <a:tc gridSpan="4">
                  <a:txBody>
                    <a:bodyPr/>
                    <a:lstStyle/>
                    <a:p>
                      <a:pPr algn="ctr">
                        <a:lnSpc>
                          <a:spcPct val="115000"/>
                        </a:lnSpc>
                        <a:spcAft>
                          <a:spcPts val="0"/>
                        </a:spcAft>
                      </a:pPr>
                      <a:r>
                        <a:rPr lang="es-EC" sz="1000" b="1" dirty="0">
                          <a:solidFill>
                            <a:srgbClr val="000000"/>
                          </a:solidFill>
                          <a:latin typeface="Arial"/>
                          <a:ea typeface="Times New Roman"/>
                          <a:cs typeface="Times New Roman"/>
                        </a:rPr>
                        <a:t>Total</a:t>
                      </a:r>
                      <a:endParaRPr lang="es-EC" sz="1050" dirty="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a:lnSpc>
                          <a:spcPct val="115000"/>
                        </a:lnSpc>
                        <a:spcAft>
                          <a:spcPts val="0"/>
                        </a:spcAft>
                      </a:pPr>
                      <a:r>
                        <a:rPr lang="es-EC" sz="1000" b="1">
                          <a:solidFill>
                            <a:srgbClr val="000000"/>
                          </a:solidFill>
                          <a:latin typeface="Arial"/>
                          <a:ea typeface="Times New Roman"/>
                          <a:cs typeface="Times New Roman"/>
                        </a:rPr>
                        <a:t>29729</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s-EC" sz="1050">
                        <a:latin typeface="Calibri"/>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b="1">
                          <a:solidFill>
                            <a:srgbClr val="000000"/>
                          </a:solidFill>
                          <a:latin typeface="Arial"/>
                          <a:ea typeface="Times New Roman"/>
                          <a:cs typeface="Times New Roman"/>
                        </a:rPr>
                        <a:t>17434,1</a:t>
                      </a:r>
                      <a:endParaRPr lang="es-EC" sz="105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s-EC" sz="1050">
                        <a:latin typeface="Calibri"/>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00" b="1" dirty="0">
                          <a:solidFill>
                            <a:srgbClr val="000000"/>
                          </a:solidFill>
                          <a:latin typeface="Arial"/>
                          <a:ea typeface="Times New Roman"/>
                          <a:cs typeface="Times New Roman"/>
                        </a:rPr>
                        <a:t>5090,27</a:t>
                      </a:r>
                      <a:endParaRPr lang="es-EC" sz="1050" dirty="0">
                        <a:latin typeface="Calibri"/>
                        <a:ea typeface="Times New Roman"/>
                        <a:cs typeface="Times New Roman"/>
                      </a:endParaRPr>
                    </a:p>
                  </a:txBody>
                  <a:tcPr marL="28239" marR="282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9697" name="Rectangle 1"/>
          <p:cNvSpPr>
            <a:spLocks noChangeArrowheads="1"/>
          </p:cNvSpPr>
          <p:nvPr/>
        </p:nvSpPr>
        <p:spPr bwMode="auto">
          <a:xfrm>
            <a:off x="1142976" y="6400800"/>
            <a:ext cx="9144000" cy="457200"/>
          </a:xfrm>
          <a:prstGeom prst="rect">
            <a:avLst/>
          </a:prstGeom>
          <a:noFill/>
          <a:ln w="9525">
            <a:noFill/>
            <a:miter lim="800000"/>
            <a:headEnd/>
            <a:tailEnd/>
          </a:ln>
          <a:effectLst/>
        </p:spPr>
        <p:txBody>
          <a:bodyPr vert="horz" wrap="none" lIns="91440" tIns="304704" rIns="9144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Carga Instala Representativa </a:t>
            </a:r>
            <a:r>
              <a:rPr kumimoji="0" lang="es-EC" sz="1000" b="1" i="0" u="none" strike="noStrike" cap="none" normalizeH="0" baseline="0" dirty="0" smtClean="0">
                <a:ln>
                  <a:noFill/>
                </a:ln>
                <a:solidFill>
                  <a:schemeClr val="tx1"/>
                </a:solidFill>
                <a:effectLst/>
                <a:latin typeface="Cambria"/>
                <a:ea typeface="Times New Roman" pitchFamily="18" charset="0"/>
                <a:cs typeface="Arial" pitchFamily="34" charset="0"/>
              </a:rPr>
              <a:t>–</a:t>
            </a:r>
            <a:r>
              <a:rPr kumimoji="0" lang="es-EC"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Demanda M</a:t>
            </a:r>
            <a:r>
              <a:rPr kumimoji="0" lang="es-EC" sz="1000" b="1" i="0" u="none" strike="noStrike" cap="none" normalizeH="0" baseline="0" dirty="0" smtClean="0">
                <a:ln>
                  <a:noFill/>
                </a:ln>
                <a:solidFill>
                  <a:schemeClr val="tx1"/>
                </a:solidFill>
                <a:effectLst/>
                <a:latin typeface="Cambria"/>
                <a:ea typeface="Times New Roman" pitchFamily="18" charset="0"/>
                <a:cs typeface="Arial" pitchFamily="34" charset="0"/>
              </a:rPr>
              <a:t>á</a:t>
            </a:r>
            <a:r>
              <a:rPr kumimoji="0" lang="es-EC"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xima Unitaria </a:t>
            </a:r>
            <a:r>
              <a:rPr kumimoji="0" lang="es-EC" sz="1000" b="1" i="0" u="none" strike="noStrike" cap="none" normalizeH="0" baseline="0" dirty="0" smtClean="0">
                <a:ln>
                  <a:noFill/>
                </a:ln>
                <a:solidFill>
                  <a:schemeClr val="tx1"/>
                </a:solidFill>
                <a:effectLst/>
                <a:latin typeface="Cambria"/>
                <a:ea typeface="Times New Roman" pitchFamily="18" charset="0"/>
                <a:cs typeface="Arial" pitchFamily="34" charset="0"/>
              </a:rPr>
              <a:t>–</a:t>
            </a:r>
            <a:r>
              <a:rPr kumimoji="0" lang="es-EC"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Edificio Ibis del Moral III </a:t>
            </a:r>
            <a:r>
              <a:rPr kumimoji="0" lang="es-EC" sz="1000" b="1" i="0" u="none" strike="noStrike" cap="none" normalizeH="0" baseline="0" dirty="0" smtClean="0">
                <a:ln>
                  <a:noFill/>
                </a:ln>
                <a:solidFill>
                  <a:schemeClr val="tx1"/>
                </a:solidFill>
                <a:effectLst/>
                <a:latin typeface="Cambria"/>
                <a:ea typeface="Times New Roman" pitchFamily="18" charset="0"/>
                <a:cs typeface="Arial" pitchFamily="34" charset="0"/>
              </a:rPr>
              <a:t>–</a:t>
            </a:r>
            <a:r>
              <a:rPr kumimoji="0" lang="es-EC"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Departamento Tipo 1</a:t>
            </a:r>
            <a:endParaRPr kumimoji="0" lang="es-ES" sz="1400" b="1" i="0" u="none" strike="noStrike" cap="none" normalizeH="0" baseline="0" dirty="0" smtClean="0">
              <a:ln>
                <a:noFill/>
              </a:ln>
              <a:solidFill>
                <a:srgbClr val="365F91"/>
              </a:solidFill>
              <a:effectLst/>
              <a:latin typeface="Cambria"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sz="2800" dirty="0" smtClean="0"/>
              <a:t>Carga Instalada – Edificio Ibis del Moral III</a:t>
            </a:r>
            <a:endParaRPr lang="es-EC" sz="2800" dirty="0"/>
          </a:p>
        </p:txBody>
      </p:sp>
      <p:pic>
        <p:nvPicPr>
          <p:cNvPr id="9" name="3 Marcador de contenido" descr="SELLO2"/>
          <p:cNvPicPr>
            <a:picLocks/>
          </p:cNvPicPr>
          <p:nvPr/>
        </p:nvPicPr>
        <p:blipFill>
          <a:blip r:embed="rId2" cstate="print"/>
          <a:srcRect/>
          <a:stretch>
            <a:fillRect/>
          </a:stretch>
        </p:blipFill>
        <p:spPr bwMode="auto">
          <a:xfrm>
            <a:off x="8142316" y="0"/>
            <a:ext cx="1001684" cy="856211"/>
          </a:xfrm>
          <a:prstGeom prst="rect">
            <a:avLst/>
          </a:prstGeom>
          <a:noFill/>
          <a:ln w="9525">
            <a:noFill/>
            <a:miter lim="800000"/>
            <a:headEnd/>
            <a:tailEnd/>
          </a:ln>
          <a:effectLst/>
        </p:spPr>
      </p:pic>
      <p:sp>
        <p:nvSpPr>
          <p:cNvPr id="6" name="1 Título"/>
          <p:cNvSpPr txBox="1">
            <a:spLocks/>
          </p:cNvSpPr>
          <p:nvPr/>
        </p:nvSpPr>
        <p:spPr bwMode="white">
          <a:xfrm>
            <a:off x="-32" y="0"/>
            <a:ext cx="2428892" cy="4206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C" sz="1200" b="0" i="0" u="none" strike="noStrike" kern="0" cap="none" spc="0" normalizeH="0" baseline="0" noProof="0" dirty="0" smtClean="0">
                <a:ln>
                  <a:noFill/>
                </a:ln>
                <a:solidFill>
                  <a:schemeClr val="bg1"/>
                </a:solidFill>
                <a:effectLst/>
                <a:uLnTx/>
                <a:uFillTx/>
                <a:latin typeface="+mj-lt"/>
                <a:ea typeface="+mj-ea"/>
                <a:cs typeface="+mj-cs"/>
              </a:rPr>
              <a:t>Proceso</a:t>
            </a:r>
            <a:r>
              <a:rPr kumimoji="0" lang="es-EC" sz="1200" b="0" i="0" u="none" strike="noStrike" kern="0" cap="none" spc="0" normalizeH="0" noProof="0" dirty="0" smtClean="0">
                <a:ln>
                  <a:noFill/>
                </a:ln>
                <a:solidFill>
                  <a:schemeClr val="bg1"/>
                </a:solidFill>
                <a:effectLst/>
                <a:uLnTx/>
                <a:uFillTx/>
                <a:latin typeface="+mj-lt"/>
                <a:ea typeface="+mj-ea"/>
                <a:cs typeface="+mj-cs"/>
              </a:rPr>
              <a:t> de Diseño  - Ingenier</a:t>
            </a:r>
            <a:r>
              <a:rPr lang="es-EC" sz="1200" kern="0" dirty="0" smtClean="0">
                <a:solidFill>
                  <a:schemeClr val="bg1"/>
                </a:solidFill>
                <a:latin typeface="+mj-lt"/>
                <a:ea typeface="+mj-ea"/>
                <a:cs typeface="+mj-cs"/>
              </a:rPr>
              <a:t>ía</a:t>
            </a:r>
            <a:endParaRPr kumimoji="0" lang="es-EC" sz="1200" b="0" i="0" u="none" strike="noStrike" kern="0" cap="none" spc="0" normalizeH="0" baseline="0" noProof="0" dirty="0">
              <a:ln>
                <a:noFill/>
              </a:ln>
              <a:solidFill>
                <a:schemeClr val="bg1"/>
              </a:solidFill>
              <a:effectLst/>
              <a:uLnTx/>
              <a:uFillTx/>
              <a:latin typeface="+mj-lt"/>
              <a:ea typeface="+mj-ea"/>
              <a:cs typeface="+mj-cs"/>
            </a:endParaRPr>
          </a:p>
        </p:txBody>
      </p:sp>
      <p:sp>
        <p:nvSpPr>
          <p:cNvPr id="29697" name="Rectangle 1"/>
          <p:cNvSpPr>
            <a:spLocks noChangeArrowheads="1"/>
          </p:cNvSpPr>
          <p:nvPr/>
        </p:nvSpPr>
        <p:spPr bwMode="auto">
          <a:xfrm>
            <a:off x="1142976" y="6286520"/>
            <a:ext cx="6655989" cy="738567"/>
          </a:xfrm>
          <a:prstGeom prst="rect">
            <a:avLst/>
          </a:prstGeom>
          <a:noFill/>
          <a:ln w="9525">
            <a:noFill/>
            <a:miter lim="800000"/>
            <a:headEnd/>
            <a:tailEnd/>
          </a:ln>
          <a:effectLst/>
        </p:spPr>
        <p:txBody>
          <a:bodyPr vert="horz" wrap="none" lIns="91440" tIns="304704" rIns="9144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Carga Instala Representativa </a:t>
            </a:r>
            <a:r>
              <a:rPr kumimoji="0" lang="es-EC" sz="1000" b="1" i="0" u="none" strike="noStrike" cap="none" normalizeH="0" baseline="0" dirty="0" smtClean="0">
                <a:ln>
                  <a:noFill/>
                </a:ln>
                <a:solidFill>
                  <a:schemeClr val="tx1"/>
                </a:solidFill>
                <a:effectLst/>
                <a:latin typeface="Cambria"/>
                <a:ea typeface="Times New Roman" pitchFamily="18" charset="0"/>
                <a:cs typeface="Arial" pitchFamily="34" charset="0"/>
              </a:rPr>
              <a:t>–</a:t>
            </a:r>
            <a:r>
              <a:rPr kumimoji="0" lang="es-EC"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Demanda M</a:t>
            </a:r>
            <a:r>
              <a:rPr kumimoji="0" lang="es-EC" sz="1000" b="1" i="0" u="none" strike="noStrike" cap="none" normalizeH="0" baseline="0" dirty="0" smtClean="0">
                <a:ln>
                  <a:noFill/>
                </a:ln>
                <a:solidFill>
                  <a:schemeClr val="tx1"/>
                </a:solidFill>
                <a:effectLst/>
                <a:latin typeface="Cambria"/>
                <a:ea typeface="Times New Roman" pitchFamily="18" charset="0"/>
                <a:cs typeface="Arial" pitchFamily="34" charset="0"/>
              </a:rPr>
              <a:t>á</a:t>
            </a:r>
            <a:r>
              <a:rPr kumimoji="0" lang="es-EC"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xima Unitaria </a:t>
            </a:r>
            <a:r>
              <a:rPr kumimoji="0" lang="es-EC" sz="1000" b="1" i="0" u="none" strike="noStrike" cap="none" normalizeH="0" baseline="0" dirty="0" smtClean="0">
                <a:ln>
                  <a:noFill/>
                </a:ln>
                <a:solidFill>
                  <a:schemeClr val="tx1"/>
                </a:solidFill>
                <a:effectLst/>
                <a:latin typeface="Cambria"/>
                <a:ea typeface="Times New Roman" pitchFamily="18" charset="0"/>
                <a:cs typeface="Arial" pitchFamily="34" charset="0"/>
              </a:rPr>
              <a:t>–</a:t>
            </a:r>
            <a:r>
              <a:rPr kumimoji="0" lang="es-EC"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Edificio Ibis del Moral III </a:t>
            </a:r>
            <a:r>
              <a:rPr kumimoji="0" lang="es-EC" sz="1000" b="1" i="0" u="none" strike="noStrike" cap="none" normalizeH="0" baseline="0" dirty="0" smtClean="0">
                <a:ln>
                  <a:noFill/>
                </a:ln>
                <a:solidFill>
                  <a:schemeClr val="tx1"/>
                </a:solidFill>
                <a:effectLst/>
                <a:latin typeface="Cambria"/>
                <a:ea typeface="Times New Roman" pitchFamily="18" charset="0"/>
                <a:cs typeface="Arial" pitchFamily="34" charset="0"/>
              </a:rPr>
              <a:t>–</a:t>
            </a:r>
            <a:r>
              <a:rPr kumimoji="0" lang="es-EC"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Departamento Tipo 2</a:t>
            </a:r>
            <a:endParaRPr kumimoji="0" lang="es-ES" sz="1400" b="1" i="0" u="none" strike="noStrike" cap="none" normalizeH="0" baseline="0" dirty="0" smtClean="0">
              <a:ln>
                <a:noFill/>
              </a:ln>
              <a:solidFill>
                <a:srgbClr val="365F91"/>
              </a:solidFill>
              <a:effectLst/>
              <a:latin typeface="Cambria"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8" name="7 Tabla"/>
          <p:cNvGraphicFramePr>
            <a:graphicFrameLocks noGrp="1"/>
          </p:cNvGraphicFramePr>
          <p:nvPr/>
        </p:nvGraphicFramePr>
        <p:xfrm>
          <a:off x="1214414" y="1142984"/>
          <a:ext cx="6643732" cy="5302402"/>
        </p:xfrm>
        <a:graphic>
          <a:graphicData uri="http://schemas.openxmlformats.org/drawingml/2006/table">
            <a:tbl>
              <a:tblPr/>
              <a:tblGrid>
                <a:gridCol w="311768"/>
                <a:gridCol w="2385829"/>
                <a:gridCol w="518882"/>
                <a:gridCol w="622073"/>
                <a:gridCol w="518882"/>
                <a:gridCol w="417154"/>
                <a:gridCol w="725995"/>
                <a:gridCol w="417154"/>
                <a:gridCol w="725995"/>
              </a:tblGrid>
              <a:tr h="528083">
                <a:tc>
                  <a:txBody>
                    <a:bodyPr/>
                    <a:lstStyle/>
                    <a:p>
                      <a:pPr algn="ctr">
                        <a:lnSpc>
                          <a:spcPct val="115000"/>
                        </a:lnSpc>
                        <a:spcAft>
                          <a:spcPts val="0"/>
                        </a:spcAft>
                      </a:pPr>
                      <a:r>
                        <a:rPr lang="es-EC" sz="1050" b="1" dirty="0">
                          <a:solidFill>
                            <a:srgbClr val="000000"/>
                          </a:solidFill>
                          <a:latin typeface="Arial"/>
                          <a:ea typeface="Times New Roman"/>
                          <a:cs typeface="Times New Roman"/>
                        </a:rPr>
                        <a:t>N°</a:t>
                      </a:r>
                      <a:endParaRPr lang="es-EC" sz="1050" dirty="0">
                        <a:latin typeface="Calibri"/>
                        <a:ea typeface="Times New Roman"/>
                        <a:cs typeface="Times New Roman"/>
                      </a:endParaRPr>
                    </a:p>
                  </a:txBody>
                  <a:tcPr marL="34172" marR="341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b="1">
                          <a:solidFill>
                            <a:srgbClr val="000000"/>
                          </a:solidFill>
                          <a:latin typeface="Arial"/>
                          <a:ea typeface="Times New Roman"/>
                          <a:cs typeface="Times New Roman"/>
                        </a:rPr>
                        <a:t>APARATOS ELÉCTRICOS Y DE ALUMBRADO - DEPARTAMENTOS</a:t>
                      </a:r>
                      <a:endParaRPr lang="es-EC" sz="1050">
                        <a:latin typeface="Calibri"/>
                        <a:ea typeface="Times New Roman"/>
                        <a:cs typeface="Times New Roman"/>
                      </a:endParaRPr>
                    </a:p>
                  </a:txBody>
                  <a:tcPr marL="34172" marR="341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b="1">
                          <a:solidFill>
                            <a:srgbClr val="000000"/>
                          </a:solidFill>
                          <a:latin typeface="Arial"/>
                          <a:ea typeface="Times New Roman"/>
                          <a:cs typeface="Times New Roman"/>
                        </a:rPr>
                        <a:t>Cant.</a:t>
                      </a:r>
                      <a:endParaRPr lang="es-EC" sz="1050">
                        <a:latin typeface="Calibri"/>
                        <a:ea typeface="Times New Roman"/>
                        <a:cs typeface="Times New Roman"/>
                      </a:endParaRPr>
                    </a:p>
                  </a:txBody>
                  <a:tcPr marL="34172" marR="341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b="1">
                          <a:solidFill>
                            <a:srgbClr val="000000"/>
                          </a:solidFill>
                          <a:latin typeface="Arial"/>
                          <a:ea typeface="Times New Roman"/>
                          <a:cs typeface="Times New Roman"/>
                        </a:rPr>
                        <a:t>Pn(W)</a:t>
                      </a:r>
                      <a:endParaRPr lang="es-EC" sz="1050">
                        <a:latin typeface="Calibri"/>
                        <a:ea typeface="Times New Roman"/>
                        <a:cs typeface="Times New Roman"/>
                      </a:endParaRPr>
                    </a:p>
                  </a:txBody>
                  <a:tcPr marL="34172" marR="341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b="1">
                          <a:solidFill>
                            <a:srgbClr val="000000"/>
                          </a:solidFill>
                          <a:latin typeface="Arial"/>
                          <a:ea typeface="Times New Roman"/>
                          <a:cs typeface="Times New Roman"/>
                        </a:rPr>
                        <a:t>CI</a:t>
                      </a:r>
                      <a:endParaRPr lang="es-EC" sz="1050">
                        <a:latin typeface="Calibri"/>
                        <a:ea typeface="Times New Roman"/>
                        <a:cs typeface="Times New Roman"/>
                      </a:endParaRPr>
                    </a:p>
                  </a:txBody>
                  <a:tcPr marL="34172" marR="341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b="1">
                          <a:solidFill>
                            <a:srgbClr val="000000"/>
                          </a:solidFill>
                          <a:latin typeface="Arial"/>
                          <a:ea typeface="Times New Roman"/>
                          <a:cs typeface="Times New Roman"/>
                        </a:rPr>
                        <a:t>FFU (%)</a:t>
                      </a:r>
                      <a:endParaRPr lang="es-EC" sz="1050">
                        <a:latin typeface="Calibri"/>
                        <a:ea typeface="Times New Roman"/>
                        <a:cs typeface="Times New Roman"/>
                      </a:endParaRPr>
                    </a:p>
                  </a:txBody>
                  <a:tcPr marL="34172" marR="341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b="1">
                          <a:solidFill>
                            <a:srgbClr val="000000"/>
                          </a:solidFill>
                          <a:latin typeface="Arial"/>
                          <a:ea typeface="Times New Roman"/>
                          <a:cs typeface="Times New Roman"/>
                        </a:rPr>
                        <a:t>CIR (W)</a:t>
                      </a:r>
                      <a:endParaRPr lang="es-EC" sz="1050">
                        <a:latin typeface="Calibri"/>
                        <a:ea typeface="Times New Roman"/>
                        <a:cs typeface="Times New Roman"/>
                      </a:endParaRPr>
                    </a:p>
                  </a:txBody>
                  <a:tcPr marL="34172" marR="341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b="1">
                          <a:solidFill>
                            <a:srgbClr val="000000"/>
                          </a:solidFill>
                          <a:latin typeface="Arial"/>
                          <a:ea typeface="Times New Roman"/>
                          <a:cs typeface="Times New Roman"/>
                        </a:rPr>
                        <a:t>FS (%)</a:t>
                      </a:r>
                      <a:endParaRPr lang="es-EC" sz="1050">
                        <a:latin typeface="Calibri"/>
                        <a:ea typeface="Times New Roman"/>
                        <a:cs typeface="Times New Roman"/>
                      </a:endParaRPr>
                    </a:p>
                  </a:txBody>
                  <a:tcPr marL="34172" marR="341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b="1">
                          <a:solidFill>
                            <a:srgbClr val="000000"/>
                          </a:solidFill>
                          <a:latin typeface="Arial"/>
                          <a:ea typeface="Times New Roman"/>
                          <a:cs typeface="Times New Roman"/>
                        </a:rPr>
                        <a:t>DMU (W)</a:t>
                      </a:r>
                      <a:endParaRPr lang="es-EC" sz="1050">
                        <a:latin typeface="Calibri"/>
                        <a:ea typeface="Times New Roman"/>
                        <a:cs typeface="Times New Roman"/>
                      </a:endParaRPr>
                    </a:p>
                  </a:txBody>
                  <a:tcPr marL="34172" marR="341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058">
                <a:tc>
                  <a:txBody>
                    <a:bodyPr/>
                    <a:lstStyle/>
                    <a:p>
                      <a:pPr algn="ctr">
                        <a:lnSpc>
                          <a:spcPct val="115000"/>
                        </a:lnSpc>
                        <a:spcAft>
                          <a:spcPts val="0"/>
                        </a:spcAft>
                      </a:pPr>
                      <a:r>
                        <a:rPr lang="es-EC" sz="1050" b="1">
                          <a:solidFill>
                            <a:srgbClr val="000000"/>
                          </a:solidFill>
                          <a:latin typeface="Arial"/>
                          <a:ea typeface="Times New Roman"/>
                          <a:cs typeface="Times New Roman"/>
                        </a:rPr>
                        <a:t>1</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Iluminación</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18</a:t>
                      </a:r>
                      <a:endParaRPr lang="es-EC" sz="1050">
                        <a:latin typeface="Calibri"/>
                        <a:ea typeface="Times New Roman"/>
                        <a:cs typeface="Times New Roman"/>
                      </a:endParaRPr>
                    </a:p>
                  </a:txBody>
                  <a:tcPr marL="34172" marR="341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20</a:t>
                      </a:r>
                      <a:endParaRPr lang="es-EC" sz="1050">
                        <a:latin typeface="Calibri"/>
                        <a:ea typeface="Times New Roman"/>
                        <a:cs typeface="Times New Roman"/>
                      </a:endParaRPr>
                    </a:p>
                  </a:txBody>
                  <a:tcPr marL="34172" marR="341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360</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98</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352,8</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40</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141,12</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058">
                <a:tc>
                  <a:txBody>
                    <a:bodyPr/>
                    <a:lstStyle/>
                    <a:p>
                      <a:pPr algn="ctr">
                        <a:lnSpc>
                          <a:spcPct val="115000"/>
                        </a:lnSpc>
                        <a:spcAft>
                          <a:spcPts val="0"/>
                        </a:spcAft>
                      </a:pPr>
                      <a:r>
                        <a:rPr lang="es-EC" sz="1050" b="1">
                          <a:solidFill>
                            <a:srgbClr val="000000"/>
                          </a:solidFill>
                          <a:latin typeface="Arial"/>
                          <a:ea typeface="Times New Roman"/>
                          <a:cs typeface="Times New Roman"/>
                        </a:rPr>
                        <a:t>2</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Equipo de Amplificación de audio</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a:t>
                      </a:r>
                      <a:endParaRPr lang="es-EC" sz="1050">
                        <a:latin typeface="Calibri"/>
                        <a:ea typeface="Times New Roman"/>
                        <a:cs typeface="Times New Roman"/>
                      </a:endParaRPr>
                    </a:p>
                  </a:txBody>
                  <a:tcPr marL="34172" marR="341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850</a:t>
                      </a:r>
                      <a:endParaRPr lang="es-EC" sz="1050">
                        <a:latin typeface="Calibri"/>
                        <a:ea typeface="Times New Roman"/>
                        <a:cs typeface="Times New Roman"/>
                      </a:endParaRPr>
                    </a:p>
                  </a:txBody>
                  <a:tcPr marL="34172" marR="341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850</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40</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340</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50</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170</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2055">
                <a:tc>
                  <a:txBody>
                    <a:bodyPr/>
                    <a:lstStyle/>
                    <a:p>
                      <a:pPr algn="ctr">
                        <a:lnSpc>
                          <a:spcPct val="115000"/>
                        </a:lnSpc>
                        <a:spcAft>
                          <a:spcPts val="0"/>
                        </a:spcAft>
                      </a:pPr>
                      <a:r>
                        <a:rPr lang="es-EC" sz="1050" b="1">
                          <a:solidFill>
                            <a:srgbClr val="000000"/>
                          </a:solidFill>
                          <a:latin typeface="Arial"/>
                          <a:ea typeface="Times New Roman"/>
                          <a:cs typeface="Times New Roman"/>
                        </a:rPr>
                        <a:t>3</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Televisor tipo Led (Dormitorio Principal - Dormitorio 1)</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2</a:t>
                      </a:r>
                      <a:endParaRPr lang="es-EC" sz="1050">
                        <a:latin typeface="Calibri"/>
                        <a:ea typeface="Times New Roman"/>
                        <a:cs typeface="Times New Roman"/>
                      </a:endParaRPr>
                    </a:p>
                  </a:txBody>
                  <a:tcPr marL="34172" marR="341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115</a:t>
                      </a:r>
                      <a:endParaRPr lang="es-EC" sz="1050">
                        <a:latin typeface="Calibri"/>
                        <a:ea typeface="Times New Roman"/>
                        <a:cs typeface="Times New Roman"/>
                      </a:endParaRPr>
                    </a:p>
                  </a:txBody>
                  <a:tcPr marL="34172" marR="341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230</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70</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161</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60</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96,6</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058">
                <a:tc>
                  <a:txBody>
                    <a:bodyPr/>
                    <a:lstStyle/>
                    <a:p>
                      <a:pPr algn="ctr">
                        <a:lnSpc>
                          <a:spcPct val="115000"/>
                        </a:lnSpc>
                        <a:spcAft>
                          <a:spcPts val="0"/>
                        </a:spcAft>
                      </a:pPr>
                      <a:r>
                        <a:rPr lang="es-EC" sz="1050" b="1">
                          <a:solidFill>
                            <a:srgbClr val="000000"/>
                          </a:solidFill>
                          <a:latin typeface="Arial"/>
                          <a:ea typeface="Times New Roman"/>
                          <a:cs typeface="Times New Roman"/>
                        </a:rPr>
                        <a:t>4</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Computador portátil</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a:t>
                      </a:r>
                      <a:endParaRPr lang="es-EC" sz="1050">
                        <a:latin typeface="Calibri"/>
                        <a:ea typeface="Times New Roman"/>
                        <a:cs typeface="Times New Roman"/>
                      </a:endParaRPr>
                    </a:p>
                  </a:txBody>
                  <a:tcPr marL="34172" marR="341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250</a:t>
                      </a:r>
                      <a:endParaRPr lang="es-EC" sz="1050">
                        <a:latin typeface="Calibri"/>
                        <a:ea typeface="Times New Roman"/>
                        <a:cs typeface="Times New Roman"/>
                      </a:endParaRPr>
                    </a:p>
                  </a:txBody>
                  <a:tcPr marL="34172" marR="341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250</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70</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175</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60</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105</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058">
                <a:tc>
                  <a:txBody>
                    <a:bodyPr/>
                    <a:lstStyle/>
                    <a:p>
                      <a:pPr algn="ctr">
                        <a:lnSpc>
                          <a:spcPct val="115000"/>
                        </a:lnSpc>
                        <a:spcAft>
                          <a:spcPts val="0"/>
                        </a:spcAft>
                      </a:pPr>
                      <a:r>
                        <a:rPr lang="es-EC" sz="1050" b="1">
                          <a:solidFill>
                            <a:srgbClr val="000000"/>
                          </a:solidFill>
                          <a:latin typeface="Arial"/>
                          <a:ea typeface="Times New Roman"/>
                          <a:cs typeface="Times New Roman"/>
                        </a:rPr>
                        <a:t>5</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Impresora</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a:t>
                      </a:r>
                      <a:endParaRPr lang="es-EC" sz="1050">
                        <a:latin typeface="Calibri"/>
                        <a:ea typeface="Times New Roman"/>
                        <a:cs typeface="Times New Roman"/>
                      </a:endParaRPr>
                    </a:p>
                  </a:txBody>
                  <a:tcPr marL="34172" marR="341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80</a:t>
                      </a:r>
                      <a:endParaRPr lang="es-EC" sz="1050">
                        <a:latin typeface="Calibri"/>
                        <a:ea typeface="Times New Roman"/>
                        <a:cs typeface="Times New Roman"/>
                      </a:endParaRPr>
                    </a:p>
                  </a:txBody>
                  <a:tcPr marL="34172" marR="341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80</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65</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52</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45</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23,4</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058">
                <a:tc>
                  <a:txBody>
                    <a:bodyPr/>
                    <a:lstStyle/>
                    <a:p>
                      <a:pPr algn="ctr">
                        <a:lnSpc>
                          <a:spcPct val="115000"/>
                        </a:lnSpc>
                        <a:spcAft>
                          <a:spcPts val="0"/>
                        </a:spcAft>
                      </a:pPr>
                      <a:r>
                        <a:rPr lang="es-EC" sz="1050" b="1">
                          <a:solidFill>
                            <a:srgbClr val="000000"/>
                          </a:solidFill>
                          <a:latin typeface="Arial"/>
                          <a:ea typeface="Times New Roman"/>
                          <a:cs typeface="Times New Roman"/>
                        </a:rPr>
                        <a:t>6</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BluRay</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a:t>
                      </a:r>
                      <a:endParaRPr lang="es-EC" sz="1050">
                        <a:latin typeface="Calibri"/>
                        <a:ea typeface="Times New Roman"/>
                        <a:cs typeface="Times New Roman"/>
                      </a:endParaRPr>
                    </a:p>
                  </a:txBody>
                  <a:tcPr marL="34172" marR="341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50</a:t>
                      </a:r>
                      <a:endParaRPr lang="es-EC" sz="1050">
                        <a:latin typeface="Calibri"/>
                        <a:ea typeface="Times New Roman"/>
                        <a:cs typeface="Times New Roman"/>
                      </a:endParaRPr>
                    </a:p>
                  </a:txBody>
                  <a:tcPr marL="34172" marR="341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50</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60</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30</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20</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6</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058">
                <a:tc>
                  <a:txBody>
                    <a:bodyPr/>
                    <a:lstStyle/>
                    <a:p>
                      <a:pPr algn="ctr">
                        <a:lnSpc>
                          <a:spcPct val="115000"/>
                        </a:lnSpc>
                        <a:spcAft>
                          <a:spcPts val="0"/>
                        </a:spcAft>
                      </a:pPr>
                      <a:r>
                        <a:rPr lang="es-EC" sz="1050" b="1">
                          <a:solidFill>
                            <a:srgbClr val="000000"/>
                          </a:solidFill>
                          <a:latin typeface="Arial"/>
                          <a:ea typeface="Times New Roman"/>
                          <a:cs typeface="Times New Roman"/>
                        </a:rPr>
                        <a:t>7</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Barra de Sonido</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a:t>
                      </a:r>
                      <a:endParaRPr lang="es-EC" sz="1050">
                        <a:latin typeface="Calibri"/>
                        <a:ea typeface="Times New Roman"/>
                        <a:cs typeface="Times New Roman"/>
                      </a:endParaRPr>
                    </a:p>
                  </a:txBody>
                  <a:tcPr marL="34172" marR="341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150</a:t>
                      </a:r>
                      <a:endParaRPr lang="es-EC" sz="1050">
                        <a:latin typeface="Calibri"/>
                        <a:ea typeface="Times New Roman"/>
                        <a:cs typeface="Times New Roman"/>
                      </a:endParaRPr>
                    </a:p>
                  </a:txBody>
                  <a:tcPr marL="34172" marR="341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150</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45</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67,5</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15</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10,125</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058">
                <a:tc>
                  <a:txBody>
                    <a:bodyPr/>
                    <a:lstStyle/>
                    <a:p>
                      <a:pPr algn="ctr">
                        <a:lnSpc>
                          <a:spcPct val="115000"/>
                        </a:lnSpc>
                        <a:spcAft>
                          <a:spcPts val="0"/>
                        </a:spcAft>
                      </a:pPr>
                      <a:r>
                        <a:rPr lang="es-EC" sz="1050" b="1">
                          <a:solidFill>
                            <a:srgbClr val="000000"/>
                          </a:solidFill>
                          <a:latin typeface="Arial"/>
                          <a:ea typeface="Times New Roman"/>
                          <a:cs typeface="Times New Roman"/>
                        </a:rPr>
                        <a:t>8</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Plancha</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a:t>
                      </a:r>
                      <a:endParaRPr lang="es-EC" sz="1050">
                        <a:latin typeface="Calibri"/>
                        <a:ea typeface="Times New Roman"/>
                        <a:cs typeface="Times New Roman"/>
                      </a:endParaRPr>
                    </a:p>
                  </a:txBody>
                  <a:tcPr marL="34172" marR="341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1200</a:t>
                      </a:r>
                      <a:endParaRPr lang="es-EC" sz="1050">
                        <a:latin typeface="Calibri"/>
                        <a:ea typeface="Times New Roman"/>
                        <a:cs typeface="Times New Roman"/>
                      </a:endParaRPr>
                    </a:p>
                  </a:txBody>
                  <a:tcPr marL="34172" marR="341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1200</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75</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900</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40</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360</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058">
                <a:tc>
                  <a:txBody>
                    <a:bodyPr/>
                    <a:lstStyle/>
                    <a:p>
                      <a:pPr algn="ctr">
                        <a:lnSpc>
                          <a:spcPct val="115000"/>
                        </a:lnSpc>
                        <a:spcAft>
                          <a:spcPts val="0"/>
                        </a:spcAft>
                      </a:pPr>
                      <a:r>
                        <a:rPr lang="es-EC" sz="1050" b="1">
                          <a:solidFill>
                            <a:srgbClr val="000000"/>
                          </a:solidFill>
                          <a:latin typeface="Arial"/>
                          <a:ea typeface="Times New Roman"/>
                          <a:cs typeface="Times New Roman"/>
                        </a:rPr>
                        <a:t>9</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Secador de pelo</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a:t>
                      </a:r>
                      <a:endParaRPr lang="es-EC" sz="1050">
                        <a:latin typeface="Calibri"/>
                        <a:ea typeface="Times New Roman"/>
                        <a:cs typeface="Times New Roman"/>
                      </a:endParaRPr>
                    </a:p>
                  </a:txBody>
                  <a:tcPr marL="34172" marR="341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1800</a:t>
                      </a:r>
                      <a:endParaRPr lang="es-EC" sz="1050">
                        <a:latin typeface="Calibri"/>
                        <a:ea typeface="Times New Roman"/>
                        <a:cs typeface="Times New Roman"/>
                      </a:endParaRPr>
                    </a:p>
                  </a:txBody>
                  <a:tcPr marL="34172" marR="341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1800</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40</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720</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15</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108</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058">
                <a:tc>
                  <a:txBody>
                    <a:bodyPr/>
                    <a:lstStyle/>
                    <a:p>
                      <a:pPr algn="ctr">
                        <a:lnSpc>
                          <a:spcPct val="115000"/>
                        </a:lnSpc>
                        <a:spcAft>
                          <a:spcPts val="0"/>
                        </a:spcAft>
                      </a:pPr>
                      <a:r>
                        <a:rPr lang="es-EC" sz="1050" b="1">
                          <a:solidFill>
                            <a:srgbClr val="000000"/>
                          </a:solidFill>
                          <a:latin typeface="Arial"/>
                          <a:ea typeface="Times New Roman"/>
                          <a:cs typeface="Times New Roman"/>
                        </a:rPr>
                        <a:t>10</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Lámpara de meza</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2</a:t>
                      </a:r>
                      <a:endParaRPr lang="es-EC" sz="1050">
                        <a:latin typeface="Calibri"/>
                        <a:ea typeface="Times New Roman"/>
                        <a:cs typeface="Times New Roman"/>
                      </a:endParaRPr>
                    </a:p>
                  </a:txBody>
                  <a:tcPr marL="34172" marR="341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100</a:t>
                      </a:r>
                      <a:endParaRPr lang="es-EC" sz="1050">
                        <a:latin typeface="Calibri"/>
                        <a:ea typeface="Times New Roman"/>
                        <a:cs typeface="Times New Roman"/>
                      </a:endParaRPr>
                    </a:p>
                  </a:txBody>
                  <a:tcPr marL="34172" marR="341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200</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5</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10</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b="1">
                          <a:solidFill>
                            <a:srgbClr val="000000"/>
                          </a:solidFill>
                          <a:latin typeface="Arial"/>
                          <a:ea typeface="Times New Roman"/>
                          <a:cs typeface="Times New Roman"/>
                        </a:rPr>
                        <a:t>20</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2</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058">
                <a:tc>
                  <a:txBody>
                    <a:bodyPr/>
                    <a:lstStyle/>
                    <a:p>
                      <a:pPr algn="ctr">
                        <a:lnSpc>
                          <a:spcPct val="115000"/>
                        </a:lnSpc>
                        <a:spcAft>
                          <a:spcPts val="0"/>
                        </a:spcAft>
                      </a:pPr>
                      <a:r>
                        <a:rPr lang="es-EC" sz="1050" b="1">
                          <a:solidFill>
                            <a:srgbClr val="000000"/>
                          </a:solidFill>
                          <a:latin typeface="Arial"/>
                          <a:ea typeface="Times New Roman"/>
                          <a:cs typeface="Times New Roman"/>
                        </a:rPr>
                        <a:t>11</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Router - Wireless</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a:t>
                      </a:r>
                      <a:endParaRPr lang="es-EC" sz="1050">
                        <a:latin typeface="Calibri"/>
                        <a:ea typeface="Times New Roman"/>
                        <a:cs typeface="Times New Roman"/>
                      </a:endParaRPr>
                    </a:p>
                  </a:txBody>
                  <a:tcPr marL="34172" marR="341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22</a:t>
                      </a:r>
                      <a:endParaRPr lang="es-EC" sz="1050">
                        <a:latin typeface="Calibri"/>
                        <a:ea typeface="Times New Roman"/>
                        <a:cs typeface="Times New Roman"/>
                      </a:endParaRPr>
                    </a:p>
                  </a:txBody>
                  <a:tcPr marL="34172" marR="341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22</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75</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16,5</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65</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10,725</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058">
                <a:tc>
                  <a:txBody>
                    <a:bodyPr/>
                    <a:lstStyle/>
                    <a:p>
                      <a:pPr algn="ctr">
                        <a:lnSpc>
                          <a:spcPct val="115000"/>
                        </a:lnSpc>
                        <a:spcAft>
                          <a:spcPts val="0"/>
                        </a:spcAft>
                      </a:pPr>
                      <a:r>
                        <a:rPr lang="es-EC" sz="1050" b="1">
                          <a:solidFill>
                            <a:srgbClr val="000000"/>
                          </a:solidFill>
                          <a:latin typeface="Arial"/>
                          <a:ea typeface="Times New Roman"/>
                          <a:cs typeface="Times New Roman"/>
                        </a:rPr>
                        <a:t>12</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Tostadora</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a:t>
                      </a:r>
                      <a:endParaRPr lang="es-EC" sz="1050">
                        <a:latin typeface="Calibri"/>
                        <a:ea typeface="Times New Roman"/>
                        <a:cs typeface="Times New Roman"/>
                      </a:endParaRPr>
                    </a:p>
                  </a:txBody>
                  <a:tcPr marL="34172" marR="341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400</a:t>
                      </a:r>
                      <a:endParaRPr lang="es-EC" sz="1050">
                        <a:latin typeface="Calibri"/>
                        <a:ea typeface="Times New Roman"/>
                        <a:cs typeface="Times New Roman"/>
                      </a:endParaRPr>
                    </a:p>
                  </a:txBody>
                  <a:tcPr marL="34172" marR="341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400</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90</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360</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33</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118,8</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058">
                <a:tc>
                  <a:txBody>
                    <a:bodyPr/>
                    <a:lstStyle/>
                    <a:p>
                      <a:pPr algn="ctr">
                        <a:lnSpc>
                          <a:spcPct val="115000"/>
                        </a:lnSpc>
                        <a:spcAft>
                          <a:spcPts val="0"/>
                        </a:spcAft>
                      </a:pPr>
                      <a:r>
                        <a:rPr lang="es-EC" sz="1050" b="1">
                          <a:solidFill>
                            <a:srgbClr val="000000"/>
                          </a:solidFill>
                          <a:latin typeface="Arial"/>
                          <a:ea typeface="Times New Roman"/>
                          <a:cs typeface="Times New Roman"/>
                        </a:rPr>
                        <a:t>13</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Cafetera</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a:t>
                      </a:r>
                      <a:endParaRPr lang="es-EC" sz="1050">
                        <a:latin typeface="Calibri"/>
                        <a:ea typeface="Times New Roman"/>
                        <a:cs typeface="Times New Roman"/>
                      </a:endParaRPr>
                    </a:p>
                  </a:txBody>
                  <a:tcPr marL="34172" marR="341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400</a:t>
                      </a:r>
                      <a:endParaRPr lang="es-EC" sz="1050">
                        <a:latin typeface="Calibri"/>
                        <a:ea typeface="Times New Roman"/>
                        <a:cs typeface="Times New Roman"/>
                      </a:endParaRPr>
                    </a:p>
                  </a:txBody>
                  <a:tcPr marL="34172" marR="341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400</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90</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360</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33</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dirty="0">
                          <a:solidFill>
                            <a:srgbClr val="000000"/>
                          </a:solidFill>
                          <a:latin typeface="Arial"/>
                          <a:ea typeface="Times New Roman"/>
                          <a:cs typeface="Times New Roman"/>
                        </a:rPr>
                        <a:t>118,8</a:t>
                      </a:r>
                      <a:endParaRPr lang="es-EC" sz="1050" dirty="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058">
                <a:tc>
                  <a:txBody>
                    <a:bodyPr/>
                    <a:lstStyle/>
                    <a:p>
                      <a:pPr algn="ctr">
                        <a:lnSpc>
                          <a:spcPct val="115000"/>
                        </a:lnSpc>
                        <a:spcAft>
                          <a:spcPts val="0"/>
                        </a:spcAft>
                      </a:pPr>
                      <a:r>
                        <a:rPr lang="es-EC" sz="1050" b="1">
                          <a:solidFill>
                            <a:srgbClr val="000000"/>
                          </a:solidFill>
                          <a:latin typeface="Arial"/>
                          <a:ea typeface="Times New Roman"/>
                          <a:cs typeface="Times New Roman"/>
                        </a:rPr>
                        <a:t>14</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Licuadora</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a:t>
                      </a:r>
                      <a:endParaRPr lang="es-EC" sz="1050">
                        <a:latin typeface="Calibri"/>
                        <a:ea typeface="Times New Roman"/>
                        <a:cs typeface="Times New Roman"/>
                      </a:endParaRPr>
                    </a:p>
                  </a:txBody>
                  <a:tcPr marL="34172" marR="341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400</a:t>
                      </a:r>
                      <a:endParaRPr lang="es-EC" sz="1050">
                        <a:latin typeface="Calibri"/>
                        <a:ea typeface="Times New Roman"/>
                        <a:cs typeface="Times New Roman"/>
                      </a:endParaRPr>
                    </a:p>
                  </a:txBody>
                  <a:tcPr marL="34172" marR="341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400</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90</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360</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33</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118,8</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058">
                <a:tc>
                  <a:txBody>
                    <a:bodyPr/>
                    <a:lstStyle/>
                    <a:p>
                      <a:pPr algn="ctr">
                        <a:lnSpc>
                          <a:spcPct val="115000"/>
                        </a:lnSpc>
                        <a:spcAft>
                          <a:spcPts val="0"/>
                        </a:spcAft>
                      </a:pPr>
                      <a:r>
                        <a:rPr lang="es-EC" sz="1050" b="1">
                          <a:solidFill>
                            <a:srgbClr val="000000"/>
                          </a:solidFill>
                          <a:latin typeface="Arial"/>
                          <a:ea typeface="Times New Roman"/>
                          <a:cs typeface="Times New Roman"/>
                        </a:rPr>
                        <a:t>15</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Refrigeradora</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a:t>
                      </a:r>
                      <a:endParaRPr lang="es-EC" sz="1050">
                        <a:latin typeface="Calibri"/>
                        <a:ea typeface="Times New Roman"/>
                        <a:cs typeface="Times New Roman"/>
                      </a:endParaRPr>
                    </a:p>
                  </a:txBody>
                  <a:tcPr marL="34172" marR="341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500</a:t>
                      </a:r>
                      <a:endParaRPr lang="es-EC" sz="1050">
                        <a:latin typeface="Calibri"/>
                        <a:ea typeface="Times New Roman"/>
                        <a:cs typeface="Times New Roman"/>
                      </a:endParaRPr>
                    </a:p>
                  </a:txBody>
                  <a:tcPr marL="34172" marR="341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500</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100</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500</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40</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200</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058">
                <a:tc>
                  <a:txBody>
                    <a:bodyPr/>
                    <a:lstStyle/>
                    <a:p>
                      <a:pPr algn="ctr">
                        <a:lnSpc>
                          <a:spcPct val="115000"/>
                        </a:lnSpc>
                        <a:spcAft>
                          <a:spcPts val="0"/>
                        </a:spcAft>
                      </a:pPr>
                      <a:r>
                        <a:rPr lang="es-EC" sz="1050" b="1">
                          <a:solidFill>
                            <a:srgbClr val="000000"/>
                          </a:solidFill>
                          <a:latin typeface="Arial"/>
                          <a:ea typeface="Times New Roman"/>
                          <a:cs typeface="Times New Roman"/>
                        </a:rPr>
                        <a:t>16</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Campana Extractora</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a:t>
                      </a:r>
                      <a:endParaRPr lang="es-EC" sz="1050">
                        <a:latin typeface="Calibri"/>
                        <a:ea typeface="Times New Roman"/>
                        <a:cs typeface="Times New Roman"/>
                      </a:endParaRPr>
                    </a:p>
                  </a:txBody>
                  <a:tcPr marL="34172" marR="341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200</a:t>
                      </a:r>
                      <a:endParaRPr lang="es-EC" sz="1050">
                        <a:latin typeface="Calibri"/>
                        <a:ea typeface="Times New Roman"/>
                        <a:cs typeface="Times New Roman"/>
                      </a:endParaRPr>
                    </a:p>
                  </a:txBody>
                  <a:tcPr marL="34172" marR="341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200</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85</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170</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20</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34</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058">
                <a:tc>
                  <a:txBody>
                    <a:bodyPr/>
                    <a:lstStyle/>
                    <a:p>
                      <a:pPr algn="ctr">
                        <a:lnSpc>
                          <a:spcPct val="115000"/>
                        </a:lnSpc>
                        <a:spcAft>
                          <a:spcPts val="0"/>
                        </a:spcAft>
                      </a:pPr>
                      <a:r>
                        <a:rPr lang="es-EC" sz="1050" b="1">
                          <a:solidFill>
                            <a:srgbClr val="000000"/>
                          </a:solidFill>
                          <a:latin typeface="Arial"/>
                          <a:ea typeface="Times New Roman"/>
                          <a:cs typeface="Times New Roman"/>
                        </a:rPr>
                        <a:t>17</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Microondas</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a:t>
                      </a:r>
                      <a:endParaRPr lang="es-EC" sz="1050">
                        <a:latin typeface="Calibri"/>
                        <a:ea typeface="Times New Roman"/>
                        <a:cs typeface="Times New Roman"/>
                      </a:endParaRPr>
                    </a:p>
                  </a:txBody>
                  <a:tcPr marL="34172" marR="341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1200</a:t>
                      </a:r>
                      <a:endParaRPr lang="es-EC" sz="1050">
                        <a:latin typeface="Calibri"/>
                        <a:ea typeface="Times New Roman"/>
                        <a:cs typeface="Times New Roman"/>
                      </a:endParaRPr>
                    </a:p>
                  </a:txBody>
                  <a:tcPr marL="34172" marR="341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1200</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80</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960</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30</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288</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058">
                <a:tc>
                  <a:txBody>
                    <a:bodyPr/>
                    <a:lstStyle/>
                    <a:p>
                      <a:pPr algn="ctr">
                        <a:lnSpc>
                          <a:spcPct val="115000"/>
                        </a:lnSpc>
                        <a:spcAft>
                          <a:spcPts val="0"/>
                        </a:spcAft>
                      </a:pPr>
                      <a:r>
                        <a:rPr lang="es-EC" sz="1050" b="1">
                          <a:solidFill>
                            <a:srgbClr val="000000"/>
                          </a:solidFill>
                          <a:latin typeface="Arial"/>
                          <a:ea typeface="Times New Roman"/>
                          <a:cs typeface="Times New Roman"/>
                        </a:rPr>
                        <a:t>18</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Cocina Eléctrica</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a:t>
                      </a:r>
                      <a:endParaRPr lang="es-EC" sz="1050">
                        <a:latin typeface="Calibri"/>
                        <a:ea typeface="Times New Roman"/>
                        <a:cs typeface="Times New Roman"/>
                      </a:endParaRPr>
                    </a:p>
                  </a:txBody>
                  <a:tcPr marL="34172" marR="341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5000</a:t>
                      </a:r>
                      <a:endParaRPr lang="es-EC" sz="1050">
                        <a:latin typeface="Calibri"/>
                        <a:ea typeface="Times New Roman"/>
                        <a:cs typeface="Times New Roman"/>
                      </a:endParaRPr>
                    </a:p>
                  </a:txBody>
                  <a:tcPr marL="34172" marR="341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5000</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60</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3000</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35</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1050</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058">
                <a:tc>
                  <a:txBody>
                    <a:bodyPr/>
                    <a:lstStyle/>
                    <a:p>
                      <a:pPr algn="ctr">
                        <a:lnSpc>
                          <a:spcPct val="115000"/>
                        </a:lnSpc>
                        <a:spcAft>
                          <a:spcPts val="0"/>
                        </a:spcAft>
                      </a:pPr>
                      <a:r>
                        <a:rPr lang="es-EC" sz="1050" b="1">
                          <a:solidFill>
                            <a:srgbClr val="000000"/>
                          </a:solidFill>
                          <a:latin typeface="Arial"/>
                          <a:ea typeface="Times New Roman"/>
                          <a:cs typeface="Times New Roman"/>
                        </a:rPr>
                        <a:t>19</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Toma Especial 220V (Secadora)</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a:t>
                      </a:r>
                      <a:endParaRPr lang="es-EC" sz="1050">
                        <a:latin typeface="Calibri"/>
                        <a:ea typeface="Times New Roman"/>
                        <a:cs typeface="Times New Roman"/>
                      </a:endParaRPr>
                    </a:p>
                  </a:txBody>
                  <a:tcPr marL="34172" marR="341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5000</a:t>
                      </a:r>
                      <a:endParaRPr lang="es-EC" sz="1050">
                        <a:latin typeface="Calibri"/>
                        <a:ea typeface="Times New Roman"/>
                        <a:cs typeface="Times New Roman"/>
                      </a:endParaRPr>
                    </a:p>
                  </a:txBody>
                  <a:tcPr marL="34172" marR="341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5000</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90</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2500</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20</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500</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058">
                <a:tc>
                  <a:txBody>
                    <a:bodyPr/>
                    <a:lstStyle/>
                    <a:p>
                      <a:pPr algn="ctr">
                        <a:lnSpc>
                          <a:spcPct val="115000"/>
                        </a:lnSpc>
                        <a:spcAft>
                          <a:spcPts val="0"/>
                        </a:spcAft>
                      </a:pPr>
                      <a:r>
                        <a:rPr lang="es-EC" sz="1050" b="1">
                          <a:solidFill>
                            <a:srgbClr val="000000"/>
                          </a:solidFill>
                          <a:latin typeface="Arial"/>
                          <a:ea typeface="Times New Roman"/>
                          <a:cs typeface="Times New Roman"/>
                        </a:rPr>
                        <a:t>20</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Lavadora</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a:t>
                      </a:r>
                      <a:endParaRPr lang="es-EC" sz="1050">
                        <a:latin typeface="Calibri"/>
                        <a:ea typeface="Times New Roman"/>
                        <a:cs typeface="Times New Roman"/>
                      </a:endParaRPr>
                    </a:p>
                  </a:txBody>
                  <a:tcPr marL="34172" marR="341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700</a:t>
                      </a:r>
                      <a:endParaRPr lang="es-EC" sz="1050">
                        <a:latin typeface="Calibri"/>
                        <a:ea typeface="Times New Roman"/>
                        <a:cs typeface="Times New Roman"/>
                      </a:endParaRPr>
                    </a:p>
                  </a:txBody>
                  <a:tcPr marL="34172" marR="341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700</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90</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630</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20</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126</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058">
                <a:tc>
                  <a:txBody>
                    <a:bodyPr/>
                    <a:lstStyle/>
                    <a:p>
                      <a:pPr algn="ctr">
                        <a:lnSpc>
                          <a:spcPct val="115000"/>
                        </a:lnSpc>
                        <a:spcAft>
                          <a:spcPts val="0"/>
                        </a:spcAft>
                      </a:pPr>
                      <a:r>
                        <a:rPr lang="es-EC" sz="1050" b="1">
                          <a:solidFill>
                            <a:srgbClr val="000000"/>
                          </a:solidFill>
                          <a:latin typeface="Arial"/>
                          <a:ea typeface="Times New Roman"/>
                          <a:cs typeface="Times New Roman"/>
                        </a:rPr>
                        <a:t>21</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Lavaplatos</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a:t>
                      </a:r>
                      <a:endParaRPr lang="es-EC" sz="1050">
                        <a:latin typeface="Calibri"/>
                        <a:ea typeface="Times New Roman"/>
                        <a:cs typeface="Times New Roman"/>
                      </a:endParaRPr>
                    </a:p>
                  </a:txBody>
                  <a:tcPr marL="34172" marR="341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1200</a:t>
                      </a:r>
                      <a:endParaRPr lang="es-EC" sz="1050">
                        <a:latin typeface="Calibri"/>
                        <a:ea typeface="Times New Roman"/>
                        <a:cs typeface="Times New Roman"/>
                      </a:endParaRPr>
                    </a:p>
                  </a:txBody>
                  <a:tcPr marL="34172" marR="341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1200</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65</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780</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35</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273</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058">
                <a:tc>
                  <a:txBody>
                    <a:bodyPr/>
                    <a:lstStyle/>
                    <a:p>
                      <a:pPr algn="ctr">
                        <a:lnSpc>
                          <a:spcPct val="115000"/>
                        </a:lnSpc>
                        <a:spcAft>
                          <a:spcPts val="0"/>
                        </a:spcAft>
                      </a:pPr>
                      <a:r>
                        <a:rPr lang="es-EC" sz="1050" b="1">
                          <a:solidFill>
                            <a:srgbClr val="000000"/>
                          </a:solidFill>
                          <a:latin typeface="Arial"/>
                          <a:ea typeface="Times New Roman"/>
                          <a:cs typeface="Times New Roman"/>
                        </a:rPr>
                        <a:t>22</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Aspiradora</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a:t>
                      </a:r>
                      <a:endParaRPr lang="es-EC" sz="1050">
                        <a:latin typeface="Calibri"/>
                        <a:ea typeface="Times New Roman"/>
                        <a:cs typeface="Times New Roman"/>
                      </a:endParaRPr>
                    </a:p>
                  </a:txBody>
                  <a:tcPr marL="34172" marR="341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850</a:t>
                      </a:r>
                      <a:endParaRPr lang="es-EC" sz="1050">
                        <a:latin typeface="Calibri"/>
                        <a:ea typeface="Times New Roman"/>
                        <a:cs typeface="Times New Roman"/>
                      </a:endParaRPr>
                    </a:p>
                  </a:txBody>
                  <a:tcPr marL="34172" marR="341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850</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30</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255</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10</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25,5</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2055">
                <a:tc gridSpan="4">
                  <a:txBody>
                    <a:bodyPr/>
                    <a:lstStyle/>
                    <a:p>
                      <a:pPr algn="ctr">
                        <a:lnSpc>
                          <a:spcPct val="115000"/>
                        </a:lnSpc>
                        <a:spcAft>
                          <a:spcPts val="0"/>
                        </a:spcAft>
                      </a:pPr>
                      <a:r>
                        <a:rPr lang="es-EC" sz="1050" b="1">
                          <a:solidFill>
                            <a:srgbClr val="000000"/>
                          </a:solidFill>
                          <a:latin typeface="Arial"/>
                          <a:ea typeface="Times New Roman"/>
                          <a:cs typeface="Times New Roman"/>
                        </a:rPr>
                        <a:t>Total</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a:lnSpc>
                          <a:spcPct val="115000"/>
                        </a:lnSpc>
                        <a:spcAft>
                          <a:spcPts val="0"/>
                        </a:spcAft>
                      </a:pPr>
                      <a:r>
                        <a:rPr lang="es-EC" sz="1050" b="1">
                          <a:solidFill>
                            <a:srgbClr val="000000"/>
                          </a:solidFill>
                          <a:latin typeface="Arial"/>
                          <a:ea typeface="Times New Roman"/>
                          <a:cs typeface="Times New Roman"/>
                        </a:rPr>
                        <a:t>21042</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s-EC" sz="1050">
                        <a:latin typeface="Calibri"/>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b="1">
                          <a:solidFill>
                            <a:srgbClr val="000000"/>
                          </a:solidFill>
                          <a:latin typeface="Arial"/>
                          <a:ea typeface="Times New Roman"/>
                          <a:cs typeface="Times New Roman"/>
                        </a:rPr>
                        <a:t>12699,8</a:t>
                      </a:r>
                      <a:endParaRPr lang="es-EC" sz="105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s-EC" sz="1050">
                        <a:latin typeface="Calibri"/>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b="1" dirty="0">
                          <a:solidFill>
                            <a:srgbClr val="000000"/>
                          </a:solidFill>
                          <a:latin typeface="Arial"/>
                          <a:ea typeface="Times New Roman"/>
                          <a:cs typeface="Times New Roman"/>
                        </a:rPr>
                        <a:t>3885,87</a:t>
                      </a:r>
                      <a:endParaRPr lang="es-EC" sz="1050" dirty="0">
                        <a:latin typeface="Calibri"/>
                        <a:ea typeface="Times New Roman"/>
                        <a:cs typeface="Times New Roman"/>
                      </a:endParaRPr>
                    </a:p>
                  </a:txBody>
                  <a:tcPr marL="34172" marR="341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sz="2800" dirty="0" smtClean="0"/>
              <a:t>Carga Instalada – Edificio Ibis del Moral III</a:t>
            </a:r>
            <a:endParaRPr lang="es-EC" sz="2800" dirty="0"/>
          </a:p>
        </p:txBody>
      </p:sp>
      <p:pic>
        <p:nvPicPr>
          <p:cNvPr id="9" name="3 Marcador de contenido" descr="SELLO2"/>
          <p:cNvPicPr>
            <a:picLocks/>
          </p:cNvPicPr>
          <p:nvPr/>
        </p:nvPicPr>
        <p:blipFill>
          <a:blip r:embed="rId2" cstate="print"/>
          <a:srcRect/>
          <a:stretch>
            <a:fillRect/>
          </a:stretch>
        </p:blipFill>
        <p:spPr bwMode="auto">
          <a:xfrm>
            <a:off x="8142316" y="0"/>
            <a:ext cx="1001684" cy="856211"/>
          </a:xfrm>
          <a:prstGeom prst="rect">
            <a:avLst/>
          </a:prstGeom>
          <a:noFill/>
          <a:ln w="9525">
            <a:noFill/>
            <a:miter lim="800000"/>
            <a:headEnd/>
            <a:tailEnd/>
          </a:ln>
          <a:effectLst/>
        </p:spPr>
      </p:pic>
      <p:sp>
        <p:nvSpPr>
          <p:cNvPr id="6" name="1 Título"/>
          <p:cNvSpPr txBox="1">
            <a:spLocks/>
          </p:cNvSpPr>
          <p:nvPr/>
        </p:nvSpPr>
        <p:spPr bwMode="white">
          <a:xfrm>
            <a:off x="-32" y="0"/>
            <a:ext cx="2428892" cy="4206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C" sz="1200" b="0" i="0" u="none" strike="noStrike" kern="0" cap="none" spc="0" normalizeH="0" baseline="0" noProof="0" dirty="0" smtClean="0">
                <a:ln>
                  <a:noFill/>
                </a:ln>
                <a:solidFill>
                  <a:schemeClr val="bg1"/>
                </a:solidFill>
                <a:effectLst/>
                <a:uLnTx/>
                <a:uFillTx/>
                <a:latin typeface="+mj-lt"/>
                <a:ea typeface="+mj-ea"/>
                <a:cs typeface="+mj-cs"/>
              </a:rPr>
              <a:t>Proceso</a:t>
            </a:r>
            <a:r>
              <a:rPr kumimoji="0" lang="es-EC" sz="1200" b="0" i="0" u="none" strike="noStrike" kern="0" cap="none" spc="0" normalizeH="0" noProof="0" dirty="0" smtClean="0">
                <a:ln>
                  <a:noFill/>
                </a:ln>
                <a:solidFill>
                  <a:schemeClr val="bg1"/>
                </a:solidFill>
                <a:effectLst/>
                <a:uLnTx/>
                <a:uFillTx/>
                <a:latin typeface="+mj-lt"/>
                <a:ea typeface="+mj-ea"/>
                <a:cs typeface="+mj-cs"/>
              </a:rPr>
              <a:t> de Diseño  - Ingenier</a:t>
            </a:r>
            <a:r>
              <a:rPr lang="es-EC" sz="1200" kern="0" dirty="0" smtClean="0">
                <a:solidFill>
                  <a:schemeClr val="bg1"/>
                </a:solidFill>
                <a:latin typeface="+mj-lt"/>
                <a:ea typeface="+mj-ea"/>
                <a:cs typeface="+mj-cs"/>
              </a:rPr>
              <a:t>ía</a:t>
            </a:r>
            <a:endParaRPr kumimoji="0" lang="es-EC" sz="1200" b="0" i="0" u="none" strike="noStrike" kern="0" cap="none" spc="0" normalizeH="0" baseline="0" noProof="0" dirty="0">
              <a:ln>
                <a:noFill/>
              </a:ln>
              <a:solidFill>
                <a:schemeClr val="bg1"/>
              </a:solidFill>
              <a:effectLst/>
              <a:uLnTx/>
              <a:uFillTx/>
              <a:latin typeface="+mj-lt"/>
              <a:ea typeface="+mj-ea"/>
              <a:cs typeface="+mj-cs"/>
            </a:endParaRPr>
          </a:p>
        </p:txBody>
      </p:sp>
      <p:sp>
        <p:nvSpPr>
          <p:cNvPr id="29697" name="Rectangle 1"/>
          <p:cNvSpPr>
            <a:spLocks noChangeArrowheads="1"/>
          </p:cNvSpPr>
          <p:nvPr/>
        </p:nvSpPr>
        <p:spPr bwMode="auto">
          <a:xfrm>
            <a:off x="1142976" y="6286520"/>
            <a:ext cx="6655989" cy="738567"/>
          </a:xfrm>
          <a:prstGeom prst="rect">
            <a:avLst/>
          </a:prstGeom>
          <a:noFill/>
          <a:ln w="9525">
            <a:noFill/>
            <a:miter lim="800000"/>
            <a:headEnd/>
            <a:tailEnd/>
          </a:ln>
          <a:effectLst/>
        </p:spPr>
        <p:txBody>
          <a:bodyPr vert="horz" wrap="none" lIns="91440" tIns="304704" rIns="9144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Carga Instala Representativa </a:t>
            </a:r>
            <a:r>
              <a:rPr kumimoji="0" lang="es-EC" sz="1000" b="1" i="0" u="none" strike="noStrike" cap="none" normalizeH="0" baseline="0" dirty="0" smtClean="0">
                <a:ln>
                  <a:noFill/>
                </a:ln>
                <a:solidFill>
                  <a:schemeClr val="tx1"/>
                </a:solidFill>
                <a:effectLst/>
                <a:latin typeface="Cambria"/>
                <a:ea typeface="Times New Roman" pitchFamily="18" charset="0"/>
                <a:cs typeface="Arial" pitchFamily="34" charset="0"/>
              </a:rPr>
              <a:t>–</a:t>
            </a:r>
            <a:r>
              <a:rPr kumimoji="0" lang="es-EC"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Demanda M</a:t>
            </a:r>
            <a:r>
              <a:rPr kumimoji="0" lang="es-EC" sz="1000" b="1" i="0" u="none" strike="noStrike" cap="none" normalizeH="0" baseline="0" dirty="0" smtClean="0">
                <a:ln>
                  <a:noFill/>
                </a:ln>
                <a:solidFill>
                  <a:schemeClr val="tx1"/>
                </a:solidFill>
                <a:effectLst/>
                <a:latin typeface="Cambria"/>
                <a:ea typeface="Times New Roman" pitchFamily="18" charset="0"/>
                <a:cs typeface="Arial" pitchFamily="34" charset="0"/>
              </a:rPr>
              <a:t>á</a:t>
            </a:r>
            <a:r>
              <a:rPr kumimoji="0" lang="es-EC"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xima Unitaria </a:t>
            </a:r>
            <a:r>
              <a:rPr kumimoji="0" lang="es-EC" sz="1000" b="1" i="0" u="none" strike="noStrike" cap="none" normalizeH="0" baseline="0" dirty="0" smtClean="0">
                <a:ln>
                  <a:noFill/>
                </a:ln>
                <a:solidFill>
                  <a:schemeClr val="tx1"/>
                </a:solidFill>
                <a:effectLst/>
                <a:latin typeface="Cambria"/>
                <a:ea typeface="Times New Roman" pitchFamily="18" charset="0"/>
                <a:cs typeface="Arial" pitchFamily="34" charset="0"/>
              </a:rPr>
              <a:t>–</a:t>
            </a:r>
            <a:r>
              <a:rPr kumimoji="0" lang="es-EC"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Edificio Ibis del Moral III </a:t>
            </a:r>
            <a:r>
              <a:rPr kumimoji="0" lang="es-EC" sz="1000" b="1" i="0" u="none" strike="noStrike" cap="none" normalizeH="0" baseline="0" dirty="0" smtClean="0">
                <a:ln>
                  <a:noFill/>
                </a:ln>
                <a:solidFill>
                  <a:schemeClr val="tx1"/>
                </a:solidFill>
                <a:effectLst/>
                <a:latin typeface="Cambria"/>
                <a:ea typeface="Times New Roman" pitchFamily="18" charset="0"/>
                <a:cs typeface="Arial" pitchFamily="34" charset="0"/>
              </a:rPr>
              <a:t>–</a:t>
            </a:r>
            <a:r>
              <a:rPr kumimoji="0" lang="es-EC"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Departamento Tipo 3</a:t>
            </a:r>
            <a:endParaRPr kumimoji="0" lang="es-ES" sz="1400" b="1" i="0" u="none" strike="noStrike" cap="none" normalizeH="0" baseline="0" dirty="0" smtClean="0">
              <a:ln>
                <a:noFill/>
              </a:ln>
              <a:solidFill>
                <a:srgbClr val="365F91"/>
              </a:solidFill>
              <a:effectLst/>
              <a:latin typeface="Cambria"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10" name="9 Tabla"/>
          <p:cNvGraphicFramePr>
            <a:graphicFrameLocks noGrp="1"/>
          </p:cNvGraphicFramePr>
          <p:nvPr/>
        </p:nvGraphicFramePr>
        <p:xfrm>
          <a:off x="714348" y="1000108"/>
          <a:ext cx="7500990" cy="5357844"/>
        </p:xfrm>
        <a:graphic>
          <a:graphicData uri="http://schemas.openxmlformats.org/drawingml/2006/table">
            <a:tbl>
              <a:tblPr/>
              <a:tblGrid>
                <a:gridCol w="352940"/>
                <a:gridCol w="2694569"/>
                <a:gridCol w="575282"/>
                <a:gridCol w="690174"/>
                <a:gridCol w="621570"/>
                <a:gridCol w="469484"/>
                <a:gridCol w="805892"/>
                <a:gridCol w="471136"/>
                <a:gridCol w="819943"/>
              </a:tblGrid>
              <a:tr h="576516">
                <a:tc>
                  <a:txBody>
                    <a:bodyPr/>
                    <a:lstStyle/>
                    <a:p>
                      <a:pPr algn="ctr">
                        <a:lnSpc>
                          <a:spcPct val="115000"/>
                        </a:lnSpc>
                        <a:spcAft>
                          <a:spcPts val="0"/>
                        </a:spcAft>
                      </a:pPr>
                      <a:r>
                        <a:rPr lang="es-EC" sz="1050" b="1">
                          <a:solidFill>
                            <a:srgbClr val="000000"/>
                          </a:solidFill>
                          <a:latin typeface="Arial"/>
                          <a:ea typeface="Times New Roman"/>
                          <a:cs typeface="Times New Roman"/>
                        </a:rPr>
                        <a:t>N°</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b="1">
                          <a:solidFill>
                            <a:srgbClr val="000000"/>
                          </a:solidFill>
                          <a:latin typeface="Arial"/>
                          <a:ea typeface="Times New Roman"/>
                          <a:cs typeface="Times New Roman"/>
                        </a:rPr>
                        <a:t>APARATOS ELÉCTRICOS Y DE ALUMBRADO - DEPARTAMENTOS </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b="1">
                          <a:solidFill>
                            <a:srgbClr val="000000"/>
                          </a:solidFill>
                          <a:latin typeface="Arial"/>
                          <a:ea typeface="Times New Roman"/>
                          <a:cs typeface="Times New Roman"/>
                        </a:rPr>
                        <a:t>Cant.</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b="1">
                          <a:solidFill>
                            <a:srgbClr val="000000"/>
                          </a:solidFill>
                          <a:latin typeface="Arial"/>
                          <a:ea typeface="Times New Roman"/>
                          <a:cs typeface="Times New Roman"/>
                        </a:rPr>
                        <a:t>Pn(W)</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b="1">
                          <a:solidFill>
                            <a:srgbClr val="000000"/>
                          </a:solidFill>
                          <a:latin typeface="Arial"/>
                          <a:ea typeface="Times New Roman"/>
                          <a:cs typeface="Times New Roman"/>
                        </a:rPr>
                        <a:t>CI</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b="1">
                          <a:solidFill>
                            <a:srgbClr val="000000"/>
                          </a:solidFill>
                          <a:latin typeface="Arial"/>
                          <a:ea typeface="Times New Roman"/>
                          <a:cs typeface="Times New Roman"/>
                        </a:rPr>
                        <a:t>FFU (%)</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b="1">
                          <a:solidFill>
                            <a:srgbClr val="000000"/>
                          </a:solidFill>
                          <a:latin typeface="Arial"/>
                          <a:ea typeface="Times New Roman"/>
                          <a:cs typeface="Times New Roman"/>
                        </a:rPr>
                        <a:t>CIR (W)</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b="1">
                          <a:solidFill>
                            <a:srgbClr val="000000"/>
                          </a:solidFill>
                          <a:latin typeface="Arial"/>
                          <a:ea typeface="Times New Roman"/>
                          <a:cs typeface="Times New Roman"/>
                        </a:rPr>
                        <a:t>FS (%)</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b="1">
                          <a:solidFill>
                            <a:srgbClr val="000000"/>
                          </a:solidFill>
                          <a:latin typeface="Arial"/>
                          <a:ea typeface="Times New Roman"/>
                          <a:cs typeface="Times New Roman"/>
                        </a:rPr>
                        <a:t>DMU (W)</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9327">
                <a:tc>
                  <a:txBody>
                    <a:bodyPr/>
                    <a:lstStyle/>
                    <a:p>
                      <a:pPr algn="ctr">
                        <a:lnSpc>
                          <a:spcPct val="115000"/>
                        </a:lnSpc>
                        <a:spcAft>
                          <a:spcPts val="0"/>
                        </a:spcAft>
                      </a:pPr>
                      <a:r>
                        <a:rPr lang="es-EC" sz="1050" b="1">
                          <a:solidFill>
                            <a:srgbClr val="000000"/>
                          </a:solidFill>
                          <a:latin typeface="Arial"/>
                          <a:ea typeface="Times New Roman"/>
                          <a:cs typeface="Times New Roman"/>
                        </a:rPr>
                        <a:t>1</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Iluminación  Fluorescente</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10</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20</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200</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98</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196</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40</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78,4</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9327">
                <a:tc>
                  <a:txBody>
                    <a:bodyPr/>
                    <a:lstStyle/>
                    <a:p>
                      <a:pPr algn="ctr">
                        <a:lnSpc>
                          <a:spcPct val="115000"/>
                        </a:lnSpc>
                        <a:spcAft>
                          <a:spcPts val="0"/>
                        </a:spcAft>
                      </a:pPr>
                      <a:r>
                        <a:rPr lang="es-EC" sz="1050" b="1">
                          <a:solidFill>
                            <a:srgbClr val="000000"/>
                          </a:solidFill>
                          <a:latin typeface="Arial"/>
                          <a:ea typeface="Times New Roman"/>
                          <a:cs typeface="Times New Roman"/>
                        </a:rPr>
                        <a:t>2</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Equipo de Amplificación de audio</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850</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850</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40</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340</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40</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136</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4344">
                <a:tc>
                  <a:txBody>
                    <a:bodyPr/>
                    <a:lstStyle/>
                    <a:p>
                      <a:pPr algn="ctr">
                        <a:lnSpc>
                          <a:spcPct val="115000"/>
                        </a:lnSpc>
                        <a:spcAft>
                          <a:spcPts val="0"/>
                        </a:spcAft>
                      </a:pPr>
                      <a:r>
                        <a:rPr lang="es-EC" sz="1050" b="1">
                          <a:solidFill>
                            <a:srgbClr val="000000"/>
                          </a:solidFill>
                          <a:latin typeface="Arial"/>
                          <a:ea typeface="Times New Roman"/>
                          <a:cs typeface="Times New Roman"/>
                        </a:rPr>
                        <a:t>3</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Televisor tipo Led (Dormitorio Principal)</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115</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115</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70</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80,5</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50</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40,25</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9327">
                <a:tc>
                  <a:txBody>
                    <a:bodyPr/>
                    <a:lstStyle/>
                    <a:p>
                      <a:pPr algn="ctr">
                        <a:lnSpc>
                          <a:spcPct val="115000"/>
                        </a:lnSpc>
                        <a:spcAft>
                          <a:spcPts val="0"/>
                        </a:spcAft>
                      </a:pPr>
                      <a:r>
                        <a:rPr lang="es-EC" sz="1050" b="1">
                          <a:solidFill>
                            <a:srgbClr val="000000"/>
                          </a:solidFill>
                          <a:latin typeface="Arial"/>
                          <a:ea typeface="Times New Roman"/>
                          <a:cs typeface="Times New Roman"/>
                        </a:rPr>
                        <a:t>4</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Computador portátil</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250</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250</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75</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187,5</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60</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112,5</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9327">
                <a:tc>
                  <a:txBody>
                    <a:bodyPr/>
                    <a:lstStyle/>
                    <a:p>
                      <a:pPr algn="ctr">
                        <a:lnSpc>
                          <a:spcPct val="115000"/>
                        </a:lnSpc>
                        <a:spcAft>
                          <a:spcPts val="0"/>
                        </a:spcAft>
                      </a:pPr>
                      <a:r>
                        <a:rPr lang="es-EC" sz="1050" b="1">
                          <a:solidFill>
                            <a:srgbClr val="000000"/>
                          </a:solidFill>
                          <a:latin typeface="Arial"/>
                          <a:ea typeface="Times New Roman"/>
                          <a:cs typeface="Times New Roman"/>
                        </a:rPr>
                        <a:t>5</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Impresora</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80</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80</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65</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52</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30</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15,6</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9327">
                <a:tc>
                  <a:txBody>
                    <a:bodyPr/>
                    <a:lstStyle/>
                    <a:p>
                      <a:pPr algn="ctr">
                        <a:lnSpc>
                          <a:spcPct val="115000"/>
                        </a:lnSpc>
                        <a:spcAft>
                          <a:spcPts val="0"/>
                        </a:spcAft>
                      </a:pPr>
                      <a:r>
                        <a:rPr lang="es-EC" sz="1050" b="1">
                          <a:solidFill>
                            <a:srgbClr val="000000"/>
                          </a:solidFill>
                          <a:latin typeface="Arial"/>
                          <a:ea typeface="Times New Roman"/>
                          <a:cs typeface="Times New Roman"/>
                        </a:rPr>
                        <a:t>6</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BluRay</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50</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50</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50</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25</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20</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5</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9327">
                <a:tc>
                  <a:txBody>
                    <a:bodyPr/>
                    <a:lstStyle/>
                    <a:p>
                      <a:pPr algn="ctr">
                        <a:lnSpc>
                          <a:spcPct val="115000"/>
                        </a:lnSpc>
                        <a:spcAft>
                          <a:spcPts val="0"/>
                        </a:spcAft>
                      </a:pPr>
                      <a:r>
                        <a:rPr lang="es-EC" sz="1050" b="1">
                          <a:solidFill>
                            <a:srgbClr val="000000"/>
                          </a:solidFill>
                          <a:latin typeface="Arial"/>
                          <a:ea typeface="Times New Roman"/>
                          <a:cs typeface="Times New Roman"/>
                        </a:rPr>
                        <a:t>7</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Barra de Sonido</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150</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150</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40</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60</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15</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9</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9327">
                <a:tc>
                  <a:txBody>
                    <a:bodyPr/>
                    <a:lstStyle/>
                    <a:p>
                      <a:pPr algn="ctr">
                        <a:lnSpc>
                          <a:spcPct val="115000"/>
                        </a:lnSpc>
                        <a:spcAft>
                          <a:spcPts val="0"/>
                        </a:spcAft>
                      </a:pPr>
                      <a:r>
                        <a:rPr lang="es-EC" sz="1050" b="1">
                          <a:solidFill>
                            <a:srgbClr val="000000"/>
                          </a:solidFill>
                          <a:latin typeface="Arial"/>
                          <a:ea typeface="Times New Roman"/>
                          <a:cs typeface="Times New Roman"/>
                        </a:rPr>
                        <a:t>8</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Lámpara de meza</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100</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100</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10</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10</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20</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2</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9327">
                <a:tc>
                  <a:txBody>
                    <a:bodyPr/>
                    <a:lstStyle/>
                    <a:p>
                      <a:pPr algn="ctr">
                        <a:lnSpc>
                          <a:spcPct val="115000"/>
                        </a:lnSpc>
                        <a:spcAft>
                          <a:spcPts val="0"/>
                        </a:spcAft>
                      </a:pPr>
                      <a:r>
                        <a:rPr lang="es-EC" sz="1050" b="1">
                          <a:solidFill>
                            <a:srgbClr val="000000"/>
                          </a:solidFill>
                          <a:latin typeface="Arial"/>
                          <a:ea typeface="Times New Roman"/>
                          <a:cs typeface="Times New Roman"/>
                        </a:rPr>
                        <a:t>9</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Router - Wireless</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22</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22</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75</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16,5</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60</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9,9</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9327">
                <a:tc>
                  <a:txBody>
                    <a:bodyPr/>
                    <a:lstStyle/>
                    <a:p>
                      <a:pPr algn="ctr">
                        <a:lnSpc>
                          <a:spcPct val="115000"/>
                        </a:lnSpc>
                        <a:spcAft>
                          <a:spcPts val="0"/>
                        </a:spcAft>
                      </a:pPr>
                      <a:r>
                        <a:rPr lang="es-EC" sz="1050" b="1">
                          <a:solidFill>
                            <a:srgbClr val="000000"/>
                          </a:solidFill>
                          <a:latin typeface="Arial"/>
                          <a:ea typeface="Times New Roman"/>
                          <a:cs typeface="Times New Roman"/>
                        </a:rPr>
                        <a:t>10</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Tostadora</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400</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400</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80</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320</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33</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105,6</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9327">
                <a:tc>
                  <a:txBody>
                    <a:bodyPr/>
                    <a:lstStyle/>
                    <a:p>
                      <a:pPr algn="ctr">
                        <a:lnSpc>
                          <a:spcPct val="115000"/>
                        </a:lnSpc>
                        <a:spcAft>
                          <a:spcPts val="0"/>
                        </a:spcAft>
                      </a:pPr>
                      <a:r>
                        <a:rPr lang="es-EC" sz="1050" b="1">
                          <a:solidFill>
                            <a:srgbClr val="000000"/>
                          </a:solidFill>
                          <a:latin typeface="Arial"/>
                          <a:ea typeface="Times New Roman"/>
                          <a:cs typeface="Times New Roman"/>
                        </a:rPr>
                        <a:t>11</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Cafetera</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400</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400</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80</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320</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33</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105,6</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9327">
                <a:tc>
                  <a:txBody>
                    <a:bodyPr/>
                    <a:lstStyle/>
                    <a:p>
                      <a:pPr algn="ctr">
                        <a:lnSpc>
                          <a:spcPct val="115000"/>
                        </a:lnSpc>
                        <a:spcAft>
                          <a:spcPts val="0"/>
                        </a:spcAft>
                      </a:pPr>
                      <a:r>
                        <a:rPr lang="es-EC" sz="1050" b="1">
                          <a:solidFill>
                            <a:srgbClr val="000000"/>
                          </a:solidFill>
                          <a:latin typeface="Arial"/>
                          <a:ea typeface="Times New Roman"/>
                          <a:cs typeface="Times New Roman"/>
                        </a:rPr>
                        <a:t>12</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Licuadora</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400</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400</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80</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320</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33</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105,6</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9327">
                <a:tc>
                  <a:txBody>
                    <a:bodyPr/>
                    <a:lstStyle/>
                    <a:p>
                      <a:pPr algn="ctr">
                        <a:lnSpc>
                          <a:spcPct val="115000"/>
                        </a:lnSpc>
                        <a:spcAft>
                          <a:spcPts val="0"/>
                        </a:spcAft>
                      </a:pPr>
                      <a:r>
                        <a:rPr lang="es-EC" sz="1050" b="1">
                          <a:solidFill>
                            <a:srgbClr val="000000"/>
                          </a:solidFill>
                          <a:latin typeface="Arial"/>
                          <a:ea typeface="Times New Roman"/>
                          <a:cs typeface="Times New Roman"/>
                        </a:rPr>
                        <a:t>13</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Refrigeradora</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500</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500</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100</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500</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40</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200</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9327">
                <a:tc>
                  <a:txBody>
                    <a:bodyPr/>
                    <a:lstStyle/>
                    <a:p>
                      <a:pPr algn="ctr">
                        <a:lnSpc>
                          <a:spcPct val="115000"/>
                        </a:lnSpc>
                        <a:spcAft>
                          <a:spcPts val="0"/>
                        </a:spcAft>
                      </a:pPr>
                      <a:r>
                        <a:rPr lang="es-EC" sz="1050" b="1">
                          <a:solidFill>
                            <a:srgbClr val="000000"/>
                          </a:solidFill>
                          <a:latin typeface="Arial"/>
                          <a:ea typeface="Times New Roman"/>
                          <a:cs typeface="Times New Roman"/>
                        </a:rPr>
                        <a:t>14</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Campana Extractara</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200</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200</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80</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160</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20</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32</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9327">
                <a:tc>
                  <a:txBody>
                    <a:bodyPr/>
                    <a:lstStyle/>
                    <a:p>
                      <a:pPr algn="ctr">
                        <a:lnSpc>
                          <a:spcPct val="115000"/>
                        </a:lnSpc>
                        <a:spcAft>
                          <a:spcPts val="0"/>
                        </a:spcAft>
                      </a:pPr>
                      <a:r>
                        <a:rPr lang="es-EC" sz="1050" b="1">
                          <a:solidFill>
                            <a:srgbClr val="000000"/>
                          </a:solidFill>
                          <a:latin typeface="Arial"/>
                          <a:ea typeface="Times New Roman"/>
                          <a:cs typeface="Times New Roman"/>
                        </a:rPr>
                        <a:t>15</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Microondas</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1200</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1200</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85</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1020</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30</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306</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9327">
                <a:tc>
                  <a:txBody>
                    <a:bodyPr/>
                    <a:lstStyle/>
                    <a:p>
                      <a:pPr algn="ctr">
                        <a:lnSpc>
                          <a:spcPct val="115000"/>
                        </a:lnSpc>
                        <a:spcAft>
                          <a:spcPts val="0"/>
                        </a:spcAft>
                      </a:pPr>
                      <a:r>
                        <a:rPr lang="es-EC" sz="1050" b="1">
                          <a:solidFill>
                            <a:srgbClr val="000000"/>
                          </a:solidFill>
                          <a:latin typeface="Arial"/>
                          <a:ea typeface="Times New Roman"/>
                          <a:cs typeface="Times New Roman"/>
                        </a:rPr>
                        <a:t>16</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Cocina Eléctrica</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5000</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5000</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50</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2500</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35</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875</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9327">
                <a:tc>
                  <a:txBody>
                    <a:bodyPr/>
                    <a:lstStyle/>
                    <a:p>
                      <a:pPr algn="ctr">
                        <a:lnSpc>
                          <a:spcPct val="115000"/>
                        </a:lnSpc>
                        <a:spcAft>
                          <a:spcPts val="0"/>
                        </a:spcAft>
                      </a:pPr>
                      <a:r>
                        <a:rPr lang="es-EC" sz="1050" b="1">
                          <a:solidFill>
                            <a:srgbClr val="000000"/>
                          </a:solidFill>
                          <a:latin typeface="Arial"/>
                          <a:ea typeface="Times New Roman"/>
                          <a:cs typeface="Times New Roman"/>
                        </a:rPr>
                        <a:t>17</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Toma Especial 220V (Secadora)</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5000</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5000</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40</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2000</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20</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400</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9327">
                <a:tc>
                  <a:txBody>
                    <a:bodyPr/>
                    <a:lstStyle/>
                    <a:p>
                      <a:pPr algn="ctr">
                        <a:lnSpc>
                          <a:spcPct val="115000"/>
                        </a:lnSpc>
                        <a:spcAft>
                          <a:spcPts val="0"/>
                        </a:spcAft>
                      </a:pPr>
                      <a:r>
                        <a:rPr lang="es-EC" sz="1050" b="1">
                          <a:solidFill>
                            <a:srgbClr val="000000"/>
                          </a:solidFill>
                          <a:latin typeface="Arial"/>
                          <a:ea typeface="Times New Roman"/>
                          <a:cs typeface="Times New Roman"/>
                        </a:rPr>
                        <a:t>18</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Lavadora</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700</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700</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90</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630</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20</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126</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9327">
                <a:tc>
                  <a:txBody>
                    <a:bodyPr/>
                    <a:lstStyle/>
                    <a:p>
                      <a:pPr algn="ctr">
                        <a:lnSpc>
                          <a:spcPct val="115000"/>
                        </a:lnSpc>
                        <a:spcAft>
                          <a:spcPts val="0"/>
                        </a:spcAft>
                      </a:pPr>
                      <a:r>
                        <a:rPr lang="es-EC" sz="1050" b="1">
                          <a:solidFill>
                            <a:srgbClr val="000000"/>
                          </a:solidFill>
                          <a:latin typeface="Arial"/>
                          <a:ea typeface="Times New Roman"/>
                          <a:cs typeface="Times New Roman"/>
                        </a:rPr>
                        <a:t>19</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 Lavaplatos</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1200</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1200</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75</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900</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30</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270</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9327">
                <a:tc>
                  <a:txBody>
                    <a:bodyPr/>
                    <a:lstStyle/>
                    <a:p>
                      <a:pPr algn="ctr">
                        <a:lnSpc>
                          <a:spcPct val="115000"/>
                        </a:lnSpc>
                        <a:spcAft>
                          <a:spcPts val="0"/>
                        </a:spcAft>
                      </a:pPr>
                      <a:r>
                        <a:rPr lang="es-EC" sz="1050" b="1">
                          <a:solidFill>
                            <a:srgbClr val="000000"/>
                          </a:solidFill>
                          <a:latin typeface="Arial"/>
                          <a:ea typeface="Times New Roman"/>
                          <a:cs typeface="Times New Roman"/>
                        </a:rPr>
                        <a:t>20</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Aspiradora</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850</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850</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20</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170</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10</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17</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9771">
                <a:tc gridSpan="4">
                  <a:txBody>
                    <a:bodyPr/>
                    <a:lstStyle/>
                    <a:p>
                      <a:pPr algn="ctr">
                        <a:lnSpc>
                          <a:spcPct val="115000"/>
                        </a:lnSpc>
                        <a:spcAft>
                          <a:spcPts val="0"/>
                        </a:spcAft>
                      </a:pPr>
                      <a:r>
                        <a:rPr lang="es-EC" sz="1050" b="1">
                          <a:solidFill>
                            <a:srgbClr val="000000"/>
                          </a:solidFill>
                          <a:latin typeface="Arial"/>
                          <a:ea typeface="Times New Roman"/>
                          <a:cs typeface="Times New Roman"/>
                        </a:rPr>
                        <a:t>Total</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a:lnSpc>
                          <a:spcPct val="115000"/>
                        </a:lnSpc>
                        <a:spcAft>
                          <a:spcPts val="0"/>
                        </a:spcAft>
                      </a:pPr>
                      <a:r>
                        <a:rPr lang="es-EC" sz="1050" b="1">
                          <a:solidFill>
                            <a:srgbClr val="000000"/>
                          </a:solidFill>
                          <a:latin typeface="Arial"/>
                          <a:ea typeface="Times New Roman"/>
                          <a:cs typeface="Times New Roman"/>
                        </a:rPr>
                        <a:t>17667</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s-EC" sz="1050">
                        <a:latin typeface="Calibri"/>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b="1">
                          <a:solidFill>
                            <a:srgbClr val="000000"/>
                          </a:solidFill>
                          <a:latin typeface="Arial"/>
                          <a:ea typeface="Times New Roman"/>
                          <a:cs typeface="Times New Roman"/>
                        </a:rPr>
                        <a:t>9807,5</a:t>
                      </a:r>
                      <a:endParaRPr lang="es-EC" sz="105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s-EC" sz="1050">
                        <a:latin typeface="Calibri"/>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b="1" dirty="0">
                          <a:solidFill>
                            <a:srgbClr val="000000"/>
                          </a:solidFill>
                          <a:latin typeface="Arial"/>
                          <a:ea typeface="Times New Roman"/>
                          <a:cs typeface="Times New Roman"/>
                        </a:rPr>
                        <a:t>2951,45</a:t>
                      </a:r>
                      <a:endParaRPr lang="es-EC" sz="1050" dirty="0">
                        <a:latin typeface="Calibri"/>
                        <a:ea typeface="Times New Roman"/>
                        <a:cs typeface="Times New Roman"/>
                      </a:endParaRPr>
                    </a:p>
                  </a:txBody>
                  <a:tcPr marL="36969" marR="3696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Sistema Eléctrico de Potencia</a:t>
            </a:r>
            <a:endParaRPr lang="es-EC" dirty="0"/>
          </a:p>
        </p:txBody>
      </p:sp>
      <p:pic>
        <p:nvPicPr>
          <p:cNvPr id="4" name="3 Imagen" descr="SELLO2"/>
          <p:cNvPicPr/>
          <p:nvPr/>
        </p:nvPicPr>
        <p:blipFill>
          <a:blip r:embed="rId2" cstate="print"/>
          <a:srcRect/>
          <a:stretch>
            <a:fillRect/>
          </a:stretch>
        </p:blipFill>
        <p:spPr bwMode="auto">
          <a:xfrm>
            <a:off x="8143900" y="0"/>
            <a:ext cx="1000100" cy="857232"/>
          </a:xfrm>
          <a:prstGeom prst="rect">
            <a:avLst/>
          </a:prstGeom>
          <a:noFill/>
          <a:ln w="9525">
            <a:noFill/>
            <a:miter lim="800000"/>
            <a:headEnd/>
            <a:tailEnd/>
          </a:ln>
        </p:spPr>
      </p:pic>
      <p:sp>
        <p:nvSpPr>
          <p:cNvPr id="5" name="1 Título"/>
          <p:cNvSpPr txBox="1">
            <a:spLocks/>
          </p:cNvSpPr>
          <p:nvPr/>
        </p:nvSpPr>
        <p:spPr bwMode="white">
          <a:xfrm>
            <a:off x="-285784" y="0"/>
            <a:ext cx="2428892" cy="4206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C" sz="1200" b="0" i="0" u="none" strike="noStrike" kern="0" cap="none" spc="0" normalizeH="0" baseline="0" noProof="0" dirty="0" smtClean="0">
                <a:ln>
                  <a:noFill/>
                </a:ln>
                <a:solidFill>
                  <a:schemeClr val="bg1"/>
                </a:solidFill>
                <a:effectLst/>
                <a:uLnTx/>
                <a:uFillTx/>
                <a:latin typeface="+mj-lt"/>
                <a:ea typeface="+mj-ea"/>
                <a:cs typeface="+mj-cs"/>
              </a:rPr>
              <a:t>Parámetros Técnicos</a:t>
            </a:r>
            <a:endParaRPr kumimoji="0" lang="es-EC" sz="1200" b="0" i="0" u="none" strike="noStrike" kern="0" cap="none" spc="0" normalizeH="0" baseline="0" noProof="0" dirty="0">
              <a:ln>
                <a:noFill/>
              </a:ln>
              <a:solidFill>
                <a:schemeClr val="bg1"/>
              </a:solidFill>
              <a:effectLst/>
              <a:uLnTx/>
              <a:uFillTx/>
              <a:latin typeface="+mj-lt"/>
              <a:ea typeface="+mj-ea"/>
              <a:cs typeface="+mj-cs"/>
            </a:endParaRPr>
          </a:p>
        </p:txBody>
      </p:sp>
      <p:pic>
        <p:nvPicPr>
          <p:cNvPr id="5122" name="Picture 2"/>
          <p:cNvPicPr>
            <a:picLocks noChangeAspect="1" noChangeArrowheads="1"/>
          </p:cNvPicPr>
          <p:nvPr/>
        </p:nvPicPr>
        <p:blipFill>
          <a:blip r:embed="rId3"/>
          <a:srcRect/>
          <a:stretch>
            <a:fillRect/>
          </a:stretch>
        </p:blipFill>
        <p:spPr bwMode="auto">
          <a:xfrm>
            <a:off x="500034" y="1785926"/>
            <a:ext cx="8168397" cy="400527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sz="2800" dirty="0" smtClean="0"/>
              <a:t>Carga Instalada – Edificio Ibis del Moral III</a:t>
            </a:r>
            <a:endParaRPr lang="es-EC" sz="2800" dirty="0"/>
          </a:p>
        </p:txBody>
      </p:sp>
      <p:pic>
        <p:nvPicPr>
          <p:cNvPr id="9" name="3 Marcador de contenido" descr="SELLO2"/>
          <p:cNvPicPr>
            <a:picLocks/>
          </p:cNvPicPr>
          <p:nvPr/>
        </p:nvPicPr>
        <p:blipFill>
          <a:blip r:embed="rId2" cstate="print"/>
          <a:srcRect/>
          <a:stretch>
            <a:fillRect/>
          </a:stretch>
        </p:blipFill>
        <p:spPr bwMode="auto">
          <a:xfrm>
            <a:off x="8142316" y="0"/>
            <a:ext cx="1001684" cy="856211"/>
          </a:xfrm>
          <a:prstGeom prst="rect">
            <a:avLst/>
          </a:prstGeom>
          <a:noFill/>
          <a:ln w="9525">
            <a:noFill/>
            <a:miter lim="800000"/>
            <a:headEnd/>
            <a:tailEnd/>
          </a:ln>
          <a:effectLst/>
        </p:spPr>
      </p:pic>
      <p:sp>
        <p:nvSpPr>
          <p:cNvPr id="6" name="1 Título"/>
          <p:cNvSpPr txBox="1">
            <a:spLocks/>
          </p:cNvSpPr>
          <p:nvPr/>
        </p:nvSpPr>
        <p:spPr bwMode="white">
          <a:xfrm>
            <a:off x="-32" y="0"/>
            <a:ext cx="2428892" cy="4206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C" sz="1200" b="0" i="0" u="none" strike="noStrike" kern="0" cap="none" spc="0" normalizeH="0" baseline="0" noProof="0" dirty="0" smtClean="0">
                <a:ln>
                  <a:noFill/>
                </a:ln>
                <a:solidFill>
                  <a:schemeClr val="bg1"/>
                </a:solidFill>
                <a:effectLst/>
                <a:uLnTx/>
                <a:uFillTx/>
                <a:latin typeface="+mj-lt"/>
                <a:ea typeface="+mj-ea"/>
                <a:cs typeface="+mj-cs"/>
              </a:rPr>
              <a:t>Proceso</a:t>
            </a:r>
            <a:r>
              <a:rPr kumimoji="0" lang="es-EC" sz="1200" b="0" i="0" u="none" strike="noStrike" kern="0" cap="none" spc="0" normalizeH="0" noProof="0" dirty="0" smtClean="0">
                <a:ln>
                  <a:noFill/>
                </a:ln>
                <a:solidFill>
                  <a:schemeClr val="bg1"/>
                </a:solidFill>
                <a:effectLst/>
                <a:uLnTx/>
                <a:uFillTx/>
                <a:latin typeface="+mj-lt"/>
                <a:ea typeface="+mj-ea"/>
                <a:cs typeface="+mj-cs"/>
              </a:rPr>
              <a:t> de Diseño  - Ingenier</a:t>
            </a:r>
            <a:r>
              <a:rPr lang="es-EC" sz="1200" kern="0" dirty="0" smtClean="0">
                <a:solidFill>
                  <a:schemeClr val="bg1"/>
                </a:solidFill>
                <a:latin typeface="+mj-lt"/>
                <a:ea typeface="+mj-ea"/>
                <a:cs typeface="+mj-cs"/>
              </a:rPr>
              <a:t>ía</a:t>
            </a:r>
            <a:endParaRPr kumimoji="0" lang="es-EC" sz="1200" b="0" i="0" u="none" strike="noStrike" kern="0" cap="none" spc="0" normalizeH="0" baseline="0" noProof="0" dirty="0">
              <a:ln>
                <a:noFill/>
              </a:ln>
              <a:solidFill>
                <a:schemeClr val="bg1"/>
              </a:solidFill>
              <a:effectLst/>
              <a:uLnTx/>
              <a:uFillTx/>
              <a:latin typeface="+mj-lt"/>
              <a:ea typeface="+mj-ea"/>
              <a:cs typeface="+mj-cs"/>
            </a:endParaRPr>
          </a:p>
        </p:txBody>
      </p:sp>
      <p:sp>
        <p:nvSpPr>
          <p:cNvPr id="29697" name="Rectangle 1"/>
          <p:cNvSpPr>
            <a:spLocks noChangeArrowheads="1"/>
          </p:cNvSpPr>
          <p:nvPr/>
        </p:nvSpPr>
        <p:spPr bwMode="auto">
          <a:xfrm>
            <a:off x="1142976" y="6286520"/>
            <a:ext cx="6655989" cy="738567"/>
          </a:xfrm>
          <a:prstGeom prst="rect">
            <a:avLst/>
          </a:prstGeom>
          <a:noFill/>
          <a:ln w="9525">
            <a:noFill/>
            <a:miter lim="800000"/>
            <a:headEnd/>
            <a:tailEnd/>
          </a:ln>
          <a:effectLst/>
        </p:spPr>
        <p:txBody>
          <a:bodyPr vert="horz" wrap="none" lIns="91440" tIns="304704" rIns="9144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Carga Instala Representativa </a:t>
            </a:r>
            <a:r>
              <a:rPr kumimoji="0" lang="es-EC" sz="1000" b="1" i="0" u="none" strike="noStrike" cap="none" normalizeH="0" baseline="0" dirty="0" smtClean="0">
                <a:ln>
                  <a:noFill/>
                </a:ln>
                <a:solidFill>
                  <a:schemeClr val="tx1"/>
                </a:solidFill>
                <a:effectLst/>
                <a:latin typeface="Cambria"/>
                <a:ea typeface="Times New Roman" pitchFamily="18" charset="0"/>
                <a:cs typeface="Arial" pitchFamily="34" charset="0"/>
              </a:rPr>
              <a:t>–</a:t>
            </a:r>
            <a:r>
              <a:rPr kumimoji="0" lang="es-EC"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Demanda M</a:t>
            </a:r>
            <a:r>
              <a:rPr kumimoji="0" lang="es-EC" sz="1000" b="1" i="0" u="none" strike="noStrike" cap="none" normalizeH="0" baseline="0" dirty="0" smtClean="0">
                <a:ln>
                  <a:noFill/>
                </a:ln>
                <a:solidFill>
                  <a:schemeClr val="tx1"/>
                </a:solidFill>
                <a:effectLst/>
                <a:latin typeface="Cambria"/>
                <a:ea typeface="Times New Roman" pitchFamily="18" charset="0"/>
                <a:cs typeface="Arial" pitchFamily="34" charset="0"/>
              </a:rPr>
              <a:t>á</a:t>
            </a:r>
            <a:r>
              <a:rPr kumimoji="0" lang="es-EC"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xima Unitaria </a:t>
            </a:r>
            <a:r>
              <a:rPr kumimoji="0" lang="es-EC" sz="1000" b="1" i="0" u="none" strike="noStrike" cap="none" normalizeH="0" baseline="0" dirty="0" smtClean="0">
                <a:ln>
                  <a:noFill/>
                </a:ln>
                <a:solidFill>
                  <a:schemeClr val="tx1"/>
                </a:solidFill>
                <a:effectLst/>
                <a:latin typeface="Cambria"/>
                <a:ea typeface="Times New Roman" pitchFamily="18" charset="0"/>
                <a:cs typeface="Arial" pitchFamily="34" charset="0"/>
              </a:rPr>
              <a:t>–</a:t>
            </a:r>
            <a:r>
              <a:rPr kumimoji="0" lang="es-EC"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Edificio Ibis del Moral III </a:t>
            </a:r>
            <a:r>
              <a:rPr kumimoji="0" lang="es-EC" sz="1000" b="1" i="0" u="none" strike="noStrike" cap="none" normalizeH="0" baseline="0" dirty="0" smtClean="0">
                <a:ln>
                  <a:noFill/>
                </a:ln>
                <a:solidFill>
                  <a:schemeClr val="tx1"/>
                </a:solidFill>
                <a:effectLst/>
                <a:latin typeface="Cambria"/>
                <a:ea typeface="Times New Roman" pitchFamily="18" charset="0"/>
                <a:cs typeface="Arial" pitchFamily="34" charset="0"/>
              </a:rPr>
              <a:t>–</a:t>
            </a:r>
            <a:r>
              <a:rPr kumimoji="0" lang="es-EC"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Departamento Tipo 4</a:t>
            </a:r>
            <a:endParaRPr kumimoji="0" lang="es-ES" sz="1400" b="1" i="0" u="none" strike="noStrike" cap="none" normalizeH="0" baseline="0" dirty="0" smtClean="0">
              <a:ln>
                <a:noFill/>
              </a:ln>
              <a:solidFill>
                <a:srgbClr val="365F91"/>
              </a:solidFill>
              <a:effectLst/>
              <a:latin typeface="Cambria"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7" name="6 Tabla"/>
          <p:cNvGraphicFramePr>
            <a:graphicFrameLocks noGrp="1"/>
          </p:cNvGraphicFramePr>
          <p:nvPr/>
        </p:nvGraphicFramePr>
        <p:xfrm>
          <a:off x="428596" y="969264"/>
          <a:ext cx="8072495" cy="5888736"/>
        </p:xfrm>
        <a:graphic>
          <a:graphicData uri="http://schemas.openxmlformats.org/drawingml/2006/table">
            <a:tbl>
              <a:tblPr/>
              <a:tblGrid>
                <a:gridCol w="427671"/>
                <a:gridCol w="3308771"/>
                <a:gridCol w="558591"/>
                <a:gridCol w="672925"/>
                <a:gridCol w="705219"/>
                <a:gridCol w="571680"/>
                <a:gridCol w="669436"/>
                <a:gridCol w="427671"/>
                <a:gridCol w="730531"/>
              </a:tblGrid>
              <a:tr h="341258">
                <a:tc>
                  <a:txBody>
                    <a:bodyPr/>
                    <a:lstStyle/>
                    <a:p>
                      <a:pPr algn="ctr">
                        <a:lnSpc>
                          <a:spcPct val="115000"/>
                        </a:lnSpc>
                        <a:spcAft>
                          <a:spcPts val="0"/>
                        </a:spcAft>
                      </a:pPr>
                      <a:r>
                        <a:rPr lang="es-EC" sz="1050" b="1" dirty="0">
                          <a:solidFill>
                            <a:srgbClr val="000000"/>
                          </a:solidFill>
                          <a:latin typeface="Arial"/>
                          <a:ea typeface="Times New Roman"/>
                          <a:cs typeface="Times New Roman"/>
                        </a:rPr>
                        <a:t>N°</a:t>
                      </a:r>
                      <a:endParaRPr lang="es-EC" sz="1050" dirty="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b="1">
                          <a:solidFill>
                            <a:srgbClr val="000000"/>
                          </a:solidFill>
                          <a:latin typeface="Arial"/>
                          <a:ea typeface="Times New Roman"/>
                          <a:cs typeface="Times New Roman"/>
                        </a:rPr>
                        <a:t>APARATOS ELÉCTRICOS Y DE ALUMBRADO - DEPARTAMENTOS </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b="1">
                          <a:solidFill>
                            <a:srgbClr val="000000"/>
                          </a:solidFill>
                          <a:latin typeface="Arial"/>
                          <a:ea typeface="Times New Roman"/>
                          <a:cs typeface="Times New Roman"/>
                        </a:rPr>
                        <a:t>Cant.</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b="1">
                          <a:solidFill>
                            <a:srgbClr val="000000"/>
                          </a:solidFill>
                          <a:latin typeface="Arial"/>
                          <a:ea typeface="Times New Roman"/>
                          <a:cs typeface="Times New Roman"/>
                        </a:rPr>
                        <a:t>Pn(W)</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b="1">
                          <a:solidFill>
                            <a:srgbClr val="000000"/>
                          </a:solidFill>
                          <a:latin typeface="Arial"/>
                          <a:ea typeface="Times New Roman"/>
                          <a:cs typeface="Times New Roman"/>
                        </a:rPr>
                        <a:t>CI (W)</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b="1">
                          <a:solidFill>
                            <a:srgbClr val="000000"/>
                          </a:solidFill>
                          <a:latin typeface="Arial"/>
                          <a:ea typeface="Times New Roman"/>
                          <a:cs typeface="Times New Roman"/>
                        </a:rPr>
                        <a:t>FFU (%)</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b="1">
                          <a:solidFill>
                            <a:srgbClr val="000000"/>
                          </a:solidFill>
                          <a:latin typeface="Arial"/>
                          <a:ea typeface="Times New Roman"/>
                          <a:cs typeface="Times New Roman"/>
                        </a:rPr>
                        <a:t>CIR (W)</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b="1">
                          <a:solidFill>
                            <a:srgbClr val="000000"/>
                          </a:solidFill>
                          <a:latin typeface="Arial"/>
                          <a:ea typeface="Times New Roman"/>
                          <a:cs typeface="Times New Roman"/>
                        </a:rPr>
                        <a:t>FS (%)</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b="1">
                          <a:solidFill>
                            <a:srgbClr val="000000"/>
                          </a:solidFill>
                          <a:latin typeface="Arial"/>
                          <a:ea typeface="Times New Roman"/>
                          <a:cs typeface="Times New Roman"/>
                        </a:rPr>
                        <a:t>DMU (W)</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0629">
                <a:tc>
                  <a:txBody>
                    <a:bodyPr/>
                    <a:lstStyle/>
                    <a:p>
                      <a:pPr algn="ctr">
                        <a:lnSpc>
                          <a:spcPct val="115000"/>
                        </a:lnSpc>
                        <a:spcAft>
                          <a:spcPts val="0"/>
                        </a:spcAft>
                      </a:pPr>
                      <a:r>
                        <a:rPr lang="es-EC" sz="1050" b="1">
                          <a:solidFill>
                            <a:srgbClr val="000000"/>
                          </a:solidFill>
                          <a:latin typeface="Arial"/>
                          <a:ea typeface="Times New Roman"/>
                          <a:cs typeface="Times New Roman"/>
                        </a:rPr>
                        <a:t>1</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Iluminación   Fluorescente</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45</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20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900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98</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882</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45</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396,9</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0629">
                <a:tc>
                  <a:txBody>
                    <a:bodyPr/>
                    <a:lstStyle/>
                    <a:p>
                      <a:pPr algn="ctr">
                        <a:lnSpc>
                          <a:spcPct val="115000"/>
                        </a:lnSpc>
                        <a:spcAft>
                          <a:spcPts val="0"/>
                        </a:spcAft>
                      </a:pPr>
                      <a:r>
                        <a:rPr lang="es-EC" sz="1050">
                          <a:solidFill>
                            <a:srgbClr val="000000"/>
                          </a:solidFill>
                          <a:latin typeface="Arial"/>
                          <a:ea typeface="Times New Roman"/>
                          <a:cs typeface="Times New Roman"/>
                        </a:rPr>
                        <a:t>2</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Iluminación   Incandescente</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5</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100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500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80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400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40,0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0629">
                <a:tc>
                  <a:txBody>
                    <a:bodyPr/>
                    <a:lstStyle/>
                    <a:p>
                      <a:pPr algn="ctr">
                        <a:lnSpc>
                          <a:spcPct val="115000"/>
                        </a:lnSpc>
                        <a:spcAft>
                          <a:spcPts val="0"/>
                        </a:spcAft>
                      </a:pPr>
                      <a:r>
                        <a:rPr lang="es-EC" sz="1050" b="1">
                          <a:solidFill>
                            <a:srgbClr val="000000"/>
                          </a:solidFill>
                          <a:latin typeface="Arial"/>
                          <a:ea typeface="Times New Roman"/>
                          <a:cs typeface="Times New Roman"/>
                        </a:rPr>
                        <a:t>3</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Equipo de Amplificación de audio</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850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850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65</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552,5</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50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276,3</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1258">
                <a:tc>
                  <a:txBody>
                    <a:bodyPr/>
                    <a:lstStyle/>
                    <a:p>
                      <a:pPr algn="ctr">
                        <a:lnSpc>
                          <a:spcPct val="115000"/>
                        </a:lnSpc>
                        <a:spcAft>
                          <a:spcPts val="0"/>
                        </a:spcAft>
                      </a:pPr>
                      <a:r>
                        <a:rPr lang="es-EC" sz="1050" b="1">
                          <a:solidFill>
                            <a:srgbClr val="000000"/>
                          </a:solidFill>
                          <a:latin typeface="Arial"/>
                          <a:ea typeface="Times New Roman"/>
                          <a:cs typeface="Times New Roman"/>
                        </a:rPr>
                        <a:t>4</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Televisor tipo Led (Dormitorio Principal - Dormitorio 1 y 2 - Sala de Estar)</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4</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115</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460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75</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345</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60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207,0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0629">
                <a:tc>
                  <a:txBody>
                    <a:bodyPr/>
                    <a:lstStyle/>
                    <a:p>
                      <a:pPr algn="ctr">
                        <a:lnSpc>
                          <a:spcPct val="115000"/>
                        </a:lnSpc>
                        <a:spcAft>
                          <a:spcPts val="0"/>
                        </a:spcAft>
                      </a:pPr>
                      <a:r>
                        <a:rPr lang="es-EC" sz="1050" b="1">
                          <a:solidFill>
                            <a:srgbClr val="000000"/>
                          </a:solidFill>
                          <a:latin typeface="Arial"/>
                          <a:ea typeface="Times New Roman"/>
                          <a:cs typeface="Times New Roman"/>
                        </a:rPr>
                        <a:t>5</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Proyector De Video</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300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300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40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120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12,0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0629">
                <a:tc>
                  <a:txBody>
                    <a:bodyPr/>
                    <a:lstStyle/>
                    <a:p>
                      <a:pPr algn="ctr">
                        <a:lnSpc>
                          <a:spcPct val="115000"/>
                        </a:lnSpc>
                        <a:spcAft>
                          <a:spcPts val="0"/>
                        </a:spcAft>
                      </a:pPr>
                      <a:r>
                        <a:rPr lang="es-EC" sz="1050" b="1">
                          <a:solidFill>
                            <a:srgbClr val="000000"/>
                          </a:solidFill>
                          <a:latin typeface="Arial"/>
                          <a:ea typeface="Times New Roman"/>
                          <a:cs typeface="Times New Roman"/>
                        </a:rPr>
                        <a:t>6</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Computador portátil</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3</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250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750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75</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562,5</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65</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365,6</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0629">
                <a:tc>
                  <a:txBody>
                    <a:bodyPr/>
                    <a:lstStyle/>
                    <a:p>
                      <a:pPr algn="ctr">
                        <a:lnSpc>
                          <a:spcPct val="115000"/>
                        </a:lnSpc>
                        <a:spcAft>
                          <a:spcPts val="0"/>
                        </a:spcAft>
                      </a:pPr>
                      <a:r>
                        <a:rPr lang="es-EC" sz="1050" b="1">
                          <a:solidFill>
                            <a:srgbClr val="000000"/>
                          </a:solidFill>
                          <a:latin typeface="Arial"/>
                          <a:ea typeface="Times New Roman"/>
                          <a:cs typeface="Times New Roman"/>
                        </a:rPr>
                        <a:t>7</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Impresora</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80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80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65</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52</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40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20,8</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0629">
                <a:tc>
                  <a:txBody>
                    <a:bodyPr/>
                    <a:lstStyle/>
                    <a:p>
                      <a:pPr algn="ctr">
                        <a:lnSpc>
                          <a:spcPct val="115000"/>
                        </a:lnSpc>
                        <a:spcAft>
                          <a:spcPts val="0"/>
                        </a:spcAft>
                      </a:pPr>
                      <a:r>
                        <a:rPr lang="es-EC" sz="1050" b="1">
                          <a:solidFill>
                            <a:srgbClr val="000000"/>
                          </a:solidFill>
                          <a:latin typeface="Arial"/>
                          <a:ea typeface="Times New Roman"/>
                          <a:cs typeface="Times New Roman"/>
                        </a:rPr>
                        <a:t>8</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BluRay</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50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50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50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25</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15</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3,8</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0629">
                <a:tc>
                  <a:txBody>
                    <a:bodyPr/>
                    <a:lstStyle/>
                    <a:p>
                      <a:pPr algn="ctr">
                        <a:lnSpc>
                          <a:spcPct val="115000"/>
                        </a:lnSpc>
                        <a:spcAft>
                          <a:spcPts val="0"/>
                        </a:spcAft>
                      </a:pPr>
                      <a:r>
                        <a:rPr lang="es-EC" sz="1050" b="1">
                          <a:solidFill>
                            <a:srgbClr val="000000"/>
                          </a:solidFill>
                          <a:latin typeface="Arial"/>
                          <a:ea typeface="Times New Roman"/>
                          <a:cs typeface="Times New Roman"/>
                        </a:rPr>
                        <a:t>9</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Play Station</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200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200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50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100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20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20,0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0629">
                <a:tc>
                  <a:txBody>
                    <a:bodyPr/>
                    <a:lstStyle/>
                    <a:p>
                      <a:pPr algn="ctr">
                        <a:lnSpc>
                          <a:spcPct val="115000"/>
                        </a:lnSpc>
                        <a:spcAft>
                          <a:spcPts val="0"/>
                        </a:spcAft>
                      </a:pPr>
                      <a:r>
                        <a:rPr lang="es-EC" sz="1050" b="1">
                          <a:solidFill>
                            <a:srgbClr val="000000"/>
                          </a:solidFill>
                          <a:latin typeface="Arial"/>
                          <a:ea typeface="Times New Roman"/>
                          <a:cs typeface="Times New Roman"/>
                        </a:rPr>
                        <a:t>10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Barra de Sonido</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160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160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60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96</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15</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14,4</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0629">
                <a:tc>
                  <a:txBody>
                    <a:bodyPr/>
                    <a:lstStyle/>
                    <a:p>
                      <a:pPr algn="ctr">
                        <a:lnSpc>
                          <a:spcPct val="115000"/>
                        </a:lnSpc>
                        <a:spcAft>
                          <a:spcPts val="0"/>
                        </a:spcAft>
                      </a:pPr>
                      <a:r>
                        <a:rPr lang="es-EC" sz="1050" b="1">
                          <a:solidFill>
                            <a:srgbClr val="000000"/>
                          </a:solidFill>
                          <a:latin typeface="Arial"/>
                          <a:ea typeface="Times New Roman"/>
                          <a:cs typeface="Times New Roman"/>
                        </a:rPr>
                        <a:t>11</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Plancha</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1200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1200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65</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780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25</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195,0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0629">
                <a:tc>
                  <a:txBody>
                    <a:bodyPr/>
                    <a:lstStyle/>
                    <a:p>
                      <a:pPr algn="ctr">
                        <a:lnSpc>
                          <a:spcPct val="115000"/>
                        </a:lnSpc>
                        <a:spcAft>
                          <a:spcPts val="0"/>
                        </a:spcAft>
                      </a:pPr>
                      <a:r>
                        <a:rPr lang="es-EC" sz="1050" b="1">
                          <a:solidFill>
                            <a:srgbClr val="000000"/>
                          </a:solidFill>
                          <a:latin typeface="Arial"/>
                          <a:ea typeface="Times New Roman"/>
                          <a:cs typeface="Times New Roman"/>
                        </a:rPr>
                        <a:t>12</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Secador de pelo</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1800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1800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40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720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15</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108,0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0629">
                <a:tc>
                  <a:txBody>
                    <a:bodyPr/>
                    <a:lstStyle/>
                    <a:p>
                      <a:pPr algn="ctr">
                        <a:lnSpc>
                          <a:spcPct val="115000"/>
                        </a:lnSpc>
                        <a:spcAft>
                          <a:spcPts val="0"/>
                        </a:spcAft>
                      </a:pPr>
                      <a:r>
                        <a:rPr lang="es-EC" sz="1050" b="1">
                          <a:solidFill>
                            <a:srgbClr val="000000"/>
                          </a:solidFill>
                          <a:latin typeface="Arial"/>
                          <a:ea typeface="Times New Roman"/>
                          <a:cs typeface="Times New Roman"/>
                        </a:rPr>
                        <a:t>13</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Lámpara de meza</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4</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100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400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40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20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8,0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0629">
                <a:tc>
                  <a:txBody>
                    <a:bodyPr/>
                    <a:lstStyle/>
                    <a:p>
                      <a:pPr algn="ctr">
                        <a:lnSpc>
                          <a:spcPct val="115000"/>
                        </a:lnSpc>
                        <a:spcAft>
                          <a:spcPts val="0"/>
                        </a:spcAft>
                      </a:pPr>
                      <a:r>
                        <a:rPr lang="es-EC" sz="1050" b="1">
                          <a:solidFill>
                            <a:srgbClr val="000000"/>
                          </a:solidFill>
                          <a:latin typeface="Arial"/>
                          <a:ea typeface="Times New Roman"/>
                          <a:cs typeface="Times New Roman"/>
                        </a:rPr>
                        <a:t>14</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Router - Wireless</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2</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22</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44</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75</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33</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65</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21,5</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0629">
                <a:tc>
                  <a:txBody>
                    <a:bodyPr/>
                    <a:lstStyle/>
                    <a:p>
                      <a:pPr algn="ctr">
                        <a:lnSpc>
                          <a:spcPct val="115000"/>
                        </a:lnSpc>
                        <a:spcAft>
                          <a:spcPts val="0"/>
                        </a:spcAft>
                      </a:pPr>
                      <a:r>
                        <a:rPr lang="es-EC" sz="1050" b="1">
                          <a:solidFill>
                            <a:srgbClr val="000000"/>
                          </a:solidFill>
                          <a:latin typeface="Arial"/>
                          <a:ea typeface="Times New Roman"/>
                          <a:cs typeface="Times New Roman"/>
                        </a:rPr>
                        <a:t>15</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Tostadora</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400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400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90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360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33</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118,8</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0629">
                <a:tc>
                  <a:txBody>
                    <a:bodyPr/>
                    <a:lstStyle/>
                    <a:p>
                      <a:pPr algn="ctr">
                        <a:lnSpc>
                          <a:spcPct val="115000"/>
                        </a:lnSpc>
                        <a:spcAft>
                          <a:spcPts val="0"/>
                        </a:spcAft>
                      </a:pPr>
                      <a:r>
                        <a:rPr lang="es-EC" sz="1050" b="1">
                          <a:solidFill>
                            <a:srgbClr val="000000"/>
                          </a:solidFill>
                          <a:latin typeface="Arial"/>
                          <a:ea typeface="Times New Roman"/>
                          <a:cs typeface="Times New Roman"/>
                        </a:rPr>
                        <a:t>16</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Cafetera</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400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400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90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360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33</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118,8</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0629">
                <a:tc>
                  <a:txBody>
                    <a:bodyPr/>
                    <a:lstStyle/>
                    <a:p>
                      <a:pPr algn="ctr">
                        <a:lnSpc>
                          <a:spcPct val="115000"/>
                        </a:lnSpc>
                        <a:spcAft>
                          <a:spcPts val="0"/>
                        </a:spcAft>
                      </a:pPr>
                      <a:r>
                        <a:rPr lang="es-EC" sz="1050" b="1">
                          <a:solidFill>
                            <a:srgbClr val="000000"/>
                          </a:solidFill>
                          <a:latin typeface="Arial"/>
                          <a:ea typeface="Times New Roman"/>
                          <a:cs typeface="Times New Roman"/>
                        </a:rPr>
                        <a:t>17</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Licuadora</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400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400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90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360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33</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118,8</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0629">
                <a:tc>
                  <a:txBody>
                    <a:bodyPr/>
                    <a:lstStyle/>
                    <a:p>
                      <a:pPr algn="ctr">
                        <a:lnSpc>
                          <a:spcPct val="115000"/>
                        </a:lnSpc>
                        <a:spcAft>
                          <a:spcPts val="0"/>
                        </a:spcAft>
                      </a:pPr>
                      <a:r>
                        <a:rPr lang="es-EC" sz="1050" b="1">
                          <a:solidFill>
                            <a:srgbClr val="000000"/>
                          </a:solidFill>
                          <a:latin typeface="Arial"/>
                          <a:ea typeface="Times New Roman"/>
                          <a:cs typeface="Times New Roman"/>
                        </a:rPr>
                        <a:t>18</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Refrigeradora</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500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500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100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500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40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200,0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0629">
                <a:tc>
                  <a:txBody>
                    <a:bodyPr/>
                    <a:lstStyle/>
                    <a:p>
                      <a:pPr algn="ctr">
                        <a:lnSpc>
                          <a:spcPct val="115000"/>
                        </a:lnSpc>
                        <a:spcAft>
                          <a:spcPts val="0"/>
                        </a:spcAft>
                      </a:pPr>
                      <a:r>
                        <a:rPr lang="es-EC" sz="1050" b="1">
                          <a:solidFill>
                            <a:srgbClr val="000000"/>
                          </a:solidFill>
                          <a:latin typeface="Arial"/>
                          <a:ea typeface="Times New Roman"/>
                          <a:cs typeface="Times New Roman"/>
                        </a:rPr>
                        <a:t>19</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Campana Extractara</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200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200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85</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170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20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34,0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0629">
                <a:tc>
                  <a:txBody>
                    <a:bodyPr/>
                    <a:lstStyle/>
                    <a:p>
                      <a:pPr algn="ctr">
                        <a:lnSpc>
                          <a:spcPct val="115000"/>
                        </a:lnSpc>
                        <a:spcAft>
                          <a:spcPts val="0"/>
                        </a:spcAft>
                      </a:pPr>
                      <a:r>
                        <a:rPr lang="es-EC" sz="1050" b="1">
                          <a:solidFill>
                            <a:srgbClr val="000000"/>
                          </a:solidFill>
                          <a:latin typeface="Arial"/>
                          <a:ea typeface="Times New Roman"/>
                          <a:cs typeface="Times New Roman"/>
                        </a:rPr>
                        <a:t>20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Sartén eléctrico (plancha)</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800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800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70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560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30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168,0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0629">
                <a:tc>
                  <a:txBody>
                    <a:bodyPr/>
                    <a:lstStyle/>
                    <a:p>
                      <a:pPr algn="ctr">
                        <a:lnSpc>
                          <a:spcPct val="115000"/>
                        </a:lnSpc>
                        <a:spcAft>
                          <a:spcPts val="0"/>
                        </a:spcAft>
                      </a:pPr>
                      <a:r>
                        <a:rPr lang="es-EC" sz="1050" b="1">
                          <a:solidFill>
                            <a:srgbClr val="000000"/>
                          </a:solidFill>
                          <a:latin typeface="Arial"/>
                          <a:ea typeface="Times New Roman"/>
                          <a:cs typeface="Times New Roman"/>
                        </a:rPr>
                        <a:t>21</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Microondas</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1200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1200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85</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1020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30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306,0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0629">
                <a:tc>
                  <a:txBody>
                    <a:bodyPr/>
                    <a:lstStyle/>
                    <a:p>
                      <a:pPr algn="ctr">
                        <a:lnSpc>
                          <a:spcPct val="115000"/>
                        </a:lnSpc>
                        <a:spcAft>
                          <a:spcPts val="0"/>
                        </a:spcAft>
                      </a:pPr>
                      <a:r>
                        <a:rPr lang="es-EC" sz="1050" b="1">
                          <a:solidFill>
                            <a:srgbClr val="000000"/>
                          </a:solidFill>
                          <a:latin typeface="Arial"/>
                          <a:ea typeface="Times New Roman"/>
                          <a:cs typeface="Times New Roman"/>
                        </a:rPr>
                        <a:t>22</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Toma Especial 220V (Horno Eléctrico)</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6000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6000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65</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3900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20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780,0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0629">
                <a:tc>
                  <a:txBody>
                    <a:bodyPr/>
                    <a:lstStyle/>
                    <a:p>
                      <a:pPr algn="ctr">
                        <a:lnSpc>
                          <a:spcPct val="115000"/>
                        </a:lnSpc>
                        <a:spcAft>
                          <a:spcPts val="0"/>
                        </a:spcAft>
                      </a:pPr>
                      <a:r>
                        <a:rPr lang="es-EC" sz="1050" b="1">
                          <a:solidFill>
                            <a:srgbClr val="000000"/>
                          </a:solidFill>
                          <a:latin typeface="Arial"/>
                          <a:ea typeface="Times New Roman"/>
                          <a:cs typeface="Times New Roman"/>
                        </a:rPr>
                        <a:t>23</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Cocina Eléctrica</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5000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5000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60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3000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25</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750,5</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0629">
                <a:tc>
                  <a:txBody>
                    <a:bodyPr/>
                    <a:lstStyle/>
                    <a:p>
                      <a:pPr algn="ctr">
                        <a:lnSpc>
                          <a:spcPct val="115000"/>
                        </a:lnSpc>
                        <a:spcAft>
                          <a:spcPts val="0"/>
                        </a:spcAft>
                      </a:pPr>
                      <a:r>
                        <a:rPr lang="es-EC" sz="1050" b="1">
                          <a:solidFill>
                            <a:srgbClr val="000000"/>
                          </a:solidFill>
                          <a:latin typeface="Arial"/>
                          <a:ea typeface="Times New Roman"/>
                          <a:cs typeface="Times New Roman"/>
                        </a:rPr>
                        <a:t>24</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Toma Especial 220V (Secadora)</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5000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5000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50  </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2500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30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750,0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0629">
                <a:tc>
                  <a:txBody>
                    <a:bodyPr/>
                    <a:lstStyle/>
                    <a:p>
                      <a:pPr algn="ctr">
                        <a:lnSpc>
                          <a:spcPct val="115000"/>
                        </a:lnSpc>
                        <a:spcAft>
                          <a:spcPts val="0"/>
                        </a:spcAft>
                      </a:pPr>
                      <a:r>
                        <a:rPr lang="es-EC" sz="1050" b="1">
                          <a:solidFill>
                            <a:srgbClr val="000000"/>
                          </a:solidFill>
                          <a:latin typeface="Arial"/>
                          <a:ea typeface="Times New Roman"/>
                          <a:cs typeface="Times New Roman"/>
                        </a:rPr>
                        <a:t>25</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Lavadora</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700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700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90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630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25</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157,5</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0629">
                <a:tc>
                  <a:txBody>
                    <a:bodyPr/>
                    <a:lstStyle/>
                    <a:p>
                      <a:pPr algn="ctr">
                        <a:lnSpc>
                          <a:spcPct val="115000"/>
                        </a:lnSpc>
                        <a:spcAft>
                          <a:spcPts val="0"/>
                        </a:spcAft>
                      </a:pPr>
                      <a:r>
                        <a:rPr lang="es-EC" sz="1050" b="1">
                          <a:solidFill>
                            <a:srgbClr val="000000"/>
                          </a:solidFill>
                          <a:latin typeface="Arial"/>
                          <a:ea typeface="Times New Roman"/>
                          <a:cs typeface="Times New Roman"/>
                        </a:rPr>
                        <a:t>26</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 Lavaplatos</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1200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1200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70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840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25</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210,0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0629">
                <a:tc>
                  <a:txBody>
                    <a:bodyPr/>
                    <a:lstStyle/>
                    <a:p>
                      <a:pPr algn="ctr">
                        <a:lnSpc>
                          <a:spcPct val="115000"/>
                        </a:lnSpc>
                        <a:spcAft>
                          <a:spcPts val="0"/>
                        </a:spcAft>
                      </a:pPr>
                      <a:r>
                        <a:rPr lang="es-EC" sz="1050" b="1">
                          <a:solidFill>
                            <a:srgbClr val="000000"/>
                          </a:solidFill>
                          <a:latin typeface="Arial"/>
                          <a:ea typeface="Times New Roman"/>
                          <a:cs typeface="Times New Roman"/>
                        </a:rPr>
                        <a:t>27</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Aspiradora</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850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850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30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255</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25,5</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0629">
                <a:tc>
                  <a:txBody>
                    <a:bodyPr/>
                    <a:lstStyle/>
                    <a:p>
                      <a:pPr algn="ctr">
                        <a:lnSpc>
                          <a:spcPct val="115000"/>
                        </a:lnSpc>
                        <a:spcAft>
                          <a:spcPts val="0"/>
                        </a:spcAft>
                      </a:pPr>
                      <a:r>
                        <a:rPr lang="es-EC" sz="1050" b="1">
                          <a:solidFill>
                            <a:srgbClr val="000000"/>
                          </a:solidFill>
                          <a:latin typeface="Arial"/>
                          <a:ea typeface="Times New Roman"/>
                          <a:cs typeface="Times New Roman"/>
                        </a:rPr>
                        <a:t>28</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dirty="0">
                          <a:solidFill>
                            <a:srgbClr val="000000"/>
                          </a:solidFill>
                          <a:latin typeface="Arial"/>
                          <a:ea typeface="Times New Roman"/>
                          <a:cs typeface="Times New Roman"/>
                        </a:rPr>
                        <a:t>Pulidora</a:t>
                      </a:r>
                      <a:endParaRPr lang="es-EC" sz="1050" dirty="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1000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1000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30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300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30,0</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0629">
                <a:tc>
                  <a:txBody>
                    <a:bodyPr/>
                    <a:lstStyle/>
                    <a:p>
                      <a:pPr>
                        <a:lnSpc>
                          <a:spcPct val="115000"/>
                        </a:lnSpc>
                      </a:pPr>
                      <a:endParaRPr lang="es-EC" sz="1050">
                        <a:latin typeface="Calibri"/>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15000"/>
                        </a:lnSpc>
                        <a:spcAft>
                          <a:spcPts val="0"/>
                        </a:spcAft>
                      </a:pPr>
                      <a:r>
                        <a:rPr lang="es-EC" sz="1050" b="1">
                          <a:solidFill>
                            <a:srgbClr val="000000"/>
                          </a:solidFill>
                          <a:latin typeface="Arial"/>
                          <a:ea typeface="Times New Roman"/>
                          <a:cs typeface="Times New Roman"/>
                        </a:rPr>
                        <a:t>Total </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a:txBody>
                    <a:bodyPr/>
                    <a:lstStyle/>
                    <a:p>
                      <a:pPr algn="ctr">
                        <a:lnSpc>
                          <a:spcPct val="115000"/>
                        </a:lnSpc>
                        <a:spcAft>
                          <a:spcPts val="0"/>
                        </a:spcAft>
                      </a:pPr>
                      <a:r>
                        <a:rPr lang="es-EC" sz="1050" b="1">
                          <a:solidFill>
                            <a:srgbClr val="000000"/>
                          </a:solidFill>
                          <a:latin typeface="Arial"/>
                          <a:ea typeface="Times New Roman"/>
                          <a:cs typeface="Times New Roman"/>
                        </a:rPr>
                        <a:t>31344</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s-EC" sz="1050">
                        <a:latin typeface="Calibri"/>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b="1">
                          <a:solidFill>
                            <a:srgbClr val="000000"/>
                          </a:solidFill>
                          <a:latin typeface="Arial"/>
                          <a:ea typeface="Times New Roman"/>
                          <a:cs typeface="Times New Roman"/>
                        </a:rPr>
                        <a:t>19463</a:t>
                      </a:r>
                      <a:endParaRPr lang="es-EC" sz="105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s-EC" sz="1050" dirty="0">
                        <a:latin typeface="Calibri"/>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b="1" dirty="0">
                          <a:solidFill>
                            <a:srgbClr val="000000"/>
                          </a:solidFill>
                          <a:latin typeface="Arial"/>
                          <a:ea typeface="Times New Roman"/>
                          <a:cs typeface="Times New Roman"/>
                        </a:rPr>
                        <a:t>5456,6</a:t>
                      </a:r>
                      <a:endParaRPr lang="es-EC" sz="1050" dirty="0">
                        <a:latin typeface="Calibri"/>
                        <a:ea typeface="Times New Roman"/>
                        <a:cs typeface="Times New Roman"/>
                      </a:endParaRPr>
                    </a:p>
                  </a:txBody>
                  <a:tcPr marL="28651" marR="286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sz="2800" dirty="0" smtClean="0"/>
              <a:t>Carga Instalada – Edificio Ibis del Moral III</a:t>
            </a:r>
            <a:endParaRPr lang="es-EC" sz="2800" dirty="0"/>
          </a:p>
        </p:txBody>
      </p:sp>
      <p:pic>
        <p:nvPicPr>
          <p:cNvPr id="9" name="3 Marcador de contenido" descr="SELLO2"/>
          <p:cNvPicPr>
            <a:picLocks/>
          </p:cNvPicPr>
          <p:nvPr/>
        </p:nvPicPr>
        <p:blipFill>
          <a:blip r:embed="rId2" cstate="print"/>
          <a:srcRect/>
          <a:stretch>
            <a:fillRect/>
          </a:stretch>
        </p:blipFill>
        <p:spPr bwMode="auto">
          <a:xfrm>
            <a:off x="8142316" y="0"/>
            <a:ext cx="1001684" cy="856211"/>
          </a:xfrm>
          <a:prstGeom prst="rect">
            <a:avLst/>
          </a:prstGeom>
          <a:noFill/>
          <a:ln w="9525">
            <a:noFill/>
            <a:miter lim="800000"/>
            <a:headEnd/>
            <a:tailEnd/>
          </a:ln>
          <a:effectLst/>
        </p:spPr>
      </p:pic>
      <p:sp>
        <p:nvSpPr>
          <p:cNvPr id="6" name="1 Título"/>
          <p:cNvSpPr txBox="1">
            <a:spLocks/>
          </p:cNvSpPr>
          <p:nvPr/>
        </p:nvSpPr>
        <p:spPr bwMode="white">
          <a:xfrm>
            <a:off x="-32" y="0"/>
            <a:ext cx="2428892" cy="4206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C" sz="1200" b="0" i="0" u="none" strike="noStrike" kern="0" cap="none" spc="0" normalizeH="0" baseline="0" noProof="0" dirty="0" smtClean="0">
                <a:ln>
                  <a:noFill/>
                </a:ln>
                <a:solidFill>
                  <a:schemeClr val="bg1"/>
                </a:solidFill>
                <a:effectLst/>
                <a:uLnTx/>
                <a:uFillTx/>
                <a:latin typeface="+mj-lt"/>
                <a:ea typeface="+mj-ea"/>
                <a:cs typeface="+mj-cs"/>
              </a:rPr>
              <a:t>Proceso</a:t>
            </a:r>
            <a:r>
              <a:rPr kumimoji="0" lang="es-EC" sz="1200" b="0" i="0" u="none" strike="noStrike" kern="0" cap="none" spc="0" normalizeH="0" noProof="0" dirty="0" smtClean="0">
                <a:ln>
                  <a:noFill/>
                </a:ln>
                <a:solidFill>
                  <a:schemeClr val="bg1"/>
                </a:solidFill>
                <a:effectLst/>
                <a:uLnTx/>
                <a:uFillTx/>
                <a:latin typeface="+mj-lt"/>
                <a:ea typeface="+mj-ea"/>
                <a:cs typeface="+mj-cs"/>
              </a:rPr>
              <a:t> de Diseño  - Ingenier</a:t>
            </a:r>
            <a:r>
              <a:rPr lang="es-EC" sz="1200" kern="0" dirty="0" smtClean="0">
                <a:solidFill>
                  <a:schemeClr val="bg1"/>
                </a:solidFill>
                <a:latin typeface="+mj-lt"/>
                <a:ea typeface="+mj-ea"/>
                <a:cs typeface="+mj-cs"/>
              </a:rPr>
              <a:t>ía</a:t>
            </a:r>
            <a:endParaRPr kumimoji="0" lang="es-EC" sz="1200" b="0" i="0" u="none" strike="noStrike" kern="0" cap="none" spc="0" normalizeH="0" baseline="0" noProof="0" dirty="0">
              <a:ln>
                <a:noFill/>
              </a:ln>
              <a:solidFill>
                <a:schemeClr val="bg1"/>
              </a:solidFill>
              <a:effectLst/>
              <a:uLnTx/>
              <a:uFillTx/>
              <a:latin typeface="+mj-lt"/>
              <a:ea typeface="+mj-ea"/>
              <a:cs typeface="+mj-cs"/>
            </a:endParaRPr>
          </a:p>
        </p:txBody>
      </p:sp>
      <p:sp>
        <p:nvSpPr>
          <p:cNvPr id="29697" name="Rectangle 1"/>
          <p:cNvSpPr>
            <a:spLocks noChangeArrowheads="1"/>
          </p:cNvSpPr>
          <p:nvPr/>
        </p:nvSpPr>
        <p:spPr bwMode="auto">
          <a:xfrm>
            <a:off x="1643042" y="6286520"/>
            <a:ext cx="5751896" cy="738567"/>
          </a:xfrm>
          <a:prstGeom prst="rect">
            <a:avLst/>
          </a:prstGeom>
          <a:noFill/>
          <a:ln w="9525">
            <a:noFill/>
            <a:miter lim="800000"/>
            <a:headEnd/>
            <a:tailEnd/>
          </a:ln>
          <a:effectLst/>
        </p:spPr>
        <p:txBody>
          <a:bodyPr vert="horz" wrap="none" lIns="91440" tIns="304704" rIns="9144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Carga Instala Representativa </a:t>
            </a:r>
            <a:r>
              <a:rPr kumimoji="0" lang="es-EC" sz="1000" b="1" i="0" u="none" strike="noStrike" cap="none" normalizeH="0" baseline="0" dirty="0" smtClean="0">
                <a:ln>
                  <a:noFill/>
                </a:ln>
                <a:solidFill>
                  <a:schemeClr val="tx1"/>
                </a:solidFill>
                <a:effectLst/>
                <a:latin typeface="Cambria"/>
                <a:ea typeface="Times New Roman" pitchFamily="18" charset="0"/>
                <a:cs typeface="Arial" pitchFamily="34" charset="0"/>
              </a:rPr>
              <a:t>–</a:t>
            </a:r>
            <a:r>
              <a:rPr kumimoji="0" lang="es-EC"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Demanda M</a:t>
            </a:r>
            <a:r>
              <a:rPr kumimoji="0" lang="es-EC" sz="1000" b="1" i="0" u="none" strike="noStrike" cap="none" normalizeH="0" baseline="0" dirty="0" smtClean="0">
                <a:ln>
                  <a:noFill/>
                </a:ln>
                <a:solidFill>
                  <a:schemeClr val="tx1"/>
                </a:solidFill>
                <a:effectLst/>
                <a:latin typeface="Cambria"/>
                <a:ea typeface="Times New Roman" pitchFamily="18" charset="0"/>
                <a:cs typeface="Arial" pitchFamily="34" charset="0"/>
              </a:rPr>
              <a:t>á</a:t>
            </a:r>
            <a:r>
              <a:rPr kumimoji="0" lang="es-EC"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xima Unitaria </a:t>
            </a:r>
            <a:r>
              <a:rPr kumimoji="0" lang="es-EC" sz="1000" b="1" i="0" u="none" strike="noStrike" cap="none" normalizeH="0" baseline="0" dirty="0" smtClean="0">
                <a:ln>
                  <a:noFill/>
                </a:ln>
                <a:solidFill>
                  <a:schemeClr val="tx1"/>
                </a:solidFill>
                <a:effectLst/>
                <a:latin typeface="Cambria"/>
                <a:ea typeface="Times New Roman" pitchFamily="18" charset="0"/>
                <a:cs typeface="Arial" pitchFamily="34" charset="0"/>
              </a:rPr>
              <a:t>–</a:t>
            </a:r>
            <a:r>
              <a:rPr kumimoji="0" lang="es-EC"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Edificio Ibis del Moral III </a:t>
            </a:r>
            <a:r>
              <a:rPr kumimoji="0" lang="es-EC" sz="1000" b="1" i="0" u="none" strike="noStrike" cap="none" normalizeH="0" baseline="0" dirty="0" smtClean="0">
                <a:ln>
                  <a:noFill/>
                </a:ln>
                <a:solidFill>
                  <a:schemeClr val="tx1"/>
                </a:solidFill>
                <a:effectLst/>
                <a:latin typeface="Cambria"/>
                <a:ea typeface="Times New Roman" pitchFamily="18" charset="0"/>
                <a:cs typeface="Arial" pitchFamily="34" charset="0"/>
              </a:rPr>
              <a:t>–</a:t>
            </a:r>
            <a:r>
              <a:rPr kumimoji="0" lang="es-EC"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SSGG</a:t>
            </a:r>
            <a:endParaRPr kumimoji="0" lang="es-ES" sz="1400" b="1" i="0" u="none" strike="noStrike" cap="none" normalizeH="0" baseline="0" dirty="0" smtClean="0">
              <a:ln>
                <a:noFill/>
              </a:ln>
              <a:solidFill>
                <a:srgbClr val="365F91"/>
              </a:solidFill>
              <a:effectLst/>
              <a:latin typeface="Cambria"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8" name="7 Tabla"/>
          <p:cNvGraphicFramePr>
            <a:graphicFrameLocks noGrp="1"/>
          </p:cNvGraphicFramePr>
          <p:nvPr/>
        </p:nvGraphicFramePr>
        <p:xfrm>
          <a:off x="571472" y="1000108"/>
          <a:ext cx="7929617" cy="5420426"/>
        </p:xfrm>
        <a:graphic>
          <a:graphicData uri="http://schemas.openxmlformats.org/drawingml/2006/table">
            <a:tbl>
              <a:tblPr/>
              <a:tblGrid>
                <a:gridCol w="430807"/>
                <a:gridCol w="2825816"/>
                <a:gridCol w="606771"/>
                <a:gridCol w="622372"/>
                <a:gridCol w="735925"/>
                <a:gridCol w="494085"/>
                <a:gridCol w="859878"/>
                <a:gridCol w="494085"/>
                <a:gridCol w="859878"/>
              </a:tblGrid>
              <a:tr h="346420">
                <a:tc>
                  <a:txBody>
                    <a:bodyPr/>
                    <a:lstStyle/>
                    <a:p>
                      <a:pPr algn="ctr">
                        <a:lnSpc>
                          <a:spcPct val="115000"/>
                        </a:lnSpc>
                        <a:spcAft>
                          <a:spcPts val="0"/>
                        </a:spcAft>
                      </a:pPr>
                      <a:r>
                        <a:rPr lang="es-EC" sz="1050" b="1" dirty="0">
                          <a:solidFill>
                            <a:srgbClr val="000000"/>
                          </a:solidFill>
                          <a:latin typeface="Arial"/>
                          <a:ea typeface="Times New Roman"/>
                          <a:cs typeface="Times New Roman"/>
                        </a:rPr>
                        <a:t>N°</a:t>
                      </a:r>
                      <a:endParaRPr lang="es-EC" sz="1050" dirty="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b="1">
                          <a:solidFill>
                            <a:srgbClr val="000000"/>
                          </a:solidFill>
                          <a:latin typeface="Arial"/>
                          <a:ea typeface="Times New Roman"/>
                          <a:cs typeface="Times New Roman"/>
                        </a:rPr>
                        <a:t>DESCRIPCION</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b="1">
                          <a:solidFill>
                            <a:srgbClr val="000000"/>
                          </a:solidFill>
                          <a:latin typeface="Arial"/>
                          <a:ea typeface="Times New Roman"/>
                          <a:cs typeface="Times New Roman"/>
                        </a:rPr>
                        <a:t>Cant.</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b="1">
                          <a:solidFill>
                            <a:srgbClr val="000000"/>
                          </a:solidFill>
                          <a:latin typeface="Arial"/>
                          <a:ea typeface="Times New Roman"/>
                          <a:cs typeface="Times New Roman"/>
                        </a:rPr>
                        <a:t>Pn(W)</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b="1">
                          <a:solidFill>
                            <a:srgbClr val="000000"/>
                          </a:solidFill>
                          <a:latin typeface="Arial"/>
                          <a:ea typeface="Times New Roman"/>
                          <a:cs typeface="Times New Roman"/>
                        </a:rPr>
                        <a:t>CI(W)</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b="1">
                          <a:solidFill>
                            <a:srgbClr val="000000"/>
                          </a:solidFill>
                          <a:latin typeface="Arial"/>
                          <a:ea typeface="Times New Roman"/>
                          <a:cs typeface="Times New Roman"/>
                        </a:rPr>
                        <a:t>FFU (%)</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b="1">
                          <a:solidFill>
                            <a:srgbClr val="000000"/>
                          </a:solidFill>
                          <a:latin typeface="Arial"/>
                          <a:ea typeface="Times New Roman"/>
                          <a:cs typeface="Times New Roman"/>
                        </a:rPr>
                        <a:t>CIR (W)</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b="1">
                          <a:solidFill>
                            <a:srgbClr val="000000"/>
                          </a:solidFill>
                          <a:latin typeface="Arial"/>
                          <a:ea typeface="Times New Roman"/>
                          <a:cs typeface="Times New Roman"/>
                        </a:rPr>
                        <a:t>FS (%)</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b="1">
                          <a:solidFill>
                            <a:srgbClr val="000000"/>
                          </a:solidFill>
                          <a:latin typeface="Arial"/>
                          <a:ea typeface="Times New Roman"/>
                          <a:cs typeface="Times New Roman"/>
                        </a:rPr>
                        <a:t>DMU (W)</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5367">
                <a:tc>
                  <a:txBody>
                    <a:bodyPr/>
                    <a:lstStyle/>
                    <a:p>
                      <a:pPr algn="ctr">
                        <a:lnSpc>
                          <a:spcPct val="115000"/>
                        </a:lnSpc>
                        <a:spcAft>
                          <a:spcPts val="0"/>
                        </a:spcAft>
                      </a:pPr>
                      <a:r>
                        <a:rPr lang="es-EC" sz="1050" b="1" dirty="0">
                          <a:solidFill>
                            <a:srgbClr val="000000"/>
                          </a:solidFill>
                          <a:latin typeface="Arial"/>
                          <a:ea typeface="Times New Roman"/>
                          <a:cs typeface="Times New Roman"/>
                        </a:rPr>
                        <a:t>1</a:t>
                      </a:r>
                      <a:endParaRPr lang="es-EC" sz="1050" dirty="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dirty="0">
                          <a:solidFill>
                            <a:srgbClr val="000000"/>
                          </a:solidFill>
                          <a:latin typeface="Arial"/>
                          <a:ea typeface="Times New Roman"/>
                          <a:cs typeface="Times New Roman"/>
                        </a:rPr>
                        <a:t>Iluminación Fluorescente (15W) en corredor </a:t>
                      </a:r>
                      <a:endParaRPr lang="es-EC" sz="1050" dirty="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143</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15</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2145</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100</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2145</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70</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1501,5</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6420">
                <a:tc>
                  <a:txBody>
                    <a:bodyPr/>
                    <a:lstStyle/>
                    <a:p>
                      <a:pPr algn="ctr">
                        <a:lnSpc>
                          <a:spcPct val="115000"/>
                        </a:lnSpc>
                        <a:spcAft>
                          <a:spcPts val="0"/>
                        </a:spcAft>
                      </a:pPr>
                      <a:r>
                        <a:rPr lang="es-EC" sz="1050" b="1">
                          <a:solidFill>
                            <a:srgbClr val="000000"/>
                          </a:solidFill>
                          <a:latin typeface="Arial"/>
                          <a:ea typeface="Times New Roman"/>
                          <a:cs typeface="Times New Roman"/>
                        </a:rPr>
                        <a:t>2</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dirty="0">
                          <a:solidFill>
                            <a:srgbClr val="000000"/>
                          </a:solidFill>
                          <a:latin typeface="Arial"/>
                          <a:ea typeface="Times New Roman"/>
                          <a:cs typeface="Times New Roman"/>
                        </a:rPr>
                        <a:t>Equipo de Limpieza para todo edificio(Aspiradora - Pulidora - 1500W)</a:t>
                      </a:r>
                      <a:endParaRPr lang="es-EC" sz="1050" dirty="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4</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1500</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6000</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100</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6000</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10</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600</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6420">
                <a:tc>
                  <a:txBody>
                    <a:bodyPr/>
                    <a:lstStyle/>
                    <a:p>
                      <a:pPr algn="ctr">
                        <a:lnSpc>
                          <a:spcPct val="115000"/>
                        </a:lnSpc>
                        <a:spcAft>
                          <a:spcPts val="0"/>
                        </a:spcAft>
                      </a:pPr>
                      <a:r>
                        <a:rPr lang="es-EC" sz="1050" b="1">
                          <a:solidFill>
                            <a:srgbClr val="000000"/>
                          </a:solidFill>
                          <a:latin typeface="Arial"/>
                          <a:ea typeface="Times New Roman"/>
                          <a:cs typeface="Times New Roman"/>
                        </a:rPr>
                        <a:t>3</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dirty="0">
                          <a:solidFill>
                            <a:srgbClr val="000000"/>
                          </a:solidFill>
                          <a:latin typeface="Arial"/>
                          <a:ea typeface="Times New Roman"/>
                          <a:cs typeface="Times New Roman"/>
                        </a:rPr>
                        <a:t>Iluminación Parqueaderos (Lámparas 2X32)</a:t>
                      </a:r>
                      <a:endParaRPr lang="es-EC" sz="1050" dirty="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41</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64</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2624</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100</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2624</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80</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2099,2</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5367">
                <a:tc>
                  <a:txBody>
                    <a:bodyPr/>
                    <a:lstStyle/>
                    <a:p>
                      <a:pPr algn="ctr">
                        <a:lnSpc>
                          <a:spcPct val="115000"/>
                        </a:lnSpc>
                        <a:spcAft>
                          <a:spcPts val="0"/>
                        </a:spcAft>
                      </a:pPr>
                      <a:r>
                        <a:rPr lang="es-EC" sz="1050" b="1">
                          <a:solidFill>
                            <a:srgbClr val="000000"/>
                          </a:solidFill>
                          <a:latin typeface="Arial"/>
                          <a:ea typeface="Times New Roman"/>
                          <a:cs typeface="Times New Roman"/>
                        </a:rPr>
                        <a:t>4</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dirty="0">
                          <a:solidFill>
                            <a:srgbClr val="000000"/>
                          </a:solidFill>
                          <a:latin typeface="Arial"/>
                          <a:ea typeface="Times New Roman"/>
                          <a:cs typeface="Times New Roman"/>
                        </a:rPr>
                        <a:t>Iluminación  Cuarto Eléctrico (30W)</a:t>
                      </a:r>
                      <a:endParaRPr lang="es-EC" sz="1050" dirty="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4</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30</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120</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100</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120</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10</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12</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6420">
                <a:tc>
                  <a:txBody>
                    <a:bodyPr/>
                    <a:lstStyle/>
                    <a:p>
                      <a:pPr algn="ctr">
                        <a:lnSpc>
                          <a:spcPct val="115000"/>
                        </a:lnSpc>
                        <a:spcAft>
                          <a:spcPts val="0"/>
                        </a:spcAft>
                      </a:pPr>
                      <a:r>
                        <a:rPr lang="es-EC" sz="1050" b="1">
                          <a:solidFill>
                            <a:srgbClr val="000000"/>
                          </a:solidFill>
                          <a:latin typeface="Arial"/>
                          <a:ea typeface="Times New Roman"/>
                          <a:cs typeface="Times New Roman"/>
                        </a:rPr>
                        <a:t>5</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dirty="0">
                          <a:solidFill>
                            <a:srgbClr val="000000"/>
                          </a:solidFill>
                          <a:latin typeface="Arial"/>
                          <a:ea typeface="Times New Roman"/>
                          <a:cs typeface="Times New Roman"/>
                        </a:rPr>
                        <a:t>Iluminación Fluorescente Sala comunal - guardianía - baños  - (15W)</a:t>
                      </a:r>
                      <a:endParaRPr lang="es-EC" sz="1050" dirty="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27</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15</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405</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100</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405</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60</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243</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5367">
                <a:tc>
                  <a:txBody>
                    <a:bodyPr/>
                    <a:lstStyle/>
                    <a:p>
                      <a:pPr algn="ctr">
                        <a:lnSpc>
                          <a:spcPct val="115000"/>
                        </a:lnSpc>
                        <a:spcAft>
                          <a:spcPts val="0"/>
                        </a:spcAft>
                      </a:pPr>
                      <a:r>
                        <a:rPr lang="es-EC" sz="1050" b="1">
                          <a:solidFill>
                            <a:srgbClr val="000000"/>
                          </a:solidFill>
                          <a:latin typeface="Arial"/>
                          <a:ea typeface="Times New Roman"/>
                          <a:cs typeface="Times New Roman"/>
                        </a:rPr>
                        <a:t>6</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dirty="0">
                          <a:solidFill>
                            <a:srgbClr val="000000"/>
                          </a:solidFill>
                          <a:latin typeface="Arial"/>
                          <a:ea typeface="Times New Roman"/>
                          <a:cs typeface="Times New Roman"/>
                        </a:rPr>
                        <a:t>Sala comunal (Equipo de computación)</a:t>
                      </a:r>
                      <a:endParaRPr lang="es-EC" sz="1050" dirty="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700</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700</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100</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700</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30</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210</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5367">
                <a:tc>
                  <a:txBody>
                    <a:bodyPr/>
                    <a:lstStyle/>
                    <a:p>
                      <a:pPr algn="ctr">
                        <a:lnSpc>
                          <a:spcPct val="115000"/>
                        </a:lnSpc>
                        <a:spcAft>
                          <a:spcPts val="0"/>
                        </a:spcAft>
                      </a:pPr>
                      <a:r>
                        <a:rPr lang="es-EC" sz="1050" b="1">
                          <a:solidFill>
                            <a:srgbClr val="000000"/>
                          </a:solidFill>
                          <a:latin typeface="Arial"/>
                          <a:ea typeface="Times New Roman"/>
                          <a:cs typeface="Times New Roman"/>
                        </a:rPr>
                        <a:t>7</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 Sala comunal (Equipo de amplificación)</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1000</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1000</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100</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1000</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30</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300</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5367">
                <a:tc>
                  <a:txBody>
                    <a:bodyPr/>
                    <a:lstStyle/>
                    <a:p>
                      <a:pPr algn="ctr">
                        <a:lnSpc>
                          <a:spcPct val="115000"/>
                        </a:lnSpc>
                        <a:spcAft>
                          <a:spcPts val="0"/>
                        </a:spcAft>
                      </a:pPr>
                      <a:r>
                        <a:rPr lang="es-EC" sz="1050" b="1">
                          <a:solidFill>
                            <a:srgbClr val="000000"/>
                          </a:solidFill>
                          <a:latin typeface="Arial"/>
                          <a:ea typeface="Times New Roman"/>
                          <a:cs typeface="Times New Roman"/>
                        </a:rPr>
                        <a:t>8</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 Sala comunal (Proyector multimedia)</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dirty="0">
                          <a:solidFill>
                            <a:srgbClr val="000000"/>
                          </a:solidFill>
                          <a:latin typeface="Arial"/>
                          <a:ea typeface="Times New Roman"/>
                          <a:cs typeface="Times New Roman"/>
                        </a:rPr>
                        <a:t>1</a:t>
                      </a:r>
                      <a:endParaRPr lang="es-EC" sz="1050" dirty="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225</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225</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100</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225</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30</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67,5</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5367">
                <a:tc>
                  <a:txBody>
                    <a:bodyPr/>
                    <a:lstStyle/>
                    <a:p>
                      <a:pPr algn="ctr">
                        <a:lnSpc>
                          <a:spcPct val="115000"/>
                        </a:lnSpc>
                        <a:spcAft>
                          <a:spcPts val="0"/>
                        </a:spcAft>
                      </a:pPr>
                      <a:r>
                        <a:rPr lang="es-EC" sz="1050" b="1">
                          <a:solidFill>
                            <a:srgbClr val="000000"/>
                          </a:solidFill>
                          <a:latin typeface="Arial"/>
                          <a:ea typeface="Times New Roman"/>
                          <a:cs typeface="Times New Roman"/>
                        </a:rPr>
                        <a:t>9</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Iluminación exterior (Lámparas 100 W)</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dirty="0">
                          <a:solidFill>
                            <a:srgbClr val="000000"/>
                          </a:solidFill>
                          <a:latin typeface="Arial"/>
                          <a:ea typeface="Times New Roman"/>
                          <a:cs typeface="Times New Roman"/>
                        </a:rPr>
                        <a:t>4</a:t>
                      </a:r>
                      <a:endParaRPr lang="es-EC" sz="1050" dirty="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100</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400</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100</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400</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90</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360</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6420">
                <a:tc>
                  <a:txBody>
                    <a:bodyPr/>
                    <a:lstStyle/>
                    <a:p>
                      <a:pPr algn="ctr">
                        <a:lnSpc>
                          <a:spcPct val="115000"/>
                        </a:lnSpc>
                        <a:spcAft>
                          <a:spcPts val="0"/>
                        </a:spcAft>
                      </a:pPr>
                      <a:r>
                        <a:rPr lang="es-EC" sz="1050" b="1">
                          <a:solidFill>
                            <a:srgbClr val="000000"/>
                          </a:solidFill>
                          <a:latin typeface="Arial"/>
                          <a:ea typeface="Times New Roman"/>
                          <a:cs typeface="Times New Roman"/>
                        </a:rPr>
                        <a:t>10</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Motor de accionamiento de  bombas de agua (1,6 kW)</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2</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dirty="0">
                          <a:solidFill>
                            <a:srgbClr val="000000"/>
                          </a:solidFill>
                          <a:latin typeface="Arial"/>
                          <a:ea typeface="Times New Roman"/>
                          <a:cs typeface="Times New Roman"/>
                        </a:rPr>
                        <a:t>1600</a:t>
                      </a:r>
                      <a:endParaRPr lang="es-EC" sz="1050" dirty="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3200</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100</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3200</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85</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2720</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6420">
                <a:tc>
                  <a:txBody>
                    <a:bodyPr/>
                    <a:lstStyle/>
                    <a:p>
                      <a:pPr algn="ctr">
                        <a:lnSpc>
                          <a:spcPct val="115000"/>
                        </a:lnSpc>
                        <a:spcAft>
                          <a:spcPts val="0"/>
                        </a:spcAft>
                      </a:pPr>
                      <a:r>
                        <a:rPr lang="es-EC" sz="1050" b="1">
                          <a:solidFill>
                            <a:srgbClr val="000000"/>
                          </a:solidFill>
                          <a:latin typeface="Arial"/>
                          <a:ea typeface="Times New Roman"/>
                          <a:cs typeface="Times New Roman"/>
                        </a:rPr>
                        <a:t>11</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Motor para funcionamiento de ascensores (8 kW)</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8000</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dirty="0">
                          <a:solidFill>
                            <a:srgbClr val="000000"/>
                          </a:solidFill>
                          <a:latin typeface="Arial"/>
                          <a:ea typeface="Times New Roman"/>
                          <a:cs typeface="Times New Roman"/>
                        </a:rPr>
                        <a:t>8000</a:t>
                      </a:r>
                      <a:endParaRPr lang="es-EC" sz="1050" dirty="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100</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8000</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55</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4400</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5367">
                <a:tc>
                  <a:txBody>
                    <a:bodyPr/>
                    <a:lstStyle/>
                    <a:p>
                      <a:pPr algn="ctr">
                        <a:lnSpc>
                          <a:spcPct val="115000"/>
                        </a:lnSpc>
                        <a:spcAft>
                          <a:spcPts val="0"/>
                        </a:spcAft>
                      </a:pPr>
                      <a:r>
                        <a:rPr lang="es-EC" sz="1050" b="1">
                          <a:solidFill>
                            <a:srgbClr val="000000"/>
                          </a:solidFill>
                          <a:latin typeface="Arial"/>
                          <a:ea typeface="Times New Roman"/>
                          <a:cs typeface="Times New Roman"/>
                        </a:rPr>
                        <a:t>12</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Iluminación cuarto de maquinas (30 W)</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2</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30</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60</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100</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60</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10</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6</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6420">
                <a:tc>
                  <a:txBody>
                    <a:bodyPr/>
                    <a:lstStyle/>
                    <a:p>
                      <a:pPr algn="ctr">
                        <a:lnSpc>
                          <a:spcPct val="115000"/>
                        </a:lnSpc>
                        <a:spcAft>
                          <a:spcPts val="0"/>
                        </a:spcAft>
                      </a:pPr>
                      <a:r>
                        <a:rPr lang="es-EC" sz="1050" b="1">
                          <a:solidFill>
                            <a:srgbClr val="000000"/>
                          </a:solidFill>
                          <a:latin typeface="Arial"/>
                          <a:ea typeface="Times New Roman"/>
                          <a:cs typeface="Times New Roman"/>
                        </a:rPr>
                        <a:t>13</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Equipo de CCTV - Cámaras Analógicas  (25W)</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4</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25</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100</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dirty="0">
                          <a:solidFill>
                            <a:srgbClr val="000000"/>
                          </a:solidFill>
                          <a:latin typeface="Arial"/>
                          <a:ea typeface="Times New Roman"/>
                          <a:cs typeface="Times New Roman"/>
                        </a:rPr>
                        <a:t>100</a:t>
                      </a:r>
                      <a:endParaRPr lang="es-EC" sz="1050" dirty="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100</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100</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100</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3210">
                <a:tc>
                  <a:txBody>
                    <a:bodyPr/>
                    <a:lstStyle/>
                    <a:p>
                      <a:pPr algn="ctr">
                        <a:lnSpc>
                          <a:spcPct val="115000"/>
                        </a:lnSpc>
                        <a:spcAft>
                          <a:spcPts val="0"/>
                        </a:spcAft>
                      </a:pPr>
                      <a:r>
                        <a:rPr lang="es-EC" sz="1050" b="1">
                          <a:solidFill>
                            <a:srgbClr val="000000"/>
                          </a:solidFill>
                          <a:latin typeface="Arial"/>
                          <a:ea typeface="Times New Roman"/>
                          <a:cs typeface="Times New Roman"/>
                        </a:rPr>
                        <a:t>14</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Equipo de CCTV - DVR</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450</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450</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100</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450</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80</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360</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3210">
                <a:tc>
                  <a:txBody>
                    <a:bodyPr/>
                    <a:lstStyle/>
                    <a:p>
                      <a:pPr algn="ctr">
                        <a:lnSpc>
                          <a:spcPct val="115000"/>
                        </a:lnSpc>
                        <a:spcAft>
                          <a:spcPts val="0"/>
                        </a:spcAft>
                      </a:pPr>
                      <a:r>
                        <a:rPr lang="es-EC" sz="1050" b="1">
                          <a:solidFill>
                            <a:srgbClr val="000000"/>
                          </a:solidFill>
                          <a:latin typeface="Arial"/>
                          <a:ea typeface="Times New Roman"/>
                          <a:cs typeface="Times New Roman"/>
                        </a:rPr>
                        <a:t>15</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Controlador de accesos</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40</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40</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100</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40</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dirty="0">
                          <a:solidFill>
                            <a:srgbClr val="000000"/>
                          </a:solidFill>
                          <a:latin typeface="Arial"/>
                          <a:ea typeface="Times New Roman"/>
                          <a:cs typeface="Times New Roman"/>
                        </a:rPr>
                        <a:t>80</a:t>
                      </a:r>
                      <a:endParaRPr lang="es-EC" sz="1050" dirty="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32</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6420">
                <a:tc>
                  <a:txBody>
                    <a:bodyPr/>
                    <a:lstStyle/>
                    <a:p>
                      <a:pPr algn="ctr">
                        <a:lnSpc>
                          <a:spcPct val="115000"/>
                        </a:lnSpc>
                        <a:spcAft>
                          <a:spcPts val="0"/>
                        </a:spcAft>
                      </a:pPr>
                      <a:r>
                        <a:rPr lang="es-EC" sz="1050" b="1">
                          <a:solidFill>
                            <a:srgbClr val="000000"/>
                          </a:solidFill>
                          <a:latin typeface="Arial"/>
                          <a:ea typeface="Times New Roman"/>
                          <a:cs typeface="Times New Roman"/>
                        </a:rPr>
                        <a:t>16</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Equipo adicional para control de acceso (Contactos Magnéticos, Lector de Tarjetas)</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13</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80</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1040</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100</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1040</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80</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dirty="0">
                          <a:solidFill>
                            <a:srgbClr val="000000"/>
                          </a:solidFill>
                          <a:latin typeface="Arial"/>
                          <a:ea typeface="Times New Roman"/>
                          <a:cs typeface="Times New Roman"/>
                        </a:rPr>
                        <a:t>832</a:t>
                      </a:r>
                      <a:endParaRPr lang="es-EC" sz="1050" dirty="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6420">
                <a:tc>
                  <a:txBody>
                    <a:bodyPr/>
                    <a:lstStyle/>
                    <a:p>
                      <a:pPr algn="ctr">
                        <a:lnSpc>
                          <a:spcPct val="115000"/>
                        </a:lnSpc>
                        <a:spcAft>
                          <a:spcPts val="0"/>
                        </a:spcAft>
                      </a:pPr>
                      <a:r>
                        <a:rPr lang="es-EC" sz="1050" b="1">
                          <a:solidFill>
                            <a:srgbClr val="000000"/>
                          </a:solidFill>
                          <a:latin typeface="Arial"/>
                          <a:ea typeface="Times New Roman"/>
                          <a:cs typeface="Times New Roman"/>
                        </a:rPr>
                        <a:t>17</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Motor de apertura para ingreso a parqueaderos (3/4 HP)</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2</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1110</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2220</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100</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2220</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60</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a:solidFill>
                            <a:srgbClr val="000000"/>
                          </a:solidFill>
                          <a:latin typeface="Arial"/>
                          <a:ea typeface="Times New Roman"/>
                          <a:cs typeface="Times New Roman"/>
                        </a:rPr>
                        <a:t>1332</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3210">
                <a:tc gridSpan="4">
                  <a:txBody>
                    <a:bodyPr/>
                    <a:lstStyle/>
                    <a:p>
                      <a:pPr algn="ctr">
                        <a:lnSpc>
                          <a:spcPct val="115000"/>
                        </a:lnSpc>
                        <a:spcAft>
                          <a:spcPts val="0"/>
                        </a:spcAft>
                      </a:pPr>
                      <a:r>
                        <a:rPr lang="es-EC" sz="1050" b="1" dirty="0">
                          <a:solidFill>
                            <a:srgbClr val="000000"/>
                          </a:solidFill>
                          <a:latin typeface="Arial"/>
                          <a:ea typeface="Times New Roman"/>
                          <a:cs typeface="Times New Roman"/>
                        </a:rPr>
                        <a:t>Total</a:t>
                      </a:r>
                      <a:endParaRPr lang="es-EC" sz="1050" dirty="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a:lnSpc>
                          <a:spcPct val="115000"/>
                        </a:lnSpc>
                        <a:spcAft>
                          <a:spcPts val="0"/>
                        </a:spcAft>
                      </a:pPr>
                      <a:r>
                        <a:rPr lang="es-EC" sz="1050" b="1">
                          <a:solidFill>
                            <a:srgbClr val="000000"/>
                          </a:solidFill>
                          <a:latin typeface="Arial"/>
                          <a:ea typeface="Times New Roman"/>
                          <a:cs typeface="Times New Roman"/>
                        </a:rPr>
                        <a:t>28729</a:t>
                      </a:r>
                      <a:endParaRPr lang="es-EC" sz="105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pPr>
                      <a:endParaRPr lang="es-EC" sz="1050">
                        <a:latin typeface="Calibri"/>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b="1" dirty="0">
                          <a:solidFill>
                            <a:srgbClr val="000000"/>
                          </a:solidFill>
                          <a:latin typeface="Arial"/>
                          <a:ea typeface="Times New Roman"/>
                          <a:cs typeface="Times New Roman"/>
                        </a:rPr>
                        <a:t>28729</a:t>
                      </a:r>
                      <a:endParaRPr lang="es-EC" sz="1050" dirty="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pPr>
                      <a:endParaRPr lang="es-EC" sz="1050">
                        <a:latin typeface="Calibri"/>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050" b="1" dirty="0">
                          <a:solidFill>
                            <a:srgbClr val="000000"/>
                          </a:solidFill>
                          <a:latin typeface="Arial"/>
                          <a:ea typeface="Times New Roman"/>
                          <a:cs typeface="Times New Roman"/>
                        </a:rPr>
                        <a:t>15175,2</a:t>
                      </a:r>
                      <a:endParaRPr lang="es-EC" sz="1050" dirty="0">
                        <a:latin typeface="Calibri"/>
                        <a:ea typeface="Times New Roman"/>
                        <a:cs typeface="Times New Roman"/>
                      </a:endParaRPr>
                    </a:p>
                  </a:txBody>
                  <a:tcPr marL="26825" marR="268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Factor de Diversidad </a:t>
            </a:r>
            <a:endParaRPr lang="es-EC" dirty="0"/>
          </a:p>
        </p:txBody>
      </p:sp>
      <p:pic>
        <p:nvPicPr>
          <p:cNvPr id="54274" name="Picture 2"/>
          <p:cNvPicPr>
            <a:picLocks noChangeAspect="1" noChangeArrowheads="1"/>
          </p:cNvPicPr>
          <p:nvPr/>
        </p:nvPicPr>
        <p:blipFill>
          <a:blip r:embed="rId2"/>
          <a:srcRect l="34590" t="23437" r="34663" b="12109"/>
          <a:stretch>
            <a:fillRect/>
          </a:stretch>
        </p:blipFill>
        <p:spPr bwMode="auto">
          <a:xfrm>
            <a:off x="2285984" y="1428736"/>
            <a:ext cx="4286280" cy="5051687"/>
          </a:xfrm>
          <a:prstGeom prst="rect">
            <a:avLst/>
          </a:prstGeom>
          <a:noFill/>
          <a:ln w="9525">
            <a:noFill/>
            <a:miter lim="800000"/>
            <a:headEnd/>
            <a:tailEnd/>
          </a:ln>
          <a:effectLst/>
        </p:spPr>
      </p:pic>
      <p:pic>
        <p:nvPicPr>
          <p:cNvPr id="4" name="3 Marcador de contenido" descr="SELLO2"/>
          <p:cNvPicPr>
            <a:picLocks/>
          </p:cNvPicPr>
          <p:nvPr/>
        </p:nvPicPr>
        <p:blipFill>
          <a:blip r:embed="rId3" cstate="print"/>
          <a:srcRect/>
          <a:stretch>
            <a:fillRect/>
          </a:stretch>
        </p:blipFill>
        <p:spPr bwMode="auto">
          <a:xfrm>
            <a:off x="8142316" y="0"/>
            <a:ext cx="1001684" cy="856211"/>
          </a:xfrm>
          <a:prstGeom prst="rect">
            <a:avLst/>
          </a:prstGeom>
          <a:noFill/>
          <a:ln w="9525">
            <a:noFill/>
            <a:miter lim="800000"/>
            <a:headEnd/>
            <a:tailEnd/>
          </a:ln>
          <a:effectLst/>
        </p:spPr>
      </p:pic>
      <p:sp>
        <p:nvSpPr>
          <p:cNvPr id="5" name="1 Título"/>
          <p:cNvSpPr txBox="1">
            <a:spLocks/>
          </p:cNvSpPr>
          <p:nvPr/>
        </p:nvSpPr>
        <p:spPr bwMode="white">
          <a:xfrm>
            <a:off x="-32" y="0"/>
            <a:ext cx="2428892" cy="4206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C" sz="1200" b="0" i="0" u="none" strike="noStrike" kern="0" cap="none" spc="0" normalizeH="0" baseline="0" noProof="0" dirty="0" smtClean="0">
                <a:ln>
                  <a:noFill/>
                </a:ln>
                <a:solidFill>
                  <a:schemeClr val="bg1"/>
                </a:solidFill>
                <a:effectLst/>
                <a:uLnTx/>
                <a:uFillTx/>
                <a:latin typeface="+mj-lt"/>
                <a:ea typeface="+mj-ea"/>
                <a:cs typeface="+mj-cs"/>
              </a:rPr>
              <a:t>Proceso</a:t>
            </a:r>
            <a:r>
              <a:rPr kumimoji="0" lang="es-EC" sz="1200" b="0" i="0" u="none" strike="noStrike" kern="0" cap="none" spc="0" normalizeH="0" noProof="0" dirty="0" smtClean="0">
                <a:ln>
                  <a:noFill/>
                </a:ln>
                <a:solidFill>
                  <a:schemeClr val="bg1"/>
                </a:solidFill>
                <a:effectLst/>
                <a:uLnTx/>
                <a:uFillTx/>
                <a:latin typeface="+mj-lt"/>
                <a:ea typeface="+mj-ea"/>
                <a:cs typeface="+mj-cs"/>
              </a:rPr>
              <a:t> de Diseño  - Ingenier</a:t>
            </a:r>
            <a:r>
              <a:rPr lang="es-EC" sz="1200" kern="0" dirty="0" smtClean="0">
                <a:solidFill>
                  <a:schemeClr val="bg1"/>
                </a:solidFill>
                <a:latin typeface="+mj-lt"/>
                <a:ea typeface="+mj-ea"/>
                <a:cs typeface="+mj-cs"/>
              </a:rPr>
              <a:t>ía</a:t>
            </a:r>
            <a:endParaRPr kumimoji="0" lang="es-EC" sz="1200" b="0" i="0" u="none" strike="noStrike" kern="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bwMode="white">
          <a:xfrm>
            <a:off x="928662" y="428604"/>
            <a:ext cx="7010400" cy="563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C" sz="2000" b="0" i="0" u="none" strike="noStrike" kern="0" cap="none" spc="0" normalizeH="0" baseline="0" noProof="0" dirty="0" smtClean="0">
                <a:ln>
                  <a:noFill/>
                </a:ln>
                <a:solidFill>
                  <a:schemeClr val="bg1"/>
                </a:solidFill>
                <a:effectLst/>
                <a:uLnTx/>
                <a:uFillTx/>
                <a:latin typeface="+mj-lt"/>
                <a:ea typeface="+mj-ea"/>
                <a:cs typeface="+mj-cs"/>
              </a:rPr>
              <a:t>Demanda de Diseño– Edificio Ibis del Moral III</a:t>
            </a:r>
            <a:endParaRPr kumimoji="0" lang="es-EC" sz="2000" b="0" i="0" u="none" strike="noStrike" kern="0" cap="none" spc="0" normalizeH="0" baseline="0" noProof="0" dirty="0">
              <a:ln>
                <a:noFill/>
              </a:ln>
              <a:solidFill>
                <a:schemeClr val="bg1"/>
              </a:solidFill>
              <a:effectLst/>
              <a:uLnTx/>
              <a:uFillTx/>
              <a:latin typeface="+mj-lt"/>
              <a:ea typeface="+mj-ea"/>
              <a:cs typeface="+mj-cs"/>
            </a:endParaRPr>
          </a:p>
        </p:txBody>
      </p:sp>
      <p:sp>
        <p:nvSpPr>
          <p:cNvPr id="10" name="2 Marcador de contenido"/>
          <p:cNvSpPr txBox="1">
            <a:spLocks/>
          </p:cNvSpPr>
          <p:nvPr/>
        </p:nvSpPr>
        <p:spPr bwMode="auto">
          <a:xfrm>
            <a:off x="5000628" y="5143512"/>
            <a:ext cx="3786214" cy="78581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r>
              <a:rPr lang="es-EC" sz="1400" b="1" dirty="0" smtClean="0"/>
              <a:t>Demanda de Diseño Total: 70,4 kVA</a:t>
            </a:r>
          </a:p>
          <a:p>
            <a:r>
              <a:rPr lang="es-EC" sz="1400" b="1" dirty="0" smtClean="0"/>
              <a:t>Valor Nominal de Transformador: 75 kVA</a:t>
            </a:r>
          </a:p>
        </p:txBody>
      </p:sp>
      <p:pic>
        <p:nvPicPr>
          <p:cNvPr id="6" name="3 Marcador de contenido" descr="SELLO2"/>
          <p:cNvPicPr>
            <a:picLocks/>
          </p:cNvPicPr>
          <p:nvPr/>
        </p:nvPicPr>
        <p:blipFill>
          <a:blip r:embed="rId2" cstate="print"/>
          <a:srcRect/>
          <a:stretch>
            <a:fillRect/>
          </a:stretch>
        </p:blipFill>
        <p:spPr bwMode="auto">
          <a:xfrm>
            <a:off x="8142316" y="0"/>
            <a:ext cx="1001684" cy="856211"/>
          </a:xfrm>
          <a:prstGeom prst="rect">
            <a:avLst/>
          </a:prstGeom>
          <a:noFill/>
          <a:ln w="9525">
            <a:noFill/>
            <a:miter lim="800000"/>
            <a:headEnd/>
            <a:tailEnd/>
          </a:ln>
          <a:effectLst/>
        </p:spPr>
      </p:pic>
      <p:sp>
        <p:nvSpPr>
          <p:cNvPr id="8" name="1 Título"/>
          <p:cNvSpPr txBox="1">
            <a:spLocks/>
          </p:cNvSpPr>
          <p:nvPr/>
        </p:nvSpPr>
        <p:spPr bwMode="white">
          <a:xfrm>
            <a:off x="-32" y="0"/>
            <a:ext cx="2428892" cy="4206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C" sz="1200" b="0" i="0" u="none" strike="noStrike" kern="0" cap="none" spc="0" normalizeH="0" baseline="0" noProof="0" dirty="0" smtClean="0">
                <a:ln>
                  <a:noFill/>
                </a:ln>
                <a:solidFill>
                  <a:schemeClr val="bg1"/>
                </a:solidFill>
                <a:effectLst/>
                <a:uLnTx/>
                <a:uFillTx/>
                <a:latin typeface="+mj-lt"/>
                <a:ea typeface="+mj-ea"/>
                <a:cs typeface="+mj-cs"/>
              </a:rPr>
              <a:t>Proceso</a:t>
            </a:r>
            <a:r>
              <a:rPr kumimoji="0" lang="es-EC" sz="1200" b="0" i="0" u="none" strike="noStrike" kern="0" cap="none" spc="0" normalizeH="0" noProof="0" dirty="0" smtClean="0">
                <a:ln>
                  <a:noFill/>
                </a:ln>
                <a:solidFill>
                  <a:schemeClr val="bg1"/>
                </a:solidFill>
                <a:effectLst/>
                <a:uLnTx/>
                <a:uFillTx/>
                <a:latin typeface="+mj-lt"/>
                <a:ea typeface="+mj-ea"/>
                <a:cs typeface="+mj-cs"/>
              </a:rPr>
              <a:t> de Diseño  - Ingenier</a:t>
            </a:r>
            <a:r>
              <a:rPr lang="es-EC" sz="1200" kern="0" dirty="0" smtClean="0">
                <a:solidFill>
                  <a:schemeClr val="bg1"/>
                </a:solidFill>
                <a:latin typeface="+mj-lt"/>
                <a:ea typeface="+mj-ea"/>
                <a:cs typeface="+mj-cs"/>
              </a:rPr>
              <a:t>ía</a:t>
            </a:r>
            <a:endParaRPr kumimoji="0" lang="es-EC" sz="1200" b="0" i="0" u="none" strike="noStrike" kern="0" cap="none" spc="0" normalizeH="0" baseline="0" noProof="0" dirty="0">
              <a:ln>
                <a:noFill/>
              </a:ln>
              <a:solidFill>
                <a:schemeClr val="bg1"/>
              </a:solidFill>
              <a:effectLst/>
              <a:uLnTx/>
              <a:uFillTx/>
              <a:latin typeface="+mj-lt"/>
              <a:ea typeface="+mj-ea"/>
              <a:cs typeface="+mj-cs"/>
            </a:endParaRPr>
          </a:p>
        </p:txBody>
      </p:sp>
      <p:graphicFrame>
        <p:nvGraphicFramePr>
          <p:cNvPr id="9" name="8 Tabla"/>
          <p:cNvGraphicFramePr>
            <a:graphicFrameLocks noGrp="1"/>
          </p:cNvGraphicFramePr>
          <p:nvPr/>
        </p:nvGraphicFramePr>
        <p:xfrm>
          <a:off x="857224" y="3929066"/>
          <a:ext cx="5410200" cy="1735074"/>
        </p:xfrm>
        <a:graphic>
          <a:graphicData uri="http://schemas.openxmlformats.org/drawingml/2006/table">
            <a:tbl>
              <a:tblPr/>
              <a:tblGrid>
                <a:gridCol w="2679700"/>
                <a:gridCol w="762000"/>
                <a:gridCol w="168275"/>
                <a:gridCol w="1076325"/>
                <a:gridCol w="723900"/>
              </a:tblGrid>
              <a:tr h="190500">
                <a:tc>
                  <a:txBody>
                    <a:bodyPr/>
                    <a:lstStyle/>
                    <a:p>
                      <a:pPr algn="ctr">
                        <a:lnSpc>
                          <a:spcPct val="115000"/>
                        </a:lnSpc>
                        <a:spcAft>
                          <a:spcPts val="0"/>
                        </a:spcAft>
                      </a:pPr>
                      <a:r>
                        <a:rPr lang="es-EC" sz="1100">
                          <a:solidFill>
                            <a:srgbClr val="000000"/>
                          </a:solidFill>
                          <a:latin typeface="Arial"/>
                          <a:ea typeface="Times New Roman"/>
                          <a:cs typeface="Times New Roman"/>
                        </a:rPr>
                        <a:t>Factor de Potencia</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latin typeface="Arial"/>
                          <a:ea typeface="Times New Roman"/>
                          <a:cs typeface="Times New Roman"/>
                        </a:rPr>
                        <a:t>0,95</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s-EC" sz="1100">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1100" b="1">
                          <a:solidFill>
                            <a:srgbClr val="000000"/>
                          </a:solidFill>
                          <a:latin typeface="Arial"/>
                          <a:ea typeface="Times New Roman"/>
                          <a:cs typeface="Times New Roman"/>
                        </a:rPr>
                        <a:t>Factor de Demanda</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b="1">
                          <a:solidFill>
                            <a:srgbClr val="000000"/>
                          </a:solidFill>
                          <a:latin typeface="Arial"/>
                          <a:ea typeface="Times New Roman"/>
                          <a:cs typeface="Times New Roman"/>
                        </a:rPr>
                        <a:t>0,29</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algn="ctr">
                        <a:lnSpc>
                          <a:spcPct val="115000"/>
                        </a:lnSpc>
                        <a:spcAft>
                          <a:spcPts val="0"/>
                        </a:spcAft>
                      </a:pPr>
                      <a:r>
                        <a:rPr lang="es-EC" sz="1100">
                          <a:solidFill>
                            <a:srgbClr val="000000"/>
                          </a:solidFill>
                          <a:latin typeface="Arial"/>
                          <a:ea typeface="Times New Roman"/>
                          <a:cs typeface="Times New Roman"/>
                        </a:rPr>
                        <a:t>DMU (KVA)</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latin typeface="Arial"/>
                          <a:ea typeface="Times New Roman"/>
                          <a:cs typeface="Times New Roman"/>
                        </a:rPr>
                        <a:t>5,09</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s-EC" sz="1100">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pPr>
                      <a:endParaRPr lang="es-EC" sz="1100">
                        <a:latin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pPr>
                      <a:endParaRPr lang="es-EC" sz="1100">
                        <a:latin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190500">
                <a:tc>
                  <a:txBody>
                    <a:bodyPr/>
                    <a:lstStyle/>
                    <a:p>
                      <a:pPr algn="ctr">
                        <a:lnSpc>
                          <a:spcPct val="115000"/>
                        </a:lnSpc>
                        <a:spcAft>
                          <a:spcPts val="0"/>
                        </a:spcAft>
                      </a:pPr>
                      <a:r>
                        <a:rPr lang="es-EC" sz="1100">
                          <a:solidFill>
                            <a:srgbClr val="000000"/>
                          </a:solidFill>
                          <a:latin typeface="Arial"/>
                          <a:ea typeface="Times New Roman"/>
                          <a:cs typeface="Times New Roman"/>
                        </a:rPr>
                        <a:t>Número de Usuarios</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latin typeface="Arial"/>
                          <a:ea typeface="Times New Roman"/>
                          <a:cs typeface="Times New Roman"/>
                        </a:rPr>
                        <a:t>18,00</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s-EC" sz="1100">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pPr>
                      <a:endParaRPr lang="es-EC" sz="1100">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C" sz="1100">
                        <a:latin typeface="Calibri"/>
                        <a:cs typeface="Times New Roman"/>
                      </a:endParaRPr>
                    </a:p>
                  </a:txBody>
                  <a:tcPr marL="44450" marR="44450" marT="0" marB="0" anchor="b">
                    <a:lnL>
                      <a:noFill/>
                    </a:lnL>
                    <a:lnR>
                      <a:noFill/>
                    </a:lnR>
                    <a:lnT>
                      <a:noFill/>
                    </a:lnT>
                    <a:lnB>
                      <a:noFill/>
                    </a:lnB>
                  </a:tcPr>
                </a:tc>
              </a:tr>
              <a:tr h="190500">
                <a:tc>
                  <a:txBody>
                    <a:bodyPr/>
                    <a:lstStyle/>
                    <a:p>
                      <a:pPr algn="ctr">
                        <a:lnSpc>
                          <a:spcPct val="115000"/>
                        </a:lnSpc>
                        <a:spcAft>
                          <a:spcPts val="0"/>
                        </a:spcAft>
                      </a:pPr>
                      <a:r>
                        <a:rPr lang="es-EC" sz="1100">
                          <a:solidFill>
                            <a:srgbClr val="000000"/>
                          </a:solidFill>
                          <a:latin typeface="Arial"/>
                          <a:ea typeface="Times New Roman"/>
                          <a:cs typeface="Times New Roman"/>
                        </a:rPr>
                        <a:t>Factor de diversidad</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latin typeface="Arial"/>
                          <a:ea typeface="Times New Roman"/>
                          <a:cs typeface="Times New Roman"/>
                        </a:rPr>
                        <a:t>2,92</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s-EC" sz="1100">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pPr>
                      <a:endParaRPr lang="es-EC" sz="1100">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C" sz="1100">
                        <a:latin typeface="Calibri"/>
                        <a:cs typeface="Times New Roman"/>
                      </a:endParaRPr>
                    </a:p>
                  </a:txBody>
                  <a:tcPr marL="44450" marR="44450" marT="0" marB="0" anchor="b">
                    <a:lnL>
                      <a:noFill/>
                    </a:lnL>
                    <a:lnR>
                      <a:noFill/>
                    </a:lnR>
                    <a:lnT>
                      <a:noFill/>
                    </a:lnT>
                    <a:lnB>
                      <a:noFill/>
                    </a:lnB>
                  </a:tcPr>
                </a:tc>
              </a:tr>
              <a:tr h="190500">
                <a:tc>
                  <a:txBody>
                    <a:bodyPr/>
                    <a:lstStyle/>
                    <a:p>
                      <a:pPr algn="ctr">
                        <a:lnSpc>
                          <a:spcPct val="115000"/>
                        </a:lnSpc>
                        <a:spcAft>
                          <a:spcPts val="0"/>
                        </a:spcAft>
                      </a:pPr>
                      <a:r>
                        <a:rPr lang="es-EC" sz="1100">
                          <a:solidFill>
                            <a:srgbClr val="000000"/>
                          </a:solidFill>
                          <a:latin typeface="Arial"/>
                          <a:ea typeface="Times New Roman"/>
                          <a:cs typeface="Times New Roman"/>
                        </a:rPr>
                        <a:t>Demanda de Pérdidas técnicas (1%)</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latin typeface="Arial"/>
                          <a:ea typeface="Times New Roman"/>
                          <a:cs typeface="Times New Roman"/>
                        </a:rPr>
                        <a:t>0,31</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s-EC" sz="1100">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pPr>
                      <a:endParaRPr lang="es-EC" sz="1100">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C" sz="1100">
                        <a:latin typeface="Calibri"/>
                        <a:cs typeface="Times New Roman"/>
                      </a:endParaRPr>
                    </a:p>
                  </a:txBody>
                  <a:tcPr marL="44450" marR="44450" marT="0" marB="0" anchor="b">
                    <a:lnL>
                      <a:noFill/>
                    </a:lnL>
                    <a:lnR>
                      <a:noFill/>
                    </a:lnR>
                    <a:lnT>
                      <a:noFill/>
                    </a:lnT>
                    <a:lnB>
                      <a:noFill/>
                    </a:lnB>
                  </a:tcPr>
                </a:tc>
              </a:tr>
              <a:tr h="190500">
                <a:tc>
                  <a:txBody>
                    <a:bodyPr/>
                    <a:lstStyle/>
                    <a:p>
                      <a:pPr algn="ctr">
                        <a:lnSpc>
                          <a:spcPct val="115000"/>
                        </a:lnSpc>
                        <a:spcAft>
                          <a:spcPts val="0"/>
                        </a:spcAft>
                      </a:pPr>
                      <a:r>
                        <a:rPr lang="es-EC" sz="1100">
                          <a:solidFill>
                            <a:srgbClr val="000000"/>
                          </a:solidFill>
                          <a:latin typeface="Arial"/>
                          <a:ea typeface="Times New Roman"/>
                          <a:cs typeface="Times New Roman"/>
                        </a:rPr>
                        <a:t>DD (kVA)</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latin typeface="Arial"/>
                          <a:ea typeface="Times New Roman"/>
                          <a:cs typeface="Times New Roman"/>
                        </a:rPr>
                        <a:t>33,36</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s-EC" sz="1100">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pPr>
                      <a:endParaRPr lang="es-EC" sz="1100">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C" sz="1100">
                        <a:latin typeface="Calibri"/>
                        <a:cs typeface="Times New Roman"/>
                      </a:endParaRPr>
                    </a:p>
                  </a:txBody>
                  <a:tcPr marL="44450" marR="44450" marT="0" marB="0" anchor="b">
                    <a:lnL>
                      <a:noFill/>
                    </a:lnL>
                    <a:lnR>
                      <a:noFill/>
                    </a:lnR>
                    <a:lnT>
                      <a:noFill/>
                    </a:lnT>
                    <a:lnB>
                      <a:noFill/>
                    </a:lnB>
                  </a:tcPr>
                </a:tc>
              </a:tr>
              <a:tr h="190500">
                <a:tc>
                  <a:txBody>
                    <a:bodyPr/>
                    <a:lstStyle/>
                    <a:p>
                      <a:pPr algn="ctr">
                        <a:lnSpc>
                          <a:spcPct val="115000"/>
                        </a:lnSpc>
                        <a:spcAft>
                          <a:spcPts val="0"/>
                        </a:spcAft>
                      </a:pPr>
                      <a:r>
                        <a:rPr lang="es-EC" sz="1100">
                          <a:solidFill>
                            <a:srgbClr val="000000"/>
                          </a:solidFill>
                          <a:latin typeface="Arial"/>
                          <a:ea typeface="Times New Roman"/>
                          <a:cs typeface="Times New Roman"/>
                        </a:rPr>
                        <a:t>Sobre Carga de Transformador (10 %)</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latin typeface="Arial"/>
                          <a:ea typeface="Times New Roman"/>
                          <a:cs typeface="Times New Roman"/>
                        </a:rPr>
                        <a:t>0,10</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s-EC" sz="1100">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pPr>
                      <a:endParaRPr lang="es-EC" sz="1100">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C" sz="1100">
                        <a:latin typeface="Calibri"/>
                        <a:cs typeface="Times New Roman"/>
                      </a:endParaRPr>
                    </a:p>
                  </a:txBody>
                  <a:tcPr marL="44450" marR="44450" marT="0" marB="0" anchor="b">
                    <a:lnL>
                      <a:noFill/>
                    </a:lnL>
                    <a:lnR>
                      <a:noFill/>
                    </a:lnR>
                    <a:lnT>
                      <a:noFill/>
                    </a:lnT>
                    <a:lnB>
                      <a:noFill/>
                    </a:lnB>
                  </a:tcPr>
                </a:tc>
              </a:tr>
              <a:tr h="190500">
                <a:tc>
                  <a:txBody>
                    <a:bodyPr/>
                    <a:lstStyle/>
                    <a:p>
                      <a:pPr algn="ctr">
                        <a:lnSpc>
                          <a:spcPct val="115000"/>
                        </a:lnSpc>
                        <a:spcAft>
                          <a:spcPts val="0"/>
                        </a:spcAft>
                      </a:pPr>
                      <a:r>
                        <a:rPr lang="es-EC" sz="1100" b="1">
                          <a:solidFill>
                            <a:srgbClr val="000000"/>
                          </a:solidFill>
                          <a:latin typeface="Arial"/>
                          <a:ea typeface="Times New Roman"/>
                          <a:cs typeface="Times New Roman"/>
                        </a:rPr>
                        <a:t>P(Trafo)</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b="1">
                          <a:solidFill>
                            <a:srgbClr val="000000"/>
                          </a:solidFill>
                          <a:latin typeface="Arial"/>
                          <a:ea typeface="Times New Roman"/>
                          <a:cs typeface="Times New Roman"/>
                        </a:rPr>
                        <a:t>30,02</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s-EC" sz="1100">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pPr>
                      <a:endParaRPr lang="es-EC" sz="1100">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C" sz="1100" dirty="0">
                        <a:latin typeface="Calibri"/>
                        <a:cs typeface="Times New Roman"/>
                      </a:endParaRPr>
                    </a:p>
                  </a:txBody>
                  <a:tcPr marL="44450" marR="44450" marT="0" marB="0" anchor="b">
                    <a:lnL>
                      <a:noFill/>
                    </a:lnL>
                    <a:lnR>
                      <a:noFill/>
                    </a:lnR>
                    <a:lnT>
                      <a:noFill/>
                    </a:lnT>
                    <a:lnB>
                      <a:noFill/>
                    </a:lnB>
                  </a:tcPr>
                </a:tc>
              </a:tr>
            </a:tbl>
          </a:graphicData>
        </a:graphic>
      </p:graphicFrame>
      <p:graphicFrame>
        <p:nvGraphicFramePr>
          <p:cNvPr id="11" name="10 Tabla"/>
          <p:cNvGraphicFramePr>
            <a:graphicFrameLocks noGrp="1"/>
          </p:cNvGraphicFramePr>
          <p:nvPr/>
        </p:nvGraphicFramePr>
        <p:xfrm>
          <a:off x="928662" y="1714488"/>
          <a:ext cx="5410200" cy="1785951"/>
        </p:xfrm>
        <a:graphic>
          <a:graphicData uri="http://schemas.openxmlformats.org/drawingml/2006/table">
            <a:tbl>
              <a:tblPr/>
              <a:tblGrid>
                <a:gridCol w="2527300"/>
                <a:gridCol w="762000"/>
                <a:gridCol w="320675"/>
                <a:gridCol w="1076325"/>
                <a:gridCol w="723900"/>
              </a:tblGrid>
              <a:tr h="396878">
                <a:tc>
                  <a:txBody>
                    <a:bodyPr/>
                    <a:lstStyle/>
                    <a:p>
                      <a:pPr algn="ctr">
                        <a:lnSpc>
                          <a:spcPct val="115000"/>
                        </a:lnSpc>
                        <a:spcAft>
                          <a:spcPts val="0"/>
                        </a:spcAft>
                      </a:pPr>
                      <a:r>
                        <a:rPr lang="es-EC" sz="1100">
                          <a:solidFill>
                            <a:srgbClr val="000000"/>
                          </a:solidFill>
                          <a:latin typeface="Arial"/>
                          <a:ea typeface="Times New Roman"/>
                          <a:cs typeface="Times New Roman"/>
                        </a:rPr>
                        <a:t>Factor de Potencia</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latin typeface="Arial"/>
                          <a:ea typeface="Times New Roman"/>
                          <a:cs typeface="Times New Roman"/>
                        </a:rPr>
                        <a:t>0,95</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s-EC" sz="1100">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1100" b="1">
                          <a:solidFill>
                            <a:srgbClr val="000000"/>
                          </a:solidFill>
                          <a:latin typeface="Arial"/>
                          <a:ea typeface="Times New Roman"/>
                          <a:cs typeface="Times New Roman"/>
                        </a:rPr>
                        <a:t>Factor de Demanda</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b="1">
                          <a:solidFill>
                            <a:srgbClr val="000000"/>
                          </a:solidFill>
                          <a:latin typeface="Arial"/>
                          <a:ea typeface="Times New Roman"/>
                          <a:cs typeface="Times New Roman"/>
                        </a:rPr>
                        <a:t>0,30</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8439">
                <a:tc>
                  <a:txBody>
                    <a:bodyPr/>
                    <a:lstStyle/>
                    <a:p>
                      <a:pPr algn="ctr">
                        <a:lnSpc>
                          <a:spcPct val="115000"/>
                        </a:lnSpc>
                        <a:spcAft>
                          <a:spcPts val="0"/>
                        </a:spcAft>
                      </a:pPr>
                      <a:r>
                        <a:rPr lang="es-EC" sz="1100">
                          <a:solidFill>
                            <a:srgbClr val="000000"/>
                          </a:solidFill>
                          <a:latin typeface="Arial"/>
                          <a:ea typeface="Times New Roman"/>
                          <a:cs typeface="Times New Roman"/>
                        </a:rPr>
                        <a:t>DMU (KVA)</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latin typeface="Arial"/>
                          <a:ea typeface="Times New Roman"/>
                          <a:cs typeface="Times New Roman"/>
                        </a:rPr>
                        <a:t>3,8</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s-EC" sz="1100">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pPr>
                      <a:endParaRPr lang="es-EC" sz="1100">
                        <a:latin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pPr>
                      <a:endParaRPr lang="es-EC" sz="1100">
                        <a:latin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198439">
                <a:tc>
                  <a:txBody>
                    <a:bodyPr/>
                    <a:lstStyle/>
                    <a:p>
                      <a:pPr algn="ctr">
                        <a:lnSpc>
                          <a:spcPct val="115000"/>
                        </a:lnSpc>
                        <a:spcAft>
                          <a:spcPts val="0"/>
                        </a:spcAft>
                      </a:pPr>
                      <a:r>
                        <a:rPr lang="es-EC" sz="1100">
                          <a:solidFill>
                            <a:srgbClr val="000000"/>
                          </a:solidFill>
                          <a:latin typeface="Arial"/>
                          <a:ea typeface="Times New Roman"/>
                          <a:cs typeface="Times New Roman"/>
                        </a:rPr>
                        <a:t>Número de Usuarios</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latin typeface="Arial"/>
                          <a:ea typeface="Times New Roman"/>
                          <a:cs typeface="Times New Roman"/>
                        </a:rPr>
                        <a:t>8</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s-EC" sz="1100">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pPr>
                      <a:endParaRPr lang="es-EC" sz="1100">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C" sz="1100">
                        <a:latin typeface="Calibri"/>
                        <a:cs typeface="Times New Roman"/>
                      </a:endParaRPr>
                    </a:p>
                  </a:txBody>
                  <a:tcPr marL="44450" marR="44450" marT="0" marB="0" anchor="b">
                    <a:lnL>
                      <a:noFill/>
                    </a:lnL>
                    <a:lnR>
                      <a:noFill/>
                    </a:lnR>
                    <a:lnT>
                      <a:noFill/>
                    </a:lnT>
                    <a:lnB>
                      <a:noFill/>
                    </a:lnB>
                  </a:tcPr>
                </a:tc>
              </a:tr>
              <a:tr h="198439">
                <a:tc>
                  <a:txBody>
                    <a:bodyPr/>
                    <a:lstStyle/>
                    <a:p>
                      <a:pPr algn="ctr">
                        <a:lnSpc>
                          <a:spcPct val="115000"/>
                        </a:lnSpc>
                        <a:spcAft>
                          <a:spcPts val="0"/>
                        </a:spcAft>
                      </a:pPr>
                      <a:r>
                        <a:rPr lang="es-EC" sz="1100">
                          <a:solidFill>
                            <a:srgbClr val="000000"/>
                          </a:solidFill>
                          <a:latin typeface="Arial"/>
                          <a:ea typeface="Times New Roman"/>
                          <a:cs typeface="Times New Roman"/>
                        </a:rPr>
                        <a:t>Factor de diversidad</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latin typeface="Arial"/>
                          <a:ea typeface="Times New Roman"/>
                          <a:cs typeface="Times New Roman"/>
                        </a:rPr>
                        <a:t>2,54</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s-EC" sz="1100">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pPr>
                      <a:endParaRPr lang="es-EC" sz="1100">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C" sz="1100">
                        <a:latin typeface="Calibri"/>
                        <a:cs typeface="Times New Roman"/>
                      </a:endParaRPr>
                    </a:p>
                  </a:txBody>
                  <a:tcPr marL="44450" marR="44450" marT="0" marB="0" anchor="b">
                    <a:lnL>
                      <a:noFill/>
                    </a:lnL>
                    <a:lnR>
                      <a:noFill/>
                    </a:lnR>
                    <a:lnT>
                      <a:noFill/>
                    </a:lnT>
                    <a:lnB>
                      <a:noFill/>
                    </a:lnB>
                  </a:tcPr>
                </a:tc>
              </a:tr>
              <a:tr h="198439">
                <a:tc>
                  <a:txBody>
                    <a:bodyPr/>
                    <a:lstStyle/>
                    <a:p>
                      <a:pPr algn="ctr">
                        <a:lnSpc>
                          <a:spcPct val="115000"/>
                        </a:lnSpc>
                        <a:spcAft>
                          <a:spcPts val="0"/>
                        </a:spcAft>
                      </a:pPr>
                      <a:r>
                        <a:rPr lang="es-EC" sz="1100">
                          <a:solidFill>
                            <a:srgbClr val="000000"/>
                          </a:solidFill>
                          <a:latin typeface="Arial"/>
                          <a:ea typeface="Times New Roman"/>
                          <a:cs typeface="Times New Roman"/>
                        </a:rPr>
                        <a:t>Demanda de Pérdidas técnicas (1%)</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latin typeface="Arial"/>
                          <a:ea typeface="Times New Roman"/>
                          <a:cs typeface="Times New Roman"/>
                        </a:rPr>
                        <a:t>0,12</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s-EC" sz="1100">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pPr>
                      <a:endParaRPr lang="es-EC" sz="1100">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C" sz="1100">
                        <a:latin typeface="Calibri"/>
                        <a:cs typeface="Times New Roman"/>
                      </a:endParaRPr>
                    </a:p>
                  </a:txBody>
                  <a:tcPr marL="44450" marR="44450" marT="0" marB="0" anchor="b">
                    <a:lnL>
                      <a:noFill/>
                    </a:lnL>
                    <a:lnR>
                      <a:noFill/>
                    </a:lnR>
                    <a:lnT>
                      <a:noFill/>
                    </a:lnT>
                    <a:lnB>
                      <a:noFill/>
                    </a:lnB>
                  </a:tcPr>
                </a:tc>
              </a:tr>
              <a:tr h="198439">
                <a:tc>
                  <a:txBody>
                    <a:bodyPr/>
                    <a:lstStyle/>
                    <a:p>
                      <a:pPr algn="ctr">
                        <a:lnSpc>
                          <a:spcPct val="115000"/>
                        </a:lnSpc>
                        <a:spcAft>
                          <a:spcPts val="0"/>
                        </a:spcAft>
                      </a:pPr>
                      <a:r>
                        <a:rPr lang="es-EC" sz="1100">
                          <a:solidFill>
                            <a:srgbClr val="000000"/>
                          </a:solidFill>
                          <a:latin typeface="Arial"/>
                          <a:ea typeface="Times New Roman"/>
                          <a:cs typeface="Times New Roman"/>
                        </a:rPr>
                        <a:t>DD (kVA)</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latin typeface="Arial"/>
                          <a:ea typeface="Times New Roman"/>
                          <a:cs typeface="Times New Roman"/>
                        </a:rPr>
                        <a:t>12,72</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s-EC" sz="1100">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pPr>
                      <a:endParaRPr lang="es-EC" sz="1100">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C" sz="1100">
                        <a:latin typeface="Calibri"/>
                        <a:cs typeface="Times New Roman"/>
                      </a:endParaRPr>
                    </a:p>
                  </a:txBody>
                  <a:tcPr marL="44450" marR="44450" marT="0" marB="0" anchor="b">
                    <a:lnL>
                      <a:noFill/>
                    </a:lnL>
                    <a:lnR>
                      <a:noFill/>
                    </a:lnR>
                    <a:lnT>
                      <a:noFill/>
                    </a:lnT>
                    <a:lnB>
                      <a:noFill/>
                    </a:lnB>
                  </a:tcPr>
                </a:tc>
              </a:tr>
              <a:tr h="198439">
                <a:tc>
                  <a:txBody>
                    <a:bodyPr/>
                    <a:lstStyle/>
                    <a:p>
                      <a:pPr algn="ctr">
                        <a:lnSpc>
                          <a:spcPct val="115000"/>
                        </a:lnSpc>
                        <a:spcAft>
                          <a:spcPts val="0"/>
                        </a:spcAft>
                      </a:pPr>
                      <a:r>
                        <a:rPr lang="es-EC" sz="1100">
                          <a:solidFill>
                            <a:srgbClr val="000000"/>
                          </a:solidFill>
                          <a:latin typeface="Arial"/>
                          <a:ea typeface="Times New Roman"/>
                          <a:cs typeface="Times New Roman"/>
                        </a:rPr>
                        <a:t>Sobre Carga de Transformador (10 %)</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latin typeface="Arial"/>
                          <a:ea typeface="Times New Roman"/>
                          <a:cs typeface="Times New Roman"/>
                        </a:rPr>
                        <a:t>0,10</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s-EC" sz="1100">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pPr>
                      <a:endParaRPr lang="es-EC" sz="1100">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C" sz="1100">
                        <a:latin typeface="Calibri"/>
                        <a:cs typeface="Times New Roman"/>
                      </a:endParaRPr>
                    </a:p>
                  </a:txBody>
                  <a:tcPr marL="44450" marR="44450" marT="0" marB="0" anchor="b">
                    <a:lnL>
                      <a:noFill/>
                    </a:lnL>
                    <a:lnR>
                      <a:noFill/>
                    </a:lnR>
                    <a:lnT>
                      <a:noFill/>
                    </a:lnT>
                    <a:lnB>
                      <a:noFill/>
                    </a:lnB>
                  </a:tcPr>
                </a:tc>
              </a:tr>
              <a:tr h="198439">
                <a:tc>
                  <a:txBody>
                    <a:bodyPr/>
                    <a:lstStyle/>
                    <a:p>
                      <a:pPr algn="ctr">
                        <a:lnSpc>
                          <a:spcPct val="115000"/>
                        </a:lnSpc>
                        <a:spcAft>
                          <a:spcPts val="0"/>
                        </a:spcAft>
                      </a:pPr>
                      <a:r>
                        <a:rPr lang="es-EC" sz="1100" b="1">
                          <a:solidFill>
                            <a:srgbClr val="000000"/>
                          </a:solidFill>
                          <a:latin typeface="Arial"/>
                          <a:ea typeface="Times New Roman"/>
                          <a:cs typeface="Times New Roman"/>
                        </a:rPr>
                        <a:t>P(Trafo)</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b="1">
                          <a:solidFill>
                            <a:srgbClr val="000000"/>
                          </a:solidFill>
                          <a:latin typeface="Arial"/>
                          <a:ea typeface="Times New Roman"/>
                          <a:cs typeface="Times New Roman"/>
                        </a:rPr>
                        <a:t>11,45</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s-EC" sz="1100">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pPr>
                      <a:endParaRPr lang="es-EC" sz="1100">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C" sz="1100" dirty="0">
                        <a:latin typeface="Calibri"/>
                        <a:cs typeface="Times New Roman"/>
                      </a:endParaRPr>
                    </a:p>
                  </a:txBody>
                  <a:tcPr marL="44450" marR="44450" marT="0" marB="0" anchor="b">
                    <a:lnL>
                      <a:noFill/>
                    </a:lnL>
                    <a:lnR>
                      <a:noFill/>
                    </a:lnR>
                    <a:lnT>
                      <a:noFill/>
                    </a:lnT>
                    <a:lnB>
                      <a:noFill/>
                    </a:lnB>
                  </a:tcPr>
                </a:tc>
              </a:tr>
            </a:tbl>
          </a:graphicData>
        </a:graphic>
      </p:graphicFrame>
      <p:sp>
        <p:nvSpPr>
          <p:cNvPr id="22529" name="Rectangle 1"/>
          <p:cNvSpPr>
            <a:spLocks noChangeArrowheads="1"/>
          </p:cNvSpPr>
          <p:nvPr/>
        </p:nvSpPr>
        <p:spPr bwMode="auto">
          <a:xfrm>
            <a:off x="357158" y="5429264"/>
            <a:ext cx="5086649" cy="954010"/>
          </a:xfrm>
          <a:prstGeom prst="rect">
            <a:avLst/>
          </a:prstGeom>
          <a:noFill/>
          <a:ln w="9525">
            <a:noFill/>
            <a:miter lim="800000"/>
            <a:headEnd/>
            <a:tailEnd/>
          </a:ln>
          <a:effectLst/>
        </p:spPr>
        <p:txBody>
          <a:bodyPr vert="horz" wrap="square" lIns="91440" tIns="304704" rIns="9144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400" b="1" i="0" u="none" strike="noStrike" cap="none" normalizeH="0" baseline="0" dirty="0" smtClean="0" bmk="">
              <a:ln>
                <a:noFill/>
              </a:ln>
              <a:solidFill>
                <a:srgbClr val="365F91"/>
              </a:solidFill>
              <a:effectLst/>
              <a:latin typeface="Cambria"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C" sz="1000" b="1" i="0" u="none" strike="noStrike" cap="none" normalizeH="0" baseline="0" dirty="0" smtClean="0" bmk="">
                <a:ln>
                  <a:noFill/>
                </a:ln>
                <a:solidFill>
                  <a:schemeClr val="tx1"/>
                </a:solidFill>
                <a:effectLst/>
                <a:latin typeface="Arial" pitchFamily="34" charset="0"/>
                <a:ea typeface="Times New Roman" pitchFamily="18" charset="0"/>
                <a:cs typeface="Arial" pitchFamily="34" charset="0"/>
              </a:rPr>
              <a:t>Demanda de Dise</a:t>
            </a:r>
            <a:r>
              <a:rPr kumimoji="0" lang="es-EC" sz="1000" b="1" i="0" u="none" strike="noStrike" cap="none" normalizeH="0" baseline="0" dirty="0" smtClean="0" bmk="">
                <a:ln>
                  <a:noFill/>
                </a:ln>
                <a:solidFill>
                  <a:schemeClr val="tx1"/>
                </a:solidFill>
                <a:effectLst/>
                <a:latin typeface="Cambria"/>
                <a:ea typeface="Times New Roman" pitchFamily="18" charset="0"/>
                <a:cs typeface="Arial" pitchFamily="34" charset="0"/>
              </a:rPr>
              <a:t>ñ</a:t>
            </a:r>
            <a:r>
              <a:rPr kumimoji="0" lang="es-EC" sz="1000" b="1" i="0" u="none" strike="noStrike" cap="none" normalizeH="0" baseline="0" dirty="0" smtClean="0" bmk="">
                <a:ln>
                  <a:noFill/>
                </a:ln>
                <a:solidFill>
                  <a:schemeClr val="tx1"/>
                </a:solidFill>
                <a:effectLst/>
                <a:latin typeface="Arial" pitchFamily="34" charset="0"/>
                <a:ea typeface="Times New Roman" pitchFamily="18" charset="0"/>
                <a:cs typeface="Arial" pitchFamily="34" charset="0"/>
              </a:rPr>
              <a:t>o </a:t>
            </a:r>
            <a:r>
              <a:rPr kumimoji="0" lang="es-EC" sz="1000" b="1" i="0" u="none" strike="noStrike" cap="none" normalizeH="0" baseline="0" dirty="0" smtClean="0" bmk="">
                <a:ln>
                  <a:noFill/>
                </a:ln>
                <a:solidFill>
                  <a:schemeClr val="tx1"/>
                </a:solidFill>
                <a:effectLst/>
                <a:latin typeface="Cambria"/>
                <a:ea typeface="Times New Roman" pitchFamily="18" charset="0"/>
                <a:cs typeface="Arial" pitchFamily="34" charset="0"/>
              </a:rPr>
              <a:t>–</a:t>
            </a:r>
            <a:r>
              <a:rPr kumimoji="0" lang="es-EC" sz="1000" b="1" i="0" u="none" strike="noStrike" cap="none" normalizeH="0" baseline="0" dirty="0" smtClean="0" bmk="">
                <a:ln>
                  <a:noFill/>
                </a:ln>
                <a:solidFill>
                  <a:schemeClr val="tx1"/>
                </a:solidFill>
                <a:effectLst/>
                <a:latin typeface="Arial" pitchFamily="34" charset="0"/>
                <a:ea typeface="Times New Roman" pitchFamily="18" charset="0"/>
                <a:cs typeface="Arial" pitchFamily="34" charset="0"/>
              </a:rPr>
              <a:t> Departamento Tipo 2 </a:t>
            </a:r>
            <a:r>
              <a:rPr kumimoji="0" lang="es-EC" sz="1000" b="1" i="0" u="none" strike="noStrike" cap="none" normalizeH="0" baseline="0" dirty="0" smtClean="0" bmk="">
                <a:ln>
                  <a:noFill/>
                </a:ln>
                <a:solidFill>
                  <a:schemeClr val="tx1"/>
                </a:solidFill>
                <a:effectLst/>
                <a:latin typeface="Cambria"/>
                <a:ea typeface="Times New Roman" pitchFamily="18" charset="0"/>
                <a:cs typeface="Arial" pitchFamily="34" charset="0"/>
              </a:rPr>
              <a:t>–</a:t>
            </a:r>
            <a:r>
              <a:rPr kumimoji="0" lang="es-EC" sz="1000" b="1" i="0" u="none" strike="noStrike" cap="none" normalizeH="0" baseline="0" dirty="0" smtClean="0" bmk="">
                <a:ln>
                  <a:noFill/>
                </a:ln>
                <a:solidFill>
                  <a:schemeClr val="tx1"/>
                </a:solidFill>
                <a:effectLst/>
                <a:latin typeface="Arial" pitchFamily="34" charset="0"/>
                <a:ea typeface="Times New Roman" pitchFamily="18" charset="0"/>
                <a:cs typeface="Arial" pitchFamily="34" charset="0"/>
              </a:rPr>
              <a:t> Edificio Ibis del Moral III</a:t>
            </a:r>
            <a:endParaRPr kumimoji="0" lang="es-ES" sz="1400" b="1" i="0" u="none" strike="noStrike" cap="none" normalizeH="0" baseline="0" dirty="0" smtClean="0">
              <a:ln>
                <a:noFill/>
              </a:ln>
              <a:solidFill>
                <a:srgbClr val="365F91"/>
              </a:solidFill>
              <a:effectLst/>
              <a:latin typeface="Cambria"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Rectangle 1"/>
          <p:cNvSpPr>
            <a:spLocks noChangeArrowheads="1"/>
          </p:cNvSpPr>
          <p:nvPr/>
        </p:nvSpPr>
        <p:spPr bwMode="auto">
          <a:xfrm>
            <a:off x="285720" y="3286124"/>
            <a:ext cx="4400564" cy="461568"/>
          </a:xfrm>
          <a:prstGeom prst="rect">
            <a:avLst/>
          </a:prstGeom>
          <a:noFill/>
          <a:ln w="9525">
            <a:noFill/>
            <a:miter lim="800000"/>
            <a:headEnd/>
            <a:tailEnd/>
          </a:ln>
          <a:effectLst/>
        </p:spPr>
        <p:txBody>
          <a:bodyPr vert="horz" wrap="none" lIns="91440" tIns="304704" rIns="9144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1000" b="1" i="0" u="none" strike="noStrike" cap="none" normalizeH="0" baseline="0" dirty="0" smtClean="0" bmk="_Toc349701953">
                <a:ln>
                  <a:noFill/>
                </a:ln>
                <a:solidFill>
                  <a:schemeClr val="tx1"/>
                </a:solidFill>
                <a:effectLst/>
                <a:latin typeface="Arial" pitchFamily="34" charset="0"/>
                <a:ea typeface="Times New Roman" pitchFamily="18" charset="0"/>
                <a:cs typeface="Arial" pitchFamily="34" charset="0"/>
              </a:rPr>
              <a:t>Demanda de Dise</a:t>
            </a:r>
            <a:r>
              <a:rPr kumimoji="0" lang="es-EC" sz="1000" b="1" i="0" u="none" strike="noStrike" cap="none" normalizeH="0" baseline="0" dirty="0" smtClean="0" bmk="_Toc349701953">
                <a:ln>
                  <a:noFill/>
                </a:ln>
                <a:solidFill>
                  <a:schemeClr val="tx1"/>
                </a:solidFill>
                <a:effectLst/>
                <a:latin typeface="Cambria"/>
                <a:ea typeface="Times New Roman" pitchFamily="18" charset="0"/>
                <a:cs typeface="Arial" pitchFamily="34" charset="0"/>
              </a:rPr>
              <a:t>ñ</a:t>
            </a:r>
            <a:r>
              <a:rPr kumimoji="0" lang="es-EC" sz="1000" b="1" i="0" u="none" strike="noStrike" cap="none" normalizeH="0" baseline="0" dirty="0" smtClean="0" bmk="_Toc349701953">
                <a:ln>
                  <a:noFill/>
                </a:ln>
                <a:solidFill>
                  <a:schemeClr val="tx1"/>
                </a:solidFill>
                <a:effectLst/>
                <a:latin typeface="Arial" pitchFamily="34" charset="0"/>
                <a:ea typeface="Times New Roman" pitchFamily="18" charset="0"/>
                <a:cs typeface="Arial" pitchFamily="34" charset="0"/>
              </a:rPr>
              <a:t>o </a:t>
            </a:r>
            <a:r>
              <a:rPr kumimoji="0" lang="es-EC" sz="1000" b="1" i="0" u="none" strike="noStrike" cap="none" normalizeH="0" baseline="0" dirty="0" smtClean="0" bmk="_Toc349701953">
                <a:ln>
                  <a:noFill/>
                </a:ln>
                <a:solidFill>
                  <a:schemeClr val="tx1"/>
                </a:solidFill>
                <a:effectLst/>
                <a:latin typeface="Cambria"/>
                <a:ea typeface="Times New Roman" pitchFamily="18" charset="0"/>
                <a:cs typeface="Arial" pitchFamily="34" charset="0"/>
              </a:rPr>
              <a:t>–</a:t>
            </a:r>
            <a:r>
              <a:rPr kumimoji="0" lang="es-EC" sz="1000" b="1" i="0" u="none" strike="noStrike" cap="none" normalizeH="0" baseline="0" dirty="0" smtClean="0" bmk="_Toc349701953">
                <a:ln>
                  <a:noFill/>
                </a:ln>
                <a:solidFill>
                  <a:schemeClr val="tx1"/>
                </a:solidFill>
                <a:effectLst/>
                <a:latin typeface="Arial" pitchFamily="34" charset="0"/>
                <a:ea typeface="Times New Roman" pitchFamily="18" charset="0"/>
                <a:cs typeface="Arial" pitchFamily="34" charset="0"/>
              </a:rPr>
              <a:t> Departamento Tipo 1 </a:t>
            </a:r>
            <a:r>
              <a:rPr kumimoji="0" lang="es-EC" sz="1000" b="1" i="0" u="none" strike="noStrike" cap="none" normalizeH="0" baseline="0" dirty="0" smtClean="0" bmk="_Toc349701953">
                <a:ln>
                  <a:noFill/>
                </a:ln>
                <a:solidFill>
                  <a:schemeClr val="tx1"/>
                </a:solidFill>
                <a:effectLst/>
                <a:latin typeface="Cambria"/>
                <a:ea typeface="Times New Roman" pitchFamily="18" charset="0"/>
                <a:cs typeface="Arial" pitchFamily="34" charset="0"/>
              </a:rPr>
              <a:t>–</a:t>
            </a:r>
            <a:r>
              <a:rPr kumimoji="0" lang="es-EC" sz="1000" b="1" i="0" u="none" strike="noStrike" cap="none" normalizeH="0" baseline="0" dirty="0" smtClean="0" bmk="_Toc349701953">
                <a:ln>
                  <a:noFill/>
                </a:ln>
                <a:solidFill>
                  <a:schemeClr val="tx1"/>
                </a:solidFill>
                <a:effectLst/>
                <a:latin typeface="Arial" pitchFamily="34" charset="0"/>
                <a:ea typeface="Times New Roman" pitchFamily="18" charset="0"/>
                <a:cs typeface="Arial" pitchFamily="34" charset="0"/>
              </a:rPr>
              <a:t> Edificio Ibis del Moral II</a:t>
            </a:r>
            <a:endParaRPr kumimoji="0" lang="es-ES" sz="1400" b="1" i="0" u="none" strike="noStrike" cap="none" normalizeH="0" baseline="0" dirty="0" smtClean="0" bmk="">
              <a:ln>
                <a:noFill/>
              </a:ln>
              <a:solidFill>
                <a:srgbClr val="365F91"/>
              </a:solidFill>
              <a:effectLst/>
              <a:latin typeface="Cambria" pitchFamily="18" charset="0"/>
              <a:ea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bwMode="white">
          <a:xfrm>
            <a:off x="928662" y="428604"/>
            <a:ext cx="7010400" cy="563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C" sz="2000" b="0" i="0" u="none" strike="noStrike" kern="0" cap="none" spc="0" normalizeH="0" baseline="0" noProof="0" dirty="0" smtClean="0">
                <a:ln>
                  <a:noFill/>
                </a:ln>
                <a:solidFill>
                  <a:schemeClr val="bg1"/>
                </a:solidFill>
                <a:effectLst/>
                <a:uLnTx/>
                <a:uFillTx/>
                <a:latin typeface="+mj-lt"/>
                <a:ea typeface="+mj-ea"/>
                <a:cs typeface="+mj-cs"/>
              </a:rPr>
              <a:t>Demanda de Diseño– Edificio Ibis del Moral III</a:t>
            </a:r>
            <a:endParaRPr kumimoji="0" lang="es-EC" sz="2000" b="0" i="0" u="none" strike="noStrike" kern="0" cap="none" spc="0" normalizeH="0" baseline="0" noProof="0" dirty="0">
              <a:ln>
                <a:noFill/>
              </a:ln>
              <a:solidFill>
                <a:schemeClr val="bg1"/>
              </a:solidFill>
              <a:effectLst/>
              <a:uLnTx/>
              <a:uFillTx/>
              <a:latin typeface="+mj-lt"/>
              <a:ea typeface="+mj-ea"/>
              <a:cs typeface="+mj-cs"/>
            </a:endParaRPr>
          </a:p>
        </p:txBody>
      </p:sp>
      <p:pic>
        <p:nvPicPr>
          <p:cNvPr id="6" name="3 Marcador de contenido" descr="SELLO2"/>
          <p:cNvPicPr>
            <a:picLocks/>
          </p:cNvPicPr>
          <p:nvPr/>
        </p:nvPicPr>
        <p:blipFill>
          <a:blip r:embed="rId2" cstate="print"/>
          <a:srcRect/>
          <a:stretch>
            <a:fillRect/>
          </a:stretch>
        </p:blipFill>
        <p:spPr bwMode="auto">
          <a:xfrm>
            <a:off x="8142316" y="0"/>
            <a:ext cx="1001684" cy="856211"/>
          </a:xfrm>
          <a:prstGeom prst="rect">
            <a:avLst/>
          </a:prstGeom>
          <a:noFill/>
          <a:ln w="9525">
            <a:noFill/>
            <a:miter lim="800000"/>
            <a:headEnd/>
            <a:tailEnd/>
          </a:ln>
          <a:effectLst/>
        </p:spPr>
      </p:pic>
      <p:sp>
        <p:nvSpPr>
          <p:cNvPr id="8" name="1 Título"/>
          <p:cNvSpPr txBox="1">
            <a:spLocks/>
          </p:cNvSpPr>
          <p:nvPr/>
        </p:nvSpPr>
        <p:spPr bwMode="white">
          <a:xfrm>
            <a:off x="-32" y="0"/>
            <a:ext cx="2428892" cy="4206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C" sz="1200" b="0" i="0" u="none" strike="noStrike" kern="0" cap="none" spc="0" normalizeH="0" baseline="0" noProof="0" dirty="0" smtClean="0">
                <a:ln>
                  <a:noFill/>
                </a:ln>
                <a:solidFill>
                  <a:schemeClr val="bg1"/>
                </a:solidFill>
                <a:effectLst/>
                <a:uLnTx/>
                <a:uFillTx/>
                <a:latin typeface="+mj-lt"/>
                <a:ea typeface="+mj-ea"/>
                <a:cs typeface="+mj-cs"/>
              </a:rPr>
              <a:t>Proceso</a:t>
            </a:r>
            <a:r>
              <a:rPr kumimoji="0" lang="es-EC" sz="1200" b="0" i="0" u="none" strike="noStrike" kern="0" cap="none" spc="0" normalizeH="0" noProof="0" dirty="0" smtClean="0">
                <a:ln>
                  <a:noFill/>
                </a:ln>
                <a:solidFill>
                  <a:schemeClr val="bg1"/>
                </a:solidFill>
                <a:effectLst/>
                <a:uLnTx/>
                <a:uFillTx/>
                <a:latin typeface="+mj-lt"/>
                <a:ea typeface="+mj-ea"/>
                <a:cs typeface="+mj-cs"/>
              </a:rPr>
              <a:t> de Diseño  - Ingenier</a:t>
            </a:r>
            <a:r>
              <a:rPr lang="es-EC" sz="1200" kern="0" dirty="0" smtClean="0">
                <a:solidFill>
                  <a:schemeClr val="bg1"/>
                </a:solidFill>
                <a:latin typeface="+mj-lt"/>
                <a:ea typeface="+mj-ea"/>
                <a:cs typeface="+mj-cs"/>
              </a:rPr>
              <a:t>ía</a:t>
            </a:r>
            <a:endParaRPr kumimoji="0" lang="es-EC" sz="1200" b="0" i="0" u="none" strike="noStrike" kern="0" cap="none" spc="0" normalizeH="0" baseline="0" noProof="0" dirty="0">
              <a:ln>
                <a:noFill/>
              </a:ln>
              <a:solidFill>
                <a:schemeClr val="bg1"/>
              </a:solidFill>
              <a:effectLst/>
              <a:uLnTx/>
              <a:uFillTx/>
              <a:latin typeface="+mj-lt"/>
              <a:ea typeface="+mj-ea"/>
              <a:cs typeface="+mj-cs"/>
            </a:endParaRPr>
          </a:p>
        </p:txBody>
      </p:sp>
      <p:graphicFrame>
        <p:nvGraphicFramePr>
          <p:cNvPr id="13" name="12 Tabla"/>
          <p:cNvGraphicFramePr>
            <a:graphicFrameLocks noGrp="1"/>
          </p:cNvGraphicFramePr>
          <p:nvPr/>
        </p:nvGraphicFramePr>
        <p:xfrm>
          <a:off x="285720" y="4857760"/>
          <a:ext cx="5220335" cy="1735074"/>
        </p:xfrm>
        <a:graphic>
          <a:graphicData uri="http://schemas.openxmlformats.org/drawingml/2006/table">
            <a:tbl>
              <a:tblPr/>
              <a:tblGrid>
                <a:gridCol w="2489835"/>
                <a:gridCol w="762000"/>
                <a:gridCol w="168275"/>
                <a:gridCol w="1076325"/>
                <a:gridCol w="723900"/>
              </a:tblGrid>
              <a:tr h="190500">
                <a:tc>
                  <a:txBody>
                    <a:bodyPr/>
                    <a:lstStyle/>
                    <a:p>
                      <a:pPr algn="ctr">
                        <a:lnSpc>
                          <a:spcPct val="115000"/>
                        </a:lnSpc>
                        <a:spcAft>
                          <a:spcPts val="0"/>
                        </a:spcAft>
                      </a:pPr>
                      <a:r>
                        <a:rPr lang="es-EC" sz="1100" dirty="0">
                          <a:solidFill>
                            <a:srgbClr val="000000"/>
                          </a:solidFill>
                          <a:latin typeface="Arial"/>
                          <a:ea typeface="Times New Roman"/>
                          <a:cs typeface="Times New Roman"/>
                        </a:rPr>
                        <a:t>Factor de Potencia</a:t>
                      </a:r>
                      <a:endParaRPr lang="es-EC" sz="1100" dirty="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latin typeface="Arial"/>
                          <a:ea typeface="Times New Roman"/>
                          <a:cs typeface="Times New Roman"/>
                        </a:rPr>
                        <a:t>0,95</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s-EC" sz="1100">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1100" b="1">
                          <a:solidFill>
                            <a:srgbClr val="000000"/>
                          </a:solidFill>
                          <a:latin typeface="Arial"/>
                          <a:ea typeface="Times New Roman"/>
                          <a:cs typeface="Times New Roman"/>
                        </a:rPr>
                        <a:t>Factor de Demanda</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C" sz="1100" b="1" dirty="0">
                          <a:solidFill>
                            <a:srgbClr val="000000"/>
                          </a:solidFill>
                          <a:latin typeface="Arial"/>
                          <a:ea typeface="Times New Roman"/>
                          <a:cs typeface="Times New Roman"/>
                        </a:rPr>
                        <a:t>0,30</a:t>
                      </a:r>
                      <a:endParaRPr lang="es-EC" sz="1100" dirty="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algn="ctr">
                        <a:lnSpc>
                          <a:spcPct val="115000"/>
                        </a:lnSpc>
                        <a:spcAft>
                          <a:spcPts val="0"/>
                        </a:spcAft>
                      </a:pPr>
                      <a:r>
                        <a:rPr lang="es-EC" sz="1100">
                          <a:solidFill>
                            <a:srgbClr val="000000"/>
                          </a:solidFill>
                          <a:latin typeface="Arial"/>
                          <a:ea typeface="Times New Roman"/>
                          <a:cs typeface="Times New Roman"/>
                        </a:rPr>
                        <a:t>DMU (KVA)</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latin typeface="Arial"/>
                          <a:ea typeface="Times New Roman"/>
                          <a:cs typeface="Times New Roman"/>
                        </a:rPr>
                        <a:t>2,9</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s-EC" sz="1100">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pPr>
                      <a:endParaRPr lang="es-EC" sz="1100">
                        <a:latin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pPr>
                      <a:endParaRPr lang="es-EC" sz="1100">
                        <a:latin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190500">
                <a:tc>
                  <a:txBody>
                    <a:bodyPr/>
                    <a:lstStyle/>
                    <a:p>
                      <a:pPr algn="ctr">
                        <a:lnSpc>
                          <a:spcPct val="115000"/>
                        </a:lnSpc>
                        <a:spcAft>
                          <a:spcPts val="0"/>
                        </a:spcAft>
                      </a:pPr>
                      <a:r>
                        <a:rPr lang="es-EC" sz="1100">
                          <a:solidFill>
                            <a:srgbClr val="000000"/>
                          </a:solidFill>
                          <a:latin typeface="Arial"/>
                          <a:ea typeface="Times New Roman"/>
                          <a:cs typeface="Times New Roman"/>
                        </a:rPr>
                        <a:t>Número de Usuarios</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latin typeface="Arial"/>
                          <a:ea typeface="Times New Roman"/>
                          <a:cs typeface="Times New Roman"/>
                        </a:rPr>
                        <a:t>4</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s-EC" sz="1100">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pPr>
                      <a:endParaRPr lang="es-EC" sz="1100">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C" sz="1100">
                        <a:latin typeface="Calibri"/>
                        <a:cs typeface="Times New Roman"/>
                      </a:endParaRPr>
                    </a:p>
                  </a:txBody>
                  <a:tcPr marL="44450" marR="44450" marT="0" marB="0" anchor="b">
                    <a:lnL>
                      <a:noFill/>
                    </a:lnL>
                    <a:lnR>
                      <a:noFill/>
                    </a:lnR>
                    <a:lnT>
                      <a:noFill/>
                    </a:lnT>
                    <a:lnB>
                      <a:noFill/>
                    </a:lnB>
                  </a:tcPr>
                </a:tc>
              </a:tr>
              <a:tr h="190500">
                <a:tc>
                  <a:txBody>
                    <a:bodyPr/>
                    <a:lstStyle/>
                    <a:p>
                      <a:pPr algn="ctr">
                        <a:lnSpc>
                          <a:spcPct val="115000"/>
                        </a:lnSpc>
                        <a:spcAft>
                          <a:spcPts val="0"/>
                        </a:spcAft>
                      </a:pPr>
                      <a:r>
                        <a:rPr lang="es-EC" sz="1100">
                          <a:solidFill>
                            <a:srgbClr val="000000"/>
                          </a:solidFill>
                          <a:latin typeface="Arial"/>
                          <a:ea typeface="Times New Roman"/>
                          <a:cs typeface="Times New Roman"/>
                        </a:rPr>
                        <a:t>Factor de diversidad</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latin typeface="Arial"/>
                          <a:ea typeface="Times New Roman"/>
                          <a:cs typeface="Times New Roman"/>
                        </a:rPr>
                        <a:t>2,01</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s-EC" sz="1100">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pPr>
                      <a:endParaRPr lang="es-EC" sz="1100">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C" sz="1100">
                        <a:latin typeface="Calibri"/>
                        <a:cs typeface="Times New Roman"/>
                      </a:endParaRPr>
                    </a:p>
                  </a:txBody>
                  <a:tcPr marL="44450" marR="44450" marT="0" marB="0" anchor="b">
                    <a:lnL>
                      <a:noFill/>
                    </a:lnL>
                    <a:lnR>
                      <a:noFill/>
                    </a:lnR>
                    <a:lnT>
                      <a:noFill/>
                    </a:lnT>
                    <a:lnB>
                      <a:noFill/>
                    </a:lnB>
                  </a:tcPr>
                </a:tc>
              </a:tr>
              <a:tr h="190500">
                <a:tc>
                  <a:txBody>
                    <a:bodyPr/>
                    <a:lstStyle/>
                    <a:p>
                      <a:pPr algn="ctr">
                        <a:lnSpc>
                          <a:spcPct val="115000"/>
                        </a:lnSpc>
                        <a:spcAft>
                          <a:spcPts val="0"/>
                        </a:spcAft>
                      </a:pPr>
                      <a:r>
                        <a:rPr lang="es-EC" sz="1100">
                          <a:solidFill>
                            <a:srgbClr val="000000"/>
                          </a:solidFill>
                          <a:latin typeface="Arial"/>
                          <a:ea typeface="Times New Roman"/>
                          <a:cs typeface="Times New Roman"/>
                        </a:rPr>
                        <a:t>Demanda de Pérdidas técnicas (1%)</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latin typeface="Arial"/>
                          <a:ea typeface="Times New Roman"/>
                          <a:cs typeface="Times New Roman"/>
                        </a:rPr>
                        <a:t>0,06</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s-EC" sz="1100">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pPr>
                      <a:endParaRPr lang="es-EC" sz="1100">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C" sz="1100">
                        <a:latin typeface="Calibri"/>
                        <a:cs typeface="Times New Roman"/>
                      </a:endParaRPr>
                    </a:p>
                  </a:txBody>
                  <a:tcPr marL="44450" marR="44450" marT="0" marB="0" anchor="b">
                    <a:lnL>
                      <a:noFill/>
                    </a:lnL>
                    <a:lnR>
                      <a:noFill/>
                    </a:lnR>
                    <a:lnT>
                      <a:noFill/>
                    </a:lnT>
                    <a:lnB>
                      <a:noFill/>
                    </a:lnB>
                  </a:tcPr>
                </a:tc>
              </a:tr>
              <a:tr h="190500">
                <a:tc>
                  <a:txBody>
                    <a:bodyPr/>
                    <a:lstStyle/>
                    <a:p>
                      <a:pPr algn="ctr">
                        <a:lnSpc>
                          <a:spcPct val="115000"/>
                        </a:lnSpc>
                        <a:spcAft>
                          <a:spcPts val="0"/>
                        </a:spcAft>
                      </a:pPr>
                      <a:r>
                        <a:rPr lang="es-EC" sz="1100">
                          <a:solidFill>
                            <a:srgbClr val="000000"/>
                          </a:solidFill>
                          <a:latin typeface="Arial"/>
                          <a:ea typeface="Times New Roman"/>
                          <a:cs typeface="Times New Roman"/>
                        </a:rPr>
                        <a:t>DD (kVA)</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latin typeface="Arial"/>
                          <a:ea typeface="Times New Roman"/>
                          <a:cs typeface="Times New Roman"/>
                        </a:rPr>
                        <a:t>6,14</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s-EC" sz="1100">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pPr>
                      <a:endParaRPr lang="es-EC" sz="1100">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C" sz="1100">
                        <a:latin typeface="Calibri"/>
                        <a:cs typeface="Times New Roman"/>
                      </a:endParaRPr>
                    </a:p>
                  </a:txBody>
                  <a:tcPr marL="44450" marR="44450" marT="0" marB="0" anchor="b">
                    <a:lnL>
                      <a:noFill/>
                    </a:lnL>
                    <a:lnR>
                      <a:noFill/>
                    </a:lnR>
                    <a:lnT>
                      <a:noFill/>
                    </a:lnT>
                    <a:lnB>
                      <a:noFill/>
                    </a:lnB>
                  </a:tcPr>
                </a:tc>
              </a:tr>
              <a:tr h="190500">
                <a:tc>
                  <a:txBody>
                    <a:bodyPr/>
                    <a:lstStyle/>
                    <a:p>
                      <a:pPr algn="ctr">
                        <a:lnSpc>
                          <a:spcPct val="115000"/>
                        </a:lnSpc>
                        <a:spcAft>
                          <a:spcPts val="0"/>
                        </a:spcAft>
                      </a:pPr>
                      <a:r>
                        <a:rPr lang="es-EC" sz="1100">
                          <a:solidFill>
                            <a:srgbClr val="000000"/>
                          </a:solidFill>
                          <a:latin typeface="Arial"/>
                          <a:ea typeface="Times New Roman"/>
                          <a:cs typeface="Times New Roman"/>
                        </a:rPr>
                        <a:t>Sobre Carga de Transformador (10 %)</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latin typeface="Arial"/>
                          <a:ea typeface="Times New Roman"/>
                          <a:cs typeface="Times New Roman"/>
                        </a:rPr>
                        <a:t>0,10</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s-EC" sz="1100">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pPr>
                      <a:endParaRPr lang="es-EC" sz="1100">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C" sz="1100">
                        <a:latin typeface="Calibri"/>
                        <a:cs typeface="Times New Roman"/>
                      </a:endParaRPr>
                    </a:p>
                  </a:txBody>
                  <a:tcPr marL="44450" marR="44450" marT="0" marB="0" anchor="b">
                    <a:lnL>
                      <a:noFill/>
                    </a:lnL>
                    <a:lnR>
                      <a:noFill/>
                    </a:lnR>
                    <a:lnT>
                      <a:noFill/>
                    </a:lnT>
                    <a:lnB>
                      <a:noFill/>
                    </a:lnB>
                  </a:tcPr>
                </a:tc>
              </a:tr>
              <a:tr h="190500">
                <a:tc>
                  <a:txBody>
                    <a:bodyPr/>
                    <a:lstStyle/>
                    <a:p>
                      <a:pPr algn="ctr">
                        <a:lnSpc>
                          <a:spcPct val="115000"/>
                        </a:lnSpc>
                        <a:spcAft>
                          <a:spcPts val="0"/>
                        </a:spcAft>
                      </a:pPr>
                      <a:r>
                        <a:rPr lang="es-EC" sz="1100" b="1">
                          <a:solidFill>
                            <a:srgbClr val="000000"/>
                          </a:solidFill>
                          <a:latin typeface="Arial"/>
                          <a:ea typeface="Times New Roman"/>
                          <a:cs typeface="Times New Roman"/>
                        </a:rPr>
                        <a:t>P(Trafo)</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b="1">
                          <a:solidFill>
                            <a:srgbClr val="000000"/>
                          </a:solidFill>
                          <a:latin typeface="Arial"/>
                          <a:ea typeface="Times New Roman"/>
                          <a:cs typeface="Times New Roman"/>
                        </a:rPr>
                        <a:t>5,52</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s-EC" sz="1100">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pPr>
                      <a:endParaRPr lang="es-EC" sz="1100">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C" sz="1100" dirty="0">
                        <a:latin typeface="Calibri"/>
                        <a:cs typeface="Times New Roman"/>
                      </a:endParaRPr>
                    </a:p>
                  </a:txBody>
                  <a:tcPr marL="44450" marR="44450" marT="0" marB="0" anchor="b">
                    <a:lnL>
                      <a:noFill/>
                    </a:lnL>
                    <a:lnR>
                      <a:noFill/>
                    </a:lnR>
                    <a:lnT>
                      <a:noFill/>
                    </a:lnT>
                    <a:lnB>
                      <a:noFill/>
                    </a:lnB>
                  </a:tcPr>
                </a:tc>
              </a:tr>
            </a:tbl>
          </a:graphicData>
        </a:graphic>
      </p:graphicFrame>
      <p:graphicFrame>
        <p:nvGraphicFramePr>
          <p:cNvPr id="14" name="13 Tabla"/>
          <p:cNvGraphicFramePr>
            <a:graphicFrameLocks noGrp="1"/>
          </p:cNvGraphicFramePr>
          <p:nvPr/>
        </p:nvGraphicFramePr>
        <p:xfrm>
          <a:off x="285720" y="2928934"/>
          <a:ext cx="5220335" cy="1735074"/>
        </p:xfrm>
        <a:graphic>
          <a:graphicData uri="http://schemas.openxmlformats.org/drawingml/2006/table">
            <a:tbl>
              <a:tblPr/>
              <a:tblGrid>
                <a:gridCol w="2520446"/>
                <a:gridCol w="722845"/>
                <a:gridCol w="179443"/>
                <a:gridCol w="1074756"/>
                <a:gridCol w="722845"/>
              </a:tblGrid>
              <a:tr h="190500">
                <a:tc>
                  <a:txBody>
                    <a:bodyPr/>
                    <a:lstStyle/>
                    <a:p>
                      <a:pPr algn="ctr">
                        <a:lnSpc>
                          <a:spcPct val="115000"/>
                        </a:lnSpc>
                        <a:spcAft>
                          <a:spcPts val="0"/>
                        </a:spcAft>
                      </a:pPr>
                      <a:r>
                        <a:rPr lang="es-EC" sz="1100" dirty="0">
                          <a:solidFill>
                            <a:srgbClr val="000000"/>
                          </a:solidFill>
                          <a:latin typeface="Arial"/>
                          <a:ea typeface="Times New Roman"/>
                          <a:cs typeface="Times New Roman"/>
                        </a:rPr>
                        <a:t>Factor de Potencia</a:t>
                      </a:r>
                      <a:endParaRPr lang="es-EC" sz="1100" dirty="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latin typeface="Arial"/>
                          <a:ea typeface="Times New Roman"/>
                          <a:cs typeface="Times New Roman"/>
                        </a:rPr>
                        <a:t>0,95</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s-EC" sz="1100">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1100" b="1">
                          <a:solidFill>
                            <a:srgbClr val="000000"/>
                          </a:solidFill>
                          <a:latin typeface="Arial"/>
                          <a:ea typeface="Times New Roman"/>
                          <a:cs typeface="Times New Roman"/>
                        </a:rPr>
                        <a:t>Factor de Demanda</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C" sz="1100" b="1">
                          <a:solidFill>
                            <a:srgbClr val="000000"/>
                          </a:solidFill>
                          <a:latin typeface="Arial"/>
                          <a:ea typeface="Times New Roman"/>
                          <a:cs typeface="Times New Roman"/>
                        </a:rPr>
                        <a:t>0,28</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500">
                <a:tc>
                  <a:txBody>
                    <a:bodyPr/>
                    <a:lstStyle/>
                    <a:p>
                      <a:pPr algn="ctr">
                        <a:lnSpc>
                          <a:spcPct val="115000"/>
                        </a:lnSpc>
                        <a:spcAft>
                          <a:spcPts val="0"/>
                        </a:spcAft>
                      </a:pPr>
                      <a:r>
                        <a:rPr lang="es-EC" sz="1100">
                          <a:solidFill>
                            <a:srgbClr val="000000"/>
                          </a:solidFill>
                          <a:latin typeface="Arial"/>
                          <a:ea typeface="Times New Roman"/>
                          <a:cs typeface="Times New Roman"/>
                        </a:rPr>
                        <a:t>DMU (KVA)</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latin typeface="Arial"/>
                          <a:ea typeface="Times New Roman"/>
                          <a:cs typeface="Times New Roman"/>
                        </a:rPr>
                        <a:t>5,4</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s-EC" sz="1100">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pPr>
                      <a:endParaRPr lang="es-EC" sz="1100">
                        <a:latin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pPr>
                      <a:endParaRPr lang="es-EC" sz="1100">
                        <a:latin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190500">
                <a:tc>
                  <a:txBody>
                    <a:bodyPr/>
                    <a:lstStyle/>
                    <a:p>
                      <a:pPr algn="ctr">
                        <a:lnSpc>
                          <a:spcPct val="115000"/>
                        </a:lnSpc>
                        <a:spcAft>
                          <a:spcPts val="0"/>
                        </a:spcAft>
                      </a:pPr>
                      <a:r>
                        <a:rPr lang="es-EC" sz="1100">
                          <a:solidFill>
                            <a:srgbClr val="000000"/>
                          </a:solidFill>
                          <a:latin typeface="Arial"/>
                          <a:ea typeface="Times New Roman"/>
                          <a:cs typeface="Times New Roman"/>
                        </a:rPr>
                        <a:t>Número de Usuarios</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latin typeface="Arial"/>
                          <a:ea typeface="Times New Roman"/>
                          <a:cs typeface="Times New Roman"/>
                        </a:rPr>
                        <a:t>3</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s-EC" sz="1100">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pPr>
                      <a:endParaRPr lang="es-EC" sz="1100">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C" sz="1100">
                        <a:latin typeface="Calibri"/>
                        <a:cs typeface="Times New Roman"/>
                      </a:endParaRPr>
                    </a:p>
                  </a:txBody>
                  <a:tcPr marL="44450" marR="44450" marT="0" marB="0" anchor="b">
                    <a:lnL>
                      <a:noFill/>
                    </a:lnL>
                    <a:lnR>
                      <a:noFill/>
                    </a:lnR>
                    <a:lnT>
                      <a:noFill/>
                    </a:lnT>
                    <a:lnB>
                      <a:noFill/>
                    </a:lnB>
                  </a:tcPr>
                </a:tc>
              </a:tr>
              <a:tr h="190500">
                <a:tc>
                  <a:txBody>
                    <a:bodyPr/>
                    <a:lstStyle/>
                    <a:p>
                      <a:pPr algn="ctr">
                        <a:lnSpc>
                          <a:spcPct val="115000"/>
                        </a:lnSpc>
                        <a:spcAft>
                          <a:spcPts val="0"/>
                        </a:spcAft>
                      </a:pPr>
                      <a:r>
                        <a:rPr lang="es-EC" sz="1100">
                          <a:solidFill>
                            <a:srgbClr val="000000"/>
                          </a:solidFill>
                          <a:latin typeface="Arial"/>
                          <a:ea typeface="Times New Roman"/>
                          <a:cs typeface="Times New Roman"/>
                        </a:rPr>
                        <a:t>Factor de diversidad</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latin typeface="Arial"/>
                          <a:ea typeface="Times New Roman"/>
                          <a:cs typeface="Times New Roman"/>
                        </a:rPr>
                        <a:t>1,78</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s-EC" sz="1100">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pPr>
                      <a:endParaRPr lang="es-EC" sz="1100">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C" sz="1100">
                        <a:latin typeface="Calibri"/>
                        <a:cs typeface="Times New Roman"/>
                      </a:endParaRPr>
                    </a:p>
                  </a:txBody>
                  <a:tcPr marL="44450" marR="44450" marT="0" marB="0" anchor="b">
                    <a:lnL>
                      <a:noFill/>
                    </a:lnL>
                    <a:lnR>
                      <a:noFill/>
                    </a:lnR>
                    <a:lnT>
                      <a:noFill/>
                    </a:lnT>
                    <a:lnB>
                      <a:noFill/>
                    </a:lnB>
                  </a:tcPr>
                </a:tc>
              </a:tr>
              <a:tr h="190500">
                <a:tc>
                  <a:txBody>
                    <a:bodyPr/>
                    <a:lstStyle/>
                    <a:p>
                      <a:pPr algn="ctr">
                        <a:lnSpc>
                          <a:spcPct val="115000"/>
                        </a:lnSpc>
                        <a:spcAft>
                          <a:spcPts val="0"/>
                        </a:spcAft>
                      </a:pPr>
                      <a:r>
                        <a:rPr lang="es-EC" sz="1100">
                          <a:solidFill>
                            <a:srgbClr val="000000"/>
                          </a:solidFill>
                          <a:latin typeface="Arial"/>
                          <a:ea typeface="Times New Roman"/>
                          <a:cs typeface="Times New Roman"/>
                        </a:rPr>
                        <a:t>Demanda de Pérdidas técnicas (1%)</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latin typeface="Arial"/>
                          <a:ea typeface="Times New Roman"/>
                          <a:cs typeface="Times New Roman"/>
                        </a:rPr>
                        <a:t>0,09</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s-EC" sz="1100">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pPr>
                      <a:endParaRPr lang="es-EC" sz="1100">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C" sz="1100">
                        <a:latin typeface="Calibri"/>
                        <a:cs typeface="Times New Roman"/>
                      </a:endParaRPr>
                    </a:p>
                  </a:txBody>
                  <a:tcPr marL="44450" marR="44450" marT="0" marB="0" anchor="b">
                    <a:lnL>
                      <a:noFill/>
                    </a:lnL>
                    <a:lnR>
                      <a:noFill/>
                    </a:lnR>
                    <a:lnT>
                      <a:noFill/>
                    </a:lnT>
                    <a:lnB>
                      <a:noFill/>
                    </a:lnB>
                  </a:tcPr>
                </a:tc>
              </a:tr>
              <a:tr h="190500">
                <a:tc>
                  <a:txBody>
                    <a:bodyPr/>
                    <a:lstStyle/>
                    <a:p>
                      <a:pPr algn="ctr">
                        <a:lnSpc>
                          <a:spcPct val="115000"/>
                        </a:lnSpc>
                        <a:spcAft>
                          <a:spcPts val="0"/>
                        </a:spcAft>
                      </a:pPr>
                      <a:r>
                        <a:rPr lang="es-EC" sz="1100" dirty="0">
                          <a:solidFill>
                            <a:srgbClr val="000000"/>
                          </a:solidFill>
                          <a:latin typeface="Arial"/>
                          <a:ea typeface="Times New Roman"/>
                          <a:cs typeface="Times New Roman"/>
                        </a:rPr>
                        <a:t>DD (kVA)</a:t>
                      </a:r>
                      <a:endParaRPr lang="es-EC" sz="1100" dirty="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latin typeface="Arial"/>
                          <a:ea typeface="Times New Roman"/>
                          <a:cs typeface="Times New Roman"/>
                        </a:rPr>
                        <a:t>9,68</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s-EC" sz="1100">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pPr>
                      <a:endParaRPr lang="es-EC" sz="1100">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C" sz="1100">
                        <a:latin typeface="Calibri"/>
                        <a:cs typeface="Times New Roman"/>
                      </a:endParaRPr>
                    </a:p>
                  </a:txBody>
                  <a:tcPr marL="44450" marR="44450" marT="0" marB="0" anchor="b">
                    <a:lnL>
                      <a:noFill/>
                    </a:lnL>
                    <a:lnR>
                      <a:noFill/>
                    </a:lnR>
                    <a:lnT>
                      <a:noFill/>
                    </a:lnT>
                    <a:lnB>
                      <a:noFill/>
                    </a:lnB>
                  </a:tcPr>
                </a:tc>
              </a:tr>
              <a:tr h="190500">
                <a:tc>
                  <a:txBody>
                    <a:bodyPr/>
                    <a:lstStyle/>
                    <a:p>
                      <a:pPr algn="ctr">
                        <a:lnSpc>
                          <a:spcPct val="115000"/>
                        </a:lnSpc>
                        <a:spcAft>
                          <a:spcPts val="0"/>
                        </a:spcAft>
                      </a:pPr>
                      <a:r>
                        <a:rPr lang="es-EC" sz="1100">
                          <a:solidFill>
                            <a:srgbClr val="000000"/>
                          </a:solidFill>
                          <a:latin typeface="Arial"/>
                          <a:ea typeface="Times New Roman"/>
                          <a:cs typeface="Times New Roman"/>
                        </a:rPr>
                        <a:t>Sobre Carga de Transformador (10 %)</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latin typeface="Arial"/>
                          <a:ea typeface="Times New Roman"/>
                          <a:cs typeface="Times New Roman"/>
                        </a:rPr>
                        <a:t>0,10</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s-EC" sz="1100">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pPr>
                      <a:endParaRPr lang="es-EC" sz="1100">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C" sz="1100" dirty="0">
                        <a:latin typeface="Calibri"/>
                        <a:cs typeface="Times New Roman"/>
                      </a:endParaRPr>
                    </a:p>
                  </a:txBody>
                  <a:tcPr marL="44450" marR="44450" marT="0" marB="0" anchor="b">
                    <a:lnL>
                      <a:noFill/>
                    </a:lnL>
                    <a:lnR>
                      <a:noFill/>
                    </a:lnR>
                    <a:lnT>
                      <a:noFill/>
                    </a:lnT>
                    <a:lnB>
                      <a:noFill/>
                    </a:lnB>
                  </a:tcPr>
                </a:tc>
              </a:tr>
              <a:tr h="190500">
                <a:tc>
                  <a:txBody>
                    <a:bodyPr/>
                    <a:lstStyle/>
                    <a:p>
                      <a:pPr algn="ctr">
                        <a:lnSpc>
                          <a:spcPct val="115000"/>
                        </a:lnSpc>
                        <a:spcAft>
                          <a:spcPts val="0"/>
                        </a:spcAft>
                      </a:pPr>
                      <a:r>
                        <a:rPr lang="es-EC" sz="1100" b="1">
                          <a:solidFill>
                            <a:srgbClr val="000000"/>
                          </a:solidFill>
                          <a:latin typeface="Arial"/>
                          <a:ea typeface="Times New Roman"/>
                          <a:cs typeface="Times New Roman"/>
                        </a:rPr>
                        <a:t>P(Trafo)</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b="1">
                          <a:solidFill>
                            <a:srgbClr val="000000"/>
                          </a:solidFill>
                          <a:latin typeface="Arial"/>
                          <a:ea typeface="Times New Roman"/>
                          <a:cs typeface="Times New Roman"/>
                        </a:rPr>
                        <a:t>8,71</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s-EC" sz="1100">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pPr>
                      <a:endParaRPr lang="es-EC" sz="1100">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C" sz="1100" dirty="0">
                        <a:latin typeface="Calibri"/>
                        <a:cs typeface="Times New Roman"/>
                      </a:endParaRPr>
                    </a:p>
                  </a:txBody>
                  <a:tcPr marL="44450" marR="44450" marT="0" marB="0" anchor="b">
                    <a:lnL>
                      <a:noFill/>
                    </a:lnL>
                    <a:lnR>
                      <a:noFill/>
                    </a:lnR>
                    <a:lnT>
                      <a:noFill/>
                    </a:lnT>
                    <a:lnB>
                      <a:noFill/>
                    </a:lnB>
                  </a:tcPr>
                </a:tc>
              </a:tr>
            </a:tbl>
          </a:graphicData>
        </a:graphic>
      </p:graphicFrame>
      <p:graphicFrame>
        <p:nvGraphicFramePr>
          <p:cNvPr id="15" name="14 Tabla"/>
          <p:cNvGraphicFramePr>
            <a:graphicFrameLocks noGrp="1"/>
          </p:cNvGraphicFramePr>
          <p:nvPr/>
        </p:nvGraphicFramePr>
        <p:xfrm>
          <a:off x="285720" y="1000108"/>
          <a:ext cx="5220335" cy="1735074"/>
        </p:xfrm>
        <a:graphic>
          <a:graphicData uri="http://schemas.openxmlformats.org/drawingml/2006/table">
            <a:tbl>
              <a:tblPr/>
              <a:tblGrid>
                <a:gridCol w="2591332"/>
                <a:gridCol w="793063"/>
                <a:gridCol w="175135"/>
                <a:gridCol w="1120201"/>
                <a:gridCol w="72697"/>
                <a:gridCol w="467907"/>
              </a:tblGrid>
              <a:tr h="190500">
                <a:tc>
                  <a:txBody>
                    <a:bodyPr/>
                    <a:lstStyle/>
                    <a:p>
                      <a:pPr algn="ctr">
                        <a:lnSpc>
                          <a:spcPct val="115000"/>
                        </a:lnSpc>
                        <a:spcAft>
                          <a:spcPts val="0"/>
                        </a:spcAft>
                      </a:pPr>
                      <a:r>
                        <a:rPr lang="es-EC" sz="1100" dirty="0">
                          <a:solidFill>
                            <a:srgbClr val="000000"/>
                          </a:solidFill>
                          <a:latin typeface="Arial"/>
                          <a:ea typeface="Times New Roman"/>
                          <a:cs typeface="Times New Roman"/>
                        </a:rPr>
                        <a:t>Factor de Potencia</a:t>
                      </a:r>
                      <a:endParaRPr lang="es-EC" sz="1100" dirty="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latin typeface="Arial"/>
                          <a:ea typeface="Times New Roman"/>
                          <a:cs typeface="Times New Roman"/>
                        </a:rPr>
                        <a:t>0,9</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s-EC" sz="1100">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1100" b="1">
                          <a:solidFill>
                            <a:srgbClr val="000000"/>
                          </a:solidFill>
                          <a:latin typeface="Arial"/>
                          <a:ea typeface="Times New Roman"/>
                          <a:cs typeface="Times New Roman"/>
                        </a:rPr>
                        <a:t>Factor de Demanda</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r">
                        <a:lnSpc>
                          <a:spcPct val="115000"/>
                        </a:lnSpc>
                        <a:spcAft>
                          <a:spcPts val="0"/>
                        </a:spcAft>
                      </a:pPr>
                      <a:r>
                        <a:rPr lang="es-EC" sz="1100" b="1">
                          <a:solidFill>
                            <a:srgbClr val="000000"/>
                          </a:solidFill>
                          <a:latin typeface="Arial"/>
                          <a:ea typeface="Times New Roman"/>
                          <a:cs typeface="Times New Roman"/>
                        </a:rPr>
                        <a:t>0,52</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r>
              <a:tr h="190500">
                <a:tc>
                  <a:txBody>
                    <a:bodyPr/>
                    <a:lstStyle/>
                    <a:p>
                      <a:pPr algn="ctr">
                        <a:lnSpc>
                          <a:spcPct val="115000"/>
                        </a:lnSpc>
                        <a:spcAft>
                          <a:spcPts val="0"/>
                        </a:spcAft>
                      </a:pPr>
                      <a:r>
                        <a:rPr lang="es-EC" sz="1100">
                          <a:solidFill>
                            <a:srgbClr val="000000"/>
                          </a:solidFill>
                          <a:latin typeface="Arial"/>
                          <a:ea typeface="Times New Roman"/>
                          <a:cs typeface="Times New Roman"/>
                        </a:rPr>
                        <a:t>DMU (KVA)</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latin typeface="Arial"/>
                          <a:ea typeface="Times New Roman"/>
                          <a:cs typeface="Times New Roman"/>
                        </a:rPr>
                        <a:t>15,17</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s-EC" sz="1100">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pPr>
                      <a:endParaRPr lang="es-EC" sz="1100">
                        <a:latin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gridSpan="2">
                  <a:txBody>
                    <a:bodyPr/>
                    <a:lstStyle/>
                    <a:p>
                      <a:pPr>
                        <a:lnSpc>
                          <a:spcPct val="115000"/>
                        </a:lnSpc>
                      </a:pPr>
                      <a:endParaRPr lang="es-EC" sz="1100">
                        <a:latin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s-EC"/>
                    </a:p>
                  </a:txBody>
                  <a:tcPr/>
                </a:tc>
              </a:tr>
              <a:tr h="190500">
                <a:tc>
                  <a:txBody>
                    <a:bodyPr/>
                    <a:lstStyle/>
                    <a:p>
                      <a:pPr algn="ctr">
                        <a:lnSpc>
                          <a:spcPct val="115000"/>
                        </a:lnSpc>
                        <a:spcAft>
                          <a:spcPts val="0"/>
                        </a:spcAft>
                      </a:pPr>
                      <a:r>
                        <a:rPr lang="es-EC" sz="1100">
                          <a:solidFill>
                            <a:srgbClr val="000000"/>
                          </a:solidFill>
                          <a:latin typeface="Arial"/>
                          <a:ea typeface="Times New Roman"/>
                          <a:cs typeface="Times New Roman"/>
                        </a:rPr>
                        <a:t>Número de Usuarios</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latin typeface="Arial"/>
                          <a:ea typeface="Times New Roman"/>
                          <a:cs typeface="Times New Roman"/>
                        </a:rPr>
                        <a:t>1</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s-EC" sz="1100">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tcPr>
                </a:tc>
                <a:tc gridSpan="2">
                  <a:txBody>
                    <a:bodyPr/>
                    <a:lstStyle/>
                    <a:p>
                      <a:pPr>
                        <a:lnSpc>
                          <a:spcPct val="115000"/>
                        </a:lnSpc>
                      </a:pPr>
                      <a:endParaRPr lang="es-EC" sz="1100">
                        <a:latin typeface="Calibri"/>
                        <a:cs typeface="Times New Roman"/>
                      </a:endParaRPr>
                    </a:p>
                  </a:txBody>
                  <a:tcPr marL="44450" marR="44450" marT="0" marB="0" anchor="b">
                    <a:lnL>
                      <a:noFill/>
                    </a:lnL>
                    <a:lnR>
                      <a:noFill/>
                    </a:lnR>
                    <a:lnT>
                      <a:noFill/>
                    </a:lnT>
                    <a:lnB>
                      <a:noFill/>
                    </a:lnB>
                  </a:tcPr>
                </a:tc>
                <a:tc hMerge="1">
                  <a:txBody>
                    <a:bodyPr/>
                    <a:lstStyle/>
                    <a:p>
                      <a:endParaRPr lang="es-EC"/>
                    </a:p>
                  </a:txBody>
                  <a:tcPr/>
                </a:tc>
                <a:tc>
                  <a:txBody>
                    <a:bodyPr/>
                    <a:lstStyle/>
                    <a:p>
                      <a:pPr>
                        <a:lnSpc>
                          <a:spcPct val="115000"/>
                        </a:lnSpc>
                      </a:pPr>
                      <a:endParaRPr lang="es-EC" sz="1100">
                        <a:latin typeface="Calibri"/>
                        <a:cs typeface="Times New Roman"/>
                      </a:endParaRPr>
                    </a:p>
                  </a:txBody>
                  <a:tcPr marL="44450" marR="44450" marT="0" marB="0" anchor="b">
                    <a:lnL>
                      <a:noFill/>
                    </a:lnL>
                    <a:lnR>
                      <a:noFill/>
                    </a:lnR>
                    <a:lnT>
                      <a:noFill/>
                    </a:lnT>
                    <a:lnB>
                      <a:noFill/>
                    </a:lnB>
                  </a:tcPr>
                </a:tc>
              </a:tr>
              <a:tr h="190500">
                <a:tc>
                  <a:txBody>
                    <a:bodyPr/>
                    <a:lstStyle/>
                    <a:p>
                      <a:pPr algn="ctr">
                        <a:lnSpc>
                          <a:spcPct val="115000"/>
                        </a:lnSpc>
                        <a:spcAft>
                          <a:spcPts val="0"/>
                        </a:spcAft>
                      </a:pPr>
                      <a:r>
                        <a:rPr lang="es-EC" sz="1100">
                          <a:solidFill>
                            <a:srgbClr val="000000"/>
                          </a:solidFill>
                          <a:latin typeface="Arial"/>
                          <a:ea typeface="Times New Roman"/>
                          <a:cs typeface="Times New Roman"/>
                        </a:rPr>
                        <a:t>Factor de diversidad</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dirty="0">
                          <a:solidFill>
                            <a:srgbClr val="000000"/>
                          </a:solidFill>
                          <a:latin typeface="Arial"/>
                          <a:ea typeface="Times New Roman"/>
                          <a:cs typeface="Times New Roman"/>
                        </a:rPr>
                        <a:t>1</a:t>
                      </a:r>
                      <a:endParaRPr lang="es-EC" sz="1100" dirty="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s-EC" sz="1100">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tcPr>
                </a:tc>
                <a:tc gridSpan="2">
                  <a:txBody>
                    <a:bodyPr/>
                    <a:lstStyle/>
                    <a:p>
                      <a:pPr>
                        <a:lnSpc>
                          <a:spcPct val="115000"/>
                        </a:lnSpc>
                      </a:pPr>
                      <a:endParaRPr lang="es-EC" sz="1100">
                        <a:latin typeface="Calibri"/>
                        <a:cs typeface="Times New Roman"/>
                      </a:endParaRPr>
                    </a:p>
                  </a:txBody>
                  <a:tcPr marL="44450" marR="44450" marT="0" marB="0" anchor="b">
                    <a:lnL>
                      <a:noFill/>
                    </a:lnL>
                    <a:lnR>
                      <a:noFill/>
                    </a:lnR>
                    <a:lnT>
                      <a:noFill/>
                    </a:lnT>
                    <a:lnB>
                      <a:noFill/>
                    </a:lnB>
                  </a:tcPr>
                </a:tc>
                <a:tc hMerge="1">
                  <a:txBody>
                    <a:bodyPr/>
                    <a:lstStyle/>
                    <a:p>
                      <a:endParaRPr lang="es-EC"/>
                    </a:p>
                  </a:txBody>
                  <a:tcPr/>
                </a:tc>
                <a:tc>
                  <a:txBody>
                    <a:bodyPr/>
                    <a:lstStyle/>
                    <a:p>
                      <a:pPr>
                        <a:lnSpc>
                          <a:spcPct val="115000"/>
                        </a:lnSpc>
                      </a:pPr>
                      <a:endParaRPr lang="es-EC" sz="1100">
                        <a:latin typeface="Calibri"/>
                        <a:cs typeface="Times New Roman"/>
                      </a:endParaRPr>
                    </a:p>
                  </a:txBody>
                  <a:tcPr marL="44450" marR="44450" marT="0" marB="0" anchor="b">
                    <a:lnL>
                      <a:noFill/>
                    </a:lnL>
                    <a:lnR>
                      <a:noFill/>
                    </a:lnR>
                    <a:lnT>
                      <a:noFill/>
                    </a:lnT>
                    <a:lnB>
                      <a:noFill/>
                    </a:lnB>
                  </a:tcPr>
                </a:tc>
              </a:tr>
              <a:tr h="190500">
                <a:tc>
                  <a:txBody>
                    <a:bodyPr/>
                    <a:lstStyle/>
                    <a:p>
                      <a:pPr algn="ctr">
                        <a:lnSpc>
                          <a:spcPct val="115000"/>
                        </a:lnSpc>
                        <a:spcAft>
                          <a:spcPts val="0"/>
                        </a:spcAft>
                      </a:pPr>
                      <a:r>
                        <a:rPr lang="es-EC" sz="1100">
                          <a:solidFill>
                            <a:srgbClr val="000000"/>
                          </a:solidFill>
                          <a:latin typeface="Arial"/>
                          <a:ea typeface="Times New Roman"/>
                          <a:cs typeface="Times New Roman"/>
                        </a:rPr>
                        <a:t>Demanda de Pérdidas técnicas (1%)</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latin typeface="Arial"/>
                          <a:ea typeface="Times New Roman"/>
                          <a:cs typeface="Times New Roman"/>
                        </a:rPr>
                        <a:t>0,15</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s-EC" sz="1100">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tcPr>
                </a:tc>
                <a:tc gridSpan="2">
                  <a:txBody>
                    <a:bodyPr/>
                    <a:lstStyle/>
                    <a:p>
                      <a:pPr>
                        <a:lnSpc>
                          <a:spcPct val="115000"/>
                        </a:lnSpc>
                      </a:pPr>
                      <a:endParaRPr lang="es-EC" sz="1100">
                        <a:latin typeface="Calibri"/>
                        <a:cs typeface="Times New Roman"/>
                      </a:endParaRPr>
                    </a:p>
                  </a:txBody>
                  <a:tcPr marL="44450" marR="44450" marT="0" marB="0" anchor="b">
                    <a:lnL>
                      <a:noFill/>
                    </a:lnL>
                    <a:lnR>
                      <a:noFill/>
                    </a:lnR>
                    <a:lnT>
                      <a:noFill/>
                    </a:lnT>
                    <a:lnB>
                      <a:noFill/>
                    </a:lnB>
                  </a:tcPr>
                </a:tc>
                <a:tc hMerge="1">
                  <a:txBody>
                    <a:bodyPr/>
                    <a:lstStyle/>
                    <a:p>
                      <a:endParaRPr lang="es-EC"/>
                    </a:p>
                  </a:txBody>
                  <a:tcPr/>
                </a:tc>
                <a:tc>
                  <a:txBody>
                    <a:bodyPr/>
                    <a:lstStyle/>
                    <a:p>
                      <a:pPr>
                        <a:lnSpc>
                          <a:spcPct val="115000"/>
                        </a:lnSpc>
                      </a:pPr>
                      <a:endParaRPr lang="es-EC" sz="1100">
                        <a:latin typeface="Calibri"/>
                        <a:cs typeface="Times New Roman"/>
                      </a:endParaRPr>
                    </a:p>
                  </a:txBody>
                  <a:tcPr marL="44450" marR="44450" marT="0" marB="0" anchor="b">
                    <a:lnL>
                      <a:noFill/>
                    </a:lnL>
                    <a:lnR>
                      <a:noFill/>
                    </a:lnR>
                    <a:lnT>
                      <a:noFill/>
                    </a:lnT>
                    <a:lnB>
                      <a:noFill/>
                    </a:lnB>
                  </a:tcPr>
                </a:tc>
              </a:tr>
              <a:tr h="190500">
                <a:tc>
                  <a:txBody>
                    <a:bodyPr/>
                    <a:lstStyle/>
                    <a:p>
                      <a:pPr algn="ctr">
                        <a:lnSpc>
                          <a:spcPct val="115000"/>
                        </a:lnSpc>
                        <a:spcAft>
                          <a:spcPts val="0"/>
                        </a:spcAft>
                      </a:pPr>
                      <a:r>
                        <a:rPr lang="es-EC" sz="1100">
                          <a:solidFill>
                            <a:srgbClr val="000000"/>
                          </a:solidFill>
                          <a:latin typeface="Arial"/>
                          <a:ea typeface="Times New Roman"/>
                          <a:cs typeface="Times New Roman"/>
                        </a:rPr>
                        <a:t>DD (kVA)</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latin typeface="Arial"/>
                          <a:ea typeface="Times New Roman"/>
                          <a:cs typeface="Times New Roman"/>
                        </a:rPr>
                        <a:t>15,32</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s-EC" sz="1100">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tcPr>
                </a:tc>
                <a:tc gridSpan="2">
                  <a:txBody>
                    <a:bodyPr/>
                    <a:lstStyle/>
                    <a:p>
                      <a:pPr>
                        <a:lnSpc>
                          <a:spcPct val="115000"/>
                        </a:lnSpc>
                      </a:pPr>
                      <a:endParaRPr lang="es-EC" sz="1100">
                        <a:latin typeface="Calibri"/>
                        <a:cs typeface="Times New Roman"/>
                      </a:endParaRPr>
                    </a:p>
                  </a:txBody>
                  <a:tcPr marL="44450" marR="44450" marT="0" marB="0" anchor="b">
                    <a:lnL>
                      <a:noFill/>
                    </a:lnL>
                    <a:lnR>
                      <a:noFill/>
                    </a:lnR>
                    <a:lnT>
                      <a:noFill/>
                    </a:lnT>
                    <a:lnB>
                      <a:noFill/>
                    </a:lnB>
                  </a:tcPr>
                </a:tc>
                <a:tc hMerge="1">
                  <a:txBody>
                    <a:bodyPr/>
                    <a:lstStyle/>
                    <a:p>
                      <a:endParaRPr lang="es-EC"/>
                    </a:p>
                  </a:txBody>
                  <a:tcPr/>
                </a:tc>
                <a:tc>
                  <a:txBody>
                    <a:bodyPr/>
                    <a:lstStyle/>
                    <a:p>
                      <a:pPr>
                        <a:lnSpc>
                          <a:spcPct val="115000"/>
                        </a:lnSpc>
                      </a:pPr>
                      <a:endParaRPr lang="es-EC" sz="1100">
                        <a:latin typeface="Calibri"/>
                        <a:cs typeface="Times New Roman"/>
                      </a:endParaRPr>
                    </a:p>
                  </a:txBody>
                  <a:tcPr marL="44450" marR="44450" marT="0" marB="0" anchor="b">
                    <a:lnL>
                      <a:noFill/>
                    </a:lnL>
                    <a:lnR>
                      <a:noFill/>
                    </a:lnR>
                    <a:lnT>
                      <a:noFill/>
                    </a:lnT>
                    <a:lnB>
                      <a:noFill/>
                    </a:lnB>
                  </a:tcPr>
                </a:tc>
              </a:tr>
              <a:tr h="190500">
                <a:tc>
                  <a:txBody>
                    <a:bodyPr/>
                    <a:lstStyle/>
                    <a:p>
                      <a:pPr algn="ctr">
                        <a:lnSpc>
                          <a:spcPct val="115000"/>
                        </a:lnSpc>
                        <a:spcAft>
                          <a:spcPts val="0"/>
                        </a:spcAft>
                      </a:pPr>
                      <a:r>
                        <a:rPr lang="es-EC" sz="1100">
                          <a:solidFill>
                            <a:srgbClr val="000000"/>
                          </a:solidFill>
                          <a:latin typeface="Arial"/>
                          <a:ea typeface="Times New Roman"/>
                          <a:cs typeface="Times New Roman"/>
                        </a:rPr>
                        <a:t>Sobre Carga de Transformador (10 %)</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latin typeface="Arial"/>
                          <a:ea typeface="Times New Roman"/>
                          <a:cs typeface="Times New Roman"/>
                        </a:rPr>
                        <a:t>0,10</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s-EC" sz="1100">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tcPr>
                </a:tc>
                <a:tc gridSpan="2">
                  <a:txBody>
                    <a:bodyPr/>
                    <a:lstStyle/>
                    <a:p>
                      <a:pPr>
                        <a:lnSpc>
                          <a:spcPct val="115000"/>
                        </a:lnSpc>
                      </a:pPr>
                      <a:endParaRPr lang="es-EC" sz="1100">
                        <a:latin typeface="Calibri"/>
                        <a:cs typeface="Times New Roman"/>
                      </a:endParaRPr>
                    </a:p>
                  </a:txBody>
                  <a:tcPr marL="44450" marR="44450" marT="0" marB="0" anchor="b">
                    <a:lnL>
                      <a:noFill/>
                    </a:lnL>
                    <a:lnR>
                      <a:noFill/>
                    </a:lnR>
                    <a:lnT>
                      <a:noFill/>
                    </a:lnT>
                    <a:lnB>
                      <a:noFill/>
                    </a:lnB>
                  </a:tcPr>
                </a:tc>
                <a:tc hMerge="1">
                  <a:txBody>
                    <a:bodyPr/>
                    <a:lstStyle/>
                    <a:p>
                      <a:endParaRPr lang="es-EC"/>
                    </a:p>
                  </a:txBody>
                  <a:tcPr/>
                </a:tc>
                <a:tc>
                  <a:txBody>
                    <a:bodyPr/>
                    <a:lstStyle/>
                    <a:p>
                      <a:pPr>
                        <a:lnSpc>
                          <a:spcPct val="115000"/>
                        </a:lnSpc>
                      </a:pPr>
                      <a:endParaRPr lang="es-EC" sz="1100">
                        <a:latin typeface="Calibri"/>
                        <a:cs typeface="Times New Roman"/>
                      </a:endParaRPr>
                    </a:p>
                  </a:txBody>
                  <a:tcPr marL="44450" marR="44450" marT="0" marB="0" anchor="b">
                    <a:lnL>
                      <a:noFill/>
                    </a:lnL>
                    <a:lnR>
                      <a:noFill/>
                    </a:lnR>
                    <a:lnT>
                      <a:noFill/>
                    </a:lnT>
                    <a:lnB>
                      <a:noFill/>
                    </a:lnB>
                  </a:tcPr>
                </a:tc>
              </a:tr>
              <a:tr h="190500">
                <a:tc>
                  <a:txBody>
                    <a:bodyPr/>
                    <a:lstStyle/>
                    <a:p>
                      <a:pPr algn="ctr">
                        <a:lnSpc>
                          <a:spcPct val="115000"/>
                        </a:lnSpc>
                        <a:spcAft>
                          <a:spcPts val="0"/>
                        </a:spcAft>
                      </a:pPr>
                      <a:r>
                        <a:rPr lang="es-EC" sz="1100" b="1">
                          <a:solidFill>
                            <a:srgbClr val="000000"/>
                          </a:solidFill>
                          <a:latin typeface="Arial"/>
                          <a:ea typeface="Times New Roman"/>
                          <a:cs typeface="Times New Roman"/>
                        </a:rPr>
                        <a:t>P(Trafo)</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b="1">
                          <a:solidFill>
                            <a:srgbClr val="000000"/>
                          </a:solidFill>
                          <a:latin typeface="Arial"/>
                          <a:ea typeface="Times New Roman"/>
                          <a:cs typeface="Times New Roman"/>
                        </a:rPr>
                        <a:t>13,79</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s-EC" sz="1100">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tcPr>
                </a:tc>
                <a:tc gridSpan="2">
                  <a:txBody>
                    <a:bodyPr/>
                    <a:lstStyle/>
                    <a:p>
                      <a:pPr>
                        <a:lnSpc>
                          <a:spcPct val="115000"/>
                        </a:lnSpc>
                      </a:pPr>
                      <a:endParaRPr lang="es-EC" sz="1100">
                        <a:latin typeface="Calibri"/>
                        <a:cs typeface="Times New Roman"/>
                      </a:endParaRPr>
                    </a:p>
                  </a:txBody>
                  <a:tcPr marL="44450" marR="44450" marT="0" marB="0" anchor="b">
                    <a:lnL>
                      <a:noFill/>
                    </a:lnL>
                    <a:lnR>
                      <a:noFill/>
                    </a:lnR>
                    <a:lnT>
                      <a:noFill/>
                    </a:lnT>
                    <a:lnB>
                      <a:noFill/>
                    </a:lnB>
                  </a:tcPr>
                </a:tc>
                <a:tc hMerge="1">
                  <a:txBody>
                    <a:bodyPr/>
                    <a:lstStyle/>
                    <a:p>
                      <a:endParaRPr lang="es-EC"/>
                    </a:p>
                  </a:txBody>
                  <a:tcPr/>
                </a:tc>
                <a:tc>
                  <a:txBody>
                    <a:bodyPr/>
                    <a:lstStyle/>
                    <a:p>
                      <a:pPr>
                        <a:lnSpc>
                          <a:spcPct val="115000"/>
                        </a:lnSpc>
                      </a:pPr>
                      <a:endParaRPr lang="es-EC" sz="1100" dirty="0">
                        <a:latin typeface="Calibri"/>
                        <a:cs typeface="Times New Roman"/>
                      </a:endParaRPr>
                    </a:p>
                  </a:txBody>
                  <a:tcPr marL="44450" marR="44450" marT="0" marB="0" anchor="b">
                    <a:lnL>
                      <a:noFill/>
                    </a:lnL>
                    <a:lnR>
                      <a:noFill/>
                    </a:lnR>
                    <a:lnT>
                      <a:noFill/>
                    </a:lnT>
                    <a:lnB>
                      <a:noFill/>
                    </a:lnB>
                  </a:tcPr>
                </a:tc>
              </a:tr>
            </a:tbl>
          </a:graphicData>
        </a:graphic>
      </p:graphicFrame>
      <p:sp>
        <p:nvSpPr>
          <p:cNvPr id="71681" name="Rectangle 1"/>
          <p:cNvSpPr>
            <a:spLocks noChangeArrowheads="1"/>
          </p:cNvSpPr>
          <p:nvPr/>
        </p:nvSpPr>
        <p:spPr bwMode="auto">
          <a:xfrm>
            <a:off x="3786182" y="1714488"/>
            <a:ext cx="5086649" cy="738567"/>
          </a:xfrm>
          <a:prstGeom prst="rect">
            <a:avLst/>
          </a:prstGeom>
          <a:noFill/>
          <a:ln w="9525">
            <a:noFill/>
            <a:miter lim="800000"/>
            <a:headEnd/>
            <a:tailEnd/>
          </a:ln>
          <a:effectLst/>
        </p:spPr>
        <p:txBody>
          <a:bodyPr vert="horz" wrap="none" lIns="91440" tIns="304704" rIns="9144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1000" b="1" i="0" u="none" strike="noStrike" cap="none" normalizeH="0" baseline="0" dirty="0" smtClean="0" bmk="_Toc349701955">
                <a:ln>
                  <a:noFill/>
                </a:ln>
                <a:solidFill>
                  <a:schemeClr val="tx1"/>
                </a:solidFill>
                <a:effectLst/>
                <a:latin typeface="Arial" pitchFamily="34" charset="0"/>
                <a:ea typeface="Times New Roman" pitchFamily="18" charset="0"/>
                <a:cs typeface="Arial" pitchFamily="34" charset="0"/>
              </a:rPr>
              <a:t>Tabla 4.22. Demanda de Dise</a:t>
            </a:r>
            <a:r>
              <a:rPr kumimoji="0" lang="es-EC" sz="1000" b="1" i="0" u="none" strike="noStrike" cap="none" normalizeH="0" baseline="0" dirty="0" smtClean="0" bmk="_Toc349701955">
                <a:ln>
                  <a:noFill/>
                </a:ln>
                <a:solidFill>
                  <a:schemeClr val="tx1"/>
                </a:solidFill>
                <a:effectLst/>
                <a:latin typeface="Cambria"/>
                <a:ea typeface="Times New Roman" pitchFamily="18" charset="0"/>
                <a:cs typeface="Arial" pitchFamily="34" charset="0"/>
              </a:rPr>
              <a:t>ñ</a:t>
            </a:r>
            <a:r>
              <a:rPr kumimoji="0" lang="es-EC" sz="1000" b="1" i="0" u="none" strike="noStrike" cap="none" normalizeH="0" baseline="0" dirty="0" smtClean="0" bmk="_Toc349701955">
                <a:ln>
                  <a:noFill/>
                </a:ln>
                <a:solidFill>
                  <a:schemeClr val="tx1"/>
                </a:solidFill>
                <a:effectLst/>
                <a:latin typeface="Arial" pitchFamily="34" charset="0"/>
                <a:ea typeface="Times New Roman" pitchFamily="18" charset="0"/>
                <a:cs typeface="Arial" pitchFamily="34" charset="0"/>
              </a:rPr>
              <a:t>o </a:t>
            </a:r>
            <a:r>
              <a:rPr kumimoji="0" lang="es-EC" sz="1000" b="1" i="0" u="none" strike="noStrike" cap="none" normalizeH="0" baseline="0" dirty="0" smtClean="0" bmk="_Toc349701955">
                <a:ln>
                  <a:noFill/>
                </a:ln>
                <a:solidFill>
                  <a:schemeClr val="tx1"/>
                </a:solidFill>
                <a:effectLst/>
                <a:latin typeface="Cambria"/>
                <a:ea typeface="Times New Roman" pitchFamily="18" charset="0"/>
                <a:cs typeface="Arial" pitchFamily="34" charset="0"/>
              </a:rPr>
              <a:t>–</a:t>
            </a:r>
            <a:r>
              <a:rPr kumimoji="0" lang="es-EC" sz="1000" b="1" i="0" u="none" strike="noStrike" cap="none" normalizeH="0" baseline="0" dirty="0" smtClean="0" bmk="_Toc349701955">
                <a:ln>
                  <a:noFill/>
                </a:ln>
                <a:solidFill>
                  <a:schemeClr val="tx1"/>
                </a:solidFill>
                <a:effectLst/>
                <a:latin typeface="Arial" pitchFamily="34" charset="0"/>
                <a:ea typeface="Times New Roman" pitchFamily="18" charset="0"/>
                <a:cs typeface="Arial" pitchFamily="34" charset="0"/>
              </a:rPr>
              <a:t> Departamento Tipo 3 </a:t>
            </a:r>
            <a:r>
              <a:rPr kumimoji="0" lang="es-EC" sz="1000" b="1" i="0" u="none" strike="noStrike" cap="none" normalizeH="0" baseline="0" dirty="0" smtClean="0" bmk="_Toc349701955">
                <a:ln>
                  <a:noFill/>
                </a:ln>
                <a:solidFill>
                  <a:schemeClr val="tx1"/>
                </a:solidFill>
                <a:effectLst/>
                <a:latin typeface="Cambria"/>
                <a:ea typeface="Times New Roman" pitchFamily="18" charset="0"/>
                <a:cs typeface="Arial" pitchFamily="34" charset="0"/>
              </a:rPr>
              <a:t>–</a:t>
            </a:r>
            <a:r>
              <a:rPr kumimoji="0" lang="es-EC" sz="1000" b="1" i="0" u="none" strike="noStrike" cap="none" normalizeH="0" baseline="0" dirty="0" smtClean="0" bmk="_Toc349701955">
                <a:ln>
                  <a:noFill/>
                </a:ln>
                <a:solidFill>
                  <a:schemeClr val="tx1"/>
                </a:solidFill>
                <a:effectLst/>
                <a:latin typeface="Arial" pitchFamily="34" charset="0"/>
                <a:ea typeface="Times New Roman" pitchFamily="18" charset="0"/>
                <a:cs typeface="Arial" pitchFamily="34" charset="0"/>
              </a:rPr>
              <a:t> Edificio Ibis del Moral III</a:t>
            </a:r>
            <a:endParaRPr kumimoji="0" lang="es-ES" sz="1400" b="1" i="0" u="none" strike="noStrike" cap="none" normalizeH="0" baseline="0" dirty="0" smtClean="0" bmk="">
              <a:ln>
                <a:noFill/>
              </a:ln>
              <a:solidFill>
                <a:srgbClr val="365F91"/>
              </a:solidFill>
              <a:effectLst/>
              <a:latin typeface="Cambria"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6" name="Rectangle 1"/>
          <p:cNvSpPr>
            <a:spLocks noChangeArrowheads="1"/>
          </p:cNvSpPr>
          <p:nvPr/>
        </p:nvSpPr>
        <p:spPr bwMode="auto">
          <a:xfrm>
            <a:off x="3857620" y="3643314"/>
            <a:ext cx="5086649" cy="738567"/>
          </a:xfrm>
          <a:prstGeom prst="rect">
            <a:avLst/>
          </a:prstGeom>
          <a:noFill/>
          <a:ln w="9525">
            <a:noFill/>
            <a:miter lim="800000"/>
            <a:headEnd/>
            <a:tailEnd/>
          </a:ln>
          <a:effectLst/>
        </p:spPr>
        <p:txBody>
          <a:bodyPr vert="horz" wrap="none" lIns="91440" tIns="304704" rIns="9144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1000" b="1" i="0" u="none" strike="noStrike" cap="none" normalizeH="0" baseline="0" dirty="0" smtClean="0" bmk="_Toc349701955">
                <a:ln>
                  <a:noFill/>
                </a:ln>
                <a:solidFill>
                  <a:schemeClr val="tx1"/>
                </a:solidFill>
                <a:effectLst/>
                <a:latin typeface="Arial" pitchFamily="34" charset="0"/>
                <a:ea typeface="Times New Roman" pitchFamily="18" charset="0"/>
                <a:cs typeface="Arial" pitchFamily="34" charset="0"/>
              </a:rPr>
              <a:t>Tabla 4.22. Demanda de Dise</a:t>
            </a:r>
            <a:r>
              <a:rPr kumimoji="0" lang="es-EC" sz="1000" b="1" i="0" u="none" strike="noStrike" cap="none" normalizeH="0" baseline="0" dirty="0" smtClean="0" bmk="_Toc349701955">
                <a:ln>
                  <a:noFill/>
                </a:ln>
                <a:solidFill>
                  <a:schemeClr val="tx1"/>
                </a:solidFill>
                <a:effectLst/>
                <a:latin typeface="Cambria"/>
                <a:ea typeface="Times New Roman" pitchFamily="18" charset="0"/>
                <a:cs typeface="Arial" pitchFamily="34" charset="0"/>
              </a:rPr>
              <a:t>ñ</a:t>
            </a:r>
            <a:r>
              <a:rPr kumimoji="0" lang="es-EC" sz="1000" b="1" i="0" u="none" strike="noStrike" cap="none" normalizeH="0" baseline="0" dirty="0" smtClean="0" bmk="_Toc349701955">
                <a:ln>
                  <a:noFill/>
                </a:ln>
                <a:solidFill>
                  <a:schemeClr val="tx1"/>
                </a:solidFill>
                <a:effectLst/>
                <a:latin typeface="Arial" pitchFamily="34" charset="0"/>
                <a:ea typeface="Times New Roman" pitchFamily="18" charset="0"/>
                <a:cs typeface="Arial" pitchFamily="34" charset="0"/>
              </a:rPr>
              <a:t>o </a:t>
            </a:r>
            <a:r>
              <a:rPr kumimoji="0" lang="es-EC" sz="1000" b="1" i="0" u="none" strike="noStrike" cap="none" normalizeH="0" baseline="0" dirty="0" smtClean="0" bmk="_Toc349701955">
                <a:ln>
                  <a:noFill/>
                </a:ln>
                <a:solidFill>
                  <a:schemeClr val="tx1"/>
                </a:solidFill>
                <a:effectLst/>
                <a:latin typeface="Cambria"/>
                <a:ea typeface="Times New Roman" pitchFamily="18" charset="0"/>
                <a:cs typeface="Arial" pitchFamily="34" charset="0"/>
              </a:rPr>
              <a:t>–</a:t>
            </a:r>
            <a:r>
              <a:rPr kumimoji="0" lang="es-EC" sz="1000" b="1" i="0" u="none" strike="noStrike" cap="none" normalizeH="0" baseline="0" dirty="0" smtClean="0" bmk="_Toc349701955">
                <a:ln>
                  <a:noFill/>
                </a:ln>
                <a:solidFill>
                  <a:schemeClr val="tx1"/>
                </a:solidFill>
                <a:effectLst/>
                <a:latin typeface="Arial" pitchFamily="34" charset="0"/>
                <a:ea typeface="Times New Roman" pitchFamily="18" charset="0"/>
                <a:cs typeface="Arial" pitchFamily="34" charset="0"/>
              </a:rPr>
              <a:t> Departamento Tipo 4 </a:t>
            </a:r>
            <a:r>
              <a:rPr kumimoji="0" lang="es-EC" sz="1000" b="1" i="0" u="none" strike="noStrike" cap="none" normalizeH="0" baseline="0" dirty="0" smtClean="0" bmk="_Toc349701955">
                <a:ln>
                  <a:noFill/>
                </a:ln>
                <a:solidFill>
                  <a:schemeClr val="tx1"/>
                </a:solidFill>
                <a:effectLst/>
                <a:latin typeface="Cambria"/>
                <a:ea typeface="Times New Roman" pitchFamily="18" charset="0"/>
                <a:cs typeface="Arial" pitchFamily="34" charset="0"/>
              </a:rPr>
              <a:t>–</a:t>
            </a:r>
            <a:r>
              <a:rPr kumimoji="0" lang="es-EC" sz="1000" b="1" i="0" u="none" strike="noStrike" cap="none" normalizeH="0" baseline="0" dirty="0" smtClean="0" bmk="_Toc349701955">
                <a:ln>
                  <a:noFill/>
                </a:ln>
                <a:solidFill>
                  <a:schemeClr val="tx1"/>
                </a:solidFill>
                <a:effectLst/>
                <a:latin typeface="Arial" pitchFamily="34" charset="0"/>
                <a:ea typeface="Times New Roman" pitchFamily="18" charset="0"/>
                <a:cs typeface="Arial" pitchFamily="34" charset="0"/>
              </a:rPr>
              <a:t> Edificio Ibis del Moral III</a:t>
            </a:r>
            <a:endParaRPr kumimoji="0" lang="es-ES" sz="1400" b="1" i="0" u="none" strike="noStrike" cap="none" normalizeH="0" baseline="0" dirty="0" smtClean="0" bmk="">
              <a:ln>
                <a:noFill/>
              </a:ln>
              <a:solidFill>
                <a:srgbClr val="365F91"/>
              </a:solidFill>
              <a:effectLst/>
              <a:latin typeface="Cambria"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7" name="Rectangle 1"/>
          <p:cNvSpPr>
            <a:spLocks noChangeArrowheads="1"/>
          </p:cNvSpPr>
          <p:nvPr/>
        </p:nvSpPr>
        <p:spPr bwMode="auto">
          <a:xfrm>
            <a:off x="3857620" y="5429264"/>
            <a:ext cx="4235455" cy="738567"/>
          </a:xfrm>
          <a:prstGeom prst="rect">
            <a:avLst/>
          </a:prstGeom>
          <a:noFill/>
          <a:ln w="9525">
            <a:noFill/>
            <a:miter lim="800000"/>
            <a:headEnd/>
            <a:tailEnd/>
          </a:ln>
          <a:effectLst/>
        </p:spPr>
        <p:txBody>
          <a:bodyPr vert="horz" wrap="none" lIns="91440" tIns="304704" rIns="9144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1000" b="1" i="0" u="none" strike="noStrike" cap="none" normalizeH="0" baseline="0" dirty="0" smtClean="0" bmk="_Toc349701955">
                <a:ln>
                  <a:noFill/>
                </a:ln>
                <a:solidFill>
                  <a:schemeClr val="tx1"/>
                </a:solidFill>
                <a:effectLst/>
                <a:latin typeface="Arial" pitchFamily="34" charset="0"/>
                <a:ea typeface="Times New Roman" pitchFamily="18" charset="0"/>
                <a:cs typeface="Arial" pitchFamily="34" charset="0"/>
              </a:rPr>
              <a:t>Tabla 4.22. </a:t>
            </a:r>
            <a:r>
              <a:rPr lang="es-EC" sz="1000" b="1" dirty="0" smtClean="0" bmk="_Toc349701955">
                <a:latin typeface="Arial" pitchFamily="34" charset="0"/>
                <a:ea typeface="Times New Roman" pitchFamily="18" charset="0"/>
                <a:cs typeface="Arial" pitchFamily="34" charset="0"/>
              </a:rPr>
              <a:t>SSGG</a:t>
            </a:r>
            <a:r>
              <a:rPr kumimoji="0" lang="es-EC" sz="1000" b="1" i="0" u="none" strike="noStrike" cap="none" normalizeH="0" baseline="0" dirty="0" smtClean="0" bmk="_Toc349701955">
                <a:ln>
                  <a:noFill/>
                </a:ln>
                <a:solidFill>
                  <a:schemeClr val="tx1"/>
                </a:solidFill>
                <a:effectLst/>
                <a:latin typeface="Arial" pitchFamily="34" charset="0"/>
                <a:ea typeface="Times New Roman" pitchFamily="18" charset="0"/>
                <a:cs typeface="Arial" pitchFamily="34" charset="0"/>
              </a:rPr>
              <a:t> </a:t>
            </a:r>
            <a:r>
              <a:rPr kumimoji="0" lang="es-EC" sz="1000" b="1" i="0" u="none" strike="noStrike" cap="none" normalizeH="0" baseline="0" dirty="0" smtClean="0" bmk="_Toc349701955">
                <a:ln>
                  <a:noFill/>
                </a:ln>
                <a:solidFill>
                  <a:schemeClr val="tx1"/>
                </a:solidFill>
                <a:effectLst/>
                <a:latin typeface="Cambria"/>
                <a:ea typeface="Times New Roman" pitchFamily="18" charset="0"/>
                <a:cs typeface="Arial" pitchFamily="34" charset="0"/>
              </a:rPr>
              <a:t>–</a:t>
            </a:r>
            <a:r>
              <a:rPr kumimoji="0" lang="es-EC" sz="1000" b="1" i="0" u="none" strike="noStrike" cap="none" normalizeH="0" baseline="0" dirty="0" smtClean="0" bmk="_Toc349701955">
                <a:ln>
                  <a:noFill/>
                </a:ln>
                <a:solidFill>
                  <a:schemeClr val="tx1"/>
                </a:solidFill>
                <a:effectLst/>
                <a:latin typeface="Arial" pitchFamily="34" charset="0"/>
                <a:ea typeface="Times New Roman" pitchFamily="18" charset="0"/>
                <a:cs typeface="Arial" pitchFamily="34" charset="0"/>
              </a:rPr>
              <a:t> Departamento Tipo 4 </a:t>
            </a:r>
            <a:r>
              <a:rPr kumimoji="0" lang="es-EC" sz="1000" b="1" i="0" u="none" strike="noStrike" cap="none" normalizeH="0" baseline="0" dirty="0" smtClean="0" bmk="_Toc349701955">
                <a:ln>
                  <a:noFill/>
                </a:ln>
                <a:solidFill>
                  <a:schemeClr val="tx1"/>
                </a:solidFill>
                <a:effectLst/>
                <a:latin typeface="Cambria"/>
                <a:ea typeface="Times New Roman" pitchFamily="18" charset="0"/>
                <a:cs typeface="Arial" pitchFamily="34" charset="0"/>
              </a:rPr>
              <a:t>–</a:t>
            </a:r>
            <a:r>
              <a:rPr kumimoji="0" lang="es-EC" sz="1000" b="1" i="0" u="none" strike="noStrike" cap="none" normalizeH="0" baseline="0" dirty="0" smtClean="0" bmk="_Toc349701955">
                <a:ln>
                  <a:noFill/>
                </a:ln>
                <a:solidFill>
                  <a:schemeClr val="tx1"/>
                </a:solidFill>
                <a:effectLst/>
                <a:latin typeface="Arial" pitchFamily="34" charset="0"/>
                <a:ea typeface="Times New Roman" pitchFamily="18" charset="0"/>
                <a:cs typeface="Arial" pitchFamily="34" charset="0"/>
              </a:rPr>
              <a:t> Edificio Ibis del Moral III</a:t>
            </a:r>
            <a:endParaRPr kumimoji="0" lang="es-ES" sz="1400" b="1" i="0" u="none" strike="noStrike" cap="none" normalizeH="0" baseline="0" dirty="0" smtClean="0" bmk="">
              <a:ln>
                <a:noFill/>
              </a:ln>
              <a:solidFill>
                <a:srgbClr val="365F91"/>
              </a:solidFill>
              <a:effectLst/>
              <a:latin typeface="Cambria"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1682" name="Rectangle 2"/>
          <p:cNvSpPr>
            <a:spLocks noChangeArrowheads="1"/>
          </p:cNvSpPr>
          <p:nvPr/>
        </p:nvSpPr>
        <p:spPr bwMode="auto">
          <a:xfrm>
            <a:off x="3643306" y="6000768"/>
            <a:ext cx="5500694"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Potencial total del transformador</a:t>
            </a:r>
            <a:r>
              <a:rPr kumimoji="0" lang="es-EC"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69,49 kVA</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C"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Para valores de producci</a:t>
            </a:r>
            <a:r>
              <a:rPr kumimoji="0" lang="es-EC" sz="1200" b="0" i="0" u="none" strike="noStrike" cap="none" normalizeH="0" baseline="0" dirty="0" smtClean="0">
                <a:ln>
                  <a:noFill/>
                </a:ln>
                <a:solidFill>
                  <a:schemeClr val="tx1"/>
                </a:solidFill>
                <a:effectLst/>
                <a:latin typeface="Calibri"/>
                <a:ea typeface="Times New Roman" pitchFamily="18" charset="0"/>
                <a:cs typeface="Arial" pitchFamily="34" charset="0"/>
              </a:rPr>
              <a:t>ó</a:t>
            </a:r>
            <a:r>
              <a:rPr kumimoji="0" lang="es-EC"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n de transformadores se tiene una potencia de </a:t>
            </a:r>
            <a:r>
              <a:rPr kumimoji="0" lang="es-EC"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75 kVA</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bwMode="white">
          <a:xfrm>
            <a:off x="928662" y="428604"/>
            <a:ext cx="7010400" cy="563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C" sz="2000" b="0" i="0" u="none" strike="noStrike" kern="0" cap="none" spc="0" normalizeH="0" baseline="0" noProof="0" dirty="0" smtClean="0">
                <a:ln>
                  <a:noFill/>
                </a:ln>
                <a:solidFill>
                  <a:schemeClr val="bg1"/>
                </a:solidFill>
                <a:effectLst/>
                <a:uLnTx/>
                <a:uFillTx/>
                <a:latin typeface="+mj-lt"/>
                <a:ea typeface="+mj-ea"/>
                <a:cs typeface="+mj-cs"/>
              </a:rPr>
              <a:t>Fases y Voltaje de Suministro</a:t>
            </a:r>
            <a:endParaRPr kumimoji="0" lang="es-EC" sz="2000" b="0" i="0" u="none" strike="noStrike" kern="0" cap="none" spc="0" normalizeH="0" baseline="0" noProof="0" dirty="0">
              <a:ln>
                <a:noFill/>
              </a:ln>
              <a:solidFill>
                <a:schemeClr val="bg1"/>
              </a:solidFill>
              <a:effectLst/>
              <a:uLnTx/>
              <a:uFillTx/>
              <a:latin typeface="+mj-lt"/>
              <a:ea typeface="+mj-ea"/>
              <a:cs typeface="+mj-cs"/>
            </a:endParaRPr>
          </a:p>
        </p:txBody>
      </p:sp>
      <p:sp>
        <p:nvSpPr>
          <p:cNvPr id="56321" name="Rectangle 1"/>
          <p:cNvSpPr>
            <a:spLocks noChangeArrowheads="1"/>
          </p:cNvSpPr>
          <p:nvPr/>
        </p:nvSpPr>
        <p:spPr bwMode="auto">
          <a:xfrm>
            <a:off x="285720" y="1428736"/>
            <a:ext cx="750099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Char char="•"/>
              <a:tabLst/>
            </a:pPr>
            <a:r>
              <a:rPr kumimoji="0" lang="es-EC"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Lado de Medio Voltaje a 6,3 kV, presencia de tres conductores de fase tanto en circuito primario como secundario, neutro secundario independiente.</a:t>
            </a:r>
            <a:endParaRPr kumimoji="0" lang="es-EC"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s-EC"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Relaci</a:t>
            </a:r>
            <a:r>
              <a:rPr kumimoji="0" lang="es-EC" sz="16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C"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de Transformaci</a:t>
            </a:r>
            <a:r>
              <a:rPr kumimoji="0" lang="es-EC" sz="16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C"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trif</a:t>
            </a:r>
            <a:r>
              <a:rPr kumimoji="0" lang="es-EC" sz="16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es-EC"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sica 6300 </a:t>
            </a:r>
            <a:r>
              <a:rPr kumimoji="0" lang="es-EC" sz="1600" b="0" i="0" u="none" strike="noStrike" cap="none" normalizeH="0" baseline="0" dirty="0" smtClean="0">
                <a:ln>
                  <a:noFill/>
                </a:ln>
                <a:solidFill>
                  <a:schemeClr val="tx1"/>
                </a:solidFill>
                <a:effectLst/>
                <a:latin typeface="Calibri"/>
                <a:ea typeface="Calibri" pitchFamily="34" charset="0"/>
                <a:cs typeface="Arial" pitchFamily="34" charset="0"/>
              </a:rPr>
              <a:t>–</a:t>
            </a:r>
            <a:r>
              <a:rPr kumimoji="0" lang="es-EC"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220/127 V.</a:t>
            </a:r>
            <a:endParaRPr kumimoji="0" lang="es-EC" sz="1600" b="0" i="0" u="none" strike="noStrike" cap="none" normalizeH="0" baseline="0" dirty="0" smtClean="0">
              <a:ln>
                <a:noFill/>
              </a:ln>
              <a:solidFill>
                <a:schemeClr val="tx1"/>
              </a:solidFill>
              <a:effectLst/>
              <a:latin typeface="Arial" pitchFamily="34" charset="0"/>
              <a:cs typeface="Arial" pitchFamily="34" charset="0"/>
            </a:endParaRPr>
          </a:p>
        </p:txBody>
      </p:sp>
      <p:pic>
        <p:nvPicPr>
          <p:cNvPr id="6" name="5 Imagen"/>
          <p:cNvPicPr/>
          <p:nvPr/>
        </p:nvPicPr>
        <p:blipFill>
          <a:blip r:embed="rId2"/>
          <a:srcRect l="35088" t="16990" r="34759" b="16522"/>
          <a:stretch>
            <a:fillRect/>
          </a:stretch>
        </p:blipFill>
        <p:spPr bwMode="auto">
          <a:xfrm>
            <a:off x="500034" y="2714620"/>
            <a:ext cx="2786082" cy="3357586"/>
          </a:xfrm>
          <a:prstGeom prst="rect">
            <a:avLst/>
          </a:prstGeom>
          <a:noFill/>
          <a:ln w="9525">
            <a:noFill/>
            <a:miter lim="800000"/>
            <a:headEnd/>
            <a:tailEnd/>
          </a:ln>
        </p:spPr>
      </p:pic>
      <p:pic>
        <p:nvPicPr>
          <p:cNvPr id="56322" name="Picture 2"/>
          <p:cNvPicPr>
            <a:picLocks noChangeAspect="1" noChangeArrowheads="1"/>
          </p:cNvPicPr>
          <p:nvPr/>
        </p:nvPicPr>
        <p:blipFill>
          <a:blip r:embed="rId3"/>
          <a:srcRect l="30198" t="34180" r="29722" b="12109"/>
          <a:stretch>
            <a:fillRect/>
          </a:stretch>
        </p:blipFill>
        <p:spPr bwMode="auto">
          <a:xfrm>
            <a:off x="3857620" y="2643182"/>
            <a:ext cx="4929190" cy="3713796"/>
          </a:xfrm>
          <a:prstGeom prst="rect">
            <a:avLst/>
          </a:prstGeom>
          <a:noFill/>
          <a:ln w="9525">
            <a:noFill/>
            <a:miter lim="800000"/>
            <a:headEnd/>
            <a:tailEnd/>
          </a:ln>
          <a:effectLst/>
        </p:spPr>
      </p:pic>
      <p:pic>
        <p:nvPicPr>
          <p:cNvPr id="7" name="3 Marcador de contenido" descr="SELLO2"/>
          <p:cNvPicPr>
            <a:picLocks/>
          </p:cNvPicPr>
          <p:nvPr/>
        </p:nvPicPr>
        <p:blipFill>
          <a:blip r:embed="rId4" cstate="print"/>
          <a:srcRect/>
          <a:stretch>
            <a:fillRect/>
          </a:stretch>
        </p:blipFill>
        <p:spPr bwMode="auto">
          <a:xfrm>
            <a:off x="8142316" y="0"/>
            <a:ext cx="1001684" cy="856211"/>
          </a:xfrm>
          <a:prstGeom prst="rect">
            <a:avLst/>
          </a:prstGeom>
          <a:noFill/>
          <a:ln w="9525">
            <a:noFill/>
            <a:miter lim="800000"/>
            <a:headEnd/>
            <a:tailEnd/>
          </a:ln>
          <a:effectLst/>
        </p:spPr>
      </p:pic>
      <p:sp>
        <p:nvSpPr>
          <p:cNvPr id="8" name="1 Título"/>
          <p:cNvSpPr txBox="1">
            <a:spLocks/>
          </p:cNvSpPr>
          <p:nvPr/>
        </p:nvSpPr>
        <p:spPr bwMode="white">
          <a:xfrm>
            <a:off x="-32" y="0"/>
            <a:ext cx="2428892" cy="4206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C" sz="1200" b="0" i="0" u="none" strike="noStrike" kern="0" cap="none" spc="0" normalizeH="0" baseline="0" noProof="0" dirty="0" smtClean="0">
                <a:ln>
                  <a:noFill/>
                </a:ln>
                <a:solidFill>
                  <a:schemeClr val="bg1"/>
                </a:solidFill>
                <a:effectLst/>
                <a:uLnTx/>
                <a:uFillTx/>
                <a:latin typeface="+mj-lt"/>
                <a:ea typeface="+mj-ea"/>
                <a:cs typeface="+mj-cs"/>
              </a:rPr>
              <a:t>Proceso</a:t>
            </a:r>
            <a:r>
              <a:rPr kumimoji="0" lang="es-EC" sz="1200" b="0" i="0" u="none" strike="noStrike" kern="0" cap="none" spc="0" normalizeH="0" noProof="0" dirty="0" smtClean="0">
                <a:ln>
                  <a:noFill/>
                </a:ln>
                <a:solidFill>
                  <a:schemeClr val="bg1"/>
                </a:solidFill>
                <a:effectLst/>
                <a:uLnTx/>
                <a:uFillTx/>
                <a:latin typeface="+mj-lt"/>
                <a:ea typeface="+mj-ea"/>
                <a:cs typeface="+mj-cs"/>
              </a:rPr>
              <a:t> de Diseño  - Ingenier</a:t>
            </a:r>
            <a:r>
              <a:rPr lang="es-EC" sz="1200" kern="0" dirty="0" smtClean="0">
                <a:solidFill>
                  <a:schemeClr val="bg1"/>
                </a:solidFill>
                <a:latin typeface="+mj-lt"/>
                <a:ea typeface="+mj-ea"/>
                <a:cs typeface="+mj-cs"/>
              </a:rPr>
              <a:t>ía</a:t>
            </a:r>
            <a:endParaRPr kumimoji="0" lang="es-EC" sz="1200" b="0" i="0" u="none" strike="noStrike" kern="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bwMode="white">
          <a:xfrm>
            <a:off x="928662" y="428604"/>
            <a:ext cx="7010400" cy="563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C" sz="2000" b="0" i="0" u="none" strike="noStrike" kern="0" cap="none" spc="0" normalizeH="0" baseline="0" noProof="0" dirty="0" smtClean="0">
                <a:ln>
                  <a:noFill/>
                </a:ln>
                <a:solidFill>
                  <a:schemeClr val="bg1"/>
                </a:solidFill>
                <a:effectLst/>
                <a:uLnTx/>
                <a:uFillTx/>
                <a:latin typeface="+mj-lt"/>
                <a:ea typeface="+mj-ea"/>
                <a:cs typeface="+mj-cs"/>
              </a:rPr>
              <a:t>Dimensionamiento de</a:t>
            </a:r>
            <a:r>
              <a:rPr kumimoji="0" lang="es-EC" sz="2000" b="0" i="0" u="none" strike="noStrike" kern="0" cap="none" spc="0" normalizeH="0" noProof="0" dirty="0" smtClean="0">
                <a:ln>
                  <a:noFill/>
                </a:ln>
                <a:solidFill>
                  <a:schemeClr val="bg1"/>
                </a:solidFill>
                <a:effectLst/>
                <a:uLnTx/>
                <a:uFillTx/>
                <a:latin typeface="+mj-lt"/>
                <a:ea typeface="+mj-ea"/>
                <a:cs typeface="+mj-cs"/>
              </a:rPr>
              <a:t> Transformador – Edificio Ibis del Moral III</a:t>
            </a:r>
            <a:endParaRPr kumimoji="0" lang="es-EC" sz="2000" b="0" i="0" u="none" strike="noStrike" kern="0" cap="none" spc="0" normalizeH="0" baseline="0" noProof="0" dirty="0">
              <a:ln>
                <a:noFill/>
              </a:ln>
              <a:solidFill>
                <a:schemeClr val="bg1"/>
              </a:solidFill>
              <a:effectLst/>
              <a:uLnTx/>
              <a:uFillTx/>
              <a:latin typeface="+mj-lt"/>
              <a:ea typeface="+mj-ea"/>
              <a:cs typeface="+mj-cs"/>
            </a:endParaRPr>
          </a:p>
        </p:txBody>
      </p:sp>
      <p:sp>
        <p:nvSpPr>
          <p:cNvPr id="6147" name="Rectangle 3"/>
          <p:cNvSpPr>
            <a:spLocks noChangeArrowheads="1"/>
          </p:cNvSpPr>
          <p:nvPr/>
        </p:nvSpPr>
        <p:spPr bwMode="auto">
          <a:xfrm>
            <a:off x="928662" y="4000504"/>
            <a:ext cx="4714908" cy="21236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pPr>
            <a:r>
              <a:rPr kumimoji="0" lang="es-EC" sz="1200" b="1" i="0" u="none" strike="noStrike" cap="none" normalizeH="0" baseline="0" dirty="0" smtClean="0">
                <a:ln>
                  <a:noFill/>
                </a:ln>
                <a:solidFill>
                  <a:schemeClr val="tx1"/>
                </a:solidFill>
                <a:effectLst/>
                <a:latin typeface="Arial" pitchFamily="34" charset="0"/>
                <a:ea typeface="Calibri" pitchFamily="34" charset="0"/>
                <a:cs typeface="Arial" pitchFamily="34" charset="0"/>
              </a:rPr>
              <a:t>Parámetros Adicionales de Transformador</a:t>
            </a:r>
          </a:p>
          <a:p>
            <a:pPr marL="0" marR="0" lvl="0" indent="0" algn="just" defTabSz="914400" rtl="0" eaLnBrk="1" fontAlgn="base" latinLnBrk="0" hangingPunct="1">
              <a:lnSpc>
                <a:spcPct val="100000"/>
              </a:lnSpc>
              <a:spcBef>
                <a:spcPct val="0"/>
              </a:spcBef>
              <a:spcAft>
                <a:spcPct val="0"/>
              </a:spcAft>
              <a:buClrTx/>
              <a:buSzTx/>
              <a:buFontTx/>
              <a:buChar char="•"/>
              <a:tabLst/>
            </a:pPr>
            <a:endParaRPr lang="es-EC" sz="1200" dirty="0" smtClean="0">
              <a:latin typeface="Arial" pitchFamily="34" charset="0"/>
              <a:ea typeface="Calibri" pitchFamily="34"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Char char="•"/>
              <a:tabLst/>
            </a:pPr>
            <a:r>
              <a:rPr kumimoji="0" lang="es-EC"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Rendimiento de transformador.</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EC"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Temperatura (Limites de calentamiento).</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EC"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Verificaci</a:t>
            </a:r>
            <a:r>
              <a:rPr kumimoji="0" lang="es-EC"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C"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de relaci</a:t>
            </a:r>
            <a:r>
              <a:rPr kumimoji="0" lang="es-EC"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C"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de Transformaci</a:t>
            </a:r>
            <a:r>
              <a:rPr kumimoji="0" lang="es-EC"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C"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EC"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Relaci</a:t>
            </a:r>
            <a:r>
              <a:rPr kumimoji="0" lang="es-EC"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C"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de Fases.</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EC"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Soporte contra fallas el</a:t>
            </a:r>
            <a:r>
              <a:rPr kumimoji="0" lang="es-EC" sz="1200" b="0" i="0" u="none" strike="noStrike" cap="none" normalizeH="0" baseline="0" dirty="0" smtClean="0">
                <a:ln>
                  <a:noFill/>
                </a:ln>
                <a:solidFill>
                  <a:schemeClr val="tx1"/>
                </a:solidFill>
                <a:effectLst/>
                <a:latin typeface="Calibri"/>
                <a:ea typeface="Calibri" pitchFamily="34" charset="0"/>
                <a:cs typeface="Arial" pitchFamily="34" charset="0"/>
              </a:rPr>
              <a:t>é</a:t>
            </a:r>
            <a:r>
              <a:rPr kumimoji="0" lang="es-EC"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ctricas (Cortocircuitos).</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EC"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Valor </a:t>
            </a:r>
            <a:r>
              <a:rPr kumimoji="0" lang="es-EC"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nominal de potencia solicitado.</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EC"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Refrigeraci</a:t>
            </a:r>
            <a:r>
              <a:rPr kumimoji="0" lang="es-EC"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C"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de transformador.</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EC"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Aislamiento el</a:t>
            </a:r>
            <a:r>
              <a:rPr kumimoji="0" lang="es-EC" sz="1200" b="0" i="0" u="none" strike="noStrike" cap="none" normalizeH="0" baseline="0" dirty="0" smtClean="0">
                <a:ln>
                  <a:noFill/>
                </a:ln>
                <a:solidFill>
                  <a:schemeClr val="tx1"/>
                </a:solidFill>
                <a:effectLst/>
                <a:latin typeface="Calibri"/>
                <a:ea typeface="Calibri" pitchFamily="34" charset="0"/>
                <a:cs typeface="Arial" pitchFamily="34" charset="0"/>
              </a:rPr>
              <a:t>é</a:t>
            </a:r>
            <a:r>
              <a:rPr kumimoji="0" lang="es-EC"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ctrico.</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EC"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Ensayos mec</a:t>
            </a:r>
            <a:r>
              <a:rPr kumimoji="0" lang="es-EC" sz="12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es-EC"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nicos (Vibraci</a:t>
            </a:r>
            <a:r>
              <a:rPr kumimoji="0" lang="es-EC"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C"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de transformador).</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7" name="3 Marcador de contenido" descr="SELLO2"/>
          <p:cNvPicPr>
            <a:picLocks/>
          </p:cNvPicPr>
          <p:nvPr/>
        </p:nvPicPr>
        <p:blipFill>
          <a:blip r:embed="rId2" cstate="print"/>
          <a:srcRect/>
          <a:stretch>
            <a:fillRect/>
          </a:stretch>
        </p:blipFill>
        <p:spPr bwMode="auto">
          <a:xfrm>
            <a:off x="8142316" y="0"/>
            <a:ext cx="1001684" cy="856211"/>
          </a:xfrm>
          <a:prstGeom prst="rect">
            <a:avLst/>
          </a:prstGeom>
          <a:noFill/>
          <a:ln w="9525">
            <a:noFill/>
            <a:miter lim="800000"/>
            <a:headEnd/>
            <a:tailEnd/>
          </a:ln>
          <a:effectLst/>
        </p:spPr>
      </p:pic>
      <p:sp>
        <p:nvSpPr>
          <p:cNvPr id="6" name="1 Título"/>
          <p:cNvSpPr txBox="1">
            <a:spLocks/>
          </p:cNvSpPr>
          <p:nvPr/>
        </p:nvSpPr>
        <p:spPr bwMode="white">
          <a:xfrm>
            <a:off x="-32" y="0"/>
            <a:ext cx="2428892" cy="4206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C" sz="1200" b="0" i="0" u="none" strike="noStrike" kern="0" cap="none" spc="0" normalizeH="0" baseline="0" noProof="0" dirty="0" smtClean="0">
                <a:ln>
                  <a:noFill/>
                </a:ln>
                <a:solidFill>
                  <a:schemeClr val="bg1"/>
                </a:solidFill>
                <a:effectLst/>
                <a:uLnTx/>
                <a:uFillTx/>
                <a:latin typeface="+mj-lt"/>
                <a:ea typeface="+mj-ea"/>
                <a:cs typeface="+mj-cs"/>
              </a:rPr>
              <a:t>Proceso</a:t>
            </a:r>
            <a:r>
              <a:rPr kumimoji="0" lang="es-EC" sz="1200" b="0" i="0" u="none" strike="noStrike" kern="0" cap="none" spc="0" normalizeH="0" noProof="0" dirty="0" smtClean="0">
                <a:ln>
                  <a:noFill/>
                </a:ln>
                <a:solidFill>
                  <a:schemeClr val="bg1"/>
                </a:solidFill>
                <a:effectLst/>
                <a:uLnTx/>
                <a:uFillTx/>
                <a:latin typeface="+mj-lt"/>
                <a:ea typeface="+mj-ea"/>
                <a:cs typeface="+mj-cs"/>
              </a:rPr>
              <a:t> de Diseño  - Ingenier</a:t>
            </a:r>
            <a:r>
              <a:rPr lang="es-EC" sz="1200" kern="0" dirty="0" smtClean="0">
                <a:solidFill>
                  <a:schemeClr val="bg1"/>
                </a:solidFill>
                <a:latin typeface="+mj-lt"/>
                <a:ea typeface="+mj-ea"/>
                <a:cs typeface="+mj-cs"/>
              </a:rPr>
              <a:t>ía</a:t>
            </a:r>
            <a:endParaRPr kumimoji="0" lang="es-EC" sz="1200" b="0" i="0" u="none" strike="noStrike" kern="0" cap="none" spc="0" normalizeH="0" baseline="0" noProof="0" dirty="0">
              <a:ln>
                <a:noFill/>
              </a:ln>
              <a:solidFill>
                <a:schemeClr val="bg1"/>
              </a:solidFill>
              <a:effectLst/>
              <a:uLnTx/>
              <a:uFillTx/>
              <a:latin typeface="+mj-lt"/>
              <a:ea typeface="+mj-ea"/>
              <a:cs typeface="+mj-cs"/>
            </a:endParaRPr>
          </a:p>
        </p:txBody>
      </p:sp>
      <p:graphicFrame>
        <p:nvGraphicFramePr>
          <p:cNvPr id="8" name="7 Tabla"/>
          <p:cNvGraphicFramePr>
            <a:graphicFrameLocks noGrp="1"/>
          </p:cNvGraphicFramePr>
          <p:nvPr/>
        </p:nvGraphicFramePr>
        <p:xfrm>
          <a:off x="1357290" y="1428736"/>
          <a:ext cx="6357982" cy="1859996"/>
        </p:xfrm>
        <a:graphic>
          <a:graphicData uri="http://schemas.openxmlformats.org/drawingml/2006/table">
            <a:tbl>
              <a:tblPr/>
              <a:tblGrid>
                <a:gridCol w="2184300"/>
                <a:gridCol w="854697"/>
                <a:gridCol w="284676"/>
                <a:gridCol w="1898955"/>
                <a:gridCol w="1135354"/>
              </a:tblGrid>
              <a:tr h="210632">
                <a:tc gridSpan="2">
                  <a:txBody>
                    <a:bodyPr/>
                    <a:lstStyle/>
                    <a:p>
                      <a:pPr algn="ctr">
                        <a:lnSpc>
                          <a:spcPct val="115000"/>
                        </a:lnSpc>
                        <a:spcAft>
                          <a:spcPts val="0"/>
                        </a:spcAft>
                      </a:pPr>
                      <a:r>
                        <a:rPr lang="es-EC" sz="1100" b="1" dirty="0">
                          <a:solidFill>
                            <a:srgbClr val="000000"/>
                          </a:solidFill>
                          <a:latin typeface="Arial"/>
                          <a:ea typeface="Times New Roman"/>
                          <a:cs typeface="Times New Roman"/>
                        </a:rPr>
                        <a:t>Lado Primario</a:t>
                      </a:r>
                      <a:endParaRPr lang="es-EC" sz="1100" dirty="0">
                        <a:latin typeface="Calibri"/>
                        <a:ea typeface="Times New Roman"/>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s-EC"/>
                    </a:p>
                  </a:txBody>
                  <a:tcPr/>
                </a:tc>
                <a:tc>
                  <a:txBody>
                    <a:bodyPr/>
                    <a:lstStyle/>
                    <a:p>
                      <a:pPr>
                        <a:lnSpc>
                          <a:spcPct val="115000"/>
                        </a:lnSpc>
                      </a:pPr>
                      <a:endParaRPr lang="es-EC" sz="1100">
                        <a:latin typeface="Calibri"/>
                        <a:cs typeface="Times New Roman"/>
                      </a:endParaRPr>
                    </a:p>
                  </a:txBody>
                  <a:tcPr marL="44450" marR="44450" marT="0" marB="0" anchor="b">
                    <a:lnL>
                      <a:noFill/>
                    </a:lnL>
                    <a:lnR>
                      <a:noFill/>
                    </a:lnR>
                    <a:lnT>
                      <a:noFill/>
                    </a:lnT>
                    <a:lnB>
                      <a:noFill/>
                    </a:lnB>
                  </a:tcPr>
                </a:tc>
                <a:tc gridSpan="2">
                  <a:txBody>
                    <a:bodyPr/>
                    <a:lstStyle/>
                    <a:p>
                      <a:pPr algn="ctr">
                        <a:lnSpc>
                          <a:spcPct val="115000"/>
                        </a:lnSpc>
                        <a:spcAft>
                          <a:spcPts val="0"/>
                        </a:spcAft>
                      </a:pPr>
                      <a:r>
                        <a:rPr lang="es-EC" sz="1100" b="1">
                          <a:solidFill>
                            <a:srgbClr val="000000"/>
                          </a:solidFill>
                          <a:latin typeface="Arial"/>
                          <a:ea typeface="Times New Roman"/>
                          <a:cs typeface="Times New Roman"/>
                        </a:rPr>
                        <a:t>Lado Secundario</a:t>
                      </a:r>
                      <a:endParaRPr lang="es-EC" sz="1100">
                        <a:latin typeface="Calibri"/>
                        <a:ea typeface="Times New Roman"/>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s-EC"/>
                    </a:p>
                  </a:txBody>
                  <a:tcPr/>
                </a:tc>
              </a:tr>
              <a:tr h="382967">
                <a:tc>
                  <a:txBody>
                    <a:bodyPr/>
                    <a:lstStyle/>
                    <a:p>
                      <a:pPr algn="ctr">
                        <a:lnSpc>
                          <a:spcPct val="115000"/>
                        </a:lnSpc>
                        <a:spcAft>
                          <a:spcPts val="0"/>
                        </a:spcAft>
                      </a:pPr>
                      <a:r>
                        <a:rPr lang="es-EC" sz="1100">
                          <a:solidFill>
                            <a:srgbClr val="000000"/>
                          </a:solidFill>
                          <a:latin typeface="Arial"/>
                          <a:ea typeface="Times New Roman"/>
                          <a:cs typeface="Times New Roman"/>
                        </a:rPr>
                        <a:t>Tensiones Nominales de </a:t>
                      </a:r>
                      <a:endParaRPr lang="es-EC" sz="1100">
                        <a:latin typeface="Calibri"/>
                        <a:ea typeface="Times New Roman"/>
                        <a:cs typeface="Times New Roman"/>
                      </a:endParaRPr>
                    </a:p>
                    <a:p>
                      <a:pPr algn="ctr">
                        <a:lnSpc>
                          <a:spcPct val="115000"/>
                        </a:lnSpc>
                        <a:spcAft>
                          <a:spcPts val="0"/>
                        </a:spcAft>
                      </a:pPr>
                      <a:r>
                        <a:rPr lang="es-EC" sz="1100">
                          <a:solidFill>
                            <a:srgbClr val="000000"/>
                          </a:solidFill>
                          <a:latin typeface="Arial"/>
                          <a:ea typeface="Times New Roman"/>
                          <a:cs typeface="Times New Roman"/>
                        </a:rPr>
                        <a:t>Línea Primaria</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latin typeface="Arial"/>
                          <a:ea typeface="Times New Roman"/>
                          <a:cs typeface="Times New Roman"/>
                        </a:rPr>
                        <a:t> 6,3 kV   </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s-EC" sz="1100">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1100">
                          <a:solidFill>
                            <a:srgbClr val="000000"/>
                          </a:solidFill>
                          <a:latin typeface="Arial"/>
                          <a:ea typeface="Times New Roman"/>
                          <a:cs typeface="Times New Roman"/>
                        </a:rPr>
                        <a:t>Tensiones Nominales de Línea Primaria</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latin typeface="Arial"/>
                          <a:ea typeface="Times New Roman"/>
                          <a:cs typeface="Times New Roman"/>
                        </a:rPr>
                        <a:t>220 - 127 V</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0632">
                <a:tc>
                  <a:txBody>
                    <a:bodyPr/>
                    <a:lstStyle/>
                    <a:p>
                      <a:pPr algn="ctr">
                        <a:lnSpc>
                          <a:spcPct val="115000"/>
                        </a:lnSpc>
                        <a:spcAft>
                          <a:spcPts val="0"/>
                        </a:spcAft>
                      </a:pPr>
                      <a:r>
                        <a:rPr lang="es-EC" sz="1100">
                          <a:solidFill>
                            <a:srgbClr val="000000"/>
                          </a:solidFill>
                          <a:latin typeface="Arial"/>
                          <a:ea typeface="Times New Roman"/>
                          <a:cs typeface="Times New Roman"/>
                        </a:rPr>
                        <a:t>Conexión</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latin typeface="Arial"/>
                          <a:ea typeface="Times New Roman"/>
                          <a:cs typeface="Times New Roman"/>
                        </a:rPr>
                        <a:t>Δ</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s-EC" sz="1100">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1100">
                          <a:solidFill>
                            <a:srgbClr val="000000"/>
                          </a:solidFill>
                          <a:latin typeface="Arial"/>
                          <a:ea typeface="Times New Roman"/>
                          <a:cs typeface="Times New Roman"/>
                        </a:rPr>
                        <a:t>Conexión</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latin typeface="Arial"/>
                          <a:ea typeface="Times New Roman"/>
                          <a:cs typeface="Times New Roman"/>
                        </a:rPr>
                        <a:t>Y</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0632">
                <a:tc>
                  <a:txBody>
                    <a:bodyPr/>
                    <a:lstStyle/>
                    <a:p>
                      <a:pPr algn="ctr">
                        <a:lnSpc>
                          <a:spcPct val="115000"/>
                        </a:lnSpc>
                        <a:spcAft>
                          <a:spcPts val="0"/>
                        </a:spcAft>
                      </a:pPr>
                      <a:r>
                        <a:rPr lang="es-EC" sz="1100">
                          <a:solidFill>
                            <a:srgbClr val="000000"/>
                          </a:solidFill>
                          <a:latin typeface="Arial"/>
                          <a:ea typeface="Times New Roman"/>
                          <a:cs typeface="Times New Roman"/>
                        </a:rPr>
                        <a:t>Neutro</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latin typeface="Arial"/>
                          <a:ea typeface="Times New Roman"/>
                          <a:cs typeface="Times New Roman"/>
                        </a:rPr>
                        <a:t>-</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s-EC" sz="1100">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1100">
                          <a:solidFill>
                            <a:srgbClr val="000000"/>
                          </a:solidFill>
                          <a:latin typeface="Arial"/>
                          <a:ea typeface="Times New Roman"/>
                          <a:cs typeface="Times New Roman"/>
                        </a:rPr>
                        <a:t>Neutro</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latin typeface="Arial"/>
                          <a:ea typeface="Times New Roman"/>
                          <a:cs typeface="Times New Roman"/>
                        </a:rPr>
                        <a:t>Independiente</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0632">
                <a:tc>
                  <a:txBody>
                    <a:bodyPr/>
                    <a:lstStyle/>
                    <a:p>
                      <a:pPr algn="ctr">
                        <a:lnSpc>
                          <a:spcPct val="115000"/>
                        </a:lnSpc>
                        <a:spcAft>
                          <a:spcPts val="0"/>
                        </a:spcAft>
                      </a:pPr>
                      <a:r>
                        <a:rPr lang="es-EC" sz="1100">
                          <a:solidFill>
                            <a:srgbClr val="000000"/>
                          </a:solidFill>
                          <a:latin typeface="Arial"/>
                          <a:ea typeface="Times New Roman"/>
                          <a:cs typeface="Times New Roman"/>
                        </a:rPr>
                        <a:t>Frecuencia</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latin typeface="Arial"/>
                          <a:ea typeface="Times New Roman"/>
                          <a:cs typeface="Times New Roman"/>
                        </a:rPr>
                        <a:t>60 Hz</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s-EC" sz="1100">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1100">
                          <a:solidFill>
                            <a:srgbClr val="000000"/>
                          </a:solidFill>
                          <a:latin typeface="Arial"/>
                          <a:ea typeface="Times New Roman"/>
                          <a:cs typeface="Times New Roman"/>
                        </a:rPr>
                        <a:t>Frecuencia</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latin typeface="Arial"/>
                          <a:ea typeface="Times New Roman"/>
                          <a:cs typeface="Times New Roman"/>
                        </a:rPr>
                        <a:t>60 Hz</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0632">
                <a:tc>
                  <a:txBody>
                    <a:bodyPr/>
                    <a:lstStyle/>
                    <a:p>
                      <a:pPr algn="ctr">
                        <a:lnSpc>
                          <a:spcPct val="115000"/>
                        </a:lnSpc>
                        <a:spcAft>
                          <a:spcPts val="0"/>
                        </a:spcAft>
                      </a:pPr>
                      <a:r>
                        <a:rPr lang="es-EC" sz="1100">
                          <a:solidFill>
                            <a:srgbClr val="000000"/>
                          </a:solidFill>
                          <a:latin typeface="Arial"/>
                          <a:ea typeface="Times New Roman"/>
                          <a:cs typeface="Times New Roman"/>
                        </a:rPr>
                        <a:t>Regulación de Voltaje</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latin typeface="Arial"/>
                          <a:ea typeface="Times New Roman"/>
                          <a:cs typeface="Times New Roman"/>
                        </a:rPr>
                        <a:t>3%</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s-EC" sz="1100">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1100">
                          <a:solidFill>
                            <a:srgbClr val="000000"/>
                          </a:solidFill>
                          <a:latin typeface="Arial"/>
                          <a:ea typeface="Times New Roman"/>
                          <a:cs typeface="Times New Roman"/>
                        </a:rPr>
                        <a:t>Regulación de Voltaje</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latin typeface="Arial"/>
                          <a:ea typeface="Times New Roman"/>
                          <a:cs typeface="Times New Roman"/>
                        </a:rPr>
                        <a:t>3%</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0632">
                <a:tc>
                  <a:txBody>
                    <a:bodyPr/>
                    <a:lstStyle/>
                    <a:p>
                      <a:pPr algn="ctr">
                        <a:lnSpc>
                          <a:spcPct val="115000"/>
                        </a:lnSpc>
                        <a:spcAft>
                          <a:spcPts val="0"/>
                        </a:spcAft>
                      </a:pPr>
                      <a:r>
                        <a:rPr lang="es-EC" sz="1100">
                          <a:solidFill>
                            <a:srgbClr val="000000"/>
                          </a:solidFill>
                          <a:latin typeface="Arial"/>
                          <a:ea typeface="Times New Roman"/>
                          <a:cs typeface="Times New Roman"/>
                        </a:rPr>
                        <a:t>Factor de potencia</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latin typeface="Arial"/>
                          <a:ea typeface="Times New Roman"/>
                          <a:cs typeface="Times New Roman"/>
                        </a:rPr>
                        <a:t>0,9</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s-EC" sz="1100">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1100">
                          <a:solidFill>
                            <a:srgbClr val="000000"/>
                          </a:solidFill>
                          <a:latin typeface="Arial"/>
                          <a:ea typeface="Times New Roman"/>
                          <a:cs typeface="Times New Roman"/>
                        </a:rPr>
                        <a:t>Factor de potencia</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latin typeface="Arial"/>
                          <a:ea typeface="Times New Roman"/>
                          <a:cs typeface="Times New Roman"/>
                        </a:rPr>
                        <a:t>0,9</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0632">
                <a:tc>
                  <a:txBody>
                    <a:bodyPr/>
                    <a:lstStyle/>
                    <a:p>
                      <a:pPr algn="ctr">
                        <a:lnSpc>
                          <a:spcPct val="115000"/>
                        </a:lnSpc>
                        <a:spcAft>
                          <a:spcPts val="0"/>
                        </a:spcAft>
                      </a:pPr>
                      <a:r>
                        <a:rPr lang="es-EC" sz="1100">
                          <a:solidFill>
                            <a:srgbClr val="000000"/>
                          </a:solidFill>
                          <a:latin typeface="Arial"/>
                          <a:ea typeface="Times New Roman"/>
                          <a:cs typeface="Times New Roman"/>
                        </a:rPr>
                        <a:t>Potencia Aparente (kVA)</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a:solidFill>
                            <a:srgbClr val="000000"/>
                          </a:solidFill>
                          <a:latin typeface="Arial"/>
                          <a:ea typeface="Times New Roman"/>
                          <a:cs typeface="Times New Roman"/>
                        </a:rPr>
                        <a:t>75 kVA</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s-EC" sz="1100">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C" sz="1100">
                          <a:solidFill>
                            <a:srgbClr val="000000"/>
                          </a:solidFill>
                          <a:latin typeface="Arial"/>
                          <a:ea typeface="Times New Roman"/>
                          <a:cs typeface="Times New Roman"/>
                        </a:rPr>
                        <a:t>Potencia Aparente (kVA)</a:t>
                      </a:r>
                      <a:endParaRPr lang="es-EC" sz="11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100" dirty="0">
                          <a:solidFill>
                            <a:srgbClr val="000000"/>
                          </a:solidFill>
                          <a:latin typeface="Arial"/>
                          <a:ea typeface="Times New Roman"/>
                          <a:cs typeface="Times New Roman"/>
                        </a:rPr>
                        <a:t>75 kVA</a:t>
                      </a:r>
                      <a:endParaRPr lang="es-EC" sz="1100" dirty="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9457" name="Rectangle 1"/>
          <p:cNvSpPr>
            <a:spLocks noChangeArrowheads="1"/>
          </p:cNvSpPr>
          <p:nvPr/>
        </p:nvSpPr>
        <p:spPr bwMode="auto">
          <a:xfrm>
            <a:off x="2643174" y="3286124"/>
            <a:ext cx="3709670" cy="738567"/>
          </a:xfrm>
          <a:prstGeom prst="rect">
            <a:avLst/>
          </a:prstGeom>
          <a:noFill/>
          <a:ln w="9525">
            <a:noFill/>
            <a:miter lim="800000"/>
            <a:headEnd/>
            <a:tailEnd/>
          </a:ln>
          <a:effectLst/>
        </p:spPr>
        <p:txBody>
          <a:bodyPr vert="horz" wrap="none" lIns="91440" tIns="304704" rIns="9144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1000" b="1" i="0" u="none" strike="noStrike" cap="none" normalizeH="0" baseline="0" dirty="0" smtClean="0" bmk="_Toc349701971">
                <a:ln>
                  <a:noFill/>
                </a:ln>
                <a:solidFill>
                  <a:schemeClr val="tx1"/>
                </a:solidFill>
                <a:effectLst/>
                <a:latin typeface="Arial" pitchFamily="34" charset="0"/>
                <a:ea typeface="Times New Roman" pitchFamily="18" charset="0"/>
                <a:cs typeface="Arial" pitchFamily="34" charset="0"/>
              </a:rPr>
              <a:t> Datos t</a:t>
            </a:r>
            <a:r>
              <a:rPr kumimoji="0" lang="es-EC" sz="1000" b="1" i="0" u="none" strike="noStrike" cap="none" normalizeH="0" baseline="0" dirty="0" smtClean="0" bmk="_Toc349701971">
                <a:ln>
                  <a:noFill/>
                </a:ln>
                <a:solidFill>
                  <a:schemeClr val="tx1"/>
                </a:solidFill>
                <a:effectLst/>
                <a:latin typeface="Cambria"/>
                <a:ea typeface="Times New Roman" pitchFamily="18" charset="0"/>
                <a:cs typeface="Arial" pitchFamily="34" charset="0"/>
              </a:rPr>
              <a:t>é</a:t>
            </a:r>
            <a:r>
              <a:rPr kumimoji="0" lang="es-EC" sz="1000" b="1" i="0" u="none" strike="noStrike" cap="none" normalizeH="0" baseline="0" dirty="0" smtClean="0" bmk="_Toc349701971">
                <a:ln>
                  <a:noFill/>
                </a:ln>
                <a:solidFill>
                  <a:schemeClr val="tx1"/>
                </a:solidFill>
                <a:effectLst/>
                <a:latin typeface="Arial" pitchFamily="34" charset="0"/>
                <a:ea typeface="Times New Roman" pitchFamily="18" charset="0"/>
                <a:cs typeface="Arial" pitchFamily="34" charset="0"/>
              </a:rPr>
              <a:t>cnicos de transformador Edificio Ibis del Moral III</a:t>
            </a:r>
            <a:endParaRPr kumimoji="0" lang="es-ES" sz="1400" b="1" i="0" u="none" strike="noStrike" cap="none" normalizeH="0" baseline="0" dirty="0" smtClean="0">
              <a:ln>
                <a:noFill/>
              </a:ln>
              <a:solidFill>
                <a:srgbClr val="365F91"/>
              </a:solidFill>
              <a:effectLst/>
              <a:latin typeface="Cambria"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sz="2400" dirty="0" smtClean="0"/>
              <a:t>Dimensionamiento de Conductores</a:t>
            </a:r>
            <a:endParaRPr lang="es-EC" sz="2400" dirty="0"/>
          </a:p>
        </p:txBody>
      </p:sp>
      <p:pic>
        <p:nvPicPr>
          <p:cNvPr id="4" name="3 Marcador de contenido" descr="SELLO2"/>
          <p:cNvPicPr>
            <a:picLocks/>
          </p:cNvPicPr>
          <p:nvPr/>
        </p:nvPicPr>
        <p:blipFill>
          <a:blip r:embed="rId2" cstate="print"/>
          <a:srcRect/>
          <a:stretch>
            <a:fillRect/>
          </a:stretch>
        </p:blipFill>
        <p:spPr bwMode="auto">
          <a:xfrm>
            <a:off x="8142316" y="0"/>
            <a:ext cx="1001684" cy="856211"/>
          </a:xfrm>
          <a:prstGeom prst="rect">
            <a:avLst/>
          </a:prstGeom>
          <a:noFill/>
          <a:ln w="9525">
            <a:noFill/>
            <a:miter lim="800000"/>
            <a:headEnd/>
            <a:tailEnd/>
          </a:ln>
          <a:effectLst/>
        </p:spPr>
      </p:pic>
      <p:pic>
        <p:nvPicPr>
          <p:cNvPr id="54274" name="Picture 2"/>
          <p:cNvPicPr>
            <a:picLocks noChangeAspect="1" noChangeArrowheads="1"/>
          </p:cNvPicPr>
          <p:nvPr/>
        </p:nvPicPr>
        <p:blipFill>
          <a:blip r:embed="rId3"/>
          <a:srcRect l="45571" t="28320" r="45644" b="30664"/>
          <a:stretch>
            <a:fillRect/>
          </a:stretch>
        </p:blipFill>
        <p:spPr bwMode="auto">
          <a:xfrm>
            <a:off x="785786" y="1928802"/>
            <a:ext cx="1306295" cy="3429024"/>
          </a:xfrm>
          <a:prstGeom prst="rect">
            <a:avLst/>
          </a:prstGeom>
          <a:noFill/>
          <a:ln w="9525">
            <a:noFill/>
            <a:miter lim="800000"/>
            <a:headEnd/>
            <a:tailEnd/>
          </a:ln>
          <a:effectLst/>
        </p:spPr>
      </p:pic>
      <p:sp>
        <p:nvSpPr>
          <p:cNvPr id="6" name="Rectangle 1"/>
          <p:cNvSpPr>
            <a:spLocks noChangeArrowheads="1"/>
          </p:cNvSpPr>
          <p:nvPr/>
        </p:nvSpPr>
        <p:spPr bwMode="auto">
          <a:xfrm>
            <a:off x="714348" y="1428736"/>
            <a:ext cx="3214710"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tabLst/>
            </a:pPr>
            <a:r>
              <a:rPr lang="es-EC" sz="1600" dirty="0" smtClean="0">
                <a:latin typeface="Arial" pitchFamily="34" charset="0"/>
                <a:cs typeface="Arial" pitchFamily="34" charset="0"/>
              </a:rPr>
              <a:t>Acometida de Medio Voltaje</a:t>
            </a:r>
            <a:endParaRPr kumimoji="0" lang="es-EC"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Rectangle 1"/>
          <p:cNvSpPr>
            <a:spLocks noChangeArrowheads="1"/>
          </p:cNvSpPr>
          <p:nvPr/>
        </p:nvSpPr>
        <p:spPr bwMode="auto">
          <a:xfrm>
            <a:off x="928662" y="5500702"/>
            <a:ext cx="321471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tabLst/>
            </a:pPr>
            <a:r>
              <a:rPr lang="es-EC" sz="1600" dirty="0" smtClean="0">
                <a:latin typeface="Arial" pitchFamily="34" charset="0"/>
                <a:cs typeface="Arial" pitchFamily="34" charset="0"/>
              </a:rPr>
              <a:t>Acometida</a:t>
            </a:r>
          </a:p>
          <a:p>
            <a:pPr marL="0" marR="0" lvl="0" indent="0" defTabSz="914400" rtl="0" eaLnBrk="1" fontAlgn="base" latinLnBrk="0" hangingPunct="1">
              <a:lnSpc>
                <a:spcPct val="100000"/>
              </a:lnSpc>
              <a:spcBef>
                <a:spcPct val="0"/>
              </a:spcBef>
              <a:spcAft>
                <a:spcPct val="0"/>
              </a:spcAft>
              <a:buClrTx/>
              <a:buSzTx/>
              <a:tabLst/>
            </a:pPr>
            <a:r>
              <a:rPr lang="es-EC" sz="1600" dirty="0" smtClean="0">
                <a:latin typeface="Arial" pitchFamily="34" charset="0"/>
                <a:cs typeface="Arial" pitchFamily="34" charset="0"/>
              </a:rPr>
              <a:t>Conductor </a:t>
            </a:r>
            <a:r>
              <a:rPr lang="es-EC" sz="1600" dirty="0" smtClean="0">
                <a:latin typeface="Arial" pitchFamily="34" charset="0"/>
                <a:cs typeface="Arial" pitchFamily="34" charset="0"/>
              </a:rPr>
              <a:t>de 25 kV</a:t>
            </a:r>
          </a:p>
          <a:p>
            <a:pPr marL="0" marR="0" lvl="0" indent="0" defTabSz="914400" rtl="0" eaLnBrk="1" fontAlgn="base" latinLnBrk="0" hangingPunct="1">
              <a:lnSpc>
                <a:spcPct val="100000"/>
              </a:lnSpc>
              <a:spcBef>
                <a:spcPct val="0"/>
              </a:spcBef>
              <a:spcAft>
                <a:spcPct val="0"/>
              </a:spcAft>
              <a:buClrTx/>
              <a:buSzTx/>
              <a:tabLst/>
            </a:pPr>
            <a:r>
              <a:rPr kumimoji="0" lang="es-EC" sz="1600" b="0" i="0" u="none" strike="noStrike" cap="none" normalizeH="0" baseline="0" dirty="0" smtClean="0">
                <a:ln>
                  <a:noFill/>
                </a:ln>
                <a:solidFill>
                  <a:schemeClr val="tx1"/>
                </a:solidFill>
                <a:effectLst/>
                <a:latin typeface="Arial" pitchFamily="34" charset="0"/>
                <a:cs typeface="Arial" pitchFamily="34" charset="0"/>
              </a:rPr>
              <a:t>3 x </a:t>
            </a:r>
            <a:r>
              <a:rPr kumimoji="0" lang="es-EC" sz="1600" b="0" i="0" u="none" strike="noStrike" cap="none" normalizeH="0" baseline="0" dirty="0" smtClean="0">
                <a:ln>
                  <a:noFill/>
                </a:ln>
                <a:solidFill>
                  <a:schemeClr val="tx1"/>
                </a:solidFill>
                <a:effectLst/>
                <a:latin typeface="Arial" pitchFamily="34" charset="0"/>
                <a:cs typeface="Arial" pitchFamily="34" charset="0"/>
              </a:rPr>
              <a:t>2</a:t>
            </a:r>
            <a:r>
              <a:rPr kumimoji="0" lang="es-EC" sz="1600" b="0" i="0" u="none" strike="noStrike" cap="none" normalizeH="0" dirty="0" smtClean="0">
                <a:ln>
                  <a:noFill/>
                </a:ln>
                <a:solidFill>
                  <a:schemeClr val="tx1"/>
                </a:solidFill>
                <a:effectLst/>
                <a:latin typeface="Arial" pitchFamily="34" charset="0"/>
                <a:cs typeface="Arial" pitchFamily="34" charset="0"/>
              </a:rPr>
              <a:t> XLPE</a:t>
            </a:r>
            <a:r>
              <a:rPr kumimoji="0" lang="es-EC" sz="1600" b="0" i="0" u="none" strike="noStrike" cap="none" normalizeH="0" baseline="0" dirty="0" smtClean="0">
                <a:ln>
                  <a:noFill/>
                </a:ln>
                <a:solidFill>
                  <a:schemeClr val="tx1"/>
                </a:solidFill>
                <a:effectLst/>
                <a:latin typeface="Arial" pitchFamily="34" charset="0"/>
                <a:cs typeface="Arial" pitchFamily="34" charset="0"/>
              </a:rPr>
              <a:t> </a:t>
            </a:r>
            <a:endParaRPr kumimoji="0" lang="es-EC"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Rectangle 1"/>
          <p:cNvSpPr>
            <a:spLocks noChangeArrowheads="1"/>
          </p:cNvSpPr>
          <p:nvPr/>
        </p:nvSpPr>
        <p:spPr bwMode="auto">
          <a:xfrm>
            <a:off x="4714876" y="1428736"/>
            <a:ext cx="3214710"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tabLst/>
            </a:pPr>
            <a:r>
              <a:rPr lang="es-EC" sz="1600" dirty="0" smtClean="0">
                <a:latin typeface="Arial" pitchFamily="34" charset="0"/>
                <a:cs typeface="Arial" pitchFamily="34" charset="0"/>
              </a:rPr>
              <a:t>Acometida de Bajo Voltaje</a:t>
            </a:r>
            <a:endParaRPr kumimoji="0" lang="es-EC" sz="16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4275" name="Picture 3"/>
          <p:cNvPicPr>
            <a:picLocks noChangeAspect="1" noChangeArrowheads="1"/>
          </p:cNvPicPr>
          <p:nvPr/>
        </p:nvPicPr>
        <p:blipFill>
          <a:blip r:embed="rId4"/>
          <a:srcRect l="46120" t="41016" r="45644" b="20898"/>
          <a:stretch>
            <a:fillRect/>
          </a:stretch>
        </p:blipFill>
        <p:spPr bwMode="auto">
          <a:xfrm>
            <a:off x="5286380" y="2071678"/>
            <a:ext cx="1126522" cy="2928958"/>
          </a:xfrm>
          <a:prstGeom prst="rect">
            <a:avLst/>
          </a:prstGeom>
          <a:noFill/>
          <a:ln w="9525">
            <a:noFill/>
            <a:miter lim="800000"/>
            <a:headEnd/>
            <a:tailEnd/>
          </a:ln>
          <a:effectLst/>
        </p:spPr>
      </p:pic>
      <p:sp>
        <p:nvSpPr>
          <p:cNvPr id="10" name="Rectangle 1"/>
          <p:cNvSpPr>
            <a:spLocks noChangeArrowheads="1"/>
          </p:cNvSpPr>
          <p:nvPr/>
        </p:nvSpPr>
        <p:spPr bwMode="auto">
          <a:xfrm>
            <a:off x="5286380" y="5572140"/>
            <a:ext cx="3214710"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tabLst/>
            </a:pPr>
            <a:r>
              <a:rPr lang="es-EC" sz="1600" dirty="0" smtClean="0">
                <a:latin typeface="Arial" pitchFamily="34" charset="0"/>
                <a:cs typeface="Arial" pitchFamily="34" charset="0"/>
              </a:rPr>
              <a:t>Acometida</a:t>
            </a:r>
          </a:p>
          <a:p>
            <a:pPr marL="0" marR="0" lvl="0" indent="0" defTabSz="914400" rtl="0" eaLnBrk="1" fontAlgn="base" latinLnBrk="0" hangingPunct="1">
              <a:lnSpc>
                <a:spcPct val="100000"/>
              </a:lnSpc>
              <a:spcBef>
                <a:spcPct val="0"/>
              </a:spcBef>
              <a:spcAft>
                <a:spcPct val="0"/>
              </a:spcAft>
              <a:buClrTx/>
              <a:buSzTx/>
              <a:tabLst/>
            </a:pPr>
            <a:r>
              <a:rPr lang="es-EC" sz="1600" dirty="0" smtClean="0">
                <a:latin typeface="Arial" pitchFamily="34" charset="0"/>
                <a:cs typeface="Arial" pitchFamily="34" charset="0"/>
              </a:rPr>
              <a:t>3 </a:t>
            </a:r>
            <a:r>
              <a:rPr lang="es-EC" sz="1600" dirty="0" smtClean="0">
                <a:latin typeface="Arial" pitchFamily="34" charset="0"/>
                <a:cs typeface="Arial" pitchFamily="34" charset="0"/>
              </a:rPr>
              <a:t>x 3/0 + 8 AWG</a:t>
            </a:r>
            <a:endParaRPr kumimoji="0" lang="es-EC" sz="16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4276" name="Picture 4"/>
          <p:cNvPicPr>
            <a:picLocks noChangeAspect="1" noChangeArrowheads="1"/>
          </p:cNvPicPr>
          <p:nvPr/>
        </p:nvPicPr>
        <p:blipFill>
          <a:blip r:embed="rId5"/>
          <a:srcRect l="43961" t="47071" r="42862" b="26562"/>
          <a:stretch>
            <a:fillRect/>
          </a:stretch>
        </p:blipFill>
        <p:spPr bwMode="auto">
          <a:xfrm>
            <a:off x="2428860" y="2500306"/>
            <a:ext cx="1714512" cy="1928826"/>
          </a:xfrm>
          <a:prstGeom prst="rect">
            <a:avLst/>
          </a:prstGeom>
          <a:noFill/>
          <a:ln w="9525">
            <a:noFill/>
            <a:miter lim="800000"/>
            <a:headEnd/>
            <a:tailEnd/>
          </a:ln>
          <a:effectLst/>
        </p:spPr>
      </p:pic>
      <p:sp>
        <p:nvSpPr>
          <p:cNvPr id="11" name="1 Título"/>
          <p:cNvSpPr txBox="1">
            <a:spLocks/>
          </p:cNvSpPr>
          <p:nvPr/>
        </p:nvSpPr>
        <p:spPr bwMode="white">
          <a:xfrm>
            <a:off x="-32" y="0"/>
            <a:ext cx="2428892" cy="4206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C" sz="1200" b="0" i="0" u="none" strike="noStrike" kern="0" cap="none" spc="0" normalizeH="0" baseline="0" noProof="0" dirty="0" smtClean="0">
                <a:ln>
                  <a:noFill/>
                </a:ln>
                <a:solidFill>
                  <a:schemeClr val="bg1"/>
                </a:solidFill>
                <a:effectLst/>
                <a:uLnTx/>
                <a:uFillTx/>
                <a:latin typeface="+mj-lt"/>
                <a:ea typeface="+mj-ea"/>
                <a:cs typeface="+mj-cs"/>
              </a:rPr>
              <a:t>Proceso</a:t>
            </a:r>
            <a:r>
              <a:rPr kumimoji="0" lang="es-EC" sz="1200" b="0" i="0" u="none" strike="noStrike" kern="0" cap="none" spc="0" normalizeH="0" noProof="0" dirty="0" smtClean="0">
                <a:ln>
                  <a:noFill/>
                </a:ln>
                <a:solidFill>
                  <a:schemeClr val="bg1"/>
                </a:solidFill>
                <a:effectLst/>
                <a:uLnTx/>
                <a:uFillTx/>
                <a:latin typeface="+mj-lt"/>
                <a:ea typeface="+mj-ea"/>
                <a:cs typeface="+mj-cs"/>
              </a:rPr>
              <a:t> de Diseño  - Ingenier</a:t>
            </a:r>
            <a:r>
              <a:rPr lang="es-EC" sz="1200" kern="0" dirty="0" smtClean="0">
                <a:solidFill>
                  <a:schemeClr val="bg1"/>
                </a:solidFill>
                <a:latin typeface="+mj-lt"/>
                <a:ea typeface="+mj-ea"/>
                <a:cs typeface="+mj-cs"/>
              </a:rPr>
              <a:t>ía</a:t>
            </a:r>
            <a:endParaRPr kumimoji="0" lang="es-EC" sz="1200" b="0" i="0" u="none" strike="noStrike" kern="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838200" y="374650"/>
            <a:ext cx="7010400" cy="563563"/>
          </a:xfrm>
        </p:spPr>
        <p:txBody>
          <a:bodyPr/>
          <a:lstStyle/>
          <a:p>
            <a:r>
              <a:rPr lang="es-EC" sz="2400" dirty="0" smtClean="0"/>
              <a:t>Dimensionamiento de Protecciones</a:t>
            </a:r>
            <a:endParaRPr lang="es-EC" sz="2400" dirty="0"/>
          </a:p>
        </p:txBody>
      </p:sp>
      <p:sp>
        <p:nvSpPr>
          <p:cNvPr id="5" name="Rectangle 1"/>
          <p:cNvSpPr>
            <a:spLocks noChangeArrowheads="1"/>
          </p:cNvSpPr>
          <p:nvPr/>
        </p:nvSpPr>
        <p:spPr bwMode="auto">
          <a:xfrm>
            <a:off x="571472" y="1643050"/>
            <a:ext cx="3214710"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tabLst/>
            </a:pPr>
            <a:r>
              <a:rPr kumimoji="0" lang="es-EC" sz="1600" b="0" i="0" u="none" strike="noStrike" cap="none" normalizeH="0" baseline="0" dirty="0" smtClean="0">
                <a:ln>
                  <a:noFill/>
                </a:ln>
                <a:solidFill>
                  <a:schemeClr val="tx1"/>
                </a:solidFill>
                <a:effectLst/>
                <a:latin typeface="Arial" pitchFamily="34" charset="0"/>
                <a:cs typeface="Arial" pitchFamily="34" charset="0"/>
              </a:rPr>
              <a:t>Protecciones</a:t>
            </a:r>
            <a:r>
              <a:rPr kumimoji="0" lang="es-EC" sz="1600" b="0" i="0" u="none" strike="noStrike" cap="none" normalizeH="0" dirty="0" smtClean="0">
                <a:ln>
                  <a:noFill/>
                </a:ln>
                <a:solidFill>
                  <a:schemeClr val="tx1"/>
                </a:solidFill>
                <a:effectLst/>
                <a:latin typeface="Arial" pitchFamily="34" charset="0"/>
                <a:cs typeface="Arial" pitchFamily="34" charset="0"/>
              </a:rPr>
              <a:t> de Medio Voltaje</a:t>
            </a:r>
            <a:endParaRPr kumimoji="0" lang="es-EC"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Rectangle 1"/>
          <p:cNvSpPr>
            <a:spLocks noChangeArrowheads="1"/>
          </p:cNvSpPr>
          <p:nvPr/>
        </p:nvSpPr>
        <p:spPr bwMode="auto">
          <a:xfrm>
            <a:off x="785786" y="2714620"/>
            <a:ext cx="3786214"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tabLst/>
            </a:pPr>
            <a:r>
              <a:rPr kumimoji="0" lang="es-EC" sz="1600" b="0" i="0" u="none" strike="noStrike" cap="none" normalizeH="0" baseline="0" dirty="0" smtClean="0">
                <a:ln>
                  <a:noFill/>
                </a:ln>
                <a:solidFill>
                  <a:schemeClr val="tx1"/>
                </a:solidFill>
                <a:effectLst/>
                <a:latin typeface="Arial" pitchFamily="34" charset="0"/>
                <a:cs typeface="Arial" pitchFamily="34" charset="0"/>
              </a:rPr>
              <a:t>Seccionador Porta</a:t>
            </a:r>
            <a:r>
              <a:rPr kumimoji="0" lang="es-EC" sz="1600" b="0" i="0" u="none" strike="noStrike" cap="none" normalizeH="0" dirty="0" smtClean="0">
                <a:ln>
                  <a:noFill/>
                </a:ln>
                <a:solidFill>
                  <a:schemeClr val="tx1"/>
                </a:solidFill>
                <a:effectLst/>
                <a:latin typeface="Arial" pitchFamily="34" charset="0"/>
                <a:cs typeface="Arial" pitchFamily="34" charset="0"/>
              </a:rPr>
              <a:t> Fusible de 10 A </a:t>
            </a:r>
            <a:endParaRPr kumimoji="0" lang="es-EC" sz="1600" b="0" i="0" u="none" strike="noStrike" cap="none" normalizeH="0" baseline="0" dirty="0" smtClean="0">
              <a:ln>
                <a:noFill/>
              </a:ln>
              <a:solidFill>
                <a:schemeClr val="tx1"/>
              </a:solidFill>
              <a:effectLst/>
              <a:latin typeface="Arial" pitchFamily="34" charset="0"/>
              <a:cs typeface="Arial" pitchFamily="34" charset="0"/>
            </a:endParaRPr>
          </a:p>
        </p:txBody>
      </p:sp>
      <p:pic>
        <p:nvPicPr>
          <p:cNvPr id="7" name="6 Imagen"/>
          <p:cNvPicPr/>
          <p:nvPr/>
        </p:nvPicPr>
        <p:blipFill>
          <a:blip r:embed="rId2"/>
          <a:srcRect/>
          <a:stretch>
            <a:fillRect/>
          </a:stretch>
        </p:blipFill>
        <p:spPr bwMode="auto">
          <a:xfrm>
            <a:off x="5143504" y="2071678"/>
            <a:ext cx="1928826" cy="1571636"/>
          </a:xfrm>
          <a:prstGeom prst="rect">
            <a:avLst/>
          </a:prstGeom>
          <a:noFill/>
          <a:ln w="9525">
            <a:noFill/>
            <a:miter lim="800000"/>
            <a:headEnd/>
            <a:tailEnd/>
          </a:ln>
        </p:spPr>
      </p:pic>
      <p:sp>
        <p:nvSpPr>
          <p:cNvPr id="8" name="Rectangle 1"/>
          <p:cNvSpPr>
            <a:spLocks noChangeArrowheads="1"/>
          </p:cNvSpPr>
          <p:nvPr/>
        </p:nvSpPr>
        <p:spPr bwMode="auto">
          <a:xfrm>
            <a:off x="714348" y="4143380"/>
            <a:ext cx="3214710"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tabLst/>
            </a:pPr>
            <a:r>
              <a:rPr kumimoji="0" lang="es-EC" sz="1600" b="0" i="0" u="none" strike="noStrike" cap="none" normalizeH="0" baseline="0" dirty="0" smtClean="0">
                <a:ln>
                  <a:noFill/>
                </a:ln>
                <a:solidFill>
                  <a:schemeClr val="tx1"/>
                </a:solidFill>
                <a:effectLst/>
                <a:latin typeface="Arial" pitchFamily="34" charset="0"/>
                <a:cs typeface="Arial" pitchFamily="34" charset="0"/>
              </a:rPr>
              <a:t>Protecciones</a:t>
            </a:r>
            <a:r>
              <a:rPr kumimoji="0" lang="es-EC" sz="1600" b="0" i="0" u="none" strike="noStrike" cap="none" normalizeH="0" dirty="0" smtClean="0">
                <a:ln>
                  <a:noFill/>
                </a:ln>
                <a:solidFill>
                  <a:schemeClr val="tx1"/>
                </a:solidFill>
                <a:effectLst/>
                <a:latin typeface="Arial" pitchFamily="34" charset="0"/>
                <a:cs typeface="Arial" pitchFamily="34" charset="0"/>
              </a:rPr>
              <a:t> de Bajo Voltaje</a:t>
            </a:r>
            <a:endParaRPr kumimoji="0" lang="es-EC"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Rectangle 1"/>
          <p:cNvSpPr>
            <a:spLocks noChangeArrowheads="1"/>
          </p:cNvSpPr>
          <p:nvPr/>
        </p:nvSpPr>
        <p:spPr bwMode="auto">
          <a:xfrm>
            <a:off x="1000100" y="5214950"/>
            <a:ext cx="3786214"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tabLst/>
            </a:pPr>
            <a:r>
              <a:rPr kumimoji="0" lang="es-EC" sz="1600" b="0" i="0" u="none" strike="noStrike" cap="none" normalizeH="0" baseline="0" dirty="0" smtClean="0">
                <a:ln>
                  <a:noFill/>
                </a:ln>
                <a:solidFill>
                  <a:schemeClr val="tx1"/>
                </a:solidFill>
                <a:effectLst/>
                <a:latin typeface="Arial" pitchFamily="34" charset="0"/>
                <a:cs typeface="Arial" pitchFamily="34" charset="0"/>
              </a:rPr>
              <a:t>Breaker Tipo Caja Moldeada de 200 A</a:t>
            </a:r>
          </a:p>
        </p:txBody>
      </p:sp>
      <p:pic>
        <p:nvPicPr>
          <p:cNvPr id="10" name="9 Imagen" descr="http://pylimportaciones.com/admin/files/af75fd_NSX100F%203P%20SR%20Bloque%20de%20corte;%20interruptor%20automatico%20Compact.png"/>
          <p:cNvPicPr/>
          <p:nvPr/>
        </p:nvPicPr>
        <p:blipFill>
          <a:blip r:embed="rId3"/>
          <a:srcRect/>
          <a:stretch>
            <a:fillRect/>
          </a:stretch>
        </p:blipFill>
        <p:spPr bwMode="auto">
          <a:xfrm>
            <a:off x="5214942" y="4500570"/>
            <a:ext cx="1862913" cy="1862913"/>
          </a:xfrm>
          <a:prstGeom prst="rect">
            <a:avLst/>
          </a:prstGeom>
          <a:noFill/>
          <a:ln w="9525">
            <a:noFill/>
            <a:miter lim="800000"/>
            <a:headEnd/>
            <a:tailEnd/>
          </a:ln>
        </p:spPr>
      </p:pic>
      <p:sp>
        <p:nvSpPr>
          <p:cNvPr id="11" name="1 Título"/>
          <p:cNvSpPr txBox="1">
            <a:spLocks/>
          </p:cNvSpPr>
          <p:nvPr/>
        </p:nvSpPr>
        <p:spPr bwMode="white">
          <a:xfrm>
            <a:off x="-32" y="0"/>
            <a:ext cx="2428892" cy="4206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C" sz="1200" b="0" i="0" u="none" strike="noStrike" kern="0" cap="none" spc="0" normalizeH="0" baseline="0" noProof="0" dirty="0" smtClean="0">
                <a:ln>
                  <a:noFill/>
                </a:ln>
                <a:solidFill>
                  <a:schemeClr val="bg1"/>
                </a:solidFill>
                <a:effectLst/>
                <a:uLnTx/>
                <a:uFillTx/>
                <a:latin typeface="+mj-lt"/>
                <a:ea typeface="+mj-ea"/>
                <a:cs typeface="+mj-cs"/>
              </a:rPr>
              <a:t>Proceso</a:t>
            </a:r>
            <a:r>
              <a:rPr kumimoji="0" lang="es-EC" sz="1200" b="0" i="0" u="none" strike="noStrike" kern="0" cap="none" spc="0" normalizeH="0" noProof="0" dirty="0" smtClean="0">
                <a:ln>
                  <a:noFill/>
                </a:ln>
                <a:solidFill>
                  <a:schemeClr val="bg1"/>
                </a:solidFill>
                <a:effectLst/>
                <a:uLnTx/>
                <a:uFillTx/>
                <a:latin typeface="+mj-lt"/>
                <a:ea typeface="+mj-ea"/>
                <a:cs typeface="+mj-cs"/>
              </a:rPr>
              <a:t> de Diseño  - Ingenier</a:t>
            </a:r>
            <a:r>
              <a:rPr lang="es-EC" sz="1200" kern="0" dirty="0" smtClean="0">
                <a:solidFill>
                  <a:schemeClr val="bg1"/>
                </a:solidFill>
                <a:latin typeface="+mj-lt"/>
                <a:ea typeface="+mj-ea"/>
                <a:cs typeface="+mj-cs"/>
              </a:rPr>
              <a:t>ía</a:t>
            </a:r>
            <a:endParaRPr kumimoji="0" lang="es-EC" sz="1200" b="0" i="0" u="none" strike="noStrike" kern="0" cap="none" spc="0" normalizeH="0" baseline="0" noProof="0" dirty="0">
              <a:ln>
                <a:noFill/>
              </a:ln>
              <a:solidFill>
                <a:schemeClr val="bg1"/>
              </a:solidFill>
              <a:effectLst/>
              <a:uLnTx/>
              <a:uFillTx/>
              <a:latin typeface="+mj-lt"/>
              <a:ea typeface="+mj-ea"/>
              <a:cs typeface="+mj-cs"/>
            </a:endParaRPr>
          </a:p>
        </p:txBody>
      </p:sp>
      <p:pic>
        <p:nvPicPr>
          <p:cNvPr id="12" name="3 Marcador de contenido" descr="SELLO2"/>
          <p:cNvPicPr>
            <a:picLocks/>
          </p:cNvPicPr>
          <p:nvPr/>
        </p:nvPicPr>
        <p:blipFill>
          <a:blip r:embed="rId4" cstate="print"/>
          <a:srcRect/>
          <a:stretch>
            <a:fillRect/>
          </a:stretch>
        </p:blipFill>
        <p:spPr bwMode="auto">
          <a:xfrm>
            <a:off x="8142316" y="0"/>
            <a:ext cx="1001684" cy="85621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838200" y="374650"/>
            <a:ext cx="7010400" cy="563563"/>
          </a:xfrm>
        </p:spPr>
        <p:txBody>
          <a:bodyPr/>
          <a:lstStyle/>
          <a:p>
            <a:r>
              <a:rPr lang="es-EC" sz="2400" dirty="0" smtClean="0"/>
              <a:t>Opciones de Sistemas de Scada para monitoreo de Centro de Transformación</a:t>
            </a:r>
            <a:endParaRPr lang="es-EC" sz="2400" dirty="0"/>
          </a:p>
        </p:txBody>
      </p:sp>
      <p:sp>
        <p:nvSpPr>
          <p:cNvPr id="5" name="Rectangle 1"/>
          <p:cNvSpPr>
            <a:spLocks noChangeArrowheads="1"/>
          </p:cNvSpPr>
          <p:nvPr/>
        </p:nvSpPr>
        <p:spPr bwMode="auto">
          <a:xfrm>
            <a:off x="357158" y="1500174"/>
            <a:ext cx="4286280"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tabLst/>
            </a:pPr>
            <a:r>
              <a:rPr kumimoji="0" lang="es-EC" sz="1600" b="0" i="0" u="none" strike="noStrike" cap="none" normalizeH="0" baseline="0" dirty="0" smtClean="0">
                <a:ln>
                  <a:noFill/>
                </a:ln>
                <a:solidFill>
                  <a:schemeClr val="tx1"/>
                </a:solidFill>
                <a:effectLst/>
                <a:latin typeface="Arial" pitchFamily="34" charset="0"/>
                <a:cs typeface="Arial" pitchFamily="34" charset="0"/>
              </a:rPr>
              <a:t>Utilizaci</a:t>
            </a:r>
            <a:r>
              <a:rPr lang="es-EC" sz="1600" dirty="0" smtClean="0">
                <a:latin typeface="Arial" pitchFamily="34" charset="0"/>
                <a:cs typeface="Arial" pitchFamily="34" charset="0"/>
              </a:rPr>
              <a:t>ón de Transformadores de Corriente</a:t>
            </a:r>
            <a:endParaRPr kumimoji="0" lang="es-EC" sz="1600" b="0" i="0" u="none" strike="noStrike" cap="none" normalizeH="0" baseline="0" dirty="0" smtClean="0">
              <a:ln>
                <a:noFill/>
              </a:ln>
              <a:solidFill>
                <a:schemeClr val="tx1"/>
              </a:solidFill>
              <a:effectLst/>
              <a:latin typeface="Arial" pitchFamily="34" charset="0"/>
              <a:cs typeface="Arial" pitchFamily="34" charset="0"/>
            </a:endParaRPr>
          </a:p>
        </p:txBody>
      </p:sp>
      <p:pic>
        <p:nvPicPr>
          <p:cNvPr id="6" name="5 Imagen"/>
          <p:cNvPicPr/>
          <p:nvPr/>
        </p:nvPicPr>
        <p:blipFill>
          <a:blip r:embed="rId2"/>
          <a:srcRect/>
          <a:stretch>
            <a:fillRect/>
          </a:stretch>
        </p:blipFill>
        <p:spPr bwMode="auto">
          <a:xfrm>
            <a:off x="1071538" y="2000240"/>
            <a:ext cx="2357454" cy="1785950"/>
          </a:xfrm>
          <a:prstGeom prst="rect">
            <a:avLst/>
          </a:prstGeom>
          <a:noFill/>
          <a:ln w="9525">
            <a:noFill/>
            <a:miter lim="800000"/>
            <a:headEnd/>
            <a:tailEnd/>
          </a:ln>
        </p:spPr>
      </p:pic>
      <p:sp>
        <p:nvSpPr>
          <p:cNvPr id="8" name="Rectangle 1"/>
          <p:cNvSpPr>
            <a:spLocks noChangeArrowheads="1"/>
          </p:cNvSpPr>
          <p:nvPr/>
        </p:nvSpPr>
        <p:spPr bwMode="auto">
          <a:xfrm>
            <a:off x="4643438" y="1500174"/>
            <a:ext cx="4286280"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tabLst/>
            </a:pPr>
            <a:r>
              <a:rPr kumimoji="0" lang="es-EC" sz="1600" b="0" i="0" u="none" strike="noStrike" cap="none" normalizeH="0" baseline="0" dirty="0" smtClean="0">
                <a:ln>
                  <a:noFill/>
                </a:ln>
                <a:solidFill>
                  <a:schemeClr val="tx1"/>
                </a:solidFill>
                <a:effectLst/>
                <a:latin typeface="Arial" pitchFamily="34" charset="0"/>
                <a:cs typeface="Arial" pitchFamily="34" charset="0"/>
              </a:rPr>
              <a:t>Diagrama de Conexión</a:t>
            </a:r>
            <a:r>
              <a:rPr kumimoji="0" lang="es-EC" sz="1600" b="0" i="0" u="none" strike="noStrike" cap="none" normalizeH="0" dirty="0" smtClean="0">
                <a:ln>
                  <a:noFill/>
                </a:ln>
                <a:solidFill>
                  <a:schemeClr val="tx1"/>
                </a:solidFill>
                <a:effectLst/>
                <a:latin typeface="Arial" pitchFamily="34" charset="0"/>
                <a:cs typeface="Arial" pitchFamily="34" charset="0"/>
              </a:rPr>
              <a:t> equipo PM-500</a:t>
            </a:r>
            <a:endParaRPr kumimoji="0" lang="es-EC"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Rectangle 1"/>
          <p:cNvSpPr>
            <a:spLocks noChangeArrowheads="1"/>
          </p:cNvSpPr>
          <p:nvPr/>
        </p:nvSpPr>
        <p:spPr bwMode="auto">
          <a:xfrm>
            <a:off x="714348" y="4071942"/>
            <a:ext cx="3357586"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tabLst/>
            </a:pPr>
            <a:r>
              <a:rPr kumimoji="0" lang="es-EC" sz="1600" b="0" i="0" u="none" strike="noStrike" cap="none" normalizeH="0" baseline="0" dirty="0" smtClean="0">
                <a:ln>
                  <a:noFill/>
                </a:ln>
                <a:solidFill>
                  <a:schemeClr val="tx1"/>
                </a:solidFill>
                <a:effectLst/>
                <a:latin typeface="Arial" pitchFamily="34" charset="0"/>
                <a:cs typeface="Arial" pitchFamily="34" charset="0"/>
              </a:rPr>
              <a:t>Comunicaci</a:t>
            </a:r>
            <a:r>
              <a:rPr lang="es-EC" sz="1600" dirty="0" smtClean="0">
                <a:latin typeface="Arial" pitchFamily="34" charset="0"/>
                <a:cs typeface="Arial" pitchFamily="34" charset="0"/>
              </a:rPr>
              <a:t>ón entre dispositivos</a:t>
            </a:r>
            <a:endParaRPr kumimoji="0" lang="es-EC" sz="16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0" name="9 Imagen"/>
          <p:cNvPicPr/>
          <p:nvPr/>
        </p:nvPicPr>
        <p:blipFill>
          <a:blip r:embed="rId3"/>
          <a:srcRect l="22445" t="25923" r="43702" b="41946"/>
          <a:stretch>
            <a:fillRect/>
          </a:stretch>
        </p:blipFill>
        <p:spPr bwMode="auto">
          <a:xfrm>
            <a:off x="857224" y="4643446"/>
            <a:ext cx="2714644" cy="1428760"/>
          </a:xfrm>
          <a:prstGeom prst="rect">
            <a:avLst/>
          </a:prstGeom>
          <a:noFill/>
          <a:ln w="9525">
            <a:noFill/>
            <a:miter lim="800000"/>
            <a:headEnd/>
            <a:tailEnd/>
          </a:ln>
        </p:spPr>
      </p:pic>
      <p:sp>
        <p:nvSpPr>
          <p:cNvPr id="11" name="Rectangle 1"/>
          <p:cNvSpPr>
            <a:spLocks noChangeArrowheads="1"/>
          </p:cNvSpPr>
          <p:nvPr/>
        </p:nvSpPr>
        <p:spPr bwMode="auto">
          <a:xfrm>
            <a:off x="428596" y="6286520"/>
            <a:ext cx="3357586"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tabLst/>
            </a:pPr>
            <a:r>
              <a:rPr kumimoji="0" lang="es-EC" sz="1200" b="0" i="0" u="none" strike="noStrike" cap="none" normalizeH="0" baseline="0" dirty="0" smtClean="0">
                <a:ln>
                  <a:noFill/>
                </a:ln>
                <a:solidFill>
                  <a:schemeClr val="tx1"/>
                </a:solidFill>
                <a:effectLst/>
                <a:latin typeface="Arial" pitchFamily="34" charset="0"/>
                <a:cs typeface="Arial" pitchFamily="34" charset="0"/>
              </a:rPr>
              <a:t>Comunicaci</a:t>
            </a:r>
            <a:r>
              <a:rPr lang="es-EC" sz="1200" dirty="0" smtClean="0">
                <a:latin typeface="Arial" pitchFamily="34" charset="0"/>
                <a:cs typeface="Arial" pitchFamily="34" charset="0"/>
              </a:rPr>
              <a:t>ón vía RS-485</a:t>
            </a:r>
            <a:endParaRPr kumimoji="0" lang="es-EC" sz="12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13" name="12 Conector recto de flecha"/>
          <p:cNvCxnSpPr/>
          <p:nvPr/>
        </p:nvCxnSpPr>
        <p:spPr>
          <a:xfrm rot="5400000" flipH="1" flipV="1">
            <a:off x="964381" y="5536421"/>
            <a:ext cx="928694" cy="5715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5122" name="Picture 2"/>
          <p:cNvPicPr>
            <a:picLocks noChangeAspect="1" noChangeArrowheads="1"/>
          </p:cNvPicPr>
          <p:nvPr/>
        </p:nvPicPr>
        <p:blipFill>
          <a:blip r:embed="rId4"/>
          <a:srcRect l="38982" t="31250" r="29722" b="27734"/>
          <a:stretch>
            <a:fillRect/>
          </a:stretch>
        </p:blipFill>
        <p:spPr bwMode="auto">
          <a:xfrm>
            <a:off x="4071934" y="4643446"/>
            <a:ext cx="1500198" cy="1105418"/>
          </a:xfrm>
          <a:prstGeom prst="rect">
            <a:avLst/>
          </a:prstGeom>
          <a:noFill/>
          <a:ln w="9525">
            <a:noFill/>
            <a:miter lim="800000"/>
            <a:headEnd/>
            <a:tailEnd/>
          </a:ln>
          <a:effectLst/>
        </p:spPr>
      </p:pic>
      <p:cxnSp>
        <p:nvCxnSpPr>
          <p:cNvPr id="17" name="16 Conector recto de flecha"/>
          <p:cNvCxnSpPr/>
          <p:nvPr/>
        </p:nvCxnSpPr>
        <p:spPr>
          <a:xfrm flipV="1">
            <a:off x="3428992" y="5357826"/>
            <a:ext cx="642942" cy="2857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22 Conector recto de flecha"/>
          <p:cNvCxnSpPr/>
          <p:nvPr/>
        </p:nvCxnSpPr>
        <p:spPr>
          <a:xfrm>
            <a:off x="5786446" y="5357826"/>
            <a:ext cx="714380" cy="158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25" name="Rectangle 1"/>
          <p:cNvSpPr>
            <a:spLocks noChangeArrowheads="1"/>
          </p:cNvSpPr>
          <p:nvPr/>
        </p:nvSpPr>
        <p:spPr bwMode="auto">
          <a:xfrm>
            <a:off x="5357818" y="5429264"/>
            <a:ext cx="3357586" cy="2462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tabLst/>
            </a:pPr>
            <a:r>
              <a:rPr kumimoji="0" lang="es-EC" sz="1000" b="0" i="0" u="none" strike="noStrike" cap="none" normalizeH="0" baseline="0" dirty="0" smtClean="0">
                <a:ln>
                  <a:noFill/>
                </a:ln>
                <a:solidFill>
                  <a:schemeClr val="tx1"/>
                </a:solidFill>
                <a:effectLst/>
                <a:latin typeface="Arial" pitchFamily="34" charset="0"/>
                <a:cs typeface="Arial" pitchFamily="34" charset="0"/>
              </a:rPr>
              <a:t>Conversión</a:t>
            </a:r>
            <a:r>
              <a:rPr kumimoji="0" lang="es-EC" sz="1000" b="0" i="0" u="none" strike="noStrike" cap="none" normalizeH="0" dirty="0" smtClean="0">
                <a:ln>
                  <a:noFill/>
                </a:ln>
                <a:solidFill>
                  <a:schemeClr val="tx1"/>
                </a:solidFill>
                <a:effectLst/>
                <a:latin typeface="Arial" pitchFamily="34" charset="0"/>
                <a:cs typeface="Arial" pitchFamily="34" charset="0"/>
              </a:rPr>
              <a:t> RS-485 a RS-232</a:t>
            </a:r>
            <a:endParaRPr kumimoji="0" lang="es-EC" sz="10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124" name="Picture 4" descr="http://neetcurioso.com/wp-content/uploads/2013/01/computadora.bmp"/>
          <p:cNvPicPr>
            <a:picLocks noChangeAspect="1" noChangeArrowheads="1"/>
          </p:cNvPicPr>
          <p:nvPr/>
        </p:nvPicPr>
        <p:blipFill>
          <a:blip r:embed="rId5"/>
          <a:srcRect/>
          <a:stretch>
            <a:fillRect/>
          </a:stretch>
        </p:blipFill>
        <p:spPr bwMode="auto">
          <a:xfrm>
            <a:off x="7072330" y="4643446"/>
            <a:ext cx="1785950" cy="1469778"/>
          </a:xfrm>
          <a:prstGeom prst="rect">
            <a:avLst/>
          </a:prstGeom>
          <a:noFill/>
        </p:spPr>
      </p:pic>
      <p:sp>
        <p:nvSpPr>
          <p:cNvPr id="16" name="1 Título"/>
          <p:cNvSpPr txBox="1">
            <a:spLocks/>
          </p:cNvSpPr>
          <p:nvPr/>
        </p:nvSpPr>
        <p:spPr bwMode="white">
          <a:xfrm>
            <a:off x="-32" y="0"/>
            <a:ext cx="2428892" cy="4206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C" sz="1200" b="0" i="0" u="none" strike="noStrike" kern="0" cap="none" spc="0" normalizeH="0" baseline="0" noProof="0" dirty="0" smtClean="0">
                <a:ln>
                  <a:noFill/>
                </a:ln>
                <a:solidFill>
                  <a:schemeClr val="bg1"/>
                </a:solidFill>
                <a:effectLst/>
                <a:uLnTx/>
                <a:uFillTx/>
                <a:latin typeface="+mj-lt"/>
                <a:ea typeface="+mj-ea"/>
                <a:cs typeface="+mj-cs"/>
              </a:rPr>
              <a:t>Proceso</a:t>
            </a:r>
            <a:r>
              <a:rPr kumimoji="0" lang="es-EC" sz="1200" b="0" i="0" u="none" strike="noStrike" kern="0" cap="none" spc="0" normalizeH="0" noProof="0" dirty="0" smtClean="0">
                <a:ln>
                  <a:noFill/>
                </a:ln>
                <a:solidFill>
                  <a:schemeClr val="bg1"/>
                </a:solidFill>
                <a:effectLst/>
                <a:uLnTx/>
                <a:uFillTx/>
                <a:latin typeface="+mj-lt"/>
                <a:ea typeface="+mj-ea"/>
                <a:cs typeface="+mj-cs"/>
              </a:rPr>
              <a:t> de Diseño  - Ingenier</a:t>
            </a:r>
            <a:r>
              <a:rPr lang="es-EC" sz="1200" kern="0" dirty="0" smtClean="0">
                <a:solidFill>
                  <a:schemeClr val="bg1"/>
                </a:solidFill>
                <a:latin typeface="+mj-lt"/>
                <a:ea typeface="+mj-ea"/>
                <a:cs typeface="+mj-cs"/>
              </a:rPr>
              <a:t>ía</a:t>
            </a:r>
            <a:endParaRPr kumimoji="0" lang="es-EC" sz="1200" b="0" i="0" u="none" strike="noStrike" kern="0" cap="none" spc="0" normalizeH="0" baseline="0" noProof="0" dirty="0">
              <a:ln>
                <a:noFill/>
              </a:ln>
              <a:solidFill>
                <a:schemeClr val="bg1"/>
              </a:solidFill>
              <a:effectLst/>
              <a:uLnTx/>
              <a:uFillTx/>
              <a:latin typeface="+mj-lt"/>
              <a:ea typeface="+mj-ea"/>
              <a:cs typeface="+mj-cs"/>
            </a:endParaRPr>
          </a:p>
        </p:txBody>
      </p:sp>
      <p:pic>
        <p:nvPicPr>
          <p:cNvPr id="18" name="3 Marcador de contenido" descr="SELLO2"/>
          <p:cNvPicPr>
            <a:picLocks/>
          </p:cNvPicPr>
          <p:nvPr/>
        </p:nvPicPr>
        <p:blipFill>
          <a:blip r:embed="rId6" cstate="print"/>
          <a:srcRect/>
          <a:stretch>
            <a:fillRect/>
          </a:stretch>
        </p:blipFill>
        <p:spPr bwMode="auto">
          <a:xfrm>
            <a:off x="8142316" y="0"/>
            <a:ext cx="1001684" cy="856211"/>
          </a:xfrm>
          <a:prstGeom prst="rect">
            <a:avLst/>
          </a:prstGeom>
          <a:noFill/>
          <a:ln w="9525">
            <a:noFill/>
            <a:miter lim="800000"/>
            <a:headEnd/>
            <a:tailEnd/>
          </a:ln>
          <a:effectLst/>
        </p:spPr>
      </p:pic>
      <p:pic>
        <p:nvPicPr>
          <p:cNvPr id="19" name="18 Imagen"/>
          <p:cNvPicPr/>
          <p:nvPr/>
        </p:nvPicPr>
        <p:blipFill>
          <a:blip r:embed="rId7"/>
          <a:srcRect/>
          <a:stretch>
            <a:fillRect/>
          </a:stretch>
        </p:blipFill>
        <p:spPr bwMode="auto">
          <a:xfrm>
            <a:off x="4643438" y="1928802"/>
            <a:ext cx="3498215" cy="2349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57222" y="357166"/>
            <a:ext cx="7010400" cy="563563"/>
          </a:xfrm>
        </p:spPr>
        <p:txBody>
          <a:bodyPr/>
          <a:lstStyle/>
          <a:p>
            <a:r>
              <a:rPr lang="es-EC" dirty="0" smtClean="0"/>
              <a:t>Sistemas Trifásicos</a:t>
            </a:r>
            <a:endParaRPr lang="es-EC" dirty="0"/>
          </a:p>
        </p:txBody>
      </p:sp>
      <p:pic>
        <p:nvPicPr>
          <p:cNvPr id="4" name="3 Marcador de contenido"/>
          <p:cNvPicPr>
            <a:picLocks noGrp="1"/>
          </p:cNvPicPr>
          <p:nvPr>
            <p:ph idx="1"/>
          </p:nvPr>
        </p:nvPicPr>
        <p:blipFill>
          <a:blip r:embed="rId2" cstate="print"/>
          <a:srcRect/>
          <a:stretch>
            <a:fillRect/>
          </a:stretch>
        </p:blipFill>
        <p:spPr bwMode="auto">
          <a:xfrm>
            <a:off x="214282" y="2786058"/>
            <a:ext cx="2571768" cy="1714512"/>
          </a:xfrm>
          <a:prstGeom prst="rect">
            <a:avLst/>
          </a:prstGeom>
          <a:noFill/>
          <a:ln w="9525">
            <a:noFill/>
            <a:miter lim="800000"/>
            <a:headEnd/>
            <a:tailEnd/>
          </a:ln>
        </p:spPr>
      </p:pic>
      <p:sp>
        <p:nvSpPr>
          <p:cNvPr id="5" name="1 Título"/>
          <p:cNvSpPr txBox="1">
            <a:spLocks/>
          </p:cNvSpPr>
          <p:nvPr/>
        </p:nvSpPr>
        <p:spPr bwMode="white">
          <a:xfrm>
            <a:off x="0" y="1142984"/>
            <a:ext cx="5000660" cy="50006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C" sz="1600" b="1" i="0" u="none" strike="noStrike" kern="0" cap="none" spc="0" normalizeH="0" baseline="0" noProof="0" dirty="0" smtClean="0">
                <a:ln>
                  <a:noFill/>
                </a:ln>
                <a:effectLst/>
                <a:uLnTx/>
                <a:uFillTx/>
                <a:latin typeface="+mj-lt"/>
                <a:ea typeface="+mj-ea"/>
                <a:cs typeface="+mj-cs"/>
              </a:rPr>
              <a:t>Sistema de Generación</a:t>
            </a:r>
            <a:r>
              <a:rPr lang="es-EC" sz="1600" b="1" kern="0" dirty="0" smtClean="0">
                <a:latin typeface="+mj-lt"/>
                <a:ea typeface="+mj-ea"/>
                <a:cs typeface="+mj-cs"/>
              </a:rPr>
              <a:t> Trifásica</a:t>
            </a:r>
            <a:endParaRPr kumimoji="0" lang="es-EC" sz="1600" b="1" i="0" u="none" strike="noStrike" kern="0" cap="none" spc="0" normalizeH="0" baseline="0" noProof="0" dirty="0">
              <a:ln>
                <a:noFill/>
              </a:ln>
              <a:effectLst/>
              <a:uLnTx/>
              <a:uFillTx/>
              <a:latin typeface="+mj-lt"/>
              <a:ea typeface="+mj-ea"/>
              <a:cs typeface="+mj-cs"/>
            </a:endParaRPr>
          </a:p>
        </p:txBody>
      </p:sp>
      <p:graphicFrame>
        <p:nvGraphicFramePr>
          <p:cNvPr id="6" name="5 Diagrama"/>
          <p:cNvGraphicFramePr/>
          <p:nvPr/>
        </p:nvGraphicFramePr>
        <p:xfrm>
          <a:off x="2643174" y="3286124"/>
          <a:ext cx="857256" cy="7143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6 Imagen"/>
          <p:cNvPicPr/>
          <p:nvPr/>
        </p:nvPicPr>
        <p:blipFill>
          <a:blip r:embed="rId7" cstate="print"/>
          <a:srcRect/>
          <a:stretch>
            <a:fillRect/>
          </a:stretch>
        </p:blipFill>
        <p:spPr bwMode="auto">
          <a:xfrm>
            <a:off x="3143240" y="1500174"/>
            <a:ext cx="1885950" cy="1933575"/>
          </a:xfrm>
          <a:prstGeom prst="rect">
            <a:avLst/>
          </a:prstGeom>
          <a:noFill/>
          <a:ln w="9525">
            <a:noFill/>
            <a:miter lim="800000"/>
            <a:headEnd/>
            <a:tailEnd/>
          </a:ln>
        </p:spPr>
      </p:pic>
      <p:pic>
        <p:nvPicPr>
          <p:cNvPr id="8" name="7 Imagen"/>
          <p:cNvPicPr/>
          <p:nvPr/>
        </p:nvPicPr>
        <p:blipFill>
          <a:blip r:embed="rId8" cstate="print"/>
          <a:srcRect/>
          <a:stretch>
            <a:fillRect/>
          </a:stretch>
        </p:blipFill>
        <p:spPr bwMode="auto">
          <a:xfrm>
            <a:off x="3143240" y="3857628"/>
            <a:ext cx="1993108" cy="1815152"/>
          </a:xfrm>
          <a:prstGeom prst="rect">
            <a:avLst/>
          </a:prstGeom>
          <a:noFill/>
          <a:ln w="9525">
            <a:noFill/>
            <a:miter lim="800000"/>
            <a:headEnd/>
            <a:tailEnd/>
          </a:ln>
        </p:spPr>
      </p:pic>
      <p:pic>
        <p:nvPicPr>
          <p:cNvPr id="9" name="8 Imagen"/>
          <p:cNvPicPr/>
          <p:nvPr/>
        </p:nvPicPr>
        <p:blipFill>
          <a:blip r:embed="rId9" cstate="print"/>
          <a:srcRect/>
          <a:stretch>
            <a:fillRect/>
          </a:stretch>
        </p:blipFill>
        <p:spPr bwMode="auto">
          <a:xfrm>
            <a:off x="5572132" y="4071942"/>
            <a:ext cx="2191888" cy="1838109"/>
          </a:xfrm>
          <a:prstGeom prst="rect">
            <a:avLst/>
          </a:prstGeom>
          <a:noFill/>
          <a:ln w="9525">
            <a:noFill/>
            <a:miter lim="800000"/>
            <a:headEnd/>
            <a:tailEnd/>
          </a:ln>
        </p:spPr>
      </p:pic>
      <p:pic>
        <p:nvPicPr>
          <p:cNvPr id="10" name="9 Imagen"/>
          <p:cNvPicPr/>
          <p:nvPr/>
        </p:nvPicPr>
        <p:blipFill>
          <a:blip r:embed="rId10" cstate="print"/>
          <a:srcRect/>
          <a:stretch>
            <a:fillRect/>
          </a:stretch>
        </p:blipFill>
        <p:spPr bwMode="auto">
          <a:xfrm>
            <a:off x="5500694" y="1357298"/>
            <a:ext cx="2427769" cy="2017986"/>
          </a:xfrm>
          <a:prstGeom prst="rect">
            <a:avLst/>
          </a:prstGeom>
          <a:noFill/>
          <a:ln w="9525">
            <a:noFill/>
            <a:miter lim="800000"/>
            <a:headEnd/>
            <a:tailEnd/>
          </a:ln>
        </p:spPr>
      </p:pic>
      <p:graphicFrame>
        <p:nvGraphicFramePr>
          <p:cNvPr id="11" name="10 Diagrama"/>
          <p:cNvGraphicFramePr/>
          <p:nvPr/>
        </p:nvGraphicFramePr>
        <p:xfrm>
          <a:off x="5072066" y="2214554"/>
          <a:ext cx="857256" cy="714380"/>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graphicFrame>
        <p:nvGraphicFramePr>
          <p:cNvPr id="12" name="11 Diagrama"/>
          <p:cNvGraphicFramePr/>
          <p:nvPr/>
        </p:nvGraphicFramePr>
        <p:xfrm>
          <a:off x="5072066" y="4429132"/>
          <a:ext cx="857256" cy="714380"/>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
        <p:nvSpPr>
          <p:cNvPr id="13" name="1 Título"/>
          <p:cNvSpPr txBox="1">
            <a:spLocks/>
          </p:cNvSpPr>
          <p:nvPr/>
        </p:nvSpPr>
        <p:spPr bwMode="white">
          <a:xfrm>
            <a:off x="214282" y="2214554"/>
            <a:ext cx="5000660" cy="50006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C" sz="1600" b="1" i="0" u="none" strike="noStrike" kern="0" cap="none" spc="0" normalizeH="0" baseline="0" noProof="0" dirty="0" smtClean="0">
                <a:ln>
                  <a:noFill/>
                </a:ln>
                <a:effectLst/>
                <a:uLnTx/>
                <a:uFillTx/>
                <a:latin typeface="+mj-lt"/>
                <a:ea typeface="+mj-ea"/>
                <a:cs typeface="+mj-cs"/>
              </a:rPr>
              <a:t>Señal Trif</a:t>
            </a:r>
            <a:r>
              <a:rPr lang="es-EC" sz="1600" b="1" kern="0" dirty="0" smtClean="0">
                <a:latin typeface="+mj-lt"/>
                <a:ea typeface="+mj-ea"/>
                <a:cs typeface="+mj-cs"/>
              </a:rPr>
              <a:t>ásica</a:t>
            </a:r>
            <a:endParaRPr kumimoji="0" lang="es-EC" sz="1600" b="1" i="0" u="none" strike="noStrike" kern="0" cap="none" spc="0" normalizeH="0" baseline="0" noProof="0" dirty="0">
              <a:ln>
                <a:noFill/>
              </a:ln>
              <a:effectLst/>
              <a:uLnTx/>
              <a:uFillTx/>
              <a:latin typeface="+mj-lt"/>
              <a:ea typeface="+mj-ea"/>
              <a:cs typeface="+mj-cs"/>
            </a:endParaRPr>
          </a:p>
        </p:txBody>
      </p:sp>
      <p:sp>
        <p:nvSpPr>
          <p:cNvPr id="14" name="1 Título"/>
          <p:cNvSpPr txBox="1">
            <a:spLocks/>
          </p:cNvSpPr>
          <p:nvPr/>
        </p:nvSpPr>
        <p:spPr bwMode="white">
          <a:xfrm>
            <a:off x="3286116" y="3357562"/>
            <a:ext cx="5000660" cy="50006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C" sz="1600" b="1" i="0" u="none" strike="noStrike" kern="0" cap="none" spc="0" normalizeH="0" baseline="0" noProof="0" dirty="0" smtClean="0">
                <a:ln>
                  <a:noFill/>
                </a:ln>
                <a:effectLst/>
                <a:uLnTx/>
                <a:uFillTx/>
                <a:latin typeface="+mj-lt"/>
                <a:ea typeface="+mj-ea"/>
                <a:cs typeface="+mj-cs"/>
              </a:rPr>
              <a:t>Conexi</a:t>
            </a:r>
            <a:r>
              <a:rPr lang="es-EC" sz="1600" b="1" kern="0" dirty="0" smtClean="0">
                <a:latin typeface="+mj-lt"/>
                <a:ea typeface="+mj-ea"/>
                <a:cs typeface="+mj-cs"/>
              </a:rPr>
              <a:t>ón Estrella</a:t>
            </a:r>
            <a:endParaRPr kumimoji="0" lang="es-EC" sz="1600" b="1" i="0" u="none" strike="noStrike" kern="0" cap="none" spc="0" normalizeH="0" baseline="0" noProof="0" dirty="0">
              <a:ln>
                <a:noFill/>
              </a:ln>
              <a:effectLst/>
              <a:uLnTx/>
              <a:uFillTx/>
              <a:latin typeface="+mj-lt"/>
              <a:ea typeface="+mj-ea"/>
              <a:cs typeface="+mj-cs"/>
            </a:endParaRPr>
          </a:p>
        </p:txBody>
      </p:sp>
      <p:sp>
        <p:nvSpPr>
          <p:cNvPr id="15" name="1 Título"/>
          <p:cNvSpPr txBox="1">
            <a:spLocks/>
          </p:cNvSpPr>
          <p:nvPr/>
        </p:nvSpPr>
        <p:spPr bwMode="white">
          <a:xfrm>
            <a:off x="3286116" y="5643578"/>
            <a:ext cx="5000660" cy="50006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C" sz="1600" b="1" i="0" u="none" strike="noStrike" kern="0" cap="none" spc="0" normalizeH="0" baseline="0" noProof="0" dirty="0" smtClean="0">
                <a:ln>
                  <a:noFill/>
                </a:ln>
                <a:effectLst/>
                <a:uLnTx/>
                <a:uFillTx/>
                <a:latin typeface="+mj-lt"/>
                <a:ea typeface="+mj-ea"/>
                <a:cs typeface="+mj-cs"/>
              </a:rPr>
              <a:t>Conexi</a:t>
            </a:r>
            <a:r>
              <a:rPr lang="es-EC" sz="1600" b="1" kern="0" dirty="0" smtClean="0">
                <a:latin typeface="+mj-lt"/>
                <a:ea typeface="+mj-ea"/>
                <a:cs typeface="+mj-cs"/>
              </a:rPr>
              <a:t>ón Delta</a:t>
            </a:r>
            <a:endParaRPr kumimoji="0" lang="es-EC" sz="1600" b="1" i="0" u="none" strike="noStrike" kern="0" cap="none" spc="0" normalizeH="0" baseline="0" noProof="0" dirty="0">
              <a:ln>
                <a:noFill/>
              </a:ln>
              <a:effectLst/>
              <a:uLnTx/>
              <a:uFillTx/>
              <a:latin typeface="+mj-lt"/>
              <a:ea typeface="+mj-ea"/>
              <a:cs typeface="+mj-cs"/>
            </a:endParaRPr>
          </a:p>
        </p:txBody>
      </p:sp>
      <p:sp>
        <p:nvSpPr>
          <p:cNvPr id="16" name="1 Título"/>
          <p:cNvSpPr txBox="1">
            <a:spLocks/>
          </p:cNvSpPr>
          <p:nvPr/>
        </p:nvSpPr>
        <p:spPr bwMode="white">
          <a:xfrm>
            <a:off x="6215074" y="3429000"/>
            <a:ext cx="5000660" cy="50006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C" sz="1600" b="1" i="0" u="none" strike="noStrike" kern="0" cap="none" spc="0" normalizeH="0" baseline="0" noProof="0" dirty="0" smtClean="0">
                <a:ln>
                  <a:noFill/>
                </a:ln>
                <a:effectLst/>
                <a:uLnTx/>
                <a:uFillTx/>
                <a:latin typeface="+mj-lt"/>
                <a:ea typeface="+mj-ea"/>
                <a:cs typeface="+mj-cs"/>
              </a:rPr>
              <a:t>Diagrama Fasorial</a:t>
            </a:r>
            <a:endParaRPr kumimoji="0" lang="es-EC" sz="1600" b="1" i="0" u="none" strike="noStrike" kern="0" cap="none" spc="0" normalizeH="0" baseline="0" noProof="0" dirty="0">
              <a:ln>
                <a:noFill/>
              </a:ln>
              <a:effectLst/>
              <a:uLnTx/>
              <a:uFillTx/>
              <a:latin typeface="+mj-lt"/>
              <a:ea typeface="+mj-ea"/>
              <a:cs typeface="+mj-cs"/>
            </a:endParaRPr>
          </a:p>
        </p:txBody>
      </p:sp>
      <p:sp>
        <p:nvSpPr>
          <p:cNvPr id="512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dirty="0"/>
          </a:p>
        </p:txBody>
      </p:sp>
      <p:sp>
        <p:nvSpPr>
          <p:cNvPr id="5123" name="Rectangle 3"/>
          <p:cNvSpPr>
            <a:spLocks noChangeArrowheads="1"/>
          </p:cNvSpPr>
          <p:nvPr/>
        </p:nvSpPr>
        <p:spPr bwMode="auto">
          <a:xfrm>
            <a:off x="457200" y="6667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9" name="18 Imagen" descr="SELLO2"/>
          <p:cNvPicPr/>
          <p:nvPr/>
        </p:nvPicPr>
        <p:blipFill>
          <a:blip r:embed="rId19" cstate="print"/>
          <a:srcRect/>
          <a:stretch>
            <a:fillRect/>
          </a:stretch>
        </p:blipFill>
        <p:spPr bwMode="auto">
          <a:xfrm>
            <a:off x="8143900" y="0"/>
            <a:ext cx="1000100" cy="857232"/>
          </a:xfrm>
          <a:prstGeom prst="rect">
            <a:avLst/>
          </a:prstGeom>
          <a:noFill/>
          <a:ln w="9525">
            <a:noFill/>
            <a:miter lim="800000"/>
            <a:headEnd/>
            <a:tailEnd/>
          </a:ln>
        </p:spPr>
      </p:pic>
      <p:sp>
        <p:nvSpPr>
          <p:cNvPr id="20" name="1 Título"/>
          <p:cNvSpPr txBox="1">
            <a:spLocks/>
          </p:cNvSpPr>
          <p:nvPr/>
        </p:nvSpPr>
        <p:spPr bwMode="white">
          <a:xfrm>
            <a:off x="7429520" y="2143116"/>
            <a:ext cx="5000660" cy="50006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s-EC" sz="1600" b="1" kern="0" dirty="0" smtClean="0">
                <a:latin typeface="+mj-lt"/>
                <a:ea typeface="+mj-ea"/>
                <a:cs typeface="+mj-cs"/>
              </a:rPr>
              <a:t>Vrs=√3 V. ∟ 30°  </a:t>
            </a:r>
            <a:endParaRPr kumimoji="0" lang="es-EC" sz="1600" b="1" i="0" u="none" strike="noStrike" kern="0" cap="none" spc="0" normalizeH="0" baseline="0" noProof="0" dirty="0">
              <a:ln>
                <a:noFill/>
              </a:ln>
              <a:effectLst/>
              <a:uLnTx/>
              <a:uFillTx/>
              <a:latin typeface="+mj-lt"/>
              <a:ea typeface="+mj-ea"/>
              <a:cs typeface="+mj-cs"/>
            </a:endParaRPr>
          </a:p>
        </p:txBody>
      </p:sp>
      <p:sp>
        <p:nvSpPr>
          <p:cNvPr id="5125"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dirty="0"/>
          </a:p>
        </p:txBody>
      </p:sp>
      <p:sp>
        <p:nvSpPr>
          <p:cNvPr id="5126" name="Rectangle 6"/>
          <p:cNvSpPr>
            <a:spLocks noChangeArrowheads="1"/>
          </p:cNvSpPr>
          <p:nvPr/>
        </p:nvSpPr>
        <p:spPr bwMode="auto">
          <a:xfrm>
            <a:off x="457200" y="6667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128"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dirty="0"/>
          </a:p>
        </p:txBody>
      </p:sp>
      <p:sp>
        <p:nvSpPr>
          <p:cNvPr id="5129" name="Rectangle 9"/>
          <p:cNvSpPr>
            <a:spLocks noChangeArrowheads="1"/>
          </p:cNvSpPr>
          <p:nvPr/>
        </p:nvSpPr>
        <p:spPr bwMode="auto">
          <a:xfrm>
            <a:off x="457200" y="6667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7" name="1 Título"/>
          <p:cNvSpPr txBox="1">
            <a:spLocks/>
          </p:cNvSpPr>
          <p:nvPr/>
        </p:nvSpPr>
        <p:spPr bwMode="white">
          <a:xfrm>
            <a:off x="7429520" y="2500306"/>
            <a:ext cx="5000660" cy="50006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s-EC" sz="1600" b="1" kern="0" dirty="0" smtClean="0">
                <a:latin typeface="+mj-lt"/>
                <a:ea typeface="+mj-ea"/>
                <a:cs typeface="+mj-cs"/>
              </a:rPr>
              <a:t>Vtr=√3 V. ∟ 150°  </a:t>
            </a:r>
            <a:endParaRPr kumimoji="0" lang="es-EC" sz="1600" b="1" i="0" u="none" strike="noStrike" kern="0" cap="none" spc="0" normalizeH="0" baseline="0" noProof="0" dirty="0">
              <a:ln>
                <a:noFill/>
              </a:ln>
              <a:effectLst/>
              <a:uLnTx/>
              <a:uFillTx/>
              <a:latin typeface="+mj-lt"/>
              <a:ea typeface="+mj-ea"/>
              <a:cs typeface="+mj-cs"/>
            </a:endParaRPr>
          </a:p>
        </p:txBody>
      </p:sp>
      <p:sp>
        <p:nvSpPr>
          <p:cNvPr id="28" name="1 Título"/>
          <p:cNvSpPr txBox="1">
            <a:spLocks/>
          </p:cNvSpPr>
          <p:nvPr/>
        </p:nvSpPr>
        <p:spPr bwMode="white">
          <a:xfrm>
            <a:off x="7358082" y="4000504"/>
            <a:ext cx="5000660" cy="50006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s-EC" sz="1600" b="1" kern="0" dirty="0" smtClean="0">
                <a:latin typeface="+mj-lt"/>
                <a:ea typeface="+mj-ea"/>
                <a:cs typeface="+mj-cs"/>
              </a:rPr>
              <a:t>Irs = I. ∟ 0°  </a:t>
            </a:r>
            <a:endParaRPr kumimoji="0" lang="es-EC" sz="1600" b="1" i="0" u="none" strike="noStrike" kern="0" cap="none" spc="0" normalizeH="0" baseline="0" noProof="0" dirty="0">
              <a:ln>
                <a:noFill/>
              </a:ln>
              <a:effectLst/>
              <a:uLnTx/>
              <a:uFillTx/>
              <a:latin typeface="+mj-lt"/>
              <a:ea typeface="+mj-ea"/>
              <a:cs typeface="+mj-cs"/>
            </a:endParaRPr>
          </a:p>
        </p:txBody>
      </p:sp>
      <p:sp>
        <p:nvSpPr>
          <p:cNvPr id="29" name="1 Título"/>
          <p:cNvSpPr txBox="1">
            <a:spLocks/>
          </p:cNvSpPr>
          <p:nvPr/>
        </p:nvSpPr>
        <p:spPr bwMode="white">
          <a:xfrm>
            <a:off x="7429520" y="2928934"/>
            <a:ext cx="5000660" cy="50006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s-EC" sz="1600" b="1" kern="0" dirty="0" smtClean="0">
                <a:latin typeface="+mj-lt"/>
                <a:ea typeface="+mj-ea"/>
                <a:cs typeface="+mj-cs"/>
              </a:rPr>
              <a:t>Vst=√3 V. ∟ -90°  </a:t>
            </a:r>
            <a:endParaRPr kumimoji="0" lang="es-EC" sz="1600" b="1" i="0" u="none" strike="noStrike" kern="0" cap="none" spc="0" normalizeH="0" baseline="0" noProof="0" dirty="0">
              <a:ln>
                <a:noFill/>
              </a:ln>
              <a:effectLst/>
              <a:uLnTx/>
              <a:uFillTx/>
              <a:latin typeface="+mj-lt"/>
              <a:ea typeface="+mj-ea"/>
              <a:cs typeface="+mj-cs"/>
            </a:endParaRPr>
          </a:p>
        </p:txBody>
      </p:sp>
      <p:sp>
        <p:nvSpPr>
          <p:cNvPr id="30" name="1 Título"/>
          <p:cNvSpPr txBox="1">
            <a:spLocks/>
          </p:cNvSpPr>
          <p:nvPr/>
        </p:nvSpPr>
        <p:spPr bwMode="white">
          <a:xfrm>
            <a:off x="7358082" y="4357694"/>
            <a:ext cx="5000660" cy="50006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s-EC" sz="1600" b="1" kern="0" dirty="0" smtClean="0">
                <a:latin typeface="+mj-lt"/>
                <a:ea typeface="+mj-ea"/>
                <a:cs typeface="+mj-cs"/>
              </a:rPr>
              <a:t>Itr = I.∟120°  </a:t>
            </a:r>
            <a:endParaRPr kumimoji="0" lang="es-EC" sz="1600" b="1" i="0" u="none" strike="noStrike" kern="0" cap="none" spc="0" normalizeH="0" baseline="0" noProof="0" dirty="0">
              <a:ln>
                <a:noFill/>
              </a:ln>
              <a:effectLst/>
              <a:uLnTx/>
              <a:uFillTx/>
              <a:latin typeface="+mj-lt"/>
              <a:ea typeface="+mj-ea"/>
              <a:cs typeface="+mj-cs"/>
            </a:endParaRPr>
          </a:p>
        </p:txBody>
      </p:sp>
      <p:sp>
        <p:nvSpPr>
          <p:cNvPr id="31" name="1 Título"/>
          <p:cNvSpPr txBox="1">
            <a:spLocks/>
          </p:cNvSpPr>
          <p:nvPr/>
        </p:nvSpPr>
        <p:spPr bwMode="white">
          <a:xfrm>
            <a:off x="7358082" y="4714884"/>
            <a:ext cx="5000660" cy="50006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s-EC" sz="1600" b="1" kern="0" dirty="0" smtClean="0">
                <a:latin typeface="+mj-lt"/>
                <a:ea typeface="+mj-ea"/>
                <a:cs typeface="+mj-cs"/>
              </a:rPr>
              <a:t>Ist = I.∟-120°  </a:t>
            </a:r>
            <a:endParaRPr kumimoji="0" lang="es-EC" sz="1600" b="1" i="0" u="none" strike="noStrike" kern="0" cap="none" spc="0" normalizeH="0" baseline="0" noProof="0" dirty="0">
              <a:ln>
                <a:noFill/>
              </a:ln>
              <a:effectLst/>
              <a:uLnTx/>
              <a:uFillTx/>
              <a:latin typeface="+mj-lt"/>
              <a:ea typeface="+mj-ea"/>
              <a:cs typeface="+mj-cs"/>
            </a:endParaRPr>
          </a:p>
        </p:txBody>
      </p:sp>
      <p:sp>
        <p:nvSpPr>
          <p:cNvPr id="32" name="1 Título"/>
          <p:cNvSpPr txBox="1">
            <a:spLocks/>
          </p:cNvSpPr>
          <p:nvPr/>
        </p:nvSpPr>
        <p:spPr bwMode="white">
          <a:xfrm>
            <a:off x="7143768" y="5572140"/>
            <a:ext cx="5000660" cy="50006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s-EC" sz="1600" b="1" kern="0" dirty="0" smtClean="0">
                <a:latin typeface="+mj-lt"/>
                <a:ea typeface="+mj-ea"/>
                <a:cs typeface="+mj-cs"/>
              </a:rPr>
              <a:t>Ir=√3 I. ∟ -30°  </a:t>
            </a:r>
            <a:endParaRPr kumimoji="0" lang="es-EC" sz="1600" b="1" i="0" u="none" strike="noStrike" kern="0" cap="none" spc="0" normalizeH="0" baseline="0" noProof="0" dirty="0">
              <a:ln>
                <a:noFill/>
              </a:ln>
              <a:effectLst/>
              <a:uLnTx/>
              <a:uFillTx/>
              <a:latin typeface="+mj-lt"/>
              <a:ea typeface="+mj-ea"/>
              <a:cs typeface="+mj-cs"/>
            </a:endParaRPr>
          </a:p>
        </p:txBody>
      </p:sp>
      <p:sp>
        <p:nvSpPr>
          <p:cNvPr id="33" name="1 Título"/>
          <p:cNvSpPr txBox="1">
            <a:spLocks/>
          </p:cNvSpPr>
          <p:nvPr/>
        </p:nvSpPr>
        <p:spPr bwMode="white">
          <a:xfrm>
            <a:off x="7143768" y="5929330"/>
            <a:ext cx="5000660" cy="50006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s-EC" sz="1600" b="1" kern="0" dirty="0">
                <a:latin typeface="+mj-lt"/>
                <a:ea typeface="+mj-ea"/>
                <a:cs typeface="+mj-cs"/>
              </a:rPr>
              <a:t>I</a:t>
            </a:r>
            <a:r>
              <a:rPr lang="es-EC" sz="1600" b="1" kern="0" dirty="0" smtClean="0">
                <a:latin typeface="+mj-lt"/>
                <a:ea typeface="+mj-ea"/>
                <a:cs typeface="+mj-cs"/>
              </a:rPr>
              <a:t>s=√3 I. ∟ -150°  </a:t>
            </a:r>
            <a:endParaRPr kumimoji="0" lang="es-EC" sz="1600" b="1" i="0" u="none" strike="noStrike" kern="0" cap="none" spc="0" normalizeH="0" baseline="0" noProof="0" dirty="0">
              <a:ln>
                <a:noFill/>
              </a:ln>
              <a:effectLst/>
              <a:uLnTx/>
              <a:uFillTx/>
              <a:latin typeface="+mj-lt"/>
              <a:ea typeface="+mj-ea"/>
              <a:cs typeface="+mj-cs"/>
            </a:endParaRPr>
          </a:p>
        </p:txBody>
      </p:sp>
      <p:sp>
        <p:nvSpPr>
          <p:cNvPr id="34" name="1 Título"/>
          <p:cNvSpPr txBox="1">
            <a:spLocks/>
          </p:cNvSpPr>
          <p:nvPr/>
        </p:nvSpPr>
        <p:spPr bwMode="white">
          <a:xfrm>
            <a:off x="7143768" y="6215082"/>
            <a:ext cx="5000660" cy="50006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s-EC" sz="1600" b="1" kern="0" dirty="0" smtClean="0">
                <a:latin typeface="+mj-lt"/>
                <a:ea typeface="+mj-ea"/>
                <a:cs typeface="+mj-cs"/>
              </a:rPr>
              <a:t>It=√3 I. ∟ 90°  </a:t>
            </a:r>
            <a:endParaRPr kumimoji="0" lang="es-EC" sz="1600" b="1" i="0" u="none" strike="noStrike" kern="0" cap="none" spc="0" normalizeH="0" baseline="0" noProof="0" dirty="0">
              <a:ln>
                <a:noFill/>
              </a:ln>
              <a:effectLst/>
              <a:uLnTx/>
              <a:uFillTx/>
              <a:latin typeface="+mj-lt"/>
              <a:ea typeface="+mj-ea"/>
              <a:cs typeface="+mj-cs"/>
            </a:endParaRPr>
          </a:p>
        </p:txBody>
      </p:sp>
      <p:sp>
        <p:nvSpPr>
          <p:cNvPr id="35" name="1 Título"/>
          <p:cNvSpPr txBox="1">
            <a:spLocks/>
          </p:cNvSpPr>
          <p:nvPr/>
        </p:nvSpPr>
        <p:spPr bwMode="white">
          <a:xfrm>
            <a:off x="-285784" y="0"/>
            <a:ext cx="2428892" cy="4206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C" sz="1200" b="0" i="0" u="none" strike="noStrike" kern="0" cap="none" spc="0" normalizeH="0" baseline="0" noProof="0" dirty="0" smtClean="0">
                <a:ln>
                  <a:noFill/>
                </a:ln>
                <a:solidFill>
                  <a:schemeClr val="bg1"/>
                </a:solidFill>
                <a:effectLst/>
                <a:uLnTx/>
                <a:uFillTx/>
                <a:latin typeface="+mj-lt"/>
                <a:ea typeface="+mj-ea"/>
                <a:cs typeface="+mj-cs"/>
              </a:rPr>
              <a:t>Parámetros Técnicos</a:t>
            </a:r>
            <a:endParaRPr kumimoji="0" lang="es-EC" sz="1200" b="0" i="0" u="none" strike="noStrike" kern="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838200" y="374650"/>
            <a:ext cx="7010400" cy="563563"/>
          </a:xfrm>
        </p:spPr>
        <p:txBody>
          <a:bodyPr/>
          <a:lstStyle/>
          <a:p>
            <a:r>
              <a:rPr lang="es-EC" sz="2400" dirty="0" smtClean="0"/>
              <a:t>Sistema de Puesta a Tierra</a:t>
            </a:r>
            <a:endParaRPr lang="es-EC" sz="2400" dirty="0"/>
          </a:p>
        </p:txBody>
      </p:sp>
      <p:sp>
        <p:nvSpPr>
          <p:cNvPr id="16" name="Rectangle 1"/>
          <p:cNvSpPr>
            <a:spLocks noChangeArrowheads="1"/>
          </p:cNvSpPr>
          <p:nvPr/>
        </p:nvSpPr>
        <p:spPr bwMode="auto">
          <a:xfrm>
            <a:off x="357158" y="1500174"/>
            <a:ext cx="4286280"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tabLst/>
            </a:pPr>
            <a:r>
              <a:rPr kumimoji="0" lang="es-EC" sz="1600" b="0" i="0" u="none" strike="noStrike" cap="none" normalizeH="0" baseline="0" dirty="0" smtClean="0">
                <a:ln>
                  <a:noFill/>
                </a:ln>
                <a:solidFill>
                  <a:schemeClr val="tx1"/>
                </a:solidFill>
                <a:effectLst/>
                <a:latin typeface="Arial" pitchFamily="34" charset="0"/>
                <a:cs typeface="Arial" pitchFamily="34" charset="0"/>
              </a:rPr>
              <a:t>- Verificaci</a:t>
            </a:r>
            <a:r>
              <a:rPr lang="es-EC" sz="1600" dirty="0" smtClean="0">
                <a:latin typeface="Arial" pitchFamily="34" charset="0"/>
                <a:cs typeface="Arial" pitchFamily="34" charset="0"/>
              </a:rPr>
              <a:t>ón de Resistividad Eléctrica</a:t>
            </a:r>
            <a:endParaRPr kumimoji="0" lang="es-EC"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18" name="Rectangle 1"/>
          <p:cNvSpPr>
            <a:spLocks noChangeArrowheads="1"/>
          </p:cNvSpPr>
          <p:nvPr/>
        </p:nvSpPr>
        <p:spPr bwMode="auto">
          <a:xfrm>
            <a:off x="357158" y="1928802"/>
            <a:ext cx="4286280"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tabLst/>
            </a:pPr>
            <a:r>
              <a:rPr kumimoji="0" lang="es-EC" sz="1600" b="0" i="0" u="none" strike="noStrike" cap="none" normalizeH="0" baseline="0" dirty="0" smtClean="0">
                <a:ln>
                  <a:noFill/>
                </a:ln>
                <a:solidFill>
                  <a:schemeClr val="tx1"/>
                </a:solidFill>
                <a:effectLst/>
                <a:latin typeface="Arial" pitchFamily="34" charset="0"/>
                <a:cs typeface="Arial" pitchFamily="34" charset="0"/>
              </a:rPr>
              <a:t>- Descarga de</a:t>
            </a:r>
            <a:r>
              <a:rPr kumimoji="0" lang="es-EC" sz="1600" b="0" i="0" u="none" strike="noStrike" cap="none" normalizeH="0" dirty="0" smtClean="0">
                <a:ln>
                  <a:noFill/>
                </a:ln>
                <a:solidFill>
                  <a:schemeClr val="tx1"/>
                </a:solidFill>
                <a:effectLst/>
                <a:latin typeface="Arial" pitchFamily="34" charset="0"/>
                <a:cs typeface="Arial" pitchFamily="34" charset="0"/>
              </a:rPr>
              <a:t> corrientes de falla a tierra</a:t>
            </a:r>
            <a:endParaRPr kumimoji="0" lang="es-EC"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19" name="Rectangle 1"/>
          <p:cNvSpPr>
            <a:spLocks noChangeArrowheads="1"/>
          </p:cNvSpPr>
          <p:nvPr/>
        </p:nvSpPr>
        <p:spPr bwMode="auto">
          <a:xfrm>
            <a:off x="357158" y="2357430"/>
            <a:ext cx="7500990"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kumimoji="0" lang="es-EC" sz="1600" b="0" i="0" u="none" strike="noStrike" cap="none" normalizeH="0" baseline="0" dirty="0" smtClean="0">
                <a:ln>
                  <a:noFill/>
                </a:ln>
                <a:solidFill>
                  <a:schemeClr val="tx1"/>
                </a:solidFill>
                <a:effectLst/>
                <a:latin typeface="Arial" pitchFamily="34" charset="0"/>
                <a:cs typeface="Arial" pitchFamily="34" charset="0"/>
              </a:rPr>
              <a:t>- M</a:t>
            </a:r>
            <a:r>
              <a:rPr lang="es-EC" sz="1600" dirty="0" smtClean="0"/>
              <a:t>ediciones de resistencia de mallas o varillas existentes, el método de medición se basa en el método de los 3 puntos</a:t>
            </a:r>
            <a:endParaRPr kumimoji="0" lang="es-EC" sz="16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1" name="20 Imagen" descr="C:\Users\ROMMEL\Desktop\tesis escrito adelanto\fotos tesis\Foto1253.jpg"/>
          <p:cNvPicPr/>
          <p:nvPr/>
        </p:nvPicPr>
        <p:blipFill>
          <a:blip r:embed="rId2" cstate="print"/>
          <a:srcRect t="11198" r="3125"/>
          <a:stretch>
            <a:fillRect/>
          </a:stretch>
        </p:blipFill>
        <p:spPr bwMode="auto">
          <a:xfrm>
            <a:off x="1428728" y="3071810"/>
            <a:ext cx="2643206" cy="1643074"/>
          </a:xfrm>
          <a:prstGeom prst="rect">
            <a:avLst/>
          </a:prstGeom>
          <a:noFill/>
          <a:ln w="9525">
            <a:noFill/>
            <a:miter lim="800000"/>
            <a:headEnd/>
            <a:tailEnd/>
          </a:ln>
        </p:spPr>
      </p:pic>
      <p:pic>
        <p:nvPicPr>
          <p:cNvPr id="22" name="21 Imagen"/>
          <p:cNvPicPr/>
          <p:nvPr/>
        </p:nvPicPr>
        <p:blipFill>
          <a:blip r:embed="rId3"/>
          <a:srcRect l="51974" t="40376" r="12302" b="19834"/>
          <a:stretch>
            <a:fillRect/>
          </a:stretch>
        </p:blipFill>
        <p:spPr bwMode="auto">
          <a:xfrm>
            <a:off x="4500562" y="3071811"/>
            <a:ext cx="1928826" cy="1285884"/>
          </a:xfrm>
          <a:prstGeom prst="rect">
            <a:avLst/>
          </a:prstGeom>
          <a:noFill/>
          <a:ln w="9525">
            <a:noFill/>
            <a:miter lim="800000"/>
            <a:headEnd/>
            <a:tailEnd/>
          </a:ln>
        </p:spPr>
      </p:pic>
      <p:sp>
        <p:nvSpPr>
          <p:cNvPr id="24" name="Rectangle 1"/>
          <p:cNvSpPr>
            <a:spLocks noChangeArrowheads="1"/>
          </p:cNvSpPr>
          <p:nvPr/>
        </p:nvSpPr>
        <p:spPr bwMode="auto">
          <a:xfrm>
            <a:off x="428596" y="4929198"/>
            <a:ext cx="7500990"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kumimoji="0" lang="es-EC" sz="1600" b="0" i="0" u="none" strike="noStrike" cap="none" normalizeH="0" baseline="0" dirty="0" smtClean="0">
                <a:ln>
                  <a:noFill/>
                </a:ln>
                <a:solidFill>
                  <a:schemeClr val="tx1"/>
                </a:solidFill>
                <a:effectLst/>
                <a:latin typeface="Arial" pitchFamily="34" charset="0"/>
                <a:cs typeface="Arial" pitchFamily="34" charset="0"/>
              </a:rPr>
              <a:t>- Medición</a:t>
            </a:r>
            <a:r>
              <a:rPr kumimoji="0" lang="es-EC" sz="1600" b="0" i="0" u="none" strike="noStrike" cap="none" normalizeH="0" dirty="0" smtClean="0">
                <a:ln>
                  <a:noFill/>
                </a:ln>
                <a:solidFill>
                  <a:schemeClr val="tx1"/>
                </a:solidFill>
                <a:effectLst/>
                <a:latin typeface="Arial" pitchFamily="34" charset="0"/>
                <a:cs typeface="Arial" pitchFamily="34" charset="0"/>
              </a:rPr>
              <a:t> de Resistividad de suelo</a:t>
            </a:r>
            <a:endParaRPr kumimoji="0" lang="es-EC" sz="16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6" name="25 Imagen"/>
          <p:cNvPicPr/>
          <p:nvPr/>
        </p:nvPicPr>
        <p:blipFill>
          <a:blip r:embed="rId4"/>
          <a:srcRect/>
          <a:stretch>
            <a:fillRect/>
          </a:stretch>
        </p:blipFill>
        <p:spPr bwMode="auto">
          <a:xfrm>
            <a:off x="4786314" y="4857760"/>
            <a:ext cx="1571636" cy="1857364"/>
          </a:xfrm>
          <a:prstGeom prst="rect">
            <a:avLst/>
          </a:prstGeom>
          <a:noFill/>
          <a:ln w="9525">
            <a:noFill/>
            <a:miter lim="800000"/>
            <a:headEnd/>
            <a:tailEnd/>
          </a:ln>
        </p:spPr>
      </p:pic>
      <p:sp>
        <p:nvSpPr>
          <p:cNvPr id="10" name="1 Título"/>
          <p:cNvSpPr txBox="1">
            <a:spLocks/>
          </p:cNvSpPr>
          <p:nvPr/>
        </p:nvSpPr>
        <p:spPr bwMode="white">
          <a:xfrm>
            <a:off x="-32" y="0"/>
            <a:ext cx="2428892" cy="4206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C" sz="1200" b="0" i="0" u="none" strike="noStrike" kern="0" cap="none" spc="0" normalizeH="0" baseline="0" noProof="0" dirty="0" smtClean="0">
                <a:ln>
                  <a:noFill/>
                </a:ln>
                <a:solidFill>
                  <a:schemeClr val="bg1"/>
                </a:solidFill>
                <a:effectLst/>
                <a:uLnTx/>
                <a:uFillTx/>
                <a:latin typeface="+mj-lt"/>
                <a:ea typeface="+mj-ea"/>
                <a:cs typeface="+mj-cs"/>
              </a:rPr>
              <a:t>Proceso</a:t>
            </a:r>
            <a:r>
              <a:rPr kumimoji="0" lang="es-EC" sz="1200" b="0" i="0" u="none" strike="noStrike" kern="0" cap="none" spc="0" normalizeH="0" noProof="0" dirty="0" smtClean="0">
                <a:ln>
                  <a:noFill/>
                </a:ln>
                <a:solidFill>
                  <a:schemeClr val="bg1"/>
                </a:solidFill>
                <a:effectLst/>
                <a:uLnTx/>
                <a:uFillTx/>
                <a:latin typeface="+mj-lt"/>
                <a:ea typeface="+mj-ea"/>
                <a:cs typeface="+mj-cs"/>
              </a:rPr>
              <a:t> de Diseño  - Ingenier</a:t>
            </a:r>
            <a:r>
              <a:rPr lang="es-EC" sz="1200" kern="0" dirty="0" smtClean="0">
                <a:solidFill>
                  <a:schemeClr val="bg1"/>
                </a:solidFill>
                <a:latin typeface="+mj-lt"/>
                <a:ea typeface="+mj-ea"/>
                <a:cs typeface="+mj-cs"/>
              </a:rPr>
              <a:t>ía</a:t>
            </a:r>
            <a:endParaRPr kumimoji="0" lang="es-EC" sz="1200" b="0" i="0" u="none" strike="noStrike" kern="0" cap="none" spc="0" normalizeH="0" baseline="0" noProof="0" dirty="0">
              <a:ln>
                <a:noFill/>
              </a:ln>
              <a:solidFill>
                <a:schemeClr val="bg1"/>
              </a:solidFill>
              <a:effectLst/>
              <a:uLnTx/>
              <a:uFillTx/>
              <a:latin typeface="+mj-lt"/>
              <a:ea typeface="+mj-ea"/>
              <a:cs typeface="+mj-cs"/>
            </a:endParaRPr>
          </a:p>
        </p:txBody>
      </p:sp>
      <p:pic>
        <p:nvPicPr>
          <p:cNvPr id="11" name="3 Marcador de contenido" descr="SELLO2"/>
          <p:cNvPicPr>
            <a:picLocks/>
          </p:cNvPicPr>
          <p:nvPr/>
        </p:nvPicPr>
        <p:blipFill>
          <a:blip r:embed="rId5" cstate="print"/>
          <a:srcRect/>
          <a:stretch>
            <a:fillRect/>
          </a:stretch>
        </p:blipFill>
        <p:spPr bwMode="auto">
          <a:xfrm>
            <a:off x="8142316" y="0"/>
            <a:ext cx="1001684" cy="85621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838200" y="374650"/>
            <a:ext cx="7010400" cy="563563"/>
          </a:xfrm>
        </p:spPr>
        <p:txBody>
          <a:bodyPr/>
          <a:lstStyle/>
          <a:p>
            <a:r>
              <a:rPr lang="es-EC" sz="2400" dirty="0" smtClean="0"/>
              <a:t>Sistema de Puesta a Tierra</a:t>
            </a:r>
            <a:endParaRPr lang="es-EC" sz="2400" dirty="0"/>
          </a:p>
        </p:txBody>
      </p:sp>
      <p:sp>
        <p:nvSpPr>
          <p:cNvPr id="16" name="Rectangle 1"/>
          <p:cNvSpPr>
            <a:spLocks noChangeArrowheads="1"/>
          </p:cNvSpPr>
          <p:nvPr/>
        </p:nvSpPr>
        <p:spPr bwMode="auto">
          <a:xfrm>
            <a:off x="357158" y="1500174"/>
            <a:ext cx="6000792"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kumimoji="0" lang="es-EC" sz="1600" b="0" i="0" u="none" strike="noStrike" cap="none" normalizeH="0" baseline="0" dirty="0" smtClean="0">
                <a:ln>
                  <a:noFill/>
                </a:ln>
                <a:solidFill>
                  <a:schemeClr val="tx1"/>
                </a:solidFill>
                <a:effectLst/>
                <a:latin typeface="Arial" pitchFamily="34" charset="0"/>
                <a:cs typeface="Arial" pitchFamily="34" charset="0"/>
              </a:rPr>
              <a:t>- C</a:t>
            </a:r>
            <a:r>
              <a:rPr lang="es-EC" sz="1600" dirty="0" smtClean="0"/>
              <a:t>álculo de varilla de tierra es el siguiente paso a ejecutar (Varilla de Copperweld).</a:t>
            </a:r>
            <a:endParaRPr kumimoji="0" lang="es-EC" sz="16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7346" name="Picture 2"/>
          <p:cNvPicPr>
            <a:picLocks noChangeAspect="1" noChangeArrowheads="1"/>
          </p:cNvPicPr>
          <p:nvPr/>
        </p:nvPicPr>
        <p:blipFill>
          <a:blip r:embed="rId2"/>
          <a:srcRect l="27452" t="35156" r="52782" b="35547"/>
          <a:stretch>
            <a:fillRect/>
          </a:stretch>
        </p:blipFill>
        <p:spPr bwMode="auto">
          <a:xfrm>
            <a:off x="714348" y="2571744"/>
            <a:ext cx="2143140" cy="1785950"/>
          </a:xfrm>
          <a:prstGeom prst="rect">
            <a:avLst/>
          </a:prstGeom>
          <a:noFill/>
          <a:ln w="9525">
            <a:noFill/>
            <a:miter lim="800000"/>
            <a:headEnd/>
            <a:tailEnd/>
          </a:ln>
          <a:effectLst/>
        </p:spPr>
      </p:pic>
      <p:pic>
        <p:nvPicPr>
          <p:cNvPr id="11" name="10 Imagen"/>
          <p:cNvPicPr/>
          <p:nvPr/>
        </p:nvPicPr>
        <p:blipFill>
          <a:blip r:embed="rId3"/>
          <a:srcRect l="31851" t="21717" r="47783" b="35115"/>
          <a:stretch>
            <a:fillRect/>
          </a:stretch>
        </p:blipFill>
        <p:spPr bwMode="auto">
          <a:xfrm>
            <a:off x="2857488" y="2643182"/>
            <a:ext cx="1143008" cy="1357322"/>
          </a:xfrm>
          <a:prstGeom prst="rect">
            <a:avLst/>
          </a:prstGeom>
          <a:noFill/>
          <a:ln w="9525">
            <a:noFill/>
            <a:miter lim="800000"/>
            <a:headEnd/>
            <a:tailEnd/>
          </a:ln>
        </p:spPr>
      </p:pic>
      <p:sp>
        <p:nvSpPr>
          <p:cNvPr id="12" name="Rectangle 1"/>
          <p:cNvSpPr>
            <a:spLocks noChangeArrowheads="1"/>
          </p:cNvSpPr>
          <p:nvPr/>
        </p:nvSpPr>
        <p:spPr bwMode="auto">
          <a:xfrm>
            <a:off x="357158" y="2214554"/>
            <a:ext cx="2000264"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kumimoji="0" lang="es-EC" sz="1600" b="0" i="0" u="none" strike="noStrike" cap="none" normalizeH="0" baseline="0" dirty="0" smtClean="0">
                <a:ln>
                  <a:noFill/>
                </a:ln>
                <a:solidFill>
                  <a:schemeClr val="tx1"/>
                </a:solidFill>
                <a:effectLst/>
                <a:latin typeface="Arial" pitchFamily="34" charset="0"/>
                <a:cs typeface="Arial" pitchFamily="34" charset="0"/>
              </a:rPr>
              <a:t>Una varilla</a:t>
            </a:r>
            <a:r>
              <a:rPr kumimoji="0" lang="es-EC" sz="1600" b="0" i="0" u="none" strike="noStrike" cap="none" normalizeH="0" dirty="0" smtClean="0">
                <a:ln>
                  <a:noFill/>
                </a:ln>
                <a:solidFill>
                  <a:schemeClr val="tx1"/>
                </a:solidFill>
                <a:effectLst/>
                <a:latin typeface="Arial" pitchFamily="34" charset="0"/>
                <a:cs typeface="Arial" pitchFamily="34" charset="0"/>
              </a:rPr>
              <a:t> de tierra</a:t>
            </a:r>
            <a:endParaRPr kumimoji="0" lang="es-EC" sz="16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7347" name="Picture 3"/>
          <p:cNvPicPr>
            <a:picLocks noChangeAspect="1" noChangeArrowheads="1"/>
          </p:cNvPicPr>
          <p:nvPr/>
        </p:nvPicPr>
        <p:blipFill>
          <a:blip r:embed="rId4"/>
          <a:srcRect l="26940" t="38281" r="51647" b="37305"/>
          <a:stretch>
            <a:fillRect/>
          </a:stretch>
        </p:blipFill>
        <p:spPr bwMode="auto">
          <a:xfrm>
            <a:off x="4357686" y="2643182"/>
            <a:ext cx="2451752" cy="1571636"/>
          </a:xfrm>
          <a:prstGeom prst="rect">
            <a:avLst/>
          </a:prstGeom>
          <a:noFill/>
          <a:ln w="9525">
            <a:noFill/>
            <a:miter lim="800000"/>
            <a:headEnd/>
            <a:tailEnd/>
          </a:ln>
          <a:effectLst/>
        </p:spPr>
      </p:pic>
      <p:sp>
        <p:nvSpPr>
          <p:cNvPr id="14" name="Rectangle 1"/>
          <p:cNvSpPr>
            <a:spLocks noChangeArrowheads="1"/>
          </p:cNvSpPr>
          <p:nvPr/>
        </p:nvSpPr>
        <p:spPr bwMode="auto">
          <a:xfrm>
            <a:off x="4643438" y="2214554"/>
            <a:ext cx="2857520"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kumimoji="0" lang="es-EC" sz="1600" b="0" i="0" u="none" strike="noStrike" cap="none" normalizeH="0" baseline="0" dirty="0" smtClean="0">
                <a:ln>
                  <a:noFill/>
                </a:ln>
                <a:solidFill>
                  <a:schemeClr val="tx1"/>
                </a:solidFill>
                <a:effectLst/>
                <a:latin typeface="Arial" pitchFamily="34" charset="0"/>
                <a:cs typeface="Arial" pitchFamily="34" charset="0"/>
              </a:rPr>
              <a:t>Varillas en</a:t>
            </a:r>
            <a:r>
              <a:rPr kumimoji="0" lang="es-EC" sz="1600" b="0" i="0" u="none" strike="noStrike" cap="none" normalizeH="0" dirty="0" smtClean="0">
                <a:ln>
                  <a:noFill/>
                </a:ln>
                <a:solidFill>
                  <a:schemeClr val="tx1"/>
                </a:solidFill>
                <a:effectLst/>
                <a:latin typeface="Arial" pitchFamily="34" charset="0"/>
                <a:cs typeface="Arial" pitchFamily="34" charset="0"/>
              </a:rPr>
              <a:t> paralelo</a:t>
            </a:r>
            <a:endParaRPr kumimoji="0" lang="es-EC" sz="16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7349" name="Picture 5"/>
          <p:cNvPicPr>
            <a:picLocks noChangeAspect="1" noChangeArrowheads="1"/>
          </p:cNvPicPr>
          <p:nvPr/>
        </p:nvPicPr>
        <p:blipFill>
          <a:blip r:embed="rId5"/>
          <a:srcRect l="26940" t="21680" r="51647" b="49023"/>
          <a:stretch>
            <a:fillRect/>
          </a:stretch>
        </p:blipFill>
        <p:spPr bwMode="auto">
          <a:xfrm>
            <a:off x="642910" y="5000636"/>
            <a:ext cx="2143140" cy="1648569"/>
          </a:xfrm>
          <a:prstGeom prst="rect">
            <a:avLst/>
          </a:prstGeom>
          <a:noFill/>
          <a:ln w="9525">
            <a:noFill/>
            <a:miter lim="800000"/>
            <a:headEnd/>
            <a:tailEnd/>
          </a:ln>
          <a:effectLst/>
        </p:spPr>
      </p:pic>
      <p:sp>
        <p:nvSpPr>
          <p:cNvPr id="17" name="Rectangle 1"/>
          <p:cNvSpPr>
            <a:spLocks noChangeArrowheads="1"/>
          </p:cNvSpPr>
          <p:nvPr/>
        </p:nvSpPr>
        <p:spPr bwMode="auto">
          <a:xfrm>
            <a:off x="428596" y="4572008"/>
            <a:ext cx="2643206"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kumimoji="0" lang="es-EC" sz="1600" b="0" i="0" u="none" strike="noStrike" cap="none" normalizeH="0" baseline="0" dirty="0" smtClean="0">
                <a:ln>
                  <a:noFill/>
                </a:ln>
                <a:solidFill>
                  <a:schemeClr val="tx1"/>
                </a:solidFill>
                <a:effectLst/>
                <a:latin typeface="Arial" pitchFamily="34" charset="0"/>
                <a:cs typeface="Arial" pitchFamily="34" charset="0"/>
              </a:rPr>
              <a:t>N varillas en paralelo</a:t>
            </a:r>
          </a:p>
        </p:txBody>
      </p:sp>
      <p:pic>
        <p:nvPicPr>
          <p:cNvPr id="20" name="19 Imagen"/>
          <p:cNvPicPr/>
          <p:nvPr/>
        </p:nvPicPr>
        <p:blipFill>
          <a:blip r:embed="rId6"/>
          <a:srcRect l="34212" t="34155" r="40191" b="26130"/>
          <a:stretch>
            <a:fillRect/>
          </a:stretch>
        </p:blipFill>
        <p:spPr bwMode="auto">
          <a:xfrm>
            <a:off x="7000892" y="2500306"/>
            <a:ext cx="1357322" cy="1285884"/>
          </a:xfrm>
          <a:prstGeom prst="rect">
            <a:avLst/>
          </a:prstGeom>
          <a:noFill/>
          <a:ln w="9525">
            <a:noFill/>
            <a:miter lim="800000"/>
            <a:headEnd/>
            <a:tailEnd/>
          </a:ln>
        </p:spPr>
      </p:pic>
      <p:pic>
        <p:nvPicPr>
          <p:cNvPr id="23" name="22 Imagen"/>
          <p:cNvPicPr/>
          <p:nvPr/>
        </p:nvPicPr>
        <p:blipFill>
          <a:blip r:embed="rId7" cstate="print"/>
          <a:srcRect l="21954" t="38392" r="32256" b="29249"/>
          <a:stretch>
            <a:fillRect/>
          </a:stretch>
        </p:blipFill>
        <p:spPr bwMode="auto">
          <a:xfrm>
            <a:off x="2857488" y="5072074"/>
            <a:ext cx="1928826" cy="785818"/>
          </a:xfrm>
          <a:prstGeom prst="rect">
            <a:avLst/>
          </a:prstGeom>
          <a:noFill/>
          <a:ln w="9525">
            <a:noFill/>
            <a:miter lim="800000"/>
            <a:headEnd/>
            <a:tailEnd/>
          </a:ln>
        </p:spPr>
      </p:pic>
      <p:pic>
        <p:nvPicPr>
          <p:cNvPr id="57350" name="Picture 6"/>
          <p:cNvPicPr>
            <a:picLocks noChangeAspect="1" noChangeArrowheads="1"/>
          </p:cNvPicPr>
          <p:nvPr/>
        </p:nvPicPr>
        <p:blipFill>
          <a:blip r:embed="rId8"/>
          <a:srcRect l="26940" t="36328" r="52745" b="35351"/>
          <a:stretch>
            <a:fillRect/>
          </a:stretch>
        </p:blipFill>
        <p:spPr bwMode="auto">
          <a:xfrm>
            <a:off x="4857752" y="4929198"/>
            <a:ext cx="2214578" cy="1735750"/>
          </a:xfrm>
          <a:prstGeom prst="rect">
            <a:avLst/>
          </a:prstGeom>
          <a:noFill/>
          <a:ln w="9525">
            <a:noFill/>
            <a:miter lim="800000"/>
            <a:headEnd/>
            <a:tailEnd/>
          </a:ln>
          <a:effectLst/>
        </p:spPr>
      </p:pic>
      <p:sp>
        <p:nvSpPr>
          <p:cNvPr id="25" name="Rectangle 1"/>
          <p:cNvSpPr>
            <a:spLocks noChangeArrowheads="1"/>
          </p:cNvSpPr>
          <p:nvPr/>
        </p:nvSpPr>
        <p:spPr bwMode="auto">
          <a:xfrm>
            <a:off x="4786314" y="4500570"/>
            <a:ext cx="3571900"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kumimoji="0" lang="es-EC" sz="1600" b="0" i="0" u="none" strike="noStrike" cap="none" normalizeH="0" baseline="0" dirty="0" smtClean="0">
                <a:ln>
                  <a:noFill/>
                </a:ln>
                <a:solidFill>
                  <a:schemeClr val="tx1"/>
                </a:solidFill>
                <a:effectLst/>
                <a:latin typeface="Arial" pitchFamily="34" charset="0"/>
                <a:cs typeface="Arial" pitchFamily="34" charset="0"/>
              </a:rPr>
              <a:t>Electrodos ubicados en la esquinas</a:t>
            </a:r>
          </a:p>
        </p:txBody>
      </p:sp>
      <p:pic>
        <p:nvPicPr>
          <p:cNvPr id="27" name="26 Imagen"/>
          <p:cNvPicPr/>
          <p:nvPr/>
        </p:nvPicPr>
        <p:blipFill>
          <a:blip r:embed="rId9" cstate="print"/>
          <a:srcRect l="21278" t="20009" r="38666" b="26260"/>
          <a:stretch>
            <a:fillRect/>
          </a:stretch>
        </p:blipFill>
        <p:spPr bwMode="auto">
          <a:xfrm>
            <a:off x="7358082" y="4929198"/>
            <a:ext cx="1428760" cy="1143008"/>
          </a:xfrm>
          <a:prstGeom prst="rect">
            <a:avLst/>
          </a:prstGeom>
          <a:noFill/>
          <a:ln w="9525">
            <a:noFill/>
            <a:miter lim="800000"/>
            <a:headEnd/>
            <a:tailEnd/>
          </a:ln>
        </p:spPr>
      </p:pic>
      <p:sp>
        <p:nvSpPr>
          <p:cNvPr id="18" name="1 Título"/>
          <p:cNvSpPr txBox="1">
            <a:spLocks/>
          </p:cNvSpPr>
          <p:nvPr/>
        </p:nvSpPr>
        <p:spPr bwMode="white">
          <a:xfrm>
            <a:off x="-32" y="0"/>
            <a:ext cx="2428892" cy="4206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C" sz="1200" b="0" i="0" u="none" strike="noStrike" kern="0" cap="none" spc="0" normalizeH="0" baseline="0" noProof="0" dirty="0" smtClean="0">
                <a:ln>
                  <a:noFill/>
                </a:ln>
                <a:solidFill>
                  <a:schemeClr val="bg1"/>
                </a:solidFill>
                <a:effectLst/>
                <a:uLnTx/>
                <a:uFillTx/>
                <a:latin typeface="+mj-lt"/>
                <a:ea typeface="+mj-ea"/>
                <a:cs typeface="+mj-cs"/>
              </a:rPr>
              <a:t>Proceso</a:t>
            </a:r>
            <a:r>
              <a:rPr kumimoji="0" lang="es-EC" sz="1200" b="0" i="0" u="none" strike="noStrike" kern="0" cap="none" spc="0" normalizeH="0" noProof="0" dirty="0" smtClean="0">
                <a:ln>
                  <a:noFill/>
                </a:ln>
                <a:solidFill>
                  <a:schemeClr val="bg1"/>
                </a:solidFill>
                <a:effectLst/>
                <a:uLnTx/>
                <a:uFillTx/>
                <a:latin typeface="+mj-lt"/>
                <a:ea typeface="+mj-ea"/>
                <a:cs typeface="+mj-cs"/>
              </a:rPr>
              <a:t> de Diseño  - Ingenier</a:t>
            </a:r>
            <a:r>
              <a:rPr lang="es-EC" sz="1200" kern="0" dirty="0" smtClean="0">
                <a:solidFill>
                  <a:schemeClr val="bg1"/>
                </a:solidFill>
                <a:latin typeface="+mj-lt"/>
                <a:ea typeface="+mj-ea"/>
                <a:cs typeface="+mj-cs"/>
              </a:rPr>
              <a:t>ía</a:t>
            </a:r>
            <a:endParaRPr kumimoji="0" lang="es-EC" sz="1200" b="0" i="0" u="none" strike="noStrike" kern="0" cap="none" spc="0" normalizeH="0" baseline="0" noProof="0" dirty="0">
              <a:ln>
                <a:noFill/>
              </a:ln>
              <a:solidFill>
                <a:schemeClr val="bg1"/>
              </a:solidFill>
              <a:effectLst/>
              <a:uLnTx/>
              <a:uFillTx/>
              <a:latin typeface="+mj-lt"/>
              <a:ea typeface="+mj-ea"/>
              <a:cs typeface="+mj-cs"/>
            </a:endParaRPr>
          </a:p>
        </p:txBody>
      </p:sp>
      <p:pic>
        <p:nvPicPr>
          <p:cNvPr id="19" name="3 Marcador de contenido" descr="SELLO2"/>
          <p:cNvPicPr>
            <a:picLocks/>
          </p:cNvPicPr>
          <p:nvPr/>
        </p:nvPicPr>
        <p:blipFill>
          <a:blip r:embed="rId10" cstate="print"/>
          <a:srcRect/>
          <a:stretch>
            <a:fillRect/>
          </a:stretch>
        </p:blipFill>
        <p:spPr bwMode="auto">
          <a:xfrm>
            <a:off x="8142316" y="0"/>
            <a:ext cx="1001684" cy="85621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428596" y="357166"/>
            <a:ext cx="7662890" cy="482582"/>
          </a:xfrm>
        </p:spPr>
        <p:txBody>
          <a:bodyPr/>
          <a:lstStyle/>
          <a:p>
            <a:r>
              <a:rPr lang="es-EC" sz="2400" dirty="0" smtClean="0"/>
              <a:t>Sistema de Puesta a Tierra – Edificio Ibis del Moral III</a:t>
            </a:r>
            <a:endParaRPr lang="es-EC" sz="2400" dirty="0"/>
          </a:p>
        </p:txBody>
      </p:sp>
      <p:sp>
        <p:nvSpPr>
          <p:cNvPr id="5" name="4 Rectángulo"/>
          <p:cNvSpPr/>
          <p:nvPr/>
        </p:nvSpPr>
        <p:spPr>
          <a:xfrm>
            <a:off x="428596" y="1285860"/>
            <a:ext cx="7786742" cy="2585323"/>
          </a:xfrm>
          <a:prstGeom prst="rect">
            <a:avLst/>
          </a:prstGeom>
        </p:spPr>
        <p:txBody>
          <a:bodyPr wrap="square">
            <a:spAutoFit/>
          </a:bodyPr>
          <a:lstStyle/>
          <a:p>
            <a:r>
              <a:rPr lang="es-EC" dirty="0" smtClean="0"/>
              <a:t>Respecto al diseño que se realiza en el Edificio Ibis del Moral III, la puesta a tierra es un parámetro importante, para realizar el indicado diseño se debe verificar las dimensiones del área y perímetro en donde se va a efectuar la indicada instalación de protección eléctrica</a:t>
            </a:r>
          </a:p>
          <a:p>
            <a:endParaRPr lang="es-EC" dirty="0" smtClean="0"/>
          </a:p>
          <a:p>
            <a:r>
              <a:rPr lang="es-EC" dirty="0" smtClean="0"/>
              <a:t>Área de instalación de centro de transformación: 15.25 </a:t>
            </a:r>
          </a:p>
          <a:p>
            <a:r>
              <a:rPr lang="es-EC" dirty="0" smtClean="0"/>
              <a:t>Perímetro de instalación de centro de transformación: 14,8 m</a:t>
            </a:r>
          </a:p>
          <a:p>
            <a:r>
              <a:rPr lang="es-EC" dirty="0" smtClean="0"/>
              <a:t>Resistividad de suelo con tratamiento de suelo: 50 Ω.m</a:t>
            </a:r>
          </a:p>
          <a:p>
            <a:endParaRPr lang="es-EC" dirty="0"/>
          </a:p>
        </p:txBody>
      </p:sp>
      <p:pic>
        <p:nvPicPr>
          <p:cNvPr id="58370" name="Picture 2"/>
          <p:cNvPicPr>
            <a:picLocks noChangeAspect="1" noChangeArrowheads="1"/>
          </p:cNvPicPr>
          <p:nvPr/>
        </p:nvPicPr>
        <p:blipFill>
          <a:blip r:embed="rId2"/>
          <a:srcRect l="26903" t="35156" r="51684" b="41406"/>
          <a:stretch>
            <a:fillRect/>
          </a:stretch>
        </p:blipFill>
        <p:spPr bwMode="auto">
          <a:xfrm>
            <a:off x="500034" y="3643314"/>
            <a:ext cx="2571768" cy="1582627"/>
          </a:xfrm>
          <a:prstGeom prst="rect">
            <a:avLst/>
          </a:prstGeom>
          <a:noFill/>
          <a:ln w="9525">
            <a:noFill/>
            <a:miter lim="800000"/>
            <a:headEnd/>
            <a:tailEnd/>
          </a:ln>
          <a:effectLst/>
        </p:spPr>
      </p:pic>
      <p:sp>
        <p:nvSpPr>
          <p:cNvPr id="7" name="2 Marcador de contenido"/>
          <p:cNvSpPr txBox="1">
            <a:spLocks/>
          </p:cNvSpPr>
          <p:nvPr/>
        </p:nvSpPr>
        <p:spPr bwMode="auto">
          <a:xfrm>
            <a:off x="6929422" y="6357958"/>
            <a:ext cx="2214578" cy="32151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r>
              <a:rPr lang="es-EC" sz="1200" b="1" dirty="0" smtClean="0"/>
              <a:t>Presentación de Planos</a:t>
            </a:r>
            <a:endParaRPr lang="es-EC" sz="1200" dirty="0"/>
          </a:p>
        </p:txBody>
      </p:sp>
      <p:sp>
        <p:nvSpPr>
          <p:cNvPr id="6" name="1 Título"/>
          <p:cNvSpPr txBox="1">
            <a:spLocks/>
          </p:cNvSpPr>
          <p:nvPr/>
        </p:nvSpPr>
        <p:spPr bwMode="white">
          <a:xfrm>
            <a:off x="-32" y="0"/>
            <a:ext cx="2428892" cy="4206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C" sz="1200" b="0" i="0" u="none" strike="noStrike" kern="0" cap="none" spc="0" normalizeH="0" baseline="0" noProof="0" dirty="0" smtClean="0">
                <a:ln>
                  <a:noFill/>
                </a:ln>
                <a:solidFill>
                  <a:schemeClr val="bg1"/>
                </a:solidFill>
                <a:effectLst/>
                <a:uLnTx/>
                <a:uFillTx/>
                <a:latin typeface="+mj-lt"/>
                <a:ea typeface="+mj-ea"/>
                <a:cs typeface="+mj-cs"/>
              </a:rPr>
              <a:t>Proceso</a:t>
            </a:r>
            <a:r>
              <a:rPr kumimoji="0" lang="es-EC" sz="1200" b="0" i="0" u="none" strike="noStrike" kern="0" cap="none" spc="0" normalizeH="0" noProof="0" dirty="0" smtClean="0">
                <a:ln>
                  <a:noFill/>
                </a:ln>
                <a:solidFill>
                  <a:schemeClr val="bg1"/>
                </a:solidFill>
                <a:effectLst/>
                <a:uLnTx/>
                <a:uFillTx/>
                <a:latin typeface="+mj-lt"/>
                <a:ea typeface="+mj-ea"/>
                <a:cs typeface="+mj-cs"/>
              </a:rPr>
              <a:t> de Diseño  - Ingenier</a:t>
            </a:r>
            <a:r>
              <a:rPr lang="es-EC" sz="1200" kern="0" dirty="0" smtClean="0">
                <a:solidFill>
                  <a:schemeClr val="bg1"/>
                </a:solidFill>
                <a:latin typeface="+mj-lt"/>
                <a:ea typeface="+mj-ea"/>
                <a:cs typeface="+mj-cs"/>
              </a:rPr>
              <a:t>ía</a:t>
            </a:r>
            <a:endParaRPr kumimoji="0" lang="es-EC" sz="1200" b="0" i="0" u="none" strike="noStrike" kern="0" cap="none" spc="0" normalizeH="0" baseline="0" noProof="0" dirty="0">
              <a:ln>
                <a:noFill/>
              </a:ln>
              <a:solidFill>
                <a:schemeClr val="bg1"/>
              </a:solidFill>
              <a:effectLst/>
              <a:uLnTx/>
              <a:uFillTx/>
              <a:latin typeface="+mj-lt"/>
              <a:ea typeface="+mj-ea"/>
              <a:cs typeface="+mj-cs"/>
            </a:endParaRPr>
          </a:p>
        </p:txBody>
      </p:sp>
      <p:pic>
        <p:nvPicPr>
          <p:cNvPr id="8" name="3 Marcador de contenido" descr="SELLO2"/>
          <p:cNvPicPr>
            <a:picLocks/>
          </p:cNvPicPr>
          <p:nvPr/>
        </p:nvPicPr>
        <p:blipFill>
          <a:blip r:embed="rId3" cstate="print"/>
          <a:srcRect/>
          <a:stretch>
            <a:fillRect/>
          </a:stretch>
        </p:blipFill>
        <p:spPr bwMode="auto">
          <a:xfrm>
            <a:off x="8142316" y="0"/>
            <a:ext cx="1001684" cy="85621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428596" y="357166"/>
            <a:ext cx="7662890" cy="482582"/>
          </a:xfrm>
        </p:spPr>
        <p:txBody>
          <a:bodyPr/>
          <a:lstStyle/>
          <a:p>
            <a:r>
              <a:rPr lang="es-EC" sz="2400" dirty="0" smtClean="0"/>
              <a:t>Pararrayos</a:t>
            </a:r>
            <a:endParaRPr lang="es-EC" sz="2400" dirty="0"/>
          </a:p>
        </p:txBody>
      </p:sp>
      <p:sp>
        <p:nvSpPr>
          <p:cNvPr id="5" name="Rectangle 1"/>
          <p:cNvSpPr>
            <a:spLocks noChangeArrowheads="1"/>
          </p:cNvSpPr>
          <p:nvPr/>
        </p:nvSpPr>
        <p:spPr bwMode="auto">
          <a:xfrm>
            <a:off x="357158" y="1357298"/>
            <a:ext cx="4857784"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kumimoji="0" lang="es-EC" sz="1600" b="0" i="0" u="none" strike="noStrike" cap="none" normalizeH="0" baseline="0" dirty="0" smtClean="0">
                <a:ln>
                  <a:noFill/>
                </a:ln>
                <a:solidFill>
                  <a:schemeClr val="tx1"/>
                </a:solidFill>
                <a:effectLst/>
                <a:latin typeface="Arial" pitchFamily="34" charset="0"/>
                <a:cs typeface="Arial" pitchFamily="34" charset="0"/>
              </a:rPr>
              <a:t>- Instalaci</a:t>
            </a:r>
            <a:r>
              <a:rPr lang="es-EC" sz="1600" dirty="0" smtClean="0">
                <a:latin typeface="Arial" pitchFamily="34" charset="0"/>
                <a:cs typeface="Arial" pitchFamily="34" charset="0"/>
              </a:rPr>
              <a:t>ón de Pararrayos en edificios aledaños</a:t>
            </a:r>
            <a:endParaRPr kumimoji="0" lang="es-EC"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Rectangle 1"/>
          <p:cNvSpPr>
            <a:spLocks noChangeArrowheads="1"/>
          </p:cNvSpPr>
          <p:nvPr/>
        </p:nvSpPr>
        <p:spPr bwMode="auto">
          <a:xfrm>
            <a:off x="428596" y="1857364"/>
            <a:ext cx="7500990"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kumimoji="0" lang="es-EC" sz="1600" b="0" i="0" u="none" strike="noStrike" cap="none" normalizeH="0" baseline="0" dirty="0" smtClean="0">
                <a:ln>
                  <a:noFill/>
                </a:ln>
                <a:solidFill>
                  <a:schemeClr val="tx1"/>
                </a:solidFill>
                <a:effectLst/>
                <a:latin typeface="Arial" pitchFamily="34" charset="0"/>
                <a:cs typeface="Arial" pitchFamily="34" charset="0"/>
              </a:rPr>
              <a:t>- </a:t>
            </a:r>
            <a:r>
              <a:rPr lang="es-EC" sz="1600" dirty="0" smtClean="0"/>
              <a:t>Sobre las líneas de distribución, generan una señal de corriente de amplitud alta, que se propaga en la red</a:t>
            </a:r>
            <a:endParaRPr kumimoji="0" lang="es-EC"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Rectangle 1"/>
          <p:cNvSpPr>
            <a:spLocks noChangeArrowheads="1"/>
          </p:cNvSpPr>
          <p:nvPr/>
        </p:nvSpPr>
        <p:spPr bwMode="auto">
          <a:xfrm>
            <a:off x="500034" y="2571744"/>
            <a:ext cx="7500990"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kumimoji="0" lang="es-EC" sz="1600" b="0" i="0" u="none" strike="noStrike" cap="none" normalizeH="0" baseline="0" dirty="0" smtClean="0">
                <a:ln>
                  <a:noFill/>
                </a:ln>
                <a:solidFill>
                  <a:schemeClr val="tx1"/>
                </a:solidFill>
                <a:effectLst/>
                <a:latin typeface="Arial" pitchFamily="34" charset="0"/>
                <a:cs typeface="Arial" pitchFamily="34" charset="0"/>
              </a:rPr>
              <a:t>- </a:t>
            </a:r>
            <a:r>
              <a:rPr lang="es-EC" sz="1600" dirty="0" smtClean="0"/>
              <a:t>Voltaje de paso considerables</a:t>
            </a:r>
            <a:endParaRPr kumimoji="0" lang="es-EC"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Rectangle 1"/>
          <p:cNvSpPr>
            <a:spLocks noChangeArrowheads="1"/>
          </p:cNvSpPr>
          <p:nvPr/>
        </p:nvSpPr>
        <p:spPr bwMode="auto">
          <a:xfrm>
            <a:off x="500034" y="2857496"/>
            <a:ext cx="7500990"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kumimoji="0" lang="es-EC" sz="1600" b="0" i="0" u="none" strike="noStrike" cap="none" normalizeH="0" baseline="0" dirty="0" smtClean="0">
                <a:ln>
                  <a:noFill/>
                </a:ln>
                <a:solidFill>
                  <a:schemeClr val="tx1"/>
                </a:solidFill>
                <a:effectLst/>
                <a:latin typeface="Arial" pitchFamily="34" charset="0"/>
                <a:cs typeface="Arial" pitchFamily="34" charset="0"/>
              </a:rPr>
              <a:t>- </a:t>
            </a:r>
            <a:r>
              <a:rPr lang="es-EC" sz="1600" dirty="0" smtClean="0"/>
              <a:t>Generación de voltajes de contacto</a:t>
            </a:r>
            <a:endParaRPr kumimoji="0" lang="es-EC"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8 Rectángulo"/>
          <p:cNvSpPr/>
          <p:nvPr/>
        </p:nvSpPr>
        <p:spPr>
          <a:xfrm>
            <a:off x="500034" y="3214686"/>
            <a:ext cx="7429552" cy="584775"/>
          </a:xfrm>
          <a:prstGeom prst="rect">
            <a:avLst/>
          </a:prstGeom>
        </p:spPr>
        <p:txBody>
          <a:bodyPr wrap="square">
            <a:spAutoFit/>
          </a:bodyPr>
          <a:lstStyle/>
          <a:p>
            <a:r>
              <a:rPr lang="es-EC" sz="1600" dirty="0" smtClean="0"/>
              <a:t>- Contribuyen al aumento de resistividad del suelo, ya que las descargar eléctricas evaporan el  agua aumentado la resistividad  </a:t>
            </a:r>
            <a:endParaRPr lang="es-EC" sz="1600" dirty="0"/>
          </a:p>
        </p:txBody>
      </p:sp>
      <p:sp>
        <p:nvSpPr>
          <p:cNvPr id="59393" name="Rectangle 1"/>
          <p:cNvSpPr>
            <a:spLocks noChangeArrowheads="1"/>
          </p:cNvSpPr>
          <p:nvPr/>
        </p:nvSpPr>
        <p:spPr bwMode="auto">
          <a:xfrm>
            <a:off x="500034" y="3857628"/>
            <a:ext cx="7572428"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tabLst/>
            </a:pPr>
            <a:r>
              <a:rPr kumimoji="0" lang="es-EC"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Corrientes que no fueron absorbidas por la tierra, pueden retornar por los tomas de tierra ocasionando voltajes de paso y contacto peligrosas.</a:t>
            </a:r>
            <a:endParaRPr kumimoji="0" lang="es-EC" sz="16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1" name="10 Imagen"/>
          <p:cNvPicPr/>
          <p:nvPr/>
        </p:nvPicPr>
        <p:blipFill>
          <a:blip r:embed="rId2"/>
          <a:srcRect t="4054" r="1851"/>
          <a:stretch>
            <a:fillRect/>
          </a:stretch>
        </p:blipFill>
        <p:spPr bwMode="auto">
          <a:xfrm>
            <a:off x="3286116" y="4500570"/>
            <a:ext cx="2543734" cy="1903562"/>
          </a:xfrm>
          <a:prstGeom prst="rect">
            <a:avLst/>
          </a:prstGeom>
          <a:noFill/>
          <a:ln w="9525">
            <a:noFill/>
            <a:miter lim="800000"/>
            <a:headEnd/>
            <a:tailEnd/>
          </a:ln>
        </p:spPr>
      </p:pic>
      <p:sp>
        <p:nvSpPr>
          <p:cNvPr id="10" name="1 Título"/>
          <p:cNvSpPr txBox="1">
            <a:spLocks/>
          </p:cNvSpPr>
          <p:nvPr/>
        </p:nvSpPr>
        <p:spPr bwMode="white">
          <a:xfrm>
            <a:off x="-32" y="0"/>
            <a:ext cx="2428892" cy="4206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C" sz="1200" b="0" i="0" u="none" strike="noStrike" kern="0" cap="none" spc="0" normalizeH="0" baseline="0" noProof="0" dirty="0" smtClean="0">
                <a:ln>
                  <a:noFill/>
                </a:ln>
                <a:solidFill>
                  <a:schemeClr val="bg1"/>
                </a:solidFill>
                <a:effectLst/>
                <a:uLnTx/>
                <a:uFillTx/>
                <a:latin typeface="+mj-lt"/>
                <a:ea typeface="+mj-ea"/>
                <a:cs typeface="+mj-cs"/>
              </a:rPr>
              <a:t>Proceso</a:t>
            </a:r>
            <a:r>
              <a:rPr kumimoji="0" lang="es-EC" sz="1200" b="0" i="0" u="none" strike="noStrike" kern="0" cap="none" spc="0" normalizeH="0" noProof="0" dirty="0" smtClean="0">
                <a:ln>
                  <a:noFill/>
                </a:ln>
                <a:solidFill>
                  <a:schemeClr val="bg1"/>
                </a:solidFill>
                <a:effectLst/>
                <a:uLnTx/>
                <a:uFillTx/>
                <a:latin typeface="+mj-lt"/>
                <a:ea typeface="+mj-ea"/>
                <a:cs typeface="+mj-cs"/>
              </a:rPr>
              <a:t> de Diseño  - Ingenier</a:t>
            </a:r>
            <a:r>
              <a:rPr lang="es-EC" sz="1200" kern="0" dirty="0" smtClean="0">
                <a:solidFill>
                  <a:schemeClr val="bg1"/>
                </a:solidFill>
                <a:latin typeface="+mj-lt"/>
                <a:ea typeface="+mj-ea"/>
                <a:cs typeface="+mj-cs"/>
              </a:rPr>
              <a:t>ía</a:t>
            </a:r>
            <a:endParaRPr kumimoji="0" lang="es-EC" sz="1200" b="0" i="0" u="none" strike="noStrike" kern="0" cap="none" spc="0" normalizeH="0" baseline="0" noProof="0" dirty="0">
              <a:ln>
                <a:noFill/>
              </a:ln>
              <a:solidFill>
                <a:schemeClr val="bg1"/>
              </a:solidFill>
              <a:effectLst/>
              <a:uLnTx/>
              <a:uFillTx/>
              <a:latin typeface="+mj-lt"/>
              <a:ea typeface="+mj-ea"/>
              <a:cs typeface="+mj-cs"/>
            </a:endParaRPr>
          </a:p>
        </p:txBody>
      </p:sp>
      <p:pic>
        <p:nvPicPr>
          <p:cNvPr id="12" name="3 Marcador de contenido" descr="SELLO2"/>
          <p:cNvPicPr>
            <a:picLocks/>
          </p:cNvPicPr>
          <p:nvPr/>
        </p:nvPicPr>
        <p:blipFill>
          <a:blip r:embed="rId3" cstate="print"/>
          <a:srcRect/>
          <a:stretch>
            <a:fillRect/>
          </a:stretch>
        </p:blipFill>
        <p:spPr bwMode="auto">
          <a:xfrm>
            <a:off x="8142316" y="0"/>
            <a:ext cx="1001684" cy="85621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428596" y="357166"/>
            <a:ext cx="7662890" cy="482582"/>
          </a:xfrm>
        </p:spPr>
        <p:txBody>
          <a:bodyPr/>
          <a:lstStyle/>
          <a:p>
            <a:r>
              <a:rPr lang="es-EC" sz="2400" dirty="0" smtClean="0"/>
              <a:t>Parámetros de Obra Civil</a:t>
            </a:r>
            <a:endParaRPr lang="es-EC" sz="2400" dirty="0"/>
          </a:p>
        </p:txBody>
      </p:sp>
      <p:sp>
        <p:nvSpPr>
          <p:cNvPr id="5" name="Rectangle 1"/>
          <p:cNvSpPr>
            <a:spLocks noChangeArrowheads="1"/>
          </p:cNvSpPr>
          <p:nvPr/>
        </p:nvSpPr>
        <p:spPr bwMode="auto">
          <a:xfrm>
            <a:off x="357158" y="1142984"/>
            <a:ext cx="7500990"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kumimoji="0" lang="es-EC" sz="1600" b="0" i="0" u="none" strike="noStrike" cap="none" normalizeH="0" baseline="0" dirty="0" smtClean="0">
                <a:ln>
                  <a:noFill/>
                </a:ln>
                <a:solidFill>
                  <a:schemeClr val="tx1"/>
                </a:solidFill>
                <a:effectLst/>
                <a:latin typeface="Arial" pitchFamily="34" charset="0"/>
                <a:cs typeface="Arial" pitchFamily="34" charset="0"/>
              </a:rPr>
              <a:t>- </a:t>
            </a:r>
            <a:r>
              <a:rPr lang="es-EC" sz="1600" dirty="0" smtClean="0"/>
              <a:t>Soporte de base de transformador</a:t>
            </a:r>
            <a:endParaRPr kumimoji="0" lang="es-EC"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Rectangle 1"/>
          <p:cNvSpPr>
            <a:spLocks noChangeArrowheads="1"/>
          </p:cNvSpPr>
          <p:nvPr/>
        </p:nvSpPr>
        <p:spPr bwMode="auto">
          <a:xfrm>
            <a:off x="357158" y="1500174"/>
            <a:ext cx="7500990"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lang="es-EC" sz="1600" dirty="0" smtClean="0">
                <a:latin typeface="Arial" pitchFamily="34" charset="0"/>
                <a:cs typeface="Arial" pitchFamily="34" charset="0"/>
              </a:rPr>
              <a:t>Según la cámara de construcción indica lo siguiente</a:t>
            </a:r>
            <a:endParaRPr kumimoji="0" lang="es-EC"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61441" name="Rectangle 1"/>
          <p:cNvSpPr>
            <a:spLocks noChangeArrowheads="1"/>
          </p:cNvSpPr>
          <p:nvPr/>
        </p:nvSpPr>
        <p:spPr bwMode="auto">
          <a:xfrm>
            <a:off x="357158" y="1785926"/>
            <a:ext cx="8143900" cy="258532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C" sz="1400" b="0" i="0" u="none" strike="noStrike" cap="none" normalizeH="0" baseline="0" dirty="0" smtClean="0">
                <a:ln>
                  <a:noFill/>
                </a:ln>
                <a:solidFill>
                  <a:schemeClr val="tx1"/>
                </a:solidFill>
                <a:effectLst/>
                <a:latin typeface="Arial" pitchFamily="34" charset="0"/>
                <a:ea typeface="Calibri" pitchFamily="34" charset="0"/>
                <a:cs typeface="Arial" pitchFamily="34" charset="0"/>
              </a:rPr>
              <a:t>La construcci</a:t>
            </a:r>
            <a:r>
              <a:rPr kumimoji="0" lang="es-EC" sz="14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C" sz="14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del cuarto del centro de transformaci</a:t>
            </a:r>
            <a:r>
              <a:rPr kumimoji="0" lang="es-EC" sz="14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C" sz="14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si este no se encuentra integrado en la construcci</a:t>
            </a:r>
            <a:r>
              <a:rPr kumimoji="0" lang="es-EC" sz="14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C" sz="14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del edificio se debe </a:t>
            </a:r>
            <a:r>
              <a:rPr kumimoji="0" lang="es-EC" sz="1400" b="0" i="0" u="none" strike="noStrike" cap="none" normalizeH="0" baseline="0" dirty="0" smtClean="0">
                <a:ln>
                  <a:noFill/>
                </a:ln>
                <a:solidFill>
                  <a:schemeClr val="tx1"/>
                </a:solidFill>
                <a:effectLst/>
                <a:latin typeface="Calibri"/>
                <a:ea typeface="Calibri" pitchFamily="34" charset="0"/>
                <a:cs typeface="Arial" pitchFamily="34" charset="0"/>
              </a:rPr>
              <a:t>“</a:t>
            </a:r>
            <a:r>
              <a:rPr kumimoji="0" lang="es-EC" sz="1400" b="0" i="0" u="none" strike="noStrike" cap="none" normalizeH="0" baseline="0" dirty="0" smtClean="0">
                <a:ln>
                  <a:noFill/>
                </a:ln>
                <a:solidFill>
                  <a:schemeClr val="tx1"/>
                </a:solidFill>
                <a:effectLst/>
                <a:latin typeface="Arial" pitchFamily="34" charset="0"/>
                <a:ea typeface="Calibri" pitchFamily="34" charset="0"/>
                <a:cs typeface="Arial" pitchFamily="34" charset="0"/>
              </a:rPr>
              <a:t>calcular  y construir todos los elementos de hormig</a:t>
            </a:r>
            <a:r>
              <a:rPr kumimoji="0" lang="es-EC" sz="14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C" sz="14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armado, tales como plintos, columnas, cadenas, vigas y losas. Adem</a:t>
            </a:r>
            <a:r>
              <a:rPr kumimoji="0" lang="es-EC" sz="14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es-EC" sz="1400" b="0" i="0" u="none" strike="noStrike" cap="none" normalizeH="0" baseline="0" dirty="0" smtClean="0">
                <a:ln>
                  <a:noFill/>
                </a:ln>
                <a:solidFill>
                  <a:schemeClr val="tx1"/>
                </a:solidFill>
                <a:effectLst/>
                <a:latin typeface="Arial" pitchFamily="34" charset="0"/>
                <a:ea typeface="Calibri" pitchFamily="34" charset="0"/>
                <a:cs typeface="Arial" pitchFamily="34" charset="0"/>
              </a:rPr>
              <a:t>s se considerar</a:t>
            </a:r>
            <a:r>
              <a:rPr kumimoji="0" lang="es-EC" sz="14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es-EC" sz="14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los elementos de hormig</a:t>
            </a:r>
            <a:r>
              <a:rPr kumimoji="0" lang="es-EC" sz="14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C" sz="14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simple tales como: fundamentos de equipo, canales de cables, rampas de acceso, gradas, pisos interiores, etc.</a:t>
            </a:r>
            <a:endParaRPr kumimoji="0" lang="es-EC"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C" sz="1400" b="0" i="0" u="none" strike="noStrike" cap="none" normalizeH="0" baseline="0" dirty="0" smtClean="0">
                <a:ln>
                  <a:noFill/>
                </a:ln>
                <a:solidFill>
                  <a:schemeClr val="tx1"/>
                </a:solidFill>
                <a:effectLst/>
                <a:latin typeface="Arial" pitchFamily="34" charset="0"/>
                <a:ea typeface="Calibri" pitchFamily="34" charset="0"/>
                <a:cs typeface="Arial" pitchFamily="34" charset="0"/>
              </a:rPr>
              <a:t>El transformador se montar</a:t>
            </a:r>
            <a:r>
              <a:rPr kumimoji="0" lang="es-EC" sz="14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es-EC" sz="14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sobre una base rodeada por un canal, de acuerdo a los planos particulares de cada caso, este canal debe llenarse de ripio lavado # 2.</a:t>
            </a:r>
            <a:endParaRPr kumimoji="0" lang="es-EC"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C" sz="1400" b="0" i="0" u="none" strike="noStrike" cap="none" normalizeH="0" baseline="0" dirty="0" smtClean="0">
                <a:ln>
                  <a:noFill/>
                </a:ln>
                <a:solidFill>
                  <a:schemeClr val="tx1"/>
                </a:solidFill>
                <a:effectLst/>
                <a:latin typeface="Arial" pitchFamily="34" charset="0"/>
                <a:ea typeface="Calibri" pitchFamily="34" charset="0"/>
                <a:cs typeface="Arial" pitchFamily="34" charset="0"/>
              </a:rPr>
              <a:t>La construcci</a:t>
            </a:r>
            <a:r>
              <a:rPr kumimoji="0" lang="es-EC" sz="14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C" sz="14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civil incluye tambi</a:t>
            </a:r>
            <a:r>
              <a:rPr kumimoji="0" lang="es-EC" sz="1400" b="0" i="0" u="none" strike="noStrike" cap="none" normalizeH="0" baseline="0" dirty="0" smtClean="0">
                <a:ln>
                  <a:noFill/>
                </a:ln>
                <a:solidFill>
                  <a:schemeClr val="tx1"/>
                </a:solidFill>
                <a:effectLst/>
                <a:latin typeface="Calibri"/>
                <a:ea typeface="Calibri" pitchFamily="34" charset="0"/>
                <a:cs typeface="Arial" pitchFamily="34" charset="0"/>
              </a:rPr>
              <a:t>é</a:t>
            </a:r>
            <a:r>
              <a:rPr kumimoji="0" lang="es-EC" sz="14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las paredes de la c</a:t>
            </a:r>
            <a:r>
              <a:rPr kumimoji="0" lang="es-EC" sz="14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es-EC" sz="1400" b="0" i="0" u="none" strike="noStrike" cap="none" normalizeH="0" baseline="0" dirty="0" smtClean="0">
                <a:ln>
                  <a:noFill/>
                </a:ln>
                <a:solidFill>
                  <a:schemeClr val="tx1"/>
                </a:solidFill>
                <a:effectLst/>
                <a:latin typeface="Arial" pitchFamily="34" charset="0"/>
                <a:ea typeface="Calibri" pitchFamily="34" charset="0"/>
                <a:cs typeface="Arial" pitchFamily="34" charset="0"/>
              </a:rPr>
              <a:t>mara con mamposter</a:t>
            </a:r>
            <a:r>
              <a:rPr kumimoji="0" lang="es-EC" sz="1400" b="0" i="0" u="none" strike="noStrike" cap="none" normalizeH="0" baseline="0" dirty="0" smtClean="0">
                <a:ln>
                  <a:noFill/>
                </a:ln>
                <a:solidFill>
                  <a:schemeClr val="tx1"/>
                </a:solidFill>
                <a:effectLst/>
                <a:latin typeface="Calibri"/>
                <a:ea typeface="Calibri" pitchFamily="34" charset="0"/>
                <a:cs typeface="Arial" pitchFamily="34" charset="0"/>
              </a:rPr>
              <a:t>í</a:t>
            </a:r>
            <a:r>
              <a:rPr kumimoji="0" lang="es-EC" sz="1400" b="0" i="0" u="none" strike="noStrike" cap="none" normalizeH="0" baseline="0" dirty="0" smtClean="0">
                <a:ln>
                  <a:noFill/>
                </a:ln>
                <a:solidFill>
                  <a:schemeClr val="tx1"/>
                </a:solidFill>
                <a:effectLst/>
                <a:latin typeface="Arial" pitchFamily="34" charset="0"/>
                <a:ea typeface="Calibri" pitchFamily="34" charset="0"/>
                <a:cs typeface="Arial" pitchFamily="34" charset="0"/>
              </a:rPr>
              <a:t>a s</a:t>
            </a:r>
            <a:r>
              <a:rPr kumimoji="0" lang="es-EC" sz="14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C" sz="1400" b="0" i="0" u="none" strike="noStrike" cap="none" normalizeH="0" baseline="0" dirty="0" smtClean="0">
                <a:ln>
                  <a:noFill/>
                </a:ln>
                <a:solidFill>
                  <a:schemeClr val="tx1"/>
                </a:solidFill>
                <a:effectLst/>
                <a:latin typeface="Arial" pitchFamily="34" charset="0"/>
                <a:ea typeface="Calibri" pitchFamily="34" charset="0"/>
                <a:cs typeface="Arial" pitchFamily="34" charset="0"/>
              </a:rPr>
              <a:t>lida, hormig</a:t>
            </a:r>
            <a:r>
              <a:rPr kumimoji="0" lang="es-EC" sz="14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C" sz="14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o de ladrillo tipo mambr</a:t>
            </a:r>
            <a:r>
              <a:rPr kumimoji="0" lang="es-EC" sz="14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C" sz="14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y mortero de cemento. La mamposter</a:t>
            </a:r>
            <a:r>
              <a:rPr kumimoji="0" lang="es-EC" sz="1400" b="0" i="0" u="none" strike="noStrike" cap="none" normalizeH="0" baseline="0" dirty="0" smtClean="0">
                <a:ln>
                  <a:noFill/>
                </a:ln>
                <a:solidFill>
                  <a:schemeClr val="tx1"/>
                </a:solidFill>
                <a:effectLst/>
                <a:latin typeface="Calibri"/>
                <a:ea typeface="Calibri" pitchFamily="34" charset="0"/>
                <a:cs typeface="Arial" pitchFamily="34" charset="0"/>
              </a:rPr>
              <a:t>í</a:t>
            </a:r>
            <a:r>
              <a:rPr kumimoji="0" lang="es-EC" sz="1400" b="0" i="0" u="none" strike="noStrike" cap="none" normalizeH="0" baseline="0" dirty="0" smtClean="0">
                <a:ln>
                  <a:noFill/>
                </a:ln>
                <a:solidFill>
                  <a:schemeClr val="tx1"/>
                </a:solidFill>
                <a:effectLst/>
                <a:latin typeface="Arial" pitchFamily="34" charset="0"/>
                <a:ea typeface="Calibri" pitchFamily="34" charset="0"/>
                <a:cs typeface="Arial" pitchFamily="34" charset="0"/>
              </a:rPr>
              <a:t>a ser</a:t>
            </a:r>
            <a:r>
              <a:rPr kumimoji="0" lang="es-EC" sz="14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es-EC" sz="14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de relleno y no de soporte</a:t>
            </a:r>
            <a:r>
              <a:rPr kumimoji="0" lang="es-EC" sz="1400" b="0" i="0" u="none" strike="noStrike" cap="none" normalizeH="0" baseline="0" dirty="0" smtClean="0">
                <a:ln>
                  <a:noFill/>
                </a:ln>
                <a:solidFill>
                  <a:schemeClr val="tx1"/>
                </a:solidFill>
                <a:effectLst/>
                <a:latin typeface="Calibri"/>
                <a:ea typeface="Calibri" pitchFamily="34" charset="0"/>
                <a:cs typeface="Arial" pitchFamily="34" charset="0"/>
              </a:rPr>
              <a:t>”</a:t>
            </a:r>
            <a:r>
              <a:rPr kumimoji="0" lang="es-EC" sz="1400" b="0" i="0" u="none" strike="noStrike" cap="none" normalizeH="0" baseline="30000" dirty="0" smtClean="0">
                <a:ln>
                  <a:noFill/>
                </a:ln>
                <a:solidFill>
                  <a:schemeClr val="tx1"/>
                </a:solidFill>
                <a:effectLst/>
                <a:latin typeface="Arial" pitchFamily="34" charset="0"/>
                <a:ea typeface="Calibri" pitchFamily="34" charset="0"/>
                <a:cs typeface="Arial" pitchFamily="34" charset="0"/>
                <a:hlinkClick r:id=""/>
              </a:rPr>
              <a:t>[</a:t>
            </a:r>
            <a:r>
              <a:rPr kumimoji="0" lang="es-EC" sz="1400" b="0" i="0" u="none" strike="noStrike" cap="none" normalizeH="0" baseline="30000" dirty="0" smtClean="0" bmk="">
                <a:ln>
                  <a:noFill/>
                </a:ln>
                <a:solidFill>
                  <a:schemeClr val="tx1"/>
                </a:solidFill>
                <a:effectLst/>
                <a:latin typeface="Arial" pitchFamily="34" charset="0"/>
                <a:ea typeface="Calibri" pitchFamily="34" charset="0"/>
                <a:cs typeface="Arial" pitchFamily="34" charset="0"/>
                <a:hlinkClick r:id=""/>
              </a:rPr>
              <a:t>1]</a:t>
            </a:r>
            <a:endParaRPr kumimoji="0" lang="es-EC"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C" sz="1800" b="0" i="0" u="none" strike="noStrike" cap="none" normalizeH="0" baseline="0" dirty="0" smtClean="0">
                <a:ln>
                  <a:noFill/>
                </a:ln>
                <a:solidFill>
                  <a:schemeClr val="tx1"/>
                </a:solidFill>
                <a:effectLst/>
                <a:latin typeface="Arial" pitchFamily="34" charset="0"/>
                <a:cs typeface="Arial" pitchFamily="34" charset="0"/>
              </a:rPr>
              <a:t/>
            </a:r>
            <a:br>
              <a:rPr kumimoji="0" lang="es-EC" sz="1800" b="0" i="0" u="none" strike="noStrike" cap="none" normalizeH="0" baseline="0" dirty="0" smtClean="0">
                <a:ln>
                  <a:noFill/>
                </a:ln>
                <a:solidFill>
                  <a:schemeClr val="tx1"/>
                </a:solidFill>
                <a:effectLst/>
                <a:latin typeface="Arial" pitchFamily="34" charset="0"/>
                <a:cs typeface="Arial" pitchFamily="34" charset="0"/>
              </a:rPr>
            </a:b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Rectangle 1"/>
          <p:cNvSpPr>
            <a:spLocks noChangeArrowheads="1"/>
          </p:cNvSpPr>
          <p:nvPr/>
        </p:nvSpPr>
        <p:spPr bwMode="auto">
          <a:xfrm>
            <a:off x="428596" y="3786190"/>
            <a:ext cx="7500990"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kumimoji="0" lang="es-EC" sz="1600" b="0" i="0" u="none" strike="noStrike" cap="none" normalizeH="0" baseline="0" dirty="0" smtClean="0">
                <a:ln>
                  <a:noFill/>
                </a:ln>
                <a:solidFill>
                  <a:schemeClr val="tx1"/>
                </a:solidFill>
                <a:effectLst/>
                <a:latin typeface="Arial" pitchFamily="34" charset="0"/>
                <a:cs typeface="Arial" pitchFamily="34" charset="0"/>
              </a:rPr>
              <a:t>- </a:t>
            </a:r>
            <a:r>
              <a:rPr lang="es-EC" sz="1600" dirty="0" smtClean="0"/>
              <a:t>Pozos</a:t>
            </a:r>
            <a:endParaRPr kumimoji="0" lang="es-EC"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11" name="Rectangle 1"/>
          <p:cNvSpPr>
            <a:spLocks noChangeArrowheads="1"/>
          </p:cNvSpPr>
          <p:nvPr/>
        </p:nvSpPr>
        <p:spPr bwMode="auto">
          <a:xfrm>
            <a:off x="357158" y="4143380"/>
            <a:ext cx="8143900" cy="12926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s-EC" sz="1400" dirty="0" smtClean="0"/>
              <a:t>La construcción de pozos debe ser especificada en la construcción civil del inmueble, “la profundidad de los conductores bajo tierra debe ser mínima de 5 metros, junto con la respectiva señalización con cintas indicando que se encuentran conductores eléctricos”.</a:t>
            </a:r>
          </a:p>
          <a:p>
            <a:pPr marL="0" marR="0" lvl="0" indent="0" algn="l" defTabSz="914400" rtl="0" eaLnBrk="0" fontAlgn="base" latinLnBrk="0" hangingPunct="0">
              <a:lnSpc>
                <a:spcPct val="100000"/>
              </a:lnSpc>
              <a:spcBef>
                <a:spcPct val="0"/>
              </a:spcBef>
              <a:spcAft>
                <a:spcPct val="0"/>
              </a:spcAft>
              <a:buClrTx/>
              <a:buSzTx/>
              <a:buFontTx/>
              <a:buNone/>
              <a:tabLst/>
            </a:pPr>
            <a:r>
              <a:rPr kumimoji="0" lang="es-EC" sz="1800" b="0" i="0" u="none" strike="noStrike" cap="none" normalizeH="0" baseline="0" dirty="0" smtClean="0">
                <a:ln>
                  <a:noFill/>
                </a:ln>
                <a:solidFill>
                  <a:schemeClr val="tx1"/>
                </a:solidFill>
                <a:effectLst/>
                <a:latin typeface="Arial" pitchFamily="34" charset="0"/>
                <a:cs typeface="Arial" pitchFamily="34" charset="0"/>
              </a:rPr>
              <a:t/>
            </a:r>
            <a:br>
              <a:rPr kumimoji="0" lang="es-EC" sz="1800" b="0" i="0" u="none" strike="noStrike" cap="none" normalizeH="0" baseline="0" dirty="0" smtClean="0">
                <a:ln>
                  <a:noFill/>
                </a:ln>
                <a:solidFill>
                  <a:schemeClr val="tx1"/>
                </a:solidFill>
                <a:effectLst/>
                <a:latin typeface="Arial" pitchFamily="34" charset="0"/>
                <a:cs typeface="Arial" pitchFamily="34" charset="0"/>
              </a:rPr>
            </a:b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2" name="11 Imagen"/>
          <p:cNvPicPr/>
          <p:nvPr/>
        </p:nvPicPr>
        <p:blipFill>
          <a:blip r:embed="rId2"/>
          <a:srcRect l="25224" t="23125" r="38572" b="31492"/>
          <a:stretch>
            <a:fillRect/>
          </a:stretch>
        </p:blipFill>
        <p:spPr bwMode="auto">
          <a:xfrm>
            <a:off x="5500694" y="4714884"/>
            <a:ext cx="2571768" cy="2143116"/>
          </a:xfrm>
          <a:prstGeom prst="rect">
            <a:avLst/>
          </a:prstGeom>
          <a:noFill/>
          <a:ln w="9525">
            <a:noFill/>
            <a:miter lim="800000"/>
            <a:headEnd/>
            <a:tailEnd/>
          </a:ln>
        </p:spPr>
      </p:pic>
      <p:pic>
        <p:nvPicPr>
          <p:cNvPr id="9" name="3 Marcador de contenido" descr="SELLO2"/>
          <p:cNvPicPr>
            <a:picLocks/>
          </p:cNvPicPr>
          <p:nvPr/>
        </p:nvPicPr>
        <p:blipFill>
          <a:blip r:embed="rId3" cstate="print"/>
          <a:srcRect/>
          <a:stretch>
            <a:fillRect/>
          </a:stretch>
        </p:blipFill>
        <p:spPr bwMode="auto">
          <a:xfrm>
            <a:off x="8142316" y="0"/>
            <a:ext cx="1001684" cy="85621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428596" y="357166"/>
            <a:ext cx="7662890" cy="482582"/>
          </a:xfrm>
        </p:spPr>
        <p:txBody>
          <a:bodyPr/>
          <a:lstStyle/>
          <a:p>
            <a:r>
              <a:rPr lang="es-EC" sz="2400" dirty="0" smtClean="0"/>
              <a:t>Parámetros de Obra Civil</a:t>
            </a:r>
            <a:endParaRPr lang="es-EC" sz="2400" dirty="0"/>
          </a:p>
        </p:txBody>
      </p:sp>
      <p:sp>
        <p:nvSpPr>
          <p:cNvPr id="5" name="Rectangle 1"/>
          <p:cNvSpPr>
            <a:spLocks noChangeArrowheads="1"/>
          </p:cNvSpPr>
          <p:nvPr/>
        </p:nvSpPr>
        <p:spPr bwMode="auto">
          <a:xfrm>
            <a:off x="357158" y="1142984"/>
            <a:ext cx="8143900"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s-EC" sz="1400" dirty="0" smtClean="0"/>
              <a:t>Lo que respecta a ductos se cita a las tuberías en la cual se va realizar las respectivas acometidas eléctricas, ya que el instalar un número excesivo de conductores puede ocasionar distintas condiciones negativas en la instalación resaltando el recalentamiento en los conductores</a:t>
            </a:r>
            <a:r>
              <a:rPr kumimoji="0" lang="es-EC" sz="1800" b="0" i="0" u="none" strike="noStrike" cap="none" normalizeH="0" baseline="0" dirty="0" smtClean="0">
                <a:ln>
                  <a:noFill/>
                </a:ln>
                <a:solidFill>
                  <a:schemeClr val="tx1"/>
                </a:solidFill>
                <a:effectLst/>
                <a:latin typeface="Arial" pitchFamily="34" charset="0"/>
                <a:cs typeface="Arial" pitchFamily="34" charset="0"/>
              </a:rPr>
              <a:t/>
            </a:r>
            <a:br>
              <a:rPr kumimoji="0" lang="es-EC" sz="1800" b="0" i="0" u="none" strike="noStrike" cap="none" normalizeH="0" baseline="0" dirty="0" smtClean="0">
                <a:ln>
                  <a:noFill/>
                </a:ln>
                <a:solidFill>
                  <a:schemeClr val="tx1"/>
                </a:solidFill>
                <a:effectLst/>
                <a:latin typeface="Arial" pitchFamily="34" charset="0"/>
                <a:cs typeface="Arial" pitchFamily="34" charset="0"/>
              </a:rPr>
            </a:b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6" name="5 Imagen" descr="http://2.bp.blogspot.com/-f-02aWFEoY4/UEomfLjNGCI/AAAAAAAAARI/9MnEyZETQxw/s1600/tabla_conductores_portadores_de_corriente-1.jpg"/>
          <p:cNvPicPr/>
          <p:nvPr/>
        </p:nvPicPr>
        <p:blipFill>
          <a:blip r:embed="rId2"/>
          <a:srcRect t="5013" r="1275"/>
          <a:stretch>
            <a:fillRect/>
          </a:stretch>
        </p:blipFill>
        <p:spPr bwMode="auto">
          <a:xfrm>
            <a:off x="1643042" y="2214554"/>
            <a:ext cx="5723036" cy="3827721"/>
          </a:xfrm>
          <a:prstGeom prst="rect">
            <a:avLst/>
          </a:prstGeom>
          <a:noFill/>
          <a:ln w="9525">
            <a:noFill/>
            <a:miter lim="800000"/>
            <a:headEnd/>
            <a:tailEnd/>
          </a:ln>
        </p:spPr>
      </p:pic>
      <p:sp>
        <p:nvSpPr>
          <p:cNvPr id="7" name="1 Título"/>
          <p:cNvSpPr txBox="1">
            <a:spLocks/>
          </p:cNvSpPr>
          <p:nvPr/>
        </p:nvSpPr>
        <p:spPr bwMode="white">
          <a:xfrm>
            <a:off x="-32" y="0"/>
            <a:ext cx="2428892" cy="4206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C" sz="1200" b="0" i="0" u="none" strike="noStrike" kern="0" cap="none" spc="0" normalizeH="0" baseline="0" noProof="0" dirty="0" smtClean="0">
                <a:ln>
                  <a:noFill/>
                </a:ln>
                <a:solidFill>
                  <a:schemeClr val="bg1"/>
                </a:solidFill>
                <a:effectLst/>
                <a:uLnTx/>
                <a:uFillTx/>
                <a:latin typeface="+mj-lt"/>
                <a:ea typeface="+mj-ea"/>
                <a:cs typeface="+mj-cs"/>
              </a:rPr>
              <a:t>Proceso</a:t>
            </a:r>
            <a:r>
              <a:rPr kumimoji="0" lang="es-EC" sz="1200" b="0" i="0" u="none" strike="noStrike" kern="0" cap="none" spc="0" normalizeH="0" noProof="0" dirty="0" smtClean="0">
                <a:ln>
                  <a:noFill/>
                </a:ln>
                <a:solidFill>
                  <a:schemeClr val="bg1"/>
                </a:solidFill>
                <a:effectLst/>
                <a:uLnTx/>
                <a:uFillTx/>
                <a:latin typeface="+mj-lt"/>
                <a:ea typeface="+mj-ea"/>
                <a:cs typeface="+mj-cs"/>
              </a:rPr>
              <a:t> de Diseño  - Ingenier</a:t>
            </a:r>
            <a:r>
              <a:rPr lang="es-EC" sz="1200" kern="0" dirty="0" smtClean="0">
                <a:solidFill>
                  <a:schemeClr val="bg1"/>
                </a:solidFill>
                <a:latin typeface="+mj-lt"/>
                <a:ea typeface="+mj-ea"/>
                <a:cs typeface="+mj-cs"/>
              </a:rPr>
              <a:t>ía</a:t>
            </a:r>
            <a:endParaRPr kumimoji="0" lang="es-EC" sz="1200" b="0" i="0" u="none" strike="noStrike" kern="0" cap="none" spc="0" normalizeH="0" baseline="0" noProof="0" dirty="0">
              <a:ln>
                <a:noFill/>
              </a:ln>
              <a:solidFill>
                <a:schemeClr val="bg1"/>
              </a:solidFill>
              <a:effectLst/>
              <a:uLnTx/>
              <a:uFillTx/>
              <a:latin typeface="+mj-lt"/>
              <a:ea typeface="+mj-ea"/>
              <a:cs typeface="+mj-cs"/>
            </a:endParaRPr>
          </a:p>
        </p:txBody>
      </p:sp>
      <p:pic>
        <p:nvPicPr>
          <p:cNvPr id="9" name="3 Marcador de contenido" descr="SELLO2"/>
          <p:cNvPicPr>
            <a:picLocks/>
          </p:cNvPicPr>
          <p:nvPr/>
        </p:nvPicPr>
        <p:blipFill>
          <a:blip r:embed="rId3" cstate="print"/>
          <a:srcRect/>
          <a:stretch>
            <a:fillRect/>
          </a:stretch>
        </p:blipFill>
        <p:spPr bwMode="auto">
          <a:xfrm>
            <a:off x="8142316" y="0"/>
            <a:ext cx="1001684" cy="85621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219200"/>
            <a:ext cx="8229600" cy="709602"/>
          </a:xfrm>
        </p:spPr>
        <p:txBody>
          <a:bodyPr/>
          <a:lstStyle/>
          <a:p>
            <a:pPr>
              <a:buNone/>
            </a:pPr>
            <a:r>
              <a:rPr lang="es-EC" sz="1600" dirty="0" smtClean="0"/>
              <a:t>Bajo los niveles de voltaje (6,3 kV, 12 kV, 22,4 kV), las especificaciones de transformadores, conductores y protecciones que señala la EEQ, son las siguientes. </a:t>
            </a:r>
            <a:endParaRPr lang="es-EC" sz="1600" dirty="0"/>
          </a:p>
        </p:txBody>
      </p:sp>
      <p:sp>
        <p:nvSpPr>
          <p:cNvPr id="4" name="1 Título"/>
          <p:cNvSpPr>
            <a:spLocks noGrp="1"/>
          </p:cNvSpPr>
          <p:nvPr>
            <p:ph type="title"/>
          </p:nvPr>
        </p:nvSpPr>
        <p:spPr>
          <a:xfrm>
            <a:off x="428596" y="357166"/>
            <a:ext cx="7662890" cy="482582"/>
          </a:xfrm>
        </p:spPr>
        <p:txBody>
          <a:bodyPr/>
          <a:lstStyle/>
          <a:p>
            <a:r>
              <a:rPr lang="es-EC" sz="2400" dirty="0" smtClean="0"/>
              <a:t>Verificación de Metodología</a:t>
            </a:r>
            <a:endParaRPr lang="es-EC" sz="2400" dirty="0"/>
          </a:p>
        </p:txBody>
      </p:sp>
      <p:pic>
        <p:nvPicPr>
          <p:cNvPr id="5" name="4 Imagen"/>
          <p:cNvPicPr/>
          <p:nvPr/>
        </p:nvPicPr>
        <p:blipFill>
          <a:blip r:embed="rId2"/>
          <a:srcRect/>
          <a:stretch>
            <a:fillRect/>
          </a:stretch>
        </p:blipFill>
        <p:spPr bwMode="auto">
          <a:xfrm>
            <a:off x="2643174" y="2285992"/>
            <a:ext cx="4123046" cy="2080069"/>
          </a:xfrm>
          <a:prstGeom prst="rect">
            <a:avLst/>
          </a:prstGeom>
          <a:noFill/>
          <a:ln w="9525">
            <a:noFill/>
            <a:miter lim="800000"/>
            <a:headEnd/>
            <a:tailEnd/>
          </a:ln>
        </p:spPr>
      </p:pic>
      <p:pic>
        <p:nvPicPr>
          <p:cNvPr id="6" name="5 Imagen"/>
          <p:cNvPicPr/>
          <p:nvPr/>
        </p:nvPicPr>
        <p:blipFill>
          <a:blip r:embed="rId3"/>
          <a:srcRect r="-27" b="29721"/>
          <a:stretch>
            <a:fillRect/>
          </a:stretch>
        </p:blipFill>
        <p:spPr bwMode="auto">
          <a:xfrm>
            <a:off x="2500298" y="4786322"/>
            <a:ext cx="4685205" cy="1563986"/>
          </a:xfrm>
          <a:prstGeom prst="rect">
            <a:avLst/>
          </a:prstGeom>
          <a:noFill/>
          <a:ln w="9525">
            <a:noFill/>
            <a:miter lim="800000"/>
            <a:headEnd/>
            <a:tailEnd/>
          </a:ln>
        </p:spPr>
      </p:pic>
      <p:sp>
        <p:nvSpPr>
          <p:cNvPr id="7" name="2 Marcador de contenido"/>
          <p:cNvSpPr txBox="1">
            <a:spLocks/>
          </p:cNvSpPr>
          <p:nvPr/>
        </p:nvSpPr>
        <p:spPr bwMode="auto">
          <a:xfrm>
            <a:off x="214282" y="1928802"/>
            <a:ext cx="3571900" cy="35719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chemeClr val="tx2"/>
              </a:buClr>
              <a:buSzTx/>
              <a:buFont typeface="Wingdings" pitchFamily="2" charset="2"/>
              <a:buNone/>
              <a:tabLst/>
              <a:defRPr/>
            </a:pPr>
            <a:r>
              <a:rPr kumimoji="0" lang="es-EC" sz="1600" b="0" i="0" u="none" strike="noStrike" kern="0" cap="none" spc="0" normalizeH="0" baseline="0" noProof="0" dirty="0" smtClean="0">
                <a:ln>
                  <a:noFill/>
                </a:ln>
                <a:solidFill>
                  <a:schemeClr val="tx1"/>
                </a:solidFill>
                <a:effectLst/>
                <a:uLnTx/>
                <a:uFillTx/>
                <a:latin typeface="+mn-lt"/>
                <a:ea typeface="+mn-ea"/>
                <a:cs typeface="+mn-cs"/>
              </a:rPr>
              <a:t>Especificaciones</a:t>
            </a:r>
            <a:r>
              <a:rPr kumimoji="0" lang="es-EC" sz="1600" b="0" i="0" u="none" strike="noStrike" kern="0" cap="none" spc="0" normalizeH="0" noProof="0" dirty="0" smtClean="0">
                <a:ln>
                  <a:noFill/>
                </a:ln>
                <a:solidFill>
                  <a:schemeClr val="tx1"/>
                </a:solidFill>
                <a:effectLst/>
                <a:uLnTx/>
                <a:uFillTx/>
                <a:latin typeface="+mn-lt"/>
                <a:ea typeface="+mn-ea"/>
                <a:cs typeface="+mn-cs"/>
              </a:rPr>
              <a:t> Transformadores</a:t>
            </a:r>
            <a:r>
              <a:rPr kumimoji="0" lang="es-EC" sz="1600" b="0" i="0" u="none" strike="noStrike" kern="0" cap="none" spc="0" normalizeH="0" baseline="0" noProof="0" dirty="0" smtClean="0">
                <a:ln>
                  <a:noFill/>
                </a:ln>
                <a:solidFill>
                  <a:schemeClr val="tx1"/>
                </a:solidFill>
                <a:effectLst/>
                <a:uLnTx/>
                <a:uFillTx/>
                <a:latin typeface="+mn-lt"/>
                <a:ea typeface="+mn-ea"/>
                <a:cs typeface="+mn-cs"/>
              </a:rPr>
              <a:t>. </a:t>
            </a:r>
            <a:endParaRPr kumimoji="0" lang="es-EC" sz="1600" b="0" i="0" u="none" strike="noStrike" kern="0" cap="none" spc="0" normalizeH="0" baseline="0" noProof="0" dirty="0">
              <a:ln>
                <a:noFill/>
              </a:ln>
              <a:solidFill>
                <a:schemeClr val="tx1"/>
              </a:solidFill>
              <a:effectLst/>
              <a:uLnTx/>
              <a:uFillTx/>
              <a:latin typeface="+mn-lt"/>
              <a:ea typeface="+mn-ea"/>
              <a:cs typeface="+mn-cs"/>
            </a:endParaRPr>
          </a:p>
        </p:txBody>
      </p:sp>
      <p:sp>
        <p:nvSpPr>
          <p:cNvPr id="8" name="2 Marcador de contenido"/>
          <p:cNvSpPr txBox="1">
            <a:spLocks/>
          </p:cNvSpPr>
          <p:nvPr/>
        </p:nvSpPr>
        <p:spPr bwMode="auto">
          <a:xfrm>
            <a:off x="357158" y="4429132"/>
            <a:ext cx="3571900" cy="35719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chemeClr val="tx2"/>
              </a:buClr>
              <a:buSzTx/>
              <a:buFont typeface="Wingdings" pitchFamily="2" charset="2"/>
              <a:buNone/>
              <a:tabLst/>
              <a:defRPr/>
            </a:pPr>
            <a:r>
              <a:rPr kumimoji="0" lang="es-EC" sz="1600" b="0" i="0" u="none" strike="noStrike" kern="0" cap="none" spc="0" normalizeH="0" baseline="0" noProof="0" dirty="0" smtClean="0">
                <a:ln>
                  <a:noFill/>
                </a:ln>
                <a:solidFill>
                  <a:schemeClr val="tx1"/>
                </a:solidFill>
                <a:effectLst/>
                <a:uLnTx/>
                <a:uFillTx/>
                <a:latin typeface="+mn-lt"/>
                <a:ea typeface="+mn-ea"/>
                <a:cs typeface="+mn-cs"/>
              </a:rPr>
              <a:t>Especificaciones</a:t>
            </a:r>
            <a:r>
              <a:rPr kumimoji="0" lang="es-EC" sz="1600" b="0" i="0" u="none" strike="noStrike" kern="0" cap="none" spc="0" normalizeH="0" noProof="0" dirty="0" smtClean="0">
                <a:ln>
                  <a:noFill/>
                </a:ln>
                <a:solidFill>
                  <a:schemeClr val="tx1"/>
                </a:solidFill>
                <a:effectLst/>
                <a:uLnTx/>
                <a:uFillTx/>
                <a:latin typeface="+mn-lt"/>
                <a:ea typeface="+mn-ea"/>
                <a:cs typeface="+mn-cs"/>
              </a:rPr>
              <a:t> Conductores</a:t>
            </a:r>
            <a:r>
              <a:rPr kumimoji="0" lang="es-EC" sz="1600" b="0" i="0" u="none" strike="noStrike" kern="0" cap="none" spc="0" normalizeH="0" baseline="0" noProof="0" dirty="0" smtClean="0">
                <a:ln>
                  <a:noFill/>
                </a:ln>
                <a:solidFill>
                  <a:schemeClr val="tx1"/>
                </a:solidFill>
                <a:effectLst/>
                <a:uLnTx/>
                <a:uFillTx/>
                <a:latin typeface="+mn-lt"/>
                <a:ea typeface="+mn-ea"/>
                <a:cs typeface="+mn-cs"/>
              </a:rPr>
              <a:t>. </a:t>
            </a:r>
            <a:endParaRPr kumimoji="0" lang="es-EC" sz="1600" b="0" i="0" u="none" strike="noStrike" kern="0" cap="none" spc="0" normalizeH="0" baseline="0" noProof="0" dirty="0">
              <a:ln>
                <a:noFill/>
              </a:ln>
              <a:solidFill>
                <a:schemeClr val="tx1"/>
              </a:solidFill>
              <a:effectLst/>
              <a:uLnTx/>
              <a:uFillTx/>
              <a:latin typeface="+mn-lt"/>
              <a:ea typeface="+mn-ea"/>
              <a:cs typeface="+mn-cs"/>
            </a:endParaRPr>
          </a:p>
        </p:txBody>
      </p:sp>
      <p:sp>
        <p:nvSpPr>
          <p:cNvPr id="9" name="1 Título"/>
          <p:cNvSpPr txBox="1">
            <a:spLocks/>
          </p:cNvSpPr>
          <p:nvPr/>
        </p:nvSpPr>
        <p:spPr bwMode="white">
          <a:xfrm>
            <a:off x="-32" y="0"/>
            <a:ext cx="2428892" cy="4206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C" sz="1200" b="0" i="0" u="none" strike="noStrike" kern="0" cap="none" spc="0" normalizeH="0" baseline="0" noProof="0" dirty="0" smtClean="0">
                <a:ln>
                  <a:noFill/>
                </a:ln>
                <a:solidFill>
                  <a:schemeClr val="bg1"/>
                </a:solidFill>
                <a:effectLst/>
                <a:uLnTx/>
                <a:uFillTx/>
                <a:latin typeface="+mj-lt"/>
                <a:ea typeface="+mj-ea"/>
                <a:cs typeface="+mj-cs"/>
              </a:rPr>
              <a:t>Proceso</a:t>
            </a:r>
            <a:r>
              <a:rPr kumimoji="0" lang="es-EC" sz="1200" b="0" i="0" u="none" strike="noStrike" kern="0" cap="none" spc="0" normalizeH="0" noProof="0" dirty="0" smtClean="0">
                <a:ln>
                  <a:noFill/>
                </a:ln>
                <a:solidFill>
                  <a:schemeClr val="bg1"/>
                </a:solidFill>
                <a:effectLst/>
                <a:uLnTx/>
                <a:uFillTx/>
                <a:latin typeface="+mj-lt"/>
                <a:ea typeface="+mj-ea"/>
                <a:cs typeface="+mj-cs"/>
              </a:rPr>
              <a:t> de Diseño  - Ingenier</a:t>
            </a:r>
            <a:r>
              <a:rPr lang="es-EC" sz="1200" kern="0" dirty="0" smtClean="0">
                <a:solidFill>
                  <a:schemeClr val="bg1"/>
                </a:solidFill>
                <a:latin typeface="+mj-lt"/>
                <a:ea typeface="+mj-ea"/>
                <a:cs typeface="+mj-cs"/>
              </a:rPr>
              <a:t>ía</a:t>
            </a:r>
            <a:endParaRPr kumimoji="0" lang="es-EC" sz="1200" b="0" i="0" u="none" strike="noStrike" kern="0" cap="none" spc="0" normalizeH="0" baseline="0" noProof="0" dirty="0">
              <a:ln>
                <a:noFill/>
              </a:ln>
              <a:solidFill>
                <a:schemeClr val="bg1"/>
              </a:solidFill>
              <a:effectLst/>
              <a:uLnTx/>
              <a:uFillTx/>
              <a:latin typeface="+mj-lt"/>
              <a:ea typeface="+mj-ea"/>
              <a:cs typeface="+mj-cs"/>
            </a:endParaRPr>
          </a:p>
        </p:txBody>
      </p:sp>
      <p:pic>
        <p:nvPicPr>
          <p:cNvPr id="10" name="3 Marcador de contenido" descr="SELLO2"/>
          <p:cNvPicPr>
            <a:picLocks/>
          </p:cNvPicPr>
          <p:nvPr/>
        </p:nvPicPr>
        <p:blipFill>
          <a:blip r:embed="rId4" cstate="print"/>
          <a:srcRect/>
          <a:stretch>
            <a:fillRect/>
          </a:stretch>
        </p:blipFill>
        <p:spPr bwMode="auto">
          <a:xfrm>
            <a:off x="8142316" y="0"/>
            <a:ext cx="1001684" cy="85621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428596" y="357166"/>
            <a:ext cx="7662890" cy="482582"/>
          </a:xfrm>
        </p:spPr>
        <p:txBody>
          <a:bodyPr/>
          <a:lstStyle/>
          <a:p>
            <a:r>
              <a:rPr lang="es-EC" sz="2400" dirty="0" smtClean="0"/>
              <a:t>Verificación de Metodología</a:t>
            </a:r>
            <a:endParaRPr lang="es-EC" sz="2400" dirty="0"/>
          </a:p>
        </p:txBody>
      </p:sp>
      <p:sp>
        <p:nvSpPr>
          <p:cNvPr id="5" name="1 Título"/>
          <p:cNvSpPr txBox="1">
            <a:spLocks/>
          </p:cNvSpPr>
          <p:nvPr/>
        </p:nvSpPr>
        <p:spPr bwMode="white">
          <a:xfrm>
            <a:off x="285720" y="1142984"/>
            <a:ext cx="1785918" cy="4825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C" sz="1600" b="0" i="0" u="none" strike="noStrike" kern="0" cap="none" spc="0" normalizeH="0" baseline="0" noProof="0" dirty="0" smtClean="0">
                <a:ln>
                  <a:noFill/>
                </a:ln>
                <a:effectLst/>
                <a:uLnTx/>
                <a:uFillTx/>
                <a:latin typeface="+mj-lt"/>
                <a:ea typeface="+mj-ea"/>
                <a:cs typeface="+mj-cs"/>
              </a:rPr>
              <a:t>Protecciones</a:t>
            </a:r>
            <a:endParaRPr kumimoji="0" lang="es-EC" sz="1600" b="0" i="0" u="none" strike="noStrike" kern="0" cap="none" spc="0" normalizeH="0" baseline="0" noProof="0" dirty="0">
              <a:ln>
                <a:noFill/>
              </a:ln>
              <a:effectLst/>
              <a:uLnTx/>
              <a:uFillTx/>
              <a:latin typeface="+mj-lt"/>
              <a:ea typeface="+mj-ea"/>
              <a:cs typeface="+mj-cs"/>
            </a:endParaRPr>
          </a:p>
        </p:txBody>
      </p:sp>
      <p:pic>
        <p:nvPicPr>
          <p:cNvPr id="6" name="5 Imagen"/>
          <p:cNvPicPr/>
          <p:nvPr/>
        </p:nvPicPr>
        <p:blipFill>
          <a:blip r:embed="rId2"/>
          <a:srcRect/>
          <a:stretch>
            <a:fillRect/>
          </a:stretch>
        </p:blipFill>
        <p:spPr bwMode="auto">
          <a:xfrm>
            <a:off x="857224" y="1714488"/>
            <a:ext cx="3214710" cy="1785950"/>
          </a:xfrm>
          <a:prstGeom prst="rect">
            <a:avLst/>
          </a:prstGeom>
          <a:noFill/>
          <a:ln w="9525">
            <a:noFill/>
            <a:miter lim="800000"/>
            <a:headEnd/>
            <a:tailEnd/>
          </a:ln>
        </p:spPr>
      </p:pic>
      <p:pic>
        <p:nvPicPr>
          <p:cNvPr id="7" name="6 Imagen"/>
          <p:cNvPicPr/>
          <p:nvPr/>
        </p:nvPicPr>
        <p:blipFill>
          <a:blip r:embed="rId3"/>
          <a:srcRect/>
          <a:stretch>
            <a:fillRect/>
          </a:stretch>
        </p:blipFill>
        <p:spPr bwMode="auto">
          <a:xfrm>
            <a:off x="4357686" y="1714488"/>
            <a:ext cx="3825525" cy="1833497"/>
          </a:xfrm>
          <a:prstGeom prst="rect">
            <a:avLst/>
          </a:prstGeom>
          <a:noFill/>
          <a:ln w="9525">
            <a:noFill/>
            <a:miter lim="800000"/>
            <a:headEnd/>
            <a:tailEnd/>
          </a:ln>
        </p:spPr>
      </p:pic>
      <p:sp>
        <p:nvSpPr>
          <p:cNvPr id="62465" name="Rectangle 1"/>
          <p:cNvSpPr>
            <a:spLocks noChangeArrowheads="1"/>
          </p:cNvSpPr>
          <p:nvPr/>
        </p:nvSpPr>
        <p:spPr bwMode="auto">
          <a:xfrm>
            <a:off x="285720" y="4000504"/>
            <a:ext cx="8572560" cy="32316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l" defTabSz="914400" rtl="0" eaLnBrk="1" fontAlgn="base" latinLnBrk="0" hangingPunct="1">
              <a:lnSpc>
                <a:spcPct val="100000"/>
              </a:lnSpc>
              <a:spcBef>
                <a:spcPct val="0"/>
              </a:spcBef>
              <a:spcAft>
                <a:spcPct val="0"/>
              </a:spcAft>
              <a:buClrTx/>
              <a:buSzTx/>
              <a:buFontTx/>
              <a:buNone/>
              <a:tabLst/>
            </a:pPr>
            <a:r>
              <a:rPr kumimoji="0" lang="es-EC" sz="14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Se permite usar conductores de cobre desnudos como neutro de la acometida y  de las partes directamente enterradas de los circuitos de alimentaci</a:t>
            </a:r>
            <a:r>
              <a:rPr kumimoji="0" lang="es-EC" sz="14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C" sz="14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a:t>
            </a:r>
            <a:endParaRPr kumimoji="0" lang="es-EC"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449263" algn="l" defTabSz="914400" rtl="0" eaLnBrk="0" fontAlgn="base" latinLnBrk="0" hangingPunct="0">
              <a:lnSpc>
                <a:spcPct val="100000"/>
              </a:lnSpc>
              <a:spcBef>
                <a:spcPct val="0"/>
              </a:spcBef>
              <a:spcAft>
                <a:spcPct val="0"/>
              </a:spcAft>
              <a:buClrTx/>
              <a:buSzTx/>
              <a:tabLst/>
            </a:pPr>
            <a:r>
              <a:rPr kumimoji="0" lang="es-EC" sz="14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Puestas a tierra m</a:t>
            </a:r>
            <a:r>
              <a:rPr kumimoji="0" lang="es-EC" sz="1400" b="0" i="0" u="none" strike="noStrike" cap="none" normalizeH="0" baseline="0" dirty="0" smtClean="0">
                <a:ln>
                  <a:noFill/>
                </a:ln>
                <a:solidFill>
                  <a:schemeClr val="tx1"/>
                </a:solidFill>
                <a:effectLst/>
                <a:latin typeface="Calibri"/>
                <a:ea typeface="Calibri" pitchFamily="34" charset="0"/>
                <a:cs typeface="Arial" pitchFamily="34" charset="0"/>
              </a:rPr>
              <a:t>ú</a:t>
            </a:r>
            <a:r>
              <a:rPr kumimoji="0" lang="es-EC" sz="1400" b="0" i="0" u="none" strike="noStrike" cap="none" normalizeH="0" baseline="0" dirty="0" smtClean="0">
                <a:ln>
                  <a:noFill/>
                </a:ln>
                <a:solidFill>
                  <a:schemeClr val="tx1"/>
                </a:solidFill>
                <a:effectLst/>
                <a:latin typeface="Arial" pitchFamily="34" charset="0"/>
                <a:ea typeface="Calibri" pitchFamily="34" charset="0"/>
                <a:cs typeface="Arial" pitchFamily="34" charset="0"/>
              </a:rPr>
              <a:t>ltiples. Se permite que el neutro de un sistema con neutro s</a:t>
            </a:r>
            <a:r>
              <a:rPr kumimoji="0" lang="es-EC" sz="14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C" sz="1400" b="0" i="0" u="none" strike="noStrike" cap="none" normalizeH="0" baseline="0" dirty="0" smtClean="0">
                <a:ln>
                  <a:noFill/>
                </a:ln>
                <a:solidFill>
                  <a:schemeClr val="tx1"/>
                </a:solidFill>
                <a:effectLst/>
                <a:latin typeface="Arial" pitchFamily="34" charset="0"/>
                <a:ea typeface="Calibri" pitchFamily="34" charset="0"/>
                <a:cs typeface="Arial" pitchFamily="34" charset="0"/>
              </a:rPr>
              <a:t>lidamente puesto a tierra este en m</a:t>
            </a:r>
            <a:r>
              <a:rPr kumimoji="0" lang="es-EC" sz="14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es-EC" sz="1400" b="0" i="0" u="none" strike="noStrike" cap="none" normalizeH="0" baseline="0" dirty="0" smtClean="0">
                <a:ln>
                  <a:noFill/>
                </a:ln>
                <a:solidFill>
                  <a:schemeClr val="tx1"/>
                </a:solidFill>
                <a:effectLst/>
                <a:latin typeface="Arial" pitchFamily="34" charset="0"/>
                <a:ea typeface="Calibri" pitchFamily="34" charset="0"/>
                <a:cs typeface="Arial" pitchFamily="34" charset="0"/>
              </a:rPr>
              <a:t>s de un punto en el caso de:</a:t>
            </a:r>
            <a:endParaRPr kumimoji="0" lang="es-EC"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449263" algn="l" defTabSz="914400" rtl="0" eaLnBrk="0" fontAlgn="base" latinLnBrk="0" hangingPunct="0">
              <a:lnSpc>
                <a:spcPct val="100000"/>
              </a:lnSpc>
              <a:spcBef>
                <a:spcPct val="0"/>
              </a:spcBef>
              <a:spcAft>
                <a:spcPct val="0"/>
              </a:spcAft>
              <a:buClrTx/>
              <a:buSzTx/>
              <a:tabLst/>
            </a:pPr>
            <a:r>
              <a:rPr kumimoji="0" lang="es-EC" sz="14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Acometidas </a:t>
            </a:r>
            <a:endParaRPr kumimoji="0" lang="es-EC"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449263" algn="l" defTabSz="914400" rtl="0" eaLnBrk="0" fontAlgn="base" latinLnBrk="0" hangingPunct="0">
              <a:lnSpc>
                <a:spcPct val="100000"/>
              </a:lnSpc>
              <a:spcBef>
                <a:spcPct val="0"/>
              </a:spcBef>
              <a:spcAft>
                <a:spcPct val="0"/>
              </a:spcAft>
              <a:buClrTx/>
              <a:buSzTx/>
              <a:tabLst/>
            </a:pPr>
            <a:r>
              <a:rPr kumimoji="0" lang="es-EC" sz="14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Partes directamente enterradas de alimentadores cuyo neutro sea de cobre desnudo </a:t>
            </a:r>
            <a:endParaRPr kumimoji="0" lang="es-EC"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449263" algn="l" defTabSz="914400" rtl="0" eaLnBrk="0" fontAlgn="base" latinLnBrk="0" hangingPunct="0">
              <a:lnSpc>
                <a:spcPct val="100000"/>
              </a:lnSpc>
              <a:spcBef>
                <a:spcPct val="0"/>
              </a:spcBef>
              <a:spcAft>
                <a:spcPct val="0"/>
              </a:spcAft>
              <a:buClrTx/>
              <a:buSzTx/>
              <a:buFontTx/>
              <a:buNone/>
              <a:tabLst/>
            </a:pPr>
            <a:r>
              <a:rPr kumimoji="0" lang="es-EC" sz="1400" b="0" i="0" u="none" strike="noStrike" cap="none" normalizeH="0" baseline="0" dirty="0" smtClean="0">
                <a:ln>
                  <a:noFill/>
                </a:ln>
                <a:solidFill>
                  <a:schemeClr val="tx1"/>
                </a:solidFill>
                <a:effectLst/>
                <a:latin typeface="Arial" pitchFamily="34" charset="0"/>
                <a:ea typeface="Calibri" pitchFamily="34" charset="0"/>
                <a:cs typeface="Arial" pitchFamily="34" charset="0"/>
              </a:rPr>
              <a:t>-</a:t>
            </a:r>
            <a:r>
              <a:rPr kumimoji="0" lang="es-EC" sz="1400" b="0" i="0" u="none" strike="noStrike" cap="none" normalizeH="0" dirty="0" smtClean="0">
                <a:ln>
                  <a:noFill/>
                </a:ln>
                <a:solidFill>
                  <a:schemeClr val="tx1"/>
                </a:solidFill>
                <a:effectLst/>
                <a:latin typeface="Arial" pitchFamily="34" charset="0"/>
                <a:ea typeface="Calibri" pitchFamily="34" charset="0"/>
                <a:cs typeface="Arial" pitchFamily="34" charset="0"/>
              </a:rPr>
              <a:t> </a:t>
            </a:r>
            <a:r>
              <a:rPr kumimoji="0" lang="es-EC" sz="1400" b="0" i="0" u="none" strike="noStrike" cap="none" normalizeH="0" baseline="0" dirty="0" smtClean="0">
                <a:ln>
                  <a:noFill/>
                </a:ln>
                <a:solidFill>
                  <a:schemeClr val="tx1"/>
                </a:solidFill>
                <a:effectLst/>
                <a:latin typeface="Arial" pitchFamily="34" charset="0"/>
                <a:ea typeface="Calibri" pitchFamily="34" charset="0"/>
                <a:cs typeface="Arial" pitchFamily="34" charset="0"/>
              </a:rPr>
              <a:t>Conductor de puesta a tierra del neutro.  Se permite que el conductor de puesta a tierra del         </a:t>
            </a:r>
            <a:r>
              <a:rPr kumimoji="0" lang="es-EC" sz="1400" b="0" i="0" u="none" strike="noStrike" cap="none" normalizeH="0" dirty="0" smtClean="0">
                <a:ln>
                  <a:noFill/>
                </a:ln>
                <a:solidFill>
                  <a:schemeClr val="tx1"/>
                </a:solidFill>
                <a:effectLst/>
                <a:latin typeface="Arial" pitchFamily="34" charset="0"/>
                <a:ea typeface="Calibri" pitchFamily="34" charset="0"/>
                <a:cs typeface="Arial" pitchFamily="34" charset="0"/>
              </a:rPr>
              <a:t>             	</a:t>
            </a:r>
            <a:r>
              <a:rPr kumimoji="0" lang="es-EC" sz="14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neutro sea un conductor desnudo si est</a:t>
            </a:r>
            <a:r>
              <a:rPr kumimoji="0" lang="es-EC" sz="14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es-EC" sz="14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aislado de los conductores de fase y protegido contra 	da</a:t>
            </a:r>
            <a:r>
              <a:rPr kumimoji="0" lang="es-EC" sz="1400" b="0" i="0" u="none" strike="noStrike" cap="none" normalizeH="0" baseline="0" dirty="0" smtClean="0">
                <a:ln>
                  <a:noFill/>
                </a:ln>
                <a:solidFill>
                  <a:schemeClr val="tx1"/>
                </a:solidFill>
                <a:effectLst/>
                <a:latin typeface="Calibri"/>
                <a:ea typeface="Calibri" pitchFamily="34" charset="0"/>
                <a:cs typeface="Arial" pitchFamily="34" charset="0"/>
              </a:rPr>
              <a:t>ñ</a:t>
            </a:r>
            <a:r>
              <a:rPr kumimoji="0" lang="es-EC" sz="1400" b="0" i="0" u="none" strike="noStrike" cap="none" normalizeH="0" baseline="0" dirty="0" smtClean="0">
                <a:ln>
                  <a:noFill/>
                </a:ln>
                <a:solidFill>
                  <a:schemeClr val="tx1"/>
                </a:solidFill>
                <a:effectLst/>
                <a:latin typeface="Arial" pitchFamily="34" charset="0"/>
                <a:ea typeface="Calibri" pitchFamily="34" charset="0"/>
                <a:cs typeface="Arial" pitchFamily="34" charset="0"/>
              </a:rPr>
              <a:t>os f</a:t>
            </a:r>
            <a:r>
              <a:rPr kumimoji="0" lang="es-EC" sz="1400" b="0" i="0" u="none" strike="noStrike" cap="none" normalizeH="0" baseline="0" dirty="0" smtClean="0">
                <a:ln>
                  <a:noFill/>
                </a:ln>
                <a:solidFill>
                  <a:schemeClr val="tx1"/>
                </a:solidFill>
                <a:effectLst/>
                <a:latin typeface="Calibri"/>
                <a:ea typeface="Calibri" pitchFamily="34" charset="0"/>
                <a:cs typeface="Arial" pitchFamily="34" charset="0"/>
              </a:rPr>
              <a:t>í</a:t>
            </a:r>
            <a:r>
              <a:rPr kumimoji="0" lang="es-EC" sz="1400" b="0" i="0" u="none" strike="noStrike" cap="none" normalizeH="0" baseline="0" dirty="0" smtClean="0">
                <a:ln>
                  <a:noFill/>
                </a:ln>
                <a:solidFill>
                  <a:schemeClr val="tx1"/>
                </a:solidFill>
                <a:effectLst/>
                <a:latin typeface="Arial" pitchFamily="34" charset="0"/>
                <a:ea typeface="Calibri" pitchFamily="34" charset="0"/>
                <a:cs typeface="Arial" pitchFamily="34" charset="0"/>
              </a:rPr>
              <a:t>sicos</a:t>
            </a:r>
            <a:endParaRPr kumimoji="0" lang="es-EC"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449263" algn="l" defTabSz="914400" rtl="0" eaLnBrk="0" fontAlgn="base" latinLnBrk="0" hangingPunct="0">
              <a:lnSpc>
                <a:spcPct val="100000"/>
              </a:lnSpc>
              <a:spcBef>
                <a:spcPct val="0"/>
              </a:spcBef>
              <a:spcAft>
                <a:spcPct val="0"/>
              </a:spcAft>
              <a:buClrTx/>
              <a:buSzTx/>
              <a:buFontTx/>
              <a:buNone/>
              <a:tabLst/>
            </a:pPr>
            <a:r>
              <a:rPr lang="es-EC" sz="1400" dirty="0" smtClean="0">
                <a:latin typeface="Arial" pitchFamily="34" charset="0"/>
                <a:ea typeface="Calibri" pitchFamily="34" charset="0"/>
                <a:cs typeface="Arial" pitchFamily="34" charset="0"/>
              </a:rPr>
              <a:t>- </a:t>
            </a:r>
            <a:r>
              <a:rPr kumimoji="0" lang="es-EC" sz="1400" b="0" i="0" u="none" strike="noStrike" cap="none" normalizeH="0" baseline="0" dirty="0" smtClean="0">
                <a:ln>
                  <a:noFill/>
                </a:ln>
                <a:solidFill>
                  <a:schemeClr val="tx1"/>
                </a:solidFill>
                <a:effectLst/>
                <a:latin typeface="Arial" pitchFamily="34" charset="0"/>
                <a:ea typeface="Calibri" pitchFamily="34" charset="0"/>
                <a:cs typeface="Arial" pitchFamily="34" charset="0"/>
              </a:rPr>
              <a:t>Conductores de puesta a tierra de los equipos. Se permite que los conductores de puesta a tierra de los equipos sean cables desnudos y vayan conectados al cable de puesta a tierra y al conductor del electrodo de puesta a tierra del equipo de la acometida, prolong</a:t>
            </a:r>
            <a:r>
              <a:rPr kumimoji="0" lang="es-EC" sz="14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es-EC" sz="14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ndolos hasta la tierra de la instalaci</a:t>
            </a:r>
            <a:r>
              <a:rPr kumimoji="0" lang="es-EC" sz="14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C" sz="14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a:t>
            </a:r>
            <a:endParaRPr kumimoji="0" lang="es-EC"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449263" algn="l" defTabSz="914400" rtl="0" eaLnBrk="0" fontAlgn="base" latinLnBrk="0" hangingPunct="0">
              <a:lnSpc>
                <a:spcPct val="100000"/>
              </a:lnSpc>
              <a:spcBef>
                <a:spcPct val="0"/>
              </a:spcBef>
              <a:spcAft>
                <a:spcPct val="0"/>
              </a:spcAft>
              <a:buClrTx/>
              <a:buSzTx/>
              <a:buFontTx/>
              <a:buNone/>
              <a:tabLst/>
            </a:pPr>
            <a:r>
              <a:rPr kumimoji="0" lang="es-EC" sz="1800" b="0" i="0" u="none" strike="noStrike" cap="none" normalizeH="0" baseline="0" dirty="0" smtClean="0">
                <a:ln>
                  <a:noFill/>
                </a:ln>
                <a:solidFill>
                  <a:schemeClr val="tx1"/>
                </a:solidFill>
                <a:effectLst/>
                <a:latin typeface="Arial" pitchFamily="34" charset="0"/>
                <a:cs typeface="Arial" pitchFamily="34" charset="0"/>
              </a:rPr>
              <a:t/>
            </a:r>
            <a:br>
              <a:rPr kumimoji="0" lang="es-EC" sz="1800" b="0" i="0" u="none" strike="noStrike" cap="none" normalizeH="0" baseline="0" dirty="0" smtClean="0">
                <a:ln>
                  <a:noFill/>
                </a:ln>
                <a:solidFill>
                  <a:schemeClr val="tx1"/>
                </a:solidFill>
                <a:effectLst/>
                <a:latin typeface="Arial" pitchFamily="34" charset="0"/>
                <a:cs typeface="Arial" pitchFamily="34" charset="0"/>
              </a:rPr>
            </a:b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2466" name="Rectangle 2"/>
          <p:cNvSpPr>
            <a:spLocks noChangeArrowheads="1"/>
          </p:cNvSpPr>
          <p:nvPr/>
        </p:nvSpPr>
        <p:spPr bwMode="auto">
          <a:xfrm>
            <a:off x="0" y="457200"/>
            <a:ext cx="3017838" cy="9525"/>
          </a:xfrm>
          <a:prstGeom prst="rect">
            <a:avLst/>
          </a:prstGeom>
          <a:solidFill>
            <a:srgbClr val="000000"/>
          </a:solidFill>
          <a:ln w="9525">
            <a:solidFill>
              <a:schemeClr val="tx1"/>
            </a:solidFill>
            <a:prstDash val="solid"/>
            <a:miter lim="800000"/>
            <a:headEnd/>
            <a:tailEnd/>
          </a:ln>
          <a:effectLst/>
        </p:spPr>
        <p:txBody>
          <a:bodyPr vert="horz" wrap="none" lIns="91440" tIns="45720" rIns="91440" bIns="45720" numCol="1" anchor="ctr" anchorCtr="0" compatLnSpc="1">
            <a:prstTxWarp prst="textNoShape">
              <a:avLst/>
            </a:prstTxWarp>
            <a:spAutoFit/>
          </a:bodyPr>
          <a:lstStyle/>
          <a:p>
            <a:endParaRPr lang="es-EC" dirty="0"/>
          </a:p>
        </p:txBody>
      </p:sp>
      <p:sp>
        <p:nvSpPr>
          <p:cNvPr id="11" name="1 Título"/>
          <p:cNvSpPr txBox="1">
            <a:spLocks/>
          </p:cNvSpPr>
          <p:nvPr/>
        </p:nvSpPr>
        <p:spPr bwMode="white">
          <a:xfrm>
            <a:off x="428596" y="3571876"/>
            <a:ext cx="1785918" cy="4825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C" sz="1600" b="0" i="0" u="none" strike="noStrike" kern="0" cap="none" spc="0" normalizeH="0" baseline="0" noProof="0" dirty="0" smtClean="0">
                <a:ln>
                  <a:noFill/>
                </a:ln>
                <a:effectLst/>
                <a:uLnTx/>
                <a:uFillTx/>
                <a:latin typeface="+mj-lt"/>
                <a:ea typeface="+mj-ea"/>
                <a:cs typeface="+mj-cs"/>
              </a:rPr>
              <a:t>Puesta a Tierra</a:t>
            </a:r>
            <a:endParaRPr kumimoji="0" lang="es-EC" sz="1600" b="0" i="0" u="none" strike="noStrike" kern="0" cap="none" spc="0" normalizeH="0" baseline="0" noProof="0" dirty="0">
              <a:ln>
                <a:noFill/>
              </a:ln>
              <a:effectLst/>
              <a:uLnTx/>
              <a:uFillTx/>
              <a:latin typeface="+mj-lt"/>
              <a:ea typeface="+mj-ea"/>
              <a:cs typeface="+mj-cs"/>
            </a:endParaRPr>
          </a:p>
        </p:txBody>
      </p:sp>
      <p:sp>
        <p:nvSpPr>
          <p:cNvPr id="10" name="1 Título"/>
          <p:cNvSpPr txBox="1">
            <a:spLocks/>
          </p:cNvSpPr>
          <p:nvPr/>
        </p:nvSpPr>
        <p:spPr bwMode="white">
          <a:xfrm>
            <a:off x="-32" y="0"/>
            <a:ext cx="2428892" cy="4206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C" sz="1200" b="0" i="0" u="none" strike="noStrike" kern="0" cap="none" spc="0" normalizeH="0" baseline="0" noProof="0" dirty="0" smtClean="0">
                <a:ln>
                  <a:noFill/>
                </a:ln>
                <a:solidFill>
                  <a:schemeClr val="bg1"/>
                </a:solidFill>
                <a:effectLst/>
                <a:uLnTx/>
                <a:uFillTx/>
                <a:latin typeface="+mj-lt"/>
                <a:ea typeface="+mj-ea"/>
                <a:cs typeface="+mj-cs"/>
              </a:rPr>
              <a:t>Proceso</a:t>
            </a:r>
            <a:r>
              <a:rPr kumimoji="0" lang="es-EC" sz="1200" b="0" i="0" u="none" strike="noStrike" kern="0" cap="none" spc="0" normalizeH="0" noProof="0" dirty="0" smtClean="0">
                <a:ln>
                  <a:noFill/>
                </a:ln>
                <a:solidFill>
                  <a:schemeClr val="bg1"/>
                </a:solidFill>
                <a:effectLst/>
                <a:uLnTx/>
                <a:uFillTx/>
                <a:latin typeface="+mj-lt"/>
                <a:ea typeface="+mj-ea"/>
                <a:cs typeface="+mj-cs"/>
              </a:rPr>
              <a:t> de Diseño  - Ingenier</a:t>
            </a:r>
            <a:r>
              <a:rPr lang="es-EC" sz="1200" kern="0" dirty="0" smtClean="0">
                <a:solidFill>
                  <a:schemeClr val="bg1"/>
                </a:solidFill>
                <a:latin typeface="+mj-lt"/>
                <a:ea typeface="+mj-ea"/>
                <a:cs typeface="+mj-cs"/>
              </a:rPr>
              <a:t>ía</a:t>
            </a:r>
            <a:endParaRPr kumimoji="0" lang="es-EC" sz="1200" b="0" i="0" u="none" strike="noStrike" kern="0" cap="none" spc="0" normalizeH="0" baseline="0" noProof="0" dirty="0">
              <a:ln>
                <a:noFill/>
              </a:ln>
              <a:solidFill>
                <a:schemeClr val="bg1"/>
              </a:solidFill>
              <a:effectLst/>
              <a:uLnTx/>
              <a:uFillTx/>
              <a:latin typeface="+mj-lt"/>
              <a:ea typeface="+mj-ea"/>
              <a:cs typeface="+mj-cs"/>
            </a:endParaRPr>
          </a:p>
        </p:txBody>
      </p:sp>
      <p:pic>
        <p:nvPicPr>
          <p:cNvPr id="12" name="3 Marcador de contenido" descr="SELLO2"/>
          <p:cNvPicPr>
            <a:picLocks/>
          </p:cNvPicPr>
          <p:nvPr/>
        </p:nvPicPr>
        <p:blipFill>
          <a:blip r:embed="rId4" cstate="print"/>
          <a:srcRect/>
          <a:stretch>
            <a:fillRect/>
          </a:stretch>
        </p:blipFill>
        <p:spPr bwMode="auto">
          <a:xfrm>
            <a:off x="8142316" y="0"/>
            <a:ext cx="1001684" cy="85621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pPr lvl="0"/>
            <a:r>
              <a:rPr lang="es-EC" sz="1400" dirty="0" smtClean="0"/>
              <a:t>Se verificó la utilización de sistemas trifásicos ya que sus ventajas son destacables para el suministro eléctrico en comparación a los sistemas monofásicos, tanto técnica como económicamente,</a:t>
            </a:r>
          </a:p>
          <a:p>
            <a:pPr>
              <a:buNone/>
            </a:pPr>
            <a:endParaRPr lang="es-EC" sz="1400" dirty="0" smtClean="0"/>
          </a:p>
          <a:p>
            <a:pPr lvl="0"/>
            <a:r>
              <a:rPr lang="es-EC" sz="1400" dirty="0" smtClean="0"/>
              <a:t>Es importante ejecutar el respectivo análisis de cargas (Factor de Simultaneidad y Frecuencia de Uso) en edificios residenciales, para que de esta manera no sobre dimensionar el transformador a utilizar, ahorrando así en costos y tiempo de instalación.</a:t>
            </a:r>
          </a:p>
          <a:p>
            <a:pPr>
              <a:buNone/>
            </a:pPr>
            <a:endParaRPr lang="es-EC" sz="1400" dirty="0" smtClean="0"/>
          </a:p>
          <a:p>
            <a:pPr lvl="0"/>
            <a:r>
              <a:rPr lang="es-EC" sz="1400" dirty="0" smtClean="0"/>
              <a:t>La metodología realizada constató el alto consumo energético que utilizan ciertos estratos socio-económicos, comprobando de esta manera la estratificación realizada por la EEQ y la instalación eléctrica que esto conlleva.</a:t>
            </a:r>
          </a:p>
          <a:p>
            <a:pPr>
              <a:buNone/>
            </a:pPr>
            <a:endParaRPr lang="es-EC" sz="1400" dirty="0" smtClean="0"/>
          </a:p>
          <a:p>
            <a:pPr lvl="0"/>
            <a:r>
              <a:rPr lang="es-EC" sz="1400" dirty="0" smtClean="0"/>
              <a:t>A lo largo del desarrollo del presente proyecto se comprobó las ventajas de los centros de transformación, entre ellas las pérdidas energéticas mínimas, mayor aislamiento entre la red de bajo y medio voltaje, y la confiabilidad que este tipo de instalación presenta.</a:t>
            </a:r>
          </a:p>
          <a:p>
            <a:pPr>
              <a:buNone/>
            </a:pPr>
            <a:endParaRPr lang="es-EC" sz="1400" dirty="0" smtClean="0"/>
          </a:p>
          <a:p>
            <a:pPr lvl="0"/>
            <a:r>
              <a:rPr lang="es-EC" sz="1400" dirty="0" smtClean="0"/>
              <a:t>El presentar parámetros básicos de monitoreo de centros de transformación, inicia la pauta para nuevos proyectos de tesis enfocados a monitoreo y control de centros de transformación, en ítems importantes como consumo energético excesivo, desbalance de fases (Voltaje y corriente) y factor de potencia.</a:t>
            </a:r>
          </a:p>
          <a:p>
            <a:pPr>
              <a:buNone/>
            </a:pPr>
            <a:endParaRPr lang="es-EC" sz="1400" dirty="0" smtClean="0"/>
          </a:p>
          <a:p>
            <a:endParaRPr lang="es-EC" dirty="0"/>
          </a:p>
        </p:txBody>
      </p:sp>
      <p:sp>
        <p:nvSpPr>
          <p:cNvPr id="4" name="1 Título"/>
          <p:cNvSpPr>
            <a:spLocks noGrp="1"/>
          </p:cNvSpPr>
          <p:nvPr>
            <p:ph type="title"/>
          </p:nvPr>
        </p:nvSpPr>
        <p:spPr>
          <a:xfrm>
            <a:off x="428596" y="357166"/>
            <a:ext cx="7662890" cy="482582"/>
          </a:xfrm>
        </p:spPr>
        <p:txBody>
          <a:bodyPr/>
          <a:lstStyle/>
          <a:p>
            <a:r>
              <a:rPr lang="es-EC" sz="2400" dirty="0" smtClean="0"/>
              <a:t>Conclusiones</a:t>
            </a:r>
            <a:endParaRPr lang="es-EC" sz="2400" dirty="0"/>
          </a:p>
        </p:txBody>
      </p:sp>
      <p:sp>
        <p:nvSpPr>
          <p:cNvPr id="5" name="1 Título"/>
          <p:cNvSpPr txBox="1">
            <a:spLocks/>
          </p:cNvSpPr>
          <p:nvPr/>
        </p:nvSpPr>
        <p:spPr bwMode="white">
          <a:xfrm>
            <a:off x="-32" y="0"/>
            <a:ext cx="2428892" cy="4206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s-EC" sz="1200" kern="0" dirty="0" smtClean="0">
                <a:solidFill>
                  <a:schemeClr val="bg1"/>
                </a:solidFill>
                <a:latin typeface="+mj-lt"/>
                <a:ea typeface="+mj-ea"/>
                <a:cs typeface="+mj-cs"/>
              </a:rPr>
              <a:t>Conclusiones</a:t>
            </a:r>
            <a:endParaRPr kumimoji="0" lang="es-EC" sz="1200" b="0" i="0" u="none" strike="noStrike" kern="0" cap="none" spc="0" normalizeH="0" baseline="0" noProof="0" dirty="0">
              <a:ln>
                <a:noFill/>
              </a:ln>
              <a:solidFill>
                <a:schemeClr val="bg1"/>
              </a:solidFill>
              <a:effectLst/>
              <a:uLnTx/>
              <a:uFillTx/>
              <a:latin typeface="+mj-lt"/>
              <a:ea typeface="+mj-ea"/>
              <a:cs typeface="+mj-cs"/>
            </a:endParaRPr>
          </a:p>
        </p:txBody>
      </p:sp>
      <p:pic>
        <p:nvPicPr>
          <p:cNvPr id="6" name="3 Marcador de contenido" descr="SELLO2"/>
          <p:cNvPicPr>
            <a:picLocks/>
          </p:cNvPicPr>
          <p:nvPr/>
        </p:nvPicPr>
        <p:blipFill>
          <a:blip r:embed="rId2" cstate="print"/>
          <a:srcRect/>
          <a:stretch>
            <a:fillRect/>
          </a:stretch>
        </p:blipFill>
        <p:spPr bwMode="auto">
          <a:xfrm>
            <a:off x="8142316" y="0"/>
            <a:ext cx="1001684" cy="85621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pPr lvl="0"/>
            <a:r>
              <a:rPr lang="es-EC" sz="1600" dirty="0" smtClean="0"/>
              <a:t>Para el dimensionamiento de transformadores a instalarse en sitios de consumo energético alto, los factores de simultaneidad deben ajustarse a este estrato social (Valores entre 60 % y 70 %), para evitar así una posible sobrecarga en el transformador instalado.</a:t>
            </a:r>
          </a:p>
          <a:p>
            <a:pPr>
              <a:buNone/>
            </a:pPr>
            <a:endParaRPr lang="es-EC" sz="1600" dirty="0" smtClean="0"/>
          </a:p>
          <a:p>
            <a:pPr lvl="0"/>
            <a:r>
              <a:rPr lang="es-EC" sz="1600" dirty="0" smtClean="0"/>
              <a:t>Verificar la instalación de equipos con factor de potencia bajo como motores y focos ahorradores, ya que su uso a grandes cantidades conlleva a un bajo rendimiento del transformador, adicional al incremento de energía a consumir.</a:t>
            </a:r>
          </a:p>
          <a:p>
            <a:pPr>
              <a:buNone/>
            </a:pPr>
            <a:endParaRPr lang="es-EC" sz="1600" dirty="0" smtClean="0"/>
          </a:p>
          <a:p>
            <a:pPr lvl="0"/>
            <a:r>
              <a:rPr lang="es-EC" sz="1600" dirty="0" smtClean="0"/>
              <a:t>Aterrizar las diferentes estructuras metálicas del centro de transformación, puede evitar descargas peligrosas hacia personal técnico y residentes.</a:t>
            </a:r>
          </a:p>
          <a:p>
            <a:pPr lvl="0">
              <a:buNone/>
            </a:pPr>
            <a:r>
              <a:rPr lang="es-EC" sz="1600" dirty="0" smtClean="0"/>
              <a:t> </a:t>
            </a:r>
          </a:p>
          <a:p>
            <a:pPr lvl="0"/>
            <a:r>
              <a:rPr lang="es-EC" sz="1600" dirty="0" smtClean="0"/>
              <a:t>Efectuar la instalación de Sistemas Scada permitirá monitorear consumos excesivos de energía, de esta forma detectar a usuarios con consumos derrochadles de energía en varios intervalos del día, semana o mes. </a:t>
            </a:r>
          </a:p>
          <a:p>
            <a:pPr>
              <a:buNone/>
            </a:pPr>
            <a:endParaRPr lang="es-EC" dirty="0" smtClean="0"/>
          </a:p>
          <a:p>
            <a:endParaRPr lang="es-EC" dirty="0"/>
          </a:p>
        </p:txBody>
      </p:sp>
      <p:sp>
        <p:nvSpPr>
          <p:cNvPr id="4" name="1 Título"/>
          <p:cNvSpPr txBox="1">
            <a:spLocks/>
          </p:cNvSpPr>
          <p:nvPr/>
        </p:nvSpPr>
        <p:spPr bwMode="white">
          <a:xfrm>
            <a:off x="428596" y="357166"/>
            <a:ext cx="7662890" cy="4825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C" sz="2400" b="0" i="0" u="none" strike="noStrike" kern="0" cap="none" spc="0" normalizeH="0" baseline="0" noProof="0" dirty="0" smtClean="0">
                <a:ln>
                  <a:noFill/>
                </a:ln>
                <a:solidFill>
                  <a:schemeClr val="bg1"/>
                </a:solidFill>
                <a:effectLst/>
                <a:uLnTx/>
                <a:uFillTx/>
                <a:latin typeface="+mj-lt"/>
                <a:ea typeface="+mj-ea"/>
                <a:cs typeface="+mj-cs"/>
              </a:rPr>
              <a:t>Recomendaciones</a:t>
            </a:r>
            <a:endParaRPr kumimoji="0" lang="es-EC" sz="2400" b="0" i="0" u="none" strike="noStrike" kern="0" cap="none" spc="0" normalizeH="0" baseline="0" noProof="0" dirty="0">
              <a:ln>
                <a:noFill/>
              </a:ln>
              <a:solidFill>
                <a:schemeClr val="bg1"/>
              </a:solidFill>
              <a:effectLst/>
              <a:uLnTx/>
              <a:uFillTx/>
              <a:latin typeface="+mj-lt"/>
              <a:ea typeface="+mj-ea"/>
              <a:cs typeface="+mj-cs"/>
            </a:endParaRPr>
          </a:p>
        </p:txBody>
      </p:sp>
      <p:sp>
        <p:nvSpPr>
          <p:cNvPr id="5" name="1 Título"/>
          <p:cNvSpPr txBox="1">
            <a:spLocks/>
          </p:cNvSpPr>
          <p:nvPr/>
        </p:nvSpPr>
        <p:spPr bwMode="white">
          <a:xfrm>
            <a:off x="-32" y="0"/>
            <a:ext cx="2428892" cy="4206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s-EC" sz="1200" kern="0" dirty="0" smtClean="0">
                <a:solidFill>
                  <a:schemeClr val="bg1"/>
                </a:solidFill>
                <a:latin typeface="+mj-lt"/>
                <a:ea typeface="+mj-ea"/>
                <a:cs typeface="+mj-cs"/>
              </a:rPr>
              <a:t>Recomendaciones</a:t>
            </a:r>
            <a:endParaRPr kumimoji="0" lang="es-EC" sz="1200" b="0" i="0" u="none" strike="noStrike" kern="0" cap="none" spc="0" normalizeH="0" baseline="0" noProof="0" dirty="0">
              <a:ln>
                <a:noFill/>
              </a:ln>
              <a:solidFill>
                <a:schemeClr val="bg1"/>
              </a:solidFill>
              <a:effectLst/>
              <a:uLnTx/>
              <a:uFillTx/>
              <a:latin typeface="+mj-lt"/>
              <a:ea typeface="+mj-ea"/>
              <a:cs typeface="+mj-cs"/>
            </a:endParaRPr>
          </a:p>
        </p:txBody>
      </p:sp>
      <p:pic>
        <p:nvPicPr>
          <p:cNvPr id="6" name="3 Marcador de contenido" descr="SELLO2"/>
          <p:cNvPicPr>
            <a:picLocks/>
          </p:cNvPicPr>
          <p:nvPr/>
        </p:nvPicPr>
        <p:blipFill>
          <a:blip r:embed="rId2" cstate="print"/>
          <a:srcRect/>
          <a:stretch>
            <a:fillRect/>
          </a:stretch>
        </p:blipFill>
        <p:spPr bwMode="auto">
          <a:xfrm>
            <a:off x="8142316" y="0"/>
            <a:ext cx="1001684" cy="85621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p:txBody>
          <a:bodyPr/>
          <a:lstStyle/>
          <a:p>
            <a:r>
              <a:rPr lang="es-EC" dirty="0" smtClean="0"/>
              <a:t>Líneas Eléctricas de Distribución</a:t>
            </a:r>
            <a:endParaRPr lang="es-EC" dirty="0"/>
          </a:p>
        </p:txBody>
      </p:sp>
      <p:pic>
        <p:nvPicPr>
          <p:cNvPr id="5" name="4 Marcador de contenido"/>
          <p:cNvPicPr>
            <a:picLocks noGrp="1"/>
          </p:cNvPicPr>
          <p:nvPr>
            <p:ph idx="1"/>
          </p:nvPr>
        </p:nvPicPr>
        <p:blipFill>
          <a:blip r:embed="rId2" cstate="print"/>
          <a:srcRect/>
          <a:stretch>
            <a:fillRect/>
          </a:stretch>
        </p:blipFill>
        <p:spPr bwMode="auto">
          <a:xfrm>
            <a:off x="500034" y="1428736"/>
            <a:ext cx="2928958" cy="2214578"/>
          </a:xfrm>
          <a:prstGeom prst="rect">
            <a:avLst/>
          </a:prstGeom>
          <a:noFill/>
          <a:ln w="9525">
            <a:noFill/>
            <a:miter lim="800000"/>
            <a:headEnd/>
            <a:tailEnd/>
          </a:ln>
        </p:spPr>
      </p:pic>
      <p:pic>
        <p:nvPicPr>
          <p:cNvPr id="6" name="5 Imagen"/>
          <p:cNvPicPr/>
          <p:nvPr/>
        </p:nvPicPr>
        <p:blipFill>
          <a:blip r:embed="rId3" cstate="print"/>
          <a:srcRect/>
          <a:stretch>
            <a:fillRect/>
          </a:stretch>
        </p:blipFill>
        <p:spPr bwMode="auto">
          <a:xfrm>
            <a:off x="3714744" y="1571612"/>
            <a:ext cx="4714908" cy="1928826"/>
          </a:xfrm>
          <a:prstGeom prst="rect">
            <a:avLst/>
          </a:prstGeom>
          <a:noFill/>
          <a:ln w="9525">
            <a:noFill/>
            <a:miter lim="800000"/>
            <a:headEnd/>
            <a:tailEnd/>
          </a:ln>
        </p:spPr>
      </p:pic>
      <p:sp>
        <p:nvSpPr>
          <p:cNvPr id="7" name="1 Título"/>
          <p:cNvSpPr txBox="1">
            <a:spLocks/>
          </p:cNvSpPr>
          <p:nvPr/>
        </p:nvSpPr>
        <p:spPr bwMode="white">
          <a:xfrm>
            <a:off x="3571868" y="3500438"/>
            <a:ext cx="5000660" cy="50006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C" sz="1600" b="1" i="0" u="none" strike="noStrike" kern="0" cap="none" spc="0" normalizeH="0" baseline="0" noProof="0" dirty="0" smtClean="0">
                <a:ln>
                  <a:noFill/>
                </a:ln>
                <a:effectLst/>
                <a:uLnTx/>
                <a:uFillTx/>
                <a:latin typeface="+mj-lt"/>
                <a:ea typeface="+mj-ea"/>
                <a:cs typeface="+mj-cs"/>
              </a:rPr>
              <a:t>Distribución</a:t>
            </a:r>
            <a:r>
              <a:rPr kumimoji="0" lang="es-EC" sz="1600" b="1" i="0" u="none" strike="noStrike" kern="0" cap="none" spc="0" normalizeH="0" noProof="0" dirty="0" smtClean="0">
                <a:ln>
                  <a:noFill/>
                </a:ln>
                <a:effectLst/>
                <a:uLnTx/>
                <a:uFillTx/>
                <a:latin typeface="+mj-lt"/>
                <a:ea typeface="+mj-ea"/>
                <a:cs typeface="+mj-cs"/>
              </a:rPr>
              <a:t> En Estrella</a:t>
            </a:r>
            <a:endParaRPr kumimoji="0" lang="es-EC" sz="1600" b="1" i="0" u="none" strike="noStrike" kern="0" cap="none" spc="0" normalizeH="0" baseline="0" noProof="0" dirty="0">
              <a:ln>
                <a:noFill/>
              </a:ln>
              <a:effectLst/>
              <a:uLnTx/>
              <a:uFillTx/>
              <a:latin typeface="+mj-lt"/>
              <a:ea typeface="+mj-ea"/>
              <a:cs typeface="+mj-cs"/>
            </a:endParaRPr>
          </a:p>
        </p:txBody>
      </p:sp>
      <p:sp>
        <p:nvSpPr>
          <p:cNvPr id="8" name="1 Título"/>
          <p:cNvSpPr txBox="1">
            <a:spLocks/>
          </p:cNvSpPr>
          <p:nvPr/>
        </p:nvSpPr>
        <p:spPr bwMode="white">
          <a:xfrm>
            <a:off x="6215074" y="3500438"/>
            <a:ext cx="5000660" cy="50006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C" sz="1600" b="1" i="0" u="none" strike="noStrike" kern="0" cap="none" spc="0" normalizeH="0" baseline="0" noProof="0" dirty="0" smtClean="0">
                <a:ln>
                  <a:noFill/>
                </a:ln>
                <a:effectLst/>
                <a:uLnTx/>
                <a:uFillTx/>
                <a:latin typeface="+mj-lt"/>
                <a:ea typeface="+mj-ea"/>
                <a:cs typeface="+mj-cs"/>
              </a:rPr>
              <a:t>Distribución</a:t>
            </a:r>
            <a:r>
              <a:rPr kumimoji="0" lang="es-EC" sz="1600" b="1" i="0" u="none" strike="noStrike" kern="0" cap="none" spc="0" normalizeH="0" noProof="0" dirty="0" smtClean="0">
                <a:ln>
                  <a:noFill/>
                </a:ln>
                <a:effectLst/>
                <a:uLnTx/>
                <a:uFillTx/>
                <a:latin typeface="+mj-lt"/>
                <a:ea typeface="+mj-ea"/>
                <a:cs typeface="+mj-cs"/>
              </a:rPr>
              <a:t> En Delta</a:t>
            </a:r>
            <a:endParaRPr kumimoji="0" lang="es-EC" sz="1600" b="1" i="0" u="none" strike="noStrike" kern="0" cap="none" spc="0" normalizeH="0" baseline="0" noProof="0" dirty="0">
              <a:ln>
                <a:noFill/>
              </a:ln>
              <a:effectLst/>
              <a:uLnTx/>
              <a:uFillTx/>
              <a:latin typeface="+mj-lt"/>
              <a:ea typeface="+mj-ea"/>
              <a:cs typeface="+mj-cs"/>
            </a:endParaRPr>
          </a:p>
        </p:txBody>
      </p:sp>
      <p:pic>
        <p:nvPicPr>
          <p:cNvPr id="5122" name="Picture 2"/>
          <p:cNvPicPr>
            <a:picLocks noChangeAspect="1" noChangeArrowheads="1"/>
          </p:cNvPicPr>
          <p:nvPr/>
        </p:nvPicPr>
        <p:blipFill>
          <a:blip r:embed="rId4"/>
          <a:srcRect l="25805" t="13672" r="61018" b="52148"/>
          <a:stretch>
            <a:fillRect/>
          </a:stretch>
        </p:blipFill>
        <p:spPr bwMode="auto">
          <a:xfrm>
            <a:off x="1142976" y="3929066"/>
            <a:ext cx="1714512" cy="2500330"/>
          </a:xfrm>
          <a:prstGeom prst="rect">
            <a:avLst/>
          </a:prstGeom>
          <a:noFill/>
          <a:ln w="9525">
            <a:noFill/>
            <a:miter lim="800000"/>
            <a:headEnd/>
            <a:tailEnd/>
          </a:ln>
          <a:effectLst/>
        </p:spPr>
      </p:pic>
      <p:pic>
        <p:nvPicPr>
          <p:cNvPr id="5123" name="Picture 3"/>
          <p:cNvPicPr>
            <a:picLocks noChangeAspect="1" noChangeArrowheads="1"/>
          </p:cNvPicPr>
          <p:nvPr/>
        </p:nvPicPr>
        <p:blipFill>
          <a:blip r:embed="rId5"/>
          <a:srcRect l="26940" t="22656" r="59883" b="50000"/>
          <a:stretch>
            <a:fillRect/>
          </a:stretch>
        </p:blipFill>
        <p:spPr bwMode="auto">
          <a:xfrm>
            <a:off x="3286116" y="4000504"/>
            <a:ext cx="1959442" cy="2286016"/>
          </a:xfrm>
          <a:prstGeom prst="rect">
            <a:avLst/>
          </a:prstGeom>
          <a:noFill/>
          <a:ln w="9525">
            <a:noFill/>
            <a:miter lim="800000"/>
            <a:headEnd/>
            <a:tailEnd/>
          </a:ln>
          <a:effectLst/>
        </p:spPr>
      </p:pic>
      <p:pic>
        <p:nvPicPr>
          <p:cNvPr id="5124" name="Picture 4"/>
          <p:cNvPicPr>
            <a:picLocks noChangeAspect="1" noChangeArrowheads="1"/>
          </p:cNvPicPr>
          <p:nvPr/>
        </p:nvPicPr>
        <p:blipFill>
          <a:blip r:embed="rId6"/>
          <a:srcRect l="23096" t="56836" r="69766" b="37305"/>
          <a:stretch>
            <a:fillRect/>
          </a:stretch>
        </p:blipFill>
        <p:spPr bwMode="auto">
          <a:xfrm>
            <a:off x="5857884" y="5072074"/>
            <a:ext cx="1285884" cy="593485"/>
          </a:xfrm>
          <a:prstGeom prst="rect">
            <a:avLst/>
          </a:prstGeom>
          <a:noFill/>
          <a:ln w="9525">
            <a:noFill/>
            <a:miter lim="800000"/>
            <a:headEnd/>
            <a:tailEnd/>
          </a:ln>
          <a:effectLst/>
        </p:spPr>
      </p:pic>
      <p:pic>
        <p:nvPicPr>
          <p:cNvPr id="10" name="9 Imagen" descr="SELLO2"/>
          <p:cNvPicPr/>
          <p:nvPr/>
        </p:nvPicPr>
        <p:blipFill>
          <a:blip r:embed="rId7" cstate="print"/>
          <a:srcRect/>
          <a:stretch>
            <a:fillRect/>
          </a:stretch>
        </p:blipFill>
        <p:spPr bwMode="auto">
          <a:xfrm>
            <a:off x="8143900" y="0"/>
            <a:ext cx="1000100" cy="857232"/>
          </a:xfrm>
          <a:prstGeom prst="rect">
            <a:avLst/>
          </a:prstGeom>
          <a:noFill/>
          <a:ln w="9525">
            <a:noFill/>
            <a:miter lim="800000"/>
            <a:headEnd/>
            <a:tailEnd/>
          </a:ln>
        </p:spPr>
      </p:pic>
      <p:sp>
        <p:nvSpPr>
          <p:cNvPr id="11" name="1 Título"/>
          <p:cNvSpPr txBox="1">
            <a:spLocks/>
          </p:cNvSpPr>
          <p:nvPr/>
        </p:nvSpPr>
        <p:spPr bwMode="white">
          <a:xfrm>
            <a:off x="-285784" y="0"/>
            <a:ext cx="2428892" cy="4206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C" sz="1200" b="0" i="0" u="none" strike="noStrike" kern="0" cap="none" spc="0" normalizeH="0" baseline="0" noProof="0" dirty="0" smtClean="0">
                <a:ln>
                  <a:noFill/>
                </a:ln>
                <a:solidFill>
                  <a:schemeClr val="bg1"/>
                </a:solidFill>
                <a:effectLst/>
                <a:uLnTx/>
                <a:uFillTx/>
                <a:latin typeface="+mj-lt"/>
                <a:ea typeface="+mj-ea"/>
                <a:cs typeface="+mj-cs"/>
              </a:rPr>
              <a:t>Parámetros Técnicos</a:t>
            </a:r>
            <a:endParaRPr kumimoji="0" lang="es-EC" sz="1200" b="0" i="0" u="none" strike="noStrike" kern="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descr="SELLO2"/>
          <p:cNvPicPr>
            <a:picLocks noGrp="1"/>
          </p:cNvPicPr>
          <p:nvPr>
            <p:ph idx="1"/>
          </p:nvPr>
        </p:nvPicPr>
        <p:blipFill>
          <a:blip r:embed="rId2" cstate="print"/>
          <a:srcRect/>
          <a:stretch>
            <a:fillRect/>
          </a:stretch>
        </p:blipFill>
        <p:spPr bwMode="auto">
          <a:xfrm>
            <a:off x="8142316" y="0"/>
            <a:ext cx="1001684" cy="856211"/>
          </a:xfrm>
          <a:prstGeom prst="rect">
            <a:avLst/>
          </a:prstGeom>
          <a:noFill/>
          <a:ln w="9525">
            <a:noFill/>
            <a:miter lim="800000"/>
            <a:headEnd/>
            <a:tailEnd/>
          </a:ln>
        </p:spPr>
      </p:pic>
      <p:sp>
        <p:nvSpPr>
          <p:cNvPr id="6" name="1 Título"/>
          <p:cNvSpPr>
            <a:spLocks noGrp="1"/>
          </p:cNvSpPr>
          <p:nvPr>
            <p:ph type="title"/>
          </p:nvPr>
        </p:nvSpPr>
        <p:spPr>
          <a:xfrm>
            <a:off x="838200" y="374650"/>
            <a:ext cx="7010400" cy="563563"/>
          </a:xfrm>
        </p:spPr>
        <p:txBody>
          <a:bodyPr/>
          <a:lstStyle/>
          <a:p>
            <a:r>
              <a:rPr lang="es-EC" dirty="0" smtClean="0"/>
              <a:t>Líneas Eléctricas de Distribución</a:t>
            </a:r>
            <a:endParaRPr lang="es-EC" dirty="0"/>
          </a:p>
        </p:txBody>
      </p:sp>
      <p:pic>
        <p:nvPicPr>
          <p:cNvPr id="6146" name="Picture 2"/>
          <p:cNvPicPr>
            <a:picLocks noChangeAspect="1" noChangeArrowheads="1"/>
          </p:cNvPicPr>
          <p:nvPr/>
        </p:nvPicPr>
        <p:blipFill>
          <a:blip r:embed="rId3"/>
          <a:srcRect l="34041" t="27344" r="29722" b="38476"/>
          <a:stretch>
            <a:fillRect/>
          </a:stretch>
        </p:blipFill>
        <p:spPr bwMode="auto">
          <a:xfrm>
            <a:off x="2714612" y="1000108"/>
            <a:ext cx="3771901" cy="2000264"/>
          </a:xfrm>
          <a:prstGeom prst="rect">
            <a:avLst/>
          </a:prstGeom>
          <a:noFill/>
          <a:ln w="9525">
            <a:noFill/>
            <a:miter lim="800000"/>
            <a:headEnd/>
            <a:tailEnd/>
          </a:ln>
          <a:effectLst/>
        </p:spPr>
      </p:pic>
      <p:pic>
        <p:nvPicPr>
          <p:cNvPr id="6151" name="Picture 7"/>
          <p:cNvPicPr>
            <a:picLocks noChangeAspect="1" noChangeArrowheads="1"/>
          </p:cNvPicPr>
          <p:nvPr/>
        </p:nvPicPr>
        <p:blipFill>
          <a:blip r:embed="rId4"/>
          <a:srcRect l="31881" t="26562" r="39568" b="20703"/>
          <a:stretch>
            <a:fillRect/>
          </a:stretch>
        </p:blipFill>
        <p:spPr bwMode="auto">
          <a:xfrm>
            <a:off x="214282" y="2786058"/>
            <a:ext cx="3921128" cy="4071942"/>
          </a:xfrm>
          <a:prstGeom prst="rect">
            <a:avLst/>
          </a:prstGeom>
          <a:noFill/>
          <a:ln w="9525">
            <a:noFill/>
            <a:miter lim="800000"/>
            <a:headEnd/>
            <a:tailEnd/>
          </a:ln>
          <a:effectLst/>
        </p:spPr>
      </p:pic>
      <p:pic>
        <p:nvPicPr>
          <p:cNvPr id="6152" name="Picture 8"/>
          <p:cNvPicPr>
            <a:picLocks noChangeAspect="1" noChangeArrowheads="1"/>
          </p:cNvPicPr>
          <p:nvPr/>
        </p:nvPicPr>
        <p:blipFill>
          <a:blip r:embed="rId5"/>
          <a:srcRect l="31332" t="20703" r="42862" b="18750"/>
          <a:stretch>
            <a:fillRect/>
          </a:stretch>
        </p:blipFill>
        <p:spPr bwMode="auto">
          <a:xfrm>
            <a:off x="4028380" y="2786082"/>
            <a:ext cx="3258264" cy="4071942"/>
          </a:xfrm>
          <a:prstGeom prst="rect">
            <a:avLst/>
          </a:prstGeom>
          <a:noFill/>
          <a:ln w="9525">
            <a:noFill/>
            <a:miter lim="800000"/>
            <a:headEnd/>
            <a:tailEnd/>
          </a:ln>
          <a:effectLst/>
        </p:spPr>
      </p:pic>
      <p:pic>
        <p:nvPicPr>
          <p:cNvPr id="6153" name="Picture 9"/>
          <p:cNvPicPr>
            <a:picLocks noChangeAspect="1" noChangeArrowheads="1"/>
          </p:cNvPicPr>
          <p:nvPr/>
        </p:nvPicPr>
        <p:blipFill>
          <a:blip r:embed="rId6"/>
          <a:srcRect l="30198" t="45899" r="42350" b="23827"/>
          <a:stretch>
            <a:fillRect/>
          </a:stretch>
        </p:blipFill>
        <p:spPr bwMode="auto">
          <a:xfrm>
            <a:off x="6148213" y="3214686"/>
            <a:ext cx="2995787" cy="1857388"/>
          </a:xfrm>
          <a:prstGeom prst="rect">
            <a:avLst/>
          </a:prstGeom>
          <a:noFill/>
          <a:ln w="9525">
            <a:noFill/>
            <a:miter lim="800000"/>
            <a:headEnd/>
            <a:tailEnd/>
          </a:ln>
          <a:effectLst/>
        </p:spPr>
      </p:pic>
      <p:sp>
        <p:nvSpPr>
          <p:cNvPr id="8" name="1 Título"/>
          <p:cNvSpPr txBox="1">
            <a:spLocks/>
          </p:cNvSpPr>
          <p:nvPr/>
        </p:nvSpPr>
        <p:spPr bwMode="white">
          <a:xfrm>
            <a:off x="-285784" y="0"/>
            <a:ext cx="2428892" cy="4206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C" sz="1200" b="0" i="0" u="none" strike="noStrike" kern="0" cap="none" spc="0" normalizeH="0" baseline="0" noProof="0" dirty="0" smtClean="0">
                <a:ln>
                  <a:noFill/>
                </a:ln>
                <a:solidFill>
                  <a:schemeClr val="bg1"/>
                </a:solidFill>
                <a:effectLst/>
                <a:uLnTx/>
                <a:uFillTx/>
                <a:latin typeface="+mj-lt"/>
                <a:ea typeface="+mj-ea"/>
                <a:cs typeface="+mj-cs"/>
              </a:rPr>
              <a:t>Parámetros Técnicos</a:t>
            </a:r>
            <a:endParaRPr kumimoji="0" lang="es-EC" sz="1200" b="0" i="0" u="none" strike="noStrike" kern="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p:txBody>
          <a:bodyPr/>
          <a:lstStyle/>
          <a:p>
            <a:r>
              <a:rPr lang="es-EC" dirty="0" smtClean="0"/>
              <a:t>Transformadores</a:t>
            </a:r>
            <a:endParaRPr lang="es-EC" dirty="0"/>
          </a:p>
        </p:txBody>
      </p:sp>
      <p:pic>
        <p:nvPicPr>
          <p:cNvPr id="7171" name="Picture 3"/>
          <p:cNvPicPr>
            <a:picLocks noChangeAspect="1" noChangeArrowheads="1"/>
          </p:cNvPicPr>
          <p:nvPr/>
        </p:nvPicPr>
        <p:blipFill>
          <a:blip r:embed="rId2"/>
          <a:srcRect l="39019" t="37305" r="34627" b="26562"/>
          <a:stretch>
            <a:fillRect/>
          </a:stretch>
        </p:blipFill>
        <p:spPr bwMode="auto">
          <a:xfrm>
            <a:off x="1000100" y="1428736"/>
            <a:ext cx="2928958" cy="2257738"/>
          </a:xfrm>
          <a:prstGeom prst="rect">
            <a:avLst/>
          </a:prstGeom>
          <a:noFill/>
          <a:ln w="9525">
            <a:noFill/>
            <a:miter lim="800000"/>
            <a:headEnd/>
            <a:tailEnd/>
          </a:ln>
          <a:effectLst/>
        </p:spPr>
      </p:pic>
      <p:pic>
        <p:nvPicPr>
          <p:cNvPr id="5122" name="Picture 2"/>
          <p:cNvPicPr>
            <a:picLocks noGrp="1" noChangeAspect="1" noChangeArrowheads="1"/>
          </p:cNvPicPr>
          <p:nvPr>
            <p:ph idx="1"/>
          </p:nvPr>
        </p:nvPicPr>
        <p:blipFill>
          <a:blip r:embed="rId3"/>
          <a:srcRect l="25174" t="50951" r="64409" b="28977"/>
          <a:stretch>
            <a:fillRect/>
          </a:stretch>
        </p:blipFill>
        <p:spPr bwMode="auto">
          <a:xfrm>
            <a:off x="5643570" y="1643050"/>
            <a:ext cx="1428760" cy="1547824"/>
          </a:xfrm>
          <a:prstGeom prst="rect">
            <a:avLst/>
          </a:prstGeom>
          <a:noFill/>
          <a:ln w="9525">
            <a:noFill/>
            <a:miter lim="800000"/>
            <a:headEnd/>
            <a:tailEnd/>
          </a:ln>
          <a:effectLst/>
        </p:spPr>
      </p:pic>
      <p:sp>
        <p:nvSpPr>
          <p:cNvPr id="6" name="1 Título"/>
          <p:cNvSpPr txBox="1">
            <a:spLocks/>
          </p:cNvSpPr>
          <p:nvPr/>
        </p:nvSpPr>
        <p:spPr bwMode="white">
          <a:xfrm>
            <a:off x="5000628" y="1142984"/>
            <a:ext cx="2857520" cy="563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C" b="0" i="0" u="none" strike="noStrike" kern="0" cap="none" spc="0" normalizeH="0" baseline="0" noProof="0" dirty="0" smtClean="0">
                <a:ln>
                  <a:noFill/>
                </a:ln>
                <a:effectLst/>
                <a:uLnTx/>
                <a:uFillTx/>
                <a:latin typeface="+mj-lt"/>
                <a:ea typeface="+mj-ea"/>
                <a:cs typeface="+mj-cs"/>
              </a:rPr>
              <a:t>Relaci</a:t>
            </a:r>
            <a:r>
              <a:rPr lang="es-EC" kern="0" dirty="0" smtClean="0">
                <a:latin typeface="+mj-lt"/>
                <a:ea typeface="+mj-ea"/>
                <a:cs typeface="+mj-cs"/>
              </a:rPr>
              <a:t>ón de Voltajes</a:t>
            </a:r>
            <a:endParaRPr kumimoji="0" lang="es-EC" b="0" i="0" u="none" strike="noStrike" kern="0" cap="none" spc="0" normalizeH="0" baseline="0" noProof="0" dirty="0">
              <a:ln>
                <a:noFill/>
              </a:ln>
              <a:effectLst/>
              <a:uLnTx/>
              <a:uFillTx/>
              <a:latin typeface="+mj-lt"/>
              <a:ea typeface="+mj-ea"/>
              <a:cs typeface="+mj-cs"/>
            </a:endParaRPr>
          </a:p>
        </p:txBody>
      </p:sp>
      <p:sp>
        <p:nvSpPr>
          <p:cNvPr id="7" name="1 Título"/>
          <p:cNvSpPr txBox="1">
            <a:spLocks/>
          </p:cNvSpPr>
          <p:nvPr/>
        </p:nvSpPr>
        <p:spPr bwMode="white">
          <a:xfrm>
            <a:off x="5000628" y="3071810"/>
            <a:ext cx="2857520" cy="563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C" b="0" i="0" u="none" strike="noStrike" kern="0" cap="none" spc="0" normalizeH="0" baseline="0" noProof="0" dirty="0" smtClean="0">
                <a:ln>
                  <a:noFill/>
                </a:ln>
                <a:effectLst/>
                <a:uLnTx/>
                <a:uFillTx/>
                <a:latin typeface="+mj-lt"/>
                <a:ea typeface="+mj-ea"/>
                <a:cs typeface="+mj-cs"/>
              </a:rPr>
              <a:t>Relaci</a:t>
            </a:r>
            <a:r>
              <a:rPr lang="es-EC" kern="0" dirty="0" smtClean="0">
                <a:latin typeface="+mj-lt"/>
                <a:ea typeface="+mj-ea"/>
                <a:cs typeface="+mj-cs"/>
              </a:rPr>
              <a:t>ón de Corrientes</a:t>
            </a:r>
            <a:endParaRPr kumimoji="0" lang="es-EC" b="0" i="0" u="none" strike="noStrike" kern="0" cap="none" spc="0" normalizeH="0" baseline="0" noProof="0" dirty="0">
              <a:ln>
                <a:noFill/>
              </a:ln>
              <a:effectLst/>
              <a:uLnTx/>
              <a:uFillTx/>
              <a:latin typeface="+mj-lt"/>
              <a:ea typeface="+mj-ea"/>
              <a:cs typeface="+mj-cs"/>
            </a:endParaRPr>
          </a:p>
        </p:txBody>
      </p:sp>
      <p:pic>
        <p:nvPicPr>
          <p:cNvPr id="5123" name="Picture 3"/>
          <p:cNvPicPr>
            <a:picLocks noChangeAspect="1" noChangeArrowheads="1"/>
          </p:cNvPicPr>
          <p:nvPr/>
        </p:nvPicPr>
        <p:blipFill>
          <a:blip r:embed="rId4"/>
          <a:srcRect l="20351" t="54883" r="70864" b="35351"/>
          <a:stretch>
            <a:fillRect/>
          </a:stretch>
        </p:blipFill>
        <p:spPr bwMode="auto">
          <a:xfrm>
            <a:off x="5786446" y="3571876"/>
            <a:ext cx="1214446" cy="759029"/>
          </a:xfrm>
          <a:prstGeom prst="rect">
            <a:avLst/>
          </a:prstGeom>
          <a:noFill/>
          <a:ln w="9525">
            <a:noFill/>
            <a:miter lim="800000"/>
            <a:headEnd/>
            <a:tailEnd/>
          </a:ln>
          <a:effectLst/>
        </p:spPr>
      </p:pic>
      <p:pic>
        <p:nvPicPr>
          <p:cNvPr id="5124" name="Picture 4"/>
          <p:cNvPicPr>
            <a:picLocks noChangeAspect="1" noChangeArrowheads="1"/>
          </p:cNvPicPr>
          <p:nvPr/>
        </p:nvPicPr>
        <p:blipFill>
          <a:blip r:embed="rId5"/>
          <a:srcRect l="19802" t="32422" r="72511" b="59765"/>
          <a:stretch>
            <a:fillRect/>
          </a:stretch>
        </p:blipFill>
        <p:spPr bwMode="auto">
          <a:xfrm>
            <a:off x="5929322" y="4786322"/>
            <a:ext cx="1071570" cy="612325"/>
          </a:xfrm>
          <a:prstGeom prst="rect">
            <a:avLst/>
          </a:prstGeom>
          <a:noFill/>
          <a:ln w="9525">
            <a:noFill/>
            <a:miter lim="800000"/>
            <a:headEnd/>
            <a:tailEnd/>
          </a:ln>
          <a:effectLst/>
        </p:spPr>
      </p:pic>
      <p:sp>
        <p:nvSpPr>
          <p:cNvPr id="10" name="1 Título"/>
          <p:cNvSpPr txBox="1">
            <a:spLocks/>
          </p:cNvSpPr>
          <p:nvPr/>
        </p:nvSpPr>
        <p:spPr bwMode="white">
          <a:xfrm>
            <a:off x="5000628" y="4357694"/>
            <a:ext cx="2857520" cy="563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C" b="0" i="0" u="none" strike="noStrike" kern="0" cap="none" spc="0" normalizeH="0" baseline="0" noProof="0" dirty="0" smtClean="0">
                <a:ln>
                  <a:noFill/>
                </a:ln>
                <a:effectLst/>
                <a:uLnTx/>
                <a:uFillTx/>
                <a:latin typeface="+mj-lt"/>
                <a:ea typeface="+mj-ea"/>
                <a:cs typeface="+mj-cs"/>
              </a:rPr>
              <a:t>Relaci</a:t>
            </a:r>
            <a:r>
              <a:rPr lang="es-EC" kern="0" dirty="0" smtClean="0">
                <a:latin typeface="+mj-lt"/>
                <a:ea typeface="+mj-ea"/>
                <a:cs typeface="+mj-cs"/>
              </a:rPr>
              <a:t>ón de Impedancias</a:t>
            </a:r>
            <a:endParaRPr kumimoji="0" lang="es-EC" b="0" i="0" u="none" strike="noStrike" kern="0" cap="none" spc="0" normalizeH="0" baseline="0" noProof="0" dirty="0">
              <a:ln>
                <a:noFill/>
              </a:ln>
              <a:effectLst/>
              <a:uLnTx/>
              <a:uFillTx/>
              <a:latin typeface="+mj-lt"/>
              <a:ea typeface="+mj-ea"/>
              <a:cs typeface="+mj-cs"/>
            </a:endParaRPr>
          </a:p>
        </p:txBody>
      </p:sp>
      <p:sp>
        <p:nvSpPr>
          <p:cNvPr id="11" name="1 Título"/>
          <p:cNvSpPr txBox="1">
            <a:spLocks/>
          </p:cNvSpPr>
          <p:nvPr/>
        </p:nvSpPr>
        <p:spPr bwMode="white">
          <a:xfrm>
            <a:off x="642910" y="3857628"/>
            <a:ext cx="3786214" cy="563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C" b="0" i="0" u="none" strike="noStrike" kern="0" cap="none" spc="0" normalizeH="0" baseline="0" noProof="0" dirty="0" smtClean="0">
                <a:ln>
                  <a:noFill/>
                </a:ln>
                <a:effectLst/>
                <a:uLnTx/>
                <a:uFillTx/>
                <a:latin typeface="+mj-lt"/>
                <a:ea typeface="+mj-ea"/>
                <a:cs typeface="+mj-cs"/>
              </a:rPr>
              <a:t>Rendimiento</a:t>
            </a:r>
            <a:r>
              <a:rPr kumimoji="0" lang="es-EC" b="0" i="0" u="none" strike="noStrike" kern="0" cap="none" spc="0" normalizeH="0" noProof="0" dirty="0" smtClean="0">
                <a:ln>
                  <a:noFill/>
                </a:ln>
                <a:effectLst/>
                <a:uLnTx/>
                <a:uFillTx/>
                <a:latin typeface="+mj-lt"/>
                <a:ea typeface="+mj-ea"/>
                <a:cs typeface="+mj-cs"/>
              </a:rPr>
              <a:t> de Transformadores</a:t>
            </a:r>
            <a:endParaRPr kumimoji="0" lang="es-EC" b="0" i="0" u="none" strike="noStrike" kern="0" cap="none" spc="0" normalizeH="0" baseline="0" noProof="0" dirty="0">
              <a:ln>
                <a:noFill/>
              </a:ln>
              <a:effectLst/>
              <a:uLnTx/>
              <a:uFillTx/>
              <a:latin typeface="+mj-lt"/>
              <a:ea typeface="+mj-ea"/>
              <a:cs typeface="+mj-cs"/>
            </a:endParaRPr>
          </a:p>
        </p:txBody>
      </p:sp>
      <p:pic>
        <p:nvPicPr>
          <p:cNvPr id="5125" name="Picture 5"/>
          <p:cNvPicPr>
            <a:picLocks noChangeAspect="1" noChangeArrowheads="1"/>
          </p:cNvPicPr>
          <p:nvPr/>
        </p:nvPicPr>
        <p:blipFill>
          <a:blip r:embed="rId6"/>
          <a:srcRect l="20351" t="44141" r="52745" b="46093"/>
          <a:stretch>
            <a:fillRect/>
          </a:stretch>
        </p:blipFill>
        <p:spPr bwMode="auto">
          <a:xfrm>
            <a:off x="714348" y="4357694"/>
            <a:ext cx="3429024" cy="699801"/>
          </a:xfrm>
          <a:prstGeom prst="rect">
            <a:avLst/>
          </a:prstGeom>
          <a:noFill/>
          <a:ln w="9525">
            <a:noFill/>
            <a:miter lim="800000"/>
            <a:headEnd/>
            <a:tailEnd/>
          </a:ln>
          <a:effectLst/>
        </p:spPr>
      </p:pic>
      <p:pic>
        <p:nvPicPr>
          <p:cNvPr id="13" name="3 Marcador de contenido" descr="SELLO2"/>
          <p:cNvPicPr>
            <a:picLocks/>
          </p:cNvPicPr>
          <p:nvPr/>
        </p:nvPicPr>
        <p:blipFill>
          <a:blip r:embed="rId7" cstate="print"/>
          <a:srcRect/>
          <a:stretch>
            <a:fillRect/>
          </a:stretch>
        </p:blipFill>
        <p:spPr bwMode="auto">
          <a:xfrm>
            <a:off x="8142316" y="0"/>
            <a:ext cx="1001684" cy="856211"/>
          </a:xfrm>
          <a:prstGeom prst="rect">
            <a:avLst/>
          </a:prstGeom>
          <a:noFill/>
          <a:ln w="9525">
            <a:noFill/>
            <a:miter lim="800000"/>
            <a:headEnd/>
            <a:tailEnd/>
          </a:ln>
          <a:effectLst/>
        </p:spPr>
      </p:pic>
      <p:sp>
        <p:nvSpPr>
          <p:cNvPr id="14" name="1 Título"/>
          <p:cNvSpPr txBox="1">
            <a:spLocks/>
          </p:cNvSpPr>
          <p:nvPr/>
        </p:nvSpPr>
        <p:spPr bwMode="white">
          <a:xfrm>
            <a:off x="2071670" y="5357826"/>
            <a:ext cx="3143272" cy="563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C" b="0" i="0" u="none" strike="noStrike" kern="0" cap="none" spc="0" normalizeH="0" baseline="0" noProof="0" dirty="0" smtClean="0">
                <a:ln>
                  <a:noFill/>
                </a:ln>
                <a:effectLst/>
                <a:uLnTx/>
                <a:uFillTx/>
                <a:latin typeface="+mj-lt"/>
                <a:ea typeface="+mj-ea"/>
                <a:cs typeface="+mj-cs"/>
              </a:rPr>
              <a:t>Regulación</a:t>
            </a:r>
            <a:r>
              <a:rPr kumimoji="0" lang="es-EC" b="0" i="0" u="none" strike="noStrike" kern="0" cap="none" spc="0" normalizeH="0" noProof="0" dirty="0" smtClean="0">
                <a:ln>
                  <a:noFill/>
                </a:ln>
                <a:effectLst/>
                <a:uLnTx/>
                <a:uFillTx/>
                <a:latin typeface="+mj-lt"/>
                <a:ea typeface="+mj-ea"/>
                <a:cs typeface="+mj-cs"/>
              </a:rPr>
              <a:t> de Taps</a:t>
            </a:r>
            <a:endParaRPr kumimoji="0" lang="es-EC" b="0" i="0" u="none" strike="noStrike" kern="0" cap="none" spc="0" normalizeH="0" baseline="0" noProof="0" dirty="0">
              <a:ln>
                <a:noFill/>
              </a:ln>
              <a:effectLst/>
              <a:uLnTx/>
              <a:uFillTx/>
              <a:latin typeface="+mj-lt"/>
              <a:ea typeface="+mj-ea"/>
              <a:cs typeface="+mj-cs"/>
            </a:endParaRPr>
          </a:p>
        </p:txBody>
      </p:sp>
      <p:sp>
        <p:nvSpPr>
          <p:cNvPr id="15" name="1 Título"/>
          <p:cNvSpPr txBox="1">
            <a:spLocks/>
          </p:cNvSpPr>
          <p:nvPr/>
        </p:nvSpPr>
        <p:spPr bwMode="white">
          <a:xfrm>
            <a:off x="1928794" y="5786454"/>
            <a:ext cx="3143272" cy="563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lgn="ctr" fontAlgn="base">
              <a:spcBef>
                <a:spcPct val="0"/>
              </a:spcBef>
              <a:spcAft>
                <a:spcPct val="0"/>
              </a:spcAft>
            </a:pPr>
            <a:r>
              <a:rPr kumimoji="0" lang="es-EC" b="0" i="0" u="none" strike="noStrike" kern="0" cap="none" spc="0" normalizeH="0" baseline="0" noProof="0" dirty="0" smtClean="0">
                <a:ln>
                  <a:noFill/>
                </a:ln>
                <a:effectLst/>
                <a:uLnTx/>
                <a:uFillTx/>
                <a:latin typeface="+mj-lt"/>
                <a:ea typeface="+mj-ea"/>
                <a:cs typeface="+mj-cs"/>
              </a:rPr>
              <a:t>± 2.5 % a </a:t>
            </a:r>
            <a:r>
              <a:rPr lang="es-EC" kern="0" dirty="0" smtClean="0"/>
              <a:t>± 5</a:t>
            </a:r>
            <a:r>
              <a:rPr kumimoji="0" lang="es-EC" b="0" i="0" u="none" strike="noStrike" kern="0" cap="none" spc="0" normalizeH="0" baseline="0" noProof="0" dirty="0" smtClean="0">
                <a:ln>
                  <a:noFill/>
                </a:ln>
                <a:effectLst/>
                <a:uLnTx/>
                <a:uFillTx/>
                <a:latin typeface="+mj-lt"/>
                <a:ea typeface="+mj-ea"/>
                <a:cs typeface="+mj-cs"/>
              </a:rPr>
              <a:t> </a:t>
            </a:r>
            <a:endParaRPr kumimoji="0" lang="es-EC" b="0" i="0" u="none" strike="noStrike" kern="0" cap="none" spc="0" normalizeH="0" baseline="0" noProof="0" dirty="0">
              <a:ln>
                <a:noFill/>
              </a:ln>
              <a:effectLst/>
              <a:uLnTx/>
              <a:uFillTx/>
              <a:latin typeface="+mj-lt"/>
              <a:ea typeface="+mj-ea"/>
              <a:cs typeface="+mj-cs"/>
            </a:endParaRPr>
          </a:p>
        </p:txBody>
      </p:sp>
      <p:sp>
        <p:nvSpPr>
          <p:cNvPr id="16" name="1 Título"/>
          <p:cNvSpPr txBox="1">
            <a:spLocks/>
          </p:cNvSpPr>
          <p:nvPr/>
        </p:nvSpPr>
        <p:spPr bwMode="white">
          <a:xfrm>
            <a:off x="-285784" y="0"/>
            <a:ext cx="2428892" cy="4206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C" sz="1200" b="0" i="0" u="none" strike="noStrike" kern="0" cap="none" spc="0" normalizeH="0" baseline="0" noProof="0" dirty="0" smtClean="0">
                <a:ln>
                  <a:noFill/>
                </a:ln>
                <a:solidFill>
                  <a:schemeClr val="bg1"/>
                </a:solidFill>
                <a:effectLst/>
                <a:uLnTx/>
                <a:uFillTx/>
                <a:latin typeface="+mj-lt"/>
                <a:ea typeface="+mj-ea"/>
                <a:cs typeface="+mj-cs"/>
              </a:rPr>
              <a:t>Parámetros Técnicos</a:t>
            </a:r>
            <a:endParaRPr kumimoji="0" lang="es-EC" sz="1200" b="0" i="0" u="none" strike="noStrike" kern="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28662" y="357166"/>
            <a:ext cx="7010400" cy="563563"/>
          </a:xfrm>
        </p:spPr>
        <p:txBody>
          <a:bodyPr/>
          <a:lstStyle/>
          <a:p>
            <a:r>
              <a:rPr lang="es-EC" dirty="0" smtClean="0"/>
              <a:t>Transformadores Trifásicos</a:t>
            </a:r>
            <a:endParaRPr lang="es-EC" dirty="0"/>
          </a:p>
        </p:txBody>
      </p:sp>
      <p:pic>
        <p:nvPicPr>
          <p:cNvPr id="4" name="3 Marcador de contenido" descr="SELLO2"/>
          <p:cNvPicPr>
            <a:picLocks/>
          </p:cNvPicPr>
          <p:nvPr/>
        </p:nvPicPr>
        <p:blipFill>
          <a:blip r:embed="rId2" cstate="print"/>
          <a:srcRect/>
          <a:stretch>
            <a:fillRect/>
          </a:stretch>
        </p:blipFill>
        <p:spPr bwMode="auto">
          <a:xfrm>
            <a:off x="8142316" y="0"/>
            <a:ext cx="1001684" cy="856211"/>
          </a:xfrm>
          <a:prstGeom prst="rect">
            <a:avLst/>
          </a:prstGeom>
          <a:noFill/>
          <a:ln w="9525">
            <a:noFill/>
            <a:miter lim="800000"/>
            <a:headEnd/>
            <a:tailEnd/>
          </a:ln>
          <a:effectLst/>
        </p:spPr>
      </p:pic>
      <p:pic>
        <p:nvPicPr>
          <p:cNvPr id="5" name="Picture 7"/>
          <p:cNvPicPr>
            <a:picLocks noChangeAspect="1" noChangeArrowheads="1"/>
          </p:cNvPicPr>
          <p:nvPr/>
        </p:nvPicPr>
        <p:blipFill>
          <a:blip r:embed="rId3"/>
          <a:srcRect l="30783" t="17773" r="26940" b="53906"/>
          <a:stretch>
            <a:fillRect/>
          </a:stretch>
        </p:blipFill>
        <p:spPr bwMode="auto">
          <a:xfrm>
            <a:off x="2071670" y="1285860"/>
            <a:ext cx="4857784" cy="1829555"/>
          </a:xfrm>
          <a:prstGeom prst="rect">
            <a:avLst/>
          </a:prstGeom>
          <a:noFill/>
          <a:ln w="9525">
            <a:noFill/>
            <a:miter lim="800000"/>
            <a:headEnd/>
            <a:tailEnd/>
          </a:ln>
          <a:effectLst/>
        </p:spPr>
      </p:pic>
      <p:sp>
        <p:nvSpPr>
          <p:cNvPr id="6" name="1 Título"/>
          <p:cNvSpPr txBox="1">
            <a:spLocks/>
          </p:cNvSpPr>
          <p:nvPr/>
        </p:nvSpPr>
        <p:spPr bwMode="white">
          <a:xfrm>
            <a:off x="-1071602" y="3214686"/>
            <a:ext cx="7010400" cy="563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C" sz="2000" b="0" i="0" u="none" strike="noStrike" kern="0" cap="none" spc="0" normalizeH="0" baseline="0" noProof="0" dirty="0" smtClean="0">
                <a:ln>
                  <a:noFill/>
                </a:ln>
                <a:effectLst/>
                <a:uLnTx/>
                <a:uFillTx/>
                <a:latin typeface="+mj-lt"/>
                <a:ea typeface="+mj-ea"/>
                <a:cs typeface="+mj-cs"/>
              </a:rPr>
              <a:t>Conexión de Transformadores</a:t>
            </a:r>
          </a:p>
        </p:txBody>
      </p:sp>
      <p:sp>
        <p:nvSpPr>
          <p:cNvPr id="7" name="1 Título"/>
          <p:cNvSpPr txBox="1">
            <a:spLocks/>
          </p:cNvSpPr>
          <p:nvPr/>
        </p:nvSpPr>
        <p:spPr bwMode="white">
          <a:xfrm>
            <a:off x="-1214478" y="3571876"/>
            <a:ext cx="7010400" cy="563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C" sz="2000" b="0" i="0" u="none" strike="noStrike" kern="0" cap="none" spc="0" normalizeH="0" baseline="0" noProof="0" dirty="0" smtClean="0">
                <a:ln>
                  <a:noFill/>
                </a:ln>
                <a:effectLst/>
                <a:uLnTx/>
                <a:uFillTx/>
                <a:latin typeface="+mj-lt"/>
                <a:ea typeface="+mj-ea"/>
                <a:cs typeface="+mj-cs"/>
              </a:rPr>
              <a:t>Conexión Delta - Estrella</a:t>
            </a:r>
          </a:p>
        </p:txBody>
      </p:sp>
      <p:pic>
        <p:nvPicPr>
          <p:cNvPr id="6146" name="Picture 2"/>
          <p:cNvPicPr>
            <a:picLocks noChangeAspect="1" noChangeArrowheads="1"/>
          </p:cNvPicPr>
          <p:nvPr/>
        </p:nvPicPr>
        <p:blipFill>
          <a:blip r:embed="rId4"/>
          <a:srcRect l="41727" t="21484" r="39605" b="26758"/>
          <a:stretch>
            <a:fillRect/>
          </a:stretch>
        </p:blipFill>
        <p:spPr bwMode="auto">
          <a:xfrm>
            <a:off x="1357290" y="4143356"/>
            <a:ext cx="1741470" cy="2714644"/>
          </a:xfrm>
          <a:prstGeom prst="rect">
            <a:avLst/>
          </a:prstGeom>
          <a:noFill/>
          <a:ln w="9525">
            <a:noFill/>
            <a:miter lim="800000"/>
            <a:headEnd/>
            <a:tailEnd/>
          </a:ln>
          <a:effectLst/>
        </p:spPr>
      </p:pic>
      <p:pic>
        <p:nvPicPr>
          <p:cNvPr id="5124" name="Picture 4"/>
          <p:cNvPicPr>
            <a:picLocks noChangeAspect="1" noChangeArrowheads="1"/>
          </p:cNvPicPr>
          <p:nvPr/>
        </p:nvPicPr>
        <p:blipFill>
          <a:blip r:embed="rId5"/>
          <a:srcRect l="29685" t="38281" r="35725" b="19726"/>
          <a:stretch>
            <a:fillRect/>
          </a:stretch>
        </p:blipFill>
        <p:spPr bwMode="auto">
          <a:xfrm>
            <a:off x="4357686" y="3571876"/>
            <a:ext cx="4186599" cy="2857520"/>
          </a:xfrm>
          <a:prstGeom prst="rect">
            <a:avLst/>
          </a:prstGeom>
          <a:noFill/>
          <a:ln w="9525">
            <a:noFill/>
            <a:miter lim="800000"/>
            <a:headEnd/>
            <a:tailEnd/>
          </a:ln>
          <a:effectLst/>
        </p:spPr>
      </p:pic>
      <p:sp>
        <p:nvSpPr>
          <p:cNvPr id="11" name="1 Título"/>
          <p:cNvSpPr txBox="1">
            <a:spLocks/>
          </p:cNvSpPr>
          <p:nvPr/>
        </p:nvSpPr>
        <p:spPr bwMode="white">
          <a:xfrm>
            <a:off x="-285784" y="0"/>
            <a:ext cx="2428892" cy="4206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C" sz="1200" b="0" i="0" u="none" strike="noStrike" kern="0" cap="none" spc="0" normalizeH="0" baseline="0" noProof="0" dirty="0" smtClean="0">
                <a:ln>
                  <a:noFill/>
                </a:ln>
                <a:solidFill>
                  <a:schemeClr val="bg1"/>
                </a:solidFill>
                <a:effectLst/>
                <a:uLnTx/>
                <a:uFillTx/>
                <a:latin typeface="+mj-lt"/>
                <a:ea typeface="+mj-ea"/>
                <a:cs typeface="+mj-cs"/>
              </a:rPr>
              <a:t>Parámetros Técnicos</a:t>
            </a:r>
            <a:endParaRPr kumimoji="0" lang="es-EC" sz="1200" b="0" i="0" u="none" strike="noStrike" kern="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28662" y="357166"/>
            <a:ext cx="7010400" cy="563563"/>
          </a:xfrm>
        </p:spPr>
        <p:txBody>
          <a:bodyPr/>
          <a:lstStyle/>
          <a:p>
            <a:r>
              <a:rPr lang="es-EC" dirty="0" smtClean="0"/>
              <a:t>Centro de Transformación</a:t>
            </a:r>
            <a:endParaRPr lang="es-EC" dirty="0"/>
          </a:p>
        </p:txBody>
      </p:sp>
      <p:pic>
        <p:nvPicPr>
          <p:cNvPr id="4" name="3 Marcador de contenido" descr="SELLO2"/>
          <p:cNvPicPr>
            <a:picLocks/>
          </p:cNvPicPr>
          <p:nvPr/>
        </p:nvPicPr>
        <p:blipFill>
          <a:blip r:embed="rId2" cstate="print"/>
          <a:srcRect/>
          <a:stretch>
            <a:fillRect/>
          </a:stretch>
        </p:blipFill>
        <p:spPr bwMode="auto">
          <a:xfrm>
            <a:off x="8142316" y="0"/>
            <a:ext cx="1001684" cy="856211"/>
          </a:xfrm>
          <a:prstGeom prst="rect">
            <a:avLst/>
          </a:prstGeom>
          <a:noFill/>
          <a:ln w="9525">
            <a:noFill/>
            <a:miter lim="800000"/>
            <a:headEnd/>
            <a:tailEnd/>
          </a:ln>
          <a:effectLst/>
        </p:spPr>
      </p:pic>
      <p:pic>
        <p:nvPicPr>
          <p:cNvPr id="3" name="Picture 2" descr="G:\Imágenes\Foto1525.jpg"/>
          <p:cNvPicPr>
            <a:picLocks noChangeAspect="1" noChangeArrowheads="1"/>
          </p:cNvPicPr>
          <p:nvPr/>
        </p:nvPicPr>
        <p:blipFill>
          <a:blip r:embed="rId3" cstate="print"/>
          <a:srcRect/>
          <a:stretch>
            <a:fillRect/>
          </a:stretch>
        </p:blipFill>
        <p:spPr bwMode="auto">
          <a:xfrm>
            <a:off x="3214678" y="1857364"/>
            <a:ext cx="2786082" cy="3714776"/>
          </a:xfrm>
          <a:prstGeom prst="rect">
            <a:avLst/>
          </a:prstGeom>
          <a:noFill/>
        </p:spPr>
      </p:pic>
      <p:cxnSp>
        <p:nvCxnSpPr>
          <p:cNvPr id="11" name="10 Conector recto de flecha"/>
          <p:cNvCxnSpPr/>
          <p:nvPr/>
        </p:nvCxnSpPr>
        <p:spPr>
          <a:xfrm rot="10800000" flipV="1">
            <a:off x="2214547" y="2643182"/>
            <a:ext cx="1571636" cy="28575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2" name="11 Rectángulo"/>
          <p:cNvSpPr/>
          <p:nvPr/>
        </p:nvSpPr>
        <p:spPr>
          <a:xfrm>
            <a:off x="428596" y="3071810"/>
            <a:ext cx="1871025" cy="584775"/>
          </a:xfrm>
          <a:prstGeom prst="rect">
            <a:avLst/>
          </a:prstGeom>
        </p:spPr>
        <p:txBody>
          <a:bodyPr wrap="none">
            <a:spAutoFit/>
          </a:bodyPr>
          <a:lstStyle/>
          <a:p>
            <a:pPr lvl="0" algn="ctr" fontAlgn="base">
              <a:spcBef>
                <a:spcPct val="0"/>
              </a:spcBef>
              <a:spcAft>
                <a:spcPct val="0"/>
              </a:spcAft>
              <a:defRPr/>
            </a:pPr>
            <a:r>
              <a:rPr lang="es-EC" sz="1600" kern="0" dirty="0" smtClean="0"/>
              <a:t>Seccionador Porta</a:t>
            </a:r>
          </a:p>
          <a:p>
            <a:pPr lvl="0" algn="ctr" fontAlgn="base">
              <a:spcBef>
                <a:spcPct val="0"/>
              </a:spcBef>
              <a:spcAft>
                <a:spcPct val="0"/>
              </a:spcAft>
              <a:defRPr/>
            </a:pPr>
            <a:r>
              <a:rPr lang="es-EC" sz="1600" kern="0" dirty="0" smtClean="0"/>
              <a:t>Fusible</a:t>
            </a:r>
            <a:endParaRPr lang="es-EC" sz="1600" kern="0" dirty="0"/>
          </a:p>
        </p:txBody>
      </p:sp>
      <p:cxnSp>
        <p:nvCxnSpPr>
          <p:cNvPr id="14" name="13 Conector recto de flecha"/>
          <p:cNvCxnSpPr/>
          <p:nvPr/>
        </p:nvCxnSpPr>
        <p:spPr>
          <a:xfrm flipV="1">
            <a:off x="3643306" y="1571612"/>
            <a:ext cx="714380" cy="64294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5" name="14 Rectángulo"/>
          <p:cNvSpPr/>
          <p:nvPr/>
        </p:nvSpPr>
        <p:spPr>
          <a:xfrm>
            <a:off x="4286248" y="1142984"/>
            <a:ext cx="2736647" cy="338554"/>
          </a:xfrm>
          <a:prstGeom prst="rect">
            <a:avLst/>
          </a:prstGeom>
        </p:spPr>
        <p:txBody>
          <a:bodyPr wrap="none">
            <a:spAutoFit/>
          </a:bodyPr>
          <a:lstStyle/>
          <a:p>
            <a:pPr lvl="0" algn="ctr" fontAlgn="base">
              <a:spcBef>
                <a:spcPct val="0"/>
              </a:spcBef>
              <a:spcAft>
                <a:spcPct val="0"/>
              </a:spcAft>
              <a:defRPr/>
            </a:pPr>
            <a:r>
              <a:rPr lang="es-EC" sz="1600" kern="0" dirty="0" smtClean="0"/>
              <a:t>Acometida de Media Voltaje</a:t>
            </a:r>
            <a:endParaRPr lang="es-EC" sz="1600" kern="0" dirty="0"/>
          </a:p>
        </p:txBody>
      </p:sp>
      <p:cxnSp>
        <p:nvCxnSpPr>
          <p:cNvPr id="17" name="16 Conector recto de flecha"/>
          <p:cNvCxnSpPr/>
          <p:nvPr/>
        </p:nvCxnSpPr>
        <p:spPr>
          <a:xfrm flipV="1">
            <a:off x="4643438" y="3000372"/>
            <a:ext cx="1785950" cy="100013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9" name="18 Rectángulo"/>
          <p:cNvSpPr/>
          <p:nvPr/>
        </p:nvSpPr>
        <p:spPr>
          <a:xfrm>
            <a:off x="6072198" y="2428868"/>
            <a:ext cx="1846980" cy="338554"/>
          </a:xfrm>
          <a:prstGeom prst="rect">
            <a:avLst/>
          </a:prstGeom>
        </p:spPr>
        <p:txBody>
          <a:bodyPr wrap="none">
            <a:spAutoFit/>
          </a:bodyPr>
          <a:lstStyle/>
          <a:p>
            <a:pPr lvl="0" algn="ctr" fontAlgn="base">
              <a:spcBef>
                <a:spcPct val="0"/>
              </a:spcBef>
              <a:spcAft>
                <a:spcPct val="0"/>
              </a:spcAft>
              <a:defRPr/>
            </a:pPr>
            <a:r>
              <a:rPr lang="es-EC" sz="1600" kern="0" dirty="0" smtClean="0"/>
              <a:t>Taps de Conexión</a:t>
            </a:r>
            <a:endParaRPr lang="es-EC" sz="1600" kern="0" dirty="0"/>
          </a:p>
        </p:txBody>
      </p:sp>
      <p:cxnSp>
        <p:nvCxnSpPr>
          <p:cNvPr id="20" name="19 Conector recto de flecha"/>
          <p:cNvCxnSpPr/>
          <p:nvPr/>
        </p:nvCxnSpPr>
        <p:spPr>
          <a:xfrm>
            <a:off x="4929190" y="4500570"/>
            <a:ext cx="1428760" cy="71438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2" name="21 Rectángulo"/>
          <p:cNvSpPr/>
          <p:nvPr/>
        </p:nvSpPr>
        <p:spPr>
          <a:xfrm>
            <a:off x="6357950" y="5072074"/>
            <a:ext cx="2587568" cy="338554"/>
          </a:xfrm>
          <a:prstGeom prst="rect">
            <a:avLst/>
          </a:prstGeom>
        </p:spPr>
        <p:txBody>
          <a:bodyPr wrap="none">
            <a:spAutoFit/>
          </a:bodyPr>
          <a:lstStyle/>
          <a:p>
            <a:pPr lvl="0" algn="ctr" fontAlgn="base">
              <a:spcBef>
                <a:spcPct val="0"/>
              </a:spcBef>
              <a:spcAft>
                <a:spcPct val="0"/>
              </a:spcAft>
              <a:defRPr/>
            </a:pPr>
            <a:r>
              <a:rPr lang="es-EC" sz="1600" kern="0" dirty="0" smtClean="0"/>
              <a:t>Acometida de Bajo Voltaje</a:t>
            </a:r>
            <a:endParaRPr lang="es-EC" sz="1600" kern="0" dirty="0"/>
          </a:p>
        </p:txBody>
      </p:sp>
      <p:cxnSp>
        <p:nvCxnSpPr>
          <p:cNvPr id="23" name="22 Conector recto de flecha"/>
          <p:cNvCxnSpPr/>
          <p:nvPr/>
        </p:nvCxnSpPr>
        <p:spPr>
          <a:xfrm flipV="1">
            <a:off x="5786446" y="3857628"/>
            <a:ext cx="1143008" cy="7143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6" name="25 Rectángulo"/>
          <p:cNvSpPr/>
          <p:nvPr/>
        </p:nvSpPr>
        <p:spPr>
          <a:xfrm>
            <a:off x="6786578" y="3429000"/>
            <a:ext cx="2194833" cy="338554"/>
          </a:xfrm>
          <a:prstGeom prst="rect">
            <a:avLst/>
          </a:prstGeom>
        </p:spPr>
        <p:txBody>
          <a:bodyPr wrap="none">
            <a:spAutoFit/>
          </a:bodyPr>
          <a:lstStyle/>
          <a:p>
            <a:pPr lvl="0" algn="ctr" fontAlgn="base">
              <a:spcBef>
                <a:spcPct val="0"/>
              </a:spcBef>
              <a:spcAft>
                <a:spcPct val="0"/>
              </a:spcAft>
              <a:defRPr/>
            </a:pPr>
            <a:r>
              <a:rPr lang="es-EC" sz="1600" kern="0" dirty="0" smtClean="0"/>
              <a:t>Interruptor automático</a:t>
            </a:r>
            <a:endParaRPr lang="es-EC" sz="1600" kern="0" dirty="0"/>
          </a:p>
        </p:txBody>
      </p:sp>
      <p:cxnSp>
        <p:nvCxnSpPr>
          <p:cNvPr id="28" name="27 Conector recto de flecha"/>
          <p:cNvCxnSpPr/>
          <p:nvPr/>
        </p:nvCxnSpPr>
        <p:spPr>
          <a:xfrm rot="10800000" flipV="1">
            <a:off x="2643174" y="5357826"/>
            <a:ext cx="928694" cy="42862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30" name="29 Rectángulo"/>
          <p:cNvSpPr/>
          <p:nvPr/>
        </p:nvSpPr>
        <p:spPr>
          <a:xfrm>
            <a:off x="857224" y="5857892"/>
            <a:ext cx="2340705" cy="338554"/>
          </a:xfrm>
          <a:prstGeom prst="rect">
            <a:avLst/>
          </a:prstGeom>
        </p:spPr>
        <p:txBody>
          <a:bodyPr wrap="none">
            <a:spAutoFit/>
          </a:bodyPr>
          <a:lstStyle/>
          <a:p>
            <a:pPr lvl="0" algn="ctr" fontAlgn="base">
              <a:spcBef>
                <a:spcPct val="0"/>
              </a:spcBef>
              <a:spcAft>
                <a:spcPct val="0"/>
              </a:spcAft>
              <a:defRPr/>
            </a:pPr>
            <a:r>
              <a:rPr lang="es-EC" sz="1600" kern="0" dirty="0" smtClean="0"/>
              <a:t>Base de Transformador</a:t>
            </a:r>
            <a:endParaRPr lang="es-EC" sz="1600" kern="0" dirty="0"/>
          </a:p>
        </p:txBody>
      </p:sp>
      <p:cxnSp>
        <p:nvCxnSpPr>
          <p:cNvPr id="31" name="30 Conector recto de flecha"/>
          <p:cNvCxnSpPr/>
          <p:nvPr/>
        </p:nvCxnSpPr>
        <p:spPr>
          <a:xfrm rot="16200000" flipH="1">
            <a:off x="4464843" y="5322107"/>
            <a:ext cx="714380" cy="35719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33" name="32 Rectángulo"/>
          <p:cNvSpPr/>
          <p:nvPr/>
        </p:nvSpPr>
        <p:spPr>
          <a:xfrm>
            <a:off x="4000496" y="5929330"/>
            <a:ext cx="2363147" cy="338554"/>
          </a:xfrm>
          <a:prstGeom prst="rect">
            <a:avLst/>
          </a:prstGeom>
        </p:spPr>
        <p:txBody>
          <a:bodyPr wrap="none">
            <a:spAutoFit/>
          </a:bodyPr>
          <a:lstStyle/>
          <a:p>
            <a:pPr lvl="0" algn="ctr" fontAlgn="base">
              <a:spcBef>
                <a:spcPct val="0"/>
              </a:spcBef>
              <a:spcAft>
                <a:spcPct val="0"/>
              </a:spcAft>
              <a:defRPr/>
            </a:pPr>
            <a:r>
              <a:rPr lang="es-EC" sz="1600" kern="0" dirty="0" smtClean="0"/>
              <a:t>Transformador Trifásico</a:t>
            </a:r>
            <a:endParaRPr lang="es-EC" sz="1600" kern="0" dirty="0"/>
          </a:p>
        </p:txBody>
      </p:sp>
      <p:cxnSp>
        <p:nvCxnSpPr>
          <p:cNvPr id="34" name="33 Conector recto de flecha"/>
          <p:cNvCxnSpPr/>
          <p:nvPr/>
        </p:nvCxnSpPr>
        <p:spPr>
          <a:xfrm rot="10800000" flipV="1">
            <a:off x="2500298" y="4786322"/>
            <a:ext cx="1500198" cy="14287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36" name="35 Rectángulo"/>
          <p:cNvSpPr/>
          <p:nvPr/>
        </p:nvSpPr>
        <p:spPr>
          <a:xfrm>
            <a:off x="714348" y="4714884"/>
            <a:ext cx="1770036" cy="338554"/>
          </a:xfrm>
          <a:prstGeom prst="rect">
            <a:avLst/>
          </a:prstGeom>
        </p:spPr>
        <p:txBody>
          <a:bodyPr wrap="none">
            <a:spAutoFit/>
          </a:bodyPr>
          <a:lstStyle/>
          <a:p>
            <a:pPr lvl="0" algn="ctr" fontAlgn="base">
              <a:spcBef>
                <a:spcPct val="0"/>
              </a:spcBef>
              <a:spcAft>
                <a:spcPct val="0"/>
              </a:spcAft>
              <a:defRPr/>
            </a:pPr>
            <a:r>
              <a:rPr lang="es-EC" sz="1600" kern="0" dirty="0" smtClean="0"/>
              <a:t>Neutro aterrizado</a:t>
            </a:r>
            <a:endParaRPr lang="es-EC" sz="1600" kern="0" dirty="0"/>
          </a:p>
        </p:txBody>
      </p:sp>
      <p:sp>
        <p:nvSpPr>
          <p:cNvPr id="37" name="36 Rectángulo"/>
          <p:cNvSpPr/>
          <p:nvPr/>
        </p:nvSpPr>
        <p:spPr>
          <a:xfrm>
            <a:off x="6949167" y="3714752"/>
            <a:ext cx="1050289" cy="338554"/>
          </a:xfrm>
          <a:prstGeom prst="rect">
            <a:avLst/>
          </a:prstGeom>
        </p:spPr>
        <p:txBody>
          <a:bodyPr wrap="none">
            <a:spAutoFit/>
          </a:bodyPr>
          <a:lstStyle/>
          <a:p>
            <a:pPr lvl="0" algn="ctr" fontAlgn="base">
              <a:spcBef>
                <a:spcPct val="0"/>
              </a:spcBef>
              <a:spcAft>
                <a:spcPct val="0"/>
              </a:spcAft>
              <a:defRPr/>
            </a:pPr>
            <a:r>
              <a:rPr lang="es-EC" sz="1600" kern="0" dirty="0" smtClean="0"/>
              <a:t>Disyuntor</a:t>
            </a:r>
            <a:endParaRPr lang="es-EC" sz="1600" kern="0" dirty="0"/>
          </a:p>
        </p:txBody>
      </p:sp>
      <p:sp>
        <p:nvSpPr>
          <p:cNvPr id="38" name="1 Título"/>
          <p:cNvSpPr txBox="1">
            <a:spLocks/>
          </p:cNvSpPr>
          <p:nvPr/>
        </p:nvSpPr>
        <p:spPr bwMode="white">
          <a:xfrm>
            <a:off x="-285784" y="0"/>
            <a:ext cx="2428892" cy="4206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C" sz="1200" b="0" i="0" u="none" strike="noStrike" kern="0" cap="none" spc="0" normalizeH="0" baseline="0" noProof="0" dirty="0" smtClean="0">
                <a:ln>
                  <a:noFill/>
                </a:ln>
                <a:solidFill>
                  <a:schemeClr val="bg1"/>
                </a:solidFill>
                <a:effectLst/>
                <a:uLnTx/>
                <a:uFillTx/>
                <a:latin typeface="+mj-lt"/>
                <a:ea typeface="+mj-ea"/>
                <a:cs typeface="+mj-cs"/>
              </a:rPr>
              <a:t>Parámetros Técnicos</a:t>
            </a:r>
            <a:endParaRPr kumimoji="0" lang="es-EC" sz="1200" b="0" i="0" u="none" strike="noStrike" kern="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cdb2004161gl">
  <a:themeElements>
    <a:clrScheme name="Tema de Office 1">
      <a:dk1>
        <a:srgbClr val="0D1259"/>
      </a:dk1>
      <a:lt1>
        <a:srgbClr val="FFFFFF"/>
      </a:lt1>
      <a:dk2>
        <a:srgbClr val="0E4AA2"/>
      </a:dk2>
      <a:lt2>
        <a:srgbClr val="C0C0C0"/>
      </a:lt2>
      <a:accent1>
        <a:srgbClr val="3191D3"/>
      </a:accent1>
      <a:accent2>
        <a:srgbClr val="81CFEB"/>
      </a:accent2>
      <a:accent3>
        <a:srgbClr val="FFFFFF"/>
      </a:accent3>
      <a:accent4>
        <a:srgbClr val="090E4B"/>
      </a:accent4>
      <a:accent5>
        <a:srgbClr val="ADC7E6"/>
      </a:accent5>
      <a:accent6>
        <a:srgbClr val="74BBD5"/>
      </a:accent6>
      <a:hlink>
        <a:srgbClr val="6FB7B7"/>
      </a:hlink>
      <a:folHlink>
        <a:srgbClr val="DCCA42"/>
      </a:folHlink>
    </a:clrScheme>
    <a:fontScheme name="Tema de Offic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ema de Office 1">
        <a:dk1>
          <a:srgbClr val="0D1259"/>
        </a:dk1>
        <a:lt1>
          <a:srgbClr val="FFFFFF"/>
        </a:lt1>
        <a:dk2>
          <a:srgbClr val="0E4AA2"/>
        </a:dk2>
        <a:lt2>
          <a:srgbClr val="C0C0C0"/>
        </a:lt2>
        <a:accent1>
          <a:srgbClr val="3191D3"/>
        </a:accent1>
        <a:accent2>
          <a:srgbClr val="81CFEB"/>
        </a:accent2>
        <a:accent3>
          <a:srgbClr val="FFFFFF"/>
        </a:accent3>
        <a:accent4>
          <a:srgbClr val="090E4B"/>
        </a:accent4>
        <a:accent5>
          <a:srgbClr val="ADC7E6"/>
        </a:accent5>
        <a:accent6>
          <a:srgbClr val="74BBD5"/>
        </a:accent6>
        <a:hlink>
          <a:srgbClr val="6FB7B7"/>
        </a:hlink>
        <a:folHlink>
          <a:srgbClr val="DCCA42"/>
        </a:folHlink>
      </a:clrScheme>
      <a:clrMap bg1="lt1" tx1="dk1" bg2="lt2" tx2="dk2" accent1="accent1" accent2="accent2" accent3="accent3" accent4="accent4" accent5="accent5" accent6="accent6" hlink="hlink" folHlink="folHlink"/>
    </a:extraClrScheme>
    <a:extraClrScheme>
      <a:clrScheme name="Tema de Office 2">
        <a:dk1>
          <a:srgbClr val="542F81"/>
        </a:dk1>
        <a:lt1>
          <a:srgbClr val="FFFFFF"/>
        </a:lt1>
        <a:dk2>
          <a:srgbClr val="0E4AA2"/>
        </a:dk2>
        <a:lt2>
          <a:srgbClr val="C0C0C0"/>
        </a:lt2>
        <a:accent1>
          <a:srgbClr val="2B59D9"/>
        </a:accent1>
        <a:accent2>
          <a:srgbClr val="EFA441"/>
        </a:accent2>
        <a:accent3>
          <a:srgbClr val="FFFFFF"/>
        </a:accent3>
        <a:accent4>
          <a:srgbClr val="46276D"/>
        </a:accent4>
        <a:accent5>
          <a:srgbClr val="ACB5E9"/>
        </a:accent5>
        <a:accent6>
          <a:srgbClr val="D9943A"/>
        </a:accent6>
        <a:hlink>
          <a:srgbClr val="63C398"/>
        </a:hlink>
        <a:folHlink>
          <a:srgbClr val="AAC856"/>
        </a:folHlink>
      </a:clrScheme>
      <a:clrMap bg1="lt1" tx1="dk1" bg2="lt2" tx2="dk2" accent1="accent1" accent2="accent2" accent3="accent3" accent4="accent4" accent5="accent5" accent6="accent6" hlink="hlink" folHlink="folHlink"/>
    </a:extraClrScheme>
    <a:extraClrScheme>
      <a:clrScheme name="Tema de Office 3">
        <a:dk1>
          <a:srgbClr val="0E3558"/>
        </a:dk1>
        <a:lt1>
          <a:srgbClr val="FFFFFF"/>
        </a:lt1>
        <a:dk2>
          <a:srgbClr val="006666"/>
        </a:dk2>
        <a:lt2>
          <a:srgbClr val="969696"/>
        </a:lt2>
        <a:accent1>
          <a:srgbClr val="E3BE05"/>
        </a:accent1>
        <a:accent2>
          <a:srgbClr val="4BC77A"/>
        </a:accent2>
        <a:accent3>
          <a:srgbClr val="FFFFFF"/>
        </a:accent3>
        <a:accent4>
          <a:srgbClr val="0A2C4A"/>
        </a:accent4>
        <a:accent5>
          <a:srgbClr val="EFDBAA"/>
        </a:accent5>
        <a:accent6>
          <a:srgbClr val="43B46E"/>
        </a:accent6>
        <a:hlink>
          <a:srgbClr val="CC3300"/>
        </a:hlink>
        <a:folHlink>
          <a:srgbClr val="333399"/>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cdb2004161gl</Template>
  <TotalTime>1606</TotalTime>
  <Words>4753</Words>
  <Application>Microsoft Office PowerPoint</Application>
  <PresentationFormat>Presentación en pantalla (4:3)</PresentationFormat>
  <Paragraphs>1879</Paragraphs>
  <Slides>49</Slides>
  <Notes>0</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49</vt:i4>
      </vt:variant>
    </vt:vector>
  </HeadingPairs>
  <TitlesOfParts>
    <vt:vector size="51" baseType="lpstr">
      <vt:lpstr>cdb2004161gl</vt:lpstr>
      <vt:lpstr>Image</vt:lpstr>
      <vt:lpstr>METODOLOGÍA DE DISEÑO PARA CENTROS DE TRANSFORMACIÓN A FUNCIONAR EN EDIFICIOS RESIDENCIALES DENTRO DEL ÁREA DE CONSECIÓN DE LA EMPRESA ELÉCTRICA QUITO S.A.</vt:lpstr>
      <vt:lpstr>Proceso de Diseño Centro de Transformación</vt:lpstr>
      <vt:lpstr>Sistema Eléctrico de Potencia</vt:lpstr>
      <vt:lpstr>Sistemas Trifásicos</vt:lpstr>
      <vt:lpstr>Líneas Eléctricas de Distribución</vt:lpstr>
      <vt:lpstr>Líneas Eléctricas de Distribución</vt:lpstr>
      <vt:lpstr>Transformadores</vt:lpstr>
      <vt:lpstr>Transformadores Trifásicos</vt:lpstr>
      <vt:lpstr>Centro de Transformación</vt:lpstr>
      <vt:lpstr>Análisis de Carga – Edificios Residenciales</vt:lpstr>
      <vt:lpstr>Diapositiva 11</vt:lpstr>
      <vt:lpstr>Diapositiva 12</vt:lpstr>
      <vt:lpstr>Diapositiva 13</vt:lpstr>
      <vt:lpstr>Diapositiva 14</vt:lpstr>
      <vt:lpstr>Diapositiva 15</vt:lpstr>
      <vt:lpstr>Diapositiva 16</vt:lpstr>
      <vt:lpstr>Parámetros de Carga Obtenidos, respecto a muestras analizados</vt:lpstr>
      <vt:lpstr>Parámetros de Carga Obtenidos, respecto a muestras analizados</vt:lpstr>
      <vt:lpstr>Factor de Potencia</vt:lpstr>
      <vt:lpstr>Factor de Potencia</vt:lpstr>
      <vt:lpstr>Consumo de Iluminación</vt:lpstr>
      <vt:lpstr>Caída de Tensión</vt:lpstr>
      <vt:lpstr>Resistividad de Suelos – Quito y Alrededores </vt:lpstr>
      <vt:lpstr>Aterrizar estructuras metálicas</vt:lpstr>
      <vt:lpstr>Niveles Isoceráunicos</vt:lpstr>
      <vt:lpstr>Verificación de Carga Instalada</vt:lpstr>
      <vt:lpstr>Carga Instalada – Edificio Ibis del Moral III</vt:lpstr>
      <vt:lpstr>Carga Instalada – Edificio Ibis del Moral III</vt:lpstr>
      <vt:lpstr>Carga Instalada – Edificio Ibis del Moral III</vt:lpstr>
      <vt:lpstr>Carga Instalada – Edificio Ibis del Moral III</vt:lpstr>
      <vt:lpstr>Carga Instalada – Edificio Ibis del Moral III</vt:lpstr>
      <vt:lpstr>Factor de Diversidad </vt:lpstr>
      <vt:lpstr>Diapositiva 33</vt:lpstr>
      <vt:lpstr>Diapositiva 34</vt:lpstr>
      <vt:lpstr>Diapositiva 35</vt:lpstr>
      <vt:lpstr>Diapositiva 36</vt:lpstr>
      <vt:lpstr>Dimensionamiento de Conductores</vt:lpstr>
      <vt:lpstr>Dimensionamiento de Protecciones</vt:lpstr>
      <vt:lpstr>Opciones de Sistemas de Scada para monitoreo de Centro de Transformación</vt:lpstr>
      <vt:lpstr>Sistema de Puesta a Tierra</vt:lpstr>
      <vt:lpstr>Sistema de Puesta a Tierra</vt:lpstr>
      <vt:lpstr>Sistema de Puesta a Tierra – Edificio Ibis del Moral III</vt:lpstr>
      <vt:lpstr>Pararrayos</vt:lpstr>
      <vt:lpstr>Parámetros de Obra Civil</vt:lpstr>
      <vt:lpstr>Parámetros de Obra Civil</vt:lpstr>
      <vt:lpstr>Verificación de Metodología</vt:lpstr>
      <vt:lpstr>Verificación de Metodología</vt:lpstr>
      <vt:lpstr>Conclusiones</vt:lpstr>
      <vt:lpstr>Diapositiva 49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METODOLOGÍA DE DISEÑO PARA CENTROS DE TRANSFORMACIÓN A FUNCIONAR EN EDIFICIOS RESIDENCIALES DENTRO DEL ÁREA DE CONSECIÓN DE LA EMPRESA ELÉCTRICA QUITO S.A.</dc:title>
  <dc:creator>ROMMEL</dc:creator>
  <cp:lastModifiedBy>ROMMEL</cp:lastModifiedBy>
  <cp:revision>167</cp:revision>
  <dcterms:created xsi:type="dcterms:W3CDTF">2013-02-01T03:02:15Z</dcterms:created>
  <dcterms:modified xsi:type="dcterms:W3CDTF">2013-03-01T17:04:28Z</dcterms:modified>
</cp:coreProperties>
</file>