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5" r:id="rId58"/>
    <p:sldId id="316" r:id="rId59"/>
    <p:sldId id="314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4" r:id="rId86"/>
    <p:sldId id="343" r:id="rId87"/>
    <p:sldId id="345" r:id="rId88"/>
    <p:sldId id="346" r:id="rId89"/>
    <p:sldId id="347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20" autoAdjust="0"/>
  </p:normalViewPr>
  <p:slideViewPr>
    <p:cSldViewPr>
      <p:cViewPr>
        <p:scale>
          <a:sx n="75" d="100"/>
          <a:sy n="75" d="100"/>
        </p:scale>
        <p:origin x="-1236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4EA0CF-13D0-47FB-83D5-5B50804A3E5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7F82EF5-72BC-4E06-BC61-7A39F51E428F}">
      <dgm:prSet phldrT="[Texto]"/>
      <dgm:spPr/>
      <dgm:t>
        <a:bodyPr/>
        <a:lstStyle/>
        <a:p>
          <a:r>
            <a:rPr lang="es-EC" dirty="0" smtClean="0"/>
            <a:t>$ 300 000</a:t>
          </a:r>
          <a:endParaRPr lang="es-EC" dirty="0"/>
        </a:p>
      </dgm:t>
    </dgm:pt>
    <dgm:pt modelId="{D46CFD96-871F-49BA-AE19-D8DC4B43B054}" type="parTrans" cxnId="{9BDD607D-724C-4F01-8FA1-C2C1F6E48F52}">
      <dgm:prSet/>
      <dgm:spPr/>
      <dgm:t>
        <a:bodyPr/>
        <a:lstStyle/>
        <a:p>
          <a:endParaRPr lang="es-EC"/>
        </a:p>
      </dgm:t>
    </dgm:pt>
    <dgm:pt modelId="{0DCA34F1-E745-4DB2-90D6-CAF1F26A61A9}" type="sibTrans" cxnId="{9BDD607D-724C-4F01-8FA1-C2C1F6E48F52}">
      <dgm:prSet/>
      <dgm:spPr/>
      <dgm:t>
        <a:bodyPr/>
        <a:lstStyle/>
        <a:p>
          <a:endParaRPr lang="es-EC"/>
        </a:p>
      </dgm:t>
    </dgm:pt>
    <dgm:pt modelId="{5C821CE2-BFFA-4D9B-9C0B-E799A72C03B1}">
      <dgm:prSet phldrT="[Texto]"/>
      <dgm:spPr/>
      <dgm:t>
        <a:bodyPr/>
        <a:lstStyle/>
        <a:p>
          <a:r>
            <a:rPr lang="es-EC" dirty="0" smtClean="0"/>
            <a:t>Equipo Mecánico</a:t>
          </a:r>
          <a:endParaRPr lang="es-EC" dirty="0"/>
        </a:p>
      </dgm:t>
    </dgm:pt>
    <dgm:pt modelId="{96908253-6678-4221-A814-6585F391AAB4}" type="parTrans" cxnId="{9FA80E59-F86A-4D08-9DA8-2AFF945E6F4F}">
      <dgm:prSet/>
      <dgm:spPr/>
      <dgm:t>
        <a:bodyPr/>
        <a:lstStyle/>
        <a:p>
          <a:endParaRPr lang="es-EC"/>
        </a:p>
      </dgm:t>
    </dgm:pt>
    <dgm:pt modelId="{AEB0D299-7CC5-45A7-B07A-CEC305DAE167}" type="sibTrans" cxnId="{9FA80E59-F86A-4D08-9DA8-2AFF945E6F4F}">
      <dgm:prSet/>
      <dgm:spPr/>
      <dgm:t>
        <a:bodyPr/>
        <a:lstStyle/>
        <a:p>
          <a:endParaRPr lang="es-EC"/>
        </a:p>
      </dgm:t>
    </dgm:pt>
    <dgm:pt modelId="{C4F37A8C-8C90-45BB-849D-B18725EA1196}">
      <dgm:prSet phldrT="[Texto]"/>
      <dgm:spPr/>
      <dgm:t>
        <a:bodyPr/>
        <a:lstStyle/>
        <a:p>
          <a:r>
            <a:rPr lang="es-EC" dirty="0" smtClean="0"/>
            <a:t>$ 20 000</a:t>
          </a:r>
          <a:endParaRPr lang="es-EC" dirty="0"/>
        </a:p>
      </dgm:t>
    </dgm:pt>
    <dgm:pt modelId="{7B0F5F50-0D7B-4B4A-B63D-087EBE8DF981}" type="parTrans" cxnId="{4979AEEB-ACD7-4382-9BE4-990E7FC5E128}">
      <dgm:prSet/>
      <dgm:spPr/>
      <dgm:t>
        <a:bodyPr/>
        <a:lstStyle/>
        <a:p>
          <a:endParaRPr lang="es-EC"/>
        </a:p>
      </dgm:t>
    </dgm:pt>
    <dgm:pt modelId="{8D8DA9C9-010A-4DF3-8E8B-2465CDB10FE2}" type="sibTrans" cxnId="{4979AEEB-ACD7-4382-9BE4-990E7FC5E128}">
      <dgm:prSet/>
      <dgm:spPr/>
      <dgm:t>
        <a:bodyPr/>
        <a:lstStyle/>
        <a:p>
          <a:endParaRPr lang="es-EC"/>
        </a:p>
      </dgm:t>
    </dgm:pt>
    <dgm:pt modelId="{E385C7BA-CAFE-4C11-80ED-1657FD790824}">
      <dgm:prSet phldrT="[Texto]"/>
      <dgm:spPr/>
      <dgm:t>
        <a:bodyPr/>
        <a:lstStyle/>
        <a:p>
          <a:r>
            <a:rPr lang="es-EC" dirty="0" smtClean="0"/>
            <a:t>Equipo Electrónico</a:t>
          </a:r>
          <a:endParaRPr lang="es-EC" dirty="0"/>
        </a:p>
      </dgm:t>
    </dgm:pt>
    <dgm:pt modelId="{7CDB6941-DFC4-4822-A35C-8FE67E2694F4}" type="parTrans" cxnId="{9520CC61-2BC1-48EA-85D4-7995395EF706}">
      <dgm:prSet/>
      <dgm:spPr/>
      <dgm:t>
        <a:bodyPr/>
        <a:lstStyle/>
        <a:p>
          <a:endParaRPr lang="es-EC"/>
        </a:p>
      </dgm:t>
    </dgm:pt>
    <dgm:pt modelId="{498E9DD6-7337-4F23-8922-1AAC1DCC4C07}" type="sibTrans" cxnId="{9520CC61-2BC1-48EA-85D4-7995395EF706}">
      <dgm:prSet/>
      <dgm:spPr/>
      <dgm:t>
        <a:bodyPr/>
        <a:lstStyle/>
        <a:p>
          <a:endParaRPr lang="es-EC"/>
        </a:p>
      </dgm:t>
    </dgm:pt>
    <dgm:pt modelId="{2272DE4E-A7A2-4A86-BCE5-3BF0CE99F818}">
      <dgm:prSet phldrT="[Texto]"/>
      <dgm:spPr/>
      <dgm:t>
        <a:bodyPr/>
        <a:lstStyle/>
        <a:p>
          <a:r>
            <a:rPr lang="es-EC" dirty="0" smtClean="0"/>
            <a:t>$ 21 000</a:t>
          </a:r>
          <a:endParaRPr lang="es-EC" dirty="0"/>
        </a:p>
      </dgm:t>
    </dgm:pt>
    <dgm:pt modelId="{2226663E-DE7B-4DDE-876E-6465538048FA}" type="parTrans" cxnId="{3E6C7887-34AF-478E-8C5C-5AA8F17B201A}">
      <dgm:prSet/>
      <dgm:spPr/>
      <dgm:t>
        <a:bodyPr/>
        <a:lstStyle/>
        <a:p>
          <a:endParaRPr lang="es-EC"/>
        </a:p>
      </dgm:t>
    </dgm:pt>
    <dgm:pt modelId="{56E1BA1E-3C63-42C9-B681-BC209FD83474}" type="sibTrans" cxnId="{3E6C7887-34AF-478E-8C5C-5AA8F17B201A}">
      <dgm:prSet/>
      <dgm:spPr/>
      <dgm:t>
        <a:bodyPr/>
        <a:lstStyle/>
        <a:p>
          <a:endParaRPr lang="es-EC"/>
        </a:p>
      </dgm:t>
    </dgm:pt>
    <dgm:pt modelId="{7DD1F123-024C-456A-B863-8FD2234708BE}">
      <dgm:prSet phldrT="[Texto]"/>
      <dgm:spPr/>
      <dgm:t>
        <a:bodyPr/>
        <a:lstStyle/>
        <a:p>
          <a:r>
            <a:rPr lang="es-EC" dirty="0" smtClean="0"/>
            <a:t>Mano de Obra para Puesta en Marcha</a:t>
          </a:r>
          <a:endParaRPr lang="es-EC" dirty="0"/>
        </a:p>
      </dgm:t>
    </dgm:pt>
    <dgm:pt modelId="{84D735BF-8AE9-4913-A12B-1EACB95B2D7B}" type="parTrans" cxnId="{B6AE2F7B-038C-401F-BE33-2120143EAF47}">
      <dgm:prSet/>
      <dgm:spPr/>
      <dgm:t>
        <a:bodyPr/>
        <a:lstStyle/>
        <a:p>
          <a:endParaRPr lang="es-EC"/>
        </a:p>
      </dgm:t>
    </dgm:pt>
    <dgm:pt modelId="{6775CDFB-17AA-4725-8ECD-35A2EA65ED3A}" type="sibTrans" cxnId="{B6AE2F7B-038C-401F-BE33-2120143EAF47}">
      <dgm:prSet/>
      <dgm:spPr/>
      <dgm:t>
        <a:bodyPr/>
        <a:lstStyle/>
        <a:p>
          <a:endParaRPr lang="es-EC"/>
        </a:p>
      </dgm:t>
    </dgm:pt>
    <dgm:pt modelId="{B4C0D477-D0DC-4545-AD0D-BBB9912315F4}">
      <dgm:prSet phldrT="[Texto]"/>
      <dgm:spPr/>
      <dgm:t>
        <a:bodyPr/>
        <a:lstStyle/>
        <a:p>
          <a:r>
            <a:rPr lang="es-EC" dirty="0" smtClean="0"/>
            <a:t>Plan Piloto Regionalizado</a:t>
          </a:r>
          <a:endParaRPr lang="es-EC" dirty="0"/>
        </a:p>
      </dgm:t>
    </dgm:pt>
    <dgm:pt modelId="{253A6EE9-68CB-47EE-AFF5-557BA356E548}" type="parTrans" cxnId="{24A0F503-8669-40DF-88A4-7F520BB97357}">
      <dgm:prSet/>
      <dgm:spPr/>
      <dgm:t>
        <a:bodyPr/>
        <a:lstStyle/>
        <a:p>
          <a:endParaRPr lang="es-EC"/>
        </a:p>
      </dgm:t>
    </dgm:pt>
    <dgm:pt modelId="{AE1EACB6-E2DB-4CF6-AAB2-6BA8B296ECCF}" type="sibTrans" cxnId="{24A0F503-8669-40DF-88A4-7F520BB97357}">
      <dgm:prSet/>
      <dgm:spPr/>
      <dgm:t>
        <a:bodyPr/>
        <a:lstStyle/>
        <a:p>
          <a:endParaRPr lang="es-EC"/>
        </a:p>
      </dgm:t>
    </dgm:pt>
    <dgm:pt modelId="{F926D815-998B-438D-9EB2-0042A8855044}">
      <dgm:prSet phldrT="[Texto]"/>
      <dgm:spPr/>
      <dgm:t>
        <a:bodyPr/>
        <a:lstStyle/>
        <a:p>
          <a:r>
            <a:rPr lang="es-EC" dirty="0" smtClean="0"/>
            <a:t>$ 45 000</a:t>
          </a:r>
          <a:endParaRPr lang="es-EC" dirty="0"/>
        </a:p>
      </dgm:t>
    </dgm:pt>
    <dgm:pt modelId="{8350BB1A-DF71-4E17-AFAA-8BF0728BDA95}" type="parTrans" cxnId="{ADB5661A-3FA2-4579-87FB-E52CB4145F97}">
      <dgm:prSet/>
      <dgm:spPr/>
      <dgm:t>
        <a:bodyPr/>
        <a:lstStyle/>
        <a:p>
          <a:endParaRPr lang="es-EC"/>
        </a:p>
      </dgm:t>
    </dgm:pt>
    <dgm:pt modelId="{405F2787-ECCA-4E4C-8270-2E330AD8DFCA}" type="sibTrans" cxnId="{ADB5661A-3FA2-4579-87FB-E52CB4145F97}">
      <dgm:prSet/>
      <dgm:spPr/>
      <dgm:t>
        <a:bodyPr/>
        <a:lstStyle/>
        <a:p>
          <a:endParaRPr lang="es-EC"/>
        </a:p>
      </dgm:t>
    </dgm:pt>
    <dgm:pt modelId="{6EE36AD8-FD92-4845-8B6B-5FFA1E8CF133}">
      <dgm:prSet phldrT="[Texto]"/>
      <dgm:spPr/>
      <dgm:t>
        <a:bodyPr/>
        <a:lstStyle/>
        <a:p>
          <a:r>
            <a:rPr lang="es-EC" dirty="0" smtClean="0"/>
            <a:t>$ 80 000</a:t>
          </a:r>
          <a:endParaRPr lang="es-EC" dirty="0"/>
        </a:p>
      </dgm:t>
    </dgm:pt>
    <dgm:pt modelId="{33325B87-71E2-4445-93EE-026D824F93FE}" type="parTrans" cxnId="{8DC36341-4DCA-406A-B982-7D64EF2E54FD}">
      <dgm:prSet/>
      <dgm:spPr/>
      <dgm:t>
        <a:bodyPr/>
        <a:lstStyle/>
        <a:p>
          <a:endParaRPr lang="es-EC"/>
        </a:p>
      </dgm:t>
    </dgm:pt>
    <dgm:pt modelId="{D887CB68-112D-40E6-AB43-56A0F2680249}" type="sibTrans" cxnId="{8DC36341-4DCA-406A-B982-7D64EF2E54FD}">
      <dgm:prSet/>
      <dgm:spPr/>
      <dgm:t>
        <a:bodyPr/>
        <a:lstStyle/>
        <a:p>
          <a:endParaRPr lang="es-EC"/>
        </a:p>
      </dgm:t>
    </dgm:pt>
    <dgm:pt modelId="{9FA19C5D-62FA-4F20-B43C-042A0D547206}">
      <dgm:prSet phldrT="[Texto]"/>
      <dgm:spPr/>
      <dgm:t>
        <a:bodyPr/>
        <a:lstStyle/>
        <a:p>
          <a:r>
            <a:rPr lang="es-EC" dirty="0" smtClean="0"/>
            <a:t>Infraestructura</a:t>
          </a:r>
          <a:endParaRPr lang="es-EC" dirty="0"/>
        </a:p>
      </dgm:t>
    </dgm:pt>
    <dgm:pt modelId="{DFE98ED2-8D20-4E07-ABF7-62D676825288}" type="parTrans" cxnId="{5840A2DC-CC88-4BC2-B87B-12D5CC8C5171}">
      <dgm:prSet/>
      <dgm:spPr/>
      <dgm:t>
        <a:bodyPr/>
        <a:lstStyle/>
        <a:p>
          <a:endParaRPr lang="es-EC"/>
        </a:p>
      </dgm:t>
    </dgm:pt>
    <dgm:pt modelId="{1A290B0D-B5F0-45C9-89D1-678D76532931}" type="sibTrans" cxnId="{5840A2DC-CC88-4BC2-B87B-12D5CC8C5171}">
      <dgm:prSet/>
      <dgm:spPr/>
      <dgm:t>
        <a:bodyPr/>
        <a:lstStyle/>
        <a:p>
          <a:endParaRPr lang="es-EC"/>
        </a:p>
      </dgm:t>
    </dgm:pt>
    <dgm:pt modelId="{2FA08226-250C-4459-B08F-CA719FCD986D}" type="pres">
      <dgm:prSet presAssocID="{174EA0CF-13D0-47FB-83D5-5B50804A3E54}" presName="Name0" presStyleCnt="0">
        <dgm:presLayoutVars>
          <dgm:dir/>
          <dgm:animLvl val="lvl"/>
          <dgm:resizeHandles val="exact"/>
        </dgm:presLayoutVars>
      </dgm:prSet>
      <dgm:spPr/>
    </dgm:pt>
    <dgm:pt modelId="{3CCC5F8F-C034-4200-8194-E0702381A2B3}" type="pres">
      <dgm:prSet presAssocID="{174EA0CF-13D0-47FB-83D5-5B50804A3E54}" presName="tSp" presStyleCnt="0"/>
      <dgm:spPr/>
    </dgm:pt>
    <dgm:pt modelId="{F72F9656-1C0B-42B1-9DD1-8074CF430C4B}" type="pres">
      <dgm:prSet presAssocID="{174EA0CF-13D0-47FB-83D5-5B50804A3E54}" presName="bSp" presStyleCnt="0"/>
      <dgm:spPr/>
    </dgm:pt>
    <dgm:pt modelId="{1C06A899-755C-4722-B0EE-08E04312963A}" type="pres">
      <dgm:prSet presAssocID="{174EA0CF-13D0-47FB-83D5-5B50804A3E54}" presName="process" presStyleCnt="0"/>
      <dgm:spPr/>
    </dgm:pt>
    <dgm:pt modelId="{0CF31029-77A9-476F-8860-27F811EC0F3D}" type="pres">
      <dgm:prSet presAssocID="{D7F82EF5-72BC-4E06-BC61-7A39F51E428F}" presName="composite1" presStyleCnt="0"/>
      <dgm:spPr/>
    </dgm:pt>
    <dgm:pt modelId="{F502FFE2-644D-4045-8A48-E3B8BF9AF86A}" type="pres">
      <dgm:prSet presAssocID="{D7F82EF5-72BC-4E06-BC61-7A39F51E428F}" presName="dummyNode1" presStyleLbl="node1" presStyleIdx="0" presStyleCnt="5"/>
      <dgm:spPr/>
    </dgm:pt>
    <dgm:pt modelId="{A6779E5F-38C5-45D1-B619-3D26D2E5F788}" type="pres">
      <dgm:prSet presAssocID="{D7F82EF5-72BC-4E06-BC61-7A39F51E428F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311DAE-1AF7-45F9-B607-E43B61EE3A13}" type="pres">
      <dgm:prSet presAssocID="{D7F82EF5-72BC-4E06-BC61-7A39F51E428F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AD8E5F-3B88-47AE-B9BF-6BE27ED96C52}" type="pres">
      <dgm:prSet presAssocID="{D7F82EF5-72BC-4E06-BC61-7A39F51E428F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CE2492-A161-4101-8130-5445D32591FE}" type="pres">
      <dgm:prSet presAssocID="{D7F82EF5-72BC-4E06-BC61-7A39F51E428F}" presName="connSite1" presStyleCnt="0"/>
      <dgm:spPr/>
    </dgm:pt>
    <dgm:pt modelId="{8D5B58C0-F2BB-4D1D-8EB1-CEC9F767DE91}" type="pres">
      <dgm:prSet presAssocID="{0DCA34F1-E745-4DB2-90D6-CAF1F26A61A9}" presName="Name9" presStyleLbl="sibTrans2D1" presStyleIdx="0" presStyleCnt="4"/>
      <dgm:spPr/>
    </dgm:pt>
    <dgm:pt modelId="{9F2533AC-DEE8-4228-ABF6-669B6D69091F}" type="pres">
      <dgm:prSet presAssocID="{C4F37A8C-8C90-45BB-849D-B18725EA1196}" presName="composite2" presStyleCnt="0"/>
      <dgm:spPr/>
    </dgm:pt>
    <dgm:pt modelId="{C426DAA2-2F06-4BEA-AC46-BD69047F141F}" type="pres">
      <dgm:prSet presAssocID="{C4F37A8C-8C90-45BB-849D-B18725EA1196}" presName="dummyNode2" presStyleLbl="node1" presStyleIdx="0" presStyleCnt="5"/>
      <dgm:spPr/>
    </dgm:pt>
    <dgm:pt modelId="{956FE472-B129-4D9B-97B1-BACABDE5771F}" type="pres">
      <dgm:prSet presAssocID="{C4F37A8C-8C90-45BB-849D-B18725EA1196}" presName="childNode2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46D4B3-A347-436A-8E6F-F3BE502655DB}" type="pres">
      <dgm:prSet presAssocID="{C4F37A8C-8C90-45BB-849D-B18725EA1196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74DC87-BE8D-4804-8BAD-204783CB59B1}" type="pres">
      <dgm:prSet presAssocID="{C4F37A8C-8C90-45BB-849D-B18725EA1196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876363-5AE8-43D8-98AD-4EDB6D51D254}" type="pres">
      <dgm:prSet presAssocID="{C4F37A8C-8C90-45BB-849D-B18725EA1196}" presName="connSite2" presStyleCnt="0"/>
      <dgm:spPr/>
    </dgm:pt>
    <dgm:pt modelId="{55282FFF-7EF9-4CFB-8DE9-7044333BD2DB}" type="pres">
      <dgm:prSet presAssocID="{8D8DA9C9-010A-4DF3-8E8B-2465CDB10FE2}" presName="Name18" presStyleLbl="sibTrans2D1" presStyleIdx="1" presStyleCnt="4"/>
      <dgm:spPr/>
    </dgm:pt>
    <dgm:pt modelId="{08958F55-47DC-46F9-930F-950E66218C42}" type="pres">
      <dgm:prSet presAssocID="{2272DE4E-A7A2-4A86-BCE5-3BF0CE99F818}" presName="composite1" presStyleCnt="0"/>
      <dgm:spPr/>
    </dgm:pt>
    <dgm:pt modelId="{1BBEA82D-B41E-40A8-A035-2DBDA959077A}" type="pres">
      <dgm:prSet presAssocID="{2272DE4E-A7A2-4A86-BCE5-3BF0CE99F818}" presName="dummyNode1" presStyleLbl="node1" presStyleIdx="1" presStyleCnt="5"/>
      <dgm:spPr/>
    </dgm:pt>
    <dgm:pt modelId="{82A0243C-77C7-4917-8068-CF986E0871B4}" type="pres">
      <dgm:prSet presAssocID="{2272DE4E-A7A2-4A86-BCE5-3BF0CE99F818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E0E32E-CD68-406D-BB84-82934A22E35A}" type="pres">
      <dgm:prSet presAssocID="{2272DE4E-A7A2-4A86-BCE5-3BF0CE99F818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EB954A-AB71-4056-BAD2-FEC285779DED}" type="pres">
      <dgm:prSet presAssocID="{2272DE4E-A7A2-4A86-BCE5-3BF0CE99F818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C57C241B-449B-4744-ADAA-F0B348BD8B41}" type="pres">
      <dgm:prSet presAssocID="{2272DE4E-A7A2-4A86-BCE5-3BF0CE99F818}" presName="connSite1" presStyleCnt="0"/>
      <dgm:spPr/>
    </dgm:pt>
    <dgm:pt modelId="{80D7AD3A-9661-4FBF-87AB-FE3B0FF02801}" type="pres">
      <dgm:prSet presAssocID="{56E1BA1E-3C63-42C9-B681-BC209FD83474}" presName="Name9" presStyleLbl="sibTrans2D1" presStyleIdx="2" presStyleCnt="4"/>
      <dgm:spPr/>
    </dgm:pt>
    <dgm:pt modelId="{015B4B75-0EF7-495F-B2E2-58545AB4B2E5}" type="pres">
      <dgm:prSet presAssocID="{F926D815-998B-438D-9EB2-0042A8855044}" presName="composite2" presStyleCnt="0"/>
      <dgm:spPr/>
    </dgm:pt>
    <dgm:pt modelId="{14B091CB-BB10-42FF-AF49-5B0EA9205D32}" type="pres">
      <dgm:prSet presAssocID="{F926D815-998B-438D-9EB2-0042A8855044}" presName="dummyNode2" presStyleLbl="node1" presStyleIdx="2" presStyleCnt="5"/>
      <dgm:spPr/>
    </dgm:pt>
    <dgm:pt modelId="{7659458B-A495-4D58-BBD4-A8F0B613A1C2}" type="pres">
      <dgm:prSet presAssocID="{F926D815-998B-438D-9EB2-0042A8855044}" presName="childNode2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1A432A-DC27-4542-9275-C5AE23066A3D}" type="pres">
      <dgm:prSet presAssocID="{F926D815-998B-438D-9EB2-0042A8855044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693FA-123D-4EE8-880B-CFACC075B395}" type="pres">
      <dgm:prSet presAssocID="{F926D815-998B-438D-9EB2-0042A8855044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14123247-D515-4636-ABA3-BF583407FFEF}" type="pres">
      <dgm:prSet presAssocID="{F926D815-998B-438D-9EB2-0042A8855044}" presName="connSite2" presStyleCnt="0"/>
      <dgm:spPr/>
    </dgm:pt>
    <dgm:pt modelId="{69387C15-2116-47EF-AEE0-ACE18AA2E53D}" type="pres">
      <dgm:prSet presAssocID="{405F2787-ECCA-4E4C-8270-2E330AD8DFCA}" presName="Name18" presStyleLbl="sibTrans2D1" presStyleIdx="3" presStyleCnt="4"/>
      <dgm:spPr/>
    </dgm:pt>
    <dgm:pt modelId="{BD1D2A63-DAE3-43DE-A72F-69FEB1A73DAA}" type="pres">
      <dgm:prSet presAssocID="{6EE36AD8-FD92-4845-8B6B-5FFA1E8CF133}" presName="composite1" presStyleCnt="0"/>
      <dgm:spPr/>
    </dgm:pt>
    <dgm:pt modelId="{FB886872-8337-4F4E-9B09-49F8B01518C2}" type="pres">
      <dgm:prSet presAssocID="{6EE36AD8-FD92-4845-8B6B-5FFA1E8CF133}" presName="dummyNode1" presStyleLbl="node1" presStyleIdx="3" presStyleCnt="5"/>
      <dgm:spPr/>
    </dgm:pt>
    <dgm:pt modelId="{F8F27A9C-6A75-4643-A719-CF1DB93501A3}" type="pres">
      <dgm:prSet presAssocID="{6EE36AD8-FD92-4845-8B6B-5FFA1E8CF133}" presName="childNode1" presStyleLbl="bgAcc1" presStyleIdx="4" presStyleCnt="5">
        <dgm:presLayoutVars>
          <dgm:bulletEnabled val="1"/>
        </dgm:presLayoutVars>
      </dgm:prSet>
      <dgm:spPr/>
    </dgm:pt>
    <dgm:pt modelId="{CD250B72-54A2-4CC8-9ED5-B39F31FBE60D}" type="pres">
      <dgm:prSet presAssocID="{6EE36AD8-FD92-4845-8B6B-5FFA1E8CF133}" presName="childNode1tx" presStyleLbl="bgAcc1" presStyleIdx="4" presStyleCnt="5">
        <dgm:presLayoutVars>
          <dgm:bulletEnabled val="1"/>
        </dgm:presLayoutVars>
      </dgm:prSet>
      <dgm:spPr/>
    </dgm:pt>
    <dgm:pt modelId="{F9D42604-E260-4C92-BFC0-DD7C2114E66D}" type="pres">
      <dgm:prSet presAssocID="{6EE36AD8-FD92-4845-8B6B-5FFA1E8CF133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73B7E495-B9A0-4836-A308-90A16B6B8648}" type="pres">
      <dgm:prSet presAssocID="{6EE36AD8-FD92-4845-8B6B-5FFA1E8CF133}" presName="connSite1" presStyleCnt="0"/>
      <dgm:spPr/>
    </dgm:pt>
  </dgm:ptLst>
  <dgm:cxnLst>
    <dgm:cxn modelId="{4979AEEB-ACD7-4382-9BE4-990E7FC5E128}" srcId="{174EA0CF-13D0-47FB-83D5-5B50804A3E54}" destId="{C4F37A8C-8C90-45BB-849D-B18725EA1196}" srcOrd="1" destOrd="0" parTransId="{7B0F5F50-0D7B-4B4A-B63D-087EBE8DF981}" sibTransId="{8D8DA9C9-010A-4DF3-8E8B-2465CDB10FE2}"/>
    <dgm:cxn modelId="{77DEF7D3-B473-4609-BCD5-CA99C83E3A14}" type="presOf" srcId="{C4F37A8C-8C90-45BB-849D-B18725EA1196}" destId="{E574DC87-BE8D-4804-8BAD-204783CB59B1}" srcOrd="0" destOrd="0" presId="urn:microsoft.com/office/officeart/2005/8/layout/hProcess4"/>
    <dgm:cxn modelId="{DE7862DD-DB68-4B8C-BAD5-52FA57496702}" type="presOf" srcId="{B4C0D477-D0DC-4545-AD0D-BBB9912315F4}" destId="{7659458B-A495-4D58-BBD4-A8F0B613A1C2}" srcOrd="0" destOrd="0" presId="urn:microsoft.com/office/officeart/2005/8/layout/hProcess4"/>
    <dgm:cxn modelId="{EA285B4F-C06B-48CA-B3C1-014547D25107}" type="presOf" srcId="{9FA19C5D-62FA-4F20-B43C-042A0D547206}" destId="{F8F27A9C-6A75-4643-A719-CF1DB93501A3}" srcOrd="0" destOrd="0" presId="urn:microsoft.com/office/officeart/2005/8/layout/hProcess4"/>
    <dgm:cxn modelId="{FC4BA3A4-C802-468A-B83A-A2C12890B339}" type="presOf" srcId="{56E1BA1E-3C63-42C9-B681-BC209FD83474}" destId="{80D7AD3A-9661-4FBF-87AB-FE3B0FF02801}" srcOrd="0" destOrd="0" presId="urn:microsoft.com/office/officeart/2005/8/layout/hProcess4"/>
    <dgm:cxn modelId="{8DC36341-4DCA-406A-B982-7D64EF2E54FD}" srcId="{174EA0CF-13D0-47FB-83D5-5B50804A3E54}" destId="{6EE36AD8-FD92-4845-8B6B-5FFA1E8CF133}" srcOrd="4" destOrd="0" parTransId="{33325B87-71E2-4445-93EE-026D824F93FE}" sibTransId="{D887CB68-112D-40E6-AB43-56A0F2680249}"/>
    <dgm:cxn modelId="{B3F7332A-87E0-487F-9ED1-09DCC13B7AF7}" type="presOf" srcId="{405F2787-ECCA-4E4C-8270-2E330AD8DFCA}" destId="{69387C15-2116-47EF-AEE0-ACE18AA2E53D}" srcOrd="0" destOrd="0" presId="urn:microsoft.com/office/officeart/2005/8/layout/hProcess4"/>
    <dgm:cxn modelId="{24A0F503-8669-40DF-88A4-7F520BB97357}" srcId="{F926D815-998B-438D-9EB2-0042A8855044}" destId="{B4C0D477-D0DC-4545-AD0D-BBB9912315F4}" srcOrd="0" destOrd="0" parTransId="{253A6EE9-68CB-47EE-AFF5-557BA356E548}" sibTransId="{AE1EACB6-E2DB-4CF6-AAB2-6BA8B296ECCF}"/>
    <dgm:cxn modelId="{9BDD607D-724C-4F01-8FA1-C2C1F6E48F52}" srcId="{174EA0CF-13D0-47FB-83D5-5B50804A3E54}" destId="{D7F82EF5-72BC-4E06-BC61-7A39F51E428F}" srcOrd="0" destOrd="0" parTransId="{D46CFD96-871F-49BA-AE19-D8DC4B43B054}" sibTransId="{0DCA34F1-E745-4DB2-90D6-CAF1F26A61A9}"/>
    <dgm:cxn modelId="{9FA80E59-F86A-4D08-9DA8-2AFF945E6F4F}" srcId="{D7F82EF5-72BC-4E06-BC61-7A39F51E428F}" destId="{5C821CE2-BFFA-4D9B-9C0B-E799A72C03B1}" srcOrd="0" destOrd="0" parTransId="{96908253-6678-4221-A814-6585F391AAB4}" sibTransId="{AEB0D299-7CC5-45A7-B07A-CEC305DAE167}"/>
    <dgm:cxn modelId="{52D4BB3A-18A6-4535-B33A-D14119CDE8AE}" type="presOf" srcId="{7DD1F123-024C-456A-B863-8FD2234708BE}" destId="{A6E0E32E-CD68-406D-BB84-82934A22E35A}" srcOrd="1" destOrd="0" presId="urn:microsoft.com/office/officeart/2005/8/layout/hProcess4"/>
    <dgm:cxn modelId="{3E6C7887-34AF-478E-8C5C-5AA8F17B201A}" srcId="{174EA0CF-13D0-47FB-83D5-5B50804A3E54}" destId="{2272DE4E-A7A2-4A86-BCE5-3BF0CE99F818}" srcOrd="2" destOrd="0" parTransId="{2226663E-DE7B-4DDE-876E-6465538048FA}" sibTransId="{56E1BA1E-3C63-42C9-B681-BC209FD83474}"/>
    <dgm:cxn modelId="{9520CC61-2BC1-48EA-85D4-7995395EF706}" srcId="{C4F37A8C-8C90-45BB-849D-B18725EA1196}" destId="{E385C7BA-CAFE-4C11-80ED-1657FD790824}" srcOrd="0" destOrd="0" parTransId="{7CDB6941-DFC4-4822-A35C-8FE67E2694F4}" sibTransId="{498E9DD6-7337-4F23-8922-1AAC1DCC4C07}"/>
    <dgm:cxn modelId="{ADB5661A-3FA2-4579-87FB-E52CB4145F97}" srcId="{174EA0CF-13D0-47FB-83D5-5B50804A3E54}" destId="{F926D815-998B-438D-9EB2-0042A8855044}" srcOrd="3" destOrd="0" parTransId="{8350BB1A-DF71-4E17-AFAA-8BF0728BDA95}" sibTransId="{405F2787-ECCA-4E4C-8270-2E330AD8DFCA}"/>
    <dgm:cxn modelId="{8C4ED46E-518A-4200-9F29-803506F45B7C}" type="presOf" srcId="{E385C7BA-CAFE-4C11-80ED-1657FD790824}" destId="{8A46D4B3-A347-436A-8E6F-F3BE502655DB}" srcOrd="1" destOrd="0" presId="urn:microsoft.com/office/officeart/2005/8/layout/hProcess4"/>
    <dgm:cxn modelId="{6323AA43-96F9-4EDB-A30E-00D62281E043}" type="presOf" srcId="{7DD1F123-024C-456A-B863-8FD2234708BE}" destId="{82A0243C-77C7-4917-8068-CF986E0871B4}" srcOrd="0" destOrd="0" presId="urn:microsoft.com/office/officeart/2005/8/layout/hProcess4"/>
    <dgm:cxn modelId="{F6A5EF8C-4504-40CD-A2F1-E3722B9CAC76}" type="presOf" srcId="{D7F82EF5-72BC-4E06-BC61-7A39F51E428F}" destId="{69AD8E5F-3B88-47AE-B9BF-6BE27ED96C52}" srcOrd="0" destOrd="0" presId="urn:microsoft.com/office/officeart/2005/8/layout/hProcess4"/>
    <dgm:cxn modelId="{A583CF64-13BF-4AC8-9E1A-4B337DFE8104}" type="presOf" srcId="{5C821CE2-BFFA-4D9B-9C0B-E799A72C03B1}" destId="{6F311DAE-1AF7-45F9-B607-E43B61EE3A13}" srcOrd="1" destOrd="0" presId="urn:microsoft.com/office/officeart/2005/8/layout/hProcess4"/>
    <dgm:cxn modelId="{B6AE2F7B-038C-401F-BE33-2120143EAF47}" srcId="{2272DE4E-A7A2-4A86-BCE5-3BF0CE99F818}" destId="{7DD1F123-024C-456A-B863-8FD2234708BE}" srcOrd="0" destOrd="0" parTransId="{84D735BF-8AE9-4913-A12B-1EACB95B2D7B}" sibTransId="{6775CDFB-17AA-4725-8ECD-35A2EA65ED3A}"/>
    <dgm:cxn modelId="{E2D74C3B-9627-4E08-84AC-78810FCFD064}" type="presOf" srcId="{B4C0D477-D0DC-4545-AD0D-BBB9912315F4}" destId="{A71A432A-DC27-4542-9275-C5AE23066A3D}" srcOrd="1" destOrd="0" presId="urn:microsoft.com/office/officeart/2005/8/layout/hProcess4"/>
    <dgm:cxn modelId="{A8E2CF61-0993-4A8F-B8E8-C12EC0EBAF0E}" type="presOf" srcId="{8D8DA9C9-010A-4DF3-8E8B-2465CDB10FE2}" destId="{55282FFF-7EF9-4CFB-8DE9-7044333BD2DB}" srcOrd="0" destOrd="0" presId="urn:microsoft.com/office/officeart/2005/8/layout/hProcess4"/>
    <dgm:cxn modelId="{CDC5024F-8E81-4328-AED3-E5C844144A39}" type="presOf" srcId="{F926D815-998B-438D-9EB2-0042A8855044}" destId="{AAB693FA-123D-4EE8-880B-CFACC075B395}" srcOrd="0" destOrd="0" presId="urn:microsoft.com/office/officeart/2005/8/layout/hProcess4"/>
    <dgm:cxn modelId="{15AC5CC9-0F77-45CA-8821-91050CAF78A9}" type="presOf" srcId="{E385C7BA-CAFE-4C11-80ED-1657FD790824}" destId="{956FE472-B129-4D9B-97B1-BACABDE5771F}" srcOrd="0" destOrd="0" presId="urn:microsoft.com/office/officeart/2005/8/layout/hProcess4"/>
    <dgm:cxn modelId="{37558B3D-8C63-490D-8A0F-BEEACF707F60}" type="presOf" srcId="{6EE36AD8-FD92-4845-8B6B-5FFA1E8CF133}" destId="{F9D42604-E260-4C92-BFC0-DD7C2114E66D}" srcOrd="0" destOrd="0" presId="urn:microsoft.com/office/officeart/2005/8/layout/hProcess4"/>
    <dgm:cxn modelId="{1A4E5B26-7783-45A2-A4AB-239053859E89}" type="presOf" srcId="{9FA19C5D-62FA-4F20-B43C-042A0D547206}" destId="{CD250B72-54A2-4CC8-9ED5-B39F31FBE60D}" srcOrd="1" destOrd="0" presId="urn:microsoft.com/office/officeart/2005/8/layout/hProcess4"/>
    <dgm:cxn modelId="{5840A2DC-CC88-4BC2-B87B-12D5CC8C5171}" srcId="{6EE36AD8-FD92-4845-8B6B-5FFA1E8CF133}" destId="{9FA19C5D-62FA-4F20-B43C-042A0D547206}" srcOrd="0" destOrd="0" parTransId="{DFE98ED2-8D20-4E07-ABF7-62D676825288}" sibTransId="{1A290B0D-B5F0-45C9-89D1-678D76532931}"/>
    <dgm:cxn modelId="{1F7CBC84-B490-4202-8639-28E75950AF1A}" type="presOf" srcId="{5C821CE2-BFFA-4D9B-9C0B-E799A72C03B1}" destId="{A6779E5F-38C5-45D1-B619-3D26D2E5F788}" srcOrd="0" destOrd="0" presId="urn:microsoft.com/office/officeart/2005/8/layout/hProcess4"/>
    <dgm:cxn modelId="{9C836AA2-EFB8-461D-9F77-217D410BD208}" type="presOf" srcId="{174EA0CF-13D0-47FB-83D5-5B50804A3E54}" destId="{2FA08226-250C-4459-B08F-CA719FCD986D}" srcOrd="0" destOrd="0" presId="urn:microsoft.com/office/officeart/2005/8/layout/hProcess4"/>
    <dgm:cxn modelId="{72F1264E-8931-4B60-9348-2714C75A8435}" type="presOf" srcId="{0DCA34F1-E745-4DB2-90D6-CAF1F26A61A9}" destId="{8D5B58C0-F2BB-4D1D-8EB1-CEC9F767DE91}" srcOrd="0" destOrd="0" presId="urn:microsoft.com/office/officeart/2005/8/layout/hProcess4"/>
    <dgm:cxn modelId="{51AECE94-DE1D-4210-85DE-64ADAEA27FA8}" type="presOf" srcId="{2272DE4E-A7A2-4A86-BCE5-3BF0CE99F818}" destId="{2EEB954A-AB71-4056-BAD2-FEC285779DED}" srcOrd="0" destOrd="0" presId="urn:microsoft.com/office/officeart/2005/8/layout/hProcess4"/>
    <dgm:cxn modelId="{6B8E5BD0-0BD7-4317-A602-654E48DBDAFF}" type="presParOf" srcId="{2FA08226-250C-4459-B08F-CA719FCD986D}" destId="{3CCC5F8F-C034-4200-8194-E0702381A2B3}" srcOrd="0" destOrd="0" presId="urn:microsoft.com/office/officeart/2005/8/layout/hProcess4"/>
    <dgm:cxn modelId="{069C2C7F-D826-4211-BBB8-061D1F92BB40}" type="presParOf" srcId="{2FA08226-250C-4459-B08F-CA719FCD986D}" destId="{F72F9656-1C0B-42B1-9DD1-8074CF430C4B}" srcOrd="1" destOrd="0" presId="urn:microsoft.com/office/officeart/2005/8/layout/hProcess4"/>
    <dgm:cxn modelId="{4943AFE1-AF58-4908-ACAF-C268581ED2A9}" type="presParOf" srcId="{2FA08226-250C-4459-B08F-CA719FCD986D}" destId="{1C06A899-755C-4722-B0EE-08E04312963A}" srcOrd="2" destOrd="0" presId="urn:microsoft.com/office/officeart/2005/8/layout/hProcess4"/>
    <dgm:cxn modelId="{0AC82066-F90C-4777-B648-24EE29E1C19B}" type="presParOf" srcId="{1C06A899-755C-4722-B0EE-08E04312963A}" destId="{0CF31029-77A9-476F-8860-27F811EC0F3D}" srcOrd="0" destOrd="0" presId="urn:microsoft.com/office/officeart/2005/8/layout/hProcess4"/>
    <dgm:cxn modelId="{BA23A694-61B2-49B8-9EFA-AEE76818F45C}" type="presParOf" srcId="{0CF31029-77A9-476F-8860-27F811EC0F3D}" destId="{F502FFE2-644D-4045-8A48-E3B8BF9AF86A}" srcOrd="0" destOrd="0" presId="urn:microsoft.com/office/officeart/2005/8/layout/hProcess4"/>
    <dgm:cxn modelId="{30E6760E-A29B-4D49-AF16-693DDD59B20C}" type="presParOf" srcId="{0CF31029-77A9-476F-8860-27F811EC0F3D}" destId="{A6779E5F-38C5-45D1-B619-3D26D2E5F788}" srcOrd="1" destOrd="0" presId="urn:microsoft.com/office/officeart/2005/8/layout/hProcess4"/>
    <dgm:cxn modelId="{07FAC577-26FD-432E-9840-1FF1BCE446BC}" type="presParOf" srcId="{0CF31029-77A9-476F-8860-27F811EC0F3D}" destId="{6F311DAE-1AF7-45F9-B607-E43B61EE3A13}" srcOrd="2" destOrd="0" presId="urn:microsoft.com/office/officeart/2005/8/layout/hProcess4"/>
    <dgm:cxn modelId="{E373503D-3F28-4D75-B7EF-59ABAF7525B6}" type="presParOf" srcId="{0CF31029-77A9-476F-8860-27F811EC0F3D}" destId="{69AD8E5F-3B88-47AE-B9BF-6BE27ED96C52}" srcOrd="3" destOrd="0" presId="urn:microsoft.com/office/officeart/2005/8/layout/hProcess4"/>
    <dgm:cxn modelId="{78C391A5-C520-43B4-8EE0-B174A4AD3A27}" type="presParOf" srcId="{0CF31029-77A9-476F-8860-27F811EC0F3D}" destId="{FFCE2492-A161-4101-8130-5445D32591FE}" srcOrd="4" destOrd="0" presId="urn:microsoft.com/office/officeart/2005/8/layout/hProcess4"/>
    <dgm:cxn modelId="{B3D240B1-9CEE-49AF-AC09-08FB2F65AA70}" type="presParOf" srcId="{1C06A899-755C-4722-B0EE-08E04312963A}" destId="{8D5B58C0-F2BB-4D1D-8EB1-CEC9F767DE91}" srcOrd="1" destOrd="0" presId="urn:microsoft.com/office/officeart/2005/8/layout/hProcess4"/>
    <dgm:cxn modelId="{6556A3A8-ECF9-4C23-A233-B0D22D4A5A19}" type="presParOf" srcId="{1C06A899-755C-4722-B0EE-08E04312963A}" destId="{9F2533AC-DEE8-4228-ABF6-669B6D69091F}" srcOrd="2" destOrd="0" presId="urn:microsoft.com/office/officeart/2005/8/layout/hProcess4"/>
    <dgm:cxn modelId="{D1606E1B-B401-4D26-971A-23438A3BF9CD}" type="presParOf" srcId="{9F2533AC-DEE8-4228-ABF6-669B6D69091F}" destId="{C426DAA2-2F06-4BEA-AC46-BD69047F141F}" srcOrd="0" destOrd="0" presId="urn:microsoft.com/office/officeart/2005/8/layout/hProcess4"/>
    <dgm:cxn modelId="{63DE698E-E687-4FC5-A79B-FD2DEF6BD157}" type="presParOf" srcId="{9F2533AC-DEE8-4228-ABF6-669B6D69091F}" destId="{956FE472-B129-4D9B-97B1-BACABDE5771F}" srcOrd="1" destOrd="0" presId="urn:microsoft.com/office/officeart/2005/8/layout/hProcess4"/>
    <dgm:cxn modelId="{791C1BC1-FF7C-4AC9-A423-2C27D0B89888}" type="presParOf" srcId="{9F2533AC-DEE8-4228-ABF6-669B6D69091F}" destId="{8A46D4B3-A347-436A-8E6F-F3BE502655DB}" srcOrd="2" destOrd="0" presId="urn:microsoft.com/office/officeart/2005/8/layout/hProcess4"/>
    <dgm:cxn modelId="{D3BC99AB-376D-4F88-A051-7C421C458D26}" type="presParOf" srcId="{9F2533AC-DEE8-4228-ABF6-669B6D69091F}" destId="{E574DC87-BE8D-4804-8BAD-204783CB59B1}" srcOrd="3" destOrd="0" presId="urn:microsoft.com/office/officeart/2005/8/layout/hProcess4"/>
    <dgm:cxn modelId="{6E49A870-1839-4102-BE27-F93905A86AEB}" type="presParOf" srcId="{9F2533AC-DEE8-4228-ABF6-669B6D69091F}" destId="{48876363-5AE8-43D8-98AD-4EDB6D51D254}" srcOrd="4" destOrd="0" presId="urn:microsoft.com/office/officeart/2005/8/layout/hProcess4"/>
    <dgm:cxn modelId="{DB18CC94-7D58-41ED-80DA-B2C7F50B7B0E}" type="presParOf" srcId="{1C06A899-755C-4722-B0EE-08E04312963A}" destId="{55282FFF-7EF9-4CFB-8DE9-7044333BD2DB}" srcOrd="3" destOrd="0" presId="urn:microsoft.com/office/officeart/2005/8/layout/hProcess4"/>
    <dgm:cxn modelId="{736B596A-B321-4709-BCC2-6702F1ACB648}" type="presParOf" srcId="{1C06A899-755C-4722-B0EE-08E04312963A}" destId="{08958F55-47DC-46F9-930F-950E66218C42}" srcOrd="4" destOrd="0" presId="urn:microsoft.com/office/officeart/2005/8/layout/hProcess4"/>
    <dgm:cxn modelId="{B1D8499E-A6AA-4D27-A60B-E6C11BF77E13}" type="presParOf" srcId="{08958F55-47DC-46F9-930F-950E66218C42}" destId="{1BBEA82D-B41E-40A8-A035-2DBDA959077A}" srcOrd="0" destOrd="0" presId="urn:microsoft.com/office/officeart/2005/8/layout/hProcess4"/>
    <dgm:cxn modelId="{B52E9BB9-5415-459B-B3BA-42CC0AAD2C50}" type="presParOf" srcId="{08958F55-47DC-46F9-930F-950E66218C42}" destId="{82A0243C-77C7-4917-8068-CF986E0871B4}" srcOrd="1" destOrd="0" presId="urn:microsoft.com/office/officeart/2005/8/layout/hProcess4"/>
    <dgm:cxn modelId="{6E5D4401-93AC-4308-8622-1332B89A087C}" type="presParOf" srcId="{08958F55-47DC-46F9-930F-950E66218C42}" destId="{A6E0E32E-CD68-406D-BB84-82934A22E35A}" srcOrd="2" destOrd="0" presId="urn:microsoft.com/office/officeart/2005/8/layout/hProcess4"/>
    <dgm:cxn modelId="{BEF2DDAE-7014-444B-839D-850A3E29D7A4}" type="presParOf" srcId="{08958F55-47DC-46F9-930F-950E66218C42}" destId="{2EEB954A-AB71-4056-BAD2-FEC285779DED}" srcOrd="3" destOrd="0" presId="urn:microsoft.com/office/officeart/2005/8/layout/hProcess4"/>
    <dgm:cxn modelId="{211DC40C-77ED-416C-B8FA-041019756188}" type="presParOf" srcId="{08958F55-47DC-46F9-930F-950E66218C42}" destId="{C57C241B-449B-4744-ADAA-F0B348BD8B41}" srcOrd="4" destOrd="0" presId="urn:microsoft.com/office/officeart/2005/8/layout/hProcess4"/>
    <dgm:cxn modelId="{9B16438D-3A6B-46D2-AF28-20D37846DBF7}" type="presParOf" srcId="{1C06A899-755C-4722-B0EE-08E04312963A}" destId="{80D7AD3A-9661-4FBF-87AB-FE3B0FF02801}" srcOrd="5" destOrd="0" presId="urn:microsoft.com/office/officeart/2005/8/layout/hProcess4"/>
    <dgm:cxn modelId="{F0AA5ADA-9851-46A6-9DAA-291FA80CADD9}" type="presParOf" srcId="{1C06A899-755C-4722-B0EE-08E04312963A}" destId="{015B4B75-0EF7-495F-B2E2-58545AB4B2E5}" srcOrd="6" destOrd="0" presId="urn:microsoft.com/office/officeart/2005/8/layout/hProcess4"/>
    <dgm:cxn modelId="{A4F26023-B3AF-4BC6-BBA7-1F99BA80F5A1}" type="presParOf" srcId="{015B4B75-0EF7-495F-B2E2-58545AB4B2E5}" destId="{14B091CB-BB10-42FF-AF49-5B0EA9205D32}" srcOrd="0" destOrd="0" presId="urn:microsoft.com/office/officeart/2005/8/layout/hProcess4"/>
    <dgm:cxn modelId="{1D061E64-54B9-4E32-8462-24ADAD0E25F3}" type="presParOf" srcId="{015B4B75-0EF7-495F-B2E2-58545AB4B2E5}" destId="{7659458B-A495-4D58-BBD4-A8F0B613A1C2}" srcOrd="1" destOrd="0" presId="urn:microsoft.com/office/officeart/2005/8/layout/hProcess4"/>
    <dgm:cxn modelId="{B19E875A-862C-4387-98C4-6973CF8D860D}" type="presParOf" srcId="{015B4B75-0EF7-495F-B2E2-58545AB4B2E5}" destId="{A71A432A-DC27-4542-9275-C5AE23066A3D}" srcOrd="2" destOrd="0" presId="urn:microsoft.com/office/officeart/2005/8/layout/hProcess4"/>
    <dgm:cxn modelId="{AEBF1A64-DD9A-4F22-8A5C-257FCDA3CA22}" type="presParOf" srcId="{015B4B75-0EF7-495F-B2E2-58545AB4B2E5}" destId="{AAB693FA-123D-4EE8-880B-CFACC075B395}" srcOrd="3" destOrd="0" presId="urn:microsoft.com/office/officeart/2005/8/layout/hProcess4"/>
    <dgm:cxn modelId="{0998EC74-ED3B-460F-A053-50154120B6B2}" type="presParOf" srcId="{015B4B75-0EF7-495F-B2E2-58545AB4B2E5}" destId="{14123247-D515-4636-ABA3-BF583407FFEF}" srcOrd="4" destOrd="0" presId="urn:microsoft.com/office/officeart/2005/8/layout/hProcess4"/>
    <dgm:cxn modelId="{F898AA77-6AEF-4597-B4A8-C9FC2D1D9896}" type="presParOf" srcId="{1C06A899-755C-4722-B0EE-08E04312963A}" destId="{69387C15-2116-47EF-AEE0-ACE18AA2E53D}" srcOrd="7" destOrd="0" presId="urn:microsoft.com/office/officeart/2005/8/layout/hProcess4"/>
    <dgm:cxn modelId="{A1C8655E-D572-44C4-8CD2-F35D67ABF836}" type="presParOf" srcId="{1C06A899-755C-4722-B0EE-08E04312963A}" destId="{BD1D2A63-DAE3-43DE-A72F-69FEB1A73DAA}" srcOrd="8" destOrd="0" presId="urn:microsoft.com/office/officeart/2005/8/layout/hProcess4"/>
    <dgm:cxn modelId="{88F7EAC3-D303-4CEB-B0FF-32F5574E16B9}" type="presParOf" srcId="{BD1D2A63-DAE3-43DE-A72F-69FEB1A73DAA}" destId="{FB886872-8337-4F4E-9B09-49F8B01518C2}" srcOrd="0" destOrd="0" presId="urn:microsoft.com/office/officeart/2005/8/layout/hProcess4"/>
    <dgm:cxn modelId="{C52AE2DF-E4DE-433E-8978-EB8A494A8307}" type="presParOf" srcId="{BD1D2A63-DAE3-43DE-A72F-69FEB1A73DAA}" destId="{F8F27A9C-6A75-4643-A719-CF1DB93501A3}" srcOrd="1" destOrd="0" presId="urn:microsoft.com/office/officeart/2005/8/layout/hProcess4"/>
    <dgm:cxn modelId="{3CAF87CE-5BEF-4F28-9282-A98A063BFB3A}" type="presParOf" srcId="{BD1D2A63-DAE3-43DE-A72F-69FEB1A73DAA}" destId="{CD250B72-54A2-4CC8-9ED5-B39F31FBE60D}" srcOrd="2" destOrd="0" presId="urn:microsoft.com/office/officeart/2005/8/layout/hProcess4"/>
    <dgm:cxn modelId="{2E0DC294-EA56-41C5-A787-97BD429D4F6D}" type="presParOf" srcId="{BD1D2A63-DAE3-43DE-A72F-69FEB1A73DAA}" destId="{F9D42604-E260-4C92-BFC0-DD7C2114E66D}" srcOrd="3" destOrd="0" presId="urn:microsoft.com/office/officeart/2005/8/layout/hProcess4"/>
    <dgm:cxn modelId="{F76B6E19-0D51-44A2-959A-81AE26459C3C}" type="presParOf" srcId="{BD1D2A63-DAE3-43DE-A72F-69FEB1A73DAA}" destId="{73B7E495-B9A0-4836-A308-90A16B6B864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4EA0CF-13D0-47FB-83D5-5B50804A3E5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7F82EF5-72BC-4E06-BC61-7A39F51E428F}">
      <dgm:prSet phldrT="[Texto]"/>
      <dgm:spPr/>
      <dgm:t>
        <a:bodyPr/>
        <a:lstStyle/>
        <a:p>
          <a:r>
            <a:rPr lang="es-EC" dirty="0" smtClean="0"/>
            <a:t>$1 500</a:t>
          </a:r>
          <a:endParaRPr lang="es-EC" dirty="0"/>
        </a:p>
      </dgm:t>
    </dgm:pt>
    <dgm:pt modelId="{D46CFD96-871F-49BA-AE19-D8DC4B43B054}" type="parTrans" cxnId="{9BDD607D-724C-4F01-8FA1-C2C1F6E48F52}">
      <dgm:prSet/>
      <dgm:spPr/>
      <dgm:t>
        <a:bodyPr/>
        <a:lstStyle/>
        <a:p>
          <a:endParaRPr lang="es-EC"/>
        </a:p>
      </dgm:t>
    </dgm:pt>
    <dgm:pt modelId="{0DCA34F1-E745-4DB2-90D6-CAF1F26A61A9}" type="sibTrans" cxnId="{9BDD607D-724C-4F01-8FA1-C2C1F6E48F52}">
      <dgm:prSet/>
      <dgm:spPr/>
      <dgm:t>
        <a:bodyPr/>
        <a:lstStyle/>
        <a:p>
          <a:endParaRPr lang="es-EC"/>
        </a:p>
      </dgm:t>
    </dgm:pt>
    <dgm:pt modelId="{5C821CE2-BFFA-4D9B-9C0B-E799A72C03B1}">
      <dgm:prSet phldrT="[Texto]"/>
      <dgm:spPr/>
      <dgm:t>
        <a:bodyPr/>
        <a:lstStyle/>
        <a:p>
          <a:r>
            <a:rPr lang="es-EC" dirty="0" smtClean="0"/>
            <a:t>Mantenimiento Preventivo Anual</a:t>
          </a:r>
          <a:endParaRPr lang="es-EC" dirty="0"/>
        </a:p>
      </dgm:t>
    </dgm:pt>
    <dgm:pt modelId="{96908253-6678-4221-A814-6585F391AAB4}" type="parTrans" cxnId="{9FA80E59-F86A-4D08-9DA8-2AFF945E6F4F}">
      <dgm:prSet/>
      <dgm:spPr/>
      <dgm:t>
        <a:bodyPr/>
        <a:lstStyle/>
        <a:p>
          <a:endParaRPr lang="es-EC"/>
        </a:p>
      </dgm:t>
    </dgm:pt>
    <dgm:pt modelId="{AEB0D299-7CC5-45A7-B07A-CEC305DAE167}" type="sibTrans" cxnId="{9FA80E59-F86A-4D08-9DA8-2AFF945E6F4F}">
      <dgm:prSet/>
      <dgm:spPr/>
      <dgm:t>
        <a:bodyPr/>
        <a:lstStyle/>
        <a:p>
          <a:endParaRPr lang="es-EC"/>
        </a:p>
      </dgm:t>
    </dgm:pt>
    <dgm:pt modelId="{E385C7BA-CAFE-4C11-80ED-1657FD790824}">
      <dgm:prSet phldrT="[Texto]"/>
      <dgm:spPr/>
      <dgm:t>
        <a:bodyPr/>
        <a:lstStyle/>
        <a:p>
          <a:r>
            <a:rPr lang="es-EC" dirty="0" smtClean="0"/>
            <a:t>Publicidad e Inducción Anual</a:t>
          </a:r>
          <a:endParaRPr lang="es-EC" dirty="0"/>
        </a:p>
      </dgm:t>
    </dgm:pt>
    <dgm:pt modelId="{7CDB6941-DFC4-4822-A35C-8FE67E2694F4}" type="parTrans" cxnId="{9520CC61-2BC1-48EA-85D4-7995395EF706}">
      <dgm:prSet/>
      <dgm:spPr/>
      <dgm:t>
        <a:bodyPr/>
        <a:lstStyle/>
        <a:p>
          <a:endParaRPr lang="es-EC"/>
        </a:p>
      </dgm:t>
    </dgm:pt>
    <dgm:pt modelId="{498E9DD6-7337-4F23-8922-1AAC1DCC4C07}" type="sibTrans" cxnId="{9520CC61-2BC1-48EA-85D4-7995395EF706}">
      <dgm:prSet/>
      <dgm:spPr/>
      <dgm:t>
        <a:bodyPr/>
        <a:lstStyle/>
        <a:p>
          <a:endParaRPr lang="es-EC"/>
        </a:p>
      </dgm:t>
    </dgm:pt>
    <dgm:pt modelId="{2272DE4E-A7A2-4A86-BCE5-3BF0CE99F818}">
      <dgm:prSet phldrT="[Texto]"/>
      <dgm:spPr/>
      <dgm:t>
        <a:bodyPr/>
        <a:lstStyle/>
        <a:p>
          <a:r>
            <a:rPr lang="es-EC" dirty="0" smtClean="0"/>
            <a:t>$ 24 000</a:t>
          </a:r>
          <a:endParaRPr lang="es-EC" dirty="0"/>
        </a:p>
      </dgm:t>
    </dgm:pt>
    <dgm:pt modelId="{2226663E-DE7B-4DDE-876E-6465538048FA}" type="parTrans" cxnId="{3E6C7887-34AF-478E-8C5C-5AA8F17B201A}">
      <dgm:prSet/>
      <dgm:spPr/>
      <dgm:t>
        <a:bodyPr/>
        <a:lstStyle/>
        <a:p>
          <a:endParaRPr lang="es-EC"/>
        </a:p>
      </dgm:t>
    </dgm:pt>
    <dgm:pt modelId="{56E1BA1E-3C63-42C9-B681-BC209FD83474}" type="sibTrans" cxnId="{3E6C7887-34AF-478E-8C5C-5AA8F17B201A}">
      <dgm:prSet/>
      <dgm:spPr/>
      <dgm:t>
        <a:bodyPr/>
        <a:lstStyle/>
        <a:p>
          <a:endParaRPr lang="es-EC"/>
        </a:p>
      </dgm:t>
    </dgm:pt>
    <dgm:pt modelId="{7DD1F123-024C-456A-B863-8FD2234708BE}">
      <dgm:prSet phldrT="[Texto]"/>
      <dgm:spPr/>
      <dgm:t>
        <a:bodyPr/>
        <a:lstStyle/>
        <a:p>
          <a:r>
            <a:rPr lang="es-EC" dirty="0" smtClean="0"/>
            <a:t>Mano de Obra </a:t>
          </a:r>
          <a:r>
            <a:rPr lang="es-EC" smtClean="0"/>
            <a:t>para Operación</a:t>
          </a:r>
          <a:endParaRPr lang="es-EC" dirty="0"/>
        </a:p>
      </dgm:t>
    </dgm:pt>
    <dgm:pt modelId="{84D735BF-8AE9-4913-A12B-1EACB95B2D7B}" type="parTrans" cxnId="{B6AE2F7B-038C-401F-BE33-2120143EAF47}">
      <dgm:prSet/>
      <dgm:spPr/>
      <dgm:t>
        <a:bodyPr/>
        <a:lstStyle/>
        <a:p>
          <a:endParaRPr lang="es-EC"/>
        </a:p>
      </dgm:t>
    </dgm:pt>
    <dgm:pt modelId="{6775CDFB-17AA-4725-8ECD-35A2EA65ED3A}" type="sibTrans" cxnId="{B6AE2F7B-038C-401F-BE33-2120143EAF47}">
      <dgm:prSet/>
      <dgm:spPr/>
      <dgm:t>
        <a:bodyPr/>
        <a:lstStyle/>
        <a:p>
          <a:endParaRPr lang="es-EC"/>
        </a:p>
      </dgm:t>
    </dgm:pt>
    <dgm:pt modelId="{C4F37A8C-8C90-45BB-849D-B18725EA1196}">
      <dgm:prSet phldrT="[Texto]"/>
      <dgm:spPr/>
      <dgm:t>
        <a:bodyPr/>
        <a:lstStyle/>
        <a:p>
          <a:r>
            <a:rPr lang="es-EC" dirty="0" smtClean="0"/>
            <a:t>$ 100 000</a:t>
          </a:r>
          <a:endParaRPr lang="es-EC" dirty="0"/>
        </a:p>
      </dgm:t>
    </dgm:pt>
    <dgm:pt modelId="{8D8DA9C9-010A-4DF3-8E8B-2465CDB10FE2}" type="sibTrans" cxnId="{4979AEEB-ACD7-4382-9BE4-990E7FC5E128}">
      <dgm:prSet/>
      <dgm:spPr/>
      <dgm:t>
        <a:bodyPr/>
        <a:lstStyle/>
        <a:p>
          <a:endParaRPr lang="es-EC"/>
        </a:p>
      </dgm:t>
    </dgm:pt>
    <dgm:pt modelId="{7B0F5F50-0D7B-4B4A-B63D-087EBE8DF981}" type="parTrans" cxnId="{4979AEEB-ACD7-4382-9BE4-990E7FC5E128}">
      <dgm:prSet/>
      <dgm:spPr/>
      <dgm:t>
        <a:bodyPr/>
        <a:lstStyle/>
        <a:p>
          <a:endParaRPr lang="es-EC"/>
        </a:p>
      </dgm:t>
    </dgm:pt>
    <dgm:pt modelId="{2FA08226-250C-4459-B08F-CA719FCD986D}" type="pres">
      <dgm:prSet presAssocID="{174EA0CF-13D0-47FB-83D5-5B50804A3E54}" presName="Name0" presStyleCnt="0">
        <dgm:presLayoutVars>
          <dgm:dir/>
          <dgm:animLvl val="lvl"/>
          <dgm:resizeHandles val="exact"/>
        </dgm:presLayoutVars>
      </dgm:prSet>
      <dgm:spPr/>
    </dgm:pt>
    <dgm:pt modelId="{3CCC5F8F-C034-4200-8194-E0702381A2B3}" type="pres">
      <dgm:prSet presAssocID="{174EA0CF-13D0-47FB-83D5-5B50804A3E54}" presName="tSp" presStyleCnt="0"/>
      <dgm:spPr/>
    </dgm:pt>
    <dgm:pt modelId="{F72F9656-1C0B-42B1-9DD1-8074CF430C4B}" type="pres">
      <dgm:prSet presAssocID="{174EA0CF-13D0-47FB-83D5-5B50804A3E54}" presName="bSp" presStyleCnt="0"/>
      <dgm:spPr/>
    </dgm:pt>
    <dgm:pt modelId="{1C06A899-755C-4722-B0EE-08E04312963A}" type="pres">
      <dgm:prSet presAssocID="{174EA0CF-13D0-47FB-83D5-5B50804A3E54}" presName="process" presStyleCnt="0"/>
      <dgm:spPr/>
    </dgm:pt>
    <dgm:pt modelId="{0CF31029-77A9-476F-8860-27F811EC0F3D}" type="pres">
      <dgm:prSet presAssocID="{D7F82EF5-72BC-4E06-BC61-7A39F51E428F}" presName="composite1" presStyleCnt="0"/>
      <dgm:spPr/>
    </dgm:pt>
    <dgm:pt modelId="{F502FFE2-644D-4045-8A48-E3B8BF9AF86A}" type="pres">
      <dgm:prSet presAssocID="{D7F82EF5-72BC-4E06-BC61-7A39F51E428F}" presName="dummyNode1" presStyleLbl="node1" presStyleIdx="0" presStyleCnt="3"/>
      <dgm:spPr/>
    </dgm:pt>
    <dgm:pt modelId="{A6779E5F-38C5-45D1-B619-3D26D2E5F788}" type="pres">
      <dgm:prSet presAssocID="{D7F82EF5-72BC-4E06-BC61-7A39F51E428F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311DAE-1AF7-45F9-B607-E43B61EE3A13}" type="pres">
      <dgm:prSet presAssocID="{D7F82EF5-72BC-4E06-BC61-7A39F51E428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AD8E5F-3B88-47AE-B9BF-6BE27ED96C52}" type="pres">
      <dgm:prSet presAssocID="{D7F82EF5-72BC-4E06-BC61-7A39F51E428F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CE2492-A161-4101-8130-5445D32591FE}" type="pres">
      <dgm:prSet presAssocID="{D7F82EF5-72BC-4E06-BC61-7A39F51E428F}" presName="connSite1" presStyleCnt="0"/>
      <dgm:spPr/>
    </dgm:pt>
    <dgm:pt modelId="{8D5B58C0-F2BB-4D1D-8EB1-CEC9F767DE91}" type="pres">
      <dgm:prSet presAssocID="{0DCA34F1-E745-4DB2-90D6-CAF1F26A61A9}" presName="Name9" presStyleLbl="sibTrans2D1" presStyleIdx="0" presStyleCnt="2"/>
      <dgm:spPr/>
    </dgm:pt>
    <dgm:pt modelId="{9F2533AC-DEE8-4228-ABF6-669B6D69091F}" type="pres">
      <dgm:prSet presAssocID="{C4F37A8C-8C90-45BB-849D-B18725EA1196}" presName="composite2" presStyleCnt="0"/>
      <dgm:spPr/>
    </dgm:pt>
    <dgm:pt modelId="{C426DAA2-2F06-4BEA-AC46-BD69047F141F}" type="pres">
      <dgm:prSet presAssocID="{C4F37A8C-8C90-45BB-849D-B18725EA1196}" presName="dummyNode2" presStyleLbl="node1" presStyleIdx="0" presStyleCnt="3"/>
      <dgm:spPr/>
    </dgm:pt>
    <dgm:pt modelId="{956FE472-B129-4D9B-97B1-BACABDE5771F}" type="pres">
      <dgm:prSet presAssocID="{C4F37A8C-8C90-45BB-849D-B18725EA1196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46D4B3-A347-436A-8E6F-F3BE502655DB}" type="pres">
      <dgm:prSet presAssocID="{C4F37A8C-8C90-45BB-849D-B18725EA1196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74DC87-BE8D-4804-8BAD-204783CB59B1}" type="pres">
      <dgm:prSet presAssocID="{C4F37A8C-8C90-45BB-849D-B18725EA1196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876363-5AE8-43D8-98AD-4EDB6D51D254}" type="pres">
      <dgm:prSet presAssocID="{C4F37A8C-8C90-45BB-849D-B18725EA1196}" presName="connSite2" presStyleCnt="0"/>
      <dgm:spPr/>
    </dgm:pt>
    <dgm:pt modelId="{55282FFF-7EF9-4CFB-8DE9-7044333BD2DB}" type="pres">
      <dgm:prSet presAssocID="{8D8DA9C9-010A-4DF3-8E8B-2465CDB10FE2}" presName="Name18" presStyleLbl="sibTrans2D1" presStyleIdx="1" presStyleCnt="2"/>
      <dgm:spPr/>
    </dgm:pt>
    <dgm:pt modelId="{08958F55-47DC-46F9-930F-950E66218C42}" type="pres">
      <dgm:prSet presAssocID="{2272DE4E-A7A2-4A86-BCE5-3BF0CE99F818}" presName="composite1" presStyleCnt="0"/>
      <dgm:spPr/>
    </dgm:pt>
    <dgm:pt modelId="{1BBEA82D-B41E-40A8-A035-2DBDA959077A}" type="pres">
      <dgm:prSet presAssocID="{2272DE4E-A7A2-4A86-BCE5-3BF0CE99F818}" presName="dummyNode1" presStyleLbl="node1" presStyleIdx="1" presStyleCnt="3"/>
      <dgm:spPr/>
    </dgm:pt>
    <dgm:pt modelId="{82A0243C-77C7-4917-8068-CF986E0871B4}" type="pres">
      <dgm:prSet presAssocID="{2272DE4E-A7A2-4A86-BCE5-3BF0CE99F81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E0E32E-CD68-406D-BB84-82934A22E35A}" type="pres">
      <dgm:prSet presAssocID="{2272DE4E-A7A2-4A86-BCE5-3BF0CE99F81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EB954A-AB71-4056-BAD2-FEC285779DED}" type="pres">
      <dgm:prSet presAssocID="{2272DE4E-A7A2-4A86-BCE5-3BF0CE99F81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7C241B-449B-4744-ADAA-F0B348BD8B41}" type="pres">
      <dgm:prSet presAssocID="{2272DE4E-A7A2-4A86-BCE5-3BF0CE99F818}" presName="connSite1" presStyleCnt="0"/>
      <dgm:spPr/>
    </dgm:pt>
  </dgm:ptLst>
  <dgm:cxnLst>
    <dgm:cxn modelId="{6AD60FF8-FCFA-4C5A-936D-B0A0EE57461B}" type="presOf" srcId="{5C821CE2-BFFA-4D9B-9C0B-E799A72C03B1}" destId="{6F311DAE-1AF7-45F9-B607-E43B61EE3A13}" srcOrd="1" destOrd="0" presId="urn:microsoft.com/office/officeart/2005/8/layout/hProcess4"/>
    <dgm:cxn modelId="{9520CC61-2BC1-48EA-85D4-7995395EF706}" srcId="{C4F37A8C-8C90-45BB-849D-B18725EA1196}" destId="{E385C7BA-CAFE-4C11-80ED-1657FD790824}" srcOrd="0" destOrd="0" parTransId="{7CDB6941-DFC4-4822-A35C-8FE67E2694F4}" sibTransId="{498E9DD6-7337-4F23-8922-1AAC1DCC4C07}"/>
    <dgm:cxn modelId="{DE2116FD-15C4-47ED-B9EB-0E793F42605D}" type="presOf" srcId="{2272DE4E-A7A2-4A86-BCE5-3BF0CE99F818}" destId="{2EEB954A-AB71-4056-BAD2-FEC285779DED}" srcOrd="0" destOrd="0" presId="urn:microsoft.com/office/officeart/2005/8/layout/hProcess4"/>
    <dgm:cxn modelId="{29A77CD7-0038-4071-8ACE-322B8F628376}" type="presOf" srcId="{0DCA34F1-E745-4DB2-90D6-CAF1F26A61A9}" destId="{8D5B58C0-F2BB-4D1D-8EB1-CEC9F767DE91}" srcOrd="0" destOrd="0" presId="urn:microsoft.com/office/officeart/2005/8/layout/hProcess4"/>
    <dgm:cxn modelId="{1DBA123A-83E3-4F3B-A8F6-1411DF781AE6}" type="presOf" srcId="{E385C7BA-CAFE-4C11-80ED-1657FD790824}" destId="{956FE472-B129-4D9B-97B1-BACABDE5771F}" srcOrd="0" destOrd="0" presId="urn:microsoft.com/office/officeart/2005/8/layout/hProcess4"/>
    <dgm:cxn modelId="{EA00E622-8128-41D8-9E69-0C6EE14C157C}" type="presOf" srcId="{174EA0CF-13D0-47FB-83D5-5B50804A3E54}" destId="{2FA08226-250C-4459-B08F-CA719FCD986D}" srcOrd="0" destOrd="0" presId="urn:microsoft.com/office/officeart/2005/8/layout/hProcess4"/>
    <dgm:cxn modelId="{C0A389B3-8A91-4641-B10C-32E331F97CEC}" type="presOf" srcId="{E385C7BA-CAFE-4C11-80ED-1657FD790824}" destId="{8A46D4B3-A347-436A-8E6F-F3BE502655DB}" srcOrd="1" destOrd="0" presId="urn:microsoft.com/office/officeart/2005/8/layout/hProcess4"/>
    <dgm:cxn modelId="{DB5E2AB4-9D70-4853-9F71-D09D5A8BA08B}" type="presOf" srcId="{7DD1F123-024C-456A-B863-8FD2234708BE}" destId="{82A0243C-77C7-4917-8068-CF986E0871B4}" srcOrd="0" destOrd="0" presId="urn:microsoft.com/office/officeart/2005/8/layout/hProcess4"/>
    <dgm:cxn modelId="{9FA80E59-F86A-4D08-9DA8-2AFF945E6F4F}" srcId="{D7F82EF5-72BC-4E06-BC61-7A39F51E428F}" destId="{5C821CE2-BFFA-4D9B-9C0B-E799A72C03B1}" srcOrd="0" destOrd="0" parTransId="{96908253-6678-4221-A814-6585F391AAB4}" sibTransId="{AEB0D299-7CC5-45A7-B07A-CEC305DAE167}"/>
    <dgm:cxn modelId="{C0FF81F4-FF24-40EC-99D4-C93EDDB1B0C9}" type="presOf" srcId="{5C821CE2-BFFA-4D9B-9C0B-E799A72C03B1}" destId="{A6779E5F-38C5-45D1-B619-3D26D2E5F788}" srcOrd="0" destOrd="0" presId="urn:microsoft.com/office/officeart/2005/8/layout/hProcess4"/>
    <dgm:cxn modelId="{4979AEEB-ACD7-4382-9BE4-990E7FC5E128}" srcId="{174EA0CF-13D0-47FB-83D5-5B50804A3E54}" destId="{C4F37A8C-8C90-45BB-849D-B18725EA1196}" srcOrd="1" destOrd="0" parTransId="{7B0F5F50-0D7B-4B4A-B63D-087EBE8DF981}" sibTransId="{8D8DA9C9-010A-4DF3-8E8B-2465CDB10FE2}"/>
    <dgm:cxn modelId="{F67C596D-5366-4F0C-93BB-1746CE32AEE2}" type="presOf" srcId="{D7F82EF5-72BC-4E06-BC61-7A39F51E428F}" destId="{69AD8E5F-3B88-47AE-B9BF-6BE27ED96C52}" srcOrd="0" destOrd="0" presId="urn:microsoft.com/office/officeart/2005/8/layout/hProcess4"/>
    <dgm:cxn modelId="{B6AE2F7B-038C-401F-BE33-2120143EAF47}" srcId="{2272DE4E-A7A2-4A86-BCE5-3BF0CE99F818}" destId="{7DD1F123-024C-456A-B863-8FD2234708BE}" srcOrd="0" destOrd="0" parTransId="{84D735BF-8AE9-4913-A12B-1EACB95B2D7B}" sibTransId="{6775CDFB-17AA-4725-8ECD-35A2EA65ED3A}"/>
    <dgm:cxn modelId="{2E2716D6-9C3B-49CD-A25E-80522749C6D9}" type="presOf" srcId="{C4F37A8C-8C90-45BB-849D-B18725EA1196}" destId="{E574DC87-BE8D-4804-8BAD-204783CB59B1}" srcOrd="0" destOrd="0" presId="urn:microsoft.com/office/officeart/2005/8/layout/hProcess4"/>
    <dgm:cxn modelId="{A49F2115-78F9-4901-8F53-D1E201973FF5}" type="presOf" srcId="{7DD1F123-024C-456A-B863-8FD2234708BE}" destId="{A6E0E32E-CD68-406D-BB84-82934A22E35A}" srcOrd="1" destOrd="0" presId="urn:microsoft.com/office/officeart/2005/8/layout/hProcess4"/>
    <dgm:cxn modelId="{068AD9BC-B59C-437B-8F0F-A52295B94FA5}" type="presOf" srcId="{8D8DA9C9-010A-4DF3-8E8B-2465CDB10FE2}" destId="{55282FFF-7EF9-4CFB-8DE9-7044333BD2DB}" srcOrd="0" destOrd="0" presId="urn:microsoft.com/office/officeart/2005/8/layout/hProcess4"/>
    <dgm:cxn modelId="{9BDD607D-724C-4F01-8FA1-C2C1F6E48F52}" srcId="{174EA0CF-13D0-47FB-83D5-5B50804A3E54}" destId="{D7F82EF5-72BC-4E06-BC61-7A39F51E428F}" srcOrd="0" destOrd="0" parTransId="{D46CFD96-871F-49BA-AE19-D8DC4B43B054}" sibTransId="{0DCA34F1-E745-4DB2-90D6-CAF1F26A61A9}"/>
    <dgm:cxn modelId="{3E6C7887-34AF-478E-8C5C-5AA8F17B201A}" srcId="{174EA0CF-13D0-47FB-83D5-5B50804A3E54}" destId="{2272DE4E-A7A2-4A86-BCE5-3BF0CE99F818}" srcOrd="2" destOrd="0" parTransId="{2226663E-DE7B-4DDE-876E-6465538048FA}" sibTransId="{56E1BA1E-3C63-42C9-B681-BC209FD83474}"/>
    <dgm:cxn modelId="{8F672824-07A3-4E46-BDEE-30A63BCFC04F}" type="presParOf" srcId="{2FA08226-250C-4459-B08F-CA719FCD986D}" destId="{3CCC5F8F-C034-4200-8194-E0702381A2B3}" srcOrd="0" destOrd="0" presId="urn:microsoft.com/office/officeart/2005/8/layout/hProcess4"/>
    <dgm:cxn modelId="{64D9134E-6C0A-4A16-A101-762A53452EBF}" type="presParOf" srcId="{2FA08226-250C-4459-B08F-CA719FCD986D}" destId="{F72F9656-1C0B-42B1-9DD1-8074CF430C4B}" srcOrd="1" destOrd="0" presId="urn:microsoft.com/office/officeart/2005/8/layout/hProcess4"/>
    <dgm:cxn modelId="{9E32AF57-E301-4B1A-B152-782C705916A4}" type="presParOf" srcId="{2FA08226-250C-4459-B08F-CA719FCD986D}" destId="{1C06A899-755C-4722-B0EE-08E04312963A}" srcOrd="2" destOrd="0" presId="urn:microsoft.com/office/officeart/2005/8/layout/hProcess4"/>
    <dgm:cxn modelId="{89D7610D-6675-458E-8FB1-01149D4ED3A2}" type="presParOf" srcId="{1C06A899-755C-4722-B0EE-08E04312963A}" destId="{0CF31029-77A9-476F-8860-27F811EC0F3D}" srcOrd="0" destOrd="0" presId="urn:microsoft.com/office/officeart/2005/8/layout/hProcess4"/>
    <dgm:cxn modelId="{3556E411-5944-4CDB-976A-E52044F8EDE2}" type="presParOf" srcId="{0CF31029-77A9-476F-8860-27F811EC0F3D}" destId="{F502FFE2-644D-4045-8A48-E3B8BF9AF86A}" srcOrd="0" destOrd="0" presId="urn:microsoft.com/office/officeart/2005/8/layout/hProcess4"/>
    <dgm:cxn modelId="{524AED47-AC39-45AC-8D90-B4D42ABA8029}" type="presParOf" srcId="{0CF31029-77A9-476F-8860-27F811EC0F3D}" destId="{A6779E5F-38C5-45D1-B619-3D26D2E5F788}" srcOrd="1" destOrd="0" presId="urn:microsoft.com/office/officeart/2005/8/layout/hProcess4"/>
    <dgm:cxn modelId="{FEF4565B-0EE8-4509-9812-4CAD506F67A3}" type="presParOf" srcId="{0CF31029-77A9-476F-8860-27F811EC0F3D}" destId="{6F311DAE-1AF7-45F9-B607-E43B61EE3A13}" srcOrd="2" destOrd="0" presId="urn:microsoft.com/office/officeart/2005/8/layout/hProcess4"/>
    <dgm:cxn modelId="{39BD6A02-A580-459C-92FF-0698137DB193}" type="presParOf" srcId="{0CF31029-77A9-476F-8860-27F811EC0F3D}" destId="{69AD8E5F-3B88-47AE-B9BF-6BE27ED96C52}" srcOrd="3" destOrd="0" presId="urn:microsoft.com/office/officeart/2005/8/layout/hProcess4"/>
    <dgm:cxn modelId="{460AC318-397E-4225-991E-1B4079B9B0DA}" type="presParOf" srcId="{0CF31029-77A9-476F-8860-27F811EC0F3D}" destId="{FFCE2492-A161-4101-8130-5445D32591FE}" srcOrd="4" destOrd="0" presId="urn:microsoft.com/office/officeart/2005/8/layout/hProcess4"/>
    <dgm:cxn modelId="{BF905A29-1996-438F-9667-26FEBFE7F5EA}" type="presParOf" srcId="{1C06A899-755C-4722-B0EE-08E04312963A}" destId="{8D5B58C0-F2BB-4D1D-8EB1-CEC9F767DE91}" srcOrd="1" destOrd="0" presId="urn:microsoft.com/office/officeart/2005/8/layout/hProcess4"/>
    <dgm:cxn modelId="{52C07A05-6E58-4A50-BC12-11FE6A052449}" type="presParOf" srcId="{1C06A899-755C-4722-B0EE-08E04312963A}" destId="{9F2533AC-DEE8-4228-ABF6-669B6D69091F}" srcOrd="2" destOrd="0" presId="urn:microsoft.com/office/officeart/2005/8/layout/hProcess4"/>
    <dgm:cxn modelId="{23778DB5-C1F8-4C20-AAB5-E380B20982C4}" type="presParOf" srcId="{9F2533AC-DEE8-4228-ABF6-669B6D69091F}" destId="{C426DAA2-2F06-4BEA-AC46-BD69047F141F}" srcOrd="0" destOrd="0" presId="urn:microsoft.com/office/officeart/2005/8/layout/hProcess4"/>
    <dgm:cxn modelId="{B0F452AB-6304-46E1-BA8D-049D1BA4B37F}" type="presParOf" srcId="{9F2533AC-DEE8-4228-ABF6-669B6D69091F}" destId="{956FE472-B129-4D9B-97B1-BACABDE5771F}" srcOrd="1" destOrd="0" presId="urn:microsoft.com/office/officeart/2005/8/layout/hProcess4"/>
    <dgm:cxn modelId="{D9433EBE-73D0-47FF-8D63-CE12BD394B28}" type="presParOf" srcId="{9F2533AC-DEE8-4228-ABF6-669B6D69091F}" destId="{8A46D4B3-A347-436A-8E6F-F3BE502655DB}" srcOrd="2" destOrd="0" presId="urn:microsoft.com/office/officeart/2005/8/layout/hProcess4"/>
    <dgm:cxn modelId="{B1D62C96-1932-4585-B26D-250CECA0B9C1}" type="presParOf" srcId="{9F2533AC-DEE8-4228-ABF6-669B6D69091F}" destId="{E574DC87-BE8D-4804-8BAD-204783CB59B1}" srcOrd="3" destOrd="0" presId="urn:microsoft.com/office/officeart/2005/8/layout/hProcess4"/>
    <dgm:cxn modelId="{91683619-C6E5-42EE-B72C-2E8AF55A6621}" type="presParOf" srcId="{9F2533AC-DEE8-4228-ABF6-669B6D69091F}" destId="{48876363-5AE8-43D8-98AD-4EDB6D51D254}" srcOrd="4" destOrd="0" presId="urn:microsoft.com/office/officeart/2005/8/layout/hProcess4"/>
    <dgm:cxn modelId="{F1D5A90E-2471-4C74-A34B-40F4FDD688FD}" type="presParOf" srcId="{1C06A899-755C-4722-B0EE-08E04312963A}" destId="{55282FFF-7EF9-4CFB-8DE9-7044333BD2DB}" srcOrd="3" destOrd="0" presId="urn:microsoft.com/office/officeart/2005/8/layout/hProcess4"/>
    <dgm:cxn modelId="{A832903E-DB1D-4429-B1C3-6BCD96FD85A0}" type="presParOf" srcId="{1C06A899-755C-4722-B0EE-08E04312963A}" destId="{08958F55-47DC-46F9-930F-950E66218C42}" srcOrd="4" destOrd="0" presId="urn:microsoft.com/office/officeart/2005/8/layout/hProcess4"/>
    <dgm:cxn modelId="{8A15FA0F-8DD5-4B62-BAD1-DB8C715B25E5}" type="presParOf" srcId="{08958F55-47DC-46F9-930F-950E66218C42}" destId="{1BBEA82D-B41E-40A8-A035-2DBDA959077A}" srcOrd="0" destOrd="0" presId="urn:microsoft.com/office/officeart/2005/8/layout/hProcess4"/>
    <dgm:cxn modelId="{B33CCCC4-71E5-49D4-B22C-9BC1078899F1}" type="presParOf" srcId="{08958F55-47DC-46F9-930F-950E66218C42}" destId="{82A0243C-77C7-4917-8068-CF986E0871B4}" srcOrd="1" destOrd="0" presId="urn:microsoft.com/office/officeart/2005/8/layout/hProcess4"/>
    <dgm:cxn modelId="{0F65CA78-5DC9-4CF4-B466-82F4DEEF9B50}" type="presParOf" srcId="{08958F55-47DC-46F9-930F-950E66218C42}" destId="{A6E0E32E-CD68-406D-BB84-82934A22E35A}" srcOrd="2" destOrd="0" presId="urn:microsoft.com/office/officeart/2005/8/layout/hProcess4"/>
    <dgm:cxn modelId="{115148FD-5A05-45A8-95B8-D8E2E995F9DD}" type="presParOf" srcId="{08958F55-47DC-46F9-930F-950E66218C42}" destId="{2EEB954A-AB71-4056-BAD2-FEC285779DED}" srcOrd="3" destOrd="0" presId="urn:microsoft.com/office/officeart/2005/8/layout/hProcess4"/>
    <dgm:cxn modelId="{122F916A-D0E2-4EF3-8A59-868B9F8145A9}" type="presParOf" srcId="{08958F55-47DC-46F9-930F-950E66218C42}" destId="{C57C241B-449B-4744-ADAA-F0B348BD8B4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79E5F-38C5-45D1-B619-3D26D2E5F788}">
      <dsp:nvSpPr>
        <dsp:cNvPr id="0" name=""/>
        <dsp:cNvSpPr/>
      </dsp:nvSpPr>
      <dsp:spPr>
        <a:xfrm>
          <a:off x="2147" y="2125550"/>
          <a:ext cx="1466916" cy="120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Equipo Mecánico</a:t>
          </a:r>
          <a:endParaRPr lang="es-EC" sz="1400" kern="1200" dirty="0"/>
        </a:p>
      </dsp:txBody>
      <dsp:txXfrm>
        <a:off x="29990" y="2153393"/>
        <a:ext cx="1411230" cy="894949"/>
      </dsp:txXfrm>
    </dsp:sp>
    <dsp:sp modelId="{8D5B58C0-F2BB-4D1D-8EB1-CEC9F767DE91}">
      <dsp:nvSpPr>
        <dsp:cNvPr id="0" name=""/>
        <dsp:cNvSpPr/>
      </dsp:nvSpPr>
      <dsp:spPr>
        <a:xfrm>
          <a:off x="838716" y="2457529"/>
          <a:ext cx="1553003" cy="1553003"/>
        </a:xfrm>
        <a:prstGeom prst="leftCircularArrow">
          <a:avLst>
            <a:gd name="adj1" fmla="val 2740"/>
            <a:gd name="adj2" fmla="val 333988"/>
            <a:gd name="adj3" fmla="val 2109499"/>
            <a:gd name="adj4" fmla="val 9024489"/>
            <a:gd name="adj5" fmla="val 31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D8E5F-3B88-47AE-B9BF-6BE27ED96C52}">
      <dsp:nvSpPr>
        <dsp:cNvPr id="0" name=""/>
        <dsp:cNvSpPr/>
      </dsp:nvSpPr>
      <dsp:spPr>
        <a:xfrm>
          <a:off x="328128" y="3076185"/>
          <a:ext cx="1303925" cy="518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$ 300 000</a:t>
          </a:r>
          <a:endParaRPr lang="es-EC" sz="2100" kern="1200" dirty="0"/>
        </a:p>
      </dsp:txBody>
      <dsp:txXfrm>
        <a:off x="343315" y="3091372"/>
        <a:ext cx="1273551" cy="488154"/>
      </dsp:txXfrm>
    </dsp:sp>
    <dsp:sp modelId="{956FE472-B129-4D9B-97B1-BACABDE5771F}">
      <dsp:nvSpPr>
        <dsp:cNvPr id="0" name=""/>
        <dsp:cNvSpPr/>
      </dsp:nvSpPr>
      <dsp:spPr>
        <a:xfrm>
          <a:off x="1834718" y="2125550"/>
          <a:ext cx="1466916" cy="120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Equipo Electrónico</a:t>
          </a:r>
          <a:endParaRPr lang="es-EC" sz="1400" kern="1200" dirty="0"/>
        </a:p>
      </dsp:txBody>
      <dsp:txXfrm>
        <a:off x="1862561" y="2412657"/>
        <a:ext cx="1411230" cy="894949"/>
      </dsp:txXfrm>
    </dsp:sp>
    <dsp:sp modelId="{55282FFF-7EF9-4CFB-8DE9-7044333BD2DB}">
      <dsp:nvSpPr>
        <dsp:cNvPr id="0" name=""/>
        <dsp:cNvSpPr/>
      </dsp:nvSpPr>
      <dsp:spPr>
        <a:xfrm>
          <a:off x="2659063" y="1403027"/>
          <a:ext cx="1740442" cy="1740442"/>
        </a:xfrm>
        <a:prstGeom prst="circularArrow">
          <a:avLst>
            <a:gd name="adj1" fmla="val 2445"/>
            <a:gd name="adj2" fmla="val 295982"/>
            <a:gd name="adj3" fmla="val 19528508"/>
            <a:gd name="adj4" fmla="val 12575511"/>
            <a:gd name="adj5" fmla="val 285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4DC87-BE8D-4804-8BAD-204783CB59B1}">
      <dsp:nvSpPr>
        <dsp:cNvPr id="0" name=""/>
        <dsp:cNvSpPr/>
      </dsp:nvSpPr>
      <dsp:spPr>
        <a:xfrm>
          <a:off x="2160700" y="1866286"/>
          <a:ext cx="1303925" cy="518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$ 20 000</a:t>
          </a:r>
          <a:endParaRPr lang="es-EC" sz="2100" kern="1200" dirty="0"/>
        </a:p>
      </dsp:txBody>
      <dsp:txXfrm>
        <a:off x="2175887" y="1881473"/>
        <a:ext cx="1273551" cy="488154"/>
      </dsp:txXfrm>
    </dsp:sp>
    <dsp:sp modelId="{82A0243C-77C7-4917-8068-CF986E0871B4}">
      <dsp:nvSpPr>
        <dsp:cNvPr id="0" name=""/>
        <dsp:cNvSpPr/>
      </dsp:nvSpPr>
      <dsp:spPr>
        <a:xfrm>
          <a:off x="3667290" y="2125550"/>
          <a:ext cx="1466916" cy="120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Mano de Obra para Puesta en Marcha</a:t>
          </a:r>
          <a:endParaRPr lang="es-EC" sz="1400" kern="1200" dirty="0"/>
        </a:p>
      </dsp:txBody>
      <dsp:txXfrm>
        <a:off x="3695133" y="2153393"/>
        <a:ext cx="1411230" cy="894949"/>
      </dsp:txXfrm>
    </dsp:sp>
    <dsp:sp modelId="{80D7AD3A-9661-4FBF-87AB-FE3B0FF02801}">
      <dsp:nvSpPr>
        <dsp:cNvPr id="0" name=""/>
        <dsp:cNvSpPr/>
      </dsp:nvSpPr>
      <dsp:spPr>
        <a:xfrm>
          <a:off x="4503859" y="2457529"/>
          <a:ext cx="1553003" cy="1553003"/>
        </a:xfrm>
        <a:prstGeom prst="leftCircularArrow">
          <a:avLst>
            <a:gd name="adj1" fmla="val 2740"/>
            <a:gd name="adj2" fmla="val 333988"/>
            <a:gd name="adj3" fmla="val 2109499"/>
            <a:gd name="adj4" fmla="val 9024489"/>
            <a:gd name="adj5" fmla="val 31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B954A-AB71-4056-BAD2-FEC285779DED}">
      <dsp:nvSpPr>
        <dsp:cNvPr id="0" name=""/>
        <dsp:cNvSpPr/>
      </dsp:nvSpPr>
      <dsp:spPr>
        <a:xfrm>
          <a:off x="3993271" y="3076185"/>
          <a:ext cx="1303925" cy="518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$ 21 000</a:t>
          </a:r>
          <a:endParaRPr lang="es-EC" sz="2100" kern="1200" dirty="0"/>
        </a:p>
      </dsp:txBody>
      <dsp:txXfrm>
        <a:off x="4008458" y="3091372"/>
        <a:ext cx="1273551" cy="488154"/>
      </dsp:txXfrm>
    </dsp:sp>
    <dsp:sp modelId="{7659458B-A495-4D58-BBD4-A8F0B613A1C2}">
      <dsp:nvSpPr>
        <dsp:cNvPr id="0" name=""/>
        <dsp:cNvSpPr/>
      </dsp:nvSpPr>
      <dsp:spPr>
        <a:xfrm>
          <a:off x="5499861" y="2125550"/>
          <a:ext cx="1466916" cy="120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Plan Piloto Regionalizado</a:t>
          </a:r>
          <a:endParaRPr lang="es-EC" sz="1400" kern="1200" dirty="0"/>
        </a:p>
      </dsp:txBody>
      <dsp:txXfrm>
        <a:off x="5527704" y="2412657"/>
        <a:ext cx="1411230" cy="894949"/>
      </dsp:txXfrm>
    </dsp:sp>
    <dsp:sp modelId="{69387C15-2116-47EF-AEE0-ACE18AA2E53D}">
      <dsp:nvSpPr>
        <dsp:cNvPr id="0" name=""/>
        <dsp:cNvSpPr/>
      </dsp:nvSpPr>
      <dsp:spPr>
        <a:xfrm>
          <a:off x="6324206" y="1403027"/>
          <a:ext cx="1740442" cy="1740442"/>
        </a:xfrm>
        <a:prstGeom prst="circularArrow">
          <a:avLst>
            <a:gd name="adj1" fmla="val 2445"/>
            <a:gd name="adj2" fmla="val 295982"/>
            <a:gd name="adj3" fmla="val 19528508"/>
            <a:gd name="adj4" fmla="val 12575511"/>
            <a:gd name="adj5" fmla="val 285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693FA-123D-4EE8-880B-CFACC075B395}">
      <dsp:nvSpPr>
        <dsp:cNvPr id="0" name=""/>
        <dsp:cNvSpPr/>
      </dsp:nvSpPr>
      <dsp:spPr>
        <a:xfrm>
          <a:off x="5825843" y="1866286"/>
          <a:ext cx="1303925" cy="518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$ 45 000</a:t>
          </a:r>
          <a:endParaRPr lang="es-EC" sz="2100" kern="1200" dirty="0"/>
        </a:p>
      </dsp:txBody>
      <dsp:txXfrm>
        <a:off x="5841030" y="1881473"/>
        <a:ext cx="1273551" cy="488154"/>
      </dsp:txXfrm>
    </dsp:sp>
    <dsp:sp modelId="{F8F27A9C-6A75-4643-A719-CF1DB93501A3}">
      <dsp:nvSpPr>
        <dsp:cNvPr id="0" name=""/>
        <dsp:cNvSpPr/>
      </dsp:nvSpPr>
      <dsp:spPr>
        <a:xfrm>
          <a:off x="7332433" y="2125550"/>
          <a:ext cx="1466916" cy="1209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Infraestructura</a:t>
          </a:r>
          <a:endParaRPr lang="es-EC" sz="1400" kern="1200" dirty="0"/>
        </a:p>
      </dsp:txBody>
      <dsp:txXfrm>
        <a:off x="7360276" y="2153393"/>
        <a:ext cx="1411230" cy="894949"/>
      </dsp:txXfrm>
    </dsp:sp>
    <dsp:sp modelId="{F9D42604-E260-4C92-BFC0-DD7C2114E66D}">
      <dsp:nvSpPr>
        <dsp:cNvPr id="0" name=""/>
        <dsp:cNvSpPr/>
      </dsp:nvSpPr>
      <dsp:spPr>
        <a:xfrm>
          <a:off x="7658414" y="3076185"/>
          <a:ext cx="1303925" cy="518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$ 80 000</a:t>
          </a:r>
          <a:endParaRPr lang="es-EC" sz="2100" kern="1200" dirty="0"/>
        </a:p>
      </dsp:txBody>
      <dsp:txXfrm>
        <a:off x="7673601" y="3091372"/>
        <a:ext cx="1273551" cy="488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79E5F-38C5-45D1-B619-3D26D2E5F788}">
      <dsp:nvSpPr>
        <dsp:cNvPr id="0" name=""/>
        <dsp:cNvSpPr/>
      </dsp:nvSpPr>
      <dsp:spPr>
        <a:xfrm>
          <a:off x="4895" y="1707442"/>
          <a:ext cx="2480768" cy="20461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Mantenimiento Preventivo Anual</a:t>
          </a:r>
          <a:endParaRPr lang="es-EC" sz="2400" kern="1200" dirty="0"/>
        </a:p>
      </dsp:txBody>
      <dsp:txXfrm>
        <a:off x="51982" y="1754529"/>
        <a:ext cx="2386594" cy="1513487"/>
      </dsp:txXfrm>
    </dsp:sp>
    <dsp:sp modelId="{8D5B58C0-F2BB-4D1D-8EB1-CEC9F767DE91}">
      <dsp:nvSpPr>
        <dsp:cNvPr id="0" name=""/>
        <dsp:cNvSpPr/>
      </dsp:nvSpPr>
      <dsp:spPr>
        <a:xfrm>
          <a:off x="1419655" y="2268867"/>
          <a:ext cx="2626353" cy="2626353"/>
        </a:xfrm>
        <a:prstGeom prst="leftCircularArrow">
          <a:avLst>
            <a:gd name="adj1" fmla="val 2740"/>
            <a:gd name="adj2" fmla="val 333988"/>
            <a:gd name="adj3" fmla="val 2109499"/>
            <a:gd name="adj4" fmla="val 9024489"/>
            <a:gd name="adj5" fmla="val 31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D8E5F-3B88-47AE-B9BF-6BE27ED96C52}">
      <dsp:nvSpPr>
        <dsp:cNvPr id="0" name=""/>
        <dsp:cNvSpPr/>
      </dsp:nvSpPr>
      <dsp:spPr>
        <a:xfrm>
          <a:off x="556177" y="3315104"/>
          <a:ext cx="2205127" cy="876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$1 500</a:t>
          </a:r>
          <a:endParaRPr lang="es-EC" sz="3700" kern="1200" dirty="0"/>
        </a:p>
      </dsp:txBody>
      <dsp:txXfrm>
        <a:off x="581861" y="3340788"/>
        <a:ext cx="2153759" cy="825538"/>
      </dsp:txXfrm>
    </dsp:sp>
    <dsp:sp modelId="{956FE472-B129-4D9B-97B1-BACABDE5771F}">
      <dsp:nvSpPr>
        <dsp:cNvPr id="0" name=""/>
        <dsp:cNvSpPr/>
      </dsp:nvSpPr>
      <dsp:spPr>
        <a:xfrm>
          <a:off x="3104039" y="1707442"/>
          <a:ext cx="2480768" cy="20461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Publicidad e Inducción Anual</a:t>
          </a:r>
          <a:endParaRPr lang="es-EC" sz="2400" kern="1200" dirty="0"/>
        </a:p>
      </dsp:txBody>
      <dsp:txXfrm>
        <a:off x="3151126" y="2192982"/>
        <a:ext cx="2386594" cy="1513487"/>
      </dsp:txXfrm>
    </dsp:sp>
    <dsp:sp modelId="{55282FFF-7EF9-4CFB-8DE9-7044333BD2DB}">
      <dsp:nvSpPr>
        <dsp:cNvPr id="0" name=""/>
        <dsp:cNvSpPr/>
      </dsp:nvSpPr>
      <dsp:spPr>
        <a:xfrm>
          <a:off x="4498126" y="485552"/>
          <a:ext cx="2943340" cy="2943340"/>
        </a:xfrm>
        <a:prstGeom prst="circularArrow">
          <a:avLst>
            <a:gd name="adj1" fmla="val 2445"/>
            <a:gd name="adj2" fmla="val 295982"/>
            <a:gd name="adj3" fmla="val 19528508"/>
            <a:gd name="adj4" fmla="val 12575511"/>
            <a:gd name="adj5" fmla="val 285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4DC87-BE8D-4804-8BAD-204783CB59B1}">
      <dsp:nvSpPr>
        <dsp:cNvPr id="0" name=""/>
        <dsp:cNvSpPr/>
      </dsp:nvSpPr>
      <dsp:spPr>
        <a:xfrm>
          <a:off x="3655321" y="1268989"/>
          <a:ext cx="2205127" cy="876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$ 100 000</a:t>
          </a:r>
          <a:endParaRPr lang="es-EC" sz="3700" kern="1200" dirty="0"/>
        </a:p>
      </dsp:txBody>
      <dsp:txXfrm>
        <a:off x="3681005" y="1294673"/>
        <a:ext cx="2153759" cy="825538"/>
      </dsp:txXfrm>
    </dsp:sp>
    <dsp:sp modelId="{82A0243C-77C7-4917-8068-CF986E0871B4}">
      <dsp:nvSpPr>
        <dsp:cNvPr id="0" name=""/>
        <dsp:cNvSpPr/>
      </dsp:nvSpPr>
      <dsp:spPr>
        <a:xfrm>
          <a:off x="6203182" y="1707442"/>
          <a:ext cx="2480768" cy="20461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Mano de Obra </a:t>
          </a:r>
          <a:r>
            <a:rPr lang="es-EC" sz="2400" kern="1200" smtClean="0"/>
            <a:t>para Operación</a:t>
          </a:r>
          <a:endParaRPr lang="es-EC" sz="2400" kern="1200" dirty="0"/>
        </a:p>
      </dsp:txBody>
      <dsp:txXfrm>
        <a:off x="6250269" y="1754529"/>
        <a:ext cx="2386594" cy="1513487"/>
      </dsp:txXfrm>
    </dsp:sp>
    <dsp:sp modelId="{2EEB954A-AB71-4056-BAD2-FEC285779DED}">
      <dsp:nvSpPr>
        <dsp:cNvPr id="0" name=""/>
        <dsp:cNvSpPr/>
      </dsp:nvSpPr>
      <dsp:spPr>
        <a:xfrm>
          <a:off x="6754464" y="3315104"/>
          <a:ext cx="2205127" cy="876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$ 24 000</a:t>
          </a:r>
          <a:endParaRPr lang="es-EC" sz="3700" kern="1200" dirty="0"/>
        </a:p>
      </dsp:txBody>
      <dsp:txXfrm>
        <a:off x="6780148" y="3340788"/>
        <a:ext cx="2153759" cy="825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6100A4-7A22-4422-AD6A-D728A82D4663}" type="datetimeFigureOut">
              <a:rPr lang="es-EC" smtClean="0"/>
              <a:t>19/02/2013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BDF373-F951-490A-986C-AE8F1992EF2D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Extraccion.pd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Banda%20Transportadora.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ANEXO%2010.2.pdf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ANEXO%2012.pdf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06" y="4653136"/>
            <a:ext cx="2657479" cy="1140144"/>
          </a:xfrm>
          <a:prstGeom prst="rect">
            <a:avLst/>
          </a:prstGeom>
        </p:spPr>
      </p:pic>
      <p:pic>
        <p:nvPicPr>
          <p:cNvPr id="1028" name="Picture 4" descr="http://maskay.espe.edu.ec/Images/de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14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3068960"/>
            <a:ext cx="8496944" cy="1752600"/>
          </a:xfrm>
        </p:spPr>
        <p:txBody>
          <a:bodyPr>
            <a:normAutofit/>
          </a:bodyPr>
          <a:lstStyle/>
          <a:p>
            <a:pPr algn="ctr"/>
            <a:r>
              <a:rPr lang="es-EC" sz="3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Diseño y Simulación de un Sistema de Control Automático para el Proceso de Reciclaje de Luminarias de Bajo Consumo</a:t>
            </a:r>
            <a:endParaRPr lang="es-EC" sz="35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612576" y="825501"/>
            <a:ext cx="7677441" cy="1470025"/>
          </a:xfrm>
        </p:spPr>
        <p:txBody>
          <a:bodyPr/>
          <a:lstStyle/>
          <a:p>
            <a:pPr algn="ct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Departamento de Eléctrica y Electrónica</a:t>
            </a:r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17775" y="5517232"/>
            <a:ext cx="8496944" cy="1163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Presentado por: Arias G. Paulina M.</a:t>
            </a:r>
          </a:p>
          <a:p>
            <a:r>
              <a:rPr lang="es-EC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endParaRPr lang="es-EC" sz="3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encrypted-tbn0.gstatic.com/images?q=tbn:ANd9GcRaLWrklNX0KRaj8cHNE3pplgbTBzB1Qs6h5Mpj3vHRM9nue5VGy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28956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512" y="1196752"/>
            <a:ext cx="8604867" cy="1440160"/>
          </a:xfrm>
        </p:spPr>
        <p:txBody>
          <a:bodyPr>
            <a:normAutofit fontScale="92500"/>
          </a:bodyPr>
          <a:lstStyle/>
          <a:p>
            <a:pPr marL="45720" indent="0" algn="just">
              <a:buNone/>
            </a:pP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Este tipo de vidrio es de gran utilidad y aplicación en múltiples disciplinas de la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industria enfocándose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en la fabricación de lámparas fluorescentes debido a las siguientes características: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331910" y="2852936"/>
            <a:ext cx="8604867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Gran resistencia al ataque por agentes químicos. Sólo es atacado, de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manera importante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a temperatura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ambiente.</a:t>
            </a:r>
          </a:p>
          <a:p>
            <a:pPr algn="just"/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Su resistividad eléctrica es del orden de los 1020 </a:t>
            </a:r>
            <a:r>
              <a:rPr lang="es-EC" sz="2800" dirty="0" err="1">
                <a:latin typeface="Times New Roman" pitchFamily="18" charset="0"/>
                <a:cs typeface="Times New Roman" pitchFamily="18" charset="0"/>
              </a:rPr>
              <a:t>ohm·cm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 en condiciones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normales siendo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uno de los mejores aislantes eléctricos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La absorción del espectro ultravioleta muestra una gran transparencia a la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luz visible.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3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85997" y="1151745"/>
            <a:ext cx="79208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Selección del Calibre de los Conductores</a:t>
            </a: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alimentadores utilizados para las instalaciones son cables de conductor de cobre,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trenzado revestido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con aislamiento PVC para ambientes con temperaturas máximas de 60° tipo TW.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41604" r="15666" b="19777"/>
          <a:stretch/>
        </p:blipFill>
        <p:spPr bwMode="auto">
          <a:xfrm>
            <a:off x="485997" y="3789040"/>
            <a:ext cx="8379726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6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85997" y="1151745"/>
            <a:ext cx="7920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Selección del Sistema de Transformación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dimensionar el transformador conveniente se debe considerar la carga y el factor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demanda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todos los circuitos conectados al alimentador. La suma de todas las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cargas: iluminación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tomacorrientes y fuerza en VA; determinan la capacidad del alimentador, el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cual se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selecciona un valor normalizado por encima de la selección. La carga conectada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al alimentador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 el proceso de Reciclaje de LFC´s es de: 6,24 kVA; según valores nominales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Transformadores se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seleccionará capacidad de 10 kVA a una tensión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22/0,22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kV.</a:t>
            </a:r>
          </a:p>
        </p:txBody>
      </p:sp>
    </p:spTree>
    <p:extLst>
      <p:ext uri="{BB962C8B-B14F-4D97-AF65-F5344CB8AC3E}">
        <p14:creationId xmlns:p14="http://schemas.microsoft.com/office/powerpoint/2010/main" val="36843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85997" y="1151745"/>
            <a:ext cx="7920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Costos de Inversión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302985401"/>
              </p:ext>
            </p:extLst>
          </p:nvPr>
        </p:nvGraphicFramePr>
        <p:xfrm>
          <a:off x="179512" y="1397000"/>
          <a:ext cx="896448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84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AsOne/>
      </p:bldGraphic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85997" y="1151745"/>
            <a:ext cx="7920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Costos Operativos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891686677"/>
              </p:ext>
            </p:extLst>
          </p:nvPr>
        </p:nvGraphicFramePr>
        <p:xfrm>
          <a:off x="179512" y="1397000"/>
          <a:ext cx="896448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74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AsOne/>
      </p:bldGraphic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1151745"/>
            <a:ext cx="878497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Ingresos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Los ingresos previstos de la operación de un Sistema de LFC’s se enfoca en la venta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del material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que se obtienen del reciclaje como: vidrio, metales ferrosos y no ferrosos y polvo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con mercurio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; este último es una materia prima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crítica ya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que se debe vender a recicladoras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las cuales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manejan operaciones de destilación de mercurio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Existe un ente regulador a nivel Europeo que es el encargado de comprar/vender residuos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aparatos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eléctricos y electrónicos RAEE, a través de un decreto que tiene vigencia desde 13 de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Agosto 2005 en toda la Unión Europea.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8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1151745"/>
            <a:ext cx="878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Ingresos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17724" r="20701" b="15858"/>
          <a:stretch/>
        </p:blipFill>
        <p:spPr bwMode="auto">
          <a:xfrm>
            <a:off x="511791" y="1700808"/>
            <a:ext cx="8120417" cy="485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2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1151745"/>
            <a:ext cx="878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Ingresos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45709" r="15352" b="18657"/>
          <a:stretch/>
        </p:blipFill>
        <p:spPr bwMode="auto">
          <a:xfrm>
            <a:off x="178601" y="2013519"/>
            <a:ext cx="8785887" cy="422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835696" y="2780928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0" dirty="0" smtClean="0">
                <a:latin typeface="Times New Roman" pitchFamily="18" charset="0"/>
                <a:cs typeface="Times New Roman" pitchFamily="18" charset="0"/>
              </a:rPr>
              <a:t>10 %</a:t>
            </a:r>
            <a:endParaRPr lang="es-EC" sz="1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36096" y="2780928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0" dirty="0" smtClean="0">
                <a:latin typeface="Times New Roman" pitchFamily="18" charset="0"/>
                <a:cs typeface="Times New Roman" pitchFamily="18" charset="0"/>
              </a:rPr>
              <a:t>15 %</a:t>
            </a:r>
            <a:endParaRPr lang="es-EC" sz="1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1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1151745"/>
            <a:ext cx="878497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Valor Actual Neto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Procedimiento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que nos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permite calcular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valor presente de un determinado flujo de caja futuros originados por una inversión.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t="32463" r="13358" b="24627"/>
          <a:stretch/>
        </p:blipFill>
        <p:spPr bwMode="auto">
          <a:xfrm>
            <a:off x="204861" y="2780927"/>
            <a:ext cx="8759627" cy="38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0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1151745"/>
            <a:ext cx="878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Valor Actual Neto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 Reemplazando valores en la Ecuacion 6. 1. se obtiene un VAN de USD 240.546,94. 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t="21036" r="42867" b="15158"/>
          <a:stretch/>
        </p:blipFill>
        <p:spPr bwMode="auto">
          <a:xfrm>
            <a:off x="1306290" y="2010822"/>
            <a:ext cx="6523631" cy="466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49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1151745"/>
            <a:ext cx="878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Tasa interna de retorno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Remplazando valores en la Ecuación 6. 2 se obtiene un TIR de 10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22266" r="43673" b="16231"/>
          <a:stretch/>
        </p:blipFill>
        <p:spPr bwMode="auto">
          <a:xfrm>
            <a:off x="2123728" y="2204864"/>
            <a:ext cx="5486400" cy="449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2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9" y="1412776"/>
            <a:ext cx="8352928" cy="388843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s-EC" sz="2800" b="1" dirty="0" smtClean="0">
                <a:latin typeface="Times New Roman" pitchFamily="18" charset="0"/>
                <a:cs typeface="Times New Roman" pitchFamily="18" charset="0"/>
              </a:rPr>
              <a:t>Filamentos:</a:t>
            </a:r>
            <a:r>
              <a:rPr lang="es-EC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En los extremos del tubo de vidrio existen dos filamentos de tungsteno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o wolframio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(W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con el propósito de convertir la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energía eléctrica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en calor y luz para que los gases inertes y el gas de mercurio que se encuentra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dentro del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tubo produzcan el efecto de fluorescencia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través de la ionización de los gases.</a:t>
            </a: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5" t="42163" r="34966" b="25747"/>
          <a:stretch/>
        </p:blipFill>
        <p:spPr bwMode="auto">
          <a:xfrm>
            <a:off x="2915816" y="4280877"/>
            <a:ext cx="3370998" cy="234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50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Factibilidad Económica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47664" y="2060848"/>
            <a:ext cx="6120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Con estas premisas se concluye que el proyecto </a:t>
            </a:r>
            <a:r>
              <a:rPr lang="es-EC" sz="2500" b="1" i="1" dirty="0">
                <a:latin typeface="Times New Roman" pitchFamily="18" charset="0"/>
                <a:cs typeface="Times New Roman" pitchFamily="18" charset="0"/>
              </a:rPr>
              <a:t>NO ES ECONÓMICAMENTE </a:t>
            </a:r>
            <a:r>
              <a:rPr lang="es-EC" sz="2500" b="1" i="1" dirty="0" smtClean="0">
                <a:latin typeface="Times New Roman" pitchFamily="18" charset="0"/>
                <a:cs typeface="Times New Roman" pitchFamily="18" charset="0"/>
              </a:rPr>
              <a:t>RENTABLE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una empresa privada, sin embargo, existen alternativas</a:t>
            </a:r>
          </a:p>
        </p:txBody>
      </p:sp>
    </p:spTree>
    <p:extLst>
      <p:ext uri="{BB962C8B-B14F-4D97-AF65-F5344CB8AC3E}">
        <p14:creationId xmlns:p14="http://schemas.microsoft.com/office/powerpoint/2010/main" val="55524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1340768"/>
            <a:ext cx="871296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Diseño y Simulación de una Planta de Reciclaje de LFC’s desarrollado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este trabajo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investigativo, debe ser considerado como un modelo para que en una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futura implementación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pueda tomarse como base para el desarrollo del mismo;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considerando que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este proyecto debe ser perfeccionado y apoyado por varias ramas de 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ciencia como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son: química, mecánica y finalmente la electrónica.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partir del análisis del funcionamiento de una planta de reciclaje se determinaron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los elementos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mecánicos y electrónicos idóneos para usarse en el sistema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control automático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es decir, lo sensores y actuadores adecuados que cumplen con la lógica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control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empleada en cada etapa del proceso de reciclaje, como es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trituración, extracción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y separación.</a:t>
            </a:r>
          </a:p>
        </p:txBody>
      </p:sp>
    </p:spTree>
    <p:extLst>
      <p:ext uri="{BB962C8B-B14F-4D97-AF65-F5344CB8AC3E}">
        <p14:creationId xmlns:p14="http://schemas.microsoft.com/office/powerpoint/2010/main" val="213658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1340768"/>
            <a:ext cx="87129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implementación de un sistema de control automático en este tipo de procesos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 esencial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ya que se procesa componentes tóxicos, como el mercurio, considerando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que una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lámpara que contiene 5 mg de gas mercurio puede contaminar alrededor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30000 litros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agua; por lo tanto debe ser tratado minuciosamente para conseguir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material reciclable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 los siguientes porcentajes: 94 % vidrio, 5% metales y 1%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polvo fluorescente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con gas mercurio.</a:t>
            </a:r>
          </a:p>
        </p:txBody>
      </p:sp>
    </p:spTree>
    <p:extLst>
      <p:ext uri="{BB962C8B-B14F-4D97-AF65-F5344CB8AC3E}">
        <p14:creationId xmlns:p14="http://schemas.microsoft.com/office/powerpoint/2010/main" val="31929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1340768"/>
            <a:ext cx="871296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Si bien es cierto, la temática del reciclaje es conseguir productos totalmente reciclables; en la propuesta presentada no se considera la etapa para la extracción mercurio líquido, ya que el proceso para la recuperación de mercurio debe ser analizado y proceso a través de técnicas de destilación mediante retortas cuyo tratamiento es desarrollado por personal de ingeniería química; siendo este campo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no objeto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estudio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aplicación desarrollada para el control de la Planta de Reciclaje es sencillo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y cumple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manera óptima la lógica de control, a través de un control ON-OFF;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siendo visualizados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desde la interfaz gráfica del PLC y/o interfaz gráfica HMI/SCADA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activación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y/o desactivación de cada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etapa.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5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1484784"/>
            <a:ext cx="87129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negatividad para la implementación de un sistema de reciclaje no debe ser una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traba para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que el Ecuador apoye en la disminución de la contaminación ambiental, por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lo que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Estado en conjunto con la concientización de las personas podrá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implementar este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tipo de procesos y de una manera positiva aportar al medio ambiente.</a:t>
            </a:r>
          </a:p>
        </p:txBody>
      </p:sp>
    </p:spTree>
    <p:extLst>
      <p:ext uri="{BB962C8B-B14F-4D97-AF65-F5344CB8AC3E}">
        <p14:creationId xmlns:p14="http://schemas.microsoft.com/office/powerpoint/2010/main" val="36939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1484784"/>
            <a:ext cx="871296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recomienda que al momento de adquirir las maquinas mecánicas que intervienen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en el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Proceso de Reciclaje, se lo haga a través de fabricantes de maquinarias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para reciclaje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ya que ellos mantienen estándares de calidad frente a la filosofía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del reciclaje.</a:t>
            </a: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recomienda que la persona que opere el Sistema de Reciclaje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conozca detalladamente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filosofía del reciclaje, así como la funcionalidad de 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interfaz gráfica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actuar oportunamente en casos de emergencia.</a:t>
            </a:r>
          </a:p>
        </p:txBody>
      </p:sp>
    </p:spTree>
    <p:extLst>
      <p:ext uri="{BB962C8B-B14F-4D97-AF65-F5344CB8AC3E}">
        <p14:creationId xmlns:p14="http://schemas.microsoft.com/office/powerpoint/2010/main" val="31791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1484784"/>
            <a:ext cx="871296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recomienda a toda la población ecuatoriana crear una cultura de reciclaje y no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verlo como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una moda de temporada, estar conscientes que estas mejoras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influyen directamente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al cuidado del medio ambiente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recomienda a todos los estudiantes de ingenierías: química, mecánica y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electrónica analizar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esta alternativa de implementación de una Planta de Reciclaje de LFC’s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Ecuador.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proyecto debe ser emprendido por el Estado Ecuatoriano, por lo que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se recomienda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que el Ministerio del Medio Ambiente tome en consideración la puesta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en marcha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este proyecto.</a:t>
            </a:r>
          </a:p>
        </p:txBody>
      </p:sp>
    </p:spTree>
    <p:extLst>
      <p:ext uri="{BB962C8B-B14F-4D97-AF65-F5344CB8AC3E}">
        <p14:creationId xmlns:p14="http://schemas.microsoft.com/office/powerpoint/2010/main" val="7920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276872"/>
            <a:ext cx="87129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s-EC" sz="10000" dirty="0" smtClean="0">
                <a:latin typeface="Times New Roman" pitchFamily="18" charset="0"/>
                <a:cs typeface="Times New Roman" pitchFamily="18" charset="0"/>
              </a:rPr>
              <a:t>Preguntas</a:t>
            </a:r>
            <a:endParaRPr lang="es-EC" sz="1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http://imagenes.gifmania.com.pr/Gifs-Animados-Letras-Animadas/Animaciones-Signos-de-Puntuacion/Imagenes-Animadas-Signos-Interrogacion/signo-interrogacion9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64704"/>
            <a:ext cx="17811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http://imagenes.gifmania.com.pr/Gifs-Animados-Letras-Animadas/Animaciones-Signos-de-Puntuacion/Imagenes-Animadas-Signos-Interrogacion/signo-interrogacion9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" y="3580606"/>
            <a:ext cx="17811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073" y="1421904"/>
            <a:ext cx="87129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s-EC" sz="8000" dirty="0" smtClean="0">
                <a:latin typeface="Times New Roman" pitchFamily="18" charset="0"/>
                <a:cs typeface="Times New Roman" pitchFamily="18" charset="0"/>
              </a:rPr>
              <a:t>Muchas </a:t>
            </a:r>
            <a:br>
              <a:rPr lang="es-EC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8000" dirty="0" smtClean="0">
                <a:latin typeface="Times New Roman" pitchFamily="18" charset="0"/>
                <a:cs typeface="Times New Roman" pitchFamily="18" charset="0"/>
              </a:rPr>
              <a:t>Gracias por su atención</a:t>
            </a:r>
            <a:endParaRPr lang="es-EC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1" y="5727480"/>
            <a:ext cx="2657479" cy="1140144"/>
          </a:xfrm>
          <a:prstGeom prst="rect">
            <a:avLst/>
          </a:prstGeom>
        </p:spPr>
      </p:pic>
      <p:pic>
        <p:nvPicPr>
          <p:cNvPr id="6" name="Picture 4" descr="http://maskay.espe.edu.ec/Images/de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17" y="0"/>
            <a:ext cx="236068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0.gstatic.com/images?q=tbn:ANd9GcRaLWrklNX0KRaj8cHNE3pplgbTBzB1Qs6h5Mpj3vHRM9nue5VGy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9"/>
            <a:ext cx="4355976" cy="121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251520" y="5715000"/>
            <a:ext cx="871296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Font typeface="Georgia" pitchFamily="18" charset="0"/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Presentado por:</a:t>
            </a:r>
          </a:p>
          <a:p>
            <a:pPr marL="0" indent="0" algn="just">
              <a:buFont typeface="Georgia" pitchFamily="18" charset="0"/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Arias G. Paulina M.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9" y="1412776"/>
            <a:ext cx="8352928" cy="532859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s-EC" sz="2800" b="1" dirty="0" smtClean="0">
                <a:latin typeface="Times New Roman" pitchFamily="18" charset="0"/>
                <a:cs typeface="Times New Roman" pitchFamily="18" charset="0"/>
              </a:rPr>
              <a:t>Sustancias Fluorescentes: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En la actualidad se usan dos tipos de fósforos: los que producen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un espectro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continuo, haluros como los fosfatos, y los trifósforos como aluminatos, boratos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y silicatos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; que emiten un espectro de tres bandas con los colores primarios. Los fósforos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usados en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las LFC’s son compuestos inorgánicos de alta pureza con partículas de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tamaño aproximadamente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entre 10 a 50 </a:t>
            </a:r>
            <a:r>
              <a:rPr lang="es-EC" sz="2800" dirty="0" err="1" smtClean="0">
                <a:latin typeface="Times New Roman" pitchFamily="18" charset="0"/>
                <a:cs typeface="Times New Roman" pitchFamily="18" charset="0"/>
              </a:rPr>
              <a:t>μm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" indent="0" algn="just">
              <a:buNone/>
            </a:pP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Este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tipo de fósforos utilizados en las lámparas fluorescentes son polvos blancos,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inoloros, insípidos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y estables en el aire.</a:t>
            </a:r>
            <a:endParaRPr lang="es-EC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971600" y="1412776"/>
            <a:ext cx="6336703" cy="532859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s-EC" sz="2800" b="1" dirty="0">
                <a:latin typeface="Times New Roman" pitchFamily="18" charset="0"/>
                <a:cs typeface="Times New Roman" pitchFamily="18" charset="0"/>
              </a:rPr>
              <a:t>Balasto Electrónico: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Es un equipo que permite proveer de un sistema de alimentación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para las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lámparas fluorescentes con el objeto de obtener el encendido de la lámpara y limitar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la corriente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de operación evitando que existan incrementos altos de corriente ocasionando 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la reducción </a:t>
            </a:r>
            <a:r>
              <a:rPr lang="es-EC" sz="2800" dirty="0">
                <a:latin typeface="Times New Roman" pitchFamily="18" charset="0"/>
                <a:cs typeface="Times New Roman" pitchFamily="18" charset="0"/>
              </a:rPr>
              <a:t>de la vida útil de la lámpara</a:t>
            </a:r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7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63773" y="1268760"/>
            <a:ext cx="8656699" cy="1728192"/>
          </a:xfrm>
        </p:spPr>
        <p:txBody>
          <a:bodyPr>
            <a:normAutofit/>
          </a:bodyPr>
          <a:lstStyle/>
          <a:p>
            <a:pPr algn="just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Balasto Electrónico: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Inicialmente aparecieron balastos electromagnéticos constituidos por un transformador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de corriente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(reactancia), un capacitor en paralelo a la tensión de entrada y un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arrancador (capacitor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t="18035" r="20442" b="25808"/>
          <a:stretch/>
        </p:blipFill>
        <p:spPr bwMode="auto">
          <a:xfrm>
            <a:off x="462571" y="2924944"/>
            <a:ext cx="8253972" cy="38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1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755576" y="1268760"/>
            <a:ext cx="7272808" cy="5400600"/>
          </a:xfrm>
        </p:spPr>
        <p:txBody>
          <a:bodyPr>
            <a:normAutofit/>
          </a:bodyPr>
          <a:lstStyle/>
          <a:p>
            <a:pPr algn="just"/>
            <a:r>
              <a:rPr lang="es-EC" sz="2600" b="1" dirty="0">
                <a:latin typeface="Times New Roman" pitchFamily="18" charset="0"/>
                <a:cs typeface="Times New Roman" pitchFamily="18" charset="0"/>
              </a:rPr>
              <a:t>Balasto Electrónico: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balasto electrónico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está basado en el funcionamiento a través de altas frecuencias mayores a 20 </a:t>
            </a:r>
            <a:r>
              <a:rPr lang="es-EC" sz="2600" dirty="0" err="1">
                <a:latin typeface="Times New Roman" pitchFamily="18" charset="0"/>
                <a:cs typeface="Times New Roman" pitchFamily="18" charset="0"/>
              </a:rPr>
              <a:t>kHZ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a diferencia del balasto electromagnético convencional. La finalidad de elevar la frecuencia es la de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eliminar el parpadeo que produce el arco eléctrico a través de la emisión de electrones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de una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filamento al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otro.</a:t>
            </a:r>
          </a:p>
          <a:p>
            <a:pPr algn="just"/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Otra característica importante de elevar la frecuencia es la de eliminar el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efecto estroboscópico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, siendo un efecto netamente óptico cuando la lámpara trabaja a frecuencias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de la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red (50 </a:t>
            </a:r>
            <a:r>
              <a:rPr lang="es-EC" sz="2600" dirty="0" err="1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 60 Hz).</a:t>
            </a:r>
          </a:p>
        </p:txBody>
      </p:sp>
    </p:spTree>
    <p:extLst>
      <p:ext uri="{BB962C8B-B14F-4D97-AF65-F5344CB8AC3E}">
        <p14:creationId xmlns:p14="http://schemas.microsoft.com/office/powerpoint/2010/main" val="39076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t="23508" r="26575" b="29478"/>
          <a:stretch/>
        </p:blipFill>
        <p:spPr bwMode="auto">
          <a:xfrm>
            <a:off x="515901" y="1268759"/>
            <a:ext cx="8424936" cy="525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6" y="1556792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CIRCUITO RECTIFICADOR DE ONDA COMPLETA</a:t>
            </a:r>
            <a:endParaRPr lang="es-EC" sz="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547664" y="2924944"/>
            <a:ext cx="1872208" cy="273630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2051720" y="2110790"/>
            <a:ext cx="0" cy="8141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3582544" y="1688494"/>
            <a:ext cx="2357608" cy="4835422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10 Conector recto de flecha"/>
          <p:cNvCxnSpPr/>
          <p:nvPr/>
        </p:nvCxnSpPr>
        <p:spPr>
          <a:xfrm flipH="1">
            <a:off x="2339752" y="6237312"/>
            <a:ext cx="1152128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971600" y="5969918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CIRCUITO OSCILADOR</a:t>
            </a:r>
            <a:endParaRPr lang="es-EC" sz="1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228184" y="1673292"/>
            <a:ext cx="1872208" cy="2979844"/>
          </a:xfrm>
          <a:prstGeom prst="rect">
            <a:avLst/>
          </a:prstGeom>
          <a:noFill/>
          <a:ln w="5715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7380312" y="4653136"/>
            <a:ext cx="0" cy="72008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6948264" y="5424041"/>
            <a:ext cx="1992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TRANSFORMADOR Y CAPACITOR</a:t>
            </a:r>
            <a:endParaRPr lang="es-EC" sz="15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1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13" grpId="0"/>
      <p:bldP spid="14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t="22388" r="35281" b="15858"/>
          <a:stretch/>
        </p:blipFill>
        <p:spPr bwMode="auto">
          <a:xfrm>
            <a:off x="539552" y="1052736"/>
            <a:ext cx="7920880" cy="560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4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539552" y="1474887"/>
            <a:ext cx="7951945" cy="4420017"/>
            <a:chOff x="539552" y="1474887"/>
            <a:chExt cx="7951945" cy="4420017"/>
          </a:xfrm>
        </p:grpSpPr>
        <p:pic>
          <p:nvPicPr>
            <p:cNvPr id="11273" name="Picture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1" t="22388" r="35786" b="68308"/>
            <a:stretch/>
          </p:blipFill>
          <p:spPr bwMode="auto">
            <a:xfrm>
              <a:off x="539552" y="1474887"/>
              <a:ext cx="7920880" cy="84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8" t="29104" r="35640" b="22015"/>
            <a:stretch/>
          </p:blipFill>
          <p:spPr bwMode="auto">
            <a:xfrm>
              <a:off x="570617" y="2319190"/>
              <a:ext cx="7920880" cy="357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61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Emisión de Luz Fluorescente 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upload.wikimedia.org/wikipedia/commons/thumb/c/c6/Luz_fluorescente-LMB.png/625px-Luz_fluorescente-L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0262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6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6512511" cy="1143000"/>
          </a:xfrm>
        </p:spPr>
        <p:txBody>
          <a:bodyPr/>
          <a:lstStyle/>
          <a:p>
            <a:pPr algn="ctr"/>
            <a:r>
              <a:rPr lang="es-EC" sz="5500" dirty="0" smtClean="0">
                <a:latin typeface="Times New Roman" pitchFamily="18" charset="0"/>
                <a:cs typeface="Times New Roman" pitchFamily="18" charset="0"/>
              </a:rPr>
              <a:t>Antecedentes </a:t>
            </a:r>
            <a:endParaRPr lang="es-EC" sz="5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568952" cy="4896544"/>
          </a:xfrm>
        </p:spPr>
        <p:txBody>
          <a:bodyPr>
            <a:normAutofit lnSpcReduction="10000"/>
          </a:bodyPr>
          <a:lstStyle/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Un tubo fluorescente contamina alrededor de 30 000 litros de agua.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Un tubo fluorescente consta en promedio de 94% de vidrio, 5% de metales ferrosos y no ferrosos y 1% de polvo fosforoso (fluorescente) contenido de mercurio. </a:t>
            </a: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EC" sz="2300" dirty="0" smtClean="0">
                <a:latin typeface="Times New Roman" pitchFamily="18" charset="0"/>
                <a:cs typeface="Times New Roman" pitchFamily="18" charset="0"/>
              </a:rPr>
              <a:t>Por qué botar esos materiales al mismo tiempo que contaminan 	el ambiente.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Los vertederos de basura están escaseando y cada vez hay menos espacio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Entonces, cu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 es la realidad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1.bp.blogspot.com/_Wqq6P8xwX7w/Rxxjulc8gqI/AAAAAAAAAbM/PK0iuFhGDAg/s320/2004-07-16-signo-interrogac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17232"/>
            <a:ext cx="1038547" cy="10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1.bp.blogspot.com/_Wqq6P8xwX7w/Rxxjulc8gqI/AAAAAAAAAbM/PK0iuFhGDAg/s320/2004-07-16-signo-interrogac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29535"/>
            <a:ext cx="763957" cy="80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7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Impactos Ambientales Positivos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280920" cy="5400600"/>
          </a:xfrm>
        </p:spPr>
        <p:txBody>
          <a:bodyPr>
            <a:normAutofit/>
          </a:bodyPr>
          <a:lstStyle/>
          <a:p>
            <a:pPr algn="just"/>
            <a:r>
              <a:rPr lang="es-EC" sz="2600" b="1" dirty="0" smtClean="0">
                <a:latin typeface="Times New Roman" pitchFamily="18" charset="0"/>
                <a:cs typeface="Times New Roman" pitchFamily="18" charset="0"/>
              </a:rPr>
              <a:t>Mayor </a:t>
            </a:r>
            <a:r>
              <a:rPr lang="es-EC" sz="2600" b="1" dirty="0">
                <a:latin typeface="Times New Roman" pitchFamily="18" charset="0"/>
                <a:cs typeface="Times New Roman" pitchFamily="18" charset="0"/>
              </a:rPr>
              <a:t>nivel </a:t>
            </a:r>
            <a:r>
              <a:rPr lang="es-EC" sz="2600" b="1" dirty="0" smtClean="0">
                <a:latin typeface="Times New Roman" pitchFamily="18" charset="0"/>
                <a:cs typeface="Times New Roman" pitchFamily="18" charset="0"/>
              </a:rPr>
              <a:t>de eficiencia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: transformación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de energía eléctrica en luz sin disipación de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calor.</a:t>
            </a:r>
          </a:p>
          <a:p>
            <a:pPr algn="just"/>
            <a:r>
              <a:rPr lang="es-EC" sz="2600" b="1" dirty="0">
                <a:latin typeface="Times New Roman" pitchFamily="18" charset="0"/>
                <a:cs typeface="Times New Roman" pitchFamily="18" charset="0"/>
              </a:rPr>
              <a:t>Rendimiento </a:t>
            </a:r>
            <a:r>
              <a:rPr lang="es-EC" sz="2600" b="1" dirty="0" smtClean="0">
                <a:latin typeface="Times New Roman" pitchFamily="18" charset="0"/>
                <a:cs typeface="Times New Roman" pitchFamily="18" charset="0"/>
              </a:rPr>
              <a:t>Luminoso: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relación entre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el flujo luminoso emitido y la potencia consumida por dicha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fuente</a:t>
            </a:r>
          </a:p>
          <a:p>
            <a:pPr algn="just"/>
            <a:endParaRPr lang="es-EC" sz="26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es-EC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25373" r="21960" b="33582"/>
          <a:stretch/>
        </p:blipFill>
        <p:spPr bwMode="auto">
          <a:xfrm>
            <a:off x="1259632" y="3212976"/>
            <a:ext cx="6741994" cy="300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Impactos Ambientales Negativos 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280920" cy="1944216"/>
          </a:xfrm>
        </p:spPr>
        <p:txBody>
          <a:bodyPr>
            <a:normAutofit/>
          </a:bodyPr>
          <a:lstStyle/>
          <a:p>
            <a:pPr algn="just"/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mercurio es un metal que existe de manera natural en pequeñas cantidades en el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medio ambiente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. El mercurio existe como un líquido, sólido y gas; puede ser muy tóxico al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ser inhalado</a:t>
            </a:r>
            <a:endParaRPr lang="es-EC" sz="26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es-EC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4.bp.blogspot.com/-9vzF-eMvqLw/Ts4i6tQB_HI/AAAAAAAAAyc/eMxahF0x4dQ/s400/400px-Health_effects_of_pollution-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57259"/>
            <a:ext cx="4968552" cy="36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2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Soluciones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280920" cy="540060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A finales del 2010, la Asociación Nacional de Fabricantes Eléctricos (NEMA) de los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EE.UU. según Compromiso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voluntario de mercurio en las lámparas fluorescentes compactas,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anunció que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: En el marco del compromiso voluntario a partir de octubre 4 de 2010, el contenido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total de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mercurio en las lámparas fluorescentes compactas de menos de 25 vatios es de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4 miligramos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(mg) por unidad. Las lámparas fluorescentes compactas que usan entre 25 y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40 vatios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de electricidad tendrá un contenido de mercurio total limitada a 5 mg por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unidad</a:t>
            </a:r>
          </a:p>
        </p:txBody>
      </p:sp>
    </p:spTree>
    <p:extLst>
      <p:ext uri="{BB962C8B-B14F-4D97-AF65-F5344CB8AC3E}">
        <p14:creationId xmlns:p14="http://schemas.microsoft.com/office/powerpoint/2010/main" val="10352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Soluciones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280920" cy="122413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Las empresas participantes en el Compromiso de 2010 se enumeran:</a:t>
            </a:r>
          </a:p>
          <a:p>
            <a:pPr marL="45720" indent="0" algn="just">
              <a:buNone/>
            </a:pPr>
            <a:endParaRPr lang="es-EC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27584" y="2348880"/>
            <a:ext cx="8136904" cy="418576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Hui George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Food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Enterprises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Co., Ltd.</a:t>
            </a: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EiKO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, Ltd.</a:t>
            </a: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Feit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Electric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Company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, Inc.</a:t>
            </a:r>
          </a:p>
          <a:p>
            <a:pPr marL="45720" indent="0" algn="just">
              <a:buNone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GE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Lighting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Halco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Lighting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Technologies</a:t>
            </a: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Litetronics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International, Inc.</a:t>
            </a:r>
          </a:p>
          <a:p>
            <a:pPr marL="45720" indent="0" algn="just">
              <a:buNone/>
            </a:pPr>
            <a:r>
              <a:rPr lang="es-EC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OSRAM </a:t>
            </a:r>
            <a:r>
              <a:rPr lang="es-EC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Sylvania</a:t>
            </a:r>
            <a:endParaRPr lang="es-EC" sz="2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Philips </a:t>
            </a:r>
            <a:r>
              <a:rPr lang="es-EC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Lighting</a:t>
            </a:r>
            <a:endParaRPr lang="es-EC" sz="2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Satco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Lighting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including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Nuvo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Lighting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SLi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Lighting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Technical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Consumer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, Inc.</a:t>
            </a: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Ushio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America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, Inc.</a:t>
            </a:r>
          </a:p>
          <a:p>
            <a:pPr marL="45720" indent="0" algn="just">
              <a:buNone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Westinghouse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Lighting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Corporation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Xiamen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Dekkon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Technology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5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Soluciones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24254" r="16085" b="35448"/>
          <a:stretch/>
        </p:blipFill>
        <p:spPr bwMode="auto">
          <a:xfrm>
            <a:off x="539552" y="1412776"/>
            <a:ext cx="82705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5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Reciclaje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0" t="42164" r="40630" b="31716"/>
          <a:stretch/>
        </p:blipFill>
        <p:spPr bwMode="auto">
          <a:xfrm>
            <a:off x="6876256" y="4869160"/>
            <a:ext cx="1978927" cy="191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280920" cy="381642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reciclaje es una técnica de convertir los desechos en materia prima, siendo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estos reutilizados.</a:t>
            </a: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importancia del reciclaje se engloba en las 3R:</a:t>
            </a:r>
          </a:p>
          <a:p>
            <a:pPr marL="45720" indent="0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Reducir: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producción de objetos susceptibles a convertirse en desechos.</a:t>
            </a:r>
          </a:p>
          <a:p>
            <a:pPr marL="45720" indent="0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Reutilizar: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desechos para darle una segunda vida, con el mismo uso u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otro diferente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Reciclar: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proceso que permite a los desechos reintroducir en un ciclo de vida.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Reciclaje de LFC’s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280920" cy="381642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s-EC" sz="3000" dirty="0">
                <a:latin typeface="Times New Roman" pitchFamily="18" charset="0"/>
                <a:cs typeface="Times New Roman" pitchFamily="18" charset="0"/>
              </a:rPr>
              <a:t>Varios métodos de reciclaje de LFC’s se han establecido, tomando en cuenta que </a:t>
            </a:r>
            <a:r>
              <a:rPr lang="es-EC" sz="3000" dirty="0" smtClean="0">
                <a:latin typeface="Times New Roman" pitchFamily="18" charset="0"/>
                <a:cs typeface="Times New Roman" pitchFamily="18" charset="0"/>
              </a:rPr>
              <a:t>cualquiera que </a:t>
            </a:r>
            <a:r>
              <a:rPr lang="es-EC" sz="3000" dirty="0">
                <a:latin typeface="Times New Roman" pitchFamily="18" charset="0"/>
                <a:cs typeface="Times New Roman" pitchFamily="18" charset="0"/>
              </a:rPr>
              <a:t>sea el proceso de reciclaje debe ser llevado a cabo con sistemas de sellado al vacío, </a:t>
            </a:r>
            <a:r>
              <a:rPr lang="es-EC" sz="3000" dirty="0" smtClean="0">
                <a:latin typeface="Times New Roman" pitchFamily="18" charset="0"/>
                <a:cs typeface="Times New Roman" pitchFamily="18" charset="0"/>
              </a:rPr>
              <a:t>esto con </a:t>
            </a:r>
            <a:r>
              <a:rPr lang="es-EC" sz="3000" dirty="0">
                <a:latin typeface="Times New Roman" pitchFamily="18" charset="0"/>
                <a:cs typeface="Times New Roman" pitchFamily="18" charset="0"/>
              </a:rPr>
              <a:t>la finalidad de evitar cualquier peligro al ser humano. Entre los principales </a:t>
            </a:r>
            <a:r>
              <a:rPr lang="es-EC" sz="3000" dirty="0" smtClean="0">
                <a:latin typeface="Times New Roman" pitchFamily="18" charset="0"/>
                <a:cs typeface="Times New Roman" pitchFamily="18" charset="0"/>
              </a:rPr>
              <a:t>métodos tenemos:</a:t>
            </a:r>
          </a:p>
          <a:p>
            <a:pPr marL="45720" indent="0" algn="just">
              <a:buNone/>
            </a:pPr>
            <a:endParaRPr lang="es-EC" sz="10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es-EC" sz="30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s-EC" sz="3000" dirty="0" err="1"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s-EC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3000" dirty="0" err="1">
                <a:latin typeface="Times New Roman" pitchFamily="18" charset="0"/>
                <a:cs typeface="Times New Roman" pitchFamily="18" charset="0"/>
              </a:rPr>
              <a:t>cut</a:t>
            </a:r>
            <a:endParaRPr lang="es-EC" sz="30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es-EC" sz="3000" dirty="0">
                <a:latin typeface="Times New Roman" pitchFamily="18" charset="0"/>
                <a:cs typeface="Times New Roman" pitchFamily="18" charset="0"/>
              </a:rPr>
              <a:t>• Trituración</a:t>
            </a:r>
          </a:p>
          <a:p>
            <a:pPr marL="45720" indent="0" algn="ctr">
              <a:buNone/>
            </a:pPr>
            <a:r>
              <a:rPr lang="es-EC" sz="3000" dirty="0">
                <a:latin typeface="Times New Roman" pitchFamily="18" charset="0"/>
                <a:cs typeface="Times New Roman" pitchFamily="18" charset="0"/>
              </a:rPr>
              <a:t>• Lavado</a:t>
            </a:r>
            <a:endParaRPr lang="es-EC" sz="3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3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Reciclaje de LFC’s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280920" cy="5184576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s-EC" sz="3000" b="1" dirty="0" err="1" smtClean="0"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3000" b="1" dirty="0" err="1" smtClean="0">
                <a:latin typeface="Times New Roman" pitchFamily="18" charset="0"/>
                <a:cs typeface="Times New Roman" pitchFamily="18" charset="0"/>
              </a:rPr>
              <a:t>Cut</a:t>
            </a:r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" indent="0" algn="just">
              <a:buNone/>
            </a:pPr>
            <a:endParaRPr lang="es-EC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Separar los casquillos (extremos) de la lámpara y este residuo se envía 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un procesamiento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independiente.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Eliminación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del fósforo mediante succión del vidrio restante, en este proceso el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vidrio puede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romperse, además el polvo puede ser separado mediante un precipitador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polvo.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tubo limpio de polvo puede ser triturado y enviado a un sistema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separación magnética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asegurar que no contenga metal, y de esta manera asegurar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producción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nuevas lámpara con el vidrio reciclado.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Reciclaje de LFC’s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124744"/>
            <a:ext cx="8568952" cy="5184576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Trituración</a:t>
            </a:r>
          </a:p>
          <a:p>
            <a:pPr marL="45720" indent="0" algn="just">
              <a:buNone/>
            </a:pPr>
            <a:endParaRPr lang="es-EC" sz="1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Trituración de la lámpara completa.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 Separación de la mezcla en diferentes tamaños de partículas, fracción media y fina.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fracción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media es el vidrio / fracción de plástico y partes metálicas, con un tamaño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partículas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aprox. 10 cm. La tercera fracción tamizada contiene fósforo en polvo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y vidrio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polvo aprox. 10 a 50 </a:t>
            </a:r>
            <a:r>
              <a:rPr lang="el-GR" sz="2500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m.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 Utilización del reciclaje, las partes metálicas y fracciones de vidrio/plástico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son enviados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 su apropiado sistema de reciclaje.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 Opcional eliminación térmica de las partículas finas (fósforo/vidrio) por medio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destilación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Reciclaje de LFC’s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124744"/>
            <a:ext cx="8280920" cy="5184576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Lavado</a:t>
            </a:r>
          </a:p>
          <a:p>
            <a:pPr marL="45720" indent="0" algn="just">
              <a:buNone/>
            </a:pPr>
            <a:endParaRPr lang="es-EC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Trituración de la lámpara 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Eliminación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del fósforo, las lámparas rotas se limpian de fósforo con agua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un tanque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vibración. El agua de lavado se bombea a través de un filtro inclinado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que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fósforo en forma de lodos se sedimentan. El mercurio se retira del polvo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fósforo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por medio de destilación rotativo.</a:t>
            </a:r>
          </a:p>
          <a:p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 Separación del material, las fracciones de material individuales se enjuagan y se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separa por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medio de tamizado. 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La Realidad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3"/>
          </p:nvPr>
        </p:nvSpPr>
        <p:spPr>
          <a:xfrm>
            <a:off x="539552" y="1268760"/>
            <a:ext cx="7992888" cy="7920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EC" sz="3000" dirty="0" smtClean="0">
                <a:latin typeface="Times New Roman" pitchFamily="18" charset="0"/>
                <a:cs typeface="Times New Roman" pitchFamily="18" charset="0"/>
              </a:rPr>
              <a:t>Las personas no saben que hacer con las lámparas</a:t>
            </a:r>
            <a:endParaRPr lang="es-EC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t="30952" r="66534" b="25794"/>
          <a:stretch/>
        </p:blipFill>
        <p:spPr bwMode="auto">
          <a:xfrm>
            <a:off x="467544" y="2060848"/>
            <a:ext cx="2088232" cy="260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derecha"/>
          <p:cNvSpPr/>
          <p:nvPr/>
        </p:nvSpPr>
        <p:spPr>
          <a:xfrm rot="2857318">
            <a:off x="2420646" y="3213733"/>
            <a:ext cx="1460665" cy="214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34328" r="49671" b="21228"/>
          <a:stretch/>
        </p:blipFill>
        <p:spPr bwMode="auto">
          <a:xfrm>
            <a:off x="2987824" y="4122357"/>
            <a:ext cx="3317146" cy="249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derecha"/>
          <p:cNvSpPr/>
          <p:nvPr/>
        </p:nvSpPr>
        <p:spPr>
          <a:xfrm rot="19418919">
            <a:off x="4386779" y="4957165"/>
            <a:ext cx="2657212" cy="3064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1" t="66151" r="14206" b="5513"/>
          <a:stretch/>
        </p:blipFill>
        <p:spPr bwMode="auto">
          <a:xfrm>
            <a:off x="6516216" y="2110278"/>
            <a:ext cx="2514712" cy="20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4 Marcador de contenido"/>
          <p:cNvSpPr txBox="1">
            <a:spLocks/>
          </p:cNvSpPr>
          <p:nvPr/>
        </p:nvSpPr>
        <p:spPr>
          <a:xfrm>
            <a:off x="3722587" y="2690312"/>
            <a:ext cx="2381042" cy="1044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Font typeface="Georgia" pitchFamily="18" charset="0"/>
              <a:buNone/>
            </a:pPr>
            <a:r>
              <a:rPr lang="es-EC" sz="3000" dirty="0" smtClean="0">
                <a:latin typeface="Times New Roman" pitchFamily="18" charset="0"/>
                <a:cs typeface="Times New Roman" pitchFamily="18" charset="0"/>
              </a:rPr>
              <a:t>Después de unas horas</a:t>
            </a:r>
            <a:endParaRPr lang="es-EC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8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21694" r="29722" b="27000"/>
          <a:stretch/>
        </p:blipFill>
        <p:spPr bwMode="auto">
          <a:xfrm>
            <a:off x="467544" y="1124744"/>
            <a:ext cx="8280920" cy="55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79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12687" r="36645" b="8023"/>
          <a:stretch/>
        </p:blipFill>
        <p:spPr bwMode="auto">
          <a:xfrm rot="5400000">
            <a:off x="1915487" y="-395207"/>
            <a:ext cx="5472608" cy="880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71600" y="1628800"/>
            <a:ext cx="1584176" cy="172819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971600" y="3509392"/>
            <a:ext cx="1584176" cy="1728192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2843808" y="2780928"/>
            <a:ext cx="3456384" cy="3096344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611560" y="6021287"/>
            <a:ext cx="8440502" cy="699573"/>
          </a:xfrm>
          <a:prstGeom prst="rect">
            <a:avLst/>
          </a:prstGeom>
          <a:noFill/>
          <a:ln w="285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"/>
          <p:cNvSpPr/>
          <p:nvPr/>
        </p:nvSpPr>
        <p:spPr>
          <a:xfrm>
            <a:off x="6444208" y="1608495"/>
            <a:ext cx="2607854" cy="4412791"/>
          </a:xfrm>
          <a:prstGeom prst="rect">
            <a:avLst/>
          </a:prstGeom>
          <a:noFill/>
          <a:ln w="285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2627784" y="16288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Trituración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43608" y="437348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00B050"/>
                </a:solidFill>
              </a:rPr>
              <a:t>Separación</a:t>
            </a:r>
          </a:p>
          <a:p>
            <a:r>
              <a:rPr lang="es-EC" dirty="0" smtClean="0">
                <a:solidFill>
                  <a:srgbClr val="00B050"/>
                </a:solidFill>
              </a:rPr>
              <a:t>Polvo</a:t>
            </a:r>
            <a:endParaRPr lang="es-EC" dirty="0">
              <a:solidFill>
                <a:srgbClr val="00B05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067614" y="2933123"/>
            <a:ext cx="308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0070C0"/>
                </a:solidFill>
              </a:rPr>
              <a:t>Separación Vidrio / Metal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809312" y="6186407"/>
            <a:ext cx="308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00FF"/>
                </a:solidFill>
              </a:rPr>
              <a:t>Extracción Polvo</a:t>
            </a:r>
          </a:p>
        </p:txBody>
      </p:sp>
    </p:spTree>
    <p:extLst>
      <p:ext uri="{BB962C8B-B14F-4D97-AF65-F5344CB8AC3E}">
        <p14:creationId xmlns:p14="http://schemas.microsoft.com/office/powerpoint/2010/main" val="36970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4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124744"/>
            <a:ext cx="8280920" cy="5184576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proceso de reciclaje se debe tomar en consideración cuales son los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productos iniciales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(que tipos de materiales ingresan al sistema) y productos finales (que tipo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materiales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salen del sistema) para su posterior utilización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Productos </a:t>
            </a: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iniciales: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 En el sistema propuesto se puede procesar tubos y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lámparas compactas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. Para tubos fluorescentes se consideran tubos de hasta 150 cm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longitud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mientras que para lámparas compactas cualquiera está admisible debido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 su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variedad en tamaño y forma</a:t>
            </a:r>
          </a:p>
          <a:p>
            <a:pPr marL="45720" indent="0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9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412776"/>
            <a:ext cx="8280920" cy="252028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debe tomar en consideración que por cada 1000 kg de polvo fluorescente existe 2500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g 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gas de mercurio; y que se “debe procesar alrededor de 1 millón de lámparas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para conseguir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15 kg de mercurio líquido.” 3 Considerando que existen aproximadamente 5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mg 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gas mercurio como contenido máximo.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2.bp.blogspot.com/_nIWRuoTbGSc/S98G9IJMiAI/AAAAAAAAAF0/HScvN4ue_p8/s1600/tipos+de+tub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4134247" cy="28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280920" cy="72008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Productos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Finales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3" t="47015" r="28672" b="37687"/>
          <a:stretch/>
        </p:blipFill>
        <p:spPr bwMode="auto">
          <a:xfrm>
            <a:off x="1835696" y="1929039"/>
            <a:ext cx="5746786" cy="12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691952" y="3429000"/>
            <a:ext cx="8280920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Polvo Fluorescente con Mercurio 1%</a:t>
            </a: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principal producto que se obtiene luego del reciclaje es el polvo fluorescente, debido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 que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contiene mercurio altamente tóxico; lo que importa recuperar es el mercurio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estado líquido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luego de tratamientos térmicos - químicos al que es sometido el polvo fluorescente.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280920" cy="72008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Productos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Finales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3" t="47015" r="28672" b="37687"/>
          <a:stretch/>
        </p:blipFill>
        <p:spPr bwMode="auto">
          <a:xfrm>
            <a:off x="1835696" y="1929039"/>
            <a:ext cx="5746786" cy="12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691952" y="3429000"/>
            <a:ext cx="8280920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Metales 5%</a:t>
            </a: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Los principales metales que se obtienen luego del proceso del reciclaje son el aluminio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y wolframio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que poseen propiedades paramagnéticas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280920" cy="72008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Productos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Finales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3" t="47015" r="28672" b="37687"/>
          <a:stretch/>
        </p:blipFill>
        <p:spPr bwMode="auto">
          <a:xfrm>
            <a:off x="1835696" y="1929039"/>
            <a:ext cx="5746786" cy="12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691952" y="3429000"/>
            <a:ext cx="8280920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Vidrios / Plásticos 94%</a:t>
            </a: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Dentro del proceso de reciclaje existe una pre - trituración de la lámpara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aproximadamente entre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1 cm. y 10 cm. de granulometrías con la finalidad de que el polvo contenido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lámpara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pueda extraer.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3960440" cy="432048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Trituración</a:t>
            </a: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trituración dentro del proceso de reciclaje consiste en la reducción de tamaño del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vidrio 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lámpara con el objeto de extraer las partículas de polvo de fósforo.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1" t="32649" r="41680" b="31716"/>
          <a:stretch/>
        </p:blipFill>
        <p:spPr bwMode="auto">
          <a:xfrm>
            <a:off x="4860032" y="1450376"/>
            <a:ext cx="3960440" cy="514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9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352928" cy="172819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Dimensionamiento del Triturador. Método Bond</a:t>
            </a: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Los factores que son tomados en cuenta para el cálculo de consumo de energía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máquina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y potencia de la máquina se especifican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3" t="45149" r="32973" b="40858"/>
          <a:stretch/>
        </p:blipFill>
        <p:spPr bwMode="auto">
          <a:xfrm>
            <a:off x="2411760" y="3212976"/>
            <a:ext cx="3998795" cy="102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7544" y="4437112"/>
            <a:ext cx="82809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>
                <a:latin typeface="Times New Roman" pitchFamily="18" charset="0"/>
                <a:cs typeface="Times New Roman" pitchFamily="18" charset="0"/>
              </a:rPr>
              <a:t>Ei </a:t>
            </a:r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	Tipo </a:t>
            </a:r>
            <a:r>
              <a:rPr lang="es-EC" sz="2200" dirty="0">
                <a:latin typeface="Times New Roman" pitchFamily="18" charset="0"/>
                <a:cs typeface="Times New Roman" pitchFamily="18" charset="0"/>
              </a:rPr>
              <a:t>y composición del material de alimentación, índice de </a:t>
            </a:r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	triturabilidad</a:t>
            </a:r>
            <a:r>
              <a:rPr lang="es-EC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T 	Caudal del material (capacidad o velocidad) en </a:t>
            </a:r>
            <a:r>
              <a:rPr lang="es-EC" sz="2200" dirty="0" err="1" smtClean="0">
                <a:latin typeface="Times New Roman" pitchFamily="18" charset="0"/>
                <a:cs typeface="Times New Roman" pitchFamily="18" charset="0"/>
              </a:rPr>
              <a:t>tn</a:t>
            </a:r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/min</a:t>
            </a:r>
          </a:p>
          <a:p>
            <a:r>
              <a:rPr lang="es-EC" sz="2200" dirty="0" err="1" smtClean="0">
                <a:latin typeface="Times New Roman" pitchFamily="18" charset="0"/>
                <a:cs typeface="Times New Roman" pitchFamily="18" charset="0"/>
              </a:rPr>
              <a:t>df</a:t>
            </a:r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 	Tamaño del material de alimentación en ft</a:t>
            </a:r>
          </a:p>
          <a:p>
            <a:r>
              <a:rPr lang="es-EC" sz="2200" dirty="0" err="1" smtClean="0">
                <a:latin typeface="Times New Roman" pitchFamily="18" charset="0"/>
                <a:cs typeface="Times New Roman" pitchFamily="18" charset="0"/>
              </a:rPr>
              <a:t>Df</a:t>
            </a:r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 	Granulometría </a:t>
            </a:r>
            <a:r>
              <a:rPr lang="es-EC" sz="2200" dirty="0">
                <a:latin typeface="Times New Roman" pitchFamily="18" charset="0"/>
                <a:cs typeface="Times New Roman" pitchFamily="18" charset="0"/>
              </a:rPr>
              <a:t>final en ft</a:t>
            </a:r>
          </a:p>
        </p:txBody>
      </p:sp>
    </p:spTree>
    <p:extLst>
      <p:ext uri="{BB962C8B-B14F-4D97-AF65-F5344CB8AC3E}">
        <p14:creationId xmlns:p14="http://schemas.microsoft.com/office/powerpoint/2010/main" val="19077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352928" cy="309634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Dimensionamiento del Triturador. Método Bond</a:t>
            </a:r>
          </a:p>
          <a:p>
            <a:pPr marL="45720" indent="0" algn="just">
              <a:buNone/>
            </a:pPr>
            <a:endParaRPr lang="es-EC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ndice de Triturabilidad</a:t>
            </a:r>
          </a:p>
          <a:p>
            <a:pPr marL="45720" indent="0" algn="just"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seleccionar el correcto índice de triturabilidad del material a procesar, se debe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tomar en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cuenta que el material con mayor dureza es la baquelita (placa electrónica). 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baquelita es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compuesta por fibra de carbono similar a la del grafito.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62687" r="16715" b="17164"/>
          <a:stretch/>
        </p:blipFill>
        <p:spPr bwMode="auto">
          <a:xfrm>
            <a:off x="539552" y="4585648"/>
            <a:ext cx="8229600" cy="147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42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143000"/>
          </a:xfrm>
        </p:spPr>
        <p:txBody>
          <a:bodyPr/>
          <a:lstStyle/>
          <a:p>
            <a:pPr algn="ctr"/>
            <a:r>
              <a:rPr lang="es-EC" sz="6000" dirty="0" smtClean="0">
                <a:latin typeface="Times New Roman" pitchFamily="18" charset="0"/>
                <a:cs typeface="Times New Roman" pitchFamily="18" charset="0"/>
              </a:rPr>
              <a:t>OBJETIVOS</a:t>
            </a:r>
            <a:endParaRPr lang="es-EC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700808"/>
            <a:ext cx="8640960" cy="4608512"/>
          </a:xfrm>
        </p:spPr>
        <p:txBody>
          <a:bodyPr/>
          <a:lstStyle/>
          <a:p>
            <a:r>
              <a:rPr lang="es-EC" sz="4500" b="1" dirty="0" smtClean="0">
                <a:latin typeface="Times New Roman" pitchFamily="18" charset="0"/>
                <a:cs typeface="Times New Roman" pitchFamily="18" charset="0"/>
              </a:rPr>
              <a:t>GENERAL</a:t>
            </a:r>
          </a:p>
          <a:p>
            <a:endParaRPr lang="es-EC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3500" i="1" dirty="0">
                <a:latin typeface="Times New Roman" pitchFamily="18" charset="0"/>
                <a:cs typeface="Times New Roman" pitchFamily="18" charset="0"/>
              </a:rPr>
              <a:t>Diseñar y Simular un Sistema de Control Automático para el Proceso de Reciclaje </a:t>
            </a:r>
            <a:r>
              <a:rPr lang="es-EC" sz="3500" i="1" dirty="0" smtClean="0">
                <a:latin typeface="Times New Roman" pitchFamily="18" charset="0"/>
                <a:cs typeface="Times New Roman" pitchFamily="18" charset="0"/>
              </a:rPr>
              <a:t>de Luminarias </a:t>
            </a:r>
            <a:r>
              <a:rPr lang="es-EC" sz="3500" i="1" dirty="0">
                <a:latin typeface="Times New Roman" pitchFamily="18" charset="0"/>
                <a:cs typeface="Times New Roman" pitchFamily="18" charset="0"/>
              </a:rPr>
              <a:t>de Bajo Consumo.</a:t>
            </a:r>
            <a:endParaRPr lang="es-EC" sz="3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352928" cy="64807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Características Eléctricas del Triturador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t="27239" r="20177" b="31530"/>
          <a:stretch/>
        </p:blipFill>
        <p:spPr bwMode="auto">
          <a:xfrm>
            <a:off x="683567" y="1844824"/>
            <a:ext cx="811637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556792"/>
            <a:ext cx="4608512" cy="4680520"/>
          </a:xfrm>
        </p:spPr>
        <p:txBody>
          <a:bodyPr>
            <a:no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Separación Polvo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la correcta separación del polvo fluorescente se debe utilizar como medio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separación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un tamiz, debido a que esta operación permite clasificar partículas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tamaños entre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40 y 150 </a:t>
            </a:r>
            <a:r>
              <a:rPr lang="el-GR" sz="2500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m; esto se consigue a través de cribas rotatorias o vibrantes.</a:t>
            </a:r>
            <a:endParaRPr lang="es-EC" sz="2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://www.petimex.com.mx/material/maquinaria/ciba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384376" cy="28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0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556792"/>
            <a:ext cx="8208912" cy="4680520"/>
          </a:xfrm>
        </p:spPr>
        <p:txBody>
          <a:bodyPr>
            <a:no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Dimensionamiento del Separador del Polvo</a:t>
            </a: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recomendaciones para seleccionar el vibrador electromagnético se fundamenta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peso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del material que tiene que ser vibrado, considerando peso del producto adicionando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peso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del tamiz incorporado. Se considera el peso del producto aproximadamente 1400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kg (1,4 </a:t>
            </a:r>
            <a:r>
              <a:rPr lang="es-EC" sz="2500" dirty="0" err="1">
                <a:latin typeface="Times New Roman" pitchFamily="18" charset="0"/>
                <a:cs typeface="Times New Roman" pitchFamily="18" charset="0"/>
              </a:rPr>
              <a:t>tn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) por cada hora de trabajo.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352928" cy="64807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Características Eléctricas del Separador de Polvo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9" t="32649" r="21645" b="17351"/>
          <a:stretch/>
        </p:blipFill>
        <p:spPr bwMode="auto">
          <a:xfrm>
            <a:off x="539552" y="1916832"/>
            <a:ext cx="839591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3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556792"/>
            <a:ext cx="8352928" cy="4680520"/>
          </a:xfrm>
        </p:spPr>
        <p:txBody>
          <a:bodyPr>
            <a:noAutofit/>
          </a:bodyPr>
          <a:lstStyle/>
          <a:p>
            <a:pPr algn="just"/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Extracción Polvo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extracción es un sub-proceso del reciclaje el cual consiste en el transporte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materiales polvorientos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es decir, almacenar el polvo fluorescente contenido en la lámpara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 algn="just">
              <a:buNone/>
            </a:pPr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transporte de estos materiales se lo hace a través de gas como el aire, conocido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como transporte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neumático. Este tipo de transporte se lo realiza principalmente para aspirar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polvo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 través de corrientes de aire; al no tener presión dentro de todo el proceso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del reciclaje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debe existir algún agente externo que permita que el polvo pueda moverse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dentro del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proceso.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6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268760"/>
            <a:ext cx="8352928" cy="576064"/>
          </a:xfrm>
        </p:spPr>
        <p:txBody>
          <a:bodyPr>
            <a:noAutofit/>
          </a:bodyPr>
          <a:lstStyle/>
          <a:p>
            <a:pPr algn="just"/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Extracción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Polvo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26679" r="18182" b="22575"/>
          <a:stretch/>
        </p:blipFill>
        <p:spPr bwMode="auto">
          <a:xfrm>
            <a:off x="611560" y="1988840"/>
            <a:ext cx="823432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6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640960" cy="2952328"/>
          </a:xfrm>
        </p:spPr>
        <p:txBody>
          <a:bodyPr>
            <a:noAutofit/>
          </a:bodyPr>
          <a:lstStyle/>
          <a:p>
            <a:pPr algn="just"/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Extracción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Polvo.- Ventilador Centrífugo</a:t>
            </a: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Los Ventiladores Centrífugos son un tipo de Turbo máquinas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que se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diferencia de los demás ventiladores porque su salida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dirección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flujo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 perpendicular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al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entrada,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además que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proporciona un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sistema en vacío. Está compuesto de un motor de inducción trifásico que proporciona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movimiento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giratorio, y lo transmite mediante bandas y poleas a los alabes del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ventilador generando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presión necesaria para mantener un flujo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continuo 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aire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9" t="14925" r="31086" b="55037"/>
          <a:stretch/>
        </p:blipFill>
        <p:spPr bwMode="auto">
          <a:xfrm>
            <a:off x="2411760" y="4582768"/>
            <a:ext cx="3983841" cy="19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83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556792"/>
            <a:ext cx="8208912" cy="4680520"/>
          </a:xfrm>
        </p:spPr>
        <p:txBody>
          <a:bodyPr>
            <a:no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Dimensionamiento del Extractor del Polvo</a:t>
            </a: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la selección de un ventilador centrífugo se debe tomar en consideración los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siguientes puntos:</a:t>
            </a:r>
          </a:p>
          <a:p>
            <a:pPr marL="45720" indent="0" algn="just">
              <a:buNone/>
            </a:pPr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Flujo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másico de aire </a:t>
            </a:r>
            <a:r>
              <a:rPr lang="es-EC" sz="2500" dirty="0" err="1">
                <a:latin typeface="Times New Roman" pitchFamily="18" charset="0"/>
                <a:cs typeface="Times New Roman" pitchFamily="18" charset="0"/>
              </a:rPr>
              <a:t>Mf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que tiene estrecha relación con el flujo másico del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material </a:t>
            </a:r>
            <a:r>
              <a:rPr lang="es-EC" sz="2500" dirty="0" err="1" smtClean="0"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 extraer (polvo fluorescente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" indent="0" algn="just"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Flujo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volumétrico de aire Q requerido para transportar el material.</a:t>
            </a:r>
          </a:p>
          <a:p>
            <a:pPr marL="45720" indent="0" algn="just"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Presión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aire dentro del sistema de aspiración</a:t>
            </a:r>
          </a:p>
          <a:p>
            <a:pPr marL="45720" indent="0" algn="just">
              <a:buNone/>
            </a:pP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Potencia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consumo P adecuada que necesita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6876256" y="5661248"/>
            <a:ext cx="1944216" cy="1008112"/>
            <a:chOff x="6876256" y="5661248"/>
            <a:chExt cx="1944216" cy="1008112"/>
          </a:xfrm>
        </p:grpSpPr>
        <p:sp>
          <p:nvSpPr>
            <p:cNvPr id="3" name="2 Flecha derecha"/>
            <p:cNvSpPr/>
            <p:nvPr/>
          </p:nvSpPr>
          <p:spPr>
            <a:xfrm>
              <a:off x="6876256" y="5661248"/>
              <a:ext cx="1944216" cy="10081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6876256" y="5877272"/>
              <a:ext cx="19442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500" b="1" dirty="0" smtClean="0">
                  <a:latin typeface="Times New Roman" pitchFamily="18" charset="0"/>
                  <a:cs typeface="Times New Roman" pitchFamily="18" charset="0"/>
                  <a:hlinkClick r:id="rId2" action="ppaction://hlinkfile"/>
                </a:rPr>
                <a:t>Extracción</a:t>
              </a:r>
              <a:endParaRPr lang="es-EC" sz="2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6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352928" cy="64807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Características Eléctricas del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Extractor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de Polvo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6" t="30783" r="28778" b="32649"/>
          <a:stretch/>
        </p:blipFill>
        <p:spPr bwMode="auto">
          <a:xfrm>
            <a:off x="611560" y="1988840"/>
            <a:ext cx="8136904" cy="432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6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640960" cy="2952328"/>
          </a:xfrm>
        </p:spPr>
        <p:txBody>
          <a:bodyPr>
            <a:no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Separador Vidrio / Metal</a:t>
            </a:r>
          </a:p>
          <a:p>
            <a:pPr marL="45720" indent="0" algn="just">
              <a:buNone/>
            </a:pPr>
            <a:endParaRPr lang="es-EC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Existen varios equipamientos magnéticos para la separación de fragmentos metálicos</a:t>
            </a: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23508" r="47449" b="38246"/>
          <a:stretch/>
        </p:blipFill>
        <p:spPr bwMode="auto">
          <a:xfrm>
            <a:off x="179512" y="2887022"/>
            <a:ext cx="4181638" cy="277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t="14366" r="45770" b="58022"/>
          <a:stretch/>
        </p:blipFill>
        <p:spPr bwMode="auto">
          <a:xfrm>
            <a:off x="4499992" y="2887022"/>
            <a:ext cx="4380933" cy="277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8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512511" cy="1143000"/>
          </a:xfrm>
        </p:spPr>
        <p:txBody>
          <a:bodyPr/>
          <a:lstStyle/>
          <a:p>
            <a:pPr algn="ctr"/>
            <a:r>
              <a:rPr lang="es-EC" sz="3500" dirty="0" smtClean="0">
                <a:latin typeface="Times New Roman" pitchFamily="18" charset="0"/>
                <a:cs typeface="Times New Roman" pitchFamily="18" charset="0"/>
              </a:rPr>
              <a:t>OBJETIVOS</a:t>
            </a:r>
            <a:endParaRPr lang="es-EC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07504" y="908720"/>
            <a:ext cx="9036496" cy="594928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C" sz="3900" b="1" dirty="0" smtClean="0">
                <a:latin typeface="Times New Roman" pitchFamily="18" charset="0"/>
                <a:cs typeface="Times New Roman" pitchFamily="18" charset="0"/>
              </a:rPr>
              <a:t>ESPECÍFICOS</a:t>
            </a:r>
          </a:p>
          <a:p>
            <a:pPr algn="just"/>
            <a:endParaRPr lang="es-EC" sz="26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Investigar el principio de funcionamiento de las lámparas LFC’s y su </a:t>
            </a:r>
            <a:r>
              <a:rPr lang="es-EC" sz="2600" i="1" dirty="0" smtClean="0">
                <a:latin typeface="Times New Roman" pitchFamily="18" charset="0"/>
                <a:cs typeface="Times New Roman" pitchFamily="18" charset="0"/>
              </a:rPr>
              <a:t>incidencia en </a:t>
            </a: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el Medio Ambiente</a:t>
            </a:r>
            <a:r>
              <a:rPr lang="es-EC" sz="26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 algn="just">
              <a:buNone/>
            </a:pPr>
            <a:endParaRPr lang="es-EC" sz="2600" i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Analizar y definir los elementos a usarse en el proceso de reciclaje de </a:t>
            </a:r>
            <a:r>
              <a:rPr lang="es-EC" sz="2600" i="1" dirty="0" smtClean="0">
                <a:latin typeface="Times New Roman" pitchFamily="18" charset="0"/>
                <a:cs typeface="Times New Roman" pitchFamily="18" charset="0"/>
              </a:rPr>
              <a:t>Lámparas LFC’s.</a:t>
            </a:r>
          </a:p>
          <a:p>
            <a:pPr marL="45720" indent="0" algn="just">
              <a:buNone/>
            </a:pPr>
            <a:endParaRPr lang="es-EC" sz="2600" i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Seleccionar los elementos adecuados para la etapa de automatización </a:t>
            </a:r>
            <a:r>
              <a:rPr lang="es-EC" sz="2600" i="1" dirty="0" smtClean="0">
                <a:latin typeface="Times New Roman" pitchFamily="18" charset="0"/>
                <a:cs typeface="Times New Roman" pitchFamily="18" charset="0"/>
              </a:rPr>
              <a:t>como sensores</a:t>
            </a: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, actuadores y </a:t>
            </a:r>
            <a:r>
              <a:rPr lang="es-EC" sz="2600" i="1" dirty="0" smtClean="0">
                <a:latin typeface="Times New Roman" pitchFamily="18" charset="0"/>
                <a:cs typeface="Times New Roman" pitchFamily="18" charset="0"/>
              </a:rPr>
              <a:t>controlador</a:t>
            </a:r>
          </a:p>
          <a:p>
            <a:pPr marL="45720" indent="0" algn="just">
              <a:buNone/>
            </a:pPr>
            <a:endParaRPr lang="es-EC" sz="2600" i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Diseñar y Simular el Proceso de Reciclaje de LFC’s mediante el software:</a:t>
            </a:r>
          </a:p>
          <a:p>
            <a:pPr marL="45720" indent="0" algn="just">
              <a:buNone/>
            </a:pP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Twido Suite y Vijeo Citect de Schneider Electric.</a:t>
            </a:r>
          </a:p>
          <a:p>
            <a:pPr marL="45720" indent="0" algn="just">
              <a:buNone/>
            </a:pPr>
            <a:endParaRPr lang="es-EC" sz="2600" i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s-EC" sz="2600" i="1" dirty="0" smtClean="0">
                <a:latin typeface="Times New Roman" pitchFamily="18" charset="0"/>
                <a:cs typeface="Times New Roman" pitchFamily="18" charset="0"/>
              </a:rPr>
              <a:t>Análisis </a:t>
            </a: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financiero para determinar el periodo de retorno de la</a:t>
            </a:r>
          </a:p>
          <a:p>
            <a:pPr marL="45720" indent="0" algn="just">
              <a:buNone/>
            </a:pP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inversión, necesaria para la implementación de un proceso de reciclaje de</a:t>
            </a:r>
          </a:p>
          <a:p>
            <a:pPr marL="45720" indent="0" algn="just">
              <a:buNone/>
            </a:pPr>
            <a:r>
              <a:rPr lang="es-EC" sz="2600" i="1" dirty="0">
                <a:latin typeface="Times New Roman" pitchFamily="18" charset="0"/>
                <a:cs typeface="Times New Roman" pitchFamily="18" charset="0"/>
              </a:rPr>
              <a:t>LFC’s.</a:t>
            </a:r>
          </a:p>
          <a:p>
            <a:pPr marL="45720" indent="0" algn="just">
              <a:buNone/>
            </a:pPr>
            <a:endParaRPr lang="es-EC" sz="3500" b="1" i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es-EC" sz="3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640960" cy="2952328"/>
          </a:xfrm>
        </p:spPr>
        <p:txBody>
          <a:bodyPr>
            <a:no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Separador Vidrio / Metal</a:t>
            </a:r>
          </a:p>
          <a:p>
            <a:pPr marL="45720" indent="0" algn="just">
              <a:buNone/>
            </a:pPr>
            <a:endParaRPr lang="es-EC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42537" r="43777" b="28680"/>
          <a:stretch/>
        </p:blipFill>
        <p:spPr bwMode="auto">
          <a:xfrm>
            <a:off x="30422" y="1970155"/>
            <a:ext cx="529860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73288" r="43777" b="9328"/>
          <a:stretch/>
        </p:blipFill>
        <p:spPr bwMode="auto">
          <a:xfrm>
            <a:off x="1090840" y="4699715"/>
            <a:ext cx="7968416" cy="215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1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640960" cy="2952328"/>
          </a:xfrm>
        </p:spPr>
        <p:txBody>
          <a:bodyPr>
            <a:no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Dimensionamiento Separador Vidrio / Metal</a:t>
            </a:r>
          </a:p>
          <a:p>
            <a:pPr marL="45720" indent="0" algn="just">
              <a:buNone/>
            </a:pPr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Esquema de la instalación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Material Transportado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Capacidad máxima de transporte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Velocidad de la correa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Potencia instalada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Sistema de carga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Sistema de descarga</a:t>
            </a:r>
          </a:p>
          <a:p>
            <a:pPr marL="45720" indent="0" algn="just">
              <a:buNone/>
            </a:pP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6588224" y="5445224"/>
            <a:ext cx="1944216" cy="1008112"/>
            <a:chOff x="6876256" y="5661248"/>
            <a:chExt cx="1944216" cy="1008112"/>
          </a:xfrm>
        </p:grpSpPr>
        <p:sp>
          <p:nvSpPr>
            <p:cNvPr id="8" name="7 Flecha derecha"/>
            <p:cNvSpPr/>
            <p:nvPr/>
          </p:nvSpPr>
          <p:spPr>
            <a:xfrm>
              <a:off x="6876256" y="5661248"/>
              <a:ext cx="1944216" cy="10081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6876256" y="5877272"/>
              <a:ext cx="19442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500" b="1" dirty="0" smtClean="0">
                  <a:latin typeface="Times New Roman" pitchFamily="18" charset="0"/>
                  <a:cs typeface="Times New Roman" pitchFamily="18" charset="0"/>
                  <a:hlinkClick r:id="rId2" action="ppaction://hlinkfile"/>
                </a:rPr>
                <a:t>Bandas</a:t>
              </a:r>
              <a:endParaRPr lang="es-EC" sz="2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1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Método Trituración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352928" cy="64807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Características Eléctricas del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Separador Vidrio / Metal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27799" r="24897" b="34515"/>
          <a:stretch/>
        </p:blipFill>
        <p:spPr bwMode="auto">
          <a:xfrm>
            <a:off x="611560" y="1916832"/>
            <a:ext cx="815615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7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24441" r="15246" b="11566"/>
          <a:stretch/>
        </p:blipFill>
        <p:spPr bwMode="auto">
          <a:xfrm>
            <a:off x="539552" y="1196752"/>
            <a:ext cx="822960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2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80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Trituración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t="19313" r="31191" b="36194"/>
          <a:stretch/>
        </p:blipFill>
        <p:spPr bwMode="auto">
          <a:xfrm>
            <a:off x="1619672" y="2132856"/>
            <a:ext cx="581419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44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96752"/>
            <a:ext cx="885698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Instrumentación Etapa Trituración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indispensable el uso de sensores fotoeléctricos ya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que permite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sensamiento de objetos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 largas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distancias (no existe contacto del objeto con el sensor); su principio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funcionamiento se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base a través del emisor (integrado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sensor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juntamente con el receptor) donde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genera un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flujo de luz modulado. Si un objeto se sitúa en este flujo de luz entonces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luz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refleja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en el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objeto, una parte de esta luz reflejada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va hacia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sensor. El receptor capta y dependiendo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la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superficie, intensidad y color se puede evaluar los cambios.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5" t="61194" r="40316" b="19403"/>
          <a:stretch/>
        </p:blipFill>
        <p:spPr bwMode="auto">
          <a:xfrm>
            <a:off x="5752532" y="1196752"/>
            <a:ext cx="2033516" cy="141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9" t="50000" r="30280" b="34562"/>
          <a:stretch/>
        </p:blipFill>
        <p:spPr bwMode="auto">
          <a:xfrm>
            <a:off x="1619672" y="1700808"/>
            <a:ext cx="3581386" cy="130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53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sz="3800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5589" y="879501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Instrumentación Etapa Trituración</a:t>
            </a:r>
            <a:endParaRPr lang="es-EC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C" sz="2000" dirty="0">
                <a:latin typeface="Times New Roman" pitchFamily="18" charset="0"/>
                <a:cs typeface="Times New Roman" pitchFamily="18" charset="0"/>
              </a:rPr>
              <a:t>la activación del motor será </a:t>
            </a:r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a través </a:t>
            </a:r>
            <a:r>
              <a:rPr lang="es-EC" sz="2000" dirty="0">
                <a:latin typeface="Times New Roman" pitchFamily="18" charset="0"/>
                <a:cs typeface="Times New Roman" pitchFamily="18" charset="0"/>
              </a:rPr>
              <a:t>de la configuración estrella – triangulo.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16360" r="37274" b="9888"/>
          <a:stretch/>
        </p:blipFill>
        <p:spPr bwMode="auto">
          <a:xfrm>
            <a:off x="395536" y="1772815"/>
            <a:ext cx="2542651" cy="48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6" t="29633" r="35576" b="13464"/>
          <a:stretch/>
        </p:blipFill>
        <p:spPr bwMode="auto">
          <a:xfrm>
            <a:off x="4211960" y="1772815"/>
            <a:ext cx="3888432" cy="476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1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96752"/>
            <a:ext cx="88569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Instrumentación Etapa Trituración</a:t>
            </a: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35448" r="16820" b="28918"/>
          <a:stretch/>
        </p:blipFill>
        <p:spPr bwMode="auto">
          <a:xfrm>
            <a:off x="568266" y="3874856"/>
            <a:ext cx="8079475" cy="26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0" t="48461" r="41713" b="27472"/>
          <a:stretch/>
        </p:blipFill>
        <p:spPr bwMode="auto">
          <a:xfrm>
            <a:off x="3775490" y="1819999"/>
            <a:ext cx="1665028" cy="176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47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96752"/>
            <a:ext cx="885698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Instrumentación Etapa Trituración</a:t>
            </a:r>
          </a:p>
          <a:p>
            <a:endParaRPr lang="es-EC" sz="25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el contactor que realiza la conexión estrella, al cual se llamará KM1, se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calculará</a:t>
            </a: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el contactor que realiza la conexión triángulo, al cual se llamará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KM3, se calculará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ecuación anterior aplica para el contactor KM2, el mismo que permite el cambio de estrella a triángulo.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63806" r="41260" b="27799"/>
          <a:stretch/>
        </p:blipFill>
        <p:spPr bwMode="auto">
          <a:xfrm>
            <a:off x="2847442" y="2905613"/>
            <a:ext cx="1760562" cy="61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4" t="71595" r="40980" b="19450"/>
          <a:stretch/>
        </p:blipFill>
        <p:spPr bwMode="auto">
          <a:xfrm>
            <a:off x="3851920" y="4353635"/>
            <a:ext cx="1774208" cy="6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75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96752"/>
            <a:ext cx="88569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Acondicionamiento de Señales. Etapa Trituración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2" t="33769" r="31749" b="16418"/>
          <a:stretch/>
        </p:blipFill>
        <p:spPr bwMode="auto">
          <a:xfrm>
            <a:off x="505642" y="2132856"/>
            <a:ext cx="4334704" cy="382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6" t="52752" r="29756" b="19449"/>
          <a:stretch/>
        </p:blipFill>
        <p:spPr bwMode="auto">
          <a:xfrm>
            <a:off x="4999931" y="3190959"/>
            <a:ext cx="4161093" cy="17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8892480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Inicios de la Iluminación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1.bp.blogspot.com/_T3F0Canp_vs/RwATBUUJHEI/AAAAAAAAAA0/exG57dVYPrE/s400/im1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7" y="1124744"/>
            <a:ext cx="1982594" cy="218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4025620" y="2293320"/>
            <a:ext cx="978428" cy="214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AutoShape 4" descr="data:image/jpeg;base64,/9j/4AAQSkZJRgABAQAAAQABAAD/2wCEAAkGBhAQEBAPEBAPDw8NEA0PDQ0NDQ8NDQ8NFBAVFBQQEhIXGyYeFxkjGRISHy8gIycpLCwsFR4xNTAqNSYrLCkBCQoKDgwOGg8PGikcHBwpKSksKSkpKSkpKSksKSkpKSkpLCkpKSkpKSkpKSwpKSkpLCwpKSksKSwpKSwsLCkpKf/AABEIAPAAtQMBIgACEQEDEQH/xAAcAAABBQEBAQAAAAAAAAAAAAACAAEDBAUGBwj/xAA9EAACAQIDBQUFBAgHAAAAAAAAAQIDEQQSIQUTMUFRBlJhcZEHFCKBoTKxwdEVIzNCYsLw8SRTY4KSouH/xAAaAQACAwEBAAAAAAAAAAAAAAABAwACBAUG/8QAJREAAgICAgICAwEBAQAAAAAAAAECEQMEEiETFCIxBTJBUaGB/9oADAMBAAIRAxEAPwDw4QkIhBDjDohB0OkJIJIBdIaw6QWUdIhegbCsHYViB4gtA2JbDZSE4keUbKS5BrEBxI8ospJlFlICgLDZSTKFGBLCokLiJRJsl2JoFheMhaAJpIiaLWKkqBaEOIhUYQh7EIJBJDJBZSFkh0GkMkEkAakOkOojpBRQBiiNlFlDSCjC4G6GxhZHkEolipStowMhTlY2WFp0RuILiTZROBZSKvE6IVEdxJt3YbIDkHwsCFJsKULaepr0MIoUXN/ak7LysZEpasXGfJs1ZddYopv7YNgXAOwmhlmRqyvUiRNFiaIZoujHkRExCYiwkYdIew9iBSCSCSFFBqIBqQkglESQaRBsUJIJIdIdIq2OURlE09i4LPUV1or39ClQpOUlFc2l9TrdlYHK2rWcbRfnbUxbObhE62jg5yt/SMDG4Vubsv7EDwzte2h2r2Nflq/uBnsS6tbRIwx3YpUdOWrjk27OLoYVyfAuLZjSzWOnobCUXdqyRZ/RjlZJeS/ErPdV9Bx6uOC7OJlgJcbBYXAOUldaLidXi8Al8K5fafiUpYfIm+bLx2rVDFp427Rk7Vl8NlwWi8zEUTd2lh/hiuupQp4VtmzDNRiYdvBLJk6Kip8wJovVqVtEVKkbD4Ss5+bFwVFaZDJE8iGSNCOPk7ImhDtDlhNAxRIkMkGkEKQkiRIZIkSKsdFCSCSHSDSKsfGIKQaQUYmpszYk60ZSir5WlwvdiZ5FBWzXjxcvovdl9hObhWknlzJQ8Wnqej7J7KXbnPRSd0teZpbA7NKmqUHH4aNNW8Zt3b49WdNChyPKbezPNL4/RpnteKPCBiU9hQ1bWrSS+RLQ2PBLVGy6IzpaGDxZDI9mX+nM4zYanLRWQT2VGKsly4m/OjcF4cW3NDVsy/04nF9neMuXJGNW2JJ6taX5npVWguBnYnDK/DRDYbLj0zbh3pLo80x2yW5cLWVjPxGFjBWXE6fa9S0n5tHOYtc36HYwzlJdnbxSclbMPFwS82ZNfVmjtCdvN8DPlGy8zu4V0cDem5SaRXkiJomkRtGtHDmR2EHYQRIKQSQkg0i4Uh4oNIZIOKAx8Qkg4xFGJPCAuRoghQgeydiOzG5w8JTScpvO1o+KTR552R2O8Ri6NK105Xnx+zH4n931PeadBK0UtFZJdEcD8lkbrHH+j5ZPGuizh6GhZ93JaULJL1JLG3W0YRgmzjTytsr7gToE9hM0PVh/hXmyhOgRVIl+rEqVIHE29VQ+kPxzsqygZu1JZYSa6GtJGRtqLcbJ26+pxHCpdm/A/kefYuhOUno29b66IoVtnPha/VnVPCylpFO3OXUytpLJddDpYp/xHpsWa/icfjdlxTc5tKK4K5z2JqJvQ3dvYpN2+nzOfyOT0R6PVi+NyOVv5Fy4RIGgGWKlPLpzIHE3HEnHsAQVhgi6FENApBxQyiIJIkihookgirHRQcIluhTIqcC/hafAz5OjXiVs9B9kWz069Wq1rTpxS85X/I9Yo4ZXzM4/2V7LyYeVV8ar/wCsbr8TubGHDgjkfORh3Z1kpCTHEkI6ZzxMZjsVgEI5IhlTLLI6qMexiUo2Mi6KNWBQxWEU+OqNSpErumzy2zhqRuxzoxsbCNKD0V3okupwG2na8pNt93h9T0LaySi22kkndv8ADxPPtoVIzk8useOZqzfyLasezv6Fu2cfV2VUrScpLJHx1dvAgxyp0I5YayfPmbG1No5PhjrJ8EclWqOTbbuz02vGU+39C9uUIN8e2yCbu79SNkkkA0dCjiS+wbDD2EGigyRJEGKJIodQIhxJqcSJEtMo0NTLNNampsynmnFW4yj95lQN7s1KO/puXDNDl/EjJnXxZqwypnvfZbC7vCUY8Hlu/N6msVNmVE6cLcMqt5WLZXB+iRyc7ubbHBHuMPECEOIBBhmghislaCmV5xK9bXTkXXEpYmXJL5nE3cajGzTilbOS7R051pZI/s4avR5b68zi9rycbwgszei6N/kejbVoSlFpPLHW551t7alDDXUGqlbhfo/6Zi1E5PpHpNbKow76OT2ph92nnkpVqmsrPSEe6YU0aGMqyqNzk73uyjNHqsMHGKs52eXKXRC0BIlkRtD6MbAY44iUVGSDSEkHFGiiqHiiVNLUBIq1p3k+i0QnLJRGouLFrlr9Ea2yMVJSU0ldPRau78TnIlqlTk/7nOyyckdHW4p21Z7LsX2jV45KcqVGySjpvE7ep6Dgdruok7LW3C582YLA3avUiv8AcrnpHZfsjGcFJYqcZdITTt9TjZ5zwytS/wDKHbOnhlHl+v8A09djK4sxzuz8DiKCjF197Bf5kbT+bXEuxxc1KzSa6rj8xy/LRi6kjgy1u+maw5jvbdOLyyeV8Vm+FerLlHaEJJNSTT4STTTZqx/ksM/6LlgmldFy4zZFv119CKvikle9kub0Q6e1jStMpHG26DrVrHP7c7Qww8HKTV/3Y3M/b/a2EE4wblJ6OUWml5nA7Ux9KrfNNpvvpr6nLkp7Mu10drX06XKZD2h7cV67cYyyx4Wg3FW18dTkK1Ryd27t9S7jMJlekozXJxlfQoTO5r68Ma+KKZZtOiKpLkRMmkiNo2KJnbshkiNomkiNoNFGDYYewi3EAUUGkJINIe0LsSKFWNm/oaSiQYrCt/EuPNGfNDkui8WVEw1IBIklTVsy4ePFPyOc0a4yoJTNPZeNyO+8nT04wve/qZEWTRYqcE1TNuHK7v7Opw/bnG09IYmrZcE2n99zsezHtKqWUcTOM5TX6uc/h+LlFtLn15HkuYPfN2XTRGTJqQmqaGyljl+yPXqvtAwmKjKnUvQmr5XJ5lfhZSSOfodo8ThaijCTnTm1aN/glfu9HqcDvGv/AEuYXGz+wm23pC7+zJ810Er8fCP6/wBGYpwiqa6PbNm9s6Spx3lRKbV5y4pPumRt3tsqitCfw9Fo2zgaCyxUW724vjqJzNmH8ZGNOznyywjNuKNHEbav+7b5mRiK7k7sUmRSOpjwRh9CMmec/sikyJkskRtGhRoQ2RSAZLJAtFqBZC0RyRO0RtBSKtgZRBRQ5egWOkHFBZR4xHNCkx7DqI6QaiUaImRzw8ZcUvuZF+jtfhlZc1LmvMtKIaQqWKMv4MWRowpRs2u62mWKVJ2uLGx/Wy8bM0oULUHK3F2+hxsz4Ojs6WPyJtmWoNuy4stxqThpThJO1nUyPNf+Fv7KC2bRu5St4Lz5mi0a8WvyVsx5s7i6Rkw2fVlq9PGT/I0MJgIw1bzS68kWEPYfHXjEQ88n0FmBbEKQ3gL5gsBhgtFlEHIilEjaJ2gGi1AshcQHEmsC0GgWQtANE0ogOIVEFkcUIkjERaiWSJBRiGoBKAxmewMoUUGoBKACWCkPYNQArzyQlK18qbsVl0rDZlYz9s/BL7jfxkUsNFW1dnw04HO4fFxlUz1Nb/ay6O1raHWbVx+AqUoqDrRnGKSTcMvjwdzzO23LIq+j1GhJQxPvtmTgadqcfm382WMoGDqKcU0rWvF+aJ8p6HFXBHncj+bsCwrElhNDOKKciOwrEmUWUFE5EdhnElyicQ0Gyu4guBO4AuJKA2V3EHITuA0ohByK7iBKJYcQHEgORDGAxPCIwSWTqASgTKA6gWYqyJQHUCfIOoAsJFkArwThNPhllfytqWt2Q7RVqNV/6dT6xaKyfTAvs4unNp6eJZlinwdn8lcqQJqSvOK6yivqjjtJyN8JuMejrsFgt3BQ4tXba7z1+6xYyFjJx82J0zrKkkkZG7dlbIOoFjdi3YbAV8gshZ3Y27JZCvuxOBZ3YMqYLCVXAHIW92C6YbAVXAB0y26YEqZLIVHABwLbgC6ZLAQQpjFiEBFrAWFT/EdUyzuglSFPIRRK6pBbotRohqiDyB4lVUjO7SSy4ao+9lj6s31hzn+3UcuHgu9VS+WWT/AXPJ8WW4HEwLuyKWfEUo/xx+mpQizd7G0M+LgukakvSJjj+wy+qO03Q+5L6ww/u5t8hFBmfuhKkX/dhLDA5h4FDcj7kv8Au4/u5OYeBn7kZ0TQ93E8ODmTxmc6QDpGi8OC6BFMHjM10gHSNGVACVEtzKuBnOkRukaEqIDok5lXEqU6Qi7Ro8Ry3MrxZa3Aaw5dVH+vUkjROY850vXKUcOHHDl6NElhRB7AfXKUMKcZ7S55Y4en1dSb9EvzPRo0Dy/2oVX73Gnyp0aenjK8n9MpI5eboVmx8YnHpnV+zmjmxbfKNGrf52SOTR6D7JcJepiKnSEIX83f8C0nx7M2JcpUdv7qF7qae4EqAn2DoeIzPdhe6mnuBtx4E9gniM33YdYfwNB0rcglQB7BbxmY8OC8Mavu4O4J7BPGZTw5HLDmu6JHLDh9gniMmWGI54Y1pUSOVAt5yviMeWH8CN0PA1pUCKVEv5yjwlGjh+IjQw1Hjp0ETzk8AUV/XqSwiU44h9H6eZNCu+j9DznsM9FLWLsIksYlSFd9H9SaNV9H6C3sMS8BbjE8Z9pFbNtGvb9xUaf/ABpRX4HsdKo9NH6Hg/aTFb3F4ip36s38r6HT/Hzc5Ns5P5CPGKRmnrfsfw/+GxFTnKtGHyjBP+Y8kPaPZPTa2e3Z/HiK0lZdKdKP8pr3cnDE2Y9RXM7JQH3YSi+j9Assu6/RnnvZOo4gbsdUwmpcov0HVOT5P0YfZBRFKkLdk6py6S9B93Luv0J7JCvuwZUiy6cu6/RgulLuv0YfZIVXTAlSLLpy7r9GC6b7svQt7JdIqOkBKki1Km+7L0I3Tl3ZehPZLKJTlTIZ0y5KD6P0IpRfR+hZbQ1Y7IsLS4/IRPh7q+j5chB9kZ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6" descr="data:image/jpeg;base64,/9j/4AAQSkZJRgABAQAAAQABAAD/2wCEAAkGBhAQEBAPEBAPDw8NEA0PDQ0NDQ8NDQ8NFBAVFBQQEhIXGyYeFxkjGRISHy8gIycpLCwsFR4xNTAqNSYrLCkBCQoKDgwOGg8PGikcHBwpKSksKSkpKSkpKSksKSkpKSkpLCkpKSkpKSkpKSwpKSkpLCwpKSksKSwpKSwsLCkpKf/AABEIAPAAtQMBIgACEQEDEQH/xAAcAAABBQEBAQAAAAAAAAAAAAACAAEDBAUGBwj/xAA9EAACAQIDBQUFBAgHAAAAAAAAAQIDEQQSIQUTMUFRBlJhcZEHFCKBoTKxwdEVIzNCYsLw8SRTY4KSouH/xAAaAQACAwEBAAAAAAAAAAAAAAABAwACBAUG/8QAJREAAgICAgICAwEBAQAAAAAAAAECEQMEEiETFCIxBTJBUaGB/9oADAMBAAIRAxEAPwDw4QkIhBDjDohB0OkJIJIBdIaw6QWUdIhegbCsHYViB4gtA2JbDZSE4keUbKS5BrEBxI8ospJlFlICgLDZSTKFGBLCokLiJRJsl2JoFheMhaAJpIiaLWKkqBaEOIhUYQh7EIJBJDJBZSFkh0GkMkEkAakOkOojpBRQBiiNlFlDSCjC4G6GxhZHkEolipStowMhTlY2WFp0RuILiTZROBZSKvE6IVEdxJt3YbIDkHwsCFJsKULaepr0MIoUXN/ak7LysZEpasXGfJs1ZddYopv7YNgXAOwmhlmRqyvUiRNFiaIZoujHkRExCYiwkYdIew9iBSCSCSFFBqIBqQkglESQaRBsUJIJIdIdIq2OURlE09i4LPUV1or39ClQpOUlFc2l9TrdlYHK2rWcbRfnbUxbObhE62jg5yt/SMDG4Vubsv7EDwzte2h2r2Nflq/uBnsS6tbRIwx3YpUdOWrjk27OLoYVyfAuLZjSzWOnobCUXdqyRZ/RjlZJeS/ErPdV9Bx6uOC7OJlgJcbBYXAOUldaLidXi8Al8K5fafiUpYfIm+bLx2rVDFp427Rk7Vl8NlwWi8zEUTd2lh/hiuupQp4VtmzDNRiYdvBLJk6Kip8wJovVqVtEVKkbD4Ss5+bFwVFaZDJE8iGSNCOPk7ImhDtDlhNAxRIkMkGkEKQkiRIZIkSKsdFCSCSHSDSKsfGIKQaQUYmpszYk60ZSir5WlwvdiZ5FBWzXjxcvovdl9hObhWknlzJQ8Wnqej7J7KXbnPRSd0teZpbA7NKmqUHH4aNNW8Zt3b49WdNChyPKbezPNL4/RpnteKPCBiU9hQ1bWrSS+RLQ2PBLVGy6IzpaGDxZDI9mX+nM4zYanLRWQT2VGKsly4m/OjcF4cW3NDVsy/04nF9neMuXJGNW2JJ6taX5npVWguBnYnDK/DRDYbLj0zbh3pLo80x2yW5cLWVjPxGFjBWXE6fa9S0n5tHOYtc36HYwzlJdnbxSclbMPFwS82ZNfVmjtCdvN8DPlGy8zu4V0cDem5SaRXkiJomkRtGtHDmR2EHYQRIKQSQkg0i4Uh4oNIZIOKAx8Qkg4xFGJPCAuRoghQgeydiOzG5w8JTScpvO1o+KTR552R2O8Ri6NK105Xnx+zH4n931PeadBK0UtFZJdEcD8lkbrHH+j5ZPGuizh6GhZ93JaULJL1JLG3W0YRgmzjTytsr7gToE9hM0PVh/hXmyhOgRVIl+rEqVIHE29VQ+kPxzsqygZu1JZYSa6GtJGRtqLcbJ26+pxHCpdm/A/kefYuhOUno29b66IoVtnPha/VnVPCylpFO3OXUytpLJddDpYp/xHpsWa/icfjdlxTc5tKK4K5z2JqJvQ3dvYpN2+nzOfyOT0R6PVi+NyOVv5Fy4RIGgGWKlPLpzIHE3HEnHsAQVhgi6FENApBxQyiIJIkihookgirHRQcIluhTIqcC/hafAz5OjXiVs9B9kWz069Wq1rTpxS85X/I9Yo4ZXzM4/2V7LyYeVV8ar/wCsbr8TubGHDgjkfORh3Z1kpCTHEkI6ZzxMZjsVgEI5IhlTLLI6qMexiUo2Mi6KNWBQxWEU+OqNSpErumzy2zhqRuxzoxsbCNKD0V3okupwG2na8pNt93h9T0LaySi22kkndv8ADxPPtoVIzk8useOZqzfyLasezv6Fu2cfV2VUrScpLJHx1dvAgxyp0I5YayfPmbG1No5PhjrJ8EclWqOTbbuz02vGU+39C9uUIN8e2yCbu79SNkkkA0dCjiS+wbDD2EGigyRJEGKJIodQIhxJqcSJEtMo0NTLNNampsynmnFW4yj95lQN7s1KO/puXDNDl/EjJnXxZqwypnvfZbC7vCUY8Hlu/N6msVNmVE6cLcMqt5WLZXB+iRyc7ubbHBHuMPECEOIBBhmghislaCmV5xK9bXTkXXEpYmXJL5nE3cajGzTilbOS7R051pZI/s4avR5b68zi9rycbwgszei6N/kejbVoSlFpPLHW551t7alDDXUGqlbhfo/6Zi1E5PpHpNbKow76OT2ph92nnkpVqmsrPSEe6YU0aGMqyqNzk73uyjNHqsMHGKs52eXKXRC0BIlkRtD6MbAY44iUVGSDSEkHFGiiqHiiVNLUBIq1p3k+i0QnLJRGouLFrlr9Ea2yMVJSU0ldPRau78TnIlqlTk/7nOyyckdHW4p21Z7LsX2jV45KcqVGySjpvE7ep6Dgdruok7LW3C582YLA3avUiv8AcrnpHZfsjGcFJYqcZdITTt9TjZ5zwytS/wDKHbOnhlHl+v8A09djK4sxzuz8DiKCjF197Bf5kbT+bXEuxxc1KzSa6rj8xy/LRi6kjgy1u+maw5jvbdOLyyeV8Vm+FerLlHaEJJNSTT4STTTZqx/ksM/6LlgmldFy4zZFv119CKvikle9kub0Q6e1jStMpHG26DrVrHP7c7Qww8HKTV/3Y3M/b/a2EE4wblJ6OUWml5nA7Ux9KrfNNpvvpr6nLkp7Mu10drX06XKZD2h7cV67cYyyx4Wg3FW18dTkK1Ryd27t9S7jMJlekozXJxlfQoTO5r68Ma+KKZZtOiKpLkRMmkiNo2KJnbshkiNomkiNoNFGDYYewi3EAUUGkJINIe0LsSKFWNm/oaSiQYrCt/EuPNGfNDkui8WVEw1IBIklTVsy4ePFPyOc0a4yoJTNPZeNyO+8nT04wve/qZEWTRYqcE1TNuHK7v7Opw/bnG09IYmrZcE2n99zsezHtKqWUcTOM5TX6uc/h+LlFtLn15HkuYPfN2XTRGTJqQmqaGyljl+yPXqvtAwmKjKnUvQmr5XJ5lfhZSSOfodo8ThaijCTnTm1aN/glfu9HqcDvGv/AEuYXGz+wm23pC7+zJ810Er8fCP6/wBGYpwiqa6PbNm9s6Spx3lRKbV5y4pPumRt3tsqitCfw9Fo2zgaCyxUW724vjqJzNmH8ZGNOznyywjNuKNHEbav+7b5mRiK7k7sUmRSOpjwRh9CMmec/sikyJkskRtGhRoQ2RSAZLJAtFqBZC0RyRO0RtBSKtgZRBRQ5egWOkHFBZR4xHNCkx7DqI6QaiUaImRzw8ZcUvuZF+jtfhlZc1LmvMtKIaQqWKMv4MWRowpRs2u62mWKVJ2uLGx/Wy8bM0oULUHK3F2+hxsz4Ojs6WPyJtmWoNuy4stxqThpThJO1nUyPNf+Fv7KC2bRu5St4Lz5mi0a8WvyVsx5s7i6Rkw2fVlq9PGT/I0MJgIw1bzS68kWEPYfHXjEQ88n0FmBbEKQ3gL5gsBhgtFlEHIilEjaJ2gGi1AshcQHEmsC0GgWQtANE0ogOIVEFkcUIkjERaiWSJBRiGoBKAxmewMoUUGoBKACWCkPYNQArzyQlK18qbsVl0rDZlYz9s/BL7jfxkUsNFW1dnw04HO4fFxlUz1Nb/ay6O1raHWbVx+AqUoqDrRnGKSTcMvjwdzzO23LIq+j1GhJQxPvtmTgadqcfm382WMoGDqKcU0rWvF+aJ8p6HFXBHncj+bsCwrElhNDOKKciOwrEmUWUFE5EdhnElyicQ0Gyu4guBO4AuJKA2V3EHITuA0ohByK7iBKJYcQHEgORDGAxPCIwSWTqASgTKA6gWYqyJQHUCfIOoAsJFkArwThNPhllfytqWt2Q7RVqNV/6dT6xaKyfTAvs4unNp6eJZlinwdn8lcqQJqSvOK6yivqjjtJyN8JuMejrsFgt3BQ4tXba7z1+6xYyFjJx82J0zrKkkkZG7dlbIOoFjdi3YbAV8gshZ3Y27JZCvuxOBZ3YMqYLCVXAHIW92C6YbAVXAB0y26YEqZLIVHABwLbgC6ZLAQQpjFiEBFrAWFT/EdUyzuglSFPIRRK6pBbotRohqiDyB4lVUjO7SSy4ao+9lj6s31hzn+3UcuHgu9VS+WWT/AXPJ8WW4HEwLuyKWfEUo/xx+mpQizd7G0M+LgukakvSJjj+wy+qO03Q+5L6ww/u5t8hFBmfuhKkX/dhLDA5h4FDcj7kv8Au4/u5OYeBn7kZ0TQ93E8ODmTxmc6QDpGi8OC6BFMHjM10gHSNGVACVEtzKuBnOkRukaEqIDok5lXEqU6Qi7Ro8Ry3MrxZa3Aaw5dVH+vUkjROY850vXKUcOHHDl6NElhRB7AfXKUMKcZ7S55Y4en1dSb9EvzPRo0Dy/2oVX73Gnyp0aenjK8n9MpI5eboVmx8YnHpnV+zmjmxbfKNGrf52SOTR6D7JcJepiKnSEIX83f8C0nx7M2JcpUdv7qF7qae4EqAn2DoeIzPdhe6mnuBtx4E9gniM33YdYfwNB0rcglQB7BbxmY8OC8Mavu4O4J7BPGZTw5HLDmu6JHLDh9gniMmWGI54Y1pUSOVAt5yviMeWH8CN0PA1pUCKVEv5yjwlGjh+IjQw1Hjp0ETzk8AUV/XqSwiU44h9H6eZNCu+j9DznsM9FLWLsIksYlSFd9H9SaNV9H6C3sMS8BbjE8Z9pFbNtGvb9xUaf/ABpRX4HsdKo9NH6Hg/aTFb3F4ip36s38r6HT/Hzc5Ns5P5CPGKRmnrfsfw/+GxFTnKtGHyjBP+Y8kPaPZPTa2e3Z/HiK0lZdKdKP8pr3cnDE2Y9RXM7JQH3YSi+j9Assu6/RnnvZOo4gbsdUwmpcov0HVOT5P0YfZBRFKkLdk6py6S9B93Luv0J7JCvuwZUiy6cu6/RgulLuv0YfZIVXTAlSLLpy7r9GC6b7svQt7JdIqOkBKki1Km+7L0I3Tl3ZehPZLKJTlTIZ0y5KD6P0IpRfR+hZbQ1Y7IsLS4/IRPh7q+j5chB9kZ4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104" name="Picture 8" descr="http://www.virasoro.gov.ar/imgs/antorch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16" y="1134763"/>
            <a:ext cx="1642597" cy="217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558.photobucket.com/albums/ss21/Henry_Taso/oil_lamp_open_l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47764"/>
            <a:ext cx="2693980" cy="20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Flecha derecha"/>
          <p:cNvSpPr/>
          <p:nvPr/>
        </p:nvSpPr>
        <p:spPr>
          <a:xfrm rot="5400000">
            <a:off x="6387149" y="3400417"/>
            <a:ext cx="489214" cy="214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108" name="Picture 12" descr="http://media.web.britannica.com/eb-media/95/113795-004-262556E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52440"/>
            <a:ext cx="3744416" cy="251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148064" y="6268138"/>
            <a:ext cx="37444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Otto von </a:t>
            </a:r>
            <a:r>
              <a:rPr lang="es-EC" sz="2500" dirty="0" err="1" smtClean="0">
                <a:latin typeface="Times New Roman" pitchFamily="18" charset="0"/>
                <a:cs typeface="Times New Roman" pitchFamily="18" charset="0"/>
              </a:rPr>
              <a:t>Guerike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0" name="Picture 14" descr="http://www.thomasedison.com/images/lightson%20copy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" y="4005064"/>
            <a:ext cx="4197661" cy="226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Flecha derecha"/>
          <p:cNvSpPr/>
          <p:nvPr/>
        </p:nvSpPr>
        <p:spPr>
          <a:xfrm rot="10800000">
            <a:off x="4211960" y="4902872"/>
            <a:ext cx="910853" cy="214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29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7" grpId="0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7209" y="1154010"/>
            <a:ext cx="8280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Separación Polvo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9" t="29291" r="32209" b="21829"/>
          <a:stretch/>
        </p:blipFill>
        <p:spPr bwMode="auto">
          <a:xfrm>
            <a:off x="1979712" y="1844823"/>
            <a:ext cx="5552402" cy="479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9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54010"/>
            <a:ext cx="8856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Separación Polvo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Por las características eléctricas del vibrador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Electromagnético (Motor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2 – Potencia Baja),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se considera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un arranque directo conmutado por relé electromecánico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5" t="46082" r="40316" b="9888"/>
          <a:stretch/>
        </p:blipFill>
        <p:spPr bwMode="auto">
          <a:xfrm>
            <a:off x="3491880" y="2785226"/>
            <a:ext cx="2376264" cy="381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8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96752"/>
            <a:ext cx="88569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Acondicionamiento de Señales. Etapa Separación Polvo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8" t="32463" r="36854" b="27052"/>
          <a:stretch/>
        </p:blipFill>
        <p:spPr bwMode="auto">
          <a:xfrm>
            <a:off x="179512" y="1978086"/>
            <a:ext cx="404173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7" t="32976" r="29021" b="44636"/>
          <a:stretch/>
        </p:blipFill>
        <p:spPr bwMode="auto">
          <a:xfrm>
            <a:off x="4538195" y="2996952"/>
            <a:ext cx="4605805" cy="15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1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7209" y="1154010"/>
            <a:ext cx="8280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Extracción Polvo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t="20897" r="14722" b="13805"/>
          <a:stretch/>
        </p:blipFill>
        <p:spPr bwMode="auto">
          <a:xfrm>
            <a:off x="0" y="1625508"/>
            <a:ext cx="9143999" cy="523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95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54010"/>
            <a:ext cx="88569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Extracción Polvo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activación de la electroválvula será a través de un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relé electromecánico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8" t="39179" r="42204" b="21269"/>
          <a:stretch/>
        </p:blipFill>
        <p:spPr bwMode="auto">
          <a:xfrm>
            <a:off x="6228184" y="2276872"/>
            <a:ext cx="2232248" cy="41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4" t="35940" r="27868" b="23927"/>
          <a:stretch/>
        </p:blipFill>
        <p:spPr bwMode="auto">
          <a:xfrm>
            <a:off x="395536" y="2636912"/>
            <a:ext cx="5295333" cy="293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1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54010"/>
            <a:ext cx="88569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Extracción Polvo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permitir el paso del polvo a su respectivo depósito se lo realiza a través de una válvula tipo mariposa que su funcionamiento se basa en la apertura o cierre para interrumpir el flujo de un sólido en un conducto mediante una placa, denominada “mariposa”, que gira sobre un eje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7" t="43844" r="41994" b="22948"/>
          <a:stretch/>
        </p:blipFill>
        <p:spPr bwMode="auto">
          <a:xfrm>
            <a:off x="971600" y="3609257"/>
            <a:ext cx="1872208" cy="314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5" t="22901" r="40875" b="23554"/>
          <a:stretch/>
        </p:blipFill>
        <p:spPr bwMode="auto">
          <a:xfrm>
            <a:off x="4706679" y="3068960"/>
            <a:ext cx="1732981" cy="368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5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54010"/>
            <a:ext cx="88569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Extracción Polvo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la activación del ventilador centrífugo se considera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un arranque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directo conmutado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por relé electromecánico.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18760" r="40001" b="28545"/>
          <a:stretch/>
        </p:blipFill>
        <p:spPr bwMode="auto">
          <a:xfrm>
            <a:off x="3419872" y="2400505"/>
            <a:ext cx="2304256" cy="439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1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54010"/>
            <a:ext cx="885698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Extracción Polvo</a:t>
            </a: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Para dimensionar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sensor de peso adecuado para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depósito se debe considerar celdas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carga que transforman las variaciones del</a:t>
            </a:r>
          </a:p>
          <a:p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peso en una señal análoga de voltaje, en el orden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los miliamperios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. Estos sensores basan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su funcionamiento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 el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efecto piezoresistivo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una galga extensiométrica. Las galgas se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utilizan en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puentes de Wheastone; que al recibir el peso: las galgas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tienden 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deformarse, 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resistencia varía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y por ende el voltaje varía.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0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1154010"/>
            <a:ext cx="885698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Extracción Polvo</a:t>
            </a:r>
          </a:p>
          <a:p>
            <a:pPr algn="just"/>
            <a:endParaRPr lang="es-EC" sz="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Una característica importante de las celdas de carga es la sensibilidad expresado en mV/V.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Los valores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nominales de sensibilidad son 0.5, 1 y 2 mV/V. Estos valores indican el voltaje a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fondo de escala, es decir; si la celda de carga se alimenta con una tensión de 24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VDC, capacidad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50 Kg y sensibilidad de 2mV/V; cuando la celda sense el peso máximo de 50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Kg la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deformación producirá una tensión de 48 mV.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34515" r="15771" b="26866"/>
          <a:stretch/>
        </p:blipFill>
        <p:spPr bwMode="auto">
          <a:xfrm>
            <a:off x="179511" y="4354886"/>
            <a:ext cx="8856983" cy="243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24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958225"/>
            <a:ext cx="88569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Acondicionamiento de Señales. Etapa Extracción Polvo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1" t="22881" r="18603" b="24067"/>
          <a:stretch/>
        </p:blipFill>
        <p:spPr bwMode="auto">
          <a:xfrm>
            <a:off x="195499" y="1435278"/>
            <a:ext cx="7904893" cy="409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52752" r="24196" b="9748"/>
          <a:stretch/>
        </p:blipFill>
        <p:spPr bwMode="auto">
          <a:xfrm>
            <a:off x="5004048" y="5013176"/>
            <a:ext cx="3843012" cy="172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3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8892480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Inicios de la Iluminación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data:image/jpeg;base64,/9j/4AAQSkZJRgABAQAAAQABAAD/2wCEAAkGBhAQEBAPEBAPDw8NEA0PDQ0NDQ8NDQ8NFBAVFBQQEhIXGyYeFxkjGRISHy8gIycpLCwsFR4xNTAqNSYrLCkBCQoKDgwOGg8PGikcHBwpKSksKSkpKSkpKSksKSkpKSkpLCkpKSkpKSkpKSwpKSkpLCwpKSksKSwpKSwsLCkpKf/AABEIAPAAtQMBIgACEQEDEQH/xAAcAAABBQEBAQAAAAAAAAAAAAACAAEDBAUGBwj/xAA9EAACAQIDBQUFBAgHAAAAAAAAAQIDEQQSIQUTMUFRBlJhcZEHFCKBoTKxwdEVIzNCYsLw8SRTY4KSouH/xAAaAQACAwEBAAAAAAAAAAAAAAABAwACBAUG/8QAJREAAgICAgICAwEBAQAAAAAAAAECEQMEEiETFCIxBTJBUaGB/9oADAMBAAIRAxEAPwDw4QkIhBDjDohB0OkJIJIBdIaw6QWUdIhegbCsHYViB4gtA2JbDZSE4keUbKS5BrEBxI8ospJlFlICgLDZSTKFGBLCokLiJRJsl2JoFheMhaAJpIiaLWKkqBaEOIhUYQh7EIJBJDJBZSFkh0GkMkEkAakOkOojpBRQBiiNlFlDSCjC4G6GxhZHkEolipStowMhTlY2WFp0RuILiTZROBZSKvE6IVEdxJt3YbIDkHwsCFJsKULaepr0MIoUXN/ak7LysZEpasXGfJs1ZddYopv7YNgXAOwmhlmRqyvUiRNFiaIZoujHkRExCYiwkYdIew9iBSCSCSFFBqIBqQkglESQaRBsUJIJIdIdIq2OURlE09i4LPUV1or39ClQpOUlFc2l9TrdlYHK2rWcbRfnbUxbObhE62jg5yt/SMDG4Vubsv7EDwzte2h2r2Nflq/uBnsS6tbRIwx3YpUdOWrjk27OLoYVyfAuLZjSzWOnobCUXdqyRZ/RjlZJeS/ErPdV9Bx6uOC7OJlgJcbBYXAOUldaLidXi8Al8K5fafiUpYfIm+bLx2rVDFp427Rk7Vl8NlwWi8zEUTd2lh/hiuupQp4VtmzDNRiYdvBLJk6Kip8wJovVqVtEVKkbD4Ss5+bFwVFaZDJE8iGSNCOPk7ImhDtDlhNAxRIkMkGkEKQkiRIZIkSKsdFCSCSHSDSKsfGIKQaQUYmpszYk60ZSir5WlwvdiZ5FBWzXjxcvovdl9hObhWknlzJQ8Wnqej7J7KXbnPRSd0teZpbA7NKmqUHH4aNNW8Zt3b49WdNChyPKbezPNL4/RpnteKPCBiU9hQ1bWrSS+RLQ2PBLVGy6IzpaGDxZDI9mX+nM4zYanLRWQT2VGKsly4m/OjcF4cW3NDVsy/04nF9neMuXJGNW2JJ6taX5npVWguBnYnDK/DRDYbLj0zbh3pLo80x2yW5cLWVjPxGFjBWXE6fa9S0n5tHOYtc36HYwzlJdnbxSclbMPFwS82ZNfVmjtCdvN8DPlGy8zu4V0cDem5SaRXkiJomkRtGtHDmR2EHYQRIKQSQkg0i4Uh4oNIZIOKAx8Qkg4xFGJPCAuRoghQgeydiOzG5w8JTScpvO1o+KTR552R2O8Ri6NK105Xnx+zH4n931PeadBK0UtFZJdEcD8lkbrHH+j5ZPGuizh6GhZ93JaULJL1JLG3W0YRgmzjTytsr7gToE9hM0PVh/hXmyhOgRVIl+rEqVIHE29VQ+kPxzsqygZu1JZYSa6GtJGRtqLcbJ26+pxHCpdm/A/kefYuhOUno29b66IoVtnPha/VnVPCylpFO3OXUytpLJddDpYp/xHpsWa/icfjdlxTc5tKK4K5z2JqJvQ3dvYpN2+nzOfyOT0R6PVi+NyOVv5Fy4RIGgGWKlPLpzIHE3HEnHsAQVhgi6FENApBxQyiIJIkihookgirHRQcIluhTIqcC/hafAz5OjXiVs9B9kWz069Wq1rTpxS85X/I9Yo4ZXzM4/2V7LyYeVV8ar/wCsbr8TubGHDgjkfORh3Z1kpCTHEkI6ZzxMZjsVgEI5IhlTLLI6qMexiUo2Mi6KNWBQxWEU+OqNSpErumzy2zhqRuxzoxsbCNKD0V3okupwG2na8pNt93h9T0LaySi22kkndv8ADxPPtoVIzk8useOZqzfyLasezv6Fu2cfV2VUrScpLJHx1dvAgxyp0I5YayfPmbG1No5PhjrJ8EclWqOTbbuz02vGU+39C9uUIN8e2yCbu79SNkkkA0dCjiS+wbDD2EGigyRJEGKJIodQIhxJqcSJEtMo0NTLNNampsynmnFW4yj95lQN7s1KO/puXDNDl/EjJnXxZqwypnvfZbC7vCUY8Hlu/N6msVNmVE6cLcMqt5WLZXB+iRyc7ubbHBHuMPECEOIBBhmghislaCmV5xK9bXTkXXEpYmXJL5nE3cajGzTilbOS7R051pZI/s4avR5b68zi9rycbwgszei6N/kejbVoSlFpPLHW551t7alDDXUGqlbhfo/6Zi1E5PpHpNbKow76OT2ph92nnkpVqmsrPSEe6YU0aGMqyqNzk73uyjNHqsMHGKs52eXKXRC0BIlkRtD6MbAY44iUVGSDSEkHFGiiqHiiVNLUBIq1p3k+i0QnLJRGouLFrlr9Ea2yMVJSU0ldPRau78TnIlqlTk/7nOyyckdHW4p21Z7LsX2jV45KcqVGySjpvE7ep6Dgdruok7LW3C582YLA3avUiv8AcrnpHZfsjGcFJYqcZdITTt9TjZ5zwytS/wDKHbOnhlHl+v8A09djK4sxzuz8DiKCjF197Bf5kbT+bXEuxxc1KzSa6rj8xy/LRi6kjgy1u+maw5jvbdOLyyeV8Vm+FerLlHaEJJNSTT4STTTZqx/ksM/6LlgmldFy4zZFv119CKvikle9kub0Q6e1jStMpHG26DrVrHP7c7Qww8HKTV/3Y3M/b/a2EE4wblJ6OUWml5nA7Ux9KrfNNpvvpr6nLkp7Mu10drX06XKZD2h7cV67cYyyx4Wg3FW18dTkK1Ryd27t9S7jMJlekozXJxlfQoTO5r68Ma+KKZZtOiKpLkRMmkiNo2KJnbshkiNomkiNoNFGDYYewi3EAUUGkJINIe0LsSKFWNm/oaSiQYrCt/EuPNGfNDkui8WVEw1IBIklTVsy4ePFPyOc0a4yoJTNPZeNyO+8nT04wve/qZEWTRYqcE1TNuHK7v7Opw/bnG09IYmrZcE2n99zsezHtKqWUcTOM5TX6uc/h+LlFtLn15HkuYPfN2XTRGTJqQmqaGyljl+yPXqvtAwmKjKnUvQmr5XJ5lfhZSSOfodo8ThaijCTnTm1aN/glfu9HqcDvGv/AEuYXGz+wm23pC7+zJ810Er8fCP6/wBGYpwiqa6PbNm9s6Spx3lRKbV5y4pPumRt3tsqitCfw9Fo2zgaCyxUW724vjqJzNmH8ZGNOznyywjNuKNHEbav+7b5mRiK7k7sUmRSOpjwRh9CMmec/sikyJkskRtGhRoQ2RSAZLJAtFqBZC0RyRO0RtBSKtgZRBRQ5egWOkHFBZR4xHNCkx7DqI6QaiUaImRzw8ZcUvuZF+jtfhlZc1LmvMtKIaQqWKMv4MWRowpRs2u62mWKVJ2uLGx/Wy8bM0oULUHK3F2+hxsz4Ojs6WPyJtmWoNuy4stxqThpThJO1nUyPNf+Fv7KC2bRu5St4Lz5mi0a8WvyVsx5s7i6Rkw2fVlq9PGT/I0MJgIw1bzS68kWEPYfHXjEQ88n0FmBbEKQ3gL5gsBhgtFlEHIilEjaJ2gGi1AshcQHEmsC0GgWQtANE0ogOIVEFkcUIkjERaiWSJBRiGoBKAxmewMoUUGoBKACWCkPYNQArzyQlK18qbsVl0rDZlYz9s/BL7jfxkUsNFW1dnw04HO4fFxlUz1Nb/ay6O1raHWbVx+AqUoqDrRnGKSTcMvjwdzzO23LIq+j1GhJQxPvtmTgadqcfm382WMoGDqKcU0rWvF+aJ8p6HFXBHncj+bsCwrElhNDOKKciOwrEmUWUFE5EdhnElyicQ0Gyu4guBO4AuJKA2V3EHITuA0ohByK7iBKJYcQHEgORDGAxPCIwSWTqASgTKA6gWYqyJQHUCfIOoAsJFkArwThNPhllfytqWt2Q7RVqNV/6dT6xaKyfTAvs4unNp6eJZlinwdn8lcqQJqSvOK6yivqjjtJyN8JuMejrsFgt3BQ4tXba7z1+6xYyFjJx82J0zrKkkkZG7dlbIOoFjdi3YbAV8gshZ3Y27JZCvuxOBZ3YMqYLCVXAHIW92C6YbAVXAB0y26YEqZLIVHABwLbgC6ZLAQQpjFiEBFrAWFT/EdUyzuglSFPIRRK6pBbotRohqiDyB4lVUjO7SSy4ao+9lj6s31hzn+3UcuHgu9VS+WWT/AXPJ8WW4HEwLuyKWfEUo/xx+mpQizd7G0M+LgukakvSJjj+wy+qO03Q+5L6ww/u5t8hFBmfuhKkX/dhLDA5h4FDcj7kv8Au4/u5OYeBn7kZ0TQ93E8ODmTxmc6QDpGi8OC6BFMHjM10gHSNGVACVEtzKuBnOkRukaEqIDok5lXEqU6Qi7Ro8Ry3MrxZa3Aaw5dVH+vUkjROY850vXKUcOHHDl6NElhRB7AfXKUMKcZ7S55Y4en1dSb9EvzPRo0Dy/2oVX73Gnyp0aenjK8n9MpI5eboVmx8YnHpnV+zmjmxbfKNGrf52SOTR6D7JcJepiKnSEIX83f8C0nx7M2JcpUdv7qF7qae4EqAn2DoeIzPdhe6mnuBtx4E9gniM33YdYfwNB0rcglQB7BbxmY8OC8Mavu4O4J7BPGZTw5HLDmu6JHLDh9gniMmWGI54Y1pUSOVAt5yviMeWH8CN0PA1pUCKVEv5yjwlGjh+IjQw1Hjp0ETzk8AUV/XqSwiU44h9H6eZNCu+j9DznsM9FLWLsIksYlSFd9H9SaNV9H6C3sMS8BbjE8Z9pFbNtGvb9xUaf/ABpRX4HsdKo9NH6Hg/aTFb3F4ip36s38r6HT/Hzc5Ns5P5CPGKRmnrfsfw/+GxFTnKtGHyjBP+Y8kPaPZPTa2e3Z/HiK0lZdKdKP8pr3cnDE2Y9RXM7JQH3YSi+j9Assu6/RnnvZOo4gbsdUwmpcov0HVOT5P0YfZBRFKkLdk6py6S9B93Luv0J7JCvuwZUiy6cu6/RgulLuv0YfZIVXTAlSLLpy7r9GC6b7svQt7JdIqOkBKki1Km+7L0I3Tl3ZehPZLKJTlTIZ0y5KD6P0IpRfR+hZbQ1Y7IsLS4/IRPh7q+j5chB9kZ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6" descr="data:image/jpeg;base64,/9j/4AAQSkZJRgABAQAAAQABAAD/2wCEAAkGBhAQEBAPEBAPDw8NEA0PDQ0NDQ8NDQ8NFBAVFBQQEhIXGyYeFxkjGRISHy8gIycpLCwsFR4xNTAqNSYrLCkBCQoKDgwOGg8PGikcHBwpKSksKSkpKSkpKSksKSkpKSkpLCkpKSkpKSkpKSwpKSkpLCwpKSksKSwpKSwsLCkpKf/AABEIAPAAtQMBIgACEQEDEQH/xAAcAAABBQEBAQAAAAAAAAAAAAACAAEDBAUGBwj/xAA9EAACAQIDBQUFBAgHAAAAAAAAAQIDEQQSIQUTMUFRBlJhcZEHFCKBoTKxwdEVIzNCYsLw8SRTY4KSouH/xAAaAQACAwEBAAAAAAAAAAAAAAABAwACBAUG/8QAJREAAgICAgICAwEBAQAAAAAAAAECEQMEEiETFCIxBTJBUaGB/9oADAMBAAIRAxEAPwDw4QkIhBDjDohB0OkJIJIBdIaw6QWUdIhegbCsHYViB4gtA2JbDZSE4keUbKS5BrEBxI8ospJlFlICgLDZSTKFGBLCokLiJRJsl2JoFheMhaAJpIiaLWKkqBaEOIhUYQh7EIJBJDJBZSFkh0GkMkEkAakOkOojpBRQBiiNlFlDSCjC4G6GxhZHkEolipStowMhTlY2WFp0RuILiTZROBZSKvE6IVEdxJt3YbIDkHwsCFJsKULaepr0MIoUXN/ak7LysZEpasXGfJs1ZddYopv7YNgXAOwmhlmRqyvUiRNFiaIZoujHkRExCYiwkYdIew9iBSCSCSFFBqIBqQkglESQaRBsUJIJIdIdIq2OURlE09i4LPUV1or39ClQpOUlFc2l9TrdlYHK2rWcbRfnbUxbObhE62jg5yt/SMDG4Vubsv7EDwzte2h2r2Nflq/uBnsS6tbRIwx3YpUdOWrjk27OLoYVyfAuLZjSzWOnobCUXdqyRZ/RjlZJeS/ErPdV9Bx6uOC7OJlgJcbBYXAOUldaLidXi8Al8K5fafiUpYfIm+bLx2rVDFp427Rk7Vl8NlwWi8zEUTd2lh/hiuupQp4VtmzDNRiYdvBLJk6Kip8wJovVqVtEVKkbD4Ss5+bFwVFaZDJE8iGSNCOPk7ImhDtDlhNAxRIkMkGkEKQkiRIZIkSKsdFCSCSHSDSKsfGIKQaQUYmpszYk60ZSir5WlwvdiZ5FBWzXjxcvovdl9hObhWknlzJQ8Wnqej7J7KXbnPRSd0teZpbA7NKmqUHH4aNNW8Zt3b49WdNChyPKbezPNL4/RpnteKPCBiU9hQ1bWrSS+RLQ2PBLVGy6IzpaGDxZDI9mX+nM4zYanLRWQT2VGKsly4m/OjcF4cW3NDVsy/04nF9neMuXJGNW2JJ6taX5npVWguBnYnDK/DRDYbLj0zbh3pLo80x2yW5cLWVjPxGFjBWXE6fa9S0n5tHOYtc36HYwzlJdnbxSclbMPFwS82ZNfVmjtCdvN8DPlGy8zu4V0cDem5SaRXkiJomkRtGtHDmR2EHYQRIKQSQkg0i4Uh4oNIZIOKAx8Qkg4xFGJPCAuRoghQgeydiOzG5w8JTScpvO1o+KTR552R2O8Ri6NK105Xnx+zH4n931PeadBK0UtFZJdEcD8lkbrHH+j5ZPGuizh6GhZ93JaULJL1JLG3W0YRgmzjTytsr7gToE9hM0PVh/hXmyhOgRVIl+rEqVIHE29VQ+kPxzsqygZu1JZYSa6GtJGRtqLcbJ26+pxHCpdm/A/kefYuhOUno29b66IoVtnPha/VnVPCylpFO3OXUytpLJddDpYp/xHpsWa/icfjdlxTc5tKK4K5z2JqJvQ3dvYpN2+nzOfyOT0R6PVi+NyOVv5Fy4RIGgGWKlPLpzIHE3HEnHsAQVhgi6FENApBxQyiIJIkihookgirHRQcIluhTIqcC/hafAz5OjXiVs9B9kWz069Wq1rTpxS85X/I9Yo4ZXzM4/2V7LyYeVV8ar/wCsbr8TubGHDgjkfORh3Z1kpCTHEkI6ZzxMZjsVgEI5IhlTLLI6qMexiUo2Mi6KNWBQxWEU+OqNSpErumzy2zhqRuxzoxsbCNKD0V3okupwG2na8pNt93h9T0LaySi22kkndv8ADxPPtoVIzk8useOZqzfyLasezv6Fu2cfV2VUrScpLJHx1dvAgxyp0I5YayfPmbG1No5PhjrJ8EclWqOTbbuz02vGU+39C9uUIN8e2yCbu79SNkkkA0dCjiS+wbDD2EGigyRJEGKJIodQIhxJqcSJEtMo0NTLNNampsynmnFW4yj95lQN7s1KO/puXDNDl/EjJnXxZqwypnvfZbC7vCUY8Hlu/N6msVNmVE6cLcMqt5WLZXB+iRyc7ubbHBHuMPECEOIBBhmghislaCmV5xK9bXTkXXEpYmXJL5nE3cajGzTilbOS7R051pZI/s4avR5b68zi9rycbwgszei6N/kejbVoSlFpPLHW551t7alDDXUGqlbhfo/6Zi1E5PpHpNbKow76OT2ph92nnkpVqmsrPSEe6YU0aGMqyqNzk73uyjNHqsMHGKs52eXKXRC0BIlkRtD6MbAY44iUVGSDSEkHFGiiqHiiVNLUBIq1p3k+i0QnLJRGouLFrlr9Ea2yMVJSU0ldPRau78TnIlqlTk/7nOyyckdHW4p21Z7LsX2jV45KcqVGySjpvE7ep6Dgdruok7LW3C582YLA3avUiv8AcrnpHZfsjGcFJYqcZdITTt9TjZ5zwytS/wDKHbOnhlHl+v8A09djK4sxzuz8DiKCjF197Bf5kbT+bXEuxxc1KzSa6rj8xy/LRi6kjgy1u+maw5jvbdOLyyeV8Vm+FerLlHaEJJNSTT4STTTZqx/ksM/6LlgmldFy4zZFv119CKvikle9kub0Q6e1jStMpHG26DrVrHP7c7Qww8HKTV/3Y3M/b/a2EE4wblJ6OUWml5nA7Ux9KrfNNpvvpr6nLkp7Mu10drX06XKZD2h7cV67cYyyx4Wg3FW18dTkK1Ryd27t9S7jMJlekozXJxlfQoTO5r68Ma+KKZZtOiKpLkRMmkiNo2KJnbshkiNomkiNoNFGDYYewi3EAUUGkJINIe0LsSKFWNm/oaSiQYrCt/EuPNGfNDkui8WVEw1IBIklTVsy4ePFPyOc0a4yoJTNPZeNyO+8nT04wve/qZEWTRYqcE1TNuHK7v7Opw/bnG09IYmrZcE2n99zsezHtKqWUcTOM5TX6uc/h+LlFtLn15HkuYPfN2XTRGTJqQmqaGyljl+yPXqvtAwmKjKnUvQmr5XJ5lfhZSSOfodo8ThaijCTnTm1aN/glfu9HqcDvGv/AEuYXGz+wm23pC7+zJ810Er8fCP6/wBGYpwiqa6PbNm9s6Spx3lRKbV5y4pPumRt3tsqitCfw9Fo2zgaCyxUW724vjqJzNmH8ZGNOznyywjNuKNHEbav+7b5mRiK7k7sUmRSOpjwRh9CMmec/sikyJkskRtGhRoQ2RSAZLJAtFqBZC0RyRO0RtBSKtgZRBRQ5egWOkHFBZR4xHNCkx7DqI6QaiUaImRzw8ZcUvuZF+jtfhlZc1LmvMtKIaQqWKMv4MWRowpRs2u62mWKVJ2uLGx/Wy8bM0oULUHK3F2+hxsz4Ojs6WPyJtmWoNuy4stxqThpThJO1nUyPNf+Fv7KC2bRu5St4Lz5mi0a8WvyVsx5s7i6Rkw2fVlq9PGT/I0MJgIw1bzS68kWEPYfHXjEQ88n0FmBbEKQ3gL5gsBhgtFlEHIilEjaJ2gGi1AshcQHEmsC0GgWQtANE0ogOIVEFkcUIkjERaiWSJBRiGoBKAxmewMoUUGoBKACWCkPYNQArzyQlK18qbsVl0rDZlYz9s/BL7jfxkUsNFW1dnw04HO4fFxlUz1Nb/ay6O1raHWbVx+AqUoqDrRnGKSTcMvjwdzzO23LIq+j1GhJQxPvtmTgadqcfm382WMoGDqKcU0rWvF+aJ8p6HFXBHncj+bsCwrElhNDOKKciOwrEmUWUFE5EdhnElyicQ0Gyu4guBO4AuJKA2V3EHITuA0ohByK7iBKJYcQHEgORDGAxPCIwSWTqASgTKA6gWYqyJQHUCfIOoAsJFkArwThNPhllfytqWt2Q7RVqNV/6dT6xaKyfTAvs4unNp6eJZlinwdn8lcqQJqSvOK6yivqjjtJyN8JuMejrsFgt3BQ4tXba7z1+6xYyFjJx82J0zrKkkkZG7dlbIOoFjdi3YbAV8gshZ3Y27JZCvuxOBZ3YMqYLCVXAHIW92C6YbAVXAB0y26YEqZLIVHABwLbgC6ZLAQQpjFiEBFrAWFT/EdUyzuglSFPIRRK6pBbotRohqiDyB4lVUjO7SSy4ao+9lj6s31hzn+3UcuHgu9VS+WWT/AXPJ8WW4HEwLuyKWfEUo/xx+mpQizd7G0M+LgukakvSJjj+wy+qO03Q+5L6ww/u5t8hFBmfuhKkX/dhLDA5h4FDcj7kv8Au4/u5OYeBn7kZ0TQ93E8ODmTxmc6QDpGi8OC6BFMHjM10gHSNGVACVEtzKuBnOkRukaEqIDok5lXEqU6Qi7Ro8Ry3MrxZa3Aaw5dVH+vUkjROY850vXKUcOHHDl6NElhRB7AfXKUMKcZ7S55Y4en1dSb9EvzPRo0Dy/2oVX73Gnyp0aenjK8n9MpI5eboVmx8YnHpnV+zmjmxbfKNGrf52SOTR6D7JcJepiKnSEIX83f8C0nx7M2JcpUdv7qF7qae4EqAn2DoeIzPdhe6mnuBtx4E9gniM33YdYfwNB0rcglQB7BbxmY8OC8Mavu4O4J7BPGZTw5HLDmu6JHLDh9gniMmWGI54Y1pUSOVAt5yviMeWH8CN0PA1pUCKVEv5yjwlGjh+IjQw1Hjp0ETzk8AUV/XqSwiU44h9H6eZNCu+j9DznsM9FLWLsIksYlSFd9H9SaNV9H6C3sMS8BbjE8Z9pFbNtGvb9xUaf/ABpRX4HsdKo9NH6Hg/aTFb3F4ip36s38r6HT/Hzc5Ns5P5CPGKRmnrfsfw/+GxFTnKtGHyjBP+Y8kPaPZPTa2e3Z/HiK0lZdKdKP8pr3cnDE2Y9RXM7JQH3YSi+j9Assu6/RnnvZOo4gbsdUwmpcov0HVOT5P0YfZBRFKkLdk6py6S9B93Luv0J7JCvuwZUiy6cu6/RgulLuv0YfZIVXTAlSLLpy7r9GC6b7svQt7JdIqOkBKki1Km+7L0I3Tl3ZehPZLKJTlTIZ0y5KD6P0IpRfR+hZbQ1Y7IsLS4/IRPh7q+j5chB9kZ4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122" name="Picture 2" descr="http://www.gracesguide.co.uk/images/thumb/e/e2/Im19091026JGL-Welsbach.jpg/180px-Im19091026JGL-Welsb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4" y="980728"/>
            <a:ext cx="1714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Flecha derecha"/>
          <p:cNvSpPr/>
          <p:nvPr/>
        </p:nvSpPr>
        <p:spPr>
          <a:xfrm>
            <a:off x="2123728" y="2078488"/>
            <a:ext cx="978428" cy="214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24" name="Picture 4" descr="https://encrypted-tbn0.gstatic.com/images?q=tbn:ANd9GcSCcI68_n1a_3FaCKdy_LgN5ix4Jel_6-gSPHMEBYWy0NVBFuX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56" y="1200150"/>
            <a:ext cx="1714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upload.wikimedia.org/wikipedia/commons/thumb/5/5e/Neonlamp3.JPG/220px-Neonlamp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7253"/>
            <a:ext cx="20955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Flecha derecha"/>
          <p:cNvSpPr/>
          <p:nvPr/>
        </p:nvSpPr>
        <p:spPr>
          <a:xfrm>
            <a:off x="5028165" y="2185904"/>
            <a:ext cx="978428" cy="214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derecha"/>
          <p:cNvSpPr/>
          <p:nvPr/>
        </p:nvSpPr>
        <p:spPr>
          <a:xfrm rot="5400000">
            <a:off x="6724962" y="3196352"/>
            <a:ext cx="978428" cy="214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CuadroTexto"/>
          <p:cNvSpPr txBox="1"/>
          <p:nvPr/>
        </p:nvSpPr>
        <p:spPr>
          <a:xfrm>
            <a:off x="1090710" y="6301315"/>
            <a:ext cx="2473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dirty="0" smtClean="0">
                <a:latin typeface="Times New Roman" pitchFamily="18" charset="0"/>
                <a:cs typeface="Times New Roman" pitchFamily="18" charset="0"/>
              </a:rPr>
              <a:t>Edward </a:t>
            </a:r>
            <a:r>
              <a:rPr lang="es-EC" sz="2200" dirty="0" err="1" smtClean="0">
                <a:latin typeface="Times New Roman" pitchFamily="18" charset="0"/>
                <a:cs typeface="Times New Roman" pitchFamily="18" charset="0"/>
              </a:rPr>
              <a:t>Hammer</a:t>
            </a:r>
            <a:endParaRPr lang="es-EC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 descr="http://www.afinidadelectrica.com.ar/html/Image/Articulo%20022%20-%20Tubos%20fluorescentes/Articulo%20022%20-%20Tubos%20fluorescentes%20-%20casquillo%2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600400" cy="270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2.bp.blogspot.com/_nIWRuoTbGSc/S98G9IJMiAI/AAAAAAAAAF0/HScvN4ue_p8/s1600/tipos+de+tub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0" y="3950390"/>
            <a:ext cx="3470115" cy="23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/>
          <p:cNvSpPr/>
          <p:nvPr/>
        </p:nvSpPr>
        <p:spPr>
          <a:xfrm rot="10800000">
            <a:off x="4139952" y="5178518"/>
            <a:ext cx="978428" cy="214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05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3" grpId="0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7209" y="1154010"/>
            <a:ext cx="8280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Separación Vidrio / Metal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19036" r="20072" b="19590"/>
          <a:stretch/>
        </p:blipFill>
        <p:spPr bwMode="auto">
          <a:xfrm>
            <a:off x="527209" y="1639156"/>
            <a:ext cx="8280920" cy="500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69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7209" y="1154010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Separación Vidrio / Metal</a:t>
            </a: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sensor inductivo será utiliza para detectar la presencia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metales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 la etapa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separación, esta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señal permitirá desactivar el movimiento de la banda transportadora de metal cuando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ya no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haya detección de metal, concluyendo que se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ha depositado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todos los metales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las lámparas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 su respectivo depósito.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6" t="59111" r="37169" b="23881"/>
          <a:stretch/>
        </p:blipFill>
        <p:spPr bwMode="auto">
          <a:xfrm>
            <a:off x="2555776" y="4324106"/>
            <a:ext cx="3966449" cy="191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4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7209" y="1154010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Separación Vidrio / Metal</a:t>
            </a:r>
          </a:p>
          <a:p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válvula mariposa requerida será similar a la empleada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Etapa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Extracción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9" t="34888" r="41260" b="16791"/>
          <a:stretch/>
        </p:blipFill>
        <p:spPr bwMode="auto">
          <a:xfrm>
            <a:off x="3419872" y="2819703"/>
            <a:ext cx="1842448" cy="353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80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7" t="10821" r="37484" b="17164"/>
          <a:stretch/>
        </p:blipFill>
        <p:spPr bwMode="auto">
          <a:xfrm>
            <a:off x="3851920" y="2609383"/>
            <a:ext cx="2094843" cy="412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9512" y="1154010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Etapa Separación Vidrio / Metal</a:t>
            </a:r>
          </a:p>
          <a:p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la activación de los motores de las respectivas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bandas transportadoras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empleará contactores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9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958225"/>
            <a:ext cx="88569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Acondicionamiento de Señales. </a:t>
            </a:r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Etapa Separación Vidrio / Metal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t="19621" r="22904" b="24627"/>
          <a:stretch/>
        </p:blipFill>
        <p:spPr bwMode="auto">
          <a:xfrm>
            <a:off x="162737" y="1435279"/>
            <a:ext cx="6482686" cy="407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t="47155" r="24826" b="17397"/>
          <a:stretch/>
        </p:blipFill>
        <p:spPr bwMode="auto">
          <a:xfrm>
            <a:off x="4253175" y="4797152"/>
            <a:ext cx="4789038" cy="20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5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556792"/>
            <a:ext cx="7200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Controlador</a:t>
            </a: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Dentro de las alternativas de automatización se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tienen: automatización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con relés,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sistemas basados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EC" sz="2500" dirty="0" err="1">
                <a:latin typeface="Times New Roman" pitchFamily="18" charset="0"/>
                <a:cs typeface="Times New Roman" pitchFamily="18" charset="0"/>
              </a:rPr>
              <a:t>μP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C" sz="2500" dirty="0" err="1">
                <a:latin typeface="Times New Roman" pitchFamily="18" charset="0"/>
                <a:cs typeface="Times New Roman" pitchFamily="18" charset="0"/>
              </a:rPr>
              <a:t>μC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adquisición 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datos basados en PC y mediante controladores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lógicos programables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. La selección adecuada de una alternativa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automatización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siempre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se enfocará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 los siguientes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aspectos: Costos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Confiabilidad, Monitoreo en Tiempo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Real, Conexión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Vida útil, etc.</a:t>
            </a:r>
          </a:p>
        </p:txBody>
      </p:sp>
    </p:spTree>
    <p:extLst>
      <p:ext uri="{BB962C8B-B14F-4D97-AF65-F5344CB8AC3E}">
        <p14:creationId xmlns:p14="http://schemas.microsoft.com/office/powerpoint/2010/main" val="28282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11560" y="1844823"/>
            <a:ext cx="799288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Controlador</a:t>
            </a: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Las activaciones de las etapas del proceso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Reciclaje 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LFC’s son realizadas mediante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uso de Controladores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Lógicos Programables (PLC), los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cuales permiten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una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manera sencilla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administrar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los procesos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existentes y su control. Existen tres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opciones disponibles para poder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realizar la programación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del autómata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que son a través de: lista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instrucciones, ladder 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lenguaje de contacto y lenguaje SFC.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7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4016" y="1124744"/>
            <a:ext cx="88204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Controlador</a:t>
            </a: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debe considerar las siguientes características para la selección adecuada del controlador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entradas discretas a 24 VDC correspondientes a cada sensor.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entradas discretas a 24 VDC correspondientes a interruptores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paro/emergencia ubicados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 cada etapa del Reciclaje.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entrada analógica rango de 0 – 10 VDC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Salidas a Relé a 110 VAC, corriente máxima en cada punto 2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1 Salida a Relé a 24 VDC, corriente máxima en cada punto 2 A</a:t>
            </a:r>
          </a:p>
        </p:txBody>
      </p:sp>
    </p:spTree>
    <p:extLst>
      <p:ext uri="{BB962C8B-B14F-4D97-AF65-F5344CB8AC3E}">
        <p14:creationId xmlns:p14="http://schemas.microsoft.com/office/powerpoint/2010/main" val="399532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4016" y="1124744"/>
            <a:ext cx="8820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Controlador</a:t>
            </a: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Fuente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alimentación de 100 – 240 VAC, potencia máxima 19 W.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Fuente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voltaje de 24 VDC a 1 A, para alimentación de los sensores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Módulos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ampliación de entradas analógicas y como reservas se debe prever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módulos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entradas digitales, para futuras ampliaciones.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3" t="46175" r="20618" b="21921"/>
          <a:stretch/>
        </p:blipFill>
        <p:spPr bwMode="auto">
          <a:xfrm>
            <a:off x="1115616" y="4294843"/>
            <a:ext cx="7137779" cy="233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4016" y="1079599"/>
            <a:ext cx="882047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Controlador. Twido Suite</a:t>
            </a:r>
          </a:p>
          <a:p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Una de las características de selección del Controlador se basa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 software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programación gratuito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por lo tanto la programación se la realizó a través del software Twido Suite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V2.31.04 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Schneider Electric, siendo una herramienta muy sencilla y gratuita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que permite monitorear el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programa en ejecución, simular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programación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y fundamentalmente 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configuración, programación y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depuración de la gama de controladores programables Twido.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://media3.rsdelivers.cataloguesolutions.com/LargeProductImages/R0548088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49262"/>
            <a:ext cx="1800225" cy="19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forms.schneider-electric.com.au/__data/page/6729/telemecanique-twid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70743"/>
            <a:ext cx="14287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15605" y="4437112"/>
            <a:ext cx="8892480" cy="2305566"/>
          </a:xfrm>
        </p:spPr>
        <p:txBody>
          <a:bodyPr/>
          <a:lstStyle/>
          <a:p>
            <a:pPr algn="just"/>
            <a:r>
              <a:rPr lang="es-EC" dirty="0"/>
              <a:t>E</a:t>
            </a:r>
            <a:r>
              <a:rPr lang="es-EC" dirty="0" smtClean="0"/>
              <a:t>ficiencia </a:t>
            </a:r>
            <a:r>
              <a:rPr lang="es-EC" dirty="0"/>
              <a:t>energética (producción de </a:t>
            </a:r>
            <a:r>
              <a:rPr lang="es-EC" dirty="0" smtClean="0"/>
              <a:t>más lúmenes </a:t>
            </a:r>
            <a:r>
              <a:rPr lang="es-EC" dirty="0"/>
              <a:t>con </a:t>
            </a:r>
            <a:r>
              <a:rPr lang="es-EC" dirty="0" smtClean="0"/>
              <a:t>menos watts)</a:t>
            </a:r>
          </a:p>
          <a:p>
            <a:pPr algn="just"/>
            <a:r>
              <a:rPr lang="es-EC" dirty="0"/>
              <a:t>V</a:t>
            </a:r>
            <a:r>
              <a:rPr lang="es-EC" dirty="0" smtClean="0"/>
              <a:t>ida </a:t>
            </a:r>
            <a:r>
              <a:rPr lang="es-EC" dirty="0"/>
              <a:t>útil mayor (más horas de </a:t>
            </a:r>
            <a:r>
              <a:rPr lang="es-EC" dirty="0" smtClean="0"/>
              <a:t>funcionamiento)</a:t>
            </a:r>
          </a:p>
          <a:p>
            <a:pPr algn="just"/>
            <a:r>
              <a:rPr lang="es-EC" dirty="0" smtClean="0"/>
              <a:t>Despreciable</a:t>
            </a:r>
            <a:r>
              <a:rPr lang="es-EC" dirty="0"/>
              <a:t> </a:t>
            </a:r>
            <a:r>
              <a:rPr lang="es-EC" dirty="0" smtClean="0"/>
              <a:t>disipación </a:t>
            </a:r>
            <a:r>
              <a:rPr lang="es-EC" dirty="0"/>
              <a:t>de calor al medio ambiente (</a:t>
            </a:r>
            <a:r>
              <a:rPr lang="es-EC" dirty="0" smtClean="0"/>
              <a:t>consideradas lámparas </a:t>
            </a:r>
            <a:r>
              <a:rPr lang="es-EC" dirty="0"/>
              <a:t>frías).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8" t="40675" r="26264" b="24206"/>
          <a:stretch/>
        </p:blipFill>
        <p:spPr bwMode="auto">
          <a:xfrm>
            <a:off x="1890401" y="1484784"/>
            <a:ext cx="5588001" cy="256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0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4016" y="1079599"/>
            <a:ext cx="8820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Controlador. Twido Suite</a:t>
            </a:r>
          </a:p>
          <a:p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descargar la aplicación desarrollada del PC al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Controlador</a:t>
            </a:r>
          </a:p>
          <a:p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Twido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se realiza mediante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un cable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comunicación, conectado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al Puerto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Mini - </a:t>
            </a:r>
            <a:r>
              <a:rPr lang="es-EC" sz="2500" dirty="0" err="1">
                <a:latin typeface="Times New Roman" pitchFamily="18" charset="0"/>
                <a:cs typeface="Times New Roman" pitchFamily="18" charset="0"/>
              </a:rPr>
              <a:t>Din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 del controlador y al puerto serie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del PC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. El cable requerido es TSXCUSB485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39552" r="16400" b="30224"/>
          <a:stretch/>
        </p:blipFill>
        <p:spPr bwMode="auto">
          <a:xfrm>
            <a:off x="660828" y="3811976"/>
            <a:ext cx="7956646" cy="221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92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Ingeniería de Detalle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4016" y="1079599"/>
            <a:ext cx="882047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Controlador. Twido Suite</a:t>
            </a: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programa utiliza 38 líneas de código en lenguaje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Ladder. Los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cuales se encargan de realizar activaciones de cada etapa del Reciclaje de LFC´s 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modo manual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o automático.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configuración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datos utilizado en el programa se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especifica como: 31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Bits de Memoria (% M), 3 bloques contadores (%C) y 7 Bloques Temporizadores (%TM).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6588224" y="5373216"/>
            <a:ext cx="1944216" cy="1008112"/>
            <a:chOff x="6876256" y="5661248"/>
            <a:chExt cx="1944216" cy="1008112"/>
          </a:xfrm>
        </p:grpSpPr>
        <p:sp>
          <p:nvSpPr>
            <p:cNvPr id="6" name="5 Flecha derecha"/>
            <p:cNvSpPr/>
            <p:nvPr/>
          </p:nvSpPr>
          <p:spPr>
            <a:xfrm>
              <a:off x="6876256" y="5661248"/>
              <a:ext cx="1944216" cy="10081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6876256" y="5877272"/>
              <a:ext cx="19442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500" b="1" dirty="0" smtClean="0">
                  <a:latin typeface="Times New Roman" pitchFamily="18" charset="0"/>
                  <a:cs typeface="Times New Roman" pitchFamily="18" charset="0"/>
                  <a:hlinkClick r:id="rId2" action="ppaction://hlinkfile"/>
                </a:rPr>
                <a:t>Lógica</a:t>
              </a:r>
              <a:endParaRPr lang="es-EC" sz="2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3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Simulación Gráfica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51554" y="1628800"/>
            <a:ext cx="882047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Vijeo Citect es considerado un software de alto nivel,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complejidad media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arquitectura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flexible y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escalable que a medida que se cambie o aumente la instrumentación o procesos no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presenta inconvenientes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elección de este software se fundamente en 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compatibilidad del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PLC, ya que los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dos pertenecen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al mismo fabricante,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Schneider Electric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facilitando la comunicación de 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interfaz del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proceso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sin la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necesidad de equipos intermedios como el OPC (OLE </a:t>
            </a:r>
            <a:r>
              <a:rPr lang="es-EC" sz="2500" dirty="0" err="1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2500" dirty="0" err="1" smtClean="0">
                <a:latin typeface="Times New Roman" pitchFamily="18" charset="0"/>
                <a:cs typeface="Times New Roman" pitchFamily="18" charset="0"/>
              </a:rPr>
              <a:t>Process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), estándar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que se utiliza para leer/escribir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cualquier</a:t>
            </a: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variable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PLC’s de diferentes fabricantes.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://otomasis.com/cit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5000"/>
            <a:ext cx="128756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encrypted-tbn3.gstatic.com/images?q=tbn:ANd9GcTru4z193BKxgi137bjpDMcOcI6fhvpIOQKsbWlN8bRngKSaV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240"/>
            <a:ext cx="2088232" cy="7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04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Vijeo Citect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7" t="44403" r="29722" b="23321"/>
          <a:stretch/>
        </p:blipFill>
        <p:spPr bwMode="auto">
          <a:xfrm>
            <a:off x="323528" y="1196752"/>
            <a:ext cx="863596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99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83568" y="1628800"/>
            <a:ext cx="792088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Toda instalación eléctrica tiene como objetivo primordial garantizar un servicio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eléctrico adecuado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, alto grado de seguridad a las personas y a los equipos, confiabilidad, flexibilidad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y facilidad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operación y mantenimiento en toda 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instalación.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Una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vez diseñado el sistema de control del Proceso de Reciclaje de LFC’s es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necesario cumplir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con los requisitos mínimos de seguridad para garantizar el buen funcionamiento 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instalación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eléctrica.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7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7" t="34515" r="27834" b="19963"/>
          <a:stretch/>
        </p:blipFill>
        <p:spPr bwMode="auto">
          <a:xfrm>
            <a:off x="467544" y="1235908"/>
            <a:ext cx="8367712" cy="52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5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Determinación del nivel de tensión de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alimentación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9" t="41045" r="35529" b="36381"/>
          <a:stretch/>
        </p:blipFill>
        <p:spPr bwMode="auto">
          <a:xfrm>
            <a:off x="2612737" y="1652880"/>
            <a:ext cx="363049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25391" r="32168" b="40345"/>
          <a:stretch/>
        </p:blipFill>
        <p:spPr bwMode="auto">
          <a:xfrm>
            <a:off x="755576" y="3717032"/>
            <a:ext cx="8003667" cy="279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31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Determinación del nivel de tensión de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alimentación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22266" r="32449" b="21641"/>
          <a:stretch/>
        </p:blipFill>
        <p:spPr bwMode="auto">
          <a:xfrm>
            <a:off x="493928" y="1628800"/>
            <a:ext cx="828301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7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Determinación del nivel de tensión de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alimentación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34142" r="33183" b="37686"/>
          <a:stretch/>
        </p:blipFill>
        <p:spPr bwMode="auto">
          <a:xfrm>
            <a:off x="927332" y="2132856"/>
            <a:ext cx="807300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5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Determinación del nivel de tensión de </a:t>
            </a:r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alimentación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29851" r="43148" b="18283"/>
          <a:stretch/>
        </p:blipFill>
        <p:spPr bwMode="auto">
          <a:xfrm>
            <a:off x="2244341" y="2060848"/>
            <a:ext cx="4367285" cy="379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86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80799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Elementos Constitutivos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15605" y="1412776"/>
            <a:ext cx="8604867" cy="1440160"/>
          </a:xfrm>
        </p:spPr>
        <p:txBody>
          <a:bodyPr>
            <a:normAutofit/>
          </a:bodyPr>
          <a:lstStyle/>
          <a:p>
            <a:pPr algn="just"/>
            <a:r>
              <a:rPr lang="es-EC" sz="2500" b="1" dirty="0">
                <a:latin typeface="Times New Roman" pitchFamily="18" charset="0"/>
                <a:cs typeface="Times New Roman" pitchFamily="18" charset="0"/>
              </a:rPr>
              <a:t>Tubo Fluorescente: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Tubo de vidrio de 6 mm de diámetro aproximado y una longitud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acuerdo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 la potencia en vatios que posee la lámpara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7" t="48611" r="32958" b="27183"/>
          <a:stretch/>
        </p:blipFill>
        <p:spPr bwMode="auto">
          <a:xfrm>
            <a:off x="2755375" y="2780928"/>
            <a:ext cx="3875316" cy="177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390600" y="4869160"/>
            <a:ext cx="8604867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dirty="0"/>
              <a:t>El tipo de vidrio utilizado en la fabricación del tubo fluorescente son los vidrios técnicos </a:t>
            </a:r>
            <a:r>
              <a:rPr lang="es-EC" sz="2800" dirty="0" smtClean="0"/>
              <a:t>o vidrios </a:t>
            </a:r>
            <a:r>
              <a:rPr lang="es-EC" sz="2800" dirty="0"/>
              <a:t>comunes. A este tipo de vidrio se le denomina </a:t>
            </a:r>
            <a:r>
              <a:rPr lang="es-EC" sz="2800" b="1" i="1" dirty="0"/>
              <a:t>“sílice vítrea</a:t>
            </a:r>
            <a:r>
              <a:rPr lang="es-EC" sz="2800" b="1" i="1" dirty="0" smtClean="0"/>
              <a:t>”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Iluminación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Dimensiones del área 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iluminarse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Tipos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luminaria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43470" r="15981" b="26679"/>
          <a:stretch/>
        </p:blipFill>
        <p:spPr bwMode="auto">
          <a:xfrm>
            <a:off x="467544" y="3429000"/>
            <a:ext cx="8338783" cy="218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38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Iluminación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Nivel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Protección </a:t>
            </a:r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Luminaria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12873" r="16190" b="7836"/>
          <a:stretch/>
        </p:blipFill>
        <p:spPr bwMode="auto">
          <a:xfrm>
            <a:off x="3131840" y="1772816"/>
            <a:ext cx="6012160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1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Iluminación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Nivel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Iluminación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lux) del área según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actividad 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realizarse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43844" r="15771" b="33768"/>
          <a:stretch/>
        </p:blipFill>
        <p:spPr bwMode="auto">
          <a:xfrm>
            <a:off x="467544" y="3805188"/>
            <a:ext cx="8393374" cy="16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Iluminación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Sistema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Iluminación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8" t="21082" r="38218" b="54851"/>
          <a:stretch/>
        </p:blipFill>
        <p:spPr bwMode="auto">
          <a:xfrm>
            <a:off x="323528" y="3068960"/>
            <a:ext cx="2244272" cy="148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4" t="45103" r="37937" b="28778"/>
          <a:stretch/>
        </p:blipFill>
        <p:spPr bwMode="auto">
          <a:xfrm>
            <a:off x="3347864" y="3068960"/>
            <a:ext cx="216024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5" t="13573" r="38146" b="60681"/>
          <a:stretch/>
        </p:blipFill>
        <p:spPr bwMode="auto">
          <a:xfrm>
            <a:off x="6177352" y="3018040"/>
            <a:ext cx="2225496" cy="153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9133" r="37661" b="34626"/>
          <a:stretch/>
        </p:blipFill>
        <p:spPr bwMode="auto">
          <a:xfrm>
            <a:off x="1691680" y="5013176"/>
            <a:ext cx="2516120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3" t="65750" r="37662" b="10867"/>
          <a:stretch/>
        </p:blipFill>
        <p:spPr bwMode="auto">
          <a:xfrm>
            <a:off x="5036675" y="5013176"/>
            <a:ext cx="2809595" cy="17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8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21223" r="29022" b="16091"/>
          <a:stretch/>
        </p:blipFill>
        <p:spPr bwMode="auto">
          <a:xfrm>
            <a:off x="3002401" y="2512296"/>
            <a:ext cx="6150173" cy="420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1151746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Iluminación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Índice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del Local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RL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9" t="35821" r="39477" b="53918"/>
          <a:stretch/>
        </p:blipFill>
        <p:spPr bwMode="auto">
          <a:xfrm>
            <a:off x="467544" y="3460421"/>
            <a:ext cx="2612380" cy="9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6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1151746"/>
            <a:ext cx="806489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Iluminación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Coeficiente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utilización CU, en función del porcentaje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de reflexión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del techo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y paredes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40858" r="16085" b="22575"/>
          <a:stretch/>
        </p:blipFill>
        <p:spPr bwMode="auto">
          <a:xfrm>
            <a:off x="539552" y="3284984"/>
            <a:ext cx="8352431" cy="267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7423741" y="6035579"/>
            <a:ext cx="1440160" cy="792088"/>
            <a:chOff x="6876256" y="5661248"/>
            <a:chExt cx="1944216" cy="1008112"/>
          </a:xfrm>
        </p:grpSpPr>
        <p:sp>
          <p:nvSpPr>
            <p:cNvPr id="6" name="5 Flecha derecha"/>
            <p:cNvSpPr/>
            <p:nvPr/>
          </p:nvSpPr>
          <p:spPr>
            <a:xfrm>
              <a:off x="6876256" y="5661248"/>
              <a:ext cx="1944216" cy="10081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6876256" y="5861723"/>
              <a:ext cx="1944216" cy="60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500" b="1" dirty="0" smtClean="0">
                  <a:latin typeface="Times New Roman" pitchFamily="18" charset="0"/>
                  <a:cs typeface="Times New Roman" pitchFamily="18" charset="0"/>
                  <a:hlinkClick r:id="rId3" action="ppaction://hlinkfile"/>
                </a:rPr>
                <a:t>CU</a:t>
              </a:r>
              <a:endParaRPr lang="es-EC" sz="2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Iluminación</a:t>
            </a:r>
          </a:p>
          <a:p>
            <a:pPr algn="just"/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Coeficiente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conservación CC, asociado al tipo de mantenimiento aplicado a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las luminarias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54291" r="15876" b="29291"/>
          <a:stretch/>
        </p:blipFill>
        <p:spPr bwMode="auto">
          <a:xfrm>
            <a:off x="777922" y="3717032"/>
            <a:ext cx="8366078" cy="120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151746"/>
            <a:ext cx="79208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Iluminación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Cálculo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de número de lámparas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y Luminarias.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6" t="54291" r="33183" b="31716"/>
          <a:stretch/>
        </p:blipFill>
        <p:spPr bwMode="auto">
          <a:xfrm>
            <a:off x="323528" y="2564904"/>
            <a:ext cx="3739488" cy="10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0" t="38044" r="35529" b="52052"/>
          <a:stretch/>
        </p:blipFill>
        <p:spPr bwMode="auto">
          <a:xfrm>
            <a:off x="4427984" y="2564904"/>
            <a:ext cx="4601260" cy="10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1" t="54244" r="31119" b="12547"/>
          <a:stretch/>
        </p:blipFill>
        <p:spPr bwMode="auto">
          <a:xfrm>
            <a:off x="2511188" y="3739487"/>
            <a:ext cx="4517410" cy="242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85997" y="1151745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Sistemas de Cargas Esenciales</a:t>
            </a:r>
          </a:p>
          <a:p>
            <a:pPr algn="just"/>
            <a:endParaRPr lang="es-EC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La demanda de los sistemas de cargas esenciales va directamente relacionada con los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procesos 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actividades que no pueden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interrumpir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el servicio, como tomacorrientes de uso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especial dedicado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para equipos específicos como: 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fuente de </a:t>
            </a:r>
            <a:r>
              <a:rPr lang="es-EC" sz="2500" dirty="0">
                <a:latin typeface="Times New Roman" pitchFamily="18" charset="0"/>
                <a:cs typeface="Times New Roman" pitchFamily="18" charset="0"/>
              </a:rPr>
              <a:t>alimentación de 24 VDC y PLC</a:t>
            </a:r>
          </a:p>
        </p:txBody>
      </p:sp>
    </p:spTree>
    <p:extLst>
      <p:ext uri="{BB962C8B-B14F-4D97-AF65-F5344CB8AC3E}">
        <p14:creationId xmlns:p14="http://schemas.microsoft.com/office/powerpoint/2010/main" val="15041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27" y="188640"/>
            <a:ext cx="8712968" cy="1143000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Instalaciones Industriales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85997" y="1151745"/>
            <a:ext cx="7920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Estimación de la Demanda</a:t>
            </a:r>
          </a:p>
          <a:p>
            <a:pPr algn="just"/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Sistemas de Fuerza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39926" r="15876" b="20709"/>
          <a:stretch/>
        </p:blipFill>
        <p:spPr bwMode="auto">
          <a:xfrm>
            <a:off x="485997" y="2013519"/>
            <a:ext cx="8366078" cy="386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50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ransmisión de lista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373</TotalTime>
  <Words>4803</Words>
  <Application>Microsoft Office PowerPoint</Application>
  <PresentationFormat>Presentación en pantalla (4:3)</PresentationFormat>
  <Paragraphs>471</Paragraphs>
  <Slides>118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118</vt:i4>
      </vt:variant>
    </vt:vector>
  </HeadingPairs>
  <TitlesOfParts>
    <vt:vector size="119" baseType="lpstr">
      <vt:lpstr>Transmisión de listas</vt:lpstr>
      <vt:lpstr>Departamento de Eléctrica y Electrónica</vt:lpstr>
      <vt:lpstr>Antecedentes </vt:lpstr>
      <vt:lpstr>La Realidad</vt:lpstr>
      <vt:lpstr>OBJETIVOS</vt:lpstr>
      <vt:lpstr>OBJETIVOS</vt:lpstr>
      <vt:lpstr>Inicios de la Iluminación</vt:lpstr>
      <vt:lpstr>Inicios de la Iluminación</vt:lpstr>
      <vt:lpstr>Elementos Constitutivos</vt:lpstr>
      <vt:lpstr>Elementos Constitutivos</vt:lpstr>
      <vt:lpstr>Elementos Constitutivos</vt:lpstr>
      <vt:lpstr>Elementos Constitutivos</vt:lpstr>
      <vt:lpstr>Elementos Constitutivos</vt:lpstr>
      <vt:lpstr>Elementos Constitutivos</vt:lpstr>
      <vt:lpstr>Elementos Constitutivos</vt:lpstr>
      <vt:lpstr>Elementos Constitutivos</vt:lpstr>
      <vt:lpstr>Elementos Constitutivos</vt:lpstr>
      <vt:lpstr>Elementos Constitutivos</vt:lpstr>
      <vt:lpstr>Elementos Constitutivos</vt:lpstr>
      <vt:lpstr>Emisión de Luz Fluorescente </vt:lpstr>
      <vt:lpstr>Impactos Ambientales Positivos</vt:lpstr>
      <vt:lpstr>Impactos Ambientales Negativos </vt:lpstr>
      <vt:lpstr>Soluciones</vt:lpstr>
      <vt:lpstr>Soluciones</vt:lpstr>
      <vt:lpstr>Soluciones</vt:lpstr>
      <vt:lpstr>Reciclaje</vt:lpstr>
      <vt:lpstr>Reciclaje de LFC’s</vt:lpstr>
      <vt:lpstr>Reciclaje de LFC’s</vt:lpstr>
      <vt:lpstr>Reciclaje de LFC’s</vt:lpstr>
      <vt:lpstr>Reciclaje de LFC’s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Método Trituración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Ingeniería de Detalle</vt:lpstr>
      <vt:lpstr>Simulación Gráfica</vt:lpstr>
      <vt:lpstr>Vijeo Citect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Instalaciones Industriales</vt:lpstr>
      <vt:lpstr>Factibilidad Económica</vt:lpstr>
      <vt:lpstr>Factibilidad Económica</vt:lpstr>
      <vt:lpstr>Factibilidad Económica</vt:lpstr>
      <vt:lpstr>Factibilidad Económica</vt:lpstr>
      <vt:lpstr>Factibilidad Económica</vt:lpstr>
      <vt:lpstr>Factibilidad Económica</vt:lpstr>
      <vt:lpstr>Factibilidad Económica</vt:lpstr>
      <vt:lpstr>Factibilidad Económica</vt:lpstr>
      <vt:lpstr>Factibilidad Económica</vt:lpstr>
      <vt:lpstr>Conclusiones</vt:lpstr>
      <vt:lpstr>Conclusiones</vt:lpstr>
      <vt:lpstr>Conclusiones</vt:lpstr>
      <vt:lpstr>Conclusiones</vt:lpstr>
      <vt:lpstr>Recomendaciones</vt:lpstr>
      <vt:lpstr>Recomendaciones</vt:lpstr>
      <vt:lpstr>Preguntas</vt:lpstr>
      <vt:lpstr>Muchas  Gracias por su atención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Eléctrica y Electrónica</dc:title>
  <dc:creator>Paulina</dc:creator>
  <cp:lastModifiedBy>Paulina</cp:lastModifiedBy>
  <cp:revision>228</cp:revision>
  <dcterms:created xsi:type="dcterms:W3CDTF">2013-02-19T03:15:14Z</dcterms:created>
  <dcterms:modified xsi:type="dcterms:W3CDTF">2013-02-19T08:42:00Z</dcterms:modified>
</cp:coreProperties>
</file>