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56" r:id="rId2"/>
    <p:sldId id="257"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05" r:id="rId29"/>
    <p:sldId id="286" r:id="rId30"/>
    <p:sldId id="302" r:id="rId31"/>
    <p:sldId id="287" r:id="rId32"/>
    <p:sldId id="288" r:id="rId33"/>
    <p:sldId id="289" r:id="rId34"/>
    <p:sldId id="290" r:id="rId35"/>
    <p:sldId id="291" r:id="rId36"/>
    <p:sldId id="292" r:id="rId37"/>
    <p:sldId id="293" r:id="rId38"/>
    <p:sldId id="294" r:id="rId39"/>
    <p:sldId id="304" r:id="rId40"/>
    <p:sldId id="295" r:id="rId41"/>
    <p:sldId id="296" r:id="rId42"/>
    <p:sldId id="303" r:id="rId43"/>
    <p:sldId id="297" r:id="rId44"/>
    <p:sldId id="306"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2" name="1 Marcador de pie de página"/>
          <p:cNvSpPr>
            <a:spLocks noGrp="1"/>
          </p:cNvSpPr>
          <p:nvPr>
            <p:ph type="ftr" sz="quarter" idx="11"/>
          </p:nvPr>
        </p:nvSpPr>
        <p:spPr/>
        <p:txBody>
          <a:bodyPr/>
          <a:lstStyle/>
          <a:p>
            <a:endParaRPr lang="es-EC"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2F2A1342-E188-49E4-9C2D-3E2C3A2A24BB}"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19" name="18 Marcador de pie de página"/>
          <p:cNvSpPr>
            <a:spLocks noGrp="1"/>
          </p:cNvSpPr>
          <p:nvPr>
            <p:ph type="ftr" sz="quarter" idx="11"/>
          </p:nvPr>
        </p:nvSpPr>
        <p:spPr>
          <a:xfrm>
            <a:off x="3581400" y="76200"/>
            <a:ext cx="2895600" cy="288925"/>
          </a:xfrm>
        </p:spPr>
        <p:txBody>
          <a:bodyPr/>
          <a:lstStyle/>
          <a:p>
            <a:endParaRPr lang="es-EC"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2F2A1342-E188-49E4-9C2D-3E2C3A2A24BB}"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11" name="10 Marcador de pie de página"/>
          <p:cNvSpPr>
            <a:spLocks noGrp="1"/>
          </p:cNvSpPr>
          <p:nvPr>
            <p:ph type="ftr" sz="quarter" idx="11"/>
          </p:nvPr>
        </p:nvSpPr>
        <p:spPr/>
        <p:txBody>
          <a:bodyPr/>
          <a:lstStyle/>
          <a:p>
            <a:endParaRPr lang="es-EC" dirty="0"/>
          </a:p>
        </p:txBody>
      </p:sp>
      <p:sp>
        <p:nvSpPr>
          <p:cNvPr id="16" name="15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10" name="9 Marcador de pie de página"/>
          <p:cNvSpPr>
            <a:spLocks noGrp="1"/>
          </p:cNvSpPr>
          <p:nvPr>
            <p:ph type="ftr" sz="quarter" idx="11"/>
          </p:nvPr>
        </p:nvSpPr>
        <p:spPr/>
        <p:txBody>
          <a:bodyPr/>
          <a:lstStyle/>
          <a:p>
            <a:endParaRPr lang="es-EC" dirty="0"/>
          </a:p>
        </p:txBody>
      </p:sp>
      <p:sp>
        <p:nvSpPr>
          <p:cNvPr id="31" name="30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229600" y="6477000"/>
            <a:ext cx="762000" cy="246888"/>
          </a:xfrm>
        </p:spPr>
        <p:txBody>
          <a:bodyPr/>
          <a:lstStyle/>
          <a:p>
            <a:fld id="{2F2A1342-E188-49E4-9C2D-3E2C3A2A24BB}" type="slidenum">
              <a:rPr lang="es-EC" smtClean="0"/>
              <a:pPr/>
              <a:t>‹Nº›</a:t>
            </a:fld>
            <a:endParaRPr lang="es-EC"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21" name="20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24" name="23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29" name="28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AC97F654-2841-4E8B-B124-B87B75CB436C}" type="datetimeFigureOut">
              <a:rPr lang="es-EC" smtClean="0"/>
              <a:pPr/>
              <a:t>20/01/2013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31" name="30 Marcador de número de diapositiva"/>
          <p:cNvSpPr>
            <a:spLocks noGrp="1"/>
          </p:cNvSpPr>
          <p:nvPr>
            <p:ph type="sldNum" sz="quarter" idx="12"/>
          </p:nvPr>
        </p:nvSpPr>
        <p:spPr/>
        <p:txBody>
          <a:bodyPr/>
          <a:lstStyle/>
          <a:p>
            <a:fld id="{2F2A1342-E188-49E4-9C2D-3E2C3A2A24BB}" type="slidenum">
              <a:rPr lang="es-EC" smtClean="0"/>
              <a:pPr/>
              <a:t>‹Nº›</a:t>
            </a:fld>
            <a:endParaRPr lang="es-EC"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C97F654-2841-4E8B-B124-B87B75CB436C}" type="datetimeFigureOut">
              <a:rPr lang="es-EC" smtClean="0"/>
              <a:pPr/>
              <a:t>20/01/2013</a:t>
            </a:fld>
            <a:endParaRPr lang="es-EC"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F2A1342-E188-49E4-9C2D-3E2C3A2A24BB}" type="slidenum">
              <a:rPr lang="es-EC" smtClean="0"/>
              <a:pPr/>
              <a:t>‹Nº›</a:t>
            </a:fld>
            <a:endParaRPr lang="es-EC"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556792"/>
            <a:ext cx="8458200" cy="2016224"/>
          </a:xfrm>
        </p:spPr>
        <p:txBody>
          <a:bodyPr>
            <a:normAutofit fontScale="90000"/>
          </a:bodyPr>
          <a:lstStyle/>
          <a:p>
            <a:pPr algn="ctr"/>
            <a:r>
              <a:rPr lang="es-ES" b="1" dirty="0" smtClean="0"/>
              <a:t>ESCUELA POLITECNICA DEL EJÉRCITO</a:t>
            </a:r>
            <a:r>
              <a:rPr lang="es-EC" sz="1800" b="1" dirty="0" smtClean="0"/>
              <a:t/>
            </a:r>
            <a:br>
              <a:rPr lang="es-EC" sz="1800" b="1" dirty="0" smtClean="0"/>
            </a:br>
            <a:r>
              <a:rPr lang="es-ES" sz="1800" b="1" dirty="0" smtClean="0"/>
              <a:t> </a:t>
            </a:r>
            <a:r>
              <a:rPr lang="es-EC" sz="1800" dirty="0" smtClean="0"/>
              <a:t/>
            </a:r>
            <a:br>
              <a:rPr lang="es-EC" sz="1800" dirty="0" smtClean="0"/>
            </a:br>
            <a:r>
              <a:rPr lang="es-ES" sz="2000" b="1" dirty="0" smtClean="0"/>
              <a:t>DEPARTAMENTO DE ELÉCTRICA Y ELECTRÓNICA</a:t>
            </a:r>
            <a:r>
              <a:rPr lang="es-EC" sz="1800" dirty="0" smtClean="0"/>
              <a:t/>
            </a:r>
            <a:br>
              <a:rPr lang="es-EC" sz="1800" dirty="0" smtClean="0"/>
            </a:br>
            <a:r>
              <a:rPr lang="es-ES" sz="1800" b="1" dirty="0" smtClean="0"/>
              <a:t> </a:t>
            </a:r>
            <a:r>
              <a:rPr lang="es-EC" sz="1800" dirty="0" smtClean="0"/>
              <a:t/>
            </a:r>
            <a:br>
              <a:rPr lang="es-EC" sz="1800" dirty="0" smtClean="0"/>
            </a:br>
            <a:r>
              <a:rPr lang="es-ES" sz="2000" dirty="0" smtClean="0"/>
              <a:t>CARRERA DE INGENIERÍA EN ELECTRÓNICA, AUTOMATIZACIÓN Y CONTROL</a:t>
            </a:r>
            <a:r>
              <a:rPr lang="es-EC" sz="1800" dirty="0" smtClean="0"/>
              <a:t/>
            </a:r>
            <a:br>
              <a:rPr lang="es-EC" sz="1800" dirty="0" smtClean="0"/>
            </a:br>
            <a:r>
              <a:rPr lang="es-ES" sz="1800" dirty="0" smtClean="0"/>
              <a:t> </a:t>
            </a:r>
            <a:r>
              <a:rPr lang="es-EC" sz="1800" dirty="0" smtClean="0"/>
              <a:t/>
            </a:r>
            <a:br>
              <a:rPr lang="es-EC" sz="1800" dirty="0" smtClean="0"/>
            </a:br>
            <a:r>
              <a:rPr lang="es-EC" sz="1800" dirty="0" smtClean="0"/>
              <a:t/>
            </a:r>
            <a:br>
              <a:rPr lang="es-EC" sz="1800" dirty="0" smtClean="0"/>
            </a:br>
            <a:r>
              <a:rPr lang="es-ES" sz="1800" dirty="0" smtClean="0"/>
              <a:t> </a:t>
            </a:r>
            <a:r>
              <a:rPr lang="es-EC" sz="1800" dirty="0" smtClean="0"/>
              <a:t/>
            </a:r>
            <a:br>
              <a:rPr lang="es-EC" sz="1800" dirty="0" smtClean="0"/>
            </a:br>
            <a:r>
              <a:rPr lang="es-EC" sz="1800" dirty="0" smtClean="0"/>
              <a:t/>
            </a:r>
            <a:br>
              <a:rPr lang="es-EC" sz="1800" dirty="0" smtClean="0"/>
            </a:br>
            <a:r>
              <a:rPr lang="es-EC" sz="1800" dirty="0" smtClean="0"/>
              <a:t> </a:t>
            </a:r>
            <a:br>
              <a:rPr lang="es-EC" sz="1800" dirty="0" smtClean="0"/>
            </a:br>
            <a:r>
              <a:rPr lang="es-EC" dirty="0" smtClean="0"/>
              <a:t/>
            </a:r>
            <a:br>
              <a:rPr lang="es-EC" dirty="0" smtClean="0"/>
            </a:br>
            <a:endParaRPr lang="es-EC" dirty="0"/>
          </a:p>
        </p:txBody>
      </p:sp>
      <p:sp>
        <p:nvSpPr>
          <p:cNvPr id="3" name="2 Subtítulo"/>
          <p:cNvSpPr>
            <a:spLocks noGrp="1"/>
          </p:cNvSpPr>
          <p:nvPr>
            <p:ph type="subTitle" idx="1"/>
          </p:nvPr>
        </p:nvSpPr>
        <p:spPr>
          <a:xfrm>
            <a:off x="971600" y="3573016"/>
            <a:ext cx="7882136" cy="1080120"/>
          </a:xfrm>
        </p:spPr>
        <p:txBody>
          <a:bodyPr>
            <a:noAutofit/>
          </a:bodyPr>
          <a:lstStyle/>
          <a:p>
            <a:pPr algn="ctr"/>
            <a:r>
              <a:rPr lang="es-EC" sz="2000" dirty="0" smtClean="0"/>
              <a:t>Diseño e implementación de un dispositivo electrónico de lectura de signos vitales con ubicación geográfica y monitoreo remoto de datos en tiempo real. Fase 1.</a:t>
            </a:r>
            <a:endParaRPr lang="es-EC" sz="2000" dirty="0"/>
          </a:p>
        </p:txBody>
      </p:sp>
      <p:sp>
        <p:nvSpPr>
          <p:cNvPr id="4" name="3 CuadroTexto"/>
          <p:cNvSpPr txBox="1"/>
          <p:nvPr/>
        </p:nvSpPr>
        <p:spPr>
          <a:xfrm>
            <a:off x="1187624" y="6021288"/>
            <a:ext cx="3456384" cy="369332"/>
          </a:xfrm>
          <a:prstGeom prst="rect">
            <a:avLst/>
          </a:prstGeom>
          <a:noFill/>
        </p:spPr>
        <p:txBody>
          <a:bodyPr wrap="square" rtlCol="0">
            <a:spAutoFit/>
          </a:bodyPr>
          <a:lstStyle/>
          <a:p>
            <a:r>
              <a:rPr lang="es-EC" dirty="0" smtClean="0"/>
              <a:t>JUAN CARLOS MOYA JIMENEZ</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Frecuencia cardiaca</a:t>
            </a:r>
            <a:endParaRPr lang="es-EC" dirty="0"/>
          </a:p>
        </p:txBody>
      </p:sp>
      <p:sp>
        <p:nvSpPr>
          <p:cNvPr id="7" name="6 Marcador de contenido"/>
          <p:cNvSpPr>
            <a:spLocks noGrp="1"/>
          </p:cNvSpPr>
          <p:nvPr>
            <p:ph sz="half" idx="1"/>
          </p:nvPr>
        </p:nvSpPr>
        <p:spPr/>
        <p:txBody>
          <a:bodyPr/>
          <a:lstStyle/>
          <a:p>
            <a:r>
              <a:rPr lang="es-EC" dirty="0" smtClean="0"/>
              <a:t>La frecuencia cardiaca es el número de veces que se contrae el corazón durante un minuto, que se expresa en latidos por minuto</a:t>
            </a:r>
            <a:endParaRPr lang="es-EC" dirty="0"/>
          </a:p>
        </p:txBody>
      </p:sp>
      <p:graphicFrame>
        <p:nvGraphicFramePr>
          <p:cNvPr id="8" name="7 Marcador de contenido"/>
          <p:cNvGraphicFramePr>
            <a:graphicFrameLocks noGrp="1"/>
          </p:cNvGraphicFramePr>
          <p:nvPr>
            <p:ph sz="half" idx="2"/>
          </p:nvPr>
        </p:nvGraphicFramePr>
        <p:xfrm>
          <a:off x="4644008" y="1916832"/>
          <a:ext cx="4174738" cy="3368106"/>
        </p:xfrm>
        <a:graphic>
          <a:graphicData uri="http://schemas.openxmlformats.org/drawingml/2006/table">
            <a:tbl>
              <a:tblPr/>
              <a:tblGrid>
                <a:gridCol w="1855932"/>
                <a:gridCol w="2318806"/>
              </a:tblGrid>
              <a:tr h="702078">
                <a:tc>
                  <a:txBody>
                    <a:bodyPr/>
                    <a:lstStyle/>
                    <a:p>
                      <a:pPr algn="ctr">
                        <a:lnSpc>
                          <a:spcPct val="115000"/>
                        </a:lnSpc>
                        <a:spcAft>
                          <a:spcPts val="0"/>
                        </a:spcAft>
                      </a:pPr>
                      <a:r>
                        <a:rPr lang="es-EC" sz="1800" b="1" dirty="0">
                          <a:solidFill>
                            <a:srgbClr val="000000"/>
                          </a:solidFill>
                          <a:latin typeface="Calibri"/>
                          <a:ea typeface="Times New Roman"/>
                          <a:cs typeface="Times New Roman"/>
                        </a:rPr>
                        <a:t>EDAD</a:t>
                      </a:r>
                      <a:endParaRPr lang="es-EC"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b="1">
                          <a:solidFill>
                            <a:srgbClr val="000000"/>
                          </a:solidFill>
                          <a:latin typeface="Calibri"/>
                          <a:ea typeface="Times New Roman"/>
                          <a:cs typeface="Times New Roman"/>
                        </a:rPr>
                        <a:t>PULSACIONES POR MINUTO</a:t>
                      </a:r>
                      <a:endParaRPr lang="es-EC" sz="18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r>
              <a:tr h="351039">
                <a:tc>
                  <a:txBody>
                    <a:bodyPr/>
                    <a:lstStyle/>
                    <a:p>
                      <a:pPr>
                        <a:lnSpc>
                          <a:spcPct val="115000"/>
                        </a:lnSpc>
                        <a:spcAft>
                          <a:spcPts val="0"/>
                        </a:spcAft>
                      </a:pPr>
                      <a:r>
                        <a:rPr lang="es-EC" sz="1800" b="1" dirty="0">
                          <a:solidFill>
                            <a:srgbClr val="000000"/>
                          </a:solidFill>
                          <a:latin typeface="Calibri"/>
                          <a:ea typeface="Times New Roman"/>
                          <a:cs typeface="Times New Roman"/>
                        </a:rPr>
                        <a:t>Recién Nacido</a:t>
                      </a:r>
                      <a:endParaRPr lang="es-EC"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120 - 170</a:t>
                      </a:r>
                      <a:endParaRPr lang="es-EC" sz="18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351039">
                <a:tc>
                  <a:txBody>
                    <a:bodyPr/>
                    <a:lstStyle/>
                    <a:p>
                      <a:pPr>
                        <a:lnSpc>
                          <a:spcPct val="115000"/>
                        </a:lnSpc>
                        <a:spcAft>
                          <a:spcPts val="0"/>
                        </a:spcAft>
                      </a:pPr>
                      <a:r>
                        <a:rPr lang="es-EC" sz="1800" b="1">
                          <a:solidFill>
                            <a:srgbClr val="000000"/>
                          </a:solidFill>
                          <a:latin typeface="Calibri"/>
                          <a:ea typeface="Times New Roman"/>
                          <a:cs typeface="Times New Roman"/>
                        </a:rPr>
                        <a:t>Lactante Menor</a:t>
                      </a:r>
                      <a:endParaRPr lang="es-EC" sz="18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120 - 160</a:t>
                      </a:r>
                      <a:endParaRPr lang="es-EC" sz="18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351039">
                <a:tc>
                  <a:txBody>
                    <a:bodyPr/>
                    <a:lstStyle/>
                    <a:p>
                      <a:pPr>
                        <a:lnSpc>
                          <a:spcPct val="115000"/>
                        </a:lnSpc>
                        <a:spcAft>
                          <a:spcPts val="0"/>
                        </a:spcAft>
                      </a:pPr>
                      <a:r>
                        <a:rPr lang="es-EC" sz="1800" b="1">
                          <a:solidFill>
                            <a:srgbClr val="000000"/>
                          </a:solidFill>
                          <a:latin typeface="Calibri"/>
                          <a:ea typeface="Times New Roman"/>
                          <a:cs typeface="Times New Roman"/>
                        </a:rPr>
                        <a:t>Lactante Mayor</a:t>
                      </a:r>
                      <a:endParaRPr lang="es-EC" sz="18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110 - 130</a:t>
                      </a:r>
                      <a:endParaRPr lang="es-EC" sz="18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351039">
                <a:tc>
                  <a:txBody>
                    <a:bodyPr/>
                    <a:lstStyle/>
                    <a:p>
                      <a:pPr>
                        <a:lnSpc>
                          <a:spcPct val="115000"/>
                        </a:lnSpc>
                        <a:spcAft>
                          <a:spcPts val="0"/>
                        </a:spcAft>
                      </a:pPr>
                      <a:r>
                        <a:rPr lang="es-EC" sz="1800" b="1" dirty="0">
                          <a:solidFill>
                            <a:srgbClr val="000000"/>
                          </a:solidFill>
                          <a:latin typeface="Calibri"/>
                          <a:ea typeface="Times New Roman"/>
                          <a:cs typeface="Times New Roman"/>
                        </a:rPr>
                        <a:t>Niños de 2 a 4 anos</a:t>
                      </a:r>
                      <a:endParaRPr lang="es-EC"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100 - 120</a:t>
                      </a:r>
                      <a:endParaRPr lang="es-EC" sz="18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351039">
                <a:tc>
                  <a:txBody>
                    <a:bodyPr/>
                    <a:lstStyle/>
                    <a:p>
                      <a:pPr>
                        <a:lnSpc>
                          <a:spcPct val="115000"/>
                        </a:lnSpc>
                        <a:spcAft>
                          <a:spcPts val="0"/>
                        </a:spcAft>
                      </a:pPr>
                      <a:r>
                        <a:rPr lang="es-EC" sz="1800" b="1">
                          <a:solidFill>
                            <a:srgbClr val="000000"/>
                          </a:solidFill>
                          <a:latin typeface="Calibri"/>
                          <a:ea typeface="Times New Roman"/>
                          <a:cs typeface="Times New Roman"/>
                        </a:rPr>
                        <a:t>Niños de 6 a 8 anos</a:t>
                      </a:r>
                      <a:endParaRPr lang="es-EC" sz="18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100 - 115</a:t>
                      </a:r>
                      <a:endParaRPr lang="es-EC" sz="18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351039">
                <a:tc>
                  <a:txBody>
                    <a:bodyPr/>
                    <a:lstStyle/>
                    <a:p>
                      <a:pPr>
                        <a:lnSpc>
                          <a:spcPct val="115000"/>
                        </a:lnSpc>
                        <a:spcAft>
                          <a:spcPts val="0"/>
                        </a:spcAft>
                      </a:pPr>
                      <a:r>
                        <a:rPr lang="es-EC" sz="1800" b="1">
                          <a:solidFill>
                            <a:srgbClr val="000000"/>
                          </a:solidFill>
                          <a:latin typeface="Calibri"/>
                          <a:ea typeface="Times New Roman"/>
                          <a:cs typeface="Times New Roman"/>
                        </a:rPr>
                        <a:t>Adulto</a:t>
                      </a:r>
                      <a:endParaRPr lang="es-EC" sz="18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60 - 100</a:t>
                      </a:r>
                      <a:endParaRPr lang="es-EC" sz="18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Presión arterial</a:t>
            </a:r>
            <a:endParaRPr lang="es-EC" dirty="0"/>
          </a:p>
        </p:txBody>
      </p:sp>
      <p:sp>
        <p:nvSpPr>
          <p:cNvPr id="3" name="2 Marcador de contenido"/>
          <p:cNvSpPr>
            <a:spLocks noGrp="1"/>
          </p:cNvSpPr>
          <p:nvPr>
            <p:ph sz="half" idx="1"/>
          </p:nvPr>
        </p:nvSpPr>
        <p:spPr/>
        <p:txBody>
          <a:bodyPr/>
          <a:lstStyle/>
          <a:p>
            <a:r>
              <a:rPr lang="es-EC" dirty="0" smtClean="0"/>
              <a:t>Es la presión que ejerce la sangre contra la pared de las arterias</a:t>
            </a:r>
            <a:endParaRPr lang="es-EC" dirty="0"/>
          </a:p>
        </p:txBody>
      </p:sp>
      <p:pic>
        <p:nvPicPr>
          <p:cNvPr id="7" name="6 Marcador de contenido" descr="http://www.umm.edu/graphics/images/es/9124.jpg"/>
          <p:cNvPicPr>
            <a:picLocks noGrp="1"/>
          </p:cNvPicPr>
          <p:nvPr>
            <p:ph sz="half" idx="2"/>
          </p:nvPr>
        </p:nvPicPr>
        <p:blipFill>
          <a:blip r:embed="rId2" cstate="print"/>
          <a:srcRect b="10625"/>
          <a:stretch>
            <a:fillRect/>
          </a:stretch>
        </p:blipFill>
        <p:spPr bwMode="auto">
          <a:xfrm>
            <a:off x="4932040" y="1412776"/>
            <a:ext cx="3240360" cy="2160240"/>
          </a:xfrm>
          <a:prstGeom prst="rect">
            <a:avLst/>
          </a:prstGeom>
          <a:noFill/>
          <a:ln w="9525">
            <a:noFill/>
            <a:miter lim="800000"/>
            <a:headEnd/>
            <a:tailEnd/>
          </a:ln>
        </p:spPr>
      </p:pic>
      <p:graphicFrame>
        <p:nvGraphicFramePr>
          <p:cNvPr id="9" name="8 Tabla"/>
          <p:cNvGraphicFramePr>
            <a:graphicFrameLocks noGrp="1"/>
          </p:cNvGraphicFramePr>
          <p:nvPr/>
        </p:nvGraphicFramePr>
        <p:xfrm>
          <a:off x="899592" y="4005064"/>
          <a:ext cx="7128791" cy="2485516"/>
        </p:xfrm>
        <a:graphic>
          <a:graphicData uri="http://schemas.openxmlformats.org/drawingml/2006/table">
            <a:tbl>
              <a:tblPr/>
              <a:tblGrid>
                <a:gridCol w="2626397"/>
                <a:gridCol w="2234884"/>
                <a:gridCol w="2267510"/>
              </a:tblGrid>
              <a:tr h="540795">
                <a:tc>
                  <a:txBody>
                    <a:bodyPr/>
                    <a:lstStyle/>
                    <a:p>
                      <a:pPr algn="ctr">
                        <a:lnSpc>
                          <a:spcPct val="115000"/>
                        </a:lnSpc>
                        <a:spcAft>
                          <a:spcPts val="0"/>
                        </a:spcAft>
                      </a:pPr>
                      <a:r>
                        <a:rPr lang="es-EC" sz="1400" b="1" dirty="0">
                          <a:solidFill>
                            <a:srgbClr val="000000"/>
                          </a:solidFill>
                          <a:latin typeface="Times New Roman"/>
                          <a:ea typeface="Times New Roman"/>
                          <a:cs typeface="Times New Roman"/>
                        </a:rPr>
                        <a:t>CATEGORIA</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a:solidFill>
                            <a:srgbClr val="000000"/>
                          </a:solidFill>
                          <a:latin typeface="Times New Roman"/>
                          <a:ea typeface="Times New Roman"/>
                          <a:cs typeface="Times New Roman"/>
                        </a:rPr>
                        <a:t>PRESION SISTOLICA mmHg</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dirty="0" smtClean="0">
                          <a:solidFill>
                            <a:srgbClr val="000000"/>
                          </a:solidFill>
                          <a:latin typeface="Times New Roman"/>
                          <a:ea typeface="Times New Roman"/>
                          <a:cs typeface="Times New Roman"/>
                        </a:rPr>
                        <a:t>PRESION </a:t>
                      </a:r>
                      <a:r>
                        <a:rPr lang="es-EC" sz="1400" b="1" dirty="0">
                          <a:solidFill>
                            <a:srgbClr val="000000"/>
                          </a:solidFill>
                          <a:latin typeface="Times New Roman"/>
                          <a:ea typeface="Times New Roman"/>
                          <a:cs typeface="Times New Roman"/>
                        </a:rPr>
                        <a:t>DIASTOLICA </a:t>
                      </a:r>
                      <a:r>
                        <a:rPr lang="es-EC" sz="1400" b="1" dirty="0" err="1">
                          <a:solidFill>
                            <a:srgbClr val="000000"/>
                          </a:solidFill>
                          <a:latin typeface="Times New Roman"/>
                          <a:ea typeface="Times New Roman"/>
                          <a:cs typeface="Times New Roman"/>
                        </a:rPr>
                        <a:t>mmHg</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93910">
                <a:tc>
                  <a:txBody>
                    <a:bodyPr/>
                    <a:lstStyle/>
                    <a:p>
                      <a:pPr>
                        <a:lnSpc>
                          <a:spcPct val="115000"/>
                        </a:lnSpc>
                        <a:spcAft>
                          <a:spcPts val="0"/>
                        </a:spcAft>
                      </a:pPr>
                      <a:r>
                        <a:rPr lang="es-EC" sz="1400" b="1" dirty="0">
                          <a:solidFill>
                            <a:srgbClr val="000000"/>
                          </a:solidFill>
                          <a:latin typeface="Times New Roman"/>
                          <a:ea typeface="Times New Roman"/>
                          <a:cs typeface="Times New Roman"/>
                        </a:rPr>
                        <a:t>Presión Arterial Normal</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Inferior a 130</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C" sz="1400">
                          <a:solidFill>
                            <a:srgbClr val="000000"/>
                          </a:solidFill>
                          <a:latin typeface="Times New Roman"/>
                          <a:ea typeface="Times New Roman"/>
                          <a:cs typeface="Times New Roman"/>
                        </a:rPr>
                        <a:t>Inferior a 85</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93910">
                <a:tc>
                  <a:txBody>
                    <a:bodyPr/>
                    <a:lstStyle/>
                    <a:p>
                      <a:pPr>
                        <a:lnSpc>
                          <a:spcPct val="115000"/>
                        </a:lnSpc>
                        <a:spcAft>
                          <a:spcPts val="0"/>
                        </a:spcAft>
                      </a:pPr>
                      <a:r>
                        <a:rPr lang="es-EC" sz="1400" b="1">
                          <a:solidFill>
                            <a:srgbClr val="000000"/>
                          </a:solidFill>
                          <a:latin typeface="Times New Roman"/>
                          <a:ea typeface="Times New Roman"/>
                          <a:cs typeface="Times New Roman"/>
                        </a:rPr>
                        <a:t>Presión Arterial Elevada Normal</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130 - 139</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400">
                          <a:solidFill>
                            <a:srgbClr val="000000"/>
                          </a:solidFill>
                          <a:latin typeface="Times New Roman"/>
                          <a:ea typeface="Times New Roman"/>
                          <a:cs typeface="Times New Roman"/>
                        </a:rPr>
                        <a:t>85 - 89</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93910">
                <a:tc>
                  <a:txBody>
                    <a:bodyPr/>
                    <a:lstStyle/>
                    <a:p>
                      <a:pPr>
                        <a:lnSpc>
                          <a:spcPct val="115000"/>
                        </a:lnSpc>
                        <a:spcAft>
                          <a:spcPts val="0"/>
                        </a:spcAft>
                      </a:pPr>
                      <a:r>
                        <a:rPr lang="es-EC" sz="1400" b="1">
                          <a:solidFill>
                            <a:srgbClr val="000000"/>
                          </a:solidFill>
                          <a:latin typeface="Times New Roman"/>
                          <a:ea typeface="Times New Roman"/>
                          <a:cs typeface="Times New Roman"/>
                        </a:rPr>
                        <a:t>Hipertensión leve Fase 1</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140 -159</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C" sz="1400">
                          <a:solidFill>
                            <a:srgbClr val="000000"/>
                          </a:solidFill>
                          <a:latin typeface="Times New Roman"/>
                          <a:ea typeface="Times New Roman"/>
                          <a:cs typeface="Times New Roman"/>
                        </a:rPr>
                        <a:t>90 -99</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93910">
                <a:tc>
                  <a:txBody>
                    <a:bodyPr/>
                    <a:lstStyle/>
                    <a:p>
                      <a:pPr>
                        <a:lnSpc>
                          <a:spcPct val="115000"/>
                        </a:lnSpc>
                        <a:spcAft>
                          <a:spcPts val="0"/>
                        </a:spcAft>
                      </a:pPr>
                      <a:r>
                        <a:rPr lang="es-EC" sz="1400" b="1">
                          <a:solidFill>
                            <a:srgbClr val="000000"/>
                          </a:solidFill>
                          <a:latin typeface="Times New Roman"/>
                          <a:ea typeface="Times New Roman"/>
                          <a:cs typeface="Times New Roman"/>
                        </a:rPr>
                        <a:t>Hipertensión moderada Fase 2</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160 - 179</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100 - 109</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93910">
                <a:tc>
                  <a:txBody>
                    <a:bodyPr/>
                    <a:lstStyle/>
                    <a:p>
                      <a:pPr>
                        <a:lnSpc>
                          <a:spcPct val="115000"/>
                        </a:lnSpc>
                        <a:spcAft>
                          <a:spcPts val="0"/>
                        </a:spcAft>
                      </a:pPr>
                      <a:r>
                        <a:rPr lang="es-EC" sz="1400" b="1">
                          <a:solidFill>
                            <a:srgbClr val="000000"/>
                          </a:solidFill>
                          <a:latin typeface="Times New Roman"/>
                          <a:ea typeface="Times New Roman"/>
                          <a:cs typeface="Times New Roman"/>
                        </a:rPr>
                        <a:t>Hipertensión grave Fase 3</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a:solidFill>
                            <a:srgbClr val="000000"/>
                          </a:solidFill>
                          <a:latin typeface="Times New Roman"/>
                          <a:ea typeface="Times New Roman"/>
                          <a:cs typeface="Times New Roman"/>
                        </a:rPr>
                        <a:t>180 - 209</a:t>
                      </a:r>
                      <a:endParaRPr lang="es-EC" sz="14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110 - 119</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93910">
                <a:tc>
                  <a:txBody>
                    <a:bodyPr/>
                    <a:lstStyle/>
                    <a:p>
                      <a:pPr>
                        <a:lnSpc>
                          <a:spcPct val="115000"/>
                        </a:lnSpc>
                        <a:spcAft>
                          <a:spcPts val="0"/>
                        </a:spcAft>
                      </a:pPr>
                      <a:r>
                        <a:rPr lang="es-EC" sz="1400" b="1">
                          <a:solidFill>
                            <a:srgbClr val="000000"/>
                          </a:solidFill>
                          <a:latin typeface="Times New Roman"/>
                          <a:ea typeface="Times New Roman"/>
                          <a:cs typeface="Times New Roman"/>
                        </a:rPr>
                        <a:t>Hipertensión muy grave Fase 4</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a:solidFill>
                            <a:srgbClr val="000000"/>
                          </a:solidFill>
                          <a:latin typeface="Times New Roman"/>
                          <a:ea typeface="Times New Roman"/>
                          <a:cs typeface="Times New Roman"/>
                        </a:rPr>
                        <a:t>Igual o superior a 210</a:t>
                      </a:r>
                      <a:endParaRPr lang="es-EC" sz="14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400" dirty="0">
                          <a:solidFill>
                            <a:srgbClr val="000000"/>
                          </a:solidFill>
                          <a:latin typeface="Times New Roman"/>
                          <a:ea typeface="Times New Roman"/>
                          <a:cs typeface="Times New Roman"/>
                        </a:rPr>
                        <a:t>Igual o superior a 120</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Temperatura corporal</a:t>
            </a:r>
            <a:endParaRPr lang="es-EC" dirty="0"/>
          </a:p>
        </p:txBody>
      </p:sp>
      <p:sp>
        <p:nvSpPr>
          <p:cNvPr id="3" name="2 Marcador de contenido"/>
          <p:cNvSpPr>
            <a:spLocks noGrp="1"/>
          </p:cNvSpPr>
          <p:nvPr>
            <p:ph sz="half" idx="1"/>
          </p:nvPr>
        </p:nvSpPr>
        <p:spPr>
          <a:xfrm>
            <a:off x="304800" y="1600200"/>
            <a:ext cx="3619128" cy="2620888"/>
          </a:xfrm>
        </p:spPr>
        <p:txBody>
          <a:bodyPr>
            <a:normAutofit fontScale="92500" lnSpcReduction="10000"/>
          </a:bodyPr>
          <a:lstStyle/>
          <a:p>
            <a:pPr algn="just">
              <a:buNone/>
            </a:pPr>
            <a:r>
              <a:rPr lang="es-EC" sz="2000" dirty="0" smtClean="0"/>
              <a:t>La temperatura corporal</a:t>
            </a:r>
          </a:p>
          <a:p>
            <a:pPr algn="just">
              <a:buNone/>
            </a:pPr>
            <a:r>
              <a:rPr lang="es-EC" sz="2000" dirty="0" smtClean="0"/>
              <a:t>es una condición vital </a:t>
            </a:r>
          </a:p>
          <a:p>
            <a:pPr algn="just">
              <a:buNone/>
            </a:pPr>
            <a:r>
              <a:rPr lang="es-EC" sz="2000" dirty="0" smtClean="0"/>
              <a:t>necesaria para mantener </a:t>
            </a:r>
          </a:p>
          <a:p>
            <a:pPr algn="just">
              <a:buNone/>
            </a:pPr>
            <a:r>
              <a:rPr lang="es-EC" sz="2000" dirty="0" smtClean="0"/>
              <a:t>la intensidad de los </a:t>
            </a:r>
          </a:p>
          <a:p>
            <a:pPr algn="just">
              <a:buNone/>
            </a:pPr>
            <a:r>
              <a:rPr lang="es-EC" sz="2000" dirty="0" smtClean="0"/>
              <a:t>procesos bilógicos y es la </a:t>
            </a:r>
          </a:p>
          <a:p>
            <a:pPr algn="just">
              <a:buNone/>
            </a:pPr>
            <a:r>
              <a:rPr lang="es-EC" sz="2000" dirty="0" smtClean="0"/>
              <a:t>resultante de un balance </a:t>
            </a:r>
          </a:p>
          <a:p>
            <a:pPr algn="just">
              <a:buNone/>
            </a:pPr>
            <a:r>
              <a:rPr lang="es-EC" sz="2000" dirty="0" smtClean="0"/>
              <a:t>entre la producción de </a:t>
            </a:r>
          </a:p>
          <a:p>
            <a:pPr algn="just">
              <a:buNone/>
            </a:pPr>
            <a:r>
              <a:rPr lang="es-EC" sz="2000" dirty="0" smtClean="0"/>
              <a:t>calor y su perdida.</a:t>
            </a:r>
            <a:endParaRPr lang="es-EC" sz="2000" dirty="0"/>
          </a:p>
        </p:txBody>
      </p:sp>
      <p:pic>
        <p:nvPicPr>
          <p:cNvPr id="5" name="4 Imagen" descr="https://encrypted-tbn0.gstatic.com/images?q=tbn:ANd9GcS_XctS56ejUPzenAwj6NdVzzQdCKRHY7GYKi6n9BudjBUSx1s9"/>
          <p:cNvPicPr/>
          <p:nvPr/>
        </p:nvPicPr>
        <p:blipFill>
          <a:blip r:embed="rId2" cstate="print"/>
          <a:srcRect/>
          <a:stretch>
            <a:fillRect/>
          </a:stretch>
        </p:blipFill>
        <p:spPr bwMode="auto">
          <a:xfrm>
            <a:off x="611560" y="4365104"/>
            <a:ext cx="3277043" cy="2051138"/>
          </a:xfrm>
          <a:prstGeom prst="rect">
            <a:avLst/>
          </a:prstGeom>
          <a:noFill/>
          <a:ln w="9525">
            <a:noFill/>
            <a:miter lim="800000"/>
            <a:headEnd/>
            <a:tailEnd/>
          </a:ln>
        </p:spPr>
      </p:pic>
      <p:graphicFrame>
        <p:nvGraphicFramePr>
          <p:cNvPr id="8" name="7 Marcador de contenido"/>
          <p:cNvGraphicFramePr>
            <a:graphicFrameLocks noGrp="1"/>
          </p:cNvGraphicFramePr>
          <p:nvPr>
            <p:ph sz="half" idx="2"/>
          </p:nvPr>
        </p:nvGraphicFramePr>
        <p:xfrm>
          <a:off x="3995936" y="1412776"/>
          <a:ext cx="4032448" cy="3015647"/>
        </p:xfrm>
        <a:graphic>
          <a:graphicData uri="http://schemas.openxmlformats.org/drawingml/2006/table">
            <a:tbl>
              <a:tblPr/>
              <a:tblGrid>
                <a:gridCol w="1696089"/>
                <a:gridCol w="2336359"/>
              </a:tblGrid>
              <a:tr h="460851">
                <a:tc>
                  <a:txBody>
                    <a:bodyPr/>
                    <a:lstStyle/>
                    <a:p>
                      <a:pPr algn="ctr">
                        <a:lnSpc>
                          <a:spcPct val="115000"/>
                        </a:lnSpc>
                        <a:spcAft>
                          <a:spcPts val="0"/>
                        </a:spcAft>
                      </a:pPr>
                      <a:r>
                        <a:rPr lang="es-EC" sz="2400" b="1" dirty="0">
                          <a:solidFill>
                            <a:srgbClr val="000000"/>
                          </a:solidFill>
                          <a:latin typeface="Calibri"/>
                          <a:ea typeface="Times New Roman"/>
                          <a:cs typeface="Times New Roman"/>
                        </a:rPr>
                        <a:t>EDAD</a:t>
                      </a:r>
                      <a:endParaRPr lang="es-EC" sz="2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C" sz="2400" b="1">
                          <a:solidFill>
                            <a:srgbClr val="000000"/>
                          </a:solidFill>
                          <a:latin typeface="Calibri"/>
                          <a:ea typeface="Times New Roman"/>
                          <a:cs typeface="Times New Roman"/>
                        </a:rPr>
                        <a:t>TEMPERTURA °C</a:t>
                      </a:r>
                      <a:endParaRPr lang="es-EC"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460851">
                <a:tc>
                  <a:txBody>
                    <a:bodyPr/>
                    <a:lstStyle/>
                    <a:p>
                      <a:pPr>
                        <a:lnSpc>
                          <a:spcPct val="115000"/>
                        </a:lnSpc>
                        <a:spcAft>
                          <a:spcPts val="0"/>
                        </a:spcAft>
                      </a:pPr>
                      <a:r>
                        <a:rPr lang="es-EC" sz="2400" b="1" dirty="0">
                          <a:solidFill>
                            <a:srgbClr val="000000"/>
                          </a:solidFill>
                          <a:latin typeface="Calibri"/>
                          <a:ea typeface="Times New Roman"/>
                          <a:cs typeface="Times New Roman"/>
                        </a:rPr>
                        <a:t>Recién Nacido</a:t>
                      </a:r>
                      <a:endParaRPr lang="es-EC" sz="2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C" sz="2400" dirty="0">
                          <a:solidFill>
                            <a:srgbClr val="000000"/>
                          </a:solidFill>
                          <a:latin typeface="Calibri"/>
                          <a:ea typeface="Times New Roman"/>
                          <a:cs typeface="Times New Roman"/>
                        </a:rPr>
                        <a:t>36,1 - 37,7</a:t>
                      </a:r>
                      <a:endParaRPr lang="es-EC" sz="2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460851">
                <a:tc>
                  <a:txBody>
                    <a:bodyPr/>
                    <a:lstStyle/>
                    <a:p>
                      <a:pPr>
                        <a:lnSpc>
                          <a:spcPct val="115000"/>
                        </a:lnSpc>
                        <a:spcAft>
                          <a:spcPts val="0"/>
                        </a:spcAft>
                      </a:pPr>
                      <a:r>
                        <a:rPr lang="es-EC" sz="2400" b="1">
                          <a:solidFill>
                            <a:srgbClr val="000000"/>
                          </a:solidFill>
                          <a:latin typeface="Calibri"/>
                          <a:ea typeface="Times New Roman"/>
                          <a:cs typeface="Times New Roman"/>
                        </a:rPr>
                        <a:t>Lactante</a:t>
                      </a:r>
                      <a:endParaRPr lang="es-EC"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C" sz="2400" dirty="0">
                          <a:solidFill>
                            <a:srgbClr val="000000"/>
                          </a:solidFill>
                          <a:latin typeface="Calibri"/>
                          <a:ea typeface="Times New Roman"/>
                          <a:cs typeface="Times New Roman"/>
                        </a:rPr>
                        <a:t>37,2</a:t>
                      </a:r>
                      <a:endParaRPr lang="es-EC" sz="2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460851">
                <a:tc>
                  <a:txBody>
                    <a:bodyPr/>
                    <a:lstStyle/>
                    <a:p>
                      <a:pPr>
                        <a:lnSpc>
                          <a:spcPct val="115000"/>
                        </a:lnSpc>
                        <a:spcAft>
                          <a:spcPts val="0"/>
                        </a:spcAft>
                      </a:pPr>
                      <a:r>
                        <a:rPr lang="es-EC" sz="2400" b="1">
                          <a:solidFill>
                            <a:srgbClr val="000000"/>
                          </a:solidFill>
                          <a:latin typeface="Calibri"/>
                          <a:ea typeface="Times New Roman"/>
                          <a:cs typeface="Times New Roman"/>
                        </a:rPr>
                        <a:t>Nino de 2 a 8 anos</a:t>
                      </a:r>
                      <a:endParaRPr lang="es-EC"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C" sz="2400" dirty="0">
                          <a:solidFill>
                            <a:srgbClr val="000000"/>
                          </a:solidFill>
                          <a:latin typeface="Calibri"/>
                          <a:ea typeface="Times New Roman"/>
                          <a:cs typeface="Times New Roman"/>
                        </a:rPr>
                        <a:t>37,0</a:t>
                      </a:r>
                      <a:endParaRPr lang="es-EC" sz="2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460851">
                <a:tc>
                  <a:txBody>
                    <a:bodyPr/>
                    <a:lstStyle/>
                    <a:p>
                      <a:pPr>
                        <a:lnSpc>
                          <a:spcPct val="115000"/>
                        </a:lnSpc>
                        <a:spcAft>
                          <a:spcPts val="0"/>
                        </a:spcAft>
                      </a:pPr>
                      <a:r>
                        <a:rPr lang="es-EC" sz="2400" b="1">
                          <a:solidFill>
                            <a:srgbClr val="000000"/>
                          </a:solidFill>
                          <a:latin typeface="Calibri"/>
                          <a:ea typeface="Times New Roman"/>
                          <a:cs typeface="Times New Roman"/>
                        </a:rPr>
                        <a:t>Adulto</a:t>
                      </a:r>
                      <a:endParaRPr lang="es-EC"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C" sz="2400" dirty="0">
                          <a:solidFill>
                            <a:srgbClr val="000000"/>
                          </a:solidFill>
                          <a:latin typeface="Calibri"/>
                          <a:ea typeface="Times New Roman"/>
                          <a:cs typeface="Times New Roman"/>
                        </a:rPr>
                        <a:t>36,0 - 37,8</a:t>
                      </a:r>
                      <a:endParaRPr lang="es-EC" sz="2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electrocardiograma</a:t>
            </a:r>
            <a:endParaRPr lang="es-EC" dirty="0"/>
          </a:p>
        </p:txBody>
      </p:sp>
      <p:sp>
        <p:nvSpPr>
          <p:cNvPr id="3" name="2 Marcador de contenido"/>
          <p:cNvSpPr>
            <a:spLocks noGrp="1"/>
          </p:cNvSpPr>
          <p:nvPr>
            <p:ph sz="half" idx="1"/>
          </p:nvPr>
        </p:nvSpPr>
        <p:spPr>
          <a:xfrm>
            <a:off x="304800" y="1600200"/>
            <a:ext cx="3979168" cy="4724400"/>
          </a:xfrm>
        </p:spPr>
        <p:txBody>
          <a:bodyPr>
            <a:normAutofit fontScale="62500" lnSpcReduction="20000"/>
          </a:bodyPr>
          <a:lstStyle/>
          <a:p>
            <a:pPr>
              <a:buNone/>
            </a:pPr>
            <a:r>
              <a:rPr lang="es-EC" dirty="0" smtClean="0"/>
              <a:t>Es el dispositivo que monitorea la actividad eléctrica del corazón. </a:t>
            </a:r>
          </a:p>
          <a:p>
            <a:endParaRPr lang="es-EC" dirty="0" smtClean="0"/>
          </a:p>
          <a:p>
            <a:pPr>
              <a:buNone/>
            </a:pPr>
            <a:r>
              <a:rPr lang="es-EC" dirty="0" smtClean="0"/>
              <a:t>La generación del ECG depende de cuatro procesos electrofisiológicos:</a:t>
            </a:r>
          </a:p>
          <a:p>
            <a:pPr>
              <a:buNone/>
            </a:pPr>
            <a:endParaRPr lang="es-EC" dirty="0" smtClean="0"/>
          </a:p>
          <a:p>
            <a:pPr lvl="0"/>
            <a:r>
              <a:rPr lang="es-EC" dirty="0" smtClean="0"/>
              <a:t>La formación del impulso eléctrico en el marcapasos principal del corazón.</a:t>
            </a:r>
          </a:p>
          <a:p>
            <a:pPr lvl="0"/>
            <a:r>
              <a:rPr lang="es-EC" dirty="0" smtClean="0"/>
              <a:t>La transmisión de este impulso a través de las fibras especializadas en la conducción.</a:t>
            </a:r>
          </a:p>
          <a:p>
            <a:pPr lvl="0"/>
            <a:r>
              <a:rPr lang="es-EC" dirty="0" smtClean="0"/>
              <a:t>La activación o despolarización del miocardio.</a:t>
            </a:r>
          </a:p>
          <a:p>
            <a:pPr lvl="0"/>
            <a:r>
              <a:rPr lang="es-EC" dirty="0" smtClean="0"/>
              <a:t>La recuperación o re polarización del miocardio.</a:t>
            </a:r>
          </a:p>
          <a:p>
            <a:endParaRPr lang="es-EC" dirty="0"/>
          </a:p>
        </p:txBody>
      </p:sp>
      <p:sp>
        <p:nvSpPr>
          <p:cNvPr id="4" name="3 Marcador de contenido"/>
          <p:cNvSpPr>
            <a:spLocks noGrp="1"/>
          </p:cNvSpPr>
          <p:nvPr>
            <p:ph sz="half" idx="2"/>
          </p:nvPr>
        </p:nvSpPr>
        <p:spPr>
          <a:xfrm>
            <a:off x="4499992" y="4149080"/>
            <a:ext cx="4343400" cy="2463552"/>
          </a:xfrm>
        </p:spPr>
        <p:txBody>
          <a:bodyPr>
            <a:normAutofit fontScale="62500" lnSpcReduction="20000"/>
          </a:bodyPr>
          <a:lstStyle/>
          <a:p>
            <a:r>
              <a:rPr lang="es-EC" dirty="0" smtClean="0"/>
              <a:t>Onda P= paso de la corriente eléctricas por las aurículas.</a:t>
            </a:r>
          </a:p>
          <a:p>
            <a:r>
              <a:rPr lang="es-EC" dirty="0" smtClean="0"/>
              <a:t>Complejo QRS= Es la suma de la onda Q, la onda R y la onda S, y refleja el paso de corriente por los ventrículos.</a:t>
            </a:r>
          </a:p>
          <a:p>
            <a:r>
              <a:rPr lang="es-EC" dirty="0" smtClean="0"/>
              <a:t>Onda T= fase de re polarización de los ventrículos. Refleja el período de descanso de los ventrículos entre las contracciones.</a:t>
            </a:r>
          </a:p>
          <a:p>
            <a:pPr>
              <a:buNone/>
            </a:pPr>
            <a:endParaRPr lang="es-EC" dirty="0" smtClean="0"/>
          </a:p>
          <a:p>
            <a:endParaRPr lang="es-EC" dirty="0"/>
          </a:p>
        </p:txBody>
      </p:sp>
      <p:pic>
        <p:nvPicPr>
          <p:cNvPr id="5" name="4 Imagen" descr="http://www.analisisclinico.es/wp-content/uploads/2009/05/ECG.jpg"/>
          <p:cNvPicPr/>
          <p:nvPr/>
        </p:nvPicPr>
        <p:blipFill>
          <a:blip r:embed="rId2" cstate="print"/>
          <a:srcRect/>
          <a:stretch>
            <a:fillRect/>
          </a:stretch>
        </p:blipFill>
        <p:spPr bwMode="auto">
          <a:xfrm>
            <a:off x="4355976" y="1196752"/>
            <a:ext cx="453650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half" idx="1"/>
          </p:nvPr>
        </p:nvSpPr>
        <p:spPr>
          <a:xfrm>
            <a:off x="304800" y="1600200"/>
            <a:ext cx="3691136" cy="3340968"/>
          </a:xfrm>
        </p:spPr>
        <p:txBody>
          <a:bodyPr>
            <a:normAutofit fontScale="70000" lnSpcReduction="20000"/>
          </a:bodyPr>
          <a:lstStyle/>
          <a:p>
            <a:r>
              <a:rPr lang="es-EC" dirty="0" smtClean="0"/>
              <a:t>Para le medición de la señal eléctrica del corazón se utiliza electrodos y cables especiales para este tipo de aplicaciones</a:t>
            </a:r>
          </a:p>
          <a:p>
            <a:endParaRPr lang="es-EC" dirty="0" smtClean="0"/>
          </a:p>
          <a:p>
            <a:r>
              <a:rPr lang="es-EC" dirty="0" smtClean="0"/>
              <a:t>Los electrodos transforman el potencial creado en el interior del tejido vivo y los transforman en potenciales eléctricos</a:t>
            </a:r>
            <a:endParaRPr lang="es-EC" dirty="0"/>
          </a:p>
        </p:txBody>
      </p:sp>
      <p:pic>
        <p:nvPicPr>
          <p:cNvPr id="5" name="4 Imagen"/>
          <p:cNvPicPr/>
          <p:nvPr/>
        </p:nvPicPr>
        <p:blipFill>
          <a:blip r:embed="rId2" cstate="print"/>
          <a:srcRect l="31513" t="30732" r="18391" b="40000"/>
          <a:stretch>
            <a:fillRect/>
          </a:stretch>
        </p:blipFill>
        <p:spPr bwMode="auto">
          <a:xfrm>
            <a:off x="323528" y="4941168"/>
            <a:ext cx="4863051" cy="1598810"/>
          </a:xfrm>
          <a:prstGeom prst="rect">
            <a:avLst/>
          </a:prstGeom>
          <a:noFill/>
          <a:ln w="9525">
            <a:noFill/>
            <a:miter lim="800000"/>
            <a:headEnd/>
            <a:tailEnd/>
          </a:ln>
        </p:spPr>
      </p:pic>
      <p:pic>
        <p:nvPicPr>
          <p:cNvPr id="7" name="6 Imagen"/>
          <p:cNvPicPr/>
          <p:nvPr/>
        </p:nvPicPr>
        <p:blipFill>
          <a:blip r:embed="rId3" cstate="print"/>
          <a:srcRect l="37548" t="42439" r="35685" b="21220"/>
          <a:stretch>
            <a:fillRect/>
          </a:stretch>
        </p:blipFill>
        <p:spPr bwMode="auto">
          <a:xfrm>
            <a:off x="5364088" y="4365104"/>
            <a:ext cx="3161130" cy="2232248"/>
          </a:xfrm>
          <a:prstGeom prst="rect">
            <a:avLst/>
          </a:prstGeom>
          <a:noFill/>
          <a:ln w="9525">
            <a:noFill/>
            <a:miter lim="800000"/>
            <a:headEnd/>
            <a:tailEnd/>
          </a:ln>
        </p:spPr>
      </p:pic>
      <p:pic>
        <p:nvPicPr>
          <p:cNvPr id="10" name="9 Marcador de contenido"/>
          <p:cNvPicPr>
            <a:picLocks noGrp="1"/>
          </p:cNvPicPr>
          <p:nvPr>
            <p:ph sz="half" idx="2"/>
          </p:nvPr>
        </p:nvPicPr>
        <p:blipFill>
          <a:blip r:embed="rId4" cstate="print"/>
          <a:srcRect/>
          <a:stretch>
            <a:fillRect/>
          </a:stretch>
        </p:blipFill>
        <p:spPr bwMode="auto">
          <a:xfrm>
            <a:off x="4211960" y="1628800"/>
            <a:ext cx="441540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Métodos para medir la presión arterial</a:t>
            </a:r>
            <a:endParaRPr lang="es-EC" dirty="0"/>
          </a:p>
        </p:txBody>
      </p:sp>
      <p:sp>
        <p:nvSpPr>
          <p:cNvPr id="3" name="2 Marcador de contenido"/>
          <p:cNvSpPr>
            <a:spLocks noGrp="1"/>
          </p:cNvSpPr>
          <p:nvPr>
            <p:ph sz="half" idx="1"/>
          </p:nvPr>
        </p:nvSpPr>
        <p:spPr>
          <a:xfrm>
            <a:off x="304800" y="1600200"/>
            <a:ext cx="4191000" cy="3629000"/>
          </a:xfrm>
        </p:spPr>
        <p:txBody>
          <a:bodyPr>
            <a:normAutofit fontScale="85000" lnSpcReduction="10000"/>
          </a:bodyPr>
          <a:lstStyle/>
          <a:p>
            <a:r>
              <a:rPr lang="es-EC" dirty="0" smtClean="0"/>
              <a:t>Para la medición de la presión sanguínea existen varios métodos clasificados en dos grupos: invasivos y no invasivos.</a:t>
            </a:r>
          </a:p>
          <a:p>
            <a:endParaRPr lang="es-EC" dirty="0" smtClean="0"/>
          </a:p>
          <a:p>
            <a:r>
              <a:rPr lang="es-EC" dirty="0" smtClean="0"/>
              <a:t>Los métodos no invasivos se dividen en dos: el método </a:t>
            </a:r>
            <a:r>
              <a:rPr lang="es-EC" dirty="0" err="1" smtClean="0"/>
              <a:t>ausculatorio</a:t>
            </a:r>
            <a:r>
              <a:rPr lang="es-EC" dirty="0" smtClean="0"/>
              <a:t> y el método oscilométrico</a:t>
            </a:r>
            <a:endParaRPr lang="es-EC" dirty="0"/>
          </a:p>
        </p:txBody>
      </p:sp>
      <p:pic>
        <p:nvPicPr>
          <p:cNvPr id="6" name="5 Imagen"/>
          <p:cNvPicPr/>
          <p:nvPr/>
        </p:nvPicPr>
        <p:blipFill>
          <a:blip r:embed="rId3" cstate="print"/>
          <a:srcRect l="20396" t="23171" r="20999" b="14634"/>
          <a:stretch>
            <a:fillRect/>
          </a:stretch>
        </p:blipFill>
        <p:spPr bwMode="auto">
          <a:xfrm>
            <a:off x="4499992" y="3501008"/>
            <a:ext cx="4464496" cy="3096344"/>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755576" y="5445224"/>
          <a:ext cx="1512168" cy="953743"/>
        </p:xfrm>
        <a:graphic>
          <a:graphicData uri="http://schemas.openxmlformats.org/presentationml/2006/ole">
            <p:oleObj spid="_x0000_s3074" name="Ecuación" r:id="rId4" imgW="660240" imgH="431640" progId="Equation.3">
              <p:embed/>
            </p:oleObj>
          </a:graphicData>
        </a:graphic>
      </p:graphicFrame>
      <p:graphicFrame>
        <p:nvGraphicFramePr>
          <p:cNvPr id="3075" name="Object 3"/>
          <p:cNvGraphicFramePr>
            <a:graphicFrameLocks noChangeAspect="1"/>
          </p:cNvGraphicFramePr>
          <p:nvPr/>
        </p:nvGraphicFramePr>
        <p:xfrm>
          <a:off x="2555776" y="5445224"/>
          <a:ext cx="1470496" cy="927460"/>
        </p:xfrm>
        <a:graphic>
          <a:graphicData uri="http://schemas.openxmlformats.org/presentationml/2006/ole">
            <p:oleObj spid="_x0000_s3075" name="Ecuación" r:id="rId5" imgW="660240" imgH="431640" progId="Equation.3">
              <p:embed/>
            </p:oleObj>
          </a:graphicData>
        </a:graphic>
      </p:graphicFrame>
      <p:pic>
        <p:nvPicPr>
          <p:cNvPr id="8" name="7 Imagen"/>
          <p:cNvPicPr/>
          <p:nvPr/>
        </p:nvPicPr>
        <p:blipFill>
          <a:blip r:embed="rId6" cstate="print"/>
          <a:srcRect/>
          <a:stretch>
            <a:fillRect/>
          </a:stretch>
        </p:blipFill>
        <p:spPr bwMode="auto">
          <a:xfrm>
            <a:off x="5004048" y="1268760"/>
            <a:ext cx="3456384" cy="2160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Transductor de presión mpx5050gp</a:t>
            </a:r>
            <a:endParaRPr lang="es-EC" dirty="0"/>
          </a:p>
        </p:txBody>
      </p:sp>
      <p:sp>
        <p:nvSpPr>
          <p:cNvPr id="3" name="2 Marcador de texto"/>
          <p:cNvSpPr>
            <a:spLocks noGrp="1"/>
          </p:cNvSpPr>
          <p:nvPr>
            <p:ph type="body" idx="2"/>
          </p:nvPr>
        </p:nvSpPr>
        <p:spPr>
          <a:xfrm>
            <a:off x="457200" y="609600"/>
            <a:ext cx="4474840" cy="4800600"/>
          </a:xfrm>
        </p:spPr>
        <p:txBody>
          <a:bodyPr>
            <a:normAutofit lnSpcReduction="10000"/>
          </a:bodyPr>
          <a:lstStyle/>
          <a:p>
            <a:r>
              <a:rPr lang="es-EC" sz="1800" dirty="0" smtClean="0"/>
              <a:t>Entre las características relevantes tenemos: </a:t>
            </a:r>
          </a:p>
          <a:p>
            <a:endParaRPr lang="es-EC" sz="1800" dirty="0" smtClean="0"/>
          </a:p>
          <a:p>
            <a:pPr lvl="0">
              <a:buFont typeface="Arial" pitchFamily="34" charset="0"/>
              <a:buChar char="•"/>
            </a:pPr>
            <a:r>
              <a:rPr lang="es-EC" sz="1800" dirty="0" smtClean="0"/>
              <a:t>Error máximo del 2,5% en un rango de temperatura de 0°C hasta 85°C.</a:t>
            </a:r>
          </a:p>
          <a:p>
            <a:pPr lvl="0">
              <a:buFont typeface="Arial" pitchFamily="34" charset="0"/>
              <a:buChar char="•"/>
            </a:pPr>
            <a:r>
              <a:rPr lang="es-EC" sz="1800" dirty="0" smtClean="0"/>
              <a:t>Diseñado para ser usado con sistema de </a:t>
            </a:r>
            <a:r>
              <a:rPr lang="es-EC" sz="1800" dirty="0" err="1" smtClean="0"/>
              <a:t>microcontroladores</a:t>
            </a:r>
            <a:r>
              <a:rPr lang="es-EC" sz="1800" dirty="0" smtClean="0"/>
              <a:t> y microprocesadores.</a:t>
            </a:r>
          </a:p>
          <a:p>
            <a:pPr lvl="0">
              <a:buFont typeface="Arial" pitchFamily="34" charset="0"/>
              <a:buChar char="•"/>
            </a:pPr>
            <a:r>
              <a:rPr lang="es-EC" sz="1800" dirty="0" smtClean="0"/>
              <a:t>Compensación sobre temperatura en el rango de  -40°C hasta 125°C.</a:t>
            </a:r>
          </a:p>
          <a:p>
            <a:pPr lvl="0">
              <a:buFont typeface="Arial" pitchFamily="34" charset="0"/>
              <a:buChar char="•"/>
            </a:pPr>
            <a:r>
              <a:rPr lang="es-EC" sz="1800" dirty="0" smtClean="0"/>
              <a:t>Contiene galgas </a:t>
            </a:r>
            <a:r>
              <a:rPr lang="es-EC" sz="1800" dirty="0" err="1" smtClean="0"/>
              <a:t>extensiométricas</a:t>
            </a:r>
            <a:r>
              <a:rPr lang="es-EC" sz="1800" dirty="0" smtClean="0"/>
              <a:t> de silicio y una cubierta de un elemento </a:t>
            </a:r>
            <a:r>
              <a:rPr lang="es-EC" sz="1800" dirty="0" err="1" smtClean="0"/>
              <a:t>epóxico</a:t>
            </a:r>
            <a:r>
              <a:rPr lang="es-EC" sz="1800" dirty="0" smtClean="0"/>
              <a:t> durable. </a:t>
            </a:r>
          </a:p>
          <a:p>
            <a:pPr lvl="0">
              <a:buFont typeface="Arial" pitchFamily="34" charset="0"/>
              <a:buChar char="•"/>
            </a:pPr>
            <a:r>
              <a:rPr lang="es-EC" sz="1800" dirty="0" smtClean="0"/>
              <a:t>Incluye circuitos de acondicionamiento de la señal.</a:t>
            </a:r>
          </a:p>
          <a:p>
            <a:pPr lvl="0">
              <a:buFont typeface="Arial" pitchFamily="34" charset="0"/>
              <a:buChar char="•"/>
            </a:pPr>
            <a:r>
              <a:rPr lang="es-EC" sz="1800" dirty="0" smtClean="0"/>
              <a:t>el rango de medición de transductor va de 0mmHg a 375mmHg, con una señal de voltaje de 0.2 V</a:t>
            </a:r>
            <a:r>
              <a:rPr lang="es-EC" sz="1800" baseline="-25000" dirty="0" smtClean="0"/>
              <a:t>DC</a:t>
            </a:r>
            <a:r>
              <a:rPr lang="es-EC" sz="1800" dirty="0" smtClean="0"/>
              <a:t> a 4.7 V</a:t>
            </a:r>
            <a:r>
              <a:rPr lang="es-EC" sz="1800" baseline="-25000" dirty="0" smtClean="0"/>
              <a:t>DC</a:t>
            </a:r>
            <a:endParaRPr lang="es-EC" sz="1800" dirty="0" smtClean="0"/>
          </a:p>
          <a:p>
            <a:pPr lvl="0">
              <a:buFont typeface="Arial" pitchFamily="34" charset="0"/>
              <a:buChar char="•"/>
            </a:pPr>
            <a:endParaRPr lang="es-EC" sz="1800" dirty="0" smtClean="0"/>
          </a:p>
          <a:p>
            <a:endParaRPr lang="es-EC" dirty="0"/>
          </a:p>
        </p:txBody>
      </p:sp>
      <p:pic>
        <p:nvPicPr>
          <p:cNvPr id="8" name="7 Marcador de contenido"/>
          <p:cNvPicPr>
            <a:picLocks noGrp="1"/>
          </p:cNvPicPr>
          <p:nvPr>
            <p:ph sz="half" idx="1"/>
          </p:nvPr>
        </p:nvPicPr>
        <p:blipFill>
          <a:blip r:embed="rId2" cstate="print"/>
          <a:srcRect/>
          <a:stretch>
            <a:fillRect/>
          </a:stretch>
        </p:blipFill>
        <p:spPr bwMode="auto">
          <a:xfrm>
            <a:off x="5076056" y="1340768"/>
            <a:ext cx="360040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Método para medir la temperatura corporal</a:t>
            </a:r>
            <a:endParaRPr lang="es-EC" dirty="0"/>
          </a:p>
        </p:txBody>
      </p:sp>
      <p:sp>
        <p:nvSpPr>
          <p:cNvPr id="3" name="2 Marcador de contenido"/>
          <p:cNvSpPr>
            <a:spLocks noGrp="1"/>
          </p:cNvSpPr>
          <p:nvPr>
            <p:ph sz="half" idx="1"/>
          </p:nvPr>
        </p:nvSpPr>
        <p:spPr>
          <a:xfrm>
            <a:off x="304800" y="1600200"/>
            <a:ext cx="4191000" cy="3917032"/>
          </a:xfrm>
        </p:spPr>
        <p:txBody>
          <a:bodyPr>
            <a:normAutofit fontScale="85000" lnSpcReduction="20000"/>
          </a:bodyPr>
          <a:lstStyle/>
          <a:p>
            <a:pPr>
              <a:buNone/>
            </a:pPr>
            <a:r>
              <a:rPr lang="es-EC" dirty="0" smtClean="0"/>
              <a:t>TEMPERATURA AXILAR</a:t>
            </a:r>
          </a:p>
          <a:p>
            <a:pPr>
              <a:buNone/>
            </a:pPr>
            <a:endParaRPr lang="es-EC" dirty="0" smtClean="0"/>
          </a:p>
          <a:p>
            <a:pPr>
              <a:buNone/>
            </a:pPr>
            <a:r>
              <a:rPr lang="es-EC" dirty="0" smtClean="0"/>
              <a:t>Es la más cómoda y segura,</a:t>
            </a:r>
          </a:p>
          <a:p>
            <a:pPr>
              <a:buNone/>
            </a:pPr>
            <a:r>
              <a:rPr lang="es-EC" dirty="0" smtClean="0"/>
              <a:t>aunque la menos exacta </a:t>
            </a:r>
          </a:p>
          <a:p>
            <a:pPr>
              <a:buNone/>
            </a:pPr>
            <a:r>
              <a:rPr lang="es-EC" dirty="0" smtClean="0"/>
              <a:t>(temperatura externa). Por el </a:t>
            </a:r>
          </a:p>
          <a:p>
            <a:pPr>
              <a:buNone/>
            </a:pPr>
            <a:r>
              <a:rPr lang="es-EC" dirty="0" smtClean="0"/>
              <a:t>primero de los motivos es </a:t>
            </a:r>
          </a:p>
          <a:p>
            <a:pPr>
              <a:buNone/>
            </a:pPr>
            <a:r>
              <a:rPr lang="es-EC" dirty="0" smtClean="0"/>
              <a:t>por la cual se va aplicar este </a:t>
            </a:r>
          </a:p>
          <a:p>
            <a:pPr>
              <a:buNone/>
            </a:pPr>
            <a:r>
              <a:rPr lang="es-EC" dirty="0" smtClean="0"/>
              <a:t>método para el dispositivo </a:t>
            </a:r>
          </a:p>
          <a:p>
            <a:pPr>
              <a:buNone/>
            </a:pPr>
            <a:r>
              <a:rPr lang="es-EC" dirty="0" smtClean="0"/>
              <a:t>usando un sensor de </a:t>
            </a:r>
          </a:p>
          <a:p>
            <a:pPr>
              <a:buNone/>
            </a:pPr>
            <a:r>
              <a:rPr lang="es-EC" dirty="0" smtClean="0"/>
              <a:t>temperatura electrónico.</a:t>
            </a:r>
          </a:p>
          <a:p>
            <a:pPr>
              <a:buNone/>
            </a:pPr>
            <a:endParaRPr lang="es-EC" dirty="0"/>
          </a:p>
        </p:txBody>
      </p:sp>
      <p:sp>
        <p:nvSpPr>
          <p:cNvPr id="4" name="3 Marcador de contenido"/>
          <p:cNvSpPr>
            <a:spLocks noGrp="1"/>
          </p:cNvSpPr>
          <p:nvPr>
            <p:ph sz="half" idx="2"/>
          </p:nvPr>
        </p:nvSpPr>
        <p:spPr>
          <a:xfrm>
            <a:off x="4648200" y="4509120"/>
            <a:ext cx="4343400" cy="1815480"/>
          </a:xfrm>
        </p:spPr>
        <p:txBody>
          <a:bodyPr>
            <a:normAutofit fontScale="85000" lnSpcReduction="20000"/>
          </a:bodyPr>
          <a:lstStyle/>
          <a:p>
            <a:pPr>
              <a:buNone/>
            </a:pPr>
            <a:r>
              <a:rPr lang="es-EC" dirty="0" smtClean="0"/>
              <a:t>Características principales:</a:t>
            </a:r>
          </a:p>
          <a:p>
            <a:pPr>
              <a:buNone/>
            </a:pPr>
            <a:endParaRPr lang="es-EC" dirty="0" smtClean="0"/>
          </a:p>
          <a:p>
            <a:pPr lvl="0"/>
            <a:r>
              <a:rPr lang="es-EC" dirty="0" smtClean="0"/>
              <a:t>Factor de escala: 10mV/ºC </a:t>
            </a:r>
          </a:p>
          <a:p>
            <a:pPr lvl="0"/>
            <a:r>
              <a:rPr lang="es-EC" dirty="0" smtClean="0"/>
              <a:t>Rango de utilización: -55ºC &lt; T &lt; 150ºC</a:t>
            </a:r>
          </a:p>
          <a:p>
            <a:endParaRPr lang="es-EC" dirty="0"/>
          </a:p>
        </p:txBody>
      </p:sp>
      <p:pic>
        <p:nvPicPr>
          <p:cNvPr id="6" name="5 Imagen"/>
          <p:cNvPicPr/>
          <p:nvPr/>
        </p:nvPicPr>
        <p:blipFill>
          <a:blip r:embed="rId2" cstate="print"/>
          <a:srcRect/>
          <a:stretch>
            <a:fillRect/>
          </a:stretch>
        </p:blipFill>
        <p:spPr bwMode="auto">
          <a:xfrm>
            <a:off x="5004048" y="1484784"/>
            <a:ext cx="2808312"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DE POSICIONAMIENTO GPS</a:t>
            </a:r>
            <a:endParaRPr lang="es-EC" dirty="0"/>
          </a:p>
        </p:txBody>
      </p:sp>
      <p:sp>
        <p:nvSpPr>
          <p:cNvPr id="3" name="2 Marcador de contenido"/>
          <p:cNvSpPr>
            <a:spLocks noGrp="1"/>
          </p:cNvSpPr>
          <p:nvPr>
            <p:ph sz="half" idx="1"/>
          </p:nvPr>
        </p:nvSpPr>
        <p:spPr>
          <a:xfrm>
            <a:off x="304800" y="1600200"/>
            <a:ext cx="3547120" cy="4724400"/>
          </a:xfrm>
        </p:spPr>
        <p:txBody>
          <a:bodyPr/>
          <a:lstStyle/>
          <a:p>
            <a:r>
              <a:rPr lang="es-EC" sz="2000" dirty="0" smtClean="0"/>
              <a:t>El GPS trabaja bajo el protocolo NMEA (</a:t>
            </a:r>
            <a:r>
              <a:rPr lang="es-EC" sz="2000" dirty="0" err="1" smtClean="0"/>
              <a:t>National</a:t>
            </a:r>
            <a:r>
              <a:rPr lang="es-EC" sz="2000" dirty="0" smtClean="0"/>
              <a:t> Marine </a:t>
            </a:r>
            <a:r>
              <a:rPr lang="es-EC" sz="2000" dirty="0" err="1" smtClean="0"/>
              <a:t>Electronics</a:t>
            </a:r>
            <a:r>
              <a:rPr lang="es-EC" sz="2000" dirty="0" smtClean="0"/>
              <a:t> </a:t>
            </a:r>
            <a:r>
              <a:rPr lang="es-EC" sz="2000" dirty="0" err="1" smtClean="0"/>
              <a:t>Asociation</a:t>
            </a:r>
            <a:r>
              <a:rPr lang="es-EC" sz="2000" dirty="0" smtClean="0"/>
              <a:t>), utilizado para la comunicación y transmisión de datos</a:t>
            </a:r>
            <a:r>
              <a:rPr lang="es-EC" dirty="0" smtClean="0"/>
              <a:t>.</a:t>
            </a:r>
            <a:endParaRPr lang="es-EC" dirty="0"/>
          </a:p>
        </p:txBody>
      </p:sp>
      <p:sp>
        <p:nvSpPr>
          <p:cNvPr id="4" name="3 Marcador de contenido"/>
          <p:cNvSpPr>
            <a:spLocks noGrp="1"/>
          </p:cNvSpPr>
          <p:nvPr>
            <p:ph sz="half" idx="2"/>
          </p:nvPr>
        </p:nvSpPr>
        <p:spPr>
          <a:xfrm>
            <a:off x="4139952" y="4941168"/>
            <a:ext cx="4343400" cy="1527448"/>
          </a:xfrm>
        </p:spPr>
        <p:txBody>
          <a:bodyPr>
            <a:normAutofit/>
          </a:bodyPr>
          <a:lstStyle/>
          <a:p>
            <a:r>
              <a:rPr lang="es-EC" sz="2000" dirty="0" smtClean="0"/>
              <a:t>Formato de las sentencias NMEA</a:t>
            </a:r>
            <a:endParaRPr lang="es-EC" sz="2000" dirty="0"/>
          </a:p>
        </p:txBody>
      </p:sp>
      <p:graphicFrame>
        <p:nvGraphicFramePr>
          <p:cNvPr id="6" name="5 Tabla"/>
          <p:cNvGraphicFramePr>
            <a:graphicFrameLocks noGrp="1"/>
          </p:cNvGraphicFramePr>
          <p:nvPr/>
        </p:nvGraphicFramePr>
        <p:xfrm>
          <a:off x="4211960" y="1556792"/>
          <a:ext cx="4032447" cy="3244455"/>
        </p:xfrm>
        <a:graphic>
          <a:graphicData uri="http://schemas.openxmlformats.org/drawingml/2006/table">
            <a:tbl>
              <a:tblPr/>
              <a:tblGrid>
                <a:gridCol w="1152128"/>
                <a:gridCol w="2880319"/>
              </a:tblGrid>
              <a:tr h="726693">
                <a:tc>
                  <a:txBody>
                    <a:bodyPr/>
                    <a:lstStyle/>
                    <a:p>
                      <a:pPr algn="ctr">
                        <a:lnSpc>
                          <a:spcPct val="115000"/>
                        </a:lnSpc>
                        <a:spcAft>
                          <a:spcPts val="0"/>
                        </a:spcAft>
                      </a:pPr>
                      <a:r>
                        <a:rPr lang="es-EC" sz="1400" b="1">
                          <a:solidFill>
                            <a:srgbClr val="000000"/>
                          </a:solidFill>
                          <a:latin typeface="Times New Roman"/>
                          <a:ea typeface="Times New Roman"/>
                          <a:cs typeface="Times New Roman"/>
                        </a:rPr>
                        <a:t>FORMATO</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400" b="1">
                          <a:solidFill>
                            <a:srgbClr val="000000"/>
                          </a:solidFill>
                          <a:latin typeface="Times New Roman"/>
                          <a:ea typeface="Times New Roman"/>
                          <a:cs typeface="Times New Roman"/>
                        </a:rPr>
                        <a:t>NOMBRE</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r>
              <a:tr h="394942">
                <a:tc>
                  <a:txBody>
                    <a:bodyPr/>
                    <a:lstStyle/>
                    <a:p>
                      <a:pPr>
                        <a:lnSpc>
                          <a:spcPct val="115000"/>
                        </a:lnSpc>
                        <a:spcAft>
                          <a:spcPts val="0"/>
                        </a:spcAft>
                      </a:pPr>
                      <a:r>
                        <a:rPr lang="es-EC" sz="1400" b="1">
                          <a:solidFill>
                            <a:srgbClr val="000000"/>
                          </a:solidFill>
                          <a:latin typeface="Times New Roman"/>
                          <a:ea typeface="Times New Roman"/>
                          <a:cs typeface="Times New Roman"/>
                        </a:rPr>
                        <a:t>$GPGGA</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Arreglo de datos del GPS</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394942">
                <a:tc>
                  <a:txBody>
                    <a:bodyPr/>
                    <a:lstStyle/>
                    <a:p>
                      <a:pPr>
                        <a:lnSpc>
                          <a:spcPct val="115000"/>
                        </a:lnSpc>
                        <a:spcAft>
                          <a:spcPts val="0"/>
                        </a:spcAft>
                      </a:pPr>
                      <a:r>
                        <a:rPr lang="es-EC" sz="1400" b="1">
                          <a:solidFill>
                            <a:srgbClr val="000000"/>
                          </a:solidFill>
                          <a:latin typeface="Times New Roman"/>
                          <a:ea typeface="Times New Roman"/>
                          <a:cs typeface="Times New Roman"/>
                        </a:rPr>
                        <a:t>$GPGSA</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Datos del satélite global</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394942">
                <a:tc>
                  <a:txBody>
                    <a:bodyPr/>
                    <a:lstStyle/>
                    <a:p>
                      <a:pPr>
                        <a:lnSpc>
                          <a:spcPct val="115000"/>
                        </a:lnSpc>
                        <a:spcAft>
                          <a:spcPts val="0"/>
                        </a:spcAft>
                      </a:pPr>
                      <a:r>
                        <a:rPr lang="es-EC" sz="1400" b="1">
                          <a:solidFill>
                            <a:srgbClr val="000000"/>
                          </a:solidFill>
                          <a:latin typeface="Times New Roman"/>
                          <a:ea typeface="Times New Roman"/>
                          <a:cs typeface="Times New Roman"/>
                        </a:rPr>
                        <a:t>$GPGSV</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Datos del satélite detallados</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394942">
                <a:tc>
                  <a:txBody>
                    <a:bodyPr/>
                    <a:lstStyle/>
                    <a:p>
                      <a:pPr>
                        <a:lnSpc>
                          <a:spcPct val="115000"/>
                        </a:lnSpc>
                        <a:spcAft>
                          <a:spcPts val="0"/>
                        </a:spcAft>
                      </a:pPr>
                      <a:r>
                        <a:rPr lang="es-EC" sz="1400" b="1">
                          <a:solidFill>
                            <a:srgbClr val="000000"/>
                          </a:solidFill>
                          <a:latin typeface="Times New Roman"/>
                          <a:ea typeface="Times New Roman"/>
                          <a:cs typeface="Times New Roman"/>
                        </a:rPr>
                        <a:t>$GPRMC</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Datos de navegación recomendados para GPS</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394942">
                <a:tc>
                  <a:txBody>
                    <a:bodyPr/>
                    <a:lstStyle/>
                    <a:p>
                      <a:pPr>
                        <a:lnSpc>
                          <a:spcPct val="115000"/>
                        </a:lnSpc>
                        <a:spcAft>
                          <a:spcPts val="0"/>
                        </a:spcAft>
                      </a:pPr>
                      <a:r>
                        <a:rPr lang="es-EC" sz="1400" b="1">
                          <a:solidFill>
                            <a:srgbClr val="000000"/>
                          </a:solidFill>
                          <a:latin typeface="Times New Roman"/>
                          <a:ea typeface="Times New Roman"/>
                          <a:cs typeface="Times New Roman"/>
                        </a:rPr>
                        <a:t>$GPVTG</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Curso y velocidad</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394942">
                <a:tc>
                  <a:txBody>
                    <a:bodyPr/>
                    <a:lstStyle/>
                    <a:p>
                      <a:pPr>
                        <a:lnSpc>
                          <a:spcPct val="115000"/>
                        </a:lnSpc>
                        <a:spcAft>
                          <a:spcPts val="0"/>
                        </a:spcAft>
                      </a:pPr>
                      <a:r>
                        <a:rPr lang="es-EC" sz="1400" b="1">
                          <a:solidFill>
                            <a:srgbClr val="000000"/>
                          </a:solidFill>
                          <a:latin typeface="Times New Roman"/>
                          <a:ea typeface="Times New Roman"/>
                          <a:cs typeface="Times New Roman"/>
                        </a:rPr>
                        <a:t>$GPZDA</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600" dirty="0">
                          <a:solidFill>
                            <a:srgbClr val="000000"/>
                          </a:solidFill>
                          <a:latin typeface="Times New Roman"/>
                          <a:ea typeface="Times New Roman"/>
                          <a:cs typeface="Times New Roman"/>
                        </a:rPr>
                        <a:t>Fecha y tiempo</a:t>
                      </a:r>
                      <a:endParaRPr lang="es-EC" sz="16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las tramas mas importantes</a:t>
            </a:r>
            <a:endParaRPr lang="es-EC" dirty="0"/>
          </a:p>
        </p:txBody>
      </p:sp>
      <p:sp>
        <p:nvSpPr>
          <p:cNvPr id="3" name="2 Marcador de texto"/>
          <p:cNvSpPr>
            <a:spLocks noGrp="1"/>
          </p:cNvSpPr>
          <p:nvPr>
            <p:ph type="body" idx="2"/>
          </p:nvPr>
        </p:nvSpPr>
        <p:spPr/>
        <p:txBody>
          <a:bodyPr>
            <a:normAutofit/>
          </a:bodyPr>
          <a:lstStyle/>
          <a:p>
            <a:r>
              <a:rPr lang="es-EC" sz="1800" dirty="0" smtClean="0"/>
              <a:t>Las tramas NMEA más importantes incluyen la GGA la cual provee datos fijos corrientes, la RMC la cual provee las tramas de información mínima GPS, y la GSA la cual provee el dato de estado del Satélite. Las variables a utilizarse son  latitud, longitud y altitud. </a:t>
            </a:r>
            <a:endParaRPr lang="es-EC" sz="1800" dirty="0"/>
          </a:p>
        </p:txBody>
      </p:sp>
      <p:sp>
        <p:nvSpPr>
          <p:cNvPr id="4097" name="Rectangle 1"/>
          <p:cNvSpPr>
            <a:spLocks noChangeArrowheads="1"/>
          </p:cNvSpPr>
          <p:nvPr/>
        </p:nvSpPr>
        <p:spPr bwMode="auto">
          <a:xfrm>
            <a:off x="1043608" y="5013176"/>
            <a:ext cx="6998454"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$GPGGA,123519,4807.038,N,01131.000,E,1,08,0.9,545.4,M,46.9,M,*47</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Marcador de contenido"/>
          <p:cNvGraphicFramePr>
            <a:graphicFrameLocks noGrp="1"/>
          </p:cNvGraphicFramePr>
          <p:nvPr>
            <p:ph sz="half" idx="1"/>
          </p:nvPr>
        </p:nvGraphicFramePr>
        <p:xfrm>
          <a:off x="3923928" y="404664"/>
          <a:ext cx="4608512" cy="4266313"/>
        </p:xfrm>
        <a:graphic>
          <a:graphicData uri="http://schemas.openxmlformats.org/drawingml/2006/table">
            <a:tbl>
              <a:tblPr/>
              <a:tblGrid>
                <a:gridCol w="1584176"/>
                <a:gridCol w="3024336"/>
              </a:tblGrid>
              <a:tr h="211963">
                <a:tc>
                  <a:txBody>
                    <a:bodyPr/>
                    <a:lstStyle/>
                    <a:p>
                      <a:pPr algn="ctr">
                        <a:lnSpc>
                          <a:spcPct val="115000"/>
                        </a:lnSpc>
                        <a:spcAft>
                          <a:spcPts val="0"/>
                        </a:spcAft>
                      </a:pPr>
                      <a:r>
                        <a:rPr lang="es-EC" sz="1400" b="1" dirty="0">
                          <a:solidFill>
                            <a:srgbClr val="000000"/>
                          </a:solidFill>
                          <a:latin typeface="Times New Roman"/>
                          <a:ea typeface="Times New Roman"/>
                          <a:cs typeface="Times New Roman"/>
                        </a:rPr>
                        <a:t>ARGUMENTOS</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EC" sz="1400" b="1">
                          <a:solidFill>
                            <a:srgbClr val="000000"/>
                          </a:solidFill>
                          <a:latin typeface="Times New Roman"/>
                          <a:ea typeface="Times New Roman"/>
                          <a:cs typeface="Times New Roman"/>
                        </a:rPr>
                        <a:t>DESCRIPCION</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r>
              <a:tr h="230394">
                <a:tc>
                  <a:txBody>
                    <a:bodyPr/>
                    <a:lstStyle/>
                    <a:p>
                      <a:pPr>
                        <a:lnSpc>
                          <a:spcPct val="115000"/>
                        </a:lnSpc>
                        <a:spcAft>
                          <a:spcPts val="0"/>
                        </a:spcAft>
                      </a:pPr>
                      <a:r>
                        <a:rPr lang="es-EC" sz="1400" b="1" dirty="0">
                          <a:solidFill>
                            <a:srgbClr val="000000"/>
                          </a:solidFill>
                          <a:latin typeface="Times New Roman"/>
                          <a:ea typeface="Times New Roman"/>
                          <a:cs typeface="Times New Roman"/>
                        </a:rPr>
                        <a:t>$GP</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a:solidFill>
                            <a:srgbClr val="000000"/>
                          </a:solidFill>
                          <a:latin typeface="Times New Roman"/>
                          <a:ea typeface="Times New Roman"/>
                          <a:cs typeface="Times New Roman"/>
                        </a:rPr>
                        <a:t>Titulo del Protocolo</a:t>
                      </a:r>
                      <a:endParaRPr lang="es-EC" sz="14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a:txBody>
                    <a:bodyPr/>
                    <a:lstStyle/>
                    <a:p>
                      <a:pPr>
                        <a:lnSpc>
                          <a:spcPct val="115000"/>
                        </a:lnSpc>
                        <a:spcAft>
                          <a:spcPts val="0"/>
                        </a:spcAft>
                      </a:pPr>
                      <a:r>
                        <a:rPr lang="es-EC" sz="1400" b="1" dirty="0">
                          <a:solidFill>
                            <a:srgbClr val="000000"/>
                          </a:solidFill>
                          <a:latin typeface="Times New Roman"/>
                          <a:ea typeface="Times New Roman"/>
                          <a:cs typeface="Times New Roman"/>
                        </a:rPr>
                        <a:t>GGA</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a:solidFill>
                            <a:srgbClr val="000000"/>
                          </a:solidFill>
                          <a:latin typeface="Times New Roman"/>
                          <a:ea typeface="Times New Roman"/>
                          <a:cs typeface="Times New Roman"/>
                        </a:rPr>
                        <a:t>Datos Fijos</a:t>
                      </a:r>
                      <a:endParaRPr lang="es-EC" sz="14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230394">
                <a:tc>
                  <a:txBody>
                    <a:bodyPr/>
                    <a:lstStyle/>
                    <a:p>
                      <a:pPr>
                        <a:lnSpc>
                          <a:spcPct val="115000"/>
                        </a:lnSpc>
                        <a:spcAft>
                          <a:spcPts val="0"/>
                        </a:spcAft>
                      </a:pPr>
                      <a:r>
                        <a:rPr lang="es-EC" sz="1400" b="1" dirty="0">
                          <a:solidFill>
                            <a:srgbClr val="000000"/>
                          </a:solidFill>
                          <a:latin typeface="Times New Roman"/>
                          <a:ea typeface="Times New Roman"/>
                          <a:cs typeface="Times New Roman"/>
                        </a:rPr>
                        <a:t>123519</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a:solidFill>
                            <a:srgbClr val="000000"/>
                          </a:solidFill>
                          <a:latin typeface="Times New Roman"/>
                          <a:ea typeface="Times New Roman"/>
                          <a:cs typeface="Times New Roman"/>
                        </a:rPr>
                        <a:t>Hora en 12:35:19 UTC</a:t>
                      </a:r>
                      <a:endParaRPr lang="es-EC" sz="14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a:txBody>
                    <a:bodyPr/>
                    <a:lstStyle/>
                    <a:p>
                      <a:pPr>
                        <a:lnSpc>
                          <a:spcPct val="115000"/>
                        </a:lnSpc>
                        <a:spcAft>
                          <a:spcPts val="0"/>
                        </a:spcAft>
                      </a:pPr>
                      <a:r>
                        <a:rPr lang="es-EC" sz="1400" b="1" dirty="0">
                          <a:solidFill>
                            <a:srgbClr val="000000"/>
                          </a:solidFill>
                          <a:latin typeface="Times New Roman"/>
                          <a:ea typeface="Times New Roman"/>
                          <a:cs typeface="Times New Roman"/>
                        </a:rPr>
                        <a:t>4807.038,</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Latitud 48 grados 07.038'</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230394">
                <a:tc>
                  <a:txBody>
                    <a:bodyPr/>
                    <a:lstStyle/>
                    <a:p>
                      <a:pPr>
                        <a:lnSpc>
                          <a:spcPct val="115000"/>
                        </a:lnSpc>
                        <a:spcAft>
                          <a:spcPts val="0"/>
                        </a:spcAft>
                      </a:pPr>
                      <a:r>
                        <a:rPr lang="es-EC" sz="1400" b="1">
                          <a:solidFill>
                            <a:srgbClr val="000000"/>
                          </a:solidFill>
                          <a:latin typeface="Times New Roman"/>
                          <a:ea typeface="Times New Roman"/>
                          <a:cs typeface="Times New Roman"/>
                        </a:rPr>
                        <a:t>N/S</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Norte/Sur</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a:txBody>
                    <a:bodyPr/>
                    <a:lstStyle/>
                    <a:p>
                      <a:pPr>
                        <a:lnSpc>
                          <a:spcPct val="115000"/>
                        </a:lnSpc>
                        <a:spcAft>
                          <a:spcPts val="0"/>
                        </a:spcAft>
                      </a:pPr>
                      <a:r>
                        <a:rPr lang="es-EC" sz="1400" b="1">
                          <a:solidFill>
                            <a:srgbClr val="000000"/>
                          </a:solidFill>
                          <a:latin typeface="Times New Roman"/>
                          <a:ea typeface="Times New Roman"/>
                          <a:cs typeface="Times New Roman"/>
                        </a:rPr>
                        <a:t>01131,000.</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Longitud 11 grados 31.000'</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230394">
                <a:tc>
                  <a:txBody>
                    <a:bodyPr/>
                    <a:lstStyle/>
                    <a:p>
                      <a:pPr>
                        <a:lnSpc>
                          <a:spcPct val="115000"/>
                        </a:lnSpc>
                        <a:spcAft>
                          <a:spcPts val="0"/>
                        </a:spcAft>
                      </a:pPr>
                      <a:r>
                        <a:rPr lang="es-EC" sz="1400" b="1">
                          <a:solidFill>
                            <a:srgbClr val="000000"/>
                          </a:solidFill>
                          <a:latin typeface="Times New Roman"/>
                          <a:ea typeface="Times New Roman"/>
                          <a:cs typeface="Times New Roman"/>
                        </a:rPr>
                        <a:t>E/O</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Este/Oeste</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rowSpan="3">
                  <a:txBody>
                    <a:bodyPr/>
                    <a:lstStyle/>
                    <a:p>
                      <a:pPr>
                        <a:lnSpc>
                          <a:spcPct val="115000"/>
                        </a:lnSpc>
                        <a:spcAft>
                          <a:spcPts val="0"/>
                        </a:spcAft>
                      </a:pPr>
                      <a:r>
                        <a:rPr lang="es-EC" sz="1400" b="1">
                          <a:solidFill>
                            <a:srgbClr val="000000"/>
                          </a:solidFill>
                          <a:latin typeface="Times New Roman"/>
                          <a:ea typeface="Times New Roman"/>
                          <a:cs typeface="Times New Roman"/>
                        </a:rPr>
                        <a:t>1 Calidad fija</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0 = Invalido</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230394">
                <a:tc vMerge="1">
                  <a:txBody>
                    <a:bodyPr/>
                    <a:lstStyle/>
                    <a:p>
                      <a:endParaRPr lang="es-EC"/>
                    </a:p>
                  </a:txBody>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1 = GPS fijo (SPS)</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vMerge="1">
                  <a:txBody>
                    <a:bodyPr/>
                    <a:lstStyle/>
                    <a:p>
                      <a:endParaRPr lang="es-EC"/>
                    </a:p>
                  </a:txBody>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2 = DGPS fijo</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423926">
                <a:tc>
                  <a:txBody>
                    <a:bodyPr/>
                    <a:lstStyle/>
                    <a:p>
                      <a:pPr>
                        <a:lnSpc>
                          <a:spcPct val="115000"/>
                        </a:lnSpc>
                        <a:spcAft>
                          <a:spcPts val="0"/>
                        </a:spcAft>
                      </a:pPr>
                      <a:r>
                        <a:rPr lang="es-EC" sz="1400" b="1">
                          <a:solidFill>
                            <a:srgbClr val="000000"/>
                          </a:solidFill>
                          <a:latin typeface="Times New Roman"/>
                          <a:ea typeface="Times New Roman"/>
                          <a:cs typeface="Times New Roman"/>
                        </a:rPr>
                        <a:t>08</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Numero de satélites siendo rastrados</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a:txBody>
                    <a:bodyPr/>
                    <a:lstStyle/>
                    <a:p>
                      <a:pPr>
                        <a:lnSpc>
                          <a:spcPct val="115000"/>
                        </a:lnSpc>
                        <a:spcAft>
                          <a:spcPts val="0"/>
                        </a:spcAft>
                      </a:pPr>
                      <a:r>
                        <a:rPr lang="es-EC" sz="1400" b="1">
                          <a:solidFill>
                            <a:srgbClr val="000000"/>
                          </a:solidFill>
                          <a:latin typeface="Times New Roman"/>
                          <a:ea typeface="Times New Roman"/>
                          <a:cs typeface="Times New Roman"/>
                        </a:rPr>
                        <a:t>0.9</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Dilución horizontal de posición</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423926">
                <a:tc>
                  <a:txBody>
                    <a:bodyPr/>
                    <a:lstStyle/>
                    <a:p>
                      <a:pPr>
                        <a:lnSpc>
                          <a:spcPct val="115000"/>
                        </a:lnSpc>
                        <a:spcAft>
                          <a:spcPts val="0"/>
                        </a:spcAft>
                      </a:pPr>
                      <a:r>
                        <a:rPr lang="es-EC" sz="1400" b="1">
                          <a:solidFill>
                            <a:srgbClr val="000000"/>
                          </a:solidFill>
                          <a:latin typeface="Times New Roman"/>
                          <a:ea typeface="Times New Roman"/>
                          <a:cs typeface="Times New Roman"/>
                        </a:rPr>
                        <a:t>545.4,M</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Altitud, Metros, sobre el nivel del mar</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r h="230394">
                <a:tc>
                  <a:txBody>
                    <a:bodyPr/>
                    <a:lstStyle/>
                    <a:p>
                      <a:pPr>
                        <a:lnSpc>
                          <a:spcPct val="115000"/>
                        </a:lnSpc>
                        <a:spcAft>
                          <a:spcPts val="0"/>
                        </a:spcAft>
                      </a:pPr>
                      <a:r>
                        <a:rPr lang="es-EC" sz="1400" b="1">
                          <a:solidFill>
                            <a:srgbClr val="000000"/>
                          </a:solidFill>
                          <a:latin typeface="Times New Roman"/>
                          <a:ea typeface="Times New Roman"/>
                          <a:cs typeface="Times New Roman"/>
                        </a:rPr>
                        <a:t>46.9,M</a:t>
                      </a:r>
                      <a:endParaRPr lang="es-EC" sz="1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Altura de geoide (nivel del mar)</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8E8"/>
                    </a:solidFill>
                  </a:tcPr>
                </a:tc>
              </a:tr>
              <a:tr h="423926">
                <a:tc>
                  <a:txBody>
                    <a:bodyPr/>
                    <a:lstStyle/>
                    <a:p>
                      <a:pPr>
                        <a:lnSpc>
                          <a:spcPct val="115000"/>
                        </a:lnSpc>
                        <a:spcAft>
                          <a:spcPts val="0"/>
                        </a:spcAft>
                      </a:pPr>
                      <a:r>
                        <a:rPr lang="es-EC" sz="1400" b="1" dirty="0">
                          <a:solidFill>
                            <a:srgbClr val="000000"/>
                          </a:solidFill>
                          <a:latin typeface="Times New Roman"/>
                          <a:ea typeface="Times New Roman"/>
                          <a:cs typeface="Times New Roman"/>
                        </a:rPr>
                        <a:t>*47</a:t>
                      </a:r>
                      <a:endParaRPr lang="es-EC" sz="14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nSpc>
                          <a:spcPct val="115000"/>
                        </a:lnSpc>
                        <a:spcAft>
                          <a:spcPts val="0"/>
                        </a:spcAft>
                      </a:pPr>
                      <a:r>
                        <a:rPr lang="es-EC" sz="1400" dirty="0">
                          <a:solidFill>
                            <a:srgbClr val="000000"/>
                          </a:solidFill>
                          <a:latin typeface="Times New Roman"/>
                          <a:ea typeface="Times New Roman"/>
                          <a:cs typeface="Times New Roman"/>
                        </a:rPr>
                        <a:t>Datos del </a:t>
                      </a:r>
                      <a:r>
                        <a:rPr lang="es-EC" sz="1400" dirty="0" err="1">
                          <a:solidFill>
                            <a:srgbClr val="000000"/>
                          </a:solidFill>
                          <a:latin typeface="Times New Roman"/>
                          <a:ea typeface="Times New Roman"/>
                          <a:cs typeface="Times New Roman"/>
                        </a:rPr>
                        <a:t>Checksum</a:t>
                      </a:r>
                      <a:r>
                        <a:rPr lang="es-EC" sz="1400" dirty="0">
                          <a:solidFill>
                            <a:srgbClr val="000000"/>
                          </a:solidFill>
                          <a:latin typeface="Times New Roman"/>
                          <a:ea typeface="Times New Roman"/>
                          <a:cs typeface="Times New Roman"/>
                        </a:rPr>
                        <a:t> (Verificación)</a:t>
                      </a:r>
                      <a:endParaRPr lang="es-EC" sz="1400" dirty="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1D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3" name="2 Marcador de contenido"/>
          <p:cNvSpPr>
            <a:spLocks noGrp="1"/>
          </p:cNvSpPr>
          <p:nvPr>
            <p:ph idx="1"/>
          </p:nvPr>
        </p:nvSpPr>
        <p:spPr/>
        <p:txBody>
          <a:bodyPr>
            <a:normAutofit lnSpcReduction="10000"/>
          </a:bodyPr>
          <a:lstStyle/>
          <a:p>
            <a:pPr lvl="0" algn="just"/>
            <a:r>
              <a:rPr lang="es-EC" sz="2800" dirty="0" smtClean="0"/>
              <a:t>Analizar el funcionamiento de las variables fisiológicas establecidas para el proyecto.</a:t>
            </a:r>
          </a:p>
          <a:p>
            <a:pPr lvl="0" algn="just"/>
            <a:endParaRPr lang="es-EC" sz="2800" dirty="0" smtClean="0"/>
          </a:p>
          <a:p>
            <a:pPr lvl="0" algn="just"/>
            <a:r>
              <a:rPr lang="es-EC" sz="2800" dirty="0" smtClean="0"/>
              <a:t>Analizar el funcionamiento de los dispositivos electrónicos e instrumentación a implementar.</a:t>
            </a:r>
          </a:p>
          <a:p>
            <a:pPr lvl="0" algn="just">
              <a:buNone/>
            </a:pPr>
            <a:endParaRPr lang="es-EC" sz="2800" dirty="0" smtClean="0"/>
          </a:p>
          <a:p>
            <a:pPr lvl="0" algn="just"/>
            <a:r>
              <a:rPr lang="es-EC" sz="2800" dirty="0" smtClean="0"/>
              <a:t>Diseñar e implementar el dispositivo de signos vitales con los requerimientos planteados, de manera que no afecte al paciente y que el equipo no sea  invasivo ni intrusivo.</a:t>
            </a: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Receptor </a:t>
            </a:r>
            <a:r>
              <a:rPr lang="es-EC" dirty="0" err="1" smtClean="0"/>
              <a:t>gps</a:t>
            </a:r>
            <a:r>
              <a:rPr lang="es-EC" dirty="0" smtClean="0"/>
              <a:t> skm53</a:t>
            </a:r>
            <a:endParaRPr lang="es-EC" dirty="0"/>
          </a:p>
        </p:txBody>
      </p:sp>
      <p:sp>
        <p:nvSpPr>
          <p:cNvPr id="3" name="2 Marcador de texto"/>
          <p:cNvSpPr>
            <a:spLocks noGrp="1"/>
          </p:cNvSpPr>
          <p:nvPr>
            <p:ph type="body" idx="2"/>
          </p:nvPr>
        </p:nvSpPr>
        <p:spPr/>
        <p:txBody>
          <a:bodyPr/>
          <a:lstStyle/>
          <a:p>
            <a:r>
              <a:rPr lang="es-EC" dirty="0" smtClean="0"/>
              <a:t>Principales características:</a:t>
            </a:r>
          </a:p>
          <a:p>
            <a:endParaRPr lang="es-EC" dirty="0" smtClean="0"/>
          </a:p>
          <a:p>
            <a:pPr lvl="0">
              <a:buFont typeface="Arial" pitchFamily="34" charset="0"/>
              <a:buChar char="•"/>
            </a:pPr>
            <a:r>
              <a:rPr lang="es-EC" dirty="0" smtClean="0"/>
              <a:t>Sensibilidad ultra alta: -165dBm</a:t>
            </a:r>
          </a:p>
          <a:p>
            <a:pPr lvl="0">
              <a:buFont typeface="Arial" pitchFamily="34" charset="0"/>
              <a:buChar char="•"/>
            </a:pPr>
            <a:r>
              <a:rPr lang="es-EC" dirty="0" smtClean="0"/>
              <a:t>Protocolos de NMEA (velocidad del defecto: 9600bps)</a:t>
            </a:r>
          </a:p>
          <a:p>
            <a:pPr lvl="0">
              <a:buFont typeface="Arial" pitchFamily="34" charset="0"/>
              <a:buChar char="•"/>
            </a:pPr>
            <a:r>
              <a:rPr lang="es-EC" dirty="0" smtClean="0"/>
              <a:t>Batería y salida de reserva internas </a:t>
            </a:r>
          </a:p>
          <a:p>
            <a:pPr lvl="0">
              <a:buFont typeface="Arial" pitchFamily="34" charset="0"/>
              <a:buChar char="•"/>
            </a:pPr>
            <a:r>
              <a:rPr lang="es-EC" dirty="0" smtClean="0"/>
              <a:t>Un puerto serial y puerto del USB (opción)</a:t>
            </a:r>
          </a:p>
          <a:p>
            <a:pPr lvl="0">
              <a:buFont typeface="Arial" pitchFamily="34" charset="0"/>
              <a:buChar char="•"/>
            </a:pPr>
            <a:r>
              <a:rPr lang="es-EC" dirty="0" smtClean="0"/>
              <a:t>Antena encajada del remiendo 18.2 x 18.2 x 4.0 milímetros</a:t>
            </a:r>
          </a:p>
          <a:p>
            <a:pPr lvl="0">
              <a:buFont typeface="Arial" pitchFamily="34" charset="0"/>
              <a:buChar char="•"/>
            </a:pPr>
            <a:r>
              <a:rPr lang="es-EC" dirty="0" smtClean="0"/>
              <a:t>Gama de temperaturas de funcionamiento: -40 a 85 ºC</a:t>
            </a:r>
          </a:p>
          <a:p>
            <a:pPr lvl="0">
              <a:buFont typeface="Arial" pitchFamily="34" charset="0"/>
              <a:buChar char="•"/>
            </a:pPr>
            <a:r>
              <a:rPr lang="es-EC" dirty="0" smtClean="0"/>
              <a:t>Factor de forma minúsculo 30m m x20mm x 11.4m m</a:t>
            </a:r>
          </a:p>
          <a:p>
            <a:endParaRPr lang="es-EC" dirty="0"/>
          </a:p>
        </p:txBody>
      </p:sp>
      <p:pic>
        <p:nvPicPr>
          <p:cNvPr id="7" name="6 Marcador de contenido"/>
          <p:cNvPicPr>
            <a:picLocks noGrp="1"/>
          </p:cNvPicPr>
          <p:nvPr>
            <p:ph sz="half" idx="1"/>
          </p:nvPr>
        </p:nvPicPr>
        <p:blipFill>
          <a:blip r:embed="rId2" cstate="print"/>
          <a:srcRect/>
          <a:stretch>
            <a:fillRect/>
          </a:stretch>
        </p:blipFill>
        <p:spPr bwMode="auto">
          <a:xfrm>
            <a:off x="3995936" y="1340768"/>
            <a:ext cx="4605146"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e implementación</a:t>
            </a:r>
            <a:endParaRPr lang="es-EC"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1115616" y="1268760"/>
            <a:ext cx="6768752" cy="539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Fuente de alimentación</a:t>
            </a:r>
            <a:endParaRPr lang="es-EC" dirty="0"/>
          </a:p>
        </p:txBody>
      </p:sp>
      <p:sp>
        <p:nvSpPr>
          <p:cNvPr id="5" name="4 Marcador de contenido"/>
          <p:cNvSpPr>
            <a:spLocks noGrp="1"/>
          </p:cNvSpPr>
          <p:nvPr>
            <p:ph sz="half" idx="1"/>
          </p:nvPr>
        </p:nvSpPr>
        <p:spPr>
          <a:xfrm>
            <a:off x="683568" y="5805264"/>
            <a:ext cx="7848872" cy="864096"/>
          </a:xfrm>
        </p:spPr>
        <p:txBody>
          <a:bodyPr>
            <a:normAutofit fontScale="70000" lnSpcReduction="20000"/>
          </a:bodyPr>
          <a:lstStyle/>
          <a:p>
            <a:r>
              <a:rPr lang="es-EC" dirty="0" smtClean="0"/>
              <a:t>La fuente de alimentación es una etapa que debe ser prestada con mucha atención ya que es fundamental para el buen funcionamiento y conservación del dispositivo.. </a:t>
            </a:r>
          </a:p>
          <a:p>
            <a:endParaRPr lang="es-EC" dirty="0"/>
          </a:p>
        </p:txBody>
      </p:sp>
      <p:pic>
        <p:nvPicPr>
          <p:cNvPr id="7" name="6 Marcador de contenido"/>
          <p:cNvPicPr>
            <a:picLocks noGrp="1"/>
          </p:cNvPicPr>
          <p:nvPr>
            <p:ph sz="half" idx="2"/>
          </p:nvPr>
        </p:nvPicPr>
        <p:blipFill>
          <a:blip r:embed="rId2" cstate="print"/>
          <a:srcRect l="20682" t="12948" r="7000" b="9921"/>
          <a:stretch>
            <a:fillRect/>
          </a:stretch>
        </p:blipFill>
        <p:spPr bwMode="auto">
          <a:xfrm>
            <a:off x="1307411" y="1600200"/>
            <a:ext cx="6772066" cy="406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dirty="0" smtClean="0"/>
              <a:t>Acondicionamiento de la frecuencia cardiaca</a:t>
            </a:r>
            <a:endParaRPr lang="es-EC" sz="2800" dirty="0"/>
          </a:p>
        </p:txBody>
      </p:sp>
      <p:pic>
        <p:nvPicPr>
          <p:cNvPr id="34818" name="Picture 2"/>
          <p:cNvPicPr>
            <a:picLocks noGrp="1" noChangeAspect="1" noChangeArrowheads="1"/>
          </p:cNvPicPr>
          <p:nvPr>
            <p:ph sz="half" idx="2"/>
          </p:nvPr>
        </p:nvPicPr>
        <p:blipFill>
          <a:blip r:embed="rId2" cstate="print"/>
          <a:srcRect/>
          <a:stretch>
            <a:fillRect/>
          </a:stretch>
        </p:blipFill>
        <p:spPr bwMode="auto">
          <a:xfrm>
            <a:off x="971600" y="1916832"/>
            <a:ext cx="7684055"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acondicionamiento</a:t>
            </a:r>
            <a:endParaRPr lang="es-EC" dirty="0"/>
          </a:p>
        </p:txBody>
      </p:sp>
      <p:sp>
        <p:nvSpPr>
          <p:cNvPr id="3" name="2 Marcador de contenido"/>
          <p:cNvSpPr>
            <a:spLocks noGrp="1"/>
          </p:cNvSpPr>
          <p:nvPr>
            <p:ph sz="half" idx="1"/>
          </p:nvPr>
        </p:nvSpPr>
        <p:spPr/>
        <p:txBody>
          <a:bodyPr/>
          <a:lstStyle/>
          <a:p>
            <a:r>
              <a:rPr lang="es-EC" dirty="0" smtClean="0"/>
              <a:t>La ubicación puede depender del tipo del paciente y del criterio del profesional a cargo.</a:t>
            </a:r>
          </a:p>
          <a:p>
            <a:endParaRPr lang="es-EC" dirty="0"/>
          </a:p>
        </p:txBody>
      </p:sp>
      <p:pic>
        <p:nvPicPr>
          <p:cNvPr id="5" name="4 Marcador de contenido"/>
          <p:cNvPicPr>
            <a:picLocks noGrp="1"/>
          </p:cNvPicPr>
          <p:nvPr>
            <p:ph sz="half" idx="2"/>
          </p:nvPr>
        </p:nvPicPr>
        <p:blipFill>
          <a:blip r:embed="rId2" cstate="print"/>
          <a:srcRect/>
          <a:stretch>
            <a:fillRect/>
          </a:stretch>
        </p:blipFill>
        <p:spPr bwMode="auto">
          <a:xfrm>
            <a:off x="1691680" y="3501008"/>
            <a:ext cx="583264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Preamplificador de </a:t>
            </a:r>
            <a:r>
              <a:rPr lang="es-EC" dirty="0" err="1" smtClean="0"/>
              <a:t>instrumentacion</a:t>
            </a:r>
            <a:endParaRPr lang="es-EC" dirty="0"/>
          </a:p>
        </p:txBody>
      </p:sp>
      <p:sp>
        <p:nvSpPr>
          <p:cNvPr id="3" name="2 Marcador de contenido"/>
          <p:cNvSpPr>
            <a:spLocks noGrp="1"/>
          </p:cNvSpPr>
          <p:nvPr>
            <p:ph sz="half" idx="1"/>
          </p:nvPr>
        </p:nvSpPr>
        <p:spPr>
          <a:xfrm>
            <a:off x="611560" y="1628800"/>
            <a:ext cx="7651576" cy="892696"/>
          </a:xfrm>
        </p:spPr>
        <p:txBody>
          <a:bodyPr>
            <a:normAutofit fontScale="77500" lnSpcReduction="20000"/>
          </a:bodyPr>
          <a:lstStyle/>
          <a:p>
            <a:r>
              <a:rPr lang="es-EC" dirty="0" smtClean="0"/>
              <a:t>La señal bioeléctrica que se obtiene es una señal de muy baja amplitud que se encuentra alrededor de los 0.5 a 4mV</a:t>
            </a:r>
            <a:endParaRPr lang="es-EC" dirty="0"/>
          </a:p>
        </p:txBody>
      </p:sp>
      <p:pic>
        <p:nvPicPr>
          <p:cNvPr id="5" name="4 Marcador de contenido"/>
          <p:cNvPicPr>
            <a:picLocks noGrp="1"/>
          </p:cNvPicPr>
          <p:nvPr>
            <p:ph sz="half" idx="2"/>
          </p:nvPr>
        </p:nvPicPr>
        <p:blipFill>
          <a:blip r:embed="rId2" cstate="print"/>
          <a:srcRect/>
          <a:stretch>
            <a:fillRect/>
          </a:stretch>
        </p:blipFill>
        <p:spPr bwMode="auto">
          <a:xfrm>
            <a:off x="827584" y="2564904"/>
            <a:ext cx="7488832"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Filtrado de la señal</a:t>
            </a:r>
            <a:endParaRPr lang="es-EC" dirty="0"/>
          </a:p>
        </p:txBody>
      </p:sp>
      <p:sp>
        <p:nvSpPr>
          <p:cNvPr id="3" name="2 Marcador de contenido"/>
          <p:cNvSpPr>
            <a:spLocks noGrp="1"/>
          </p:cNvSpPr>
          <p:nvPr>
            <p:ph sz="half" idx="1"/>
          </p:nvPr>
        </p:nvSpPr>
        <p:spPr>
          <a:xfrm>
            <a:off x="304800" y="1600200"/>
            <a:ext cx="8083624" cy="2836912"/>
          </a:xfrm>
        </p:spPr>
        <p:txBody>
          <a:bodyPr>
            <a:normAutofit/>
          </a:bodyPr>
          <a:lstStyle/>
          <a:p>
            <a:r>
              <a:rPr lang="es-EC" dirty="0" smtClean="0"/>
              <a:t>Según la Asociación Americana de Electrocardiografía se especifica que el ancho de banda de una señal cardiaca esta dentro del rango de 0.5 a 100Hz</a:t>
            </a:r>
          </a:p>
          <a:p>
            <a:endParaRPr lang="es-EC" dirty="0"/>
          </a:p>
        </p:txBody>
      </p:sp>
      <p:pic>
        <p:nvPicPr>
          <p:cNvPr id="8" name="7 Marcador de contenido"/>
          <p:cNvPicPr>
            <a:picLocks noGrp="1"/>
          </p:cNvPicPr>
          <p:nvPr>
            <p:ph sz="half" idx="2"/>
          </p:nvPr>
        </p:nvPicPr>
        <p:blipFill>
          <a:blip r:embed="rId2" cstate="print"/>
          <a:srcRect/>
          <a:stretch>
            <a:fillRect/>
          </a:stretch>
        </p:blipFill>
        <p:spPr bwMode="auto">
          <a:xfrm>
            <a:off x="755576" y="4077072"/>
            <a:ext cx="7488832"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292080" y="1268760"/>
            <a:ext cx="1085746" cy="369332"/>
          </a:xfrm>
          <a:prstGeom prst="rect">
            <a:avLst/>
          </a:prstGeom>
        </p:spPr>
        <p:txBody>
          <a:bodyPr wrap="none">
            <a:spAutoFit/>
          </a:bodyPr>
          <a:lstStyle/>
          <a:p>
            <a:r>
              <a:rPr lang="es-EC" b="1" dirty="0"/>
              <a:t>Pasa Alto</a:t>
            </a:r>
            <a:endParaRPr lang="es-EC" dirty="0"/>
          </a:p>
        </p:txBody>
      </p:sp>
      <p:sp>
        <p:nvSpPr>
          <p:cNvPr id="6" name="5 Rectángulo"/>
          <p:cNvSpPr/>
          <p:nvPr/>
        </p:nvSpPr>
        <p:spPr>
          <a:xfrm>
            <a:off x="2987824" y="3645024"/>
            <a:ext cx="1156535" cy="369332"/>
          </a:xfrm>
          <a:prstGeom prst="rect">
            <a:avLst/>
          </a:prstGeom>
        </p:spPr>
        <p:txBody>
          <a:bodyPr wrap="none">
            <a:spAutoFit/>
          </a:bodyPr>
          <a:lstStyle/>
          <a:p>
            <a:r>
              <a:rPr lang="es-EC" b="1" dirty="0"/>
              <a:t>Pasa Bajo</a:t>
            </a:r>
            <a:endParaRPr lang="es-EC" dirty="0"/>
          </a:p>
        </p:txBody>
      </p:sp>
      <p:pic>
        <p:nvPicPr>
          <p:cNvPr id="8" name="7 Imagen"/>
          <p:cNvPicPr/>
          <p:nvPr/>
        </p:nvPicPr>
        <p:blipFill>
          <a:blip r:embed="rId2" cstate="print"/>
          <a:srcRect/>
          <a:stretch>
            <a:fillRect/>
          </a:stretch>
        </p:blipFill>
        <p:spPr bwMode="auto">
          <a:xfrm>
            <a:off x="251520" y="332656"/>
            <a:ext cx="4752528" cy="2448272"/>
          </a:xfrm>
          <a:prstGeom prst="rect">
            <a:avLst/>
          </a:prstGeom>
          <a:noFill/>
          <a:ln w="9525">
            <a:noFill/>
            <a:miter lim="800000"/>
            <a:headEnd/>
            <a:tailEnd/>
          </a:ln>
        </p:spPr>
      </p:pic>
      <p:pic>
        <p:nvPicPr>
          <p:cNvPr id="9" name="8 Imagen"/>
          <p:cNvPicPr/>
          <p:nvPr/>
        </p:nvPicPr>
        <p:blipFill>
          <a:blip r:embed="rId3" cstate="print"/>
          <a:srcRect/>
          <a:stretch>
            <a:fillRect/>
          </a:stretch>
        </p:blipFill>
        <p:spPr bwMode="auto">
          <a:xfrm>
            <a:off x="4499992" y="2780928"/>
            <a:ext cx="4464496" cy="2448272"/>
          </a:xfrm>
          <a:prstGeom prst="rect">
            <a:avLst/>
          </a:prstGeom>
          <a:noFill/>
          <a:ln w="9525">
            <a:noFill/>
            <a:miter lim="800000"/>
            <a:headEnd/>
            <a:tailEnd/>
          </a:ln>
        </p:spPr>
      </p:pic>
      <p:pic>
        <p:nvPicPr>
          <p:cNvPr id="10" name="9 Imagen"/>
          <p:cNvPicPr/>
          <p:nvPr/>
        </p:nvPicPr>
        <p:blipFill>
          <a:blip r:embed="rId4" cstate="print"/>
          <a:srcRect l="43679" t="33941" r="15911" b="36459"/>
          <a:stretch>
            <a:fillRect/>
          </a:stretch>
        </p:blipFill>
        <p:spPr bwMode="auto">
          <a:xfrm>
            <a:off x="251520" y="4077072"/>
            <a:ext cx="417646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436096" y="1988840"/>
            <a:ext cx="2182457" cy="369332"/>
          </a:xfrm>
          <a:prstGeom prst="rect">
            <a:avLst/>
          </a:prstGeom>
        </p:spPr>
        <p:txBody>
          <a:bodyPr wrap="none">
            <a:spAutoFit/>
          </a:bodyPr>
          <a:lstStyle/>
          <a:p>
            <a:r>
              <a:rPr lang="es-EC" b="1" dirty="0"/>
              <a:t>Filtro </a:t>
            </a:r>
            <a:r>
              <a:rPr lang="es-EC" b="1" dirty="0" err="1"/>
              <a:t>Notch</a:t>
            </a:r>
            <a:r>
              <a:rPr lang="es-EC" b="1" dirty="0"/>
              <a:t> de 60Hz</a:t>
            </a:r>
            <a:endParaRPr lang="es-EC" dirty="0"/>
          </a:p>
        </p:txBody>
      </p:sp>
      <p:pic>
        <p:nvPicPr>
          <p:cNvPr id="4" name="3 Imagen"/>
          <p:cNvPicPr/>
          <p:nvPr/>
        </p:nvPicPr>
        <p:blipFill>
          <a:blip r:embed="rId2" cstate="print"/>
          <a:srcRect/>
          <a:stretch>
            <a:fillRect/>
          </a:stretch>
        </p:blipFill>
        <p:spPr bwMode="auto">
          <a:xfrm>
            <a:off x="899592" y="908720"/>
            <a:ext cx="4320480" cy="2448272"/>
          </a:xfrm>
          <a:prstGeom prst="rect">
            <a:avLst/>
          </a:prstGeom>
          <a:noFill/>
          <a:ln w="9525">
            <a:noFill/>
            <a:miter lim="800000"/>
            <a:headEnd/>
            <a:tailEnd/>
          </a:ln>
        </p:spPr>
      </p:pic>
      <p:pic>
        <p:nvPicPr>
          <p:cNvPr id="5" name="4 Imagen"/>
          <p:cNvPicPr/>
          <p:nvPr/>
        </p:nvPicPr>
        <p:blipFill>
          <a:blip r:embed="rId3" cstate="print"/>
          <a:srcRect l="34285" t="34948" r="25432" b="35680"/>
          <a:stretch>
            <a:fillRect/>
          </a:stretch>
        </p:blipFill>
        <p:spPr bwMode="auto">
          <a:xfrm>
            <a:off x="2555776" y="3861048"/>
            <a:ext cx="4248472"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8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20072" y="1052736"/>
            <a:ext cx="2150192" cy="864096"/>
          </a:xfrm>
          <a:prstGeom prst="rect">
            <a:avLst/>
          </a:prstGeom>
          <a:noFill/>
        </p:spPr>
      </p:pic>
      <p:sp>
        <p:nvSpPr>
          <p:cNvPr id="6" name="5 Rectángulo"/>
          <p:cNvSpPr/>
          <p:nvPr/>
        </p:nvSpPr>
        <p:spPr>
          <a:xfrm>
            <a:off x="4355976" y="2492896"/>
            <a:ext cx="3351495" cy="369332"/>
          </a:xfrm>
          <a:prstGeom prst="rect">
            <a:avLst/>
          </a:prstGeom>
        </p:spPr>
        <p:txBody>
          <a:bodyPr wrap="none">
            <a:spAutoFit/>
          </a:bodyPr>
          <a:lstStyle/>
          <a:p>
            <a:r>
              <a:rPr lang="es-EC" b="1" dirty="0"/>
              <a:t>Amplificador de Instrumentación</a:t>
            </a:r>
            <a:endParaRPr lang="es-EC" dirty="0"/>
          </a:p>
        </p:txBody>
      </p:sp>
      <p:sp>
        <p:nvSpPr>
          <p:cNvPr id="7" name="6 Rectángulo"/>
          <p:cNvSpPr/>
          <p:nvPr/>
        </p:nvSpPr>
        <p:spPr>
          <a:xfrm>
            <a:off x="2051720" y="5229200"/>
            <a:ext cx="1959767" cy="369332"/>
          </a:xfrm>
          <a:prstGeom prst="rect">
            <a:avLst/>
          </a:prstGeom>
        </p:spPr>
        <p:txBody>
          <a:bodyPr wrap="none">
            <a:spAutoFit/>
          </a:bodyPr>
          <a:lstStyle/>
          <a:p>
            <a:r>
              <a:rPr lang="es-EC" b="1" dirty="0"/>
              <a:t>Ajuste de Nivel DC</a:t>
            </a:r>
          </a:p>
        </p:txBody>
      </p:sp>
      <p:pic>
        <p:nvPicPr>
          <p:cNvPr id="8" name="7 Imagen"/>
          <p:cNvPicPr/>
          <p:nvPr/>
        </p:nvPicPr>
        <p:blipFill>
          <a:blip r:embed="rId3" cstate="print"/>
          <a:srcRect/>
          <a:stretch>
            <a:fillRect/>
          </a:stretch>
        </p:blipFill>
        <p:spPr bwMode="auto">
          <a:xfrm>
            <a:off x="683568" y="692696"/>
            <a:ext cx="3600400" cy="2520280"/>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4499992" y="3429000"/>
            <a:ext cx="3600400"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Enfermedades cardiovasculares</a:t>
            </a:r>
            <a:endParaRPr lang="es-EC" dirty="0"/>
          </a:p>
        </p:txBody>
      </p:sp>
      <p:sp>
        <p:nvSpPr>
          <p:cNvPr id="3" name="2 Marcador de texto"/>
          <p:cNvSpPr>
            <a:spLocks noGrp="1"/>
          </p:cNvSpPr>
          <p:nvPr>
            <p:ph type="body" idx="2"/>
          </p:nvPr>
        </p:nvSpPr>
        <p:spPr>
          <a:xfrm>
            <a:off x="457200" y="1340768"/>
            <a:ext cx="3008313" cy="4069432"/>
          </a:xfrm>
        </p:spPr>
        <p:txBody>
          <a:bodyPr/>
          <a:lstStyle/>
          <a:p>
            <a:r>
              <a:rPr lang="es-EC" dirty="0" smtClean="0"/>
              <a:t>Las enfermedades cardiovasculares son el principal problema de salud en la población adulta en general</a:t>
            </a:r>
          </a:p>
          <a:p>
            <a:endParaRPr lang="es-EC" dirty="0" smtClean="0"/>
          </a:p>
          <a:p>
            <a:r>
              <a:rPr lang="es-EC" i="1" dirty="0" smtClean="0"/>
              <a:t>Datos de la Federación Mundial del Corazón indican 17.5 millones de muertes  al  </a:t>
            </a:r>
            <a:r>
              <a:rPr lang="es-EC" dirty="0" smtClean="0"/>
              <a:t>año.</a:t>
            </a:r>
            <a:endParaRPr lang="es-EC" i="1" dirty="0" smtClean="0"/>
          </a:p>
          <a:p>
            <a:endParaRPr lang="es-EC" i="1" dirty="0" smtClean="0"/>
          </a:p>
          <a:p>
            <a:r>
              <a:rPr lang="es-EC" dirty="0" smtClean="0"/>
              <a:t>La Organización Mundial de la Salud calcula que el 2008 murieron  17.3 millones de personas.</a:t>
            </a:r>
          </a:p>
          <a:p>
            <a:endParaRPr lang="es-EC" dirty="0" smtClean="0"/>
          </a:p>
          <a:p>
            <a:r>
              <a:rPr lang="es-EC" dirty="0" smtClean="0"/>
              <a:t>Instituto Nacional de Estadísticas y Censos INEC </a:t>
            </a:r>
          </a:p>
          <a:p>
            <a:endParaRPr lang="es-EC" dirty="0"/>
          </a:p>
        </p:txBody>
      </p:sp>
      <p:pic>
        <p:nvPicPr>
          <p:cNvPr id="5" name="Picture 2"/>
          <p:cNvPicPr>
            <a:picLocks noGrp="1" noChangeAspect="1" noChangeArrowheads="1"/>
          </p:cNvPicPr>
          <p:nvPr>
            <p:ph sz="half" idx="1"/>
          </p:nvPr>
        </p:nvPicPr>
        <p:blipFill>
          <a:blip r:embed="rId2" cstate="print"/>
          <a:srcRect l="30016" t="27913" r="14272" b="14028"/>
          <a:stretch>
            <a:fillRect/>
          </a:stretch>
        </p:blipFill>
        <p:spPr bwMode="auto">
          <a:xfrm>
            <a:off x="3635896" y="1484784"/>
            <a:ext cx="5279504" cy="3093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17651" t="8611" r="17888" b="13747"/>
          <a:stretch>
            <a:fillRect/>
          </a:stretch>
        </p:blipFill>
        <p:spPr bwMode="auto">
          <a:xfrm>
            <a:off x="611560" y="548680"/>
            <a:ext cx="799288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dirty="0" smtClean="0"/>
              <a:t>Acondicionamiento de la presión arterial</a:t>
            </a:r>
            <a:endParaRPr lang="es-EC" sz="2800"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1043608" y="1916832"/>
            <a:ext cx="7196821"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del brazalete</a:t>
            </a:r>
            <a:endParaRPr lang="es-EC" dirty="0"/>
          </a:p>
        </p:txBody>
      </p:sp>
      <p:sp>
        <p:nvSpPr>
          <p:cNvPr id="3" name="2 Marcador de contenido"/>
          <p:cNvSpPr>
            <a:spLocks noGrp="1"/>
          </p:cNvSpPr>
          <p:nvPr>
            <p:ph sz="half" idx="1"/>
          </p:nvPr>
        </p:nvSpPr>
        <p:spPr>
          <a:xfrm>
            <a:off x="304800" y="1600200"/>
            <a:ext cx="3547120" cy="1828800"/>
          </a:xfrm>
        </p:spPr>
        <p:txBody>
          <a:bodyPr>
            <a:normAutofit fontScale="77500" lnSpcReduction="20000"/>
          </a:bodyPr>
          <a:lstStyle/>
          <a:p>
            <a:r>
              <a:rPr lang="es-EC" dirty="0" smtClean="0"/>
              <a:t>La mini bomba y la electroválvula son alimentadas con 3V y son las encargadas de la automatización del medidor de presión. </a:t>
            </a:r>
            <a:endParaRPr lang="es-EC" dirty="0"/>
          </a:p>
        </p:txBody>
      </p:sp>
      <p:pic>
        <p:nvPicPr>
          <p:cNvPr id="8" name="7 Imagen"/>
          <p:cNvPicPr/>
          <p:nvPr/>
        </p:nvPicPr>
        <p:blipFill>
          <a:blip r:embed="rId2" cstate="print"/>
          <a:srcRect/>
          <a:stretch>
            <a:fillRect/>
          </a:stretch>
        </p:blipFill>
        <p:spPr bwMode="auto">
          <a:xfrm>
            <a:off x="395536" y="4653136"/>
            <a:ext cx="4752528" cy="1584176"/>
          </a:xfrm>
          <a:prstGeom prst="rect">
            <a:avLst/>
          </a:prstGeom>
          <a:noFill/>
          <a:ln w="9525">
            <a:noFill/>
            <a:miter lim="800000"/>
            <a:headEnd/>
            <a:tailEnd/>
          </a:ln>
        </p:spPr>
      </p:pic>
      <p:pic>
        <p:nvPicPr>
          <p:cNvPr id="11" name="10 Imagen"/>
          <p:cNvPicPr/>
          <p:nvPr/>
        </p:nvPicPr>
        <p:blipFill>
          <a:blip r:embed="rId3" cstate="print"/>
          <a:srcRect/>
          <a:stretch>
            <a:fillRect/>
          </a:stretch>
        </p:blipFill>
        <p:spPr bwMode="auto">
          <a:xfrm>
            <a:off x="3779912" y="1340768"/>
            <a:ext cx="5112568" cy="2880320"/>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5436096" y="4293096"/>
            <a:ext cx="3384376"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FILTRADO DE LA señal</a:t>
            </a:r>
            <a:endParaRPr lang="es-EC" dirty="0"/>
          </a:p>
        </p:txBody>
      </p:sp>
      <p:sp>
        <p:nvSpPr>
          <p:cNvPr id="3" name="2 Marcador de contenido"/>
          <p:cNvSpPr>
            <a:spLocks noGrp="1"/>
          </p:cNvSpPr>
          <p:nvPr>
            <p:ph sz="half" idx="1"/>
          </p:nvPr>
        </p:nvSpPr>
        <p:spPr>
          <a:xfrm>
            <a:off x="304800" y="1600200"/>
            <a:ext cx="3835152" cy="2404864"/>
          </a:xfrm>
        </p:spPr>
        <p:txBody>
          <a:bodyPr>
            <a:normAutofit fontScale="70000" lnSpcReduction="20000"/>
          </a:bodyPr>
          <a:lstStyle/>
          <a:p>
            <a:r>
              <a:rPr lang="es-EC" dirty="0" smtClean="0"/>
              <a:t>El transductor registra la presión que se ejerce en el brazalete, esta señal es usada con dos propósitos, una es para medir la presión del mismo brazalete y la otra para obtener el valor de la presión arterial</a:t>
            </a:r>
            <a:endParaRPr lang="es-EC" dirty="0"/>
          </a:p>
        </p:txBody>
      </p:sp>
      <p:pic>
        <p:nvPicPr>
          <p:cNvPr id="8" name="7 Imagen"/>
          <p:cNvPicPr/>
          <p:nvPr/>
        </p:nvPicPr>
        <p:blipFill>
          <a:blip r:embed="rId2" cstate="print"/>
          <a:srcRect l="57072" t="24837" r="1284" b="16340"/>
          <a:stretch>
            <a:fillRect/>
          </a:stretch>
        </p:blipFill>
        <p:spPr bwMode="auto">
          <a:xfrm>
            <a:off x="4788024" y="1916832"/>
            <a:ext cx="4104456" cy="3312368"/>
          </a:xfrm>
          <a:prstGeom prst="rect">
            <a:avLst/>
          </a:prstGeom>
          <a:noFill/>
          <a:ln w="9525">
            <a:noFill/>
            <a:miter lim="800000"/>
            <a:headEnd/>
            <a:tailEnd/>
          </a:ln>
        </p:spPr>
      </p:pic>
      <p:pic>
        <p:nvPicPr>
          <p:cNvPr id="11" name="10 Marcador de contenido"/>
          <p:cNvPicPr>
            <a:picLocks noGrp="1"/>
          </p:cNvPicPr>
          <p:nvPr>
            <p:ph sz="half" idx="2"/>
          </p:nvPr>
        </p:nvPicPr>
        <p:blipFill>
          <a:blip r:embed="rId3" cstate="print"/>
          <a:srcRect/>
          <a:stretch>
            <a:fillRect/>
          </a:stretch>
        </p:blipFill>
        <p:spPr bwMode="auto">
          <a:xfrm>
            <a:off x="323528" y="3789040"/>
            <a:ext cx="4464496"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7544" y="1412776"/>
            <a:ext cx="8155632" cy="1080120"/>
          </a:xfrm>
        </p:spPr>
        <p:txBody>
          <a:bodyPr>
            <a:normAutofit fontScale="70000" lnSpcReduction="20000"/>
          </a:bodyPr>
          <a:lstStyle/>
          <a:p>
            <a:r>
              <a:rPr lang="es-EC" dirty="0" smtClean="0"/>
              <a:t>Según la Sociedad Europea de Hipertensión la señal de oscilación de la presión arterial es de aproximadamente de 1Hz,  esta señal se encuentra sobrepuesta en la señal de presión del brazalete que es menor a 0.04Hz</a:t>
            </a:r>
            <a:endParaRPr lang="es-EC" dirty="0"/>
          </a:p>
        </p:txBody>
      </p:sp>
      <p:sp>
        <p:nvSpPr>
          <p:cNvPr id="7" name="6 Rectángulo"/>
          <p:cNvSpPr/>
          <p:nvPr/>
        </p:nvSpPr>
        <p:spPr>
          <a:xfrm>
            <a:off x="4788024" y="3284984"/>
            <a:ext cx="3917098" cy="369332"/>
          </a:xfrm>
          <a:prstGeom prst="rect">
            <a:avLst/>
          </a:prstGeom>
        </p:spPr>
        <p:txBody>
          <a:bodyPr wrap="none">
            <a:spAutoFit/>
          </a:bodyPr>
          <a:lstStyle/>
          <a:p>
            <a:r>
              <a:rPr lang="es-EC" b="1" dirty="0"/>
              <a:t>Filtro </a:t>
            </a:r>
            <a:r>
              <a:rPr lang="es-EC" b="1" dirty="0" err="1"/>
              <a:t>Butterworth</a:t>
            </a:r>
            <a:r>
              <a:rPr lang="es-EC" b="1" dirty="0"/>
              <a:t> Pasa Alto de 0.04Hz</a:t>
            </a:r>
            <a:endParaRPr lang="es-EC" dirty="0"/>
          </a:p>
        </p:txBody>
      </p:sp>
      <p:sp>
        <p:nvSpPr>
          <p:cNvPr id="8" name="7 Rectángulo"/>
          <p:cNvSpPr/>
          <p:nvPr/>
        </p:nvSpPr>
        <p:spPr>
          <a:xfrm>
            <a:off x="899592" y="5589240"/>
            <a:ext cx="3851632" cy="369332"/>
          </a:xfrm>
          <a:prstGeom prst="rect">
            <a:avLst/>
          </a:prstGeom>
        </p:spPr>
        <p:txBody>
          <a:bodyPr wrap="none">
            <a:spAutoFit/>
          </a:bodyPr>
          <a:lstStyle/>
          <a:p>
            <a:r>
              <a:rPr lang="es-EC" b="1" dirty="0"/>
              <a:t>Filtro </a:t>
            </a:r>
            <a:r>
              <a:rPr lang="es-EC" b="1" dirty="0" err="1"/>
              <a:t>Butterworth</a:t>
            </a:r>
            <a:r>
              <a:rPr lang="es-EC" b="1" dirty="0"/>
              <a:t> Pasa Bajo de 4.8Hz</a:t>
            </a:r>
            <a:endParaRPr lang="es-EC" dirty="0"/>
          </a:p>
        </p:txBody>
      </p:sp>
      <p:pic>
        <p:nvPicPr>
          <p:cNvPr id="9" name="8 Imagen"/>
          <p:cNvPicPr/>
          <p:nvPr/>
        </p:nvPicPr>
        <p:blipFill>
          <a:blip r:embed="rId2" cstate="print"/>
          <a:srcRect/>
          <a:stretch>
            <a:fillRect/>
          </a:stretch>
        </p:blipFill>
        <p:spPr bwMode="auto">
          <a:xfrm>
            <a:off x="683568" y="2564904"/>
            <a:ext cx="3672408" cy="2808312"/>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5004048" y="3861048"/>
            <a:ext cx="3744416"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AMPLIFICACION </a:t>
            </a:r>
            <a:endParaRPr lang="es-EC" dirty="0"/>
          </a:p>
        </p:txBody>
      </p:sp>
      <p:sp>
        <p:nvSpPr>
          <p:cNvPr id="7" name="6 Rectángulo"/>
          <p:cNvSpPr/>
          <p:nvPr/>
        </p:nvSpPr>
        <p:spPr>
          <a:xfrm>
            <a:off x="1259632" y="5229200"/>
            <a:ext cx="3411383" cy="369332"/>
          </a:xfrm>
          <a:prstGeom prst="rect">
            <a:avLst/>
          </a:prstGeom>
        </p:spPr>
        <p:txBody>
          <a:bodyPr wrap="none">
            <a:spAutoFit/>
          </a:bodyPr>
          <a:lstStyle/>
          <a:p>
            <a:r>
              <a:rPr lang="es-EC" b="1" dirty="0"/>
              <a:t>Amplificador y  ajuste de nivel DC</a:t>
            </a:r>
          </a:p>
        </p:txBody>
      </p:sp>
      <p:pic>
        <p:nvPicPr>
          <p:cNvPr id="11" name="10 Marcador de contenido"/>
          <p:cNvPicPr>
            <a:picLocks noGrp="1"/>
          </p:cNvPicPr>
          <p:nvPr>
            <p:ph sz="half" idx="1"/>
          </p:nvPr>
        </p:nvPicPr>
        <p:blipFill>
          <a:blip r:embed="rId2" cstate="print"/>
          <a:srcRect l="56034" t="31579" r="5263" b="12865"/>
          <a:stretch>
            <a:fillRect/>
          </a:stretch>
        </p:blipFill>
        <p:spPr bwMode="auto">
          <a:xfrm>
            <a:off x="323528" y="1556792"/>
            <a:ext cx="4392488" cy="3168352"/>
          </a:xfrm>
          <a:prstGeom prst="rect">
            <a:avLst/>
          </a:prstGeom>
          <a:noFill/>
          <a:ln w="9525">
            <a:noFill/>
            <a:miter lim="800000"/>
            <a:headEnd/>
            <a:tailEnd/>
          </a:ln>
        </p:spPr>
      </p:pic>
      <p:pic>
        <p:nvPicPr>
          <p:cNvPr id="14" name="13 Marcador de contenido"/>
          <p:cNvPicPr>
            <a:picLocks noGrp="1"/>
          </p:cNvPicPr>
          <p:nvPr>
            <p:ph sz="half" idx="2"/>
          </p:nvPr>
        </p:nvPicPr>
        <p:blipFill>
          <a:blip r:embed="rId3" cstate="print"/>
          <a:srcRect/>
          <a:stretch>
            <a:fillRect/>
          </a:stretch>
        </p:blipFill>
        <p:spPr bwMode="auto">
          <a:xfrm>
            <a:off x="5004048" y="3429000"/>
            <a:ext cx="3744416"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400" dirty="0" smtClean="0"/>
              <a:t>ACONDICIONAMIENTO DE LA TEMPERATURA CORPORAL</a:t>
            </a:r>
            <a:endParaRPr lang="es-EC" sz="2400" dirty="0"/>
          </a:p>
        </p:txBody>
      </p:sp>
      <p:pic>
        <p:nvPicPr>
          <p:cNvPr id="46082" name="Picture 2"/>
          <p:cNvPicPr>
            <a:picLocks noGrp="1" noChangeAspect="1" noChangeArrowheads="1"/>
          </p:cNvPicPr>
          <p:nvPr>
            <p:ph sz="half" idx="1"/>
          </p:nvPr>
        </p:nvPicPr>
        <p:blipFill>
          <a:blip r:embed="rId2" cstate="print"/>
          <a:srcRect/>
          <a:stretch>
            <a:fillRect/>
          </a:stretch>
        </p:blipFill>
        <p:spPr bwMode="auto">
          <a:xfrm>
            <a:off x="683568" y="2636912"/>
            <a:ext cx="7659032"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457200" y="1412776"/>
            <a:ext cx="3008313" cy="3997424"/>
          </a:xfrm>
        </p:spPr>
        <p:txBody>
          <a:bodyPr/>
          <a:lstStyle/>
          <a:p>
            <a:r>
              <a:rPr lang="es-EC" sz="2000" dirty="0" smtClean="0"/>
              <a:t>Para tener una mejor medición con el sensor de temperatura se tomó un rango de medición que está entre 0°C a 45 °C, límites que están en el rango de temperaturas a medir. </a:t>
            </a:r>
          </a:p>
          <a:p>
            <a:endParaRPr lang="es-EC" dirty="0"/>
          </a:p>
        </p:txBody>
      </p:sp>
      <p:pic>
        <p:nvPicPr>
          <p:cNvPr id="6" name="5 Imagen"/>
          <p:cNvPicPr/>
          <p:nvPr/>
        </p:nvPicPr>
        <p:blipFill>
          <a:blip r:embed="rId2" cstate="print"/>
          <a:srcRect/>
          <a:stretch>
            <a:fillRect/>
          </a:stretch>
        </p:blipFill>
        <p:spPr bwMode="auto">
          <a:xfrm>
            <a:off x="4283968" y="1052736"/>
            <a:ext cx="381642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GPS</a:t>
            </a:r>
            <a:endParaRPr lang="es-EC" dirty="0"/>
          </a:p>
        </p:txBody>
      </p:sp>
      <p:graphicFrame>
        <p:nvGraphicFramePr>
          <p:cNvPr id="7" name="6 Tabla"/>
          <p:cNvGraphicFramePr>
            <a:graphicFrameLocks noGrp="1"/>
          </p:cNvGraphicFramePr>
          <p:nvPr/>
        </p:nvGraphicFramePr>
        <p:xfrm>
          <a:off x="755576" y="1268760"/>
          <a:ext cx="7416823" cy="2661920"/>
        </p:xfrm>
        <a:graphic>
          <a:graphicData uri="http://schemas.openxmlformats.org/drawingml/2006/table">
            <a:tbl>
              <a:tblPr/>
              <a:tblGrid>
                <a:gridCol w="801970"/>
                <a:gridCol w="862544"/>
                <a:gridCol w="127426"/>
                <a:gridCol w="597212"/>
                <a:gridCol w="3207881"/>
                <a:gridCol w="1819790"/>
              </a:tblGrid>
              <a:tr h="49394">
                <a:tc>
                  <a:txBody>
                    <a:bodyPr/>
                    <a:lstStyle/>
                    <a:p>
                      <a:pPr algn="ctr">
                        <a:lnSpc>
                          <a:spcPct val="115000"/>
                        </a:lnSpc>
                        <a:spcAft>
                          <a:spcPts val="0"/>
                        </a:spcAft>
                      </a:pPr>
                      <a:r>
                        <a:rPr lang="es-EC" sz="1600" b="1">
                          <a:solidFill>
                            <a:srgbClr val="000000"/>
                          </a:solidFill>
                          <a:latin typeface="Times New Roman"/>
                          <a:ea typeface="Times New Roman"/>
                          <a:cs typeface="Times New Roman"/>
                        </a:rPr>
                        <a:t>Pin No.</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gridSpan="2">
                  <a:txBody>
                    <a:bodyPr/>
                    <a:lstStyle/>
                    <a:p>
                      <a:pPr algn="ctr">
                        <a:lnSpc>
                          <a:spcPct val="115000"/>
                        </a:lnSpc>
                        <a:spcAft>
                          <a:spcPts val="0"/>
                        </a:spcAft>
                      </a:pPr>
                      <a:r>
                        <a:rPr lang="es-EC" sz="1600" b="1">
                          <a:solidFill>
                            <a:srgbClr val="000000"/>
                          </a:solidFill>
                          <a:latin typeface="Times New Roman"/>
                          <a:ea typeface="Times New Roman"/>
                          <a:cs typeface="Times New Roman"/>
                        </a:rPr>
                        <a:t>Pin Name </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hMerge="1">
                  <a:txBody>
                    <a:bodyPr/>
                    <a:lstStyle/>
                    <a:p>
                      <a:endParaRPr lang="es-EC"/>
                    </a:p>
                  </a:txBody>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I/O</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Description</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b="1">
                          <a:solidFill>
                            <a:srgbClr val="000000"/>
                          </a:solidFill>
                          <a:latin typeface="Times New Roman"/>
                          <a:ea typeface="Times New Roman"/>
                          <a:cs typeface="Times New Roman"/>
                        </a:rPr>
                        <a:t>Remark</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r>
              <a:tr h="193410">
                <a:tc gridSpan="6">
                  <a:txBody>
                    <a:bodyPr/>
                    <a:lstStyle/>
                    <a:p>
                      <a:pPr>
                        <a:lnSpc>
                          <a:spcPct val="115000"/>
                        </a:lnSpc>
                        <a:spcAft>
                          <a:spcPts val="0"/>
                        </a:spcAft>
                      </a:pPr>
                      <a:r>
                        <a:rPr lang="es-EC" sz="1600" b="1">
                          <a:solidFill>
                            <a:srgbClr val="000000"/>
                          </a:solidFill>
                          <a:latin typeface="Times New Roman"/>
                          <a:ea typeface="Times New Roman"/>
                          <a:cs typeface="Times New Roman"/>
                        </a:rPr>
                        <a:t>UART Port</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3410">
                <a:tc>
                  <a:txBody>
                    <a:bodyPr/>
                    <a:lstStyle/>
                    <a:p>
                      <a:pPr algn="ctr">
                        <a:lnSpc>
                          <a:spcPct val="115000"/>
                        </a:lnSpc>
                        <a:spcAft>
                          <a:spcPts val="0"/>
                        </a:spcAft>
                      </a:pPr>
                      <a:r>
                        <a:rPr lang="es-EC" sz="1600" b="1">
                          <a:solidFill>
                            <a:srgbClr val="000000"/>
                          </a:solidFill>
                          <a:latin typeface="Times New Roman"/>
                          <a:ea typeface="Times New Roman"/>
                          <a:cs typeface="Times New Roman"/>
                        </a:rPr>
                        <a:t>1</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VCC</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gridSpan="2">
                  <a:txBody>
                    <a:bodyPr/>
                    <a:lstStyle/>
                    <a:p>
                      <a:pPr algn="ctr">
                        <a:lnSpc>
                          <a:spcPct val="115000"/>
                        </a:lnSpc>
                        <a:spcAft>
                          <a:spcPts val="0"/>
                        </a:spcAft>
                      </a:pPr>
                      <a:r>
                        <a:rPr lang="es-EC" sz="1600">
                          <a:solidFill>
                            <a:srgbClr val="000000"/>
                          </a:solidFill>
                          <a:latin typeface="Times New Roman"/>
                          <a:ea typeface="Times New Roman"/>
                          <a:cs typeface="Times New Roman"/>
                        </a:rPr>
                        <a:t>P</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hMerge="1">
                  <a:txBody>
                    <a:bodyPr/>
                    <a:lstStyle/>
                    <a:p>
                      <a:endParaRPr lang="es-EC"/>
                    </a:p>
                  </a:txBody>
                  <a:tcPr/>
                </a:tc>
                <a:tc>
                  <a:txBody>
                    <a:bodyPr/>
                    <a:lstStyle/>
                    <a:p>
                      <a:pPr>
                        <a:lnSpc>
                          <a:spcPct val="115000"/>
                        </a:lnSpc>
                        <a:spcAft>
                          <a:spcPts val="0"/>
                        </a:spcAft>
                      </a:pPr>
                      <a:r>
                        <a:rPr lang="es-EC" sz="1600">
                          <a:solidFill>
                            <a:srgbClr val="000000"/>
                          </a:solidFill>
                          <a:latin typeface="Times New Roman"/>
                          <a:ea typeface="Times New Roman"/>
                          <a:cs typeface="Times New Roman"/>
                        </a:rPr>
                        <a:t>Module Power Supply</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VCC: 5V ±5%</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193410">
                <a:tc>
                  <a:txBody>
                    <a:bodyPr/>
                    <a:lstStyle/>
                    <a:p>
                      <a:pPr algn="ctr">
                        <a:lnSpc>
                          <a:spcPct val="115000"/>
                        </a:lnSpc>
                        <a:spcAft>
                          <a:spcPts val="0"/>
                        </a:spcAft>
                      </a:pPr>
                      <a:r>
                        <a:rPr lang="es-EC" sz="1600" b="1">
                          <a:solidFill>
                            <a:srgbClr val="000000"/>
                          </a:solidFill>
                          <a:latin typeface="Times New Roman"/>
                          <a:ea typeface="Times New Roman"/>
                          <a:cs typeface="Times New Roman"/>
                        </a:rPr>
                        <a:t>2</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GND</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gridSpan="2">
                  <a:txBody>
                    <a:bodyPr/>
                    <a:lstStyle/>
                    <a:p>
                      <a:pPr algn="ctr">
                        <a:lnSpc>
                          <a:spcPct val="115000"/>
                        </a:lnSpc>
                        <a:spcAft>
                          <a:spcPts val="0"/>
                        </a:spcAft>
                      </a:pPr>
                      <a:r>
                        <a:rPr lang="es-EC" sz="1600">
                          <a:solidFill>
                            <a:srgbClr val="000000"/>
                          </a:solidFill>
                          <a:latin typeface="Times New Roman"/>
                          <a:ea typeface="Times New Roman"/>
                          <a:cs typeface="Times New Roman"/>
                        </a:rPr>
                        <a:t>G</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s-EC"/>
                    </a:p>
                  </a:txBody>
                  <a:tcPr/>
                </a:tc>
                <a:tc>
                  <a:txBody>
                    <a:bodyPr/>
                    <a:lstStyle/>
                    <a:p>
                      <a:pPr>
                        <a:lnSpc>
                          <a:spcPct val="115000"/>
                        </a:lnSpc>
                        <a:spcAft>
                          <a:spcPts val="0"/>
                        </a:spcAft>
                      </a:pPr>
                      <a:r>
                        <a:rPr lang="es-EC" sz="1600">
                          <a:solidFill>
                            <a:srgbClr val="000000"/>
                          </a:solidFill>
                          <a:latin typeface="Times New Roman"/>
                          <a:ea typeface="Times New Roman"/>
                          <a:cs typeface="Times New Roman"/>
                        </a:rPr>
                        <a:t>Module Power Ground</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Reference Ground</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193410">
                <a:tc>
                  <a:txBody>
                    <a:bodyPr/>
                    <a:lstStyle/>
                    <a:p>
                      <a:pPr algn="ctr">
                        <a:lnSpc>
                          <a:spcPct val="115000"/>
                        </a:lnSpc>
                        <a:spcAft>
                          <a:spcPts val="0"/>
                        </a:spcAft>
                      </a:pPr>
                      <a:r>
                        <a:rPr lang="es-EC" sz="1600" b="1">
                          <a:solidFill>
                            <a:srgbClr val="000000"/>
                          </a:solidFill>
                          <a:latin typeface="Times New Roman"/>
                          <a:ea typeface="Times New Roman"/>
                          <a:cs typeface="Times New Roman"/>
                        </a:rPr>
                        <a:t>3</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NC</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gridSpan="2">
                  <a:txBody>
                    <a:bodyPr/>
                    <a:lstStyle/>
                    <a:p>
                      <a:pPr algn="ctr">
                        <a:lnSpc>
                          <a:spcPct val="115000"/>
                        </a:lnSpc>
                        <a:spcAft>
                          <a:spcPts val="0"/>
                        </a:spcAft>
                      </a:pPr>
                      <a:r>
                        <a:rPr lang="es-EC" sz="1600">
                          <a:solidFill>
                            <a:srgbClr val="000000"/>
                          </a:solidFill>
                          <a:latin typeface="Times New Roman"/>
                          <a:ea typeface="Times New Roman"/>
                          <a:cs typeface="Times New Roman"/>
                        </a:rPr>
                        <a:t>O</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hMerge="1">
                  <a:txBody>
                    <a:bodyPr/>
                    <a:lstStyle/>
                    <a:p>
                      <a:endParaRPr lang="es-EC"/>
                    </a:p>
                  </a:txBody>
                  <a:tcPr/>
                </a:tc>
                <a:tc>
                  <a:txBody>
                    <a:bodyPr/>
                    <a:lstStyle/>
                    <a:p>
                      <a:pPr>
                        <a:lnSpc>
                          <a:spcPct val="115000"/>
                        </a:lnSpc>
                        <a:spcAft>
                          <a:spcPts val="0"/>
                        </a:spcAft>
                      </a:pPr>
                      <a:r>
                        <a:rPr lang="es-EC" sz="1600">
                          <a:solidFill>
                            <a:srgbClr val="000000"/>
                          </a:solidFill>
                          <a:latin typeface="Times New Roman"/>
                          <a:ea typeface="Times New Roman"/>
                          <a:cs typeface="Times New Roman"/>
                        </a:rPr>
                        <a:t>Not Open</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Leave Open</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193410">
                <a:tc>
                  <a:txBody>
                    <a:bodyPr/>
                    <a:lstStyle/>
                    <a:p>
                      <a:pPr algn="ctr">
                        <a:lnSpc>
                          <a:spcPct val="115000"/>
                        </a:lnSpc>
                        <a:spcAft>
                          <a:spcPts val="0"/>
                        </a:spcAft>
                      </a:pPr>
                      <a:r>
                        <a:rPr lang="es-EC" sz="1600" b="1">
                          <a:solidFill>
                            <a:srgbClr val="000000"/>
                          </a:solidFill>
                          <a:latin typeface="Times New Roman"/>
                          <a:ea typeface="Times New Roman"/>
                          <a:cs typeface="Times New Roman"/>
                        </a:rPr>
                        <a:t>4</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RST</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gridSpan="2">
                  <a:txBody>
                    <a:bodyPr/>
                    <a:lstStyle/>
                    <a:p>
                      <a:pPr algn="ctr">
                        <a:lnSpc>
                          <a:spcPct val="115000"/>
                        </a:lnSpc>
                        <a:spcAft>
                          <a:spcPts val="0"/>
                        </a:spcAft>
                      </a:pPr>
                      <a:r>
                        <a:rPr lang="es-EC" sz="1600">
                          <a:solidFill>
                            <a:srgbClr val="000000"/>
                          </a:solidFill>
                          <a:latin typeface="Times New Roman"/>
                          <a:ea typeface="Times New Roman"/>
                          <a:cs typeface="Times New Roman"/>
                        </a:rPr>
                        <a:t>I</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s-EC"/>
                    </a:p>
                  </a:txBody>
                  <a:tcPr/>
                </a:tc>
                <a:tc>
                  <a:txBody>
                    <a:bodyPr/>
                    <a:lstStyle/>
                    <a:p>
                      <a:pPr>
                        <a:lnSpc>
                          <a:spcPct val="115000"/>
                        </a:lnSpc>
                        <a:spcAft>
                          <a:spcPts val="0"/>
                        </a:spcAft>
                      </a:pPr>
                      <a:r>
                        <a:rPr lang="es-EC" sz="1600">
                          <a:solidFill>
                            <a:srgbClr val="000000"/>
                          </a:solidFill>
                          <a:latin typeface="Times New Roman"/>
                          <a:ea typeface="Times New Roman"/>
                          <a:cs typeface="Times New Roman"/>
                        </a:rPr>
                        <a:t>Module Reset (Active Low Status)</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 </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355874">
                <a:tc>
                  <a:txBody>
                    <a:bodyPr/>
                    <a:lstStyle/>
                    <a:p>
                      <a:pPr algn="ctr">
                        <a:lnSpc>
                          <a:spcPct val="115000"/>
                        </a:lnSpc>
                        <a:spcAft>
                          <a:spcPts val="0"/>
                        </a:spcAft>
                      </a:pPr>
                      <a:r>
                        <a:rPr lang="es-EC" sz="1600" b="1">
                          <a:solidFill>
                            <a:srgbClr val="000000"/>
                          </a:solidFill>
                          <a:latin typeface="Times New Roman"/>
                          <a:ea typeface="Times New Roman"/>
                          <a:cs typeface="Times New Roman"/>
                        </a:rPr>
                        <a:t>5</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TXD</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gridSpan="2">
                  <a:txBody>
                    <a:bodyPr/>
                    <a:lstStyle/>
                    <a:p>
                      <a:pPr algn="ctr">
                        <a:lnSpc>
                          <a:spcPct val="115000"/>
                        </a:lnSpc>
                        <a:spcAft>
                          <a:spcPts val="0"/>
                        </a:spcAft>
                      </a:pPr>
                      <a:r>
                        <a:rPr lang="es-EC" sz="1600">
                          <a:solidFill>
                            <a:srgbClr val="000000"/>
                          </a:solidFill>
                          <a:latin typeface="Times New Roman"/>
                          <a:ea typeface="Times New Roman"/>
                          <a:cs typeface="Times New Roman"/>
                        </a:rPr>
                        <a:t>I</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hMerge="1">
                  <a:txBody>
                    <a:bodyPr/>
                    <a:lstStyle/>
                    <a:p>
                      <a:endParaRPr lang="es-EC"/>
                    </a:p>
                  </a:txBody>
                  <a:tcPr/>
                </a:tc>
                <a:tc>
                  <a:txBody>
                    <a:bodyPr/>
                    <a:lstStyle/>
                    <a:p>
                      <a:pPr>
                        <a:lnSpc>
                          <a:spcPct val="115000"/>
                        </a:lnSpc>
                        <a:spcAft>
                          <a:spcPts val="0"/>
                        </a:spcAft>
                      </a:pPr>
                      <a:r>
                        <a:rPr lang="es-EC" sz="1600">
                          <a:solidFill>
                            <a:srgbClr val="000000"/>
                          </a:solidFill>
                          <a:latin typeface="Times New Roman"/>
                          <a:ea typeface="Times New Roman"/>
                          <a:cs typeface="Times New Roman"/>
                        </a:rPr>
                        <a:t>TTL:VOH≥0.75 *VCC        VOL≤0.25VCC</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nSpc>
                          <a:spcPct val="115000"/>
                        </a:lnSpc>
                        <a:spcAft>
                          <a:spcPts val="0"/>
                        </a:spcAft>
                      </a:pPr>
                      <a:r>
                        <a:rPr lang="es-EC" sz="1600">
                          <a:solidFill>
                            <a:srgbClr val="000000"/>
                          </a:solidFill>
                          <a:latin typeface="Times New Roman"/>
                          <a:ea typeface="Times New Roman"/>
                          <a:cs typeface="Times New Roman"/>
                        </a:rPr>
                        <a:t>Leave Open in not used</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355874">
                <a:tc>
                  <a:txBody>
                    <a:bodyPr/>
                    <a:lstStyle/>
                    <a:p>
                      <a:pPr algn="ctr">
                        <a:lnSpc>
                          <a:spcPct val="115000"/>
                        </a:lnSpc>
                        <a:spcAft>
                          <a:spcPts val="0"/>
                        </a:spcAft>
                      </a:pPr>
                      <a:r>
                        <a:rPr lang="es-EC" sz="1600" b="1">
                          <a:solidFill>
                            <a:srgbClr val="000000"/>
                          </a:solidFill>
                          <a:latin typeface="Times New Roman"/>
                          <a:ea typeface="Times New Roman"/>
                          <a:cs typeface="Times New Roman"/>
                        </a:rPr>
                        <a:t>6</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15000"/>
                        </a:lnSpc>
                        <a:spcAft>
                          <a:spcPts val="0"/>
                        </a:spcAft>
                      </a:pPr>
                      <a:r>
                        <a:rPr lang="es-EC" sz="1600">
                          <a:solidFill>
                            <a:srgbClr val="000000"/>
                          </a:solidFill>
                          <a:latin typeface="Times New Roman"/>
                          <a:ea typeface="Times New Roman"/>
                          <a:cs typeface="Times New Roman"/>
                        </a:rPr>
                        <a:t>RXD</a:t>
                      </a:r>
                      <a:endParaRPr lang="es-EC" sz="1600">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gridSpan="2">
                  <a:txBody>
                    <a:bodyPr/>
                    <a:lstStyle/>
                    <a:p>
                      <a:pPr algn="ctr">
                        <a:lnSpc>
                          <a:spcPct val="115000"/>
                        </a:lnSpc>
                        <a:spcAft>
                          <a:spcPts val="0"/>
                        </a:spcAft>
                      </a:pPr>
                      <a:r>
                        <a:rPr lang="es-EC" sz="1600">
                          <a:solidFill>
                            <a:srgbClr val="000000"/>
                          </a:solidFill>
                          <a:latin typeface="Times New Roman"/>
                          <a:ea typeface="Times New Roman"/>
                          <a:cs typeface="Times New Roman"/>
                        </a:rPr>
                        <a:t>O</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hMerge="1">
                  <a:txBody>
                    <a:bodyPr/>
                    <a:lstStyle/>
                    <a:p>
                      <a:endParaRPr lang="es-EC"/>
                    </a:p>
                  </a:txBody>
                  <a:tcPr/>
                </a:tc>
                <a:tc>
                  <a:txBody>
                    <a:bodyPr/>
                    <a:lstStyle/>
                    <a:p>
                      <a:pPr>
                        <a:lnSpc>
                          <a:spcPct val="115000"/>
                        </a:lnSpc>
                        <a:spcAft>
                          <a:spcPts val="0"/>
                        </a:spcAft>
                      </a:pPr>
                      <a:r>
                        <a:rPr lang="es-EC" sz="1600">
                          <a:solidFill>
                            <a:srgbClr val="000000"/>
                          </a:solidFill>
                          <a:latin typeface="Times New Roman"/>
                          <a:ea typeface="Times New Roman"/>
                          <a:cs typeface="Times New Roman"/>
                        </a:rPr>
                        <a:t>TTL:VOH≥0.7 *VCC        VOL≤0.3VCC</a:t>
                      </a:r>
                      <a:endParaRPr lang="es-EC" sz="16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nSpc>
                          <a:spcPct val="115000"/>
                        </a:lnSpc>
                        <a:spcAft>
                          <a:spcPts val="0"/>
                        </a:spcAft>
                      </a:pPr>
                      <a:r>
                        <a:rPr lang="es-EC" sz="1600" dirty="0" err="1">
                          <a:solidFill>
                            <a:srgbClr val="000000"/>
                          </a:solidFill>
                          <a:latin typeface="Times New Roman"/>
                          <a:ea typeface="Times New Roman"/>
                          <a:cs typeface="Times New Roman"/>
                        </a:rPr>
                        <a:t>Leave</a:t>
                      </a:r>
                      <a:r>
                        <a:rPr lang="es-EC" sz="1600" dirty="0">
                          <a:solidFill>
                            <a:srgbClr val="000000"/>
                          </a:solidFill>
                          <a:latin typeface="Times New Roman"/>
                          <a:ea typeface="Times New Roman"/>
                          <a:cs typeface="Times New Roman"/>
                        </a:rPr>
                        <a:t> Open in </a:t>
                      </a:r>
                      <a:r>
                        <a:rPr lang="es-EC" sz="1600" dirty="0" err="1">
                          <a:solidFill>
                            <a:srgbClr val="000000"/>
                          </a:solidFill>
                          <a:latin typeface="Times New Roman"/>
                          <a:ea typeface="Times New Roman"/>
                          <a:cs typeface="Times New Roman"/>
                        </a:rPr>
                        <a:t>not</a:t>
                      </a:r>
                      <a:r>
                        <a:rPr lang="es-EC" sz="1600" dirty="0">
                          <a:solidFill>
                            <a:srgbClr val="000000"/>
                          </a:solidFill>
                          <a:latin typeface="Times New Roman"/>
                          <a:ea typeface="Times New Roman"/>
                          <a:cs typeface="Times New Roman"/>
                        </a:rPr>
                        <a:t> </a:t>
                      </a:r>
                      <a:r>
                        <a:rPr lang="es-EC" sz="1600" dirty="0" err="1">
                          <a:solidFill>
                            <a:srgbClr val="000000"/>
                          </a:solidFill>
                          <a:latin typeface="Times New Roman"/>
                          <a:ea typeface="Times New Roman"/>
                          <a:cs typeface="Times New Roman"/>
                        </a:rPr>
                        <a:t>used</a:t>
                      </a:r>
                      <a:endParaRPr lang="es-EC" sz="16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bl>
          </a:graphicData>
        </a:graphic>
      </p:graphicFrame>
      <p:pic>
        <p:nvPicPr>
          <p:cNvPr id="8" name="7 Imagen"/>
          <p:cNvPicPr/>
          <p:nvPr/>
        </p:nvPicPr>
        <p:blipFill>
          <a:blip r:embed="rId2" cstate="print"/>
          <a:srcRect/>
          <a:stretch>
            <a:fillRect/>
          </a:stretch>
        </p:blipFill>
        <p:spPr bwMode="auto">
          <a:xfrm>
            <a:off x="755576" y="4221088"/>
            <a:ext cx="3960440" cy="2304256"/>
          </a:xfrm>
          <a:prstGeom prst="rect">
            <a:avLst/>
          </a:prstGeom>
          <a:noFill/>
          <a:ln w="9525">
            <a:noFill/>
            <a:miter lim="800000"/>
            <a:headEnd/>
            <a:tailEnd/>
          </a:ln>
        </p:spPr>
      </p:pic>
      <p:pic>
        <p:nvPicPr>
          <p:cNvPr id="9" name="8 Imagen"/>
          <p:cNvPicPr/>
          <p:nvPr/>
        </p:nvPicPr>
        <p:blipFill>
          <a:blip r:embed="rId3" cstate="print"/>
          <a:srcRect/>
          <a:stretch>
            <a:fillRect/>
          </a:stretch>
        </p:blipFill>
        <p:spPr bwMode="auto">
          <a:xfrm>
            <a:off x="5004048" y="4221088"/>
            <a:ext cx="360040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683568" y="836712"/>
            <a:ext cx="806489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Descripción del dispositivo</a:t>
            </a:r>
            <a:endParaRPr lang="es-EC" dirty="0"/>
          </a:p>
        </p:txBody>
      </p:sp>
      <p:sp>
        <p:nvSpPr>
          <p:cNvPr id="3" name="2 Marcador de contenido"/>
          <p:cNvSpPr>
            <a:spLocks noGrp="1"/>
          </p:cNvSpPr>
          <p:nvPr>
            <p:ph sz="half" idx="1"/>
          </p:nvPr>
        </p:nvSpPr>
        <p:spPr>
          <a:xfrm>
            <a:off x="304800" y="1600200"/>
            <a:ext cx="2683024" cy="3701008"/>
          </a:xfrm>
        </p:spPr>
        <p:txBody>
          <a:bodyPr>
            <a:normAutofit fontScale="92500" lnSpcReduction="10000"/>
          </a:bodyPr>
          <a:lstStyle/>
          <a:p>
            <a:pPr>
              <a:buNone/>
            </a:pPr>
            <a:r>
              <a:rPr lang="es-EC" sz="2300" dirty="0" smtClean="0"/>
              <a:t>El dispositivo estará</a:t>
            </a:r>
          </a:p>
          <a:p>
            <a:pPr>
              <a:buNone/>
            </a:pPr>
            <a:r>
              <a:rPr lang="es-EC" sz="2300" dirty="0" smtClean="0"/>
              <a:t>conformado por un</a:t>
            </a:r>
          </a:p>
          <a:p>
            <a:pPr>
              <a:buNone/>
            </a:pPr>
            <a:r>
              <a:rPr lang="es-EC" sz="2300" dirty="0" smtClean="0"/>
              <a:t>sistema de</a:t>
            </a:r>
          </a:p>
          <a:p>
            <a:pPr>
              <a:buNone/>
            </a:pPr>
            <a:r>
              <a:rPr lang="es-EC" sz="2300" dirty="0" smtClean="0"/>
              <a:t>Instrumentación</a:t>
            </a:r>
          </a:p>
          <a:p>
            <a:pPr>
              <a:buNone/>
            </a:pPr>
            <a:r>
              <a:rPr lang="es-EC" sz="2300" dirty="0" smtClean="0"/>
              <a:t>biomédica operado</a:t>
            </a:r>
          </a:p>
          <a:p>
            <a:pPr>
              <a:buNone/>
            </a:pPr>
            <a:r>
              <a:rPr lang="es-EC" sz="2300" dirty="0" smtClean="0"/>
              <a:t>por baterías, para la</a:t>
            </a:r>
          </a:p>
          <a:p>
            <a:pPr>
              <a:buNone/>
            </a:pPr>
            <a:r>
              <a:rPr lang="es-EC" sz="2300" dirty="0" smtClean="0"/>
              <a:t>medición de signos</a:t>
            </a:r>
          </a:p>
          <a:p>
            <a:pPr>
              <a:buNone/>
            </a:pPr>
            <a:r>
              <a:rPr lang="es-EC" sz="2300" dirty="0" smtClean="0"/>
              <a:t>Vitales y ubicación</a:t>
            </a:r>
          </a:p>
          <a:p>
            <a:pPr>
              <a:buNone/>
            </a:pPr>
            <a:r>
              <a:rPr lang="es-EC" sz="2300" dirty="0" smtClean="0"/>
              <a:t>geográfica mediante</a:t>
            </a:r>
          </a:p>
          <a:p>
            <a:pPr>
              <a:buNone/>
            </a:pPr>
            <a:r>
              <a:rPr lang="es-EC" sz="2300" dirty="0" smtClean="0"/>
              <a:t>tecnología GPS.</a:t>
            </a:r>
          </a:p>
          <a:p>
            <a:endParaRPr lang="es-EC" dirty="0"/>
          </a:p>
        </p:txBody>
      </p:sp>
      <p:pic>
        <p:nvPicPr>
          <p:cNvPr id="5" name="4 Marcador de contenido"/>
          <p:cNvPicPr>
            <a:picLocks noGrp="1"/>
          </p:cNvPicPr>
          <p:nvPr>
            <p:ph sz="half" idx="2"/>
          </p:nvPr>
        </p:nvPicPr>
        <p:blipFill>
          <a:blip r:embed="rId2" cstate="print"/>
          <a:srcRect l="26183" t="24603" r="24115" b="10592"/>
          <a:stretch>
            <a:fillRect/>
          </a:stretch>
        </p:blipFill>
        <p:spPr bwMode="auto">
          <a:xfrm>
            <a:off x="2915816" y="1556792"/>
            <a:ext cx="607578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TARJETA DE ADQUISICION</a:t>
            </a:r>
            <a:endParaRPr lang="es-EC"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395536" y="1412776"/>
            <a:ext cx="4248472" cy="4796662"/>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860032" y="1412776"/>
            <a:ext cx="358332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rcRect l="33534" t="23478" r="15755" b="24493"/>
          <a:stretch>
            <a:fillRect/>
          </a:stretch>
        </p:blipFill>
        <p:spPr bwMode="auto">
          <a:xfrm>
            <a:off x="539552" y="620688"/>
            <a:ext cx="8039422"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DSC07637.JPG"/>
          <p:cNvPicPr/>
          <p:nvPr/>
        </p:nvPicPr>
        <p:blipFill>
          <a:blip r:embed="rId2" cstate="print"/>
          <a:srcRect/>
          <a:stretch>
            <a:fillRect/>
          </a:stretch>
        </p:blipFill>
        <p:spPr bwMode="auto">
          <a:xfrm>
            <a:off x="179512" y="188640"/>
            <a:ext cx="4582666" cy="2736304"/>
          </a:xfrm>
          <a:prstGeom prst="rect">
            <a:avLst/>
          </a:prstGeom>
          <a:noFill/>
          <a:ln w="9525">
            <a:noFill/>
            <a:miter lim="800000"/>
            <a:headEnd/>
            <a:tailEnd/>
          </a:ln>
        </p:spPr>
      </p:pic>
      <p:pic>
        <p:nvPicPr>
          <p:cNvPr id="3" name="2 Imagen" descr="F:\DSC07643.JPG"/>
          <p:cNvPicPr/>
          <p:nvPr/>
        </p:nvPicPr>
        <p:blipFill>
          <a:blip r:embed="rId3" cstate="print"/>
          <a:srcRect l="5921" r="12261"/>
          <a:stretch>
            <a:fillRect/>
          </a:stretch>
        </p:blipFill>
        <p:spPr bwMode="auto">
          <a:xfrm rot="5400000">
            <a:off x="4139952" y="1124744"/>
            <a:ext cx="5472608" cy="3600400"/>
          </a:xfrm>
          <a:prstGeom prst="rect">
            <a:avLst/>
          </a:prstGeom>
          <a:noFill/>
          <a:ln w="9525">
            <a:noFill/>
            <a:miter lim="800000"/>
            <a:headEnd/>
            <a:tailEnd/>
          </a:ln>
        </p:spPr>
      </p:pic>
      <p:pic>
        <p:nvPicPr>
          <p:cNvPr id="4" name="3 Imagen" descr="F:\DSC07630.JPG"/>
          <p:cNvPicPr/>
          <p:nvPr/>
        </p:nvPicPr>
        <p:blipFill>
          <a:blip r:embed="rId4" cstate="print"/>
          <a:srcRect l="15131" t="21053" r="19573" b="24562"/>
          <a:stretch>
            <a:fillRect/>
          </a:stretch>
        </p:blipFill>
        <p:spPr bwMode="auto">
          <a:xfrm>
            <a:off x="539552" y="2996952"/>
            <a:ext cx="3781425" cy="1771650"/>
          </a:xfrm>
          <a:prstGeom prst="rect">
            <a:avLst/>
          </a:prstGeom>
          <a:noFill/>
          <a:ln w="9525">
            <a:noFill/>
            <a:miter lim="800000"/>
            <a:headEnd/>
            <a:tailEnd/>
          </a:ln>
        </p:spPr>
      </p:pic>
      <p:pic>
        <p:nvPicPr>
          <p:cNvPr id="5" name="4 Imagen"/>
          <p:cNvPicPr/>
          <p:nvPr/>
        </p:nvPicPr>
        <p:blipFill>
          <a:blip r:embed="rId5" cstate="print"/>
          <a:srcRect l="18421" t="22063" r="14638" b="20344"/>
          <a:stretch>
            <a:fillRect/>
          </a:stretch>
        </p:blipFill>
        <p:spPr bwMode="auto">
          <a:xfrm>
            <a:off x="467544" y="4797152"/>
            <a:ext cx="38766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dirty="0" smtClean="0"/>
              <a:t>CONCLUSIONES</a:t>
            </a:r>
            <a:endParaRPr lang="es-EC" sz="2800" dirty="0"/>
          </a:p>
        </p:txBody>
      </p:sp>
      <p:sp>
        <p:nvSpPr>
          <p:cNvPr id="5" name="4 Marcador de contenido"/>
          <p:cNvSpPr>
            <a:spLocks noGrp="1"/>
          </p:cNvSpPr>
          <p:nvPr>
            <p:ph idx="1"/>
          </p:nvPr>
        </p:nvSpPr>
        <p:spPr/>
        <p:txBody>
          <a:bodyPr>
            <a:normAutofit lnSpcReduction="10000"/>
          </a:bodyPr>
          <a:lstStyle/>
          <a:p>
            <a:pPr algn="just"/>
            <a:r>
              <a:rPr lang="es-EC" sz="1800" dirty="0" smtClean="0"/>
              <a:t>Diseñar e implementar un sistema de captación de variables fisiológicas no es una tarea sencilla, ya que es un sistema delicado y sensible a ruidos e interferencias sobre todo a la hora de medir la frecuencia cardiaca. Pero una vez culminado puede ser operado por cualquier persona sin necesidad de tener conocimientos de medicina o electrónica, su uso es fácil y no precisa de más de una persona para realizar las mediciones.</a:t>
            </a:r>
          </a:p>
          <a:p>
            <a:pPr algn="just"/>
            <a:endParaRPr lang="es-EC" sz="1800" dirty="0" smtClean="0"/>
          </a:p>
          <a:p>
            <a:pPr algn="just"/>
            <a:r>
              <a:rPr lang="es-EC" sz="1900" dirty="0" smtClean="0"/>
              <a:t>La mayor dificultad que presenta la determinación de los signos vitales es que las personas estamos expuestas a cambios en nuestras condiciones físicas y emocionales que pueden provocar que los signos cambien rápidamente provocando un poco de dificultades en la validación de los valores. </a:t>
            </a:r>
          </a:p>
          <a:p>
            <a:pPr algn="just"/>
            <a:endParaRPr lang="es-EC" sz="1900" dirty="0" smtClean="0"/>
          </a:p>
          <a:p>
            <a:pPr algn="just"/>
            <a:r>
              <a:rPr lang="es-EC" sz="2000" dirty="0" smtClean="0"/>
              <a:t>El receptor GPS que fue utilizada en este proyecto es un dispositivo extremadamente rápido y sensible, con una capacidad de recepción de datos menor a un segundo junto con el pequeño tamaño lo hace ideal para muchas aplicaciones. </a:t>
            </a:r>
          </a:p>
          <a:p>
            <a:pPr algn="just"/>
            <a:endParaRPr lang="es-EC" sz="1900" dirty="0" smtClean="0"/>
          </a:p>
          <a:p>
            <a:endParaRPr lang="es-EC" dirty="0"/>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fontScale="62500" lnSpcReduction="20000"/>
          </a:bodyPr>
          <a:lstStyle/>
          <a:p>
            <a:pPr algn="just"/>
            <a:r>
              <a:rPr lang="es-EC" dirty="0" smtClean="0"/>
              <a:t>El proyecto puede ser usado como equipo de aprendizaje de sensores para el laboratorio de electrónica, puede ser mejorado tanto en hardware como en software, de igual manera permitiendo mejorar la interfaz grafica en la presentación de resultados.</a:t>
            </a:r>
          </a:p>
          <a:p>
            <a:pPr algn="just"/>
            <a:endParaRPr lang="es-EC" dirty="0" smtClean="0"/>
          </a:p>
          <a:p>
            <a:pPr algn="just"/>
            <a:r>
              <a:rPr lang="es-EC" dirty="0" smtClean="0"/>
              <a:t>Se recomienda colocar el módulo GPS del sistema en algún sitio donde no sufra maltratos como golpes, derramamiento de líquidos, calor excesivo entre otros. Para una mejor recepción de las señales satelitales, además de  colocarlo en un lugar con vista directa al cielo.</a:t>
            </a:r>
          </a:p>
          <a:p>
            <a:pPr algn="just"/>
            <a:endParaRPr lang="es-EC" dirty="0" smtClean="0"/>
          </a:p>
          <a:p>
            <a:pPr algn="just"/>
            <a:r>
              <a:rPr lang="es-EC" dirty="0" smtClean="0"/>
              <a:t>  La finalidad el proyecto no trata de acabar con todos los desplazamientos a los hospitales, ya que hay equipos médicos que no son sustituibles por sistemas de ayuda para al diagnóstico; además el trato personal entre el médico y el paciente, revela muchos aspectos vitales para el diagnóstico, pero sí, se plantea disminuir estas visitas para beneficiar tanto al paciente como al especialista.</a:t>
            </a:r>
          </a:p>
          <a:p>
            <a:endParaRPr lang="es-EC" dirty="0" smtClean="0"/>
          </a:p>
          <a:p>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8640"/>
            <a:ext cx="8686800" cy="794717"/>
          </a:xfrm>
        </p:spPr>
        <p:txBody>
          <a:bodyPr/>
          <a:lstStyle/>
          <a:p>
            <a:pPr>
              <a:buNone/>
            </a:pPr>
            <a:r>
              <a:rPr lang="es-EC" dirty="0" smtClean="0"/>
              <a:t>Esquema del proyecto Fase I y Fase II</a:t>
            </a:r>
            <a:endParaRPr lang="es-EC" dirty="0"/>
          </a:p>
        </p:txBody>
      </p:sp>
      <p:pic>
        <p:nvPicPr>
          <p:cNvPr id="4" name="3 Imagen"/>
          <p:cNvPicPr/>
          <p:nvPr/>
        </p:nvPicPr>
        <p:blipFill>
          <a:blip r:embed="rId2" cstate="print"/>
          <a:srcRect/>
          <a:stretch>
            <a:fillRect/>
          </a:stretch>
        </p:blipFill>
        <p:spPr bwMode="auto">
          <a:xfrm>
            <a:off x="971600" y="1268760"/>
            <a:ext cx="7200800"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Fundamentos fisiológicos</a:t>
            </a:r>
            <a:endParaRPr lang="es-EC" dirty="0"/>
          </a:p>
        </p:txBody>
      </p:sp>
      <p:sp>
        <p:nvSpPr>
          <p:cNvPr id="3" name="2 Marcador de contenido"/>
          <p:cNvSpPr>
            <a:spLocks noGrp="1"/>
          </p:cNvSpPr>
          <p:nvPr>
            <p:ph idx="1"/>
          </p:nvPr>
        </p:nvSpPr>
        <p:spPr/>
        <p:txBody>
          <a:bodyPr>
            <a:normAutofit/>
          </a:bodyPr>
          <a:lstStyle/>
          <a:p>
            <a:pPr algn="just">
              <a:buNone/>
            </a:pPr>
            <a:r>
              <a:rPr lang="es-EC" dirty="0" smtClean="0"/>
              <a:t>Para el desarrollo del proyecto se necesitó </a:t>
            </a:r>
          </a:p>
          <a:p>
            <a:pPr algn="just">
              <a:buNone/>
            </a:pPr>
            <a:r>
              <a:rPr lang="es-EC" dirty="0" smtClean="0"/>
              <a:t>conocer conceptos fisiológicos básicos, que  </a:t>
            </a:r>
          </a:p>
          <a:p>
            <a:pPr algn="just">
              <a:buNone/>
            </a:pPr>
            <a:r>
              <a:rPr lang="es-EC" dirty="0" smtClean="0"/>
              <a:t>permitiesen saber el funcionamiento de los</a:t>
            </a:r>
          </a:p>
          <a:p>
            <a:pPr algn="just">
              <a:buNone/>
            </a:pPr>
            <a:r>
              <a:rPr lang="es-EC" dirty="0" smtClean="0"/>
              <a:t>signos vitales en el organismo del ser humano. </a:t>
            </a:r>
          </a:p>
          <a:p>
            <a:pPr algn="just">
              <a:buNone/>
            </a:pP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circulatorio</a:t>
            </a:r>
            <a:endParaRPr lang="es-EC" dirty="0"/>
          </a:p>
        </p:txBody>
      </p:sp>
      <p:sp>
        <p:nvSpPr>
          <p:cNvPr id="4" name="3 Marcador de contenido"/>
          <p:cNvSpPr>
            <a:spLocks noGrp="1"/>
          </p:cNvSpPr>
          <p:nvPr>
            <p:ph sz="half" idx="2"/>
          </p:nvPr>
        </p:nvSpPr>
        <p:spPr/>
        <p:txBody>
          <a:bodyPr/>
          <a:lstStyle/>
          <a:p>
            <a:r>
              <a:rPr lang="es-EC" dirty="0" smtClean="0"/>
              <a:t>El sistema o aparato circulatorio es el encargado de transportar, llevándolas en la sangre, las sustancias nutritivas y el oxígeno por todo el cuerpo</a:t>
            </a:r>
            <a:endParaRPr lang="es-EC"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67544" y="1988840"/>
            <a:ext cx="397484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Funcionamiento del corazón</a:t>
            </a:r>
            <a:endParaRPr lang="es-EC" dirty="0"/>
          </a:p>
        </p:txBody>
      </p:sp>
      <p:sp>
        <p:nvSpPr>
          <p:cNvPr id="3" name="2 Marcador de contenido"/>
          <p:cNvSpPr>
            <a:spLocks noGrp="1"/>
          </p:cNvSpPr>
          <p:nvPr>
            <p:ph sz="half" idx="1"/>
          </p:nvPr>
        </p:nvSpPr>
        <p:spPr>
          <a:xfrm>
            <a:off x="304800" y="1600200"/>
            <a:ext cx="3475112" cy="3917032"/>
          </a:xfrm>
        </p:spPr>
        <p:txBody>
          <a:bodyPr>
            <a:normAutofit fontScale="92500" lnSpcReduction="20000"/>
          </a:bodyPr>
          <a:lstStyle/>
          <a:p>
            <a:pPr>
              <a:buNone/>
            </a:pPr>
            <a:r>
              <a:rPr lang="es-EC" sz="2400" dirty="0" smtClean="0"/>
              <a:t>Es un órgano musculado  </a:t>
            </a:r>
          </a:p>
          <a:p>
            <a:pPr>
              <a:buNone/>
            </a:pPr>
            <a:r>
              <a:rPr lang="es-EC" sz="2400" dirty="0" smtClean="0"/>
              <a:t>cuyo funcionamiento se  </a:t>
            </a:r>
          </a:p>
          <a:p>
            <a:pPr>
              <a:buNone/>
            </a:pPr>
            <a:r>
              <a:rPr lang="es-EC" sz="2400" dirty="0" smtClean="0"/>
              <a:t>puede comparar al de dos  </a:t>
            </a:r>
          </a:p>
          <a:p>
            <a:pPr>
              <a:buNone/>
            </a:pPr>
            <a:r>
              <a:rPr lang="es-EC" sz="2400" dirty="0" smtClean="0"/>
              <a:t>bombas acopladas  </a:t>
            </a:r>
          </a:p>
          <a:p>
            <a:pPr>
              <a:buNone/>
            </a:pPr>
            <a:r>
              <a:rPr lang="es-EC" sz="2400" dirty="0" smtClean="0"/>
              <a:t>trabajando en perfecta </a:t>
            </a:r>
          </a:p>
          <a:p>
            <a:pPr>
              <a:buNone/>
            </a:pPr>
            <a:r>
              <a:rPr lang="es-EC" sz="2400" dirty="0" smtClean="0"/>
              <a:t>sincronía </a:t>
            </a:r>
          </a:p>
          <a:p>
            <a:pPr>
              <a:buNone/>
            </a:pPr>
            <a:endParaRPr lang="es-EC" sz="2400" dirty="0" smtClean="0"/>
          </a:p>
          <a:p>
            <a:pPr>
              <a:buNone/>
            </a:pPr>
            <a:r>
              <a:rPr lang="es-EC" sz="2400" dirty="0" smtClean="0"/>
              <a:t>La actividad cardiaca se</a:t>
            </a:r>
          </a:p>
          <a:p>
            <a:pPr>
              <a:buNone/>
            </a:pPr>
            <a:r>
              <a:rPr lang="es-EC" sz="2400" dirty="0" smtClean="0"/>
              <a:t>encuentra regida por el </a:t>
            </a:r>
          </a:p>
          <a:p>
            <a:pPr>
              <a:buNone/>
            </a:pPr>
            <a:r>
              <a:rPr lang="es-EC" sz="2400" dirty="0" smtClean="0"/>
              <a:t>denominado latido </a:t>
            </a:r>
          </a:p>
          <a:p>
            <a:pPr>
              <a:buNone/>
            </a:pPr>
            <a:r>
              <a:rPr lang="es-EC" sz="2400" dirty="0" smtClean="0"/>
              <a:t>cardiaco</a:t>
            </a:r>
            <a:endParaRPr lang="es-EC" sz="2400" dirty="0"/>
          </a:p>
        </p:txBody>
      </p:sp>
      <p:pic>
        <p:nvPicPr>
          <p:cNvPr id="5" name="4 Marcador de contenido"/>
          <p:cNvPicPr>
            <a:picLocks noGrp="1"/>
          </p:cNvPicPr>
          <p:nvPr>
            <p:ph sz="half" idx="2"/>
          </p:nvPr>
        </p:nvPicPr>
        <p:blipFill>
          <a:blip r:embed="rId2" cstate="print"/>
          <a:srcRect l="42105" t="19883" r="13322" b="20669"/>
          <a:stretch>
            <a:fillRect/>
          </a:stretch>
        </p:blipFill>
        <p:spPr bwMode="auto">
          <a:xfrm>
            <a:off x="4427984" y="1628800"/>
            <a:ext cx="4563616"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eléctrica del corazón</a:t>
            </a:r>
            <a:endParaRPr lang="es-EC" dirty="0"/>
          </a:p>
        </p:txBody>
      </p:sp>
      <p:sp>
        <p:nvSpPr>
          <p:cNvPr id="3" name="2 Marcador de texto"/>
          <p:cNvSpPr>
            <a:spLocks noGrp="1"/>
          </p:cNvSpPr>
          <p:nvPr>
            <p:ph type="body" idx="2"/>
          </p:nvPr>
        </p:nvSpPr>
        <p:spPr/>
        <p:txBody>
          <a:bodyPr>
            <a:normAutofit/>
          </a:bodyPr>
          <a:lstStyle/>
          <a:p>
            <a:r>
              <a:rPr lang="es-EC" sz="2000" dirty="0" smtClean="0"/>
              <a:t>La contracción del miocardio o musculo del corazón es controlada por el sistema de conducción cardiaco, este está formado principalmente por el nódulo sinodal o </a:t>
            </a:r>
            <a:r>
              <a:rPr lang="es-EC" sz="2000" dirty="0" err="1" smtClean="0"/>
              <a:t>sinoauricular</a:t>
            </a:r>
            <a:r>
              <a:rPr lang="es-EC" sz="2000" dirty="0" smtClean="0"/>
              <a:t>  (SA) que está constituido por un grupo de células especializadas, también llamado marcapasos natural.</a:t>
            </a:r>
            <a:endParaRPr lang="es-EC" sz="2000" dirty="0"/>
          </a:p>
        </p:txBody>
      </p:sp>
      <p:pic>
        <p:nvPicPr>
          <p:cNvPr id="5" name="4 Marcador de contenido"/>
          <p:cNvPicPr>
            <a:picLocks noGrp="1"/>
          </p:cNvPicPr>
          <p:nvPr>
            <p:ph sz="half" idx="1"/>
          </p:nvPr>
        </p:nvPicPr>
        <p:blipFill>
          <a:blip r:embed="rId2" cstate="print"/>
          <a:srcRect l="36678" t="19883" r="19572" b="14620"/>
          <a:stretch>
            <a:fillRect/>
          </a:stretch>
        </p:blipFill>
        <p:spPr bwMode="auto">
          <a:xfrm>
            <a:off x="3635896" y="548680"/>
            <a:ext cx="4991472" cy="4132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320</TotalTime>
  <Words>1816</Words>
  <Application>Microsoft Office PowerPoint</Application>
  <PresentationFormat>Presentación en pantalla (4:3)</PresentationFormat>
  <Paragraphs>288</Paragraphs>
  <Slides>44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Viajes</vt:lpstr>
      <vt:lpstr>Ecuación</vt:lpstr>
      <vt:lpstr>ESCUELA POLITECNICA DEL EJÉRCITO   DEPARTAMENTO DE ELÉCTRICA Y ELECTRÓNICA   CARRERA DE INGENIERÍA EN ELECTRÓNICA, AUTOMATIZACIÓN Y CONTROL          </vt:lpstr>
      <vt:lpstr>OBJETIVOS</vt:lpstr>
      <vt:lpstr>Enfermedades cardiovasculares</vt:lpstr>
      <vt:lpstr>Descripción del dispositivo</vt:lpstr>
      <vt:lpstr>Diapositiva 5</vt:lpstr>
      <vt:lpstr>Fundamentos fisiológicos</vt:lpstr>
      <vt:lpstr>Sistema circulatorio</vt:lpstr>
      <vt:lpstr>Funcionamiento del corazón</vt:lpstr>
      <vt:lpstr>Actividad eléctrica del corazón</vt:lpstr>
      <vt:lpstr>Frecuencia cardiaca</vt:lpstr>
      <vt:lpstr>Presión arterial</vt:lpstr>
      <vt:lpstr>Temperatura corporal</vt:lpstr>
      <vt:lpstr>electrocardiograma</vt:lpstr>
      <vt:lpstr>Diapositiva 14</vt:lpstr>
      <vt:lpstr>Métodos para medir la presión arterial</vt:lpstr>
      <vt:lpstr>Transductor de presión mpx5050gp</vt:lpstr>
      <vt:lpstr>Método para medir la temperatura corporal</vt:lpstr>
      <vt:lpstr>SISTEMA DE POSICIONAMIENTO GPS</vt:lpstr>
      <vt:lpstr>Análisis de las tramas mas importantes</vt:lpstr>
      <vt:lpstr>Receptor gps skm53</vt:lpstr>
      <vt:lpstr>Diseño e implementación</vt:lpstr>
      <vt:lpstr>Fuente de alimentación</vt:lpstr>
      <vt:lpstr>Acondicionamiento de la frecuencia cardiaca</vt:lpstr>
      <vt:lpstr>acondicionamiento</vt:lpstr>
      <vt:lpstr>Preamplificador de instrumentacion</vt:lpstr>
      <vt:lpstr>Filtrado de la señal</vt:lpstr>
      <vt:lpstr>Diapositiva 27</vt:lpstr>
      <vt:lpstr>Diapositiva 28</vt:lpstr>
      <vt:lpstr>Diapositiva 29</vt:lpstr>
      <vt:lpstr>Diapositiva 30</vt:lpstr>
      <vt:lpstr>Acondicionamiento de la presión arterial</vt:lpstr>
      <vt:lpstr>Diseño del brazalete</vt:lpstr>
      <vt:lpstr>FILTRADO DE LA señal</vt:lpstr>
      <vt:lpstr>Diapositiva 34</vt:lpstr>
      <vt:lpstr>AMPLIFICACION </vt:lpstr>
      <vt:lpstr>ACONDICIONAMIENTO DE LA TEMPERATURA CORPORAL</vt:lpstr>
      <vt:lpstr>Diapositiva 37</vt:lpstr>
      <vt:lpstr>GPS</vt:lpstr>
      <vt:lpstr>Diapositiva 39</vt:lpstr>
      <vt:lpstr>TARJETA DE ADQUISICION</vt:lpstr>
      <vt:lpstr>Diapositiva 41</vt:lpstr>
      <vt:lpstr>Diapositiva 42</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JuanCarlos</dc:creator>
  <cp:lastModifiedBy>JuanCarlos</cp:lastModifiedBy>
  <cp:revision>34</cp:revision>
  <dcterms:created xsi:type="dcterms:W3CDTF">2013-01-15T05:27:46Z</dcterms:created>
  <dcterms:modified xsi:type="dcterms:W3CDTF">2013-01-21T02:11:27Z</dcterms:modified>
</cp:coreProperties>
</file>